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Poppins"/>
      <p:regular r:id="rId19"/>
      <p:bold r:id="rId20"/>
      <p:italic r:id="rId21"/>
      <p:boldItalic r:id="rId22"/>
    </p:embeddedFont>
    <p:embeddedFont>
      <p:font typeface="Poppins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ifhHeKmX38ksJ9UybNiF8VoK3s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4" Type="http://schemas.openxmlformats.org/officeDocument/2006/relationships/font" Target="fonts/PoppinsLight-bold.fntdata"/><Relationship Id="rId23" Type="http://schemas.openxmlformats.org/officeDocument/2006/relationships/font" Target="fonts/Poppins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Light-boldItalic.fntdata"/><Relationship Id="rId25" Type="http://schemas.openxmlformats.org/officeDocument/2006/relationships/font" Target="fonts/PoppinsLight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oppins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Amanda Vargas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19e5856ee_2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219e5856ee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Patricio Zuñiga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3cc3783c2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23cc3783c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Patricio Zuñiga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19e5856ee_3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219e5856ee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Sebastián Garrido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19e5856ee_2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219e5856e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Camilo Valenzuela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19e5856ee_2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219e5856ee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Conclusión, todos los que puedan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Amada Vargas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19e5856ee_2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1219e5856e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Camilo Valenzuela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19e5856ee_2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219e5856ee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Camilo Valenzuela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19e5856ee_2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1219e5856ee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Sebastian Garrido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19e5856ee_2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219e5856ee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Amada Vargas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19e5856ee_2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219e5856ee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Felipe Bravo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19e5856ee_3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219e5856ee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Felipe Bravo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19e5856ee_3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219e5856ee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Felipe Bravo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0"/>
          <p:cNvSpPr txBox="1"/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39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no illustration">
  <p:cSld name="TITLE_ONLY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59" name="Google Shape;59;p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" name="Google Shape;6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1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5" name="Google Shape;15;p31"/>
          <p:cNvSpPr txBox="1"/>
          <p:nvPr>
            <p:ph idx="1" type="body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" name="Google Shape;16;p31"/>
          <p:cNvSpPr txBox="1"/>
          <p:nvPr>
            <p:ph idx="2" type="body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" name="Google Shape;17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3"/>
          <p:cNvSpPr txBox="1"/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p33"/>
          <p:cNvSpPr txBox="1"/>
          <p:nvPr>
            <p:ph idx="1" type="subTitle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4"/>
          <p:cNvSpPr txBox="1"/>
          <p:nvPr>
            <p:ph idx="1" type="body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A4BC"/>
              </a:buClr>
              <a:buSzPts val="3200"/>
              <a:buChar char="●"/>
              <a:defRPr sz="3200">
                <a:solidFill>
                  <a:srgbClr val="A7A4BC"/>
                </a:solidFill>
              </a:defRPr>
            </a:lvl1pPr>
            <a:lvl2pPr indent="-431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2pPr>
            <a:lvl3pPr indent="-431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3pPr>
            <a:lvl4pPr indent="-431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4pPr>
            <a:lvl5pPr indent="-431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5pPr>
            <a:lvl6pPr indent="-431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6pPr>
            <a:lvl7pPr indent="-431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7pPr>
            <a:lvl8pPr indent="-431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8pPr>
            <a:lvl9pPr indent="-431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9pPr>
          </a:lstStyle>
          <a:p/>
        </p:txBody>
      </p:sp>
      <p:sp>
        <p:nvSpPr>
          <p:cNvPr id="28" name="Google Shape;28;p3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" sz="9600" u="none" cap="none" strike="noStrike">
                <a:solidFill>
                  <a:srgbClr val="A7D86D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9600" u="none" cap="none" strike="noStrike">
              <a:solidFill>
                <a:srgbClr val="A7D86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5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34" name="Google Shape;34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no illustration">
  <p:cSld name="BLANK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7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" type="body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37"/>
          <p:cNvSpPr txBox="1"/>
          <p:nvPr>
            <p:ph idx="2" type="body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p37"/>
          <p:cNvSpPr txBox="1"/>
          <p:nvPr>
            <p:ph idx="3" type="body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 mask">
  <p:cSld name="TITLE_AND_BODY_1">
    <p:bg>
      <p:bgPr>
        <a:solidFill>
          <a:srgbClr val="A7D86D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8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45" name="Google Shape;45;p38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8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38"/>
          <p:cNvSpPr txBox="1"/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8"/>
          <p:cNvSpPr txBox="1"/>
          <p:nvPr>
            <p:ph idx="1" type="body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i="0" sz="4800" u="none" cap="none" strike="noStrik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i="0" sz="4800" u="none" cap="none" strike="noStrik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i="0" sz="4800" u="none" cap="none" strike="noStrik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i="0" sz="4800" u="none" cap="none" strike="noStrik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i="0" sz="4800" u="none" cap="none" strike="noStrik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i="0" sz="4800" u="none" cap="none" strike="noStrik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i="0" sz="4800" u="none" cap="none" strike="noStrik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i="0" sz="4800" u="none" cap="none" strike="noStrik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i="0" sz="4800" u="none" cap="none" strike="noStrik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rgbClr val="65617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Arial"/>
              <a:buChar char="○"/>
              <a:defRPr b="0" i="0" sz="2200" u="none" cap="none" strike="noStrike">
                <a:solidFill>
                  <a:srgbClr val="65617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rgbClr val="65617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rgbClr val="65617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Arial"/>
              <a:buChar char="○"/>
              <a:defRPr b="0" i="0" sz="2200" u="none" cap="none" strike="noStrike">
                <a:solidFill>
                  <a:srgbClr val="65617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83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rgbClr val="65617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83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rgbClr val="65617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83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Arial"/>
              <a:buChar char="○"/>
              <a:defRPr b="0" i="0" sz="2200" u="none" cap="none" strike="noStrike">
                <a:solidFill>
                  <a:srgbClr val="65617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83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rgbClr val="65617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0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23.jpg"/><Relationship Id="rId5" Type="http://schemas.openxmlformats.org/officeDocument/2006/relationships/image" Target="../media/image22.png"/><Relationship Id="rId6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>
            <p:ph type="ctrTitle"/>
          </p:nvPr>
        </p:nvSpPr>
        <p:spPr>
          <a:xfrm>
            <a:off x="53725" y="1173238"/>
            <a:ext cx="4968900" cy="15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solidFill>
                  <a:srgbClr val="52A551"/>
                </a:solidFill>
              </a:rPr>
              <a:t>PROYECTO</a:t>
            </a:r>
            <a:r>
              <a:rPr lang="en" sz="3000">
                <a:solidFill>
                  <a:srgbClr val="52A551"/>
                </a:solidFill>
              </a:rPr>
              <a:t> DE EMISIONES CONTAMINANTES EN MADRID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3000"/>
          </a:p>
        </p:txBody>
      </p:sp>
      <p:pic>
        <p:nvPicPr>
          <p:cNvPr id="66" name="Google Shape;6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66700" cy="8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 txBox="1"/>
          <p:nvPr/>
        </p:nvSpPr>
        <p:spPr>
          <a:xfrm>
            <a:off x="152400" y="3004025"/>
            <a:ext cx="26589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1E1E1E"/>
                </a:solidFill>
                <a:latin typeface="Poppins"/>
                <a:ea typeface="Poppins"/>
                <a:cs typeface="Poppins"/>
                <a:sym typeface="Poppins"/>
              </a:rPr>
              <a:t>Integrantes</a:t>
            </a:r>
            <a:endParaRPr b="1" sz="1700">
              <a:solidFill>
                <a:srgbClr val="1E1E1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1E1E1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1E1E1E"/>
                </a:solidFill>
                <a:latin typeface="Poppins"/>
                <a:ea typeface="Poppins"/>
                <a:cs typeface="Poppins"/>
                <a:sym typeface="Poppins"/>
              </a:rPr>
              <a:t>- Felipe Bravo</a:t>
            </a:r>
            <a:endParaRPr b="1" sz="1700">
              <a:solidFill>
                <a:srgbClr val="1E1E1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1E1E1E"/>
                </a:solidFill>
                <a:latin typeface="Poppins"/>
                <a:ea typeface="Poppins"/>
                <a:cs typeface="Poppins"/>
                <a:sym typeface="Poppins"/>
              </a:rPr>
              <a:t>- Sebastián Garrido </a:t>
            </a:r>
            <a:endParaRPr b="1" sz="1700">
              <a:solidFill>
                <a:srgbClr val="1E1E1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E1E1E"/>
                </a:solidFill>
                <a:latin typeface="Poppins"/>
                <a:ea typeface="Poppins"/>
                <a:cs typeface="Poppins"/>
                <a:sym typeface="Poppins"/>
              </a:rPr>
              <a:t>- Camilo Valenzuela</a:t>
            </a:r>
            <a:endParaRPr b="1" sz="1700">
              <a:solidFill>
                <a:srgbClr val="1E1E1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1E1E1E"/>
                </a:solidFill>
                <a:latin typeface="Poppins"/>
                <a:ea typeface="Poppins"/>
                <a:cs typeface="Poppins"/>
                <a:sym typeface="Poppins"/>
              </a:rPr>
              <a:t>- Amada Vargas</a:t>
            </a:r>
            <a:endParaRPr b="1" sz="1700">
              <a:solidFill>
                <a:srgbClr val="1E1E1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1E1E1E"/>
                </a:solidFill>
                <a:latin typeface="Poppins"/>
                <a:ea typeface="Poppins"/>
                <a:cs typeface="Poppins"/>
                <a:sym typeface="Poppins"/>
              </a:rPr>
              <a:t>- Patricio Zuñiga</a:t>
            </a:r>
            <a:endParaRPr b="1" sz="1700">
              <a:solidFill>
                <a:srgbClr val="1E1E1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4002000" y="56000"/>
            <a:ext cx="503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rPr>
              <a:t>Data Analytics - Grupo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7A4BC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19e5856ee_2_13"/>
          <p:cNvSpPr/>
          <p:nvPr/>
        </p:nvSpPr>
        <p:spPr>
          <a:xfrm>
            <a:off x="239750" y="276450"/>
            <a:ext cx="8664489" cy="427788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219e5856ee_2_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g1219e5856ee_2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350" y="487975"/>
            <a:ext cx="8199049" cy="32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7A4B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3cc3783c2_0_6"/>
          <p:cNvSpPr/>
          <p:nvPr/>
        </p:nvSpPr>
        <p:spPr>
          <a:xfrm>
            <a:off x="58950" y="76575"/>
            <a:ext cx="5558785" cy="411792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23cc3783c2_0_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g123cc3783c2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01" y="152776"/>
            <a:ext cx="5212075" cy="334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123cc3783c2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7550" y="2377025"/>
            <a:ext cx="3321675" cy="26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123cc3783c2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99675" y="1705954"/>
            <a:ext cx="548700" cy="63023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123cc3783c2_0_6"/>
          <p:cNvSpPr/>
          <p:nvPr/>
        </p:nvSpPr>
        <p:spPr>
          <a:xfrm>
            <a:off x="5640425" y="145925"/>
            <a:ext cx="3388800" cy="151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 ingresar los siguientes parámetros: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Estación = 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Contaminación 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resultado, retorna los valores de la columna “VALOR” en una lista.</a:t>
            </a:r>
            <a:endParaRPr/>
          </a:p>
        </p:txBody>
      </p:sp>
      <p:sp>
        <p:nvSpPr>
          <p:cNvPr id="145" name="Google Shape;145;g123cc3783c2_0_6"/>
          <p:cNvSpPr/>
          <p:nvPr/>
        </p:nvSpPr>
        <p:spPr>
          <a:xfrm>
            <a:off x="7963413" y="2377025"/>
            <a:ext cx="421200" cy="2533500"/>
          </a:xfrm>
          <a:prstGeom prst="rect">
            <a:avLst/>
          </a:prstGeom>
          <a:noFill/>
          <a:ln cap="flat" cmpd="sng" w="3810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7A4BC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19e5856ee_3_33"/>
          <p:cNvSpPr/>
          <p:nvPr/>
        </p:nvSpPr>
        <p:spPr>
          <a:xfrm>
            <a:off x="4375" y="18000"/>
            <a:ext cx="5424315" cy="3916929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1219e5856ee_3_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g1219e5856ee_3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75" y="145925"/>
            <a:ext cx="5157200" cy="303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1219e5856ee_3_33"/>
          <p:cNvSpPr/>
          <p:nvPr/>
        </p:nvSpPr>
        <p:spPr>
          <a:xfrm>
            <a:off x="3980625" y="3199246"/>
            <a:ext cx="4839900" cy="186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g1219e5856ee_3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5125" y="3182800"/>
            <a:ext cx="4839800" cy="186879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1219e5856ee_3_33"/>
          <p:cNvSpPr/>
          <p:nvPr/>
        </p:nvSpPr>
        <p:spPr>
          <a:xfrm>
            <a:off x="2054725" y="3934925"/>
            <a:ext cx="1799700" cy="87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RESULTADO</a:t>
            </a:r>
            <a:endParaRPr b="1"/>
          </a:p>
        </p:txBody>
      </p:sp>
      <p:sp>
        <p:nvSpPr>
          <p:cNvPr id="156" name="Google Shape;156;g1219e5856ee_3_33"/>
          <p:cNvSpPr/>
          <p:nvPr/>
        </p:nvSpPr>
        <p:spPr>
          <a:xfrm>
            <a:off x="5640425" y="145925"/>
            <a:ext cx="3254700" cy="274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 ingresar los siguientes parámetros: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Fecha de inicio =  “2018-01-01”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Fecha de término = “</a:t>
            </a:r>
            <a:r>
              <a:rPr lang="en"/>
              <a:t>2018-01-29”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Estación =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resultado del gráfico, el Óxido de Nitrógeno se ha presentado con mayor emisión en la estación ingresada (4)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7A4BC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19e5856ee_2_7"/>
          <p:cNvSpPr/>
          <p:nvPr/>
        </p:nvSpPr>
        <p:spPr>
          <a:xfrm>
            <a:off x="363750" y="58200"/>
            <a:ext cx="8320248" cy="5048933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219e5856ee_2_7"/>
          <p:cNvSpPr/>
          <p:nvPr/>
        </p:nvSpPr>
        <p:spPr>
          <a:xfrm>
            <a:off x="707700" y="442325"/>
            <a:ext cx="7607700" cy="36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A7A4BC"/>
                </a:solidFill>
                <a:latin typeface="Arial"/>
                <a:ea typeface="Arial"/>
                <a:cs typeface="Arial"/>
                <a:sym typeface="Arial"/>
              </a:rPr>
              <a:t>Place your screenshot here</a:t>
            </a:r>
            <a:endParaRPr b="0" i="0" sz="1000" u="none" cap="none" strike="noStrike">
              <a:solidFill>
                <a:srgbClr val="A7A4B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219e5856ee_2_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g1219e5856ee_2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00" y="181875"/>
            <a:ext cx="7929974" cy="411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1219e5856ee_2_7"/>
          <p:cNvSpPr/>
          <p:nvPr/>
        </p:nvSpPr>
        <p:spPr>
          <a:xfrm>
            <a:off x="6187175" y="801400"/>
            <a:ext cx="2142300" cy="235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 ingresar los siguientes parámetros: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Estación = 6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Mes = 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Como resultado, retorna diccionario con el formato: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(ESTACION, MES): MAGNITUD/VALOR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19e5856ee_2_43"/>
          <p:cNvSpPr txBox="1"/>
          <p:nvPr>
            <p:ph idx="4294967295" type="title"/>
          </p:nvPr>
        </p:nvSpPr>
        <p:spPr>
          <a:xfrm>
            <a:off x="2812050" y="410700"/>
            <a:ext cx="40302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200"/>
              <a:t>Conclusiones</a:t>
            </a:r>
            <a:endParaRPr sz="4200"/>
          </a:p>
        </p:txBody>
      </p:sp>
      <p:sp>
        <p:nvSpPr>
          <p:cNvPr id="171" name="Google Shape;171;g1219e5856ee_2_4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g1219e5856ee_2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150" y="1800650"/>
            <a:ext cx="4146849" cy="23471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 Frases Sobre Tecnología | &gt; TeCNoLoGíA &lt; Amino" id="173" name="Google Shape;173;g1219e5856ee_2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125" y="1800650"/>
            <a:ext cx="4730902" cy="22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1219e5856ee_2_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6953" y="3472021"/>
            <a:ext cx="1411560" cy="3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1219e5856ee_2_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5710" y="3566339"/>
            <a:ext cx="1494024" cy="66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7A4BC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/>
          <p:nvPr/>
        </p:nvSpPr>
        <p:spPr>
          <a:xfrm>
            <a:off x="671475" y="94600"/>
            <a:ext cx="7647184" cy="5048933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2"/>
          <p:cNvSpPr/>
          <p:nvPr/>
        </p:nvSpPr>
        <p:spPr>
          <a:xfrm>
            <a:off x="1146450" y="344875"/>
            <a:ext cx="6851100" cy="36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A7A4BC"/>
                </a:solidFill>
                <a:latin typeface="Arial"/>
                <a:ea typeface="Arial"/>
                <a:cs typeface="Arial"/>
                <a:sym typeface="Arial"/>
              </a:rPr>
              <a:t>Place your screenshot here</a:t>
            </a:r>
            <a:endParaRPr b="0" i="0" sz="1000" u="none" cap="none" strike="noStrike">
              <a:solidFill>
                <a:srgbClr val="A7A4B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075" y="309345"/>
            <a:ext cx="7080326" cy="3865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7A4BC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19e5856ee_2_1"/>
          <p:cNvSpPr/>
          <p:nvPr/>
        </p:nvSpPr>
        <p:spPr>
          <a:xfrm>
            <a:off x="819200" y="50900"/>
            <a:ext cx="7248796" cy="5041675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1219e5856ee_2_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g1219e5856ee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350" y="182325"/>
            <a:ext cx="6703301" cy="403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7A4BC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19e5856ee_2_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g1219e5856ee_2_37"/>
          <p:cNvSpPr/>
          <p:nvPr/>
        </p:nvSpPr>
        <p:spPr>
          <a:xfrm>
            <a:off x="1181400" y="47288"/>
            <a:ext cx="6781201" cy="5048933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g1219e5856ee_2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800" y="188025"/>
            <a:ext cx="6437375" cy="401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7A4BC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19e5856ee_2_31"/>
          <p:cNvSpPr/>
          <p:nvPr/>
        </p:nvSpPr>
        <p:spPr>
          <a:xfrm>
            <a:off x="1411375" y="76450"/>
            <a:ext cx="6111006" cy="4990588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219e5856ee_2_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g1219e5856ee_2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300" y="192225"/>
            <a:ext cx="5704750" cy="40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7A4BC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19e5856ee_2_25"/>
          <p:cNvSpPr/>
          <p:nvPr/>
        </p:nvSpPr>
        <p:spPr>
          <a:xfrm>
            <a:off x="1201950" y="87300"/>
            <a:ext cx="6605853" cy="5019900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1219e5856ee_2_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g1219e5856ee_2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050" y="225525"/>
            <a:ext cx="6234150" cy="400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7A4BC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19e5856ee_2_19"/>
          <p:cNvSpPr/>
          <p:nvPr/>
        </p:nvSpPr>
        <p:spPr>
          <a:xfrm>
            <a:off x="199775" y="54538"/>
            <a:ext cx="8744454" cy="5034417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219e5856ee_2_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g1219e5856ee_2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75" y="178213"/>
            <a:ext cx="4923374" cy="405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1219e5856ee_2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3650" y="178212"/>
            <a:ext cx="3444396" cy="40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1219e5856ee_2_19"/>
          <p:cNvSpPr txBox="1"/>
          <p:nvPr/>
        </p:nvSpPr>
        <p:spPr>
          <a:xfrm>
            <a:off x="555700" y="4476525"/>
            <a:ext cx="775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oppins"/>
                <a:ea typeface="Poppins"/>
                <a:cs typeface="Poppins"/>
                <a:sym typeface="Poppins"/>
              </a:rPr>
              <a:t>Se crearon 2 diccionarios para ESTACIÓN y MAGNITUD</a:t>
            </a:r>
            <a:endParaRPr b="1" sz="18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7A4BC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19e5856ee_3_21"/>
          <p:cNvSpPr/>
          <p:nvPr/>
        </p:nvSpPr>
        <p:spPr>
          <a:xfrm>
            <a:off x="1687875" y="94600"/>
            <a:ext cx="5499977" cy="5005384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1219e5856ee_3_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g1219e5856ee_3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325" y="218250"/>
            <a:ext cx="5125199" cy="40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7A4BC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19e5856ee_3_15"/>
          <p:cNvSpPr/>
          <p:nvPr/>
        </p:nvSpPr>
        <p:spPr>
          <a:xfrm>
            <a:off x="2014750" y="54538"/>
            <a:ext cx="5012660" cy="5034417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219e5856ee_3_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g1219e5856ee_3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775" y="170938"/>
            <a:ext cx="4594825" cy="40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