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5" r:id="rId5"/>
    <p:sldId id="310" r:id="rId6"/>
    <p:sldId id="325" r:id="rId7"/>
    <p:sldId id="320" r:id="rId8"/>
    <p:sldId id="322" r:id="rId9"/>
    <p:sldId id="324" r:id="rId10"/>
    <p:sldId id="321" r:id="rId11"/>
    <p:sldId id="323" r:id="rId12"/>
    <p:sldId id="311" r:id="rId13"/>
    <p:sldId id="313" r:id="rId14"/>
    <p:sldId id="312" r:id="rId15"/>
    <p:sldId id="314" r:id="rId16"/>
    <p:sldId id="315" r:id="rId17"/>
    <p:sldId id="316" r:id="rId18"/>
    <p:sldId id="317" r:id="rId19"/>
    <p:sldId id="318" r:id="rId20"/>
    <p:sldId id="319" r:id="rId21"/>
  </p:sldIdLst>
  <p:sldSz cx="12188825" cy="6858000"/>
  <p:notesSz cx="6858000" cy="9144000"/>
  <p:custDataLst>
    <p:tags r:id="rId24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29" autoAdjust="0"/>
  </p:normalViewPr>
  <p:slideViewPr>
    <p:cSldViewPr showGuides="1">
      <p:cViewPr varScale="1">
        <p:scale>
          <a:sx n="88" d="100"/>
          <a:sy n="88" d="100"/>
        </p:scale>
        <p:origin x="114" y="33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0-4174-ACFE-47B535F948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90-4174-ACFE-47B535F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90-4174-ACFE-47B535F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es-ES" noProof="0" dirty="0"/>
            <a:t>Título del paso 1</a:t>
          </a: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es-ES" noProof="0" dirty="0"/>
            <a:t>Título del paso 2</a:t>
          </a: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es-ES" noProof="0" dirty="0"/>
            <a:t>Título del paso 3</a:t>
          </a:r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/>
            <a:t>Descripción de la tarea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/>
            <a:t>Descripción de la tarea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noProof="0" dirty="0"/>
            <a:t>Título del paso 1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/>
            <a:t>Descripción de la tarea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/>
            <a:t>Descripción de la tarea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noProof="0" dirty="0"/>
            <a:t>Título del paso 2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/>
            <a:t>Descripción de la tarea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/>
            <a:t>Descripción de la tarea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noProof="0" dirty="0"/>
            <a:t>Título del paso 3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25/03/2023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25/03/2023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649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25/03/2023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25/03/2023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25/03/2023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25/03/2023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25/03/2023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25/03/2023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25/03/2023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25/03/2023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25/03/2023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25/03/2023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25/03/2023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269876" y="692696"/>
            <a:ext cx="4464496" cy="2895600"/>
          </a:xfrm>
        </p:spPr>
        <p:txBody>
          <a:bodyPr rtlCol="0">
            <a:normAutofit/>
          </a:bodyPr>
          <a:lstStyle/>
          <a:p>
            <a:pPr rtl="0"/>
            <a:r>
              <a:rPr lang="es-ES" sz="3200" dirty="0"/>
              <a:t>"Explorando el Hospital Susana de Popayán en Realidad Virtual: Una Experiencia Inmersiva en la Atención Médica "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Juan sebastian Sánchez urbano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graphicFrame>
        <p:nvGraphicFramePr>
          <p:cNvPr id="9" name="Marcador de posición de contenido 8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996019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SmartArt</a:t>
            </a:r>
          </a:p>
        </p:txBody>
      </p:sp>
      <p:graphicFrame>
        <p:nvGraphicFramePr>
          <p:cNvPr id="3" name="Marcador de posición de contenido 2" descr="Flujo alternativo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70045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3" y="1904999"/>
            <a:ext cx="4427983" cy="4114801"/>
          </a:xfrm>
        </p:spPr>
        <p:txBody>
          <a:bodyPr rtlCol="0"/>
          <a:lstStyle/>
          <a:p>
            <a:pPr rtl="0"/>
            <a:r>
              <a:rPr lang="es-ES" dirty="0"/>
              <a:t>En este proyecto se pretende crear un entorno de realidad virtual del Hospital Susana de Popayán, con el objetivo de brindar una experiencia inmersiva y realista de las instalaciones del hospital y mejorar la comprensión de la atención médica y el cuidado del paciente .</a:t>
            </a:r>
          </a:p>
        </p:txBody>
      </p:sp>
      <p:pic>
        <p:nvPicPr>
          <p:cNvPr id="1026" name="Picture 2" descr="La Realidad Mixta llegan a la salud en México">
            <a:extLst>
              <a:ext uri="{FF2B5EF4-FFF2-40B4-BE49-F238E27FC236}">
                <a16:creationId xmlns:a16="http://schemas.microsoft.com/office/drawing/2014/main" id="{3005B434-405C-838D-E74C-F7A142BC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64" y="1340768"/>
            <a:ext cx="59531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00663-76D4-0786-A63F-F0CEAF6B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DD8BE7-6122-29C2-55EB-9881618F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Brindar una experiencia inmersiva de las distintas instalaciones del hospital: Tu primer objetivo es proporcionar a los usuarios una experiencia envolvente de las instalaciones del hospital Susana de Popayán a través de la realidad virtual. Esto significa que los usuarios podrán explorar el hospital de manera más detallada y realista que lo que se puede hacer con fotografías o videos </a:t>
            </a:r>
            <a:r>
              <a:rPr lang="es-ES" dirty="0" err="1"/>
              <a:t>convencionales.Facilitar</a:t>
            </a:r>
            <a:r>
              <a:rPr lang="es-ES" dirty="0"/>
              <a:t> la orientación de los pacientes: La realidad virtual puede ayudar a los pacientes a orientarse dentro del hospital. Por ejemplo, si un paciente necesita ir a un departamento específico, puede utilizar la realidad virtual para familiarizarse con el camino antes de visitarlo </a:t>
            </a:r>
            <a:r>
              <a:rPr lang="es-ES" dirty="0" err="1"/>
              <a:t>físicamente.Proporcionar</a:t>
            </a:r>
            <a:r>
              <a:rPr lang="es-ES" dirty="0"/>
              <a:t> un ambiente de entrenamiento realista: La realidad virtual puede ser útil para el personal médico y de enfermería que necesita practicar habilidades y procedimientos específicos en un ambiente controlado y </a:t>
            </a:r>
            <a:r>
              <a:rPr lang="es-ES" dirty="0" err="1"/>
              <a:t>seguro.Reducir</a:t>
            </a:r>
            <a:r>
              <a:rPr lang="es-ES" dirty="0"/>
              <a:t> la ansiedad y el estrés: La realidad virtual también puede ser una herramienta útil para reducir la ansiedad y el estrés de los pacientes. Por ejemplo, si un paciente necesita una cirugía, puede utilizar la realidad virtual para explorar el quirófano y conocer el procedimiento antes de la cirugía </a:t>
            </a:r>
            <a:r>
              <a:rPr lang="es-ES" dirty="0" err="1"/>
              <a:t>real.En</a:t>
            </a:r>
            <a:r>
              <a:rPr lang="es-ES" dirty="0"/>
              <a:t> resumen, tu proyecto científico tiene como objetivo crear un entorno de realidad virtual que brinde una experiencia inmersiva y realista de las instalaciones del hospital Susana de Popayán, así como facilitar la orientación de los pacientes, proporcionar un ambiente de entrenamiento seguro, y reducir la ansiedad y el estrés.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29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378395" y="-171400"/>
            <a:ext cx="9144001" cy="1371600"/>
          </a:xfrm>
        </p:spPr>
        <p:txBody>
          <a:bodyPr rtlCol="0"/>
          <a:lstStyle/>
          <a:p>
            <a:pPr rtl="0"/>
            <a:r>
              <a:rPr lang="es-ES" dirty="0"/>
              <a:t>Estado del arte de la temática: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297263" y="1700808"/>
            <a:ext cx="4427983" cy="4114801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es-ES" dirty="0"/>
              <a:t>La realidad virtual es una herramienta poderosa que puede ser utilizada para mejorar la atención médica y la educación médica de manera significativa. Existen varios proyectos similares en el mundo, en los que se han creado entornos de realidad virtual de hospitales y clínicas con el objetivo de mejorar la formación y la práctica de los estudiantes y profesionales de la salud.</a:t>
            </a:r>
          </a:p>
          <a:p>
            <a:pPr rtl="0"/>
            <a:r>
              <a:rPr lang="es-ES" dirty="0"/>
              <a:t>En resumen, el uso de la realidad virtual en el campo de la medicina, y en particular en los hospitales, ofrece un gran potencial para mejorar la experiencia de los pacientes y el personal médico. La creación de un entorno de realidad virtual del hospital Susana de Popayán puede brindar a los usuarios una experiencia inmersiva y realista de las instalaciones del hospital, facilitar la orientación de los pacientes, proporcionar un ambiente de entrenamiento seguro y reducir la ansiedad y el estrés.</a:t>
            </a:r>
          </a:p>
        </p:txBody>
      </p:sp>
      <p:pic>
        <p:nvPicPr>
          <p:cNvPr id="2050" name="Picture 2" descr="3D model Hospital room VR / AR / low-poly | CGTrader">
            <a:extLst>
              <a:ext uri="{FF2B5EF4-FFF2-40B4-BE49-F238E27FC236}">
                <a16:creationId xmlns:a16="http://schemas.microsoft.com/office/drawing/2014/main" id="{214E86BA-E5B6-6BA5-8FC2-36B52500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1700808"/>
            <a:ext cx="64389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60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378395" y="-171400"/>
            <a:ext cx="9144001" cy="1371600"/>
          </a:xfrm>
        </p:spPr>
        <p:txBody>
          <a:bodyPr rtlCol="0"/>
          <a:lstStyle/>
          <a:p>
            <a:pPr rtl="0"/>
            <a:r>
              <a:rPr lang="es-ES" dirty="0"/>
              <a:t>Plan de trabajo: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297263" y="1700808"/>
            <a:ext cx="4427983" cy="411480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El plan de trabajo se divide en varias etapas, que incluyen la recopilación de información, la creación del entorno de realidad virtual, la implementación de las herramientas interactivas y la evaluación del proyecto. El plan de trabajo detallado incluye fechas de inicio y finalización de cada etapa, así como las tareas específicas que se llevarán a cabo en cada una de ellas.</a:t>
            </a:r>
          </a:p>
        </p:txBody>
      </p:sp>
      <p:pic>
        <p:nvPicPr>
          <p:cNvPr id="4098" name="Picture 2" descr="4 consejos para elaborar el mejor plan de trabajo semanal • Asana">
            <a:extLst>
              <a:ext uri="{FF2B5EF4-FFF2-40B4-BE49-F238E27FC236}">
                <a16:creationId xmlns:a16="http://schemas.microsoft.com/office/drawing/2014/main" id="{2A4BC78E-D79F-4722-631B-06E134762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547726"/>
            <a:ext cx="5647352" cy="376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0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378395" y="-171400"/>
            <a:ext cx="9144001" cy="1371600"/>
          </a:xfrm>
        </p:spPr>
        <p:txBody>
          <a:bodyPr rtlCol="0"/>
          <a:lstStyle/>
          <a:p>
            <a:pPr rtl="0"/>
            <a:r>
              <a:rPr lang="es-ES" dirty="0"/>
              <a:t>Plan de trabajo: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297263" y="1700808"/>
            <a:ext cx="7813373" cy="4114801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es-ES" dirty="0"/>
              <a:t>Investigación preliminar: Realiza una investigación sobre los requisitos técnicos y los costos asociados con la creación de un entorno de realidad virtual.</a:t>
            </a:r>
          </a:p>
          <a:p>
            <a:pPr rtl="0"/>
            <a:r>
              <a:rPr lang="es-ES" dirty="0"/>
              <a:t> Esto incluye la selección del hardware y software necesario para crear el </a:t>
            </a:r>
            <a:r>
              <a:rPr lang="es-ES" dirty="0" err="1"/>
              <a:t>entorno.Definición</a:t>
            </a:r>
            <a:r>
              <a:rPr lang="es-ES" dirty="0"/>
              <a:t> de objetivos: Define los objetivos específicos de tu proyecto de realidad virtual para el hospital. Establece las necesidades de los pacientes, del personal médico y de enfermería y del hospital en general.</a:t>
            </a:r>
          </a:p>
          <a:p>
            <a:pPr rtl="0"/>
            <a:r>
              <a:rPr lang="es-ES" dirty="0"/>
              <a:t>Recopilación de información: Realiza una visita al hospital Susana de Popayán para tomar fotografías y videos de las instalaciones y recopilar información sobre los diferentes departamentos, procedimientos y necesidades de los </a:t>
            </a:r>
            <a:r>
              <a:rPr lang="es-ES" dirty="0" err="1"/>
              <a:t>pacientes.Diseño</a:t>
            </a:r>
            <a:r>
              <a:rPr lang="es-ES" dirty="0"/>
              <a:t> del entorno: Utiliza el software seleccionado para diseñar el entorno de realidad virtual del hospital, basándote en la información recopilada y los objetivos definidos en los pasos </a:t>
            </a:r>
            <a:r>
              <a:rPr lang="es-ES" dirty="0" err="1"/>
              <a:t>anteriores.Desarrollo</a:t>
            </a:r>
            <a:r>
              <a:rPr lang="es-ES" dirty="0"/>
              <a:t> del entorno: Implementa el diseño del entorno de realidad virtual y asegúrate de que se ajuste a los requisitos técnicos y estéticos. Asegúrate de que el entorno sea fácil de usar y que tenga los elementos necesarios para cumplir con los objetivos definidos en el paso 2.Pruebas del entorno: Realiza pruebas en el entorno de realidad virtual para asegurarte de que funcione correctamente y que cumpla con los objetivos definidos. Asegúrate de que el entorno sea seguro y de que los usuarios no experimenten efectos secundarios </a:t>
            </a:r>
            <a:r>
              <a:rPr lang="es-ES" dirty="0" err="1"/>
              <a:t>negativos.Lanzamiento</a:t>
            </a:r>
            <a:r>
              <a:rPr lang="es-ES" dirty="0"/>
              <a:t> del entorno: Una vez que hayas probado el entorno de realidad virtual y estés satisfecho con los resultados, lanza el entorno y promociona su uso entre los pacientes y el personal del </a:t>
            </a:r>
            <a:r>
              <a:rPr lang="es-ES" dirty="0" err="1"/>
              <a:t>hospital.Mantenimiento</a:t>
            </a:r>
            <a:r>
              <a:rPr lang="es-ES" dirty="0"/>
              <a:t> y actualización del entorno: Realiza actualizaciones y mantenimiento regular en el entorno de realidad virtual para garantizar su eficacia y seguridad continua.</a:t>
            </a:r>
          </a:p>
        </p:txBody>
      </p:sp>
    </p:spTree>
    <p:extLst>
      <p:ext uri="{BB962C8B-B14F-4D97-AF65-F5344CB8AC3E}">
        <p14:creationId xmlns:p14="http://schemas.microsoft.com/office/powerpoint/2010/main" val="257742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341884" y="-171400"/>
            <a:ext cx="9144001" cy="1371600"/>
          </a:xfrm>
        </p:spPr>
        <p:txBody>
          <a:bodyPr rtlCol="0"/>
          <a:lstStyle/>
          <a:p>
            <a:pPr rtl="0"/>
            <a:r>
              <a:rPr lang="es-ES" dirty="0"/>
              <a:t>Herramientas software instaladas y configuradas :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297263" y="1700808"/>
            <a:ext cx="4427983" cy="4114801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dirty="0"/>
              <a:t>: Para la creación del entorno de realidad virtual se han utilizado herramientas como Unity, </a:t>
            </a:r>
            <a:r>
              <a:rPr lang="es-ES" dirty="0" err="1"/>
              <a:t>Blender</a:t>
            </a:r>
            <a:r>
              <a:rPr lang="es-ES" dirty="0"/>
              <a:t> y </a:t>
            </a:r>
            <a:r>
              <a:rPr lang="es-ES" dirty="0" err="1"/>
              <a:t>SketchUp</a:t>
            </a:r>
            <a:r>
              <a:rPr lang="es-ES" dirty="0"/>
              <a:t> para la creación de modelos 3D, y herramientas como </a:t>
            </a:r>
            <a:r>
              <a:rPr lang="es-ES" dirty="0" err="1"/>
              <a:t>Oculus</a:t>
            </a:r>
            <a:r>
              <a:rPr lang="es-ES" dirty="0"/>
              <a:t> </a:t>
            </a:r>
            <a:r>
              <a:rPr lang="es-ES" dirty="0" err="1"/>
              <a:t>Integration</a:t>
            </a:r>
            <a:r>
              <a:rPr lang="es-ES" dirty="0"/>
              <a:t> y </a:t>
            </a:r>
            <a:r>
              <a:rPr lang="es-ES" dirty="0" err="1"/>
              <a:t>SteamVR</a:t>
            </a:r>
            <a:r>
              <a:rPr lang="es-ES" dirty="0"/>
              <a:t> para la integración con dispositivos de realidad virtual. También se han configurado herramientas de evaluación, como cuestionarios y evaluaciones prácticas para medir la comprensión y aplicación de los conceptos aprendidos.</a:t>
            </a:r>
          </a:p>
        </p:txBody>
      </p:sp>
      <p:pic>
        <p:nvPicPr>
          <p:cNvPr id="3074" name="Picture 2" descr="Unity: The biggest platform for creating VR content - Digital Innovation  and Transformation">
            <a:extLst>
              <a:ext uri="{FF2B5EF4-FFF2-40B4-BE49-F238E27FC236}">
                <a16:creationId xmlns:a16="http://schemas.microsoft.com/office/drawing/2014/main" id="{03874A75-545F-680F-7036-08DC8D70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1524000"/>
            <a:ext cx="66484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0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341884" y="-171400"/>
            <a:ext cx="9144001" cy="1371600"/>
          </a:xfrm>
        </p:spPr>
        <p:txBody>
          <a:bodyPr rtlCol="0"/>
          <a:lstStyle/>
          <a:p>
            <a:pPr rtl="0"/>
            <a:r>
              <a:rPr lang="es-ES" dirty="0"/>
              <a:t>ideas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297263" y="1700808"/>
            <a:ext cx="9757589" cy="4114801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es-ES" dirty="0"/>
              <a:t>Incorporar simulaciones interactivas:</a:t>
            </a:r>
          </a:p>
          <a:p>
            <a:pPr rtl="0"/>
            <a:r>
              <a:rPr lang="es-ES" dirty="0"/>
              <a:t> Además de brindar una vista en 3D de las instalaciones del hospital, se podrían agregar simulaciones interactivas de situaciones comunes en la atención médica, como la toma de signos vitales o la realización de un examen físico. De esta manera, los usuarios podrían practicar y mejorar sus habilidades en un entorno </a:t>
            </a:r>
            <a:r>
              <a:rPr lang="es-ES" dirty="0" err="1"/>
              <a:t>seguro.Implementar</a:t>
            </a:r>
            <a:r>
              <a:rPr lang="es-ES" dirty="0"/>
              <a:t> tutoriales y explicaciones de procedimientos médicos: A través de tutoriales y explicaciones detalladas, los usuarios podrían aprender sobre los diferentes procedimientos médicos que se realizan en el hospital, incluyendo el uso de equipo médico, medicamentos y procedimientos quirúrgicos.</a:t>
            </a:r>
          </a:p>
          <a:p>
            <a:pPr rtl="0"/>
            <a:r>
              <a:rPr lang="es-ES" dirty="0"/>
              <a:t>Incluir herramientas de evaluación: Se podrían agregar herramientas de evaluación para medir el conocimiento adquirido por los usuarios después de utilizar el entorno de realidad virtual. Estas herramientas podrían incluir cuestionarios y evaluaciones prácticas para medir la comprensión y aplicación de los conceptos aprendidos.</a:t>
            </a:r>
          </a:p>
          <a:p>
            <a:pPr rtl="0"/>
            <a:r>
              <a:rPr lang="es-ES" dirty="0"/>
              <a:t>Personalización: Permitir a los usuarios personalizar su experiencia de realidad virtual en el hospital Susana de Popayán, incluyendo el tipo de caso médico, el nivel de dificultad y el tipo de </a:t>
            </a:r>
            <a:r>
              <a:rPr lang="es-ES" dirty="0" err="1"/>
              <a:t>interacción.Enfocarse</a:t>
            </a:r>
            <a:r>
              <a:rPr lang="es-ES" dirty="0"/>
              <a:t> en la seguridad del paciente: Además de brindar una experiencia educativa, el entorno de realidad virtual también podría ser utilizado para mejorar la seguridad del paciente.</a:t>
            </a:r>
          </a:p>
          <a:p>
            <a:pPr rtl="0"/>
            <a:r>
              <a:rPr lang="es-ES" dirty="0"/>
              <a:t> Se podrían crear simulaciones de situaciones de riesgo en la atención médica y capacitar a los usuarios sobre cómo identificar y prevenir errores </a:t>
            </a:r>
            <a:r>
              <a:rPr lang="es-ES" dirty="0" err="1"/>
              <a:t>médicos.Integrar</a:t>
            </a:r>
            <a:r>
              <a:rPr lang="es-ES" dirty="0"/>
              <a:t> tecnologías emergentes: Considerar la integración de tecnologías emergentes como la inteligencia artificial, el aprendizaje automático y la realidad aumentada, para mejorar aún más la experiencia y la capacidad de aprendizaje de los </a:t>
            </a:r>
            <a:r>
              <a:rPr lang="es-ES" dirty="0" err="1"/>
              <a:t>usuarios.Espero</a:t>
            </a:r>
            <a:r>
              <a:rPr lang="es-ES" dirty="0"/>
              <a:t> que estas ideas te sean de utilidad para enriquecer tu proyecto de realidad virtual del Hospital Susana de Popayán.</a:t>
            </a:r>
          </a:p>
        </p:txBody>
      </p:sp>
    </p:spTree>
    <p:extLst>
      <p:ext uri="{BB962C8B-B14F-4D97-AF65-F5344CB8AC3E}">
        <p14:creationId xmlns:p14="http://schemas.microsoft.com/office/powerpoint/2010/main" val="1568849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gráfico</a:t>
            </a:r>
          </a:p>
        </p:txBody>
      </p:sp>
      <p:graphicFrame>
        <p:nvGraphicFramePr>
          <p:cNvPr id="6" name="Marcador de posición de contenido 5" descr="Columna agrupada: gráfico combinado de líneas" title="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132323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90</TotalTime>
  <Words>1325</Words>
  <Application>Microsoft Office PowerPoint</Application>
  <PresentationFormat>Personalizado</PresentationFormat>
  <Paragraphs>50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Corbel</vt:lpstr>
      <vt:lpstr>Túnel azul digital 16 × 9</vt:lpstr>
      <vt:lpstr>"Explorando el Hospital Susana de Popayán en Realidad Virtual: Una Experiencia Inmersiva en la Atención Médica "</vt:lpstr>
      <vt:lpstr>Introducción</vt:lpstr>
      <vt:lpstr>objetivos</vt:lpstr>
      <vt:lpstr>Estado del arte de la temática:</vt:lpstr>
      <vt:lpstr>Plan de trabajo:</vt:lpstr>
      <vt:lpstr>Plan de trabajo:</vt:lpstr>
      <vt:lpstr>Herramientas software instaladas y configuradas :</vt:lpstr>
      <vt:lpstr>ideas</vt:lpstr>
      <vt:lpstr>Título y diseño de contenido con gráfico</vt:lpstr>
      <vt:lpstr>Diseño de dos objetos con tabla</vt:lpstr>
      <vt:lpstr>Título y diseño de contenido con SmartArt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"Explorando el Hospital Susana de Popayán en Realidad Virtual: Una Experiencia Inmersiva en la Atención Médica "</dc:title>
  <dc:creator>Juan sebastian Sanchez</dc:creator>
  <cp:lastModifiedBy>Juan sebastian Sanchez</cp:lastModifiedBy>
  <cp:revision>2</cp:revision>
  <dcterms:created xsi:type="dcterms:W3CDTF">2023-03-25T16:59:22Z</dcterms:created>
  <dcterms:modified xsi:type="dcterms:W3CDTF">2023-03-25T18:30:11Z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