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ne Little Font Bold" charset="1" panose="00000800000000000000"/>
      <p:regular r:id="rId12"/>
    </p:embeddedFont>
    <p:embeddedFont>
      <p:font typeface="Clear Sans Thin" charset="1" panose="020B0203030202020304"/>
      <p:regular r:id="rId13"/>
    </p:embeddedFont>
    <p:embeddedFont>
      <p:font typeface="Anton" charset="1" panose="00000500000000000000"/>
      <p:regular r:id="rId14"/>
    </p:embeddedFont>
    <p:embeddedFont>
      <p:font typeface="Canva Sans" charset="1" panose="020B0503030501040103"/>
      <p:regular r:id="rId15"/>
    </p:embeddedFont>
    <p:embeddedFont>
      <p:font typeface="Clear Sans" charset="1" panose="020B05030302020203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3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2809" y="6097219"/>
            <a:ext cx="6716675" cy="4462659"/>
          </a:xfrm>
          <a:custGeom>
            <a:avLst/>
            <a:gdLst/>
            <a:ahLst/>
            <a:cxnLst/>
            <a:rect r="r" b="b" t="t" l="l"/>
            <a:pathLst>
              <a:path h="4462659" w="6716675">
                <a:moveTo>
                  <a:pt x="0" y="0"/>
                </a:moveTo>
                <a:lnTo>
                  <a:pt x="6716675" y="0"/>
                </a:lnTo>
                <a:lnTo>
                  <a:pt x="6716675" y="4462660"/>
                </a:lnTo>
                <a:lnTo>
                  <a:pt x="0" y="4462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204" t="0" r="0" b="-3288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928029" y="-331063"/>
            <a:ext cx="6536750" cy="4203644"/>
          </a:xfrm>
          <a:custGeom>
            <a:avLst/>
            <a:gdLst/>
            <a:ahLst/>
            <a:cxnLst/>
            <a:rect r="r" b="b" t="t" l="l"/>
            <a:pathLst>
              <a:path h="4203644" w="6536750">
                <a:moveTo>
                  <a:pt x="0" y="0"/>
                </a:moveTo>
                <a:lnTo>
                  <a:pt x="6536750" y="0"/>
                </a:lnTo>
                <a:lnTo>
                  <a:pt x="6536750" y="4203644"/>
                </a:lnTo>
                <a:lnTo>
                  <a:pt x="0" y="4203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073" t="0" r="0" b="-410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98371" y="7474406"/>
            <a:ext cx="4030989" cy="3055612"/>
          </a:xfrm>
          <a:custGeom>
            <a:avLst/>
            <a:gdLst/>
            <a:ahLst/>
            <a:cxnLst/>
            <a:rect r="r" b="b" t="t" l="l"/>
            <a:pathLst>
              <a:path h="3055612" w="4030989">
                <a:moveTo>
                  <a:pt x="0" y="0"/>
                </a:moveTo>
                <a:lnTo>
                  <a:pt x="4030989" y="0"/>
                </a:lnTo>
                <a:lnTo>
                  <a:pt x="4030989" y="3055612"/>
                </a:lnTo>
                <a:lnTo>
                  <a:pt x="0" y="305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3466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-128672"/>
            <a:ext cx="4030989" cy="2702976"/>
          </a:xfrm>
          <a:custGeom>
            <a:avLst/>
            <a:gdLst/>
            <a:ahLst/>
            <a:cxnLst/>
            <a:rect r="r" b="b" t="t" l="l"/>
            <a:pathLst>
              <a:path h="2702976" w="4030989">
                <a:moveTo>
                  <a:pt x="0" y="0"/>
                </a:moveTo>
                <a:lnTo>
                  <a:pt x="4030989" y="0"/>
                </a:lnTo>
                <a:lnTo>
                  <a:pt x="4030989" y="2702976"/>
                </a:lnTo>
                <a:lnTo>
                  <a:pt x="0" y="27029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2232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4590506" y="2051275"/>
            <a:ext cx="4866968" cy="3210049"/>
          </a:xfrm>
          <a:custGeom>
            <a:avLst/>
            <a:gdLst/>
            <a:ahLst/>
            <a:cxnLst/>
            <a:rect r="r" b="b" t="t" l="l"/>
            <a:pathLst>
              <a:path h="3210049" w="4866968">
                <a:moveTo>
                  <a:pt x="0" y="0"/>
                </a:moveTo>
                <a:lnTo>
                  <a:pt x="4866967" y="0"/>
                </a:lnTo>
                <a:lnTo>
                  <a:pt x="4866967" y="3210049"/>
                </a:lnTo>
                <a:lnTo>
                  <a:pt x="0" y="3210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8184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5479" y="4306427"/>
            <a:ext cx="3907893" cy="4114800"/>
          </a:xfrm>
          <a:custGeom>
            <a:avLst/>
            <a:gdLst/>
            <a:ahLst/>
            <a:cxnLst/>
            <a:rect r="r" b="b" t="t" l="l"/>
            <a:pathLst>
              <a:path h="4114800" w="3907893">
                <a:moveTo>
                  <a:pt x="0" y="0"/>
                </a:moveTo>
                <a:lnTo>
                  <a:pt x="3907893" y="0"/>
                </a:lnTo>
                <a:lnTo>
                  <a:pt x="39078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541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87942" y="4435386"/>
            <a:ext cx="9512116" cy="140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34"/>
              </a:lnSpc>
              <a:spcBef>
                <a:spcPct val="0"/>
              </a:spcBef>
            </a:pPr>
            <a:r>
              <a:rPr lang="en-US" b="true" sz="11499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LOGICA DIFUSA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56416" y="5515063"/>
            <a:ext cx="716063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99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SEBASTIAN GARCIA RIOS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3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9650" y="1373844"/>
            <a:ext cx="10398152" cy="194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9"/>
              </a:lnSpc>
              <a:spcBef>
                <a:spcPct val="0"/>
              </a:spcBef>
            </a:pPr>
            <a:r>
              <a:rPr lang="en-US" sz="826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IMPORTANCIA DEL TRATAMIENTO DEL AGUA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1510700" y="5904462"/>
            <a:ext cx="5276889" cy="3488187"/>
          </a:xfrm>
          <a:custGeom>
            <a:avLst/>
            <a:gdLst/>
            <a:ahLst/>
            <a:cxnLst/>
            <a:rect r="r" b="b" t="t" l="l"/>
            <a:pathLst>
              <a:path h="3488187" w="5276889">
                <a:moveTo>
                  <a:pt x="0" y="0"/>
                </a:moveTo>
                <a:lnTo>
                  <a:pt x="5276889" y="0"/>
                </a:lnTo>
                <a:lnTo>
                  <a:pt x="5276889" y="3488187"/>
                </a:lnTo>
                <a:lnTo>
                  <a:pt x="0" y="3488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2637" b="-7000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8713" y="7775966"/>
            <a:ext cx="4362478" cy="2655034"/>
          </a:xfrm>
          <a:custGeom>
            <a:avLst/>
            <a:gdLst/>
            <a:ahLst/>
            <a:cxnLst/>
            <a:rect r="r" b="b" t="t" l="l"/>
            <a:pathLst>
              <a:path h="2655034" w="4362478">
                <a:moveTo>
                  <a:pt x="0" y="0"/>
                </a:moveTo>
                <a:lnTo>
                  <a:pt x="4362478" y="0"/>
                </a:lnTo>
                <a:lnTo>
                  <a:pt x="4362478" y="2655034"/>
                </a:lnTo>
                <a:lnTo>
                  <a:pt x="0" y="2655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070" t="0" r="0" b="-765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3085180" y="2165454"/>
            <a:ext cx="6999109" cy="3406532"/>
          </a:xfrm>
          <a:custGeom>
            <a:avLst/>
            <a:gdLst/>
            <a:ahLst/>
            <a:cxnLst/>
            <a:rect r="r" b="b" t="t" l="l"/>
            <a:pathLst>
              <a:path h="3406532" w="6999109">
                <a:moveTo>
                  <a:pt x="0" y="0"/>
                </a:moveTo>
                <a:lnTo>
                  <a:pt x="6999109" y="0"/>
                </a:lnTo>
                <a:lnTo>
                  <a:pt x="6999109" y="3406532"/>
                </a:lnTo>
                <a:lnTo>
                  <a:pt x="0" y="340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97" r="0" b="-7168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92722">
            <a:off x="11375337" y="-1733733"/>
            <a:ext cx="7015067" cy="6477290"/>
          </a:xfrm>
          <a:custGeom>
            <a:avLst/>
            <a:gdLst/>
            <a:ahLst/>
            <a:cxnLst/>
            <a:rect r="r" b="b" t="t" l="l"/>
            <a:pathLst>
              <a:path h="6477290" w="7015067">
                <a:moveTo>
                  <a:pt x="0" y="0"/>
                </a:moveTo>
                <a:lnTo>
                  <a:pt x="7015067" y="0"/>
                </a:lnTo>
                <a:lnTo>
                  <a:pt x="7015067" y="6477290"/>
                </a:lnTo>
                <a:lnTo>
                  <a:pt x="0" y="6477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82" r="-11158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33822" y="4562414"/>
            <a:ext cx="9696674" cy="410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2942" spc="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agua es esencial para la vida y la salud pública</a:t>
            </a:r>
          </a:p>
          <a:p>
            <a:pPr algn="l" marL="635285" indent="-317642" lvl="1">
              <a:lnSpc>
                <a:spcPts val="4119"/>
              </a:lnSpc>
              <a:buFont typeface="Arial"/>
              <a:buChar char="•"/>
            </a:pPr>
            <a:r>
              <a:rPr lang="en-US" sz="2942" spc="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Representa más del 70% del cuerpo humano y es crucial para la supervivencia.</a:t>
            </a:r>
          </a:p>
          <a:p>
            <a:pPr algn="l" marL="635285" indent="-317642" lvl="1">
              <a:lnSpc>
                <a:spcPts val="4119"/>
              </a:lnSpc>
              <a:buFont typeface="Arial"/>
              <a:buChar char="•"/>
            </a:pPr>
            <a:r>
              <a:rPr lang="en-US" sz="2942" spc="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 disponibilidad y calidad afectan la salud, la agricultura, la industria y el ecosistema.</a:t>
            </a:r>
          </a:p>
          <a:p>
            <a:pPr algn="l" marL="635285" indent="-317642" lvl="1">
              <a:lnSpc>
                <a:spcPts val="4119"/>
              </a:lnSpc>
              <a:buFont typeface="Arial"/>
              <a:buChar char="•"/>
            </a:pPr>
            <a:r>
              <a:rPr lang="en-US" sz="2942" spc="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acceso a agua potable es un derecho humano fundamental, reconocido por la ONU.</a:t>
            </a:r>
          </a:p>
          <a:p>
            <a:pPr algn="l">
              <a:lnSpc>
                <a:spcPts val="41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3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2937" y="1002062"/>
            <a:ext cx="11644775" cy="2361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24"/>
              </a:lnSpc>
              <a:spcBef>
                <a:spcPct val="0"/>
              </a:spcBef>
            </a:pPr>
            <a:r>
              <a:rPr lang="en-US" b="true" sz="6768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 PROBLEMAS CON LOS MÉTODOS TRADICIONALES DE TRATAMIENTO DE AGUA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1510700" y="5904462"/>
            <a:ext cx="5276889" cy="3488187"/>
          </a:xfrm>
          <a:custGeom>
            <a:avLst/>
            <a:gdLst/>
            <a:ahLst/>
            <a:cxnLst/>
            <a:rect r="r" b="b" t="t" l="l"/>
            <a:pathLst>
              <a:path h="3488187" w="5276889">
                <a:moveTo>
                  <a:pt x="0" y="0"/>
                </a:moveTo>
                <a:lnTo>
                  <a:pt x="5276889" y="0"/>
                </a:lnTo>
                <a:lnTo>
                  <a:pt x="5276889" y="3488187"/>
                </a:lnTo>
                <a:lnTo>
                  <a:pt x="0" y="3488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2637" b="-7000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8713" y="7775966"/>
            <a:ext cx="4362478" cy="2655034"/>
          </a:xfrm>
          <a:custGeom>
            <a:avLst/>
            <a:gdLst/>
            <a:ahLst/>
            <a:cxnLst/>
            <a:rect r="r" b="b" t="t" l="l"/>
            <a:pathLst>
              <a:path h="2655034" w="4362478">
                <a:moveTo>
                  <a:pt x="0" y="0"/>
                </a:moveTo>
                <a:lnTo>
                  <a:pt x="4362478" y="0"/>
                </a:lnTo>
                <a:lnTo>
                  <a:pt x="4362478" y="2655034"/>
                </a:lnTo>
                <a:lnTo>
                  <a:pt x="0" y="2655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070" t="0" r="0" b="-7652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01747" y="4105913"/>
            <a:ext cx="11884506" cy="3542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901" indent="-311450" lvl="1">
              <a:lnSpc>
                <a:spcPts val="4039"/>
              </a:lnSpc>
              <a:buFont typeface="Arial"/>
              <a:buChar char="•"/>
            </a:pPr>
            <a:r>
              <a:rPr lang="en-US" sz="2885" spc="72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Requieren ajustes manuales constantes: Dependencia de operadores humanos.</a:t>
            </a:r>
          </a:p>
          <a:p>
            <a:pPr algn="l" marL="622901" indent="-311450" lvl="1">
              <a:lnSpc>
                <a:spcPts val="4039"/>
              </a:lnSpc>
              <a:buFont typeface="Arial"/>
              <a:buChar char="•"/>
            </a:pPr>
            <a:r>
              <a:rPr lang="en-US" sz="2885" spc="72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Consumo excesivo de productos químicos: Aumenta costos y puede generar residuos nocivos.</a:t>
            </a:r>
          </a:p>
          <a:p>
            <a:pPr algn="l" marL="622901" indent="-311450" lvl="1">
              <a:lnSpc>
                <a:spcPts val="4039"/>
              </a:lnSpc>
              <a:buFont typeface="Arial"/>
              <a:buChar char="•"/>
            </a:pPr>
            <a:r>
              <a:rPr lang="en-US" sz="2885" spc="72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Tiempo de respuesta lento ante cambios de calidad: Puede generar periodos de agua no tratada adecuadamente.</a:t>
            </a:r>
          </a:p>
          <a:p>
            <a:pPr algn="l" marL="0" indent="0" lvl="0">
              <a:lnSpc>
                <a:spcPts val="40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3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0026" y="938775"/>
            <a:ext cx="12371458" cy="168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80"/>
              </a:lnSpc>
              <a:spcBef>
                <a:spcPct val="0"/>
              </a:spcBef>
            </a:pPr>
            <a:r>
              <a:rPr lang="en-US" b="true" sz="7168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¿CÓMO AYUDA LA LÓGICA DIFUSA EN EL TRATAMIENTO DE AGUA?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3085180" y="2165454"/>
            <a:ext cx="6999109" cy="3406532"/>
          </a:xfrm>
          <a:custGeom>
            <a:avLst/>
            <a:gdLst/>
            <a:ahLst/>
            <a:cxnLst/>
            <a:rect r="r" b="b" t="t" l="l"/>
            <a:pathLst>
              <a:path h="3406532" w="6999109">
                <a:moveTo>
                  <a:pt x="0" y="0"/>
                </a:moveTo>
                <a:lnTo>
                  <a:pt x="6999109" y="0"/>
                </a:lnTo>
                <a:lnTo>
                  <a:pt x="6999109" y="3406532"/>
                </a:lnTo>
                <a:lnTo>
                  <a:pt x="0" y="340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97" r="0" b="-7168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66101" y="3550041"/>
            <a:ext cx="8238448" cy="548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5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Permite decisiones más flexibles y adaptativas en función de la calidad del agua en tiempo real.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5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Integra incertidumbre y variabilidad en los parámetros del agua sin requerir valores exactos.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5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Optimiza la dosificación de químicos como cloro y coagulantes, evitando desperdicios.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5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Reduce la necesidad de intervención humana al ajustar automáticamente los procesos de filtrado y purificación.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5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Responde de manera inteligente a contaminantes inesperados, mejorando la estabilidad del agua tratada.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3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2526" y="988029"/>
            <a:ext cx="11284578" cy="233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60"/>
              </a:lnSpc>
              <a:spcBef>
                <a:spcPct val="0"/>
              </a:spcBef>
            </a:pPr>
            <a:r>
              <a:rPr lang="en-US" b="true" sz="6697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 BENEFICIOS DE APLICAR LÓGICA DIFUSA EN SISTEMAS EXPERTOS DE TRATAMIENTO DE AGUA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8713" y="7775966"/>
            <a:ext cx="4362478" cy="2655034"/>
          </a:xfrm>
          <a:custGeom>
            <a:avLst/>
            <a:gdLst/>
            <a:ahLst/>
            <a:cxnLst/>
            <a:rect r="r" b="b" t="t" l="l"/>
            <a:pathLst>
              <a:path h="2655034" w="4362478">
                <a:moveTo>
                  <a:pt x="0" y="0"/>
                </a:moveTo>
                <a:lnTo>
                  <a:pt x="4362478" y="0"/>
                </a:lnTo>
                <a:lnTo>
                  <a:pt x="4362478" y="2655034"/>
                </a:lnTo>
                <a:lnTo>
                  <a:pt x="0" y="265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070" t="0" r="0" b="-765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085180" y="2165454"/>
            <a:ext cx="6999109" cy="3406532"/>
          </a:xfrm>
          <a:custGeom>
            <a:avLst/>
            <a:gdLst/>
            <a:ahLst/>
            <a:cxnLst/>
            <a:rect r="r" b="b" t="t" l="l"/>
            <a:pathLst>
              <a:path h="3406532" w="6999109">
                <a:moveTo>
                  <a:pt x="0" y="0"/>
                </a:moveTo>
                <a:lnTo>
                  <a:pt x="6999109" y="0"/>
                </a:lnTo>
                <a:lnTo>
                  <a:pt x="6999109" y="3406532"/>
                </a:lnTo>
                <a:lnTo>
                  <a:pt x="0" y="340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397" r="0" b="-7168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12504" y="3617143"/>
            <a:ext cx="9262992" cy="5986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8"/>
              </a:lnSpc>
            </a:pPr>
            <a:r>
              <a:rPr lang="en-US" sz="2448" spc="61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Mayor estabilidad en la calidad del agua tratada: Se mantiene dentro de los parámetros ideales sin fluctuaciones drásticas.</a:t>
            </a:r>
          </a:p>
          <a:p>
            <a:pPr algn="l">
              <a:lnSpc>
                <a:spcPts val="3428"/>
              </a:lnSpc>
            </a:pPr>
            <a:r>
              <a:rPr lang="en-US" sz="2448" spc="61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🔹 Reducción en el uso de productos químicos: Se evita el exceso de dosificación, reduciendo costos y residuos peligrosos.</a:t>
            </a:r>
          </a:p>
          <a:p>
            <a:pPr algn="l">
              <a:lnSpc>
                <a:spcPts val="3428"/>
              </a:lnSpc>
            </a:pPr>
            <a:r>
              <a:rPr lang="en-US" sz="2448" spc="61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🔹 Tiempo de respuesta rápido y preciso: Detecta y responde automáticamente a cambios en la calidad del agua.</a:t>
            </a:r>
          </a:p>
          <a:p>
            <a:pPr algn="l">
              <a:lnSpc>
                <a:spcPts val="3428"/>
              </a:lnSpc>
            </a:pPr>
            <a:r>
              <a:rPr lang="en-US" sz="2448" spc="61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🔹 Mejor automatización y menor intervención humana: Aumenta la eficiencia del proceso y disminuye errores operativos.</a:t>
            </a:r>
          </a:p>
          <a:p>
            <a:pPr algn="l" marL="0" indent="0" lvl="0">
              <a:lnSpc>
                <a:spcPts val="3428"/>
              </a:lnSpc>
              <a:spcBef>
                <a:spcPct val="0"/>
              </a:spcBef>
            </a:pPr>
            <a:r>
              <a:rPr lang="en-US" sz="2448" spc="61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🔹 Adaptabilidad a diferentes tipos de fuentes de agua: Puede ajustarse para tratar agua de ríos, lagos, pozos o plantas industriales sin necesidad de grandes cambios en la infraestructura.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2F3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DAGfJpDBJiY</dc:identifier>
  <dcterms:modified xsi:type="dcterms:W3CDTF">2011-08-01T06:04:30Z</dcterms:modified>
  <cp:revision>1</cp:revision>
  <dc:title>Logica difusa</dc:title>
</cp:coreProperties>
</file>