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3" r:id="rId6"/>
    <p:sldId id="264" r:id="rId7"/>
    <p:sldId id="265" r:id="rId8"/>
    <p:sldId id="261" r:id="rId9"/>
    <p:sldId id="268" r:id="rId10"/>
    <p:sldId id="269" r:id="rId11"/>
    <p:sldId id="266" r:id="rId12"/>
    <p:sldId id="270" r:id="rId13"/>
    <p:sldId id="271" r:id="rId14"/>
    <p:sldId id="26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A049-1F40-43A0-9B1C-BB0D3D369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6DE009-77CC-4031-A69C-920FF95D5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E3D52D-0602-459D-B368-AD482CEC8B82}"/>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5" name="Footer Placeholder 4">
            <a:extLst>
              <a:ext uri="{FF2B5EF4-FFF2-40B4-BE49-F238E27FC236}">
                <a16:creationId xmlns:a16="http://schemas.microsoft.com/office/drawing/2014/main" id="{B65A063D-36A1-4C6D-BD87-385FB3C6D7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2A21B2-DDFB-4A04-930F-F3E091051D60}"/>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8798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C6DD-6F68-4DC3-BAA8-28D885348FB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5B313A-443B-41CE-9C0B-06728A54DD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04723B-869A-456D-9FAE-31C076BF2B17}"/>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5" name="Footer Placeholder 4">
            <a:extLst>
              <a:ext uri="{FF2B5EF4-FFF2-40B4-BE49-F238E27FC236}">
                <a16:creationId xmlns:a16="http://schemas.microsoft.com/office/drawing/2014/main" id="{B548841E-553D-45EA-A361-87CE8FEF1F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4AD6AD-46B8-43AD-84B3-64E756F1FC51}"/>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28380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30949-2E99-496A-A7F8-76278A1945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519DF4-F350-4D8F-B462-B07E13FD29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05A37B-20F0-4979-A37D-5121E4724438}"/>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5" name="Footer Placeholder 4">
            <a:extLst>
              <a:ext uri="{FF2B5EF4-FFF2-40B4-BE49-F238E27FC236}">
                <a16:creationId xmlns:a16="http://schemas.microsoft.com/office/drawing/2014/main" id="{586A6CD3-B52B-4897-B0A3-0B983E4E5B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0EDC3-C89C-460A-826A-FC13DACCC958}"/>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17258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5CB1-2E6A-47C5-AFC3-09FA6E3F90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1C996C-41F8-44D4-B81A-F48779AC80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97844D-6F6A-4F60-A16B-25C1E5A9370F}"/>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5" name="Footer Placeholder 4">
            <a:extLst>
              <a:ext uri="{FF2B5EF4-FFF2-40B4-BE49-F238E27FC236}">
                <a16:creationId xmlns:a16="http://schemas.microsoft.com/office/drawing/2014/main" id="{4A86CCD4-50A9-4F08-B2DB-91D878052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CDC25F-B95A-474C-97C3-E4403AD6E29E}"/>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101516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ADFB-9BF6-4B43-893A-5F5CA971D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5BF4B3-7DDD-4EAD-80E2-6A5B28253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E386B3-4790-44D6-8F03-0C800C83CC0A}"/>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5" name="Footer Placeholder 4">
            <a:extLst>
              <a:ext uri="{FF2B5EF4-FFF2-40B4-BE49-F238E27FC236}">
                <a16:creationId xmlns:a16="http://schemas.microsoft.com/office/drawing/2014/main" id="{1F6B437F-9326-494E-AC20-BD6DBD2B80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E54357-DAE0-4DCD-8458-86C4D1D5DEB3}"/>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63851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57EB-0E3B-4744-89E7-7B2E86B6BF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A41226-1DD5-497D-ADCE-CE9D3AB548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BFA3E2-DA38-45A8-80FB-8EFAAEACF6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4471C11-C0FF-4655-9973-58AE272F1AB3}"/>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6" name="Footer Placeholder 5">
            <a:extLst>
              <a:ext uri="{FF2B5EF4-FFF2-40B4-BE49-F238E27FC236}">
                <a16:creationId xmlns:a16="http://schemas.microsoft.com/office/drawing/2014/main" id="{CE79FD75-AEAC-4DFE-BAEB-3928F46F87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1627BF-8126-4681-8963-056A8BAFDBB5}"/>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28845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FDB5-2A55-45E6-BCEC-93C95864751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14E6DA-DEFF-48F6-842B-D380F052FF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7EC48E-2FDF-4E4D-AC70-3E807E06F4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7B5B9AA-AAE2-4B8F-940D-63C8E75A2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D5407F-1913-4CBC-9E89-F8E55F05A2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E11CB40-8EB7-4E0B-A80E-14A41FDD7ED5}"/>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8" name="Footer Placeholder 7">
            <a:extLst>
              <a:ext uri="{FF2B5EF4-FFF2-40B4-BE49-F238E27FC236}">
                <a16:creationId xmlns:a16="http://schemas.microsoft.com/office/drawing/2014/main" id="{C264055B-37FE-4CC8-AB16-5D3CEF2200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B1DAE8-6517-49CA-981C-0917234333D6}"/>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377161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C6C4-4B93-4A5F-B211-E110E5CDEF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944525-3C3B-4B72-ABD8-B7027AA7403E}"/>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4" name="Footer Placeholder 3">
            <a:extLst>
              <a:ext uri="{FF2B5EF4-FFF2-40B4-BE49-F238E27FC236}">
                <a16:creationId xmlns:a16="http://schemas.microsoft.com/office/drawing/2014/main" id="{422B6B80-E4C7-4F2E-8D55-B2361AC6B3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3B0E9D-004D-4B7C-AB09-1F788D83B4B9}"/>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131372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98AF-9CCF-497A-88AD-08CE861122F8}"/>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3" name="Footer Placeholder 2">
            <a:extLst>
              <a:ext uri="{FF2B5EF4-FFF2-40B4-BE49-F238E27FC236}">
                <a16:creationId xmlns:a16="http://schemas.microsoft.com/office/drawing/2014/main" id="{A804F85D-D75B-4465-ACEB-DFAF30A2149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713233-4F59-43F6-BAC7-D4410DC56E8D}"/>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329887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7253-B95C-422F-9DC8-8D386E513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4FCF56D-B34A-40EE-8C2C-5C6686718B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120D8AA-FAC8-474A-8D06-3AE96A2ED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60BC6C-FED1-4826-9846-B19065859FFD}"/>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6" name="Footer Placeholder 5">
            <a:extLst>
              <a:ext uri="{FF2B5EF4-FFF2-40B4-BE49-F238E27FC236}">
                <a16:creationId xmlns:a16="http://schemas.microsoft.com/office/drawing/2014/main" id="{47160503-038F-4378-A782-36BCEAA117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854DD9-8D70-4C84-A139-7138C80BB154}"/>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71801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1099-3268-4F11-8BF9-B4F074B78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CFBBB95-028F-43F0-8512-63890BEFB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34E834-85DE-48BB-A024-53458F578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4628B7-70A2-43D8-90D6-64CD412DAEA8}"/>
              </a:ext>
            </a:extLst>
          </p:cNvPr>
          <p:cNvSpPr>
            <a:spLocks noGrp="1"/>
          </p:cNvSpPr>
          <p:nvPr>
            <p:ph type="dt" sz="half" idx="10"/>
          </p:nvPr>
        </p:nvSpPr>
        <p:spPr/>
        <p:txBody>
          <a:bodyPr/>
          <a:lstStyle/>
          <a:p>
            <a:fld id="{BD418325-EFAC-49F6-A222-139BA8A56A15}" type="datetimeFigureOut">
              <a:rPr lang="en-GB" smtClean="0"/>
              <a:t>12/11/2018</a:t>
            </a:fld>
            <a:endParaRPr lang="en-GB"/>
          </a:p>
        </p:txBody>
      </p:sp>
      <p:sp>
        <p:nvSpPr>
          <p:cNvPr id="6" name="Footer Placeholder 5">
            <a:extLst>
              <a:ext uri="{FF2B5EF4-FFF2-40B4-BE49-F238E27FC236}">
                <a16:creationId xmlns:a16="http://schemas.microsoft.com/office/drawing/2014/main" id="{36CB86A4-D29D-4157-8DAB-D210D856F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14FAC7-4129-40B4-B403-FF36AE0DF94D}"/>
              </a:ext>
            </a:extLst>
          </p:cNvPr>
          <p:cNvSpPr>
            <a:spLocks noGrp="1"/>
          </p:cNvSpPr>
          <p:nvPr>
            <p:ph type="sldNum" sz="quarter" idx="12"/>
          </p:nvPr>
        </p:nvSpPr>
        <p:spPr/>
        <p:txBody>
          <a:bodyPr/>
          <a:lstStyle/>
          <a:p>
            <a:fld id="{A99E4017-35DF-4091-8F58-8A8599077787}" type="slidenum">
              <a:rPr lang="en-GB" smtClean="0"/>
              <a:t>‹#›</a:t>
            </a:fld>
            <a:endParaRPr lang="en-GB"/>
          </a:p>
        </p:txBody>
      </p:sp>
    </p:spTree>
    <p:extLst>
      <p:ext uri="{BB962C8B-B14F-4D97-AF65-F5344CB8AC3E}">
        <p14:creationId xmlns:p14="http://schemas.microsoft.com/office/powerpoint/2010/main" val="269938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59557D-F257-478D-B393-7A41AA942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A839D3-9471-4176-8391-431805435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18AD9B-57D9-42A8-AD89-F5C41F859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18325-EFAC-49F6-A222-139BA8A56A15}" type="datetimeFigureOut">
              <a:rPr lang="en-GB" smtClean="0"/>
              <a:t>12/11/2018</a:t>
            </a:fld>
            <a:endParaRPr lang="en-GB"/>
          </a:p>
        </p:txBody>
      </p:sp>
      <p:sp>
        <p:nvSpPr>
          <p:cNvPr id="5" name="Footer Placeholder 4">
            <a:extLst>
              <a:ext uri="{FF2B5EF4-FFF2-40B4-BE49-F238E27FC236}">
                <a16:creationId xmlns:a16="http://schemas.microsoft.com/office/drawing/2014/main" id="{D9FD90E3-AF87-4337-9C91-DFC4831B0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A855D8-DDD6-4AFD-AF72-B2BA7A930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E4017-35DF-4091-8F58-8A8599077787}" type="slidenum">
              <a:rPr lang="en-GB" smtClean="0"/>
              <a:t>‹#›</a:t>
            </a:fld>
            <a:endParaRPr lang="en-GB"/>
          </a:p>
        </p:txBody>
      </p:sp>
    </p:spTree>
    <p:extLst>
      <p:ext uri="{BB962C8B-B14F-4D97-AF65-F5344CB8AC3E}">
        <p14:creationId xmlns:p14="http://schemas.microsoft.com/office/powerpoint/2010/main" val="30761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kazanova/sentiment1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ctrTitle"/>
          </p:nvPr>
        </p:nvSpPr>
        <p:spPr/>
        <p:txBody>
          <a:bodyPr>
            <a:normAutofit fontScale="90000"/>
          </a:bodyPr>
          <a:lstStyle/>
          <a:p>
            <a:pPr algn="l"/>
            <a:r>
              <a:rPr lang="en-GB" dirty="0" err="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Codecademy</a:t>
            </a:r>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Machine Learning Course: Date-A-Scientist</a:t>
            </a:r>
            <a:br>
              <a:rPr lang="en-GB" dirty="0"/>
            </a:b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type="subTitle" idx="1"/>
          </p:nvPr>
        </p:nvSpPr>
        <p:spPr/>
        <p:txBody>
          <a:bodyPr/>
          <a:lstStyle/>
          <a:p>
            <a:pPr marL="0" indent="0" algn="l">
              <a:buNone/>
            </a:pPr>
            <a:r>
              <a:rPr lang="en-GB" dirty="0">
                <a:solidFill>
                  <a:schemeClr val="bg1"/>
                </a:solidFill>
              </a:rPr>
              <a:t>Machine Learning Fundamentals</a:t>
            </a:r>
          </a:p>
          <a:p>
            <a:pPr marL="0" indent="0" algn="l">
              <a:buNone/>
            </a:pPr>
            <a:r>
              <a:rPr lang="en-GB" dirty="0">
                <a:solidFill>
                  <a:schemeClr val="bg1"/>
                </a:solidFill>
              </a:rPr>
              <a:t>Seb </a:t>
            </a:r>
            <a:r>
              <a:rPr lang="en-GB" dirty="0" err="1">
                <a:solidFill>
                  <a:schemeClr val="bg1"/>
                </a:solidFill>
              </a:rPr>
              <a:t>Galer</a:t>
            </a:r>
            <a:endParaRPr lang="en-GB" dirty="0">
              <a:solidFill>
                <a:schemeClr val="bg1"/>
              </a:solidFill>
            </a:endParaRPr>
          </a:p>
          <a:p>
            <a:pPr marL="0" indent="0" algn="l">
              <a:buNone/>
            </a:pPr>
            <a:r>
              <a:rPr lang="en-GB" dirty="0">
                <a:solidFill>
                  <a:schemeClr val="bg1"/>
                </a:solidFill>
              </a:rPr>
              <a:t>October 2018</a:t>
            </a:r>
          </a:p>
        </p:txBody>
      </p:sp>
    </p:spTree>
    <p:extLst>
      <p:ext uri="{BB962C8B-B14F-4D97-AF65-F5344CB8AC3E}">
        <p14:creationId xmlns:p14="http://schemas.microsoft.com/office/powerpoint/2010/main" val="358488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Question 1 - predictions</a:t>
            </a: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idx="1"/>
          </p:nvPr>
        </p:nvSpPr>
        <p:spPr>
          <a:xfrm>
            <a:off x="438150" y="1455420"/>
            <a:ext cx="6191250" cy="3354705"/>
          </a:xfrm>
        </p:spPr>
        <p:txBody>
          <a:bodyPr>
            <a:normAutofit/>
          </a:bodyPr>
          <a:lstStyle/>
          <a:p>
            <a:pPr marL="0" indent="0">
              <a:buNone/>
            </a:pPr>
            <a:r>
              <a:rPr lang="en-GB" sz="2000" dirty="0">
                <a:solidFill>
                  <a:schemeClr val="bg1"/>
                </a:solidFill>
              </a:rPr>
              <a:t>The Linear Regression and KNN regressor models from </a:t>
            </a:r>
            <a:r>
              <a:rPr lang="en-GB" sz="2000" dirty="0" err="1">
                <a:solidFill>
                  <a:schemeClr val="bg1"/>
                </a:solidFill>
              </a:rPr>
              <a:t>sklearn</a:t>
            </a:r>
            <a:r>
              <a:rPr lang="en-GB" sz="2000" dirty="0">
                <a:solidFill>
                  <a:schemeClr val="bg1"/>
                </a:solidFill>
              </a:rPr>
              <a:t> were used to investigate correlation between essay sentiment and income, education level and religious belief.</a:t>
            </a:r>
          </a:p>
          <a:p>
            <a:pPr marL="0" indent="0">
              <a:buNone/>
            </a:pPr>
            <a:endParaRPr lang="en-GB" sz="1100" dirty="0">
              <a:solidFill>
                <a:schemeClr val="bg1"/>
              </a:solidFill>
            </a:endParaRPr>
          </a:p>
          <a:p>
            <a:pPr marL="0" indent="0">
              <a:buNone/>
            </a:pPr>
            <a:endParaRPr lang="en-GB" sz="2000" dirty="0">
              <a:solidFill>
                <a:schemeClr val="bg1"/>
              </a:solidFill>
            </a:endParaRPr>
          </a:p>
          <a:p>
            <a:pPr marL="0" indent="0">
              <a:buNone/>
            </a:pPr>
            <a:endParaRPr lang="en-GB" sz="900" dirty="0">
              <a:solidFill>
                <a:schemeClr val="bg1"/>
              </a:solidFill>
            </a:endParaRPr>
          </a:p>
          <a:p>
            <a:pPr marL="0" indent="0">
              <a:buNone/>
            </a:pPr>
            <a:r>
              <a:rPr lang="en-GB" sz="2000" dirty="0">
                <a:solidFill>
                  <a:schemeClr val="bg1"/>
                </a:solidFill>
              </a:rPr>
              <a:t>These results indicate little to no correlation and whilst KNN scored lower both scores are too low to draw a meaningful conclusion regarding model performance.</a:t>
            </a:r>
          </a:p>
        </p:txBody>
      </p:sp>
      <p:sp>
        <p:nvSpPr>
          <p:cNvPr id="3" name="Rectangle 1">
            <a:extLst>
              <a:ext uri="{FF2B5EF4-FFF2-40B4-BE49-F238E27FC236}">
                <a16:creationId xmlns:a16="http://schemas.microsoft.com/office/drawing/2014/main" id="{D67E6E2C-77E3-48E1-91C8-2111FD07BD1C}"/>
              </a:ext>
            </a:extLst>
          </p:cNvPr>
          <p:cNvSpPr>
            <a:spLocks noChangeArrowheads="1"/>
          </p:cNvSpPr>
          <p:nvPr/>
        </p:nvSpPr>
        <p:spPr bwMode="auto">
          <a:xfrm>
            <a:off x="485775" y="4466797"/>
            <a:ext cx="556260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9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Relevant code</a:t>
            </a:r>
          </a:p>
          <a:p>
            <a:pPr lvl="0" eaLnBrk="0" fontAlgn="base" hangingPunct="0">
              <a:spcBef>
                <a:spcPct val="0"/>
              </a:spcBef>
              <a:spcAft>
                <a:spcPct val="0"/>
              </a:spcAft>
            </a:pP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sklearn.linear_model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LinearaRegression</a:t>
            </a:r>
            <a:endParaRPr lang="en-US" altLang="en-US" dirty="0">
              <a:latin typeface="Arial" panose="020B0604020202020204" pitchFamily="34" charset="0"/>
            </a:endParaRPr>
          </a:p>
          <a:p>
            <a:pPr lvl="0" eaLnBrk="0" fontAlgn="base" hangingPunct="0">
              <a:spcBef>
                <a:spcPct val="0"/>
              </a:spcBef>
              <a:spcAft>
                <a:spcPct val="0"/>
              </a:spcAft>
            </a:pP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features =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mapped_education</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mapped_religion</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scaled_income</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normalised_income</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'income'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no_of_languages</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XC_train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XC_test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yc_train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yc_test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train_test_split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[features]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overall_sentiment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test_size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0.2</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random_state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LinearRegression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lm.fit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XC_train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yc_train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yc_predict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lm.predict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XC_test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"Train score: %f"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lm.score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XC_train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yc_train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"Test score: %f"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lm.score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XC_test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yc_test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lang="en-US" altLang="en-US" dirty="0">
              <a:latin typeface="Arial" panose="020B0604020202020204" pitchFamily="34" charset="0"/>
            </a:endParaRPr>
          </a:p>
          <a:p>
            <a:pPr lvl="0" eaLnBrk="0" fontAlgn="base" hangingPunct="0">
              <a:spcBef>
                <a:spcPct val="0"/>
              </a:spcBef>
              <a:spcAft>
                <a:spcPct val="0"/>
              </a:spcAf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2C5B14E-F377-4DD0-83E5-2BE6CAE80A04}"/>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989899F-6B64-41B2-83AC-6C590BADB76D}"/>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D8BA6BB-3A20-4C0D-AD77-D85CF0CFCB2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ECC8F567-D3DA-4CD7-9E3E-40ACBE68D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372677"/>
            <a:ext cx="4826303" cy="3604645"/>
          </a:xfrm>
          <a:prstGeom prst="rect">
            <a:avLst/>
          </a:prstGeom>
        </p:spPr>
      </p:pic>
      <p:sp>
        <p:nvSpPr>
          <p:cNvPr id="12" name="Rectangle 3">
            <a:extLst>
              <a:ext uri="{FF2B5EF4-FFF2-40B4-BE49-F238E27FC236}">
                <a16:creationId xmlns:a16="http://schemas.microsoft.com/office/drawing/2014/main" id="{BAEF0AAA-9534-42F1-9494-3BD0F55EA44F}"/>
              </a:ext>
            </a:extLst>
          </p:cNvPr>
          <p:cNvSpPr>
            <a:spLocks noChangeArrowheads="1"/>
          </p:cNvSpPr>
          <p:nvPr/>
        </p:nvSpPr>
        <p:spPr bwMode="auto">
          <a:xfrm>
            <a:off x="6318401" y="5592459"/>
            <a:ext cx="5448300"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plt.scatter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yc_test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yc_predict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plt.xlabel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"Actual Sentiment"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plt.ylabel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"Predicted Sentiment"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plt.title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"Actual vs Predicted Essay Sentiment for linear regression"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plt.show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05E2E82A-8A60-4FA7-81AD-10C44336F318}"/>
              </a:ext>
            </a:extLst>
          </p:cNvPr>
          <p:cNvGraphicFramePr>
            <a:graphicFrameLocks noGrp="1"/>
          </p:cNvGraphicFramePr>
          <p:nvPr>
            <p:extLst>
              <p:ext uri="{D42A27DB-BD31-4B8C-83A1-F6EECF244321}">
                <p14:modId xmlns:p14="http://schemas.microsoft.com/office/powerpoint/2010/main" val="2365492917"/>
              </p:ext>
            </p:extLst>
          </p:nvPr>
        </p:nvGraphicFramePr>
        <p:xfrm>
          <a:off x="1593214" y="2465926"/>
          <a:ext cx="3881121" cy="1126235"/>
        </p:xfrm>
        <a:graphic>
          <a:graphicData uri="http://schemas.openxmlformats.org/drawingml/2006/table">
            <a:tbl>
              <a:tblPr firstRow="1" bandRow="1">
                <a:tableStyleId>{5C22544A-7EE6-4342-B048-85BDC9FD1C3A}</a:tableStyleId>
              </a:tblPr>
              <a:tblGrid>
                <a:gridCol w="1464247">
                  <a:extLst>
                    <a:ext uri="{9D8B030D-6E8A-4147-A177-3AD203B41FA5}">
                      <a16:colId xmlns:a16="http://schemas.microsoft.com/office/drawing/2014/main" val="3272958928"/>
                    </a:ext>
                  </a:extLst>
                </a:gridCol>
                <a:gridCol w="1261618">
                  <a:extLst>
                    <a:ext uri="{9D8B030D-6E8A-4147-A177-3AD203B41FA5}">
                      <a16:colId xmlns:a16="http://schemas.microsoft.com/office/drawing/2014/main" val="1528125713"/>
                    </a:ext>
                  </a:extLst>
                </a:gridCol>
                <a:gridCol w="1155256">
                  <a:extLst>
                    <a:ext uri="{9D8B030D-6E8A-4147-A177-3AD203B41FA5}">
                      <a16:colId xmlns:a16="http://schemas.microsoft.com/office/drawing/2014/main" val="1716631408"/>
                    </a:ext>
                  </a:extLst>
                </a:gridCol>
              </a:tblGrid>
              <a:tr h="303275">
                <a:tc>
                  <a:txBody>
                    <a:bodyPr/>
                    <a:lstStyle/>
                    <a:p>
                      <a:endParaRPr lang="en-GB" sz="1200" dirty="0"/>
                    </a:p>
                  </a:txBody>
                  <a:tcPr/>
                </a:tc>
                <a:tc>
                  <a:txBody>
                    <a:bodyPr/>
                    <a:lstStyle/>
                    <a:p>
                      <a:r>
                        <a:rPr lang="en-GB" sz="1200" dirty="0"/>
                        <a:t>Linear Regressor</a:t>
                      </a:r>
                    </a:p>
                  </a:txBody>
                  <a:tcPr/>
                </a:tc>
                <a:tc>
                  <a:txBody>
                    <a:bodyPr/>
                    <a:lstStyle/>
                    <a:p>
                      <a:r>
                        <a:rPr lang="en-GB" sz="1200" dirty="0"/>
                        <a:t>KNN Regressor</a:t>
                      </a:r>
                    </a:p>
                  </a:txBody>
                  <a:tcPr/>
                </a:tc>
                <a:extLst>
                  <a:ext uri="{0D108BD9-81ED-4DB2-BD59-A6C34878D82A}">
                    <a16:rowId xmlns:a16="http://schemas.microsoft.com/office/drawing/2014/main" val="1401831703"/>
                  </a:ext>
                </a:extLst>
              </a:tr>
              <a:tr h="259080">
                <a:tc>
                  <a:txBody>
                    <a:bodyPr/>
                    <a:lstStyle/>
                    <a:p>
                      <a:r>
                        <a:rPr lang="en-GB" sz="1200" dirty="0"/>
                        <a:t>Score</a:t>
                      </a:r>
                    </a:p>
                  </a:txBody>
                  <a:tcPr/>
                </a:tc>
                <a:tc>
                  <a:txBody>
                    <a:bodyPr/>
                    <a:lstStyle/>
                    <a:p>
                      <a:r>
                        <a:rPr lang="en-GB" sz="1200" dirty="0"/>
                        <a:t>0.024</a:t>
                      </a:r>
                    </a:p>
                  </a:txBody>
                  <a:tcPr/>
                </a:tc>
                <a:tc>
                  <a:txBody>
                    <a:bodyPr/>
                    <a:lstStyle/>
                    <a:p>
                      <a:r>
                        <a:rPr lang="en-GB" sz="1200" dirty="0"/>
                        <a:t>0.013</a:t>
                      </a:r>
                    </a:p>
                  </a:txBody>
                  <a:tcPr/>
                </a:tc>
                <a:extLst>
                  <a:ext uri="{0D108BD9-81ED-4DB2-BD59-A6C34878D82A}">
                    <a16:rowId xmlns:a16="http://schemas.microsoft.com/office/drawing/2014/main" val="766770503"/>
                  </a:ext>
                </a:extLst>
              </a:tr>
              <a:tr h="259080">
                <a:tc>
                  <a:txBody>
                    <a:bodyPr/>
                    <a:lstStyle/>
                    <a:p>
                      <a:r>
                        <a:rPr lang="en-GB" sz="1200" dirty="0"/>
                        <a:t>Mean Squared Error</a:t>
                      </a:r>
                    </a:p>
                  </a:txBody>
                  <a:tcPr/>
                </a:tc>
                <a:tc>
                  <a:txBody>
                    <a:bodyPr/>
                    <a:lstStyle/>
                    <a:p>
                      <a:r>
                        <a:rPr lang="en-GB" sz="1200" dirty="0"/>
                        <a:t>0.417</a:t>
                      </a:r>
                    </a:p>
                  </a:txBody>
                  <a:tcPr/>
                </a:tc>
                <a:tc>
                  <a:txBody>
                    <a:bodyPr/>
                    <a:lstStyle/>
                    <a:p>
                      <a:r>
                        <a:rPr lang="en-GB" sz="1200" dirty="0"/>
                        <a:t>0.540</a:t>
                      </a:r>
                    </a:p>
                  </a:txBody>
                  <a:tcPr/>
                </a:tc>
                <a:extLst>
                  <a:ext uri="{0D108BD9-81ED-4DB2-BD59-A6C34878D82A}">
                    <a16:rowId xmlns:a16="http://schemas.microsoft.com/office/drawing/2014/main" val="374848335"/>
                  </a:ext>
                </a:extLst>
              </a:tr>
              <a:tr h="254462">
                <a:tc>
                  <a:txBody>
                    <a:bodyPr/>
                    <a:lstStyle/>
                    <a:p>
                      <a:r>
                        <a:rPr lang="en-GB" sz="1200" dirty="0"/>
                        <a:t>Time (s)</a:t>
                      </a:r>
                    </a:p>
                  </a:txBody>
                  <a:tcPr/>
                </a:tc>
                <a:tc>
                  <a:txBody>
                    <a:bodyPr/>
                    <a:lstStyle/>
                    <a:p>
                      <a:r>
                        <a:rPr lang="en-GB" sz="1200" dirty="0"/>
                        <a:t>0.3</a:t>
                      </a:r>
                    </a:p>
                  </a:txBody>
                  <a:tcPr/>
                </a:tc>
                <a:tc>
                  <a:txBody>
                    <a:bodyPr/>
                    <a:lstStyle/>
                    <a:p>
                      <a:r>
                        <a:rPr lang="en-GB" sz="1200" dirty="0"/>
                        <a:t>64</a:t>
                      </a:r>
                    </a:p>
                  </a:txBody>
                  <a:tcPr/>
                </a:tc>
                <a:extLst>
                  <a:ext uri="{0D108BD9-81ED-4DB2-BD59-A6C34878D82A}">
                    <a16:rowId xmlns:a16="http://schemas.microsoft.com/office/drawing/2014/main" val="2790370887"/>
                  </a:ext>
                </a:extLst>
              </a:tr>
            </a:tbl>
          </a:graphicData>
        </a:graphic>
      </p:graphicFrame>
    </p:spTree>
    <p:extLst>
      <p:ext uri="{BB962C8B-B14F-4D97-AF65-F5344CB8AC3E}">
        <p14:creationId xmlns:p14="http://schemas.microsoft.com/office/powerpoint/2010/main" val="388367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Question 2</a:t>
            </a: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idx="1"/>
          </p:nvPr>
        </p:nvSpPr>
        <p:spPr/>
        <p:txBody>
          <a:bodyPr>
            <a:normAutofit lnSpcReduction="10000"/>
          </a:bodyPr>
          <a:lstStyle/>
          <a:p>
            <a:pPr marL="0" indent="0">
              <a:buNone/>
            </a:pPr>
            <a:r>
              <a:rPr lang="en-GB" sz="3200" dirty="0">
                <a:solidFill>
                  <a:schemeClr val="bg1"/>
                </a:solidFill>
              </a:rPr>
              <a:t>Can you predict the number of languages someone speaks from their education level?</a:t>
            </a:r>
          </a:p>
          <a:p>
            <a:pPr marL="0" indent="0">
              <a:buNone/>
            </a:pPr>
            <a:endParaRPr lang="en-GB" dirty="0">
              <a:solidFill>
                <a:schemeClr val="bg1"/>
              </a:solidFill>
            </a:endParaRPr>
          </a:p>
          <a:p>
            <a:pPr marL="0" indent="0">
              <a:buNone/>
            </a:pPr>
            <a:r>
              <a:rPr lang="en-GB" sz="2400" b="1" dirty="0">
                <a:solidFill>
                  <a:schemeClr val="bg1"/>
                </a:solidFill>
              </a:rPr>
              <a:t>Approach</a:t>
            </a:r>
          </a:p>
          <a:p>
            <a:pPr marL="0" indent="0">
              <a:buNone/>
            </a:pPr>
            <a:r>
              <a:rPr lang="en-GB" sz="2400" dirty="0">
                <a:solidFill>
                  <a:schemeClr val="bg1"/>
                </a:solidFill>
              </a:rPr>
              <a:t>Given the number of languages spoken in the speaks column determine what, if any, correlation there is to education level.</a:t>
            </a:r>
          </a:p>
          <a:p>
            <a:pPr marL="0" indent="0">
              <a:buNone/>
            </a:pPr>
            <a:endParaRPr lang="en-GB" sz="2400" dirty="0">
              <a:solidFill>
                <a:schemeClr val="bg1"/>
              </a:solidFill>
            </a:endParaRPr>
          </a:p>
          <a:p>
            <a:pPr marL="0" indent="0">
              <a:buNone/>
            </a:pPr>
            <a:r>
              <a:rPr lang="en-GB" sz="2400" b="1" dirty="0">
                <a:solidFill>
                  <a:schemeClr val="bg1"/>
                </a:solidFill>
              </a:rPr>
              <a:t>Limitations</a:t>
            </a:r>
          </a:p>
          <a:p>
            <a:pPr marL="0" indent="0">
              <a:buNone/>
            </a:pPr>
            <a:r>
              <a:rPr lang="en-GB" sz="2400" dirty="0">
                <a:solidFill>
                  <a:schemeClr val="bg1"/>
                </a:solidFill>
              </a:rPr>
              <a:t>Limited labelling accuracy for number of languages and education, how truthful people are in answering the questions. </a:t>
            </a:r>
          </a:p>
          <a:p>
            <a:pPr marL="0" indent="0">
              <a:buNone/>
            </a:pPr>
            <a:endParaRPr lang="en-GB" sz="2400" dirty="0">
              <a:solidFill>
                <a:schemeClr val="bg1"/>
              </a:solidFill>
            </a:endParaRPr>
          </a:p>
          <a:p>
            <a:pPr marL="0" indent="0">
              <a:buNone/>
            </a:pPr>
            <a:endParaRPr lang="en-GB" dirty="0">
              <a:solidFill>
                <a:schemeClr val="bg1"/>
              </a:solidFill>
            </a:endParaRPr>
          </a:p>
        </p:txBody>
      </p:sp>
    </p:spTree>
    <p:extLst>
      <p:ext uri="{BB962C8B-B14F-4D97-AF65-F5344CB8AC3E}">
        <p14:creationId xmlns:p14="http://schemas.microsoft.com/office/powerpoint/2010/main" val="48513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Question 2</a:t>
            </a: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idx="1"/>
          </p:nvPr>
        </p:nvSpPr>
        <p:spPr>
          <a:xfrm>
            <a:off x="838200" y="1536407"/>
            <a:ext cx="10515600" cy="4640556"/>
          </a:xfrm>
        </p:spPr>
        <p:txBody>
          <a:bodyPr/>
          <a:lstStyle/>
          <a:p>
            <a:pPr marL="0" indent="0">
              <a:buNone/>
            </a:pPr>
            <a:r>
              <a:rPr lang="en-GB" sz="2000" dirty="0">
                <a:solidFill>
                  <a:schemeClr val="bg1"/>
                </a:solidFill>
              </a:rPr>
              <a:t>The data for the number of languages was prepared by splitting the </a:t>
            </a:r>
            <a:r>
              <a:rPr lang="en-GB" sz="2000" b="1" dirty="0">
                <a:solidFill>
                  <a:schemeClr val="bg1"/>
                </a:solidFill>
              </a:rPr>
              <a:t>speaks</a:t>
            </a:r>
            <a:r>
              <a:rPr lang="en-GB" sz="2000" dirty="0">
                <a:solidFill>
                  <a:schemeClr val="bg1"/>
                </a:solidFill>
              </a:rPr>
              <a:t> data into number of languages.</a:t>
            </a:r>
            <a:endParaRPr lang="en-GB" sz="1600" dirty="0">
              <a:solidFill>
                <a:schemeClr val="bg1"/>
              </a:solidFill>
            </a:endParaRPr>
          </a:p>
          <a:p>
            <a:pPr marL="0" indent="0">
              <a:buNone/>
            </a:pPr>
            <a:endParaRPr lang="en-GB" dirty="0">
              <a:solidFill>
                <a:schemeClr val="bg1"/>
              </a:solidFill>
            </a:endParaRPr>
          </a:p>
        </p:txBody>
      </p:sp>
      <p:sp>
        <p:nvSpPr>
          <p:cNvPr id="5" name="Rectangle 3">
            <a:extLst>
              <a:ext uri="{FF2B5EF4-FFF2-40B4-BE49-F238E27FC236}">
                <a16:creationId xmlns:a16="http://schemas.microsoft.com/office/drawing/2014/main" id="{761944B0-4D6D-4FB3-A65D-9621AF0CE2F6}"/>
              </a:ext>
            </a:extLst>
          </p:cNvPr>
          <p:cNvSpPr>
            <a:spLocks noChangeArrowheads="1"/>
          </p:cNvSpPr>
          <p:nvPr/>
        </p:nvSpPr>
        <p:spPr bwMode="auto">
          <a:xfrm>
            <a:off x="838200" y="3013269"/>
            <a:ext cx="544830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print(</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['speaks’].head(10))</a:t>
            </a:r>
          </a:p>
          <a:p>
            <a:pPr lvl="0" eaLnBrk="0" fontAlgn="base" hangingPunct="0">
              <a:spcBef>
                <a:spcPct val="0"/>
              </a:spcBef>
              <a:spcAft>
                <a:spcPct val="0"/>
              </a:spcAft>
            </a:pPr>
            <a:endParaRPr lang="en-GB" altLang="en-US" sz="900" dirty="0">
              <a:solidFill>
                <a:srgbClr val="A9B7C6"/>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OUTCOME</a:t>
            </a: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0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endPar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1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(fluently),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spanish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(poorly),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french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5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(fluently),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chinese</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(okay)</a:t>
            </a: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7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spanish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(okay)</a:t>
            </a: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8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endPar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9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(fluently)</a:t>
            </a: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11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(fluently), sign language (poorly)</a:t>
            </a: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13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endPar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14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endPar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15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english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(fluently), </a:t>
            </a:r>
            <a:r>
              <a:rPr kumimoji="0" lang="en-GB"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spanish</a:t>
            </a:r>
            <a:r>
              <a:rPr kumimoji="0" lang="en-GB"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(okay)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A9B7C6"/>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no_of_languages</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'speaks'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str.split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str.len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29DE8837-23E2-4F9F-82AE-418245711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9421" y="1986652"/>
            <a:ext cx="4735836" cy="3537078"/>
          </a:xfrm>
          <a:prstGeom prst="rect">
            <a:avLst/>
          </a:prstGeom>
        </p:spPr>
      </p:pic>
      <p:sp>
        <p:nvSpPr>
          <p:cNvPr id="10" name="Rectangle 2">
            <a:extLst>
              <a:ext uri="{FF2B5EF4-FFF2-40B4-BE49-F238E27FC236}">
                <a16:creationId xmlns:a16="http://schemas.microsoft.com/office/drawing/2014/main" id="{2FEF78D8-2F47-440C-9BC6-DA475925860E}"/>
              </a:ext>
            </a:extLst>
          </p:cNvPr>
          <p:cNvSpPr>
            <a:spLocks noChangeArrowheads="1"/>
          </p:cNvSpPr>
          <p:nvPr/>
        </p:nvSpPr>
        <p:spPr bwMode="auto">
          <a:xfrm>
            <a:off x="4762500" y="5761935"/>
            <a:ext cx="7343775"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plt.hist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male_data.no_of_languages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bins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histtype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'step'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density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fill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cumulative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plt.hist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female_data.no_of_languages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bins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histtype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'step'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density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fill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cumulative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plt.xlabel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"Number of Languages Spoken"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plt.ylabel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Normalised</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Proportion"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plt.legend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'Male'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'Female'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loc</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'upper left'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plt.show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6701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Question 2</a:t>
            </a: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idx="1"/>
          </p:nvPr>
        </p:nvSpPr>
        <p:spPr>
          <a:xfrm>
            <a:off x="838200" y="1536407"/>
            <a:ext cx="10515600" cy="4640556"/>
          </a:xfrm>
        </p:spPr>
        <p:txBody>
          <a:bodyPr/>
          <a:lstStyle/>
          <a:p>
            <a:pPr marL="0" indent="0">
              <a:buNone/>
            </a:pPr>
            <a:r>
              <a:rPr lang="en-GB" sz="2000" dirty="0">
                <a:solidFill>
                  <a:schemeClr val="bg1"/>
                </a:solidFill>
              </a:rPr>
              <a:t>The data was fit with </a:t>
            </a:r>
            <a:r>
              <a:rPr lang="en-GB" sz="2000" dirty="0" err="1">
                <a:solidFill>
                  <a:schemeClr val="bg1"/>
                </a:solidFill>
              </a:rPr>
              <a:t>sklearn’s</a:t>
            </a:r>
            <a:r>
              <a:rPr lang="en-GB" sz="2000" dirty="0">
                <a:solidFill>
                  <a:schemeClr val="bg1"/>
                </a:solidFill>
              </a:rPr>
              <a:t> K-Nearest Classifier and Support Vector Machine Classifier algorithms. A linear regressor was also run however it scored 0.007 with an mean squared error of 1.127.</a:t>
            </a:r>
          </a:p>
          <a:p>
            <a:pPr marL="0" indent="0">
              <a:buNone/>
            </a:pPr>
            <a:r>
              <a:rPr lang="en-GB" sz="2000" dirty="0">
                <a:solidFill>
                  <a:schemeClr val="bg1"/>
                </a:solidFill>
              </a:rPr>
              <a:t>Both models are fairly simple although SVM required considerably more time to run. The model metrics were:</a:t>
            </a:r>
            <a:endParaRPr lang="en-GB" sz="2000" dirty="0"/>
          </a:p>
          <a:p>
            <a:pPr marL="0" indent="0">
              <a:buNone/>
            </a:pPr>
            <a:endParaRPr lang="en-GB" sz="2000" dirty="0">
              <a:solidFill>
                <a:schemeClr val="bg1"/>
              </a:solidFill>
            </a:endParaRPr>
          </a:p>
          <a:p>
            <a:pPr marL="0" indent="0">
              <a:buNone/>
            </a:pPr>
            <a:r>
              <a:rPr lang="en-GB" sz="2000" dirty="0">
                <a:solidFill>
                  <a:schemeClr val="bg1"/>
                </a:solidFill>
              </a:rPr>
              <a:t> </a:t>
            </a:r>
          </a:p>
          <a:p>
            <a:pPr marL="0" indent="0">
              <a:buNone/>
            </a:pPr>
            <a:endParaRPr lang="en-GB" sz="2000" dirty="0">
              <a:solidFill>
                <a:schemeClr val="bg1"/>
              </a:solidFill>
            </a:endParaRPr>
          </a:p>
          <a:p>
            <a:pPr marL="0" indent="0">
              <a:buNone/>
            </a:pPr>
            <a:endParaRPr lang="en-GB" sz="2000" dirty="0">
              <a:solidFill>
                <a:schemeClr val="bg1"/>
              </a:solidFill>
            </a:endParaRPr>
          </a:p>
          <a:p>
            <a:pPr marL="0" indent="0">
              <a:buNone/>
            </a:pPr>
            <a:endParaRPr lang="en-GB" sz="1600" dirty="0">
              <a:solidFill>
                <a:schemeClr val="bg1"/>
              </a:solidFill>
            </a:endParaRPr>
          </a:p>
          <a:p>
            <a:pPr marL="0" indent="0">
              <a:buNone/>
            </a:pPr>
            <a:endParaRPr lang="en-GB" dirty="0">
              <a:solidFill>
                <a:schemeClr val="bg1"/>
              </a:solidFill>
            </a:endParaRPr>
          </a:p>
        </p:txBody>
      </p:sp>
      <p:sp>
        <p:nvSpPr>
          <p:cNvPr id="10" name="Rectangle 2">
            <a:extLst>
              <a:ext uri="{FF2B5EF4-FFF2-40B4-BE49-F238E27FC236}">
                <a16:creationId xmlns:a16="http://schemas.microsoft.com/office/drawing/2014/main" id="{2FEF78D8-2F47-440C-9BC6-DA475925860E}"/>
              </a:ext>
            </a:extLst>
          </p:cNvPr>
          <p:cNvSpPr>
            <a:spLocks noChangeArrowheads="1"/>
          </p:cNvSpPr>
          <p:nvPr/>
        </p:nvSpPr>
        <p:spPr bwMode="auto">
          <a:xfrm>
            <a:off x="4762500" y="5761935"/>
            <a:ext cx="7343775"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plt.hist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male_data.no_of_languages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bins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histtype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'step'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density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fill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cumulative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plt.hist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female_data.no_of_languages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bins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histtype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'step'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density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fill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cumulative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plt.xlabel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"Number of Languages Spoken"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plt.ylabel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Normalised</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Proportion"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plt.legend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'Male'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'Female'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loc</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'upper left'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plt.show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D6274D88-A856-44EA-94A5-4DB5900513E0}"/>
              </a:ext>
            </a:extLst>
          </p:cNvPr>
          <p:cNvGraphicFramePr>
            <a:graphicFrameLocks noGrp="1"/>
          </p:cNvGraphicFramePr>
          <p:nvPr>
            <p:extLst>
              <p:ext uri="{D42A27DB-BD31-4B8C-83A1-F6EECF244321}">
                <p14:modId xmlns:p14="http://schemas.microsoft.com/office/powerpoint/2010/main" val="3667061944"/>
              </p:ext>
            </p:extLst>
          </p:nvPr>
        </p:nvGraphicFramePr>
        <p:xfrm>
          <a:off x="1183763" y="3106152"/>
          <a:ext cx="2587182" cy="1854200"/>
        </p:xfrm>
        <a:graphic>
          <a:graphicData uri="http://schemas.openxmlformats.org/drawingml/2006/table">
            <a:tbl>
              <a:tblPr firstRow="1" bandRow="1">
                <a:tableStyleId>{5C22544A-7EE6-4342-B048-85BDC9FD1C3A}</a:tableStyleId>
              </a:tblPr>
              <a:tblGrid>
                <a:gridCol w="1075246">
                  <a:extLst>
                    <a:ext uri="{9D8B030D-6E8A-4147-A177-3AD203B41FA5}">
                      <a16:colId xmlns:a16="http://schemas.microsoft.com/office/drawing/2014/main" val="835594200"/>
                    </a:ext>
                  </a:extLst>
                </a:gridCol>
                <a:gridCol w="755968">
                  <a:extLst>
                    <a:ext uri="{9D8B030D-6E8A-4147-A177-3AD203B41FA5}">
                      <a16:colId xmlns:a16="http://schemas.microsoft.com/office/drawing/2014/main" val="1316630207"/>
                    </a:ext>
                  </a:extLst>
                </a:gridCol>
                <a:gridCol w="755968">
                  <a:extLst>
                    <a:ext uri="{9D8B030D-6E8A-4147-A177-3AD203B41FA5}">
                      <a16:colId xmlns:a16="http://schemas.microsoft.com/office/drawing/2014/main" val="591850707"/>
                    </a:ext>
                  </a:extLst>
                </a:gridCol>
              </a:tblGrid>
              <a:tr h="370840">
                <a:tc>
                  <a:txBody>
                    <a:bodyPr/>
                    <a:lstStyle/>
                    <a:p>
                      <a:endParaRPr lang="en-GB" dirty="0"/>
                    </a:p>
                  </a:txBody>
                  <a:tcPr/>
                </a:tc>
                <a:tc>
                  <a:txBody>
                    <a:bodyPr/>
                    <a:lstStyle/>
                    <a:p>
                      <a:r>
                        <a:rPr lang="en-GB" dirty="0"/>
                        <a:t>KNN</a:t>
                      </a:r>
                    </a:p>
                  </a:txBody>
                  <a:tcPr/>
                </a:tc>
                <a:tc>
                  <a:txBody>
                    <a:bodyPr/>
                    <a:lstStyle/>
                    <a:p>
                      <a:r>
                        <a:rPr lang="en-GB" dirty="0"/>
                        <a:t>SVM</a:t>
                      </a:r>
                    </a:p>
                  </a:txBody>
                  <a:tcPr/>
                </a:tc>
                <a:extLst>
                  <a:ext uri="{0D108BD9-81ED-4DB2-BD59-A6C34878D82A}">
                    <a16:rowId xmlns:a16="http://schemas.microsoft.com/office/drawing/2014/main" val="306637189"/>
                  </a:ext>
                </a:extLst>
              </a:tr>
              <a:tr h="370840">
                <a:tc>
                  <a:txBody>
                    <a:bodyPr/>
                    <a:lstStyle/>
                    <a:p>
                      <a:r>
                        <a:rPr lang="en-GB"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0.434</a:t>
                      </a:r>
                    </a:p>
                  </a:txBody>
                  <a:tcPr/>
                </a:tc>
                <a:tc>
                  <a:txBody>
                    <a:bodyPr/>
                    <a:lstStyle/>
                    <a:p>
                      <a:r>
                        <a:rPr lang="en-GB" dirty="0"/>
                        <a:t>0.349</a:t>
                      </a:r>
                    </a:p>
                  </a:txBody>
                  <a:tcPr/>
                </a:tc>
                <a:extLst>
                  <a:ext uri="{0D108BD9-81ED-4DB2-BD59-A6C34878D82A}">
                    <a16:rowId xmlns:a16="http://schemas.microsoft.com/office/drawing/2014/main" val="4153841684"/>
                  </a:ext>
                </a:extLst>
              </a:tr>
              <a:tr h="370840">
                <a:tc>
                  <a:txBody>
                    <a:bodyPr/>
                    <a:lstStyle/>
                    <a:p>
                      <a:r>
                        <a:rPr lang="en-GB" dirty="0"/>
                        <a:t>Recall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0.434</a:t>
                      </a:r>
                    </a:p>
                  </a:txBody>
                  <a:tcPr/>
                </a:tc>
                <a:tc>
                  <a:txBody>
                    <a:bodyPr/>
                    <a:lstStyle/>
                    <a:p>
                      <a:r>
                        <a:rPr lang="en-GB" dirty="0"/>
                        <a:t>0.349</a:t>
                      </a:r>
                    </a:p>
                  </a:txBody>
                  <a:tcPr/>
                </a:tc>
                <a:extLst>
                  <a:ext uri="{0D108BD9-81ED-4DB2-BD59-A6C34878D82A}">
                    <a16:rowId xmlns:a16="http://schemas.microsoft.com/office/drawing/2014/main" val="1748617529"/>
                  </a:ext>
                </a:extLst>
              </a:tr>
              <a:tr h="370840">
                <a:tc>
                  <a:txBody>
                    <a:bodyPr/>
                    <a:lstStyle/>
                    <a:p>
                      <a:r>
                        <a:rPr lang="en-GB" dirty="0"/>
                        <a:t>Precision</a:t>
                      </a:r>
                    </a:p>
                  </a:txBody>
                  <a:tcPr/>
                </a:tc>
                <a:tc>
                  <a:txBody>
                    <a:bodyPr/>
                    <a:lstStyle/>
                    <a:p>
                      <a:r>
                        <a:rPr lang="en-GB" dirty="0"/>
                        <a:t>0.434</a:t>
                      </a:r>
                    </a:p>
                  </a:txBody>
                  <a:tcPr/>
                </a:tc>
                <a:tc>
                  <a:txBody>
                    <a:bodyPr/>
                    <a:lstStyle/>
                    <a:p>
                      <a:r>
                        <a:rPr lang="en-GB" dirty="0"/>
                        <a:t>0.349</a:t>
                      </a:r>
                    </a:p>
                  </a:txBody>
                  <a:tcPr/>
                </a:tc>
                <a:extLst>
                  <a:ext uri="{0D108BD9-81ED-4DB2-BD59-A6C34878D82A}">
                    <a16:rowId xmlns:a16="http://schemas.microsoft.com/office/drawing/2014/main" val="3995567485"/>
                  </a:ext>
                </a:extLst>
              </a:tr>
              <a:tr h="370840">
                <a:tc>
                  <a:txBody>
                    <a:bodyPr/>
                    <a:lstStyle/>
                    <a:p>
                      <a:r>
                        <a:rPr lang="en-GB" dirty="0"/>
                        <a:t>Time (s)</a:t>
                      </a:r>
                    </a:p>
                  </a:txBody>
                  <a:tcPr/>
                </a:tc>
                <a:tc>
                  <a:txBody>
                    <a:bodyPr/>
                    <a:lstStyle/>
                    <a:p>
                      <a:r>
                        <a:rPr lang="en-GB" dirty="0"/>
                        <a:t>91</a:t>
                      </a:r>
                    </a:p>
                  </a:txBody>
                  <a:tcPr/>
                </a:tc>
                <a:tc>
                  <a:txBody>
                    <a:bodyPr/>
                    <a:lstStyle/>
                    <a:p>
                      <a:r>
                        <a:rPr lang="en-GB" dirty="0"/>
                        <a:t>209</a:t>
                      </a:r>
                    </a:p>
                  </a:txBody>
                  <a:tcPr/>
                </a:tc>
                <a:extLst>
                  <a:ext uri="{0D108BD9-81ED-4DB2-BD59-A6C34878D82A}">
                    <a16:rowId xmlns:a16="http://schemas.microsoft.com/office/drawing/2014/main" val="155171572"/>
                  </a:ext>
                </a:extLst>
              </a:tr>
            </a:tbl>
          </a:graphicData>
        </a:graphic>
      </p:graphicFrame>
      <p:pic>
        <p:nvPicPr>
          <p:cNvPr id="8" name="Picture 7">
            <a:extLst>
              <a:ext uri="{FF2B5EF4-FFF2-40B4-BE49-F238E27FC236}">
                <a16:creationId xmlns:a16="http://schemas.microsoft.com/office/drawing/2014/main" id="{9C0FE755-C316-4D63-B55A-761DF46A4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924" y="2959170"/>
            <a:ext cx="3397351" cy="2700000"/>
          </a:xfrm>
          <a:prstGeom prst="rect">
            <a:avLst/>
          </a:prstGeom>
        </p:spPr>
      </p:pic>
      <p:pic>
        <p:nvPicPr>
          <p:cNvPr id="11" name="Picture 10">
            <a:extLst>
              <a:ext uri="{FF2B5EF4-FFF2-40B4-BE49-F238E27FC236}">
                <a16:creationId xmlns:a16="http://schemas.microsoft.com/office/drawing/2014/main" id="{435172E1-768F-4A99-96EC-7BD2CE6F99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524" y="2959170"/>
            <a:ext cx="3397351" cy="2700000"/>
          </a:xfrm>
          <a:prstGeom prst="rect">
            <a:avLst/>
          </a:prstGeom>
        </p:spPr>
      </p:pic>
      <p:sp>
        <p:nvSpPr>
          <p:cNvPr id="12" name="Rectangle 11">
            <a:extLst>
              <a:ext uri="{FF2B5EF4-FFF2-40B4-BE49-F238E27FC236}">
                <a16:creationId xmlns:a16="http://schemas.microsoft.com/office/drawing/2014/main" id="{F17080C3-A24E-4125-B688-CBB183813FD5}"/>
              </a:ext>
            </a:extLst>
          </p:cNvPr>
          <p:cNvSpPr/>
          <p:nvPr/>
        </p:nvSpPr>
        <p:spPr>
          <a:xfrm>
            <a:off x="838200" y="5063117"/>
            <a:ext cx="4191000" cy="1754326"/>
          </a:xfrm>
          <a:prstGeom prst="rect">
            <a:avLst/>
          </a:prstGeom>
        </p:spPr>
        <p:txBody>
          <a:bodyPr wrap="square">
            <a:spAutoFit/>
          </a:bodyPr>
          <a:lstStyle/>
          <a:p>
            <a:r>
              <a:rPr lang="en-GB" dirty="0">
                <a:solidFill>
                  <a:schemeClr val="bg1"/>
                </a:solidFill>
              </a:rPr>
              <a:t>Whilst the scores for KNN were higher the plot shows it only guessed two classes. This is likely due to the class imbalance where ~70% of entries spoke 1 or 2 languages. This was accounted for in the SVM model using class weights.</a:t>
            </a:r>
            <a:endParaRPr lang="en-GB" dirty="0"/>
          </a:p>
        </p:txBody>
      </p:sp>
    </p:spTree>
    <p:extLst>
      <p:ext uri="{BB962C8B-B14F-4D97-AF65-F5344CB8AC3E}">
        <p14:creationId xmlns:p14="http://schemas.microsoft.com/office/powerpoint/2010/main" val="44528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Conclusions</a:t>
            </a: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idx="1"/>
          </p:nvPr>
        </p:nvSpPr>
        <p:spPr/>
        <p:txBody>
          <a:bodyPr>
            <a:normAutofit fontScale="92500" lnSpcReduction="10000"/>
          </a:bodyPr>
          <a:lstStyle/>
          <a:p>
            <a:pPr marL="0" indent="0">
              <a:buNone/>
            </a:pPr>
            <a:r>
              <a:rPr lang="en-GB" b="1" dirty="0">
                <a:solidFill>
                  <a:schemeClr val="bg1"/>
                </a:solidFill>
              </a:rPr>
              <a:t>Question 1</a:t>
            </a:r>
          </a:p>
          <a:p>
            <a:pPr marL="0" indent="0">
              <a:buNone/>
            </a:pPr>
            <a:r>
              <a:rPr lang="en-GB" dirty="0">
                <a:solidFill>
                  <a:schemeClr val="bg1"/>
                </a:solidFill>
              </a:rPr>
              <a:t>The sentiment of a tweet or sentence can be measured, with some confidence, using the Naïve Bayes algorithm trained with a sentiment based training set. However, there is virtually no correlation between this and the individual’s education level, religious belief and income.</a:t>
            </a:r>
          </a:p>
          <a:p>
            <a:pPr marL="0" indent="0">
              <a:buNone/>
            </a:pPr>
            <a:endParaRPr lang="en-GB" sz="1000" dirty="0">
              <a:solidFill>
                <a:schemeClr val="bg1"/>
              </a:solidFill>
            </a:endParaRPr>
          </a:p>
          <a:p>
            <a:pPr marL="0" indent="0">
              <a:buNone/>
            </a:pPr>
            <a:r>
              <a:rPr lang="en-GB" b="1" dirty="0">
                <a:solidFill>
                  <a:schemeClr val="bg1"/>
                </a:solidFill>
              </a:rPr>
              <a:t>Question 2</a:t>
            </a:r>
          </a:p>
          <a:p>
            <a:pPr marL="0" indent="0">
              <a:buNone/>
            </a:pPr>
            <a:r>
              <a:rPr lang="en-GB" dirty="0">
                <a:solidFill>
                  <a:schemeClr val="bg1"/>
                </a:solidFill>
              </a:rPr>
              <a:t>Some level of prediction can be made based on education but the models performed generally quite badly. KNN because it only predicted two of the five classes and SVM, despite predicting all classes scored lower. This suggest that the correlation is very weak as found with the linear regressor model which scored 0.007 with a mean squared error of 1.127.</a:t>
            </a:r>
          </a:p>
        </p:txBody>
      </p:sp>
    </p:spTree>
    <p:extLst>
      <p:ext uri="{BB962C8B-B14F-4D97-AF65-F5344CB8AC3E}">
        <p14:creationId xmlns:p14="http://schemas.microsoft.com/office/powerpoint/2010/main" val="394406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Future Work</a:t>
            </a: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GB" dirty="0">
                <a:solidFill>
                  <a:schemeClr val="bg1"/>
                </a:solidFill>
              </a:rPr>
              <a:t>The first thing to investigate would be to refine the categorization of the education, religion and speaks data. For religion this would include further splitting the data by conviction of belief for speaks this would look at fluency in languages not just number.</a:t>
            </a:r>
          </a:p>
          <a:p>
            <a:pPr marL="0" indent="0">
              <a:buNone/>
            </a:pPr>
            <a:endParaRPr lang="en-GB" dirty="0">
              <a:solidFill>
                <a:schemeClr val="bg1"/>
              </a:solidFill>
            </a:endParaRPr>
          </a:p>
          <a:p>
            <a:pPr marL="0" indent="0">
              <a:buNone/>
            </a:pPr>
            <a:r>
              <a:rPr lang="en-GB" dirty="0">
                <a:solidFill>
                  <a:schemeClr val="bg1"/>
                </a:solidFill>
              </a:rPr>
              <a:t>Improve sentiment classification score using improved/alternative algorithms. Investigate whether a twitter training set is the most appropriate (use of words may well be different). Improve model optimization (</a:t>
            </a:r>
            <a:r>
              <a:rPr lang="en-GB" dirty="0" err="1">
                <a:solidFill>
                  <a:schemeClr val="bg1"/>
                </a:solidFill>
              </a:rPr>
              <a:t>sklearn’s</a:t>
            </a:r>
            <a:r>
              <a:rPr lang="en-GB" dirty="0">
                <a:solidFill>
                  <a:schemeClr val="bg1"/>
                </a:solidFill>
              </a:rPr>
              <a:t> </a:t>
            </a:r>
            <a:r>
              <a:rPr lang="en-GB" dirty="0" err="1">
                <a:solidFill>
                  <a:schemeClr val="bg1"/>
                </a:solidFill>
              </a:rPr>
              <a:t>gridsearchCV</a:t>
            </a:r>
            <a:r>
              <a:rPr lang="en-GB" dirty="0">
                <a:solidFill>
                  <a:schemeClr val="bg1"/>
                </a:solidFill>
              </a:rPr>
              <a:t> or similar) as only a single hyper parameter was investigated and only for a limited range of values.</a:t>
            </a:r>
          </a:p>
          <a:p>
            <a:pPr marL="0" indent="0">
              <a:buNone/>
            </a:pPr>
            <a:endParaRPr lang="en-GB" dirty="0">
              <a:solidFill>
                <a:schemeClr val="bg1"/>
              </a:solidFill>
            </a:endParaRPr>
          </a:p>
          <a:p>
            <a:pPr marL="0" indent="0">
              <a:buNone/>
            </a:pPr>
            <a:r>
              <a:rPr lang="en-GB" dirty="0">
                <a:solidFill>
                  <a:schemeClr val="bg1"/>
                </a:solidFill>
              </a:rPr>
              <a:t>Finally, work needs to be done to account for the class imbalance for KNN (either by balancing the set (removal or additional of entries) or by weighting.</a:t>
            </a:r>
          </a:p>
          <a:p>
            <a:pPr marL="0" indent="0">
              <a:buNone/>
            </a:pPr>
            <a:endParaRPr lang="en-GB" dirty="0">
              <a:solidFill>
                <a:schemeClr val="bg1"/>
              </a:solidFill>
            </a:endParaRPr>
          </a:p>
        </p:txBody>
      </p:sp>
    </p:spTree>
    <p:extLst>
      <p:ext uri="{BB962C8B-B14F-4D97-AF65-F5344CB8AC3E}">
        <p14:creationId xmlns:p14="http://schemas.microsoft.com/office/powerpoint/2010/main" val="345916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Outline</a:t>
            </a:r>
            <a:br>
              <a:rPr lang="en-GB" dirty="0"/>
            </a:b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idx="1"/>
          </p:nvPr>
        </p:nvSpPr>
        <p:spPr/>
        <p:txBody>
          <a:bodyPr/>
          <a:lstStyle/>
          <a:p>
            <a:r>
              <a:rPr lang="en-GB" dirty="0">
                <a:solidFill>
                  <a:schemeClr val="bg1"/>
                </a:solidFill>
              </a:rPr>
              <a:t>Background</a:t>
            </a:r>
          </a:p>
          <a:p>
            <a:r>
              <a:rPr lang="en-GB" dirty="0">
                <a:solidFill>
                  <a:schemeClr val="bg1"/>
                </a:solidFill>
              </a:rPr>
              <a:t>Exploration of the data</a:t>
            </a:r>
          </a:p>
          <a:p>
            <a:r>
              <a:rPr lang="en-GB" dirty="0">
                <a:solidFill>
                  <a:schemeClr val="bg1"/>
                </a:solidFill>
              </a:rPr>
              <a:t>Question 1</a:t>
            </a:r>
          </a:p>
          <a:p>
            <a:r>
              <a:rPr lang="en-GB" dirty="0">
                <a:solidFill>
                  <a:schemeClr val="bg1"/>
                </a:solidFill>
              </a:rPr>
              <a:t>Question 2</a:t>
            </a:r>
          </a:p>
          <a:p>
            <a:r>
              <a:rPr lang="en-GB" dirty="0">
                <a:solidFill>
                  <a:schemeClr val="bg1"/>
                </a:solidFill>
              </a:rPr>
              <a:t>Further Work</a:t>
            </a:r>
          </a:p>
        </p:txBody>
      </p:sp>
    </p:spTree>
    <p:extLst>
      <p:ext uri="{BB962C8B-B14F-4D97-AF65-F5344CB8AC3E}">
        <p14:creationId xmlns:p14="http://schemas.microsoft.com/office/powerpoint/2010/main" val="417435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Background</a:t>
            </a:r>
            <a:br>
              <a:rPr lang="en-GB" dirty="0"/>
            </a:b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sz="half" idx="1"/>
          </p:nvPr>
        </p:nvSpPr>
        <p:spPr>
          <a:xfrm>
            <a:off x="838199" y="1330325"/>
            <a:ext cx="10848975" cy="717550"/>
          </a:xfrm>
        </p:spPr>
        <p:txBody>
          <a:bodyPr>
            <a:normAutofit/>
          </a:bodyPr>
          <a:lstStyle/>
          <a:p>
            <a:pPr marL="0" indent="0">
              <a:buNone/>
            </a:pPr>
            <a:r>
              <a:rPr lang="en-GB" sz="2000" dirty="0">
                <a:solidFill>
                  <a:schemeClr val="bg1"/>
                </a:solidFill>
              </a:rPr>
              <a:t>The data analysed here was provided by </a:t>
            </a:r>
            <a:r>
              <a:rPr lang="en-GB" sz="2000" dirty="0" err="1">
                <a:solidFill>
                  <a:schemeClr val="bg1"/>
                </a:solidFill>
              </a:rPr>
              <a:t>OKCupid</a:t>
            </a:r>
            <a:r>
              <a:rPr lang="en-GB" sz="2000" dirty="0">
                <a:solidFill>
                  <a:schemeClr val="bg1"/>
                </a:solidFill>
              </a:rPr>
              <a:t> and consists of the following sections:</a:t>
            </a:r>
          </a:p>
        </p:txBody>
      </p:sp>
      <p:sp>
        <p:nvSpPr>
          <p:cNvPr id="3" name="Content Placeholder 2">
            <a:extLst>
              <a:ext uri="{FF2B5EF4-FFF2-40B4-BE49-F238E27FC236}">
                <a16:creationId xmlns:a16="http://schemas.microsoft.com/office/drawing/2014/main" id="{5E6FB586-7C1B-449C-943C-5EAC98BFBD7F}"/>
              </a:ext>
            </a:extLst>
          </p:cNvPr>
          <p:cNvSpPr>
            <a:spLocks noGrp="1"/>
          </p:cNvSpPr>
          <p:nvPr>
            <p:ph sz="half" idx="2"/>
          </p:nvPr>
        </p:nvSpPr>
        <p:spPr>
          <a:xfrm>
            <a:off x="6172200" y="1743075"/>
            <a:ext cx="5181600" cy="3938588"/>
          </a:xfrm>
        </p:spPr>
        <p:txBody>
          <a:bodyPr>
            <a:normAutofit/>
          </a:bodyPr>
          <a:lstStyle/>
          <a:p>
            <a:r>
              <a:rPr lang="en-GB" sz="1400" dirty="0">
                <a:solidFill>
                  <a:schemeClr val="bg1"/>
                </a:solidFill>
              </a:rPr>
              <a:t>essay0 - My self summary</a:t>
            </a:r>
          </a:p>
          <a:p>
            <a:r>
              <a:rPr lang="en-GB" sz="1400" dirty="0">
                <a:solidFill>
                  <a:schemeClr val="bg1"/>
                </a:solidFill>
              </a:rPr>
              <a:t>essay1 - What I’m doing with my life</a:t>
            </a:r>
          </a:p>
          <a:p>
            <a:r>
              <a:rPr lang="en-GB" sz="1400" dirty="0">
                <a:solidFill>
                  <a:schemeClr val="bg1"/>
                </a:solidFill>
              </a:rPr>
              <a:t>essay2 - I’m really good at</a:t>
            </a:r>
          </a:p>
          <a:p>
            <a:r>
              <a:rPr lang="en-GB" sz="1400" dirty="0">
                <a:solidFill>
                  <a:schemeClr val="bg1"/>
                </a:solidFill>
              </a:rPr>
              <a:t>essay3 - The first thing people usually notice about me</a:t>
            </a:r>
          </a:p>
          <a:p>
            <a:r>
              <a:rPr lang="en-GB" sz="1400" dirty="0">
                <a:solidFill>
                  <a:schemeClr val="bg1"/>
                </a:solidFill>
              </a:rPr>
              <a:t>essay4 - Favourite books, movies, show, music, and food</a:t>
            </a:r>
          </a:p>
          <a:p>
            <a:r>
              <a:rPr lang="en-GB" sz="1400" dirty="0">
                <a:solidFill>
                  <a:schemeClr val="bg1"/>
                </a:solidFill>
              </a:rPr>
              <a:t>essay5 - The six things I could never do without</a:t>
            </a:r>
          </a:p>
          <a:p>
            <a:r>
              <a:rPr lang="en-GB" sz="1400" dirty="0">
                <a:solidFill>
                  <a:schemeClr val="bg1"/>
                </a:solidFill>
              </a:rPr>
              <a:t>essay6 - I spend a lot of time thinking about</a:t>
            </a:r>
          </a:p>
          <a:p>
            <a:r>
              <a:rPr lang="en-GB" sz="1400" dirty="0">
                <a:solidFill>
                  <a:schemeClr val="bg1"/>
                </a:solidFill>
              </a:rPr>
              <a:t>essay7 - On a typical Friday night I am</a:t>
            </a:r>
          </a:p>
          <a:p>
            <a:r>
              <a:rPr lang="en-GB" sz="1400" dirty="0">
                <a:solidFill>
                  <a:schemeClr val="bg1"/>
                </a:solidFill>
              </a:rPr>
              <a:t>essay8 - The most private thing I am willing to admit</a:t>
            </a:r>
          </a:p>
          <a:p>
            <a:r>
              <a:rPr lang="en-GB" sz="1400" dirty="0">
                <a:solidFill>
                  <a:schemeClr val="bg1"/>
                </a:solidFill>
              </a:rPr>
              <a:t>essay9 - You should message me if…</a:t>
            </a:r>
          </a:p>
        </p:txBody>
      </p:sp>
      <p:sp>
        <p:nvSpPr>
          <p:cNvPr id="5" name="Rectangle 4">
            <a:extLst>
              <a:ext uri="{FF2B5EF4-FFF2-40B4-BE49-F238E27FC236}">
                <a16:creationId xmlns:a16="http://schemas.microsoft.com/office/drawing/2014/main" id="{D71FBD63-4E41-4C4E-B0C7-1B544DB88CF5}"/>
              </a:ext>
            </a:extLst>
          </p:cNvPr>
          <p:cNvSpPr/>
          <p:nvPr/>
        </p:nvSpPr>
        <p:spPr>
          <a:xfrm>
            <a:off x="666750" y="1634033"/>
            <a:ext cx="6096000" cy="4728667"/>
          </a:xfrm>
          <a:prstGeom prst="rect">
            <a:avLst/>
          </a:prstGeom>
        </p:spPr>
        <p:txBody>
          <a:bodyPr>
            <a:spAutoFit/>
          </a:bodyPr>
          <a:lstStyle/>
          <a:p>
            <a:pPr marL="171450" indent="-171450">
              <a:lnSpc>
                <a:spcPct val="120000"/>
              </a:lnSpc>
              <a:spcBef>
                <a:spcPts val="0"/>
              </a:spcBef>
              <a:buFont typeface="Arial" panose="020B0604020202020204" pitchFamily="34" charset="0"/>
              <a:buChar char="•"/>
            </a:pPr>
            <a:r>
              <a:rPr lang="en-GB" sz="1400" dirty="0" err="1">
                <a:solidFill>
                  <a:schemeClr val="bg1"/>
                </a:solidFill>
              </a:rPr>
              <a:t>body_type</a:t>
            </a:r>
            <a:endParaRPr lang="en-GB" sz="1400" dirty="0">
              <a:solidFill>
                <a:schemeClr val="bg1"/>
              </a:solidFill>
            </a:endParaRPr>
          </a:p>
          <a:p>
            <a:pPr marL="171450" indent="-171450">
              <a:lnSpc>
                <a:spcPct val="120000"/>
              </a:lnSpc>
              <a:spcBef>
                <a:spcPts val="0"/>
              </a:spcBef>
              <a:buFont typeface="Arial" panose="020B0604020202020204" pitchFamily="34" charset="0"/>
              <a:buChar char="•"/>
            </a:pPr>
            <a:r>
              <a:rPr lang="en-GB" sz="1400" dirty="0">
                <a:solidFill>
                  <a:schemeClr val="bg1"/>
                </a:solidFill>
              </a:rPr>
              <a:t>diet</a:t>
            </a:r>
          </a:p>
          <a:p>
            <a:pPr marL="171450" indent="-171450">
              <a:lnSpc>
                <a:spcPct val="120000"/>
              </a:lnSpc>
              <a:spcBef>
                <a:spcPts val="0"/>
              </a:spcBef>
              <a:buFont typeface="Arial" panose="020B0604020202020204" pitchFamily="34" charset="0"/>
              <a:buChar char="•"/>
            </a:pPr>
            <a:r>
              <a:rPr lang="en-GB" sz="1400" dirty="0">
                <a:solidFill>
                  <a:schemeClr val="bg1"/>
                </a:solidFill>
              </a:rPr>
              <a:t>drinks</a:t>
            </a:r>
          </a:p>
          <a:p>
            <a:pPr marL="171450" indent="-171450">
              <a:lnSpc>
                <a:spcPct val="120000"/>
              </a:lnSpc>
              <a:spcBef>
                <a:spcPts val="0"/>
              </a:spcBef>
              <a:buFont typeface="Arial" panose="020B0604020202020204" pitchFamily="34" charset="0"/>
              <a:buChar char="•"/>
            </a:pPr>
            <a:r>
              <a:rPr lang="en-GB" sz="1400" dirty="0">
                <a:solidFill>
                  <a:schemeClr val="bg1"/>
                </a:solidFill>
              </a:rPr>
              <a:t>drugs</a:t>
            </a:r>
          </a:p>
          <a:p>
            <a:pPr marL="171450" indent="-171450">
              <a:lnSpc>
                <a:spcPct val="120000"/>
              </a:lnSpc>
              <a:spcBef>
                <a:spcPts val="0"/>
              </a:spcBef>
              <a:buFont typeface="Arial" panose="020B0604020202020204" pitchFamily="34" charset="0"/>
              <a:buChar char="•"/>
            </a:pPr>
            <a:r>
              <a:rPr lang="en-GB" sz="1400" dirty="0">
                <a:solidFill>
                  <a:schemeClr val="bg1"/>
                </a:solidFill>
              </a:rPr>
              <a:t>education</a:t>
            </a:r>
          </a:p>
          <a:p>
            <a:pPr marL="171450" indent="-171450">
              <a:lnSpc>
                <a:spcPct val="120000"/>
              </a:lnSpc>
              <a:spcBef>
                <a:spcPts val="0"/>
              </a:spcBef>
              <a:buFont typeface="Arial" panose="020B0604020202020204" pitchFamily="34" charset="0"/>
              <a:buChar char="•"/>
            </a:pPr>
            <a:r>
              <a:rPr lang="en-GB" sz="1400" dirty="0">
                <a:solidFill>
                  <a:schemeClr val="bg1"/>
                </a:solidFill>
              </a:rPr>
              <a:t>ethnicity</a:t>
            </a:r>
          </a:p>
          <a:p>
            <a:pPr marL="171450" indent="-171450">
              <a:lnSpc>
                <a:spcPct val="120000"/>
              </a:lnSpc>
              <a:spcBef>
                <a:spcPts val="0"/>
              </a:spcBef>
              <a:buFont typeface="Arial" panose="020B0604020202020204" pitchFamily="34" charset="0"/>
              <a:buChar char="•"/>
            </a:pPr>
            <a:r>
              <a:rPr lang="en-GB" sz="1400" dirty="0">
                <a:solidFill>
                  <a:schemeClr val="bg1"/>
                </a:solidFill>
              </a:rPr>
              <a:t>height</a:t>
            </a:r>
          </a:p>
          <a:p>
            <a:pPr marL="171450" indent="-171450">
              <a:lnSpc>
                <a:spcPct val="120000"/>
              </a:lnSpc>
              <a:spcBef>
                <a:spcPts val="0"/>
              </a:spcBef>
              <a:buFont typeface="Arial" panose="020B0604020202020204" pitchFamily="34" charset="0"/>
              <a:buChar char="•"/>
            </a:pPr>
            <a:r>
              <a:rPr lang="en-GB" sz="1400" dirty="0">
                <a:solidFill>
                  <a:schemeClr val="bg1"/>
                </a:solidFill>
              </a:rPr>
              <a:t>income</a:t>
            </a:r>
          </a:p>
          <a:p>
            <a:pPr marL="171450" indent="-171450">
              <a:lnSpc>
                <a:spcPct val="120000"/>
              </a:lnSpc>
              <a:spcBef>
                <a:spcPts val="0"/>
              </a:spcBef>
              <a:buFont typeface="Arial" panose="020B0604020202020204" pitchFamily="34" charset="0"/>
              <a:buChar char="•"/>
            </a:pPr>
            <a:r>
              <a:rPr lang="en-GB" sz="1400" dirty="0">
                <a:solidFill>
                  <a:schemeClr val="bg1"/>
                </a:solidFill>
              </a:rPr>
              <a:t>job</a:t>
            </a:r>
          </a:p>
          <a:p>
            <a:pPr marL="171450" indent="-171450">
              <a:lnSpc>
                <a:spcPct val="120000"/>
              </a:lnSpc>
              <a:spcBef>
                <a:spcPts val="0"/>
              </a:spcBef>
              <a:buFont typeface="Arial" panose="020B0604020202020204" pitchFamily="34" charset="0"/>
              <a:buChar char="•"/>
            </a:pPr>
            <a:r>
              <a:rPr lang="en-GB" sz="1400" dirty="0">
                <a:solidFill>
                  <a:schemeClr val="bg1"/>
                </a:solidFill>
              </a:rPr>
              <a:t>offspring</a:t>
            </a:r>
          </a:p>
          <a:p>
            <a:pPr marL="171450" indent="-171450">
              <a:lnSpc>
                <a:spcPct val="120000"/>
              </a:lnSpc>
              <a:spcBef>
                <a:spcPts val="0"/>
              </a:spcBef>
              <a:buFont typeface="Arial" panose="020B0604020202020204" pitchFamily="34" charset="0"/>
              <a:buChar char="•"/>
            </a:pPr>
            <a:r>
              <a:rPr lang="en-GB" sz="1400" dirty="0">
                <a:solidFill>
                  <a:schemeClr val="bg1"/>
                </a:solidFill>
              </a:rPr>
              <a:t>orientation</a:t>
            </a:r>
          </a:p>
          <a:p>
            <a:pPr marL="171450" indent="-171450">
              <a:lnSpc>
                <a:spcPct val="120000"/>
              </a:lnSpc>
              <a:spcBef>
                <a:spcPts val="0"/>
              </a:spcBef>
              <a:buFont typeface="Arial" panose="020B0604020202020204" pitchFamily="34" charset="0"/>
              <a:buChar char="•"/>
            </a:pPr>
            <a:r>
              <a:rPr lang="en-GB" sz="1400" dirty="0">
                <a:solidFill>
                  <a:schemeClr val="bg1"/>
                </a:solidFill>
              </a:rPr>
              <a:t>pets</a:t>
            </a:r>
          </a:p>
          <a:p>
            <a:pPr marL="171450" indent="-171450">
              <a:lnSpc>
                <a:spcPct val="120000"/>
              </a:lnSpc>
              <a:spcBef>
                <a:spcPts val="0"/>
              </a:spcBef>
              <a:buFont typeface="Arial" panose="020B0604020202020204" pitchFamily="34" charset="0"/>
              <a:buChar char="•"/>
            </a:pPr>
            <a:r>
              <a:rPr lang="en-GB" sz="1400" dirty="0">
                <a:solidFill>
                  <a:schemeClr val="bg1"/>
                </a:solidFill>
              </a:rPr>
              <a:t>religion</a:t>
            </a:r>
          </a:p>
          <a:p>
            <a:pPr marL="171450" indent="-171450">
              <a:lnSpc>
                <a:spcPct val="120000"/>
              </a:lnSpc>
              <a:spcBef>
                <a:spcPts val="0"/>
              </a:spcBef>
              <a:buFont typeface="Arial" panose="020B0604020202020204" pitchFamily="34" charset="0"/>
              <a:buChar char="•"/>
            </a:pPr>
            <a:r>
              <a:rPr lang="en-GB" sz="1400" dirty="0">
                <a:solidFill>
                  <a:schemeClr val="bg1"/>
                </a:solidFill>
              </a:rPr>
              <a:t>sex</a:t>
            </a:r>
          </a:p>
          <a:p>
            <a:pPr marL="171450" indent="-171450">
              <a:lnSpc>
                <a:spcPct val="120000"/>
              </a:lnSpc>
              <a:spcBef>
                <a:spcPts val="0"/>
              </a:spcBef>
              <a:buFont typeface="Arial" panose="020B0604020202020204" pitchFamily="34" charset="0"/>
              <a:buChar char="•"/>
            </a:pPr>
            <a:r>
              <a:rPr lang="en-GB" sz="1400" dirty="0">
                <a:solidFill>
                  <a:schemeClr val="bg1"/>
                </a:solidFill>
              </a:rPr>
              <a:t>sign</a:t>
            </a:r>
          </a:p>
          <a:p>
            <a:pPr marL="171450" indent="-171450">
              <a:lnSpc>
                <a:spcPct val="120000"/>
              </a:lnSpc>
              <a:spcBef>
                <a:spcPts val="0"/>
              </a:spcBef>
              <a:buFont typeface="Arial" panose="020B0604020202020204" pitchFamily="34" charset="0"/>
              <a:buChar char="•"/>
            </a:pPr>
            <a:r>
              <a:rPr lang="en-GB" sz="1400" dirty="0">
                <a:solidFill>
                  <a:schemeClr val="bg1"/>
                </a:solidFill>
              </a:rPr>
              <a:t>smokes</a:t>
            </a:r>
          </a:p>
          <a:p>
            <a:pPr marL="171450" indent="-171450">
              <a:lnSpc>
                <a:spcPct val="120000"/>
              </a:lnSpc>
              <a:spcBef>
                <a:spcPts val="0"/>
              </a:spcBef>
              <a:buFont typeface="Arial" panose="020B0604020202020204" pitchFamily="34" charset="0"/>
              <a:buChar char="•"/>
            </a:pPr>
            <a:r>
              <a:rPr lang="en-GB" sz="1400" dirty="0">
                <a:solidFill>
                  <a:schemeClr val="bg1"/>
                </a:solidFill>
              </a:rPr>
              <a:t>speaks</a:t>
            </a:r>
          </a:p>
          <a:p>
            <a:pPr marL="171450" indent="-171450">
              <a:lnSpc>
                <a:spcPct val="120000"/>
              </a:lnSpc>
              <a:spcBef>
                <a:spcPts val="0"/>
              </a:spcBef>
              <a:buFont typeface="Arial" panose="020B0604020202020204" pitchFamily="34" charset="0"/>
              <a:buChar char="•"/>
            </a:pPr>
            <a:r>
              <a:rPr lang="en-GB" sz="1400" dirty="0">
                <a:solidFill>
                  <a:schemeClr val="bg1"/>
                </a:solidFill>
              </a:rPr>
              <a:t>status</a:t>
            </a:r>
          </a:p>
        </p:txBody>
      </p:sp>
    </p:spTree>
    <p:extLst>
      <p:ext uri="{BB962C8B-B14F-4D97-AF65-F5344CB8AC3E}">
        <p14:creationId xmlns:p14="http://schemas.microsoft.com/office/powerpoint/2010/main" val="178874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Exploration of the data</a:t>
            </a:r>
            <a:br>
              <a:rPr lang="en-GB" dirty="0"/>
            </a:b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sz="half" idx="1"/>
          </p:nvPr>
        </p:nvSpPr>
        <p:spPr>
          <a:xfrm>
            <a:off x="838199" y="1330324"/>
            <a:ext cx="10963276" cy="3527425"/>
          </a:xfrm>
        </p:spPr>
        <p:txBody>
          <a:bodyPr>
            <a:normAutofit/>
          </a:bodyPr>
          <a:lstStyle/>
          <a:p>
            <a:pPr marL="0" indent="0">
              <a:buNone/>
            </a:pPr>
            <a:r>
              <a:rPr lang="en-GB" sz="2000" dirty="0">
                <a:solidFill>
                  <a:schemeClr val="bg1"/>
                </a:solidFill>
              </a:rPr>
              <a:t>The dataset contains results for 59946 users comprised of 35829 males and 24117 females.</a:t>
            </a:r>
          </a:p>
          <a:p>
            <a:pPr marL="0" indent="0">
              <a:buNone/>
            </a:pPr>
            <a:endParaRPr lang="en-GB" sz="2000" dirty="0">
              <a:solidFill>
                <a:schemeClr val="bg1"/>
              </a:solidFill>
            </a:endParaRPr>
          </a:p>
          <a:p>
            <a:pPr marL="0" indent="0">
              <a:buNone/>
            </a:pPr>
            <a:r>
              <a:rPr lang="en-GB" sz="2000" dirty="0">
                <a:solidFill>
                  <a:schemeClr val="bg1"/>
                </a:solidFill>
              </a:rPr>
              <a:t>For this work I will be examining the information stored in the </a:t>
            </a:r>
            <a:r>
              <a:rPr lang="en-GB" sz="2000" b="1" dirty="0">
                <a:solidFill>
                  <a:schemeClr val="bg1"/>
                </a:solidFill>
              </a:rPr>
              <a:t>essays</a:t>
            </a:r>
            <a:r>
              <a:rPr lang="en-GB" sz="2000" dirty="0">
                <a:solidFill>
                  <a:schemeClr val="bg1"/>
                </a:solidFill>
              </a:rPr>
              <a:t> as well as </a:t>
            </a:r>
            <a:r>
              <a:rPr lang="en-GB" sz="2000" b="1" dirty="0">
                <a:solidFill>
                  <a:schemeClr val="bg1"/>
                </a:solidFill>
              </a:rPr>
              <a:t>education</a:t>
            </a:r>
            <a:r>
              <a:rPr lang="en-GB" sz="2000" dirty="0">
                <a:solidFill>
                  <a:schemeClr val="bg1"/>
                </a:solidFill>
              </a:rPr>
              <a:t>, </a:t>
            </a:r>
            <a:r>
              <a:rPr lang="en-GB" sz="2000" b="1" dirty="0">
                <a:solidFill>
                  <a:schemeClr val="bg1"/>
                </a:solidFill>
              </a:rPr>
              <a:t>religion</a:t>
            </a:r>
            <a:r>
              <a:rPr lang="en-GB" sz="2000" dirty="0">
                <a:solidFill>
                  <a:schemeClr val="bg1"/>
                </a:solidFill>
              </a:rPr>
              <a:t>, </a:t>
            </a:r>
            <a:r>
              <a:rPr lang="en-GB" sz="2000" b="1" dirty="0">
                <a:solidFill>
                  <a:schemeClr val="bg1"/>
                </a:solidFill>
              </a:rPr>
              <a:t>income</a:t>
            </a:r>
            <a:r>
              <a:rPr lang="en-GB" sz="2000" dirty="0">
                <a:solidFill>
                  <a:schemeClr val="bg1"/>
                </a:solidFill>
              </a:rPr>
              <a:t> and </a:t>
            </a:r>
            <a:r>
              <a:rPr lang="en-GB" sz="2000" b="1" dirty="0">
                <a:solidFill>
                  <a:schemeClr val="bg1"/>
                </a:solidFill>
              </a:rPr>
              <a:t>speaks</a:t>
            </a:r>
            <a:r>
              <a:rPr lang="en-GB" sz="2000" dirty="0">
                <a:solidFill>
                  <a:schemeClr val="bg1"/>
                </a:solidFill>
              </a:rPr>
              <a:t> to look for trends and correlations.</a:t>
            </a:r>
          </a:p>
          <a:p>
            <a:pPr marL="0" indent="0">
              <a:buNone/>
            </a:pPr>
            <a:endParaRPr lang="en-GB" sz="2000" dirty="0">
              <a:solidFill>
                <a:schemeClr val="bg1"/>
              </a:solidFill>
            </a:endParaRPr>
          </a:p>
          <a:p>
            <a:pPr marL="0" indent="0">
              <a:buNone/>
            </a:pPr>
            <a:r>
              <a:rPr lang="en-GB" sz="2000" dirty="0">
                <a:solidFill>
                  <a:schemeClr val="bg1"/>
                </a:solidFill>
              </a:rPr>
              <a:t>As is often the case for real world data there are many sections that are incomplete and a balance must be struck between dropping data and bias due to incompleteness. For this purpose any blank essay questions were filled with blank comments (‘ ’) whilst records with missing data in the other columns being considered were dropped leaving 36950 records (22097/14853 male/female).</a:t>
            </a:r>
          </a:p>
        </p:txBody>
      </p:sp>
    </p:spTree>
    <p:extLst>
      <p:ext uri="{BB962C8B-B14F-4D97-AF65-F5344CB8AC3E}">
        <p14:creationId xmlns:p14="http://schemas.microsoft.com/office/powerpoint/2010/main" val="23122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Exploration of the data</a:t>
            </a:r>
            <a:br>
              <a:rPr lang="en-GB" dirty="0"/>
            </a:b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sz="half" idx="1"/>
          </p:nvPr>
        </p:nvSpPr>
        <p:spPr>
          <a:xfrm>
            <a:off x="838198" y="1150142"/>
            <a:ext cx="5257801" cy="360363"/>
          </a:xfrm>
        </p:spPr>
        <p:txBody>
          <a:bodyPr>
            <a:noAutofit/>
          </a:bodyPr>
          <a:lstStyle/>
          <a:p>
            <a:pPr marL="0" indent="0">
              <a:buNone/>
            </a:pPr>
            <a:r>
              <a:rPr lang="en-GB" sz="1800" dirty="0">
                <a:solidFill>
                  <a:schemeClr val="bg1"/>
                </a:solidFill>
              </a:rPr>
              <a:t>The education and religion sections contain the following breakdown and labels. </a:t>
            </a:r>
          </a:p>
        </p:txBody>
      </p:sp>
      <p:graphicFrame>
        <p:nvGraphicFramePr>
          <p:cNvPr id="9" name="Table 8">
            <a:extLst>
              <a:ext uri="{FF2B5EF4-FFF2-40B4-BE49-F238E27FC236}">
                <a16:creationId xmlns:a16="http://schemas.microsoft.com/office/drawing/2014/main" id="{40BB0630-1D51-4381-8F99-2AEC76553B57}"/>
              </a:ext>
            </a:extLst>
          </p:cNvPr>
          <p:cNvGraphicFramePr>
            <a:graphicFrameLocks noGrp="1"/>
          </p:cNvGraphicFramePr>
          <p:nvPr>
            <p:extLst>
              <p:ext uri="{D42A27DB-BD31-4B8C-83A1-F6EECF244321}">
                <p14:modId xmlns:p14="http://schemas.microsoft.com/office/powerpoint/2010/main" val="1019983895"/>
              </p:ext>
            </p:extLst>
          </p:nvPr>
        </p:nvGraphicFramePr>
        <p:xfrm>
          <a:off x="289875" y="1839413"/>
          <a:ext cx="5310824" cy="4267206"/>
        </p:xfrm>
        <a:graphic>
          <a:graphicData uri="http://schemas.openxmlformats.org/drawingml/2006/table">
            <a:tbl>
              <a:tblPr firstRow="1" bandRow="1">
                <a:tableStyleId>{5C22544A-7EE6-4342-B048-85BDC9FD1C3A}</a:tableStyleId>
              </a:tblPr>
              <a:tblGrid>
                <a:gridCol w="1982788">
                  <a:extLst>
                    <a:ext uri="{9D8B030D-6E8A-4147-A177-3AD203B41FA5}">
                      <a16:colId xmlns:a16="http://schemas.microsoft.com/office/drawing/2014/main" val="785370918"/>
                    </a:ext>
                  </a:extLst>
                </a:gridCol>
                <a:gridCol w="730568">
                  <a:extLst>
                    <a:ext uri="{9D8B030D-6E8A-4147-A177-3AD203B41FA5}">
                      <a16:colId xmlns:a16="http://schemas.microsoft.com/office/drawing/2014/main" val="2441552349"/>
                    </a:ext>
                  </a:extLst>
                </a:gridCol>
                <a:gridCol w="1908175">
                  <a:extLst>
                    <a:ext uri="{9D8B030D-6E8A-4147-A177-3AD203B41FA5}">
                      <a16:colId xmlns:a16="http://schemas.microsoft.com/office/drawing/2014/main" val="30029041"/>
                    </a:ext>
                  </a:extLst>
                </a:gridCol>
                <a:gridCol w="689293">
                  <a:extLst>
                    <a:ext uri="{9D8B030D-6E8A-4147-A177-3AD203B41FA5}">
                      <a16:colId xmlns:a16="http://schemas.microsoft.com/office/drawing/2014/main" val="204790002"/>
                    </a:ext>
                  </a:extLst>
                </a:gridCol>
              </a:tblGrid>
              <a:tr h="265318">
                <a:tc>
                  <a:txBody>
                    <a:bodyPr/>
                    <a:lstStyle/>
                    <a:p>
                      <a:r>
                        <a:rPr lang="en-GB" sz="1100" dirty="0"/>
                        <a:t>Level</a:t>
                      </a:r>
                    </a:p>
                  </a:txBody>
                  <a:tcPr/>
                </a:tc>
                <a:tc>
                  <a:txBody>
                    <a:bodyPr/>
                    <a:lstStyle/>
                    <a:p>
                      <a:r>
                        <a:rPr lang="en-GB" sz="1100" dirty="0"/>
                        <a:t>Counts</a:t>
                      </a:r>
                    </a:p>
                  </a:txBody>
                  <a:tcPr/>
                </a:tc>
                <a:tc>
                  <a:txBody>
                    <a:bodyPr/>
                    <a:lstStyle/>
                    <a:p>
                      <a:r>
                        <a:rPr lang="en-GB" sz="1100" dirty="0"/>
                        <a:t>Level</a:t>
                      </a:r>
                    </a:p>
                  </a:txBody>
                  <a:tcPr/>
                </a:tc>
                <a:tc>
                  <a:txBody>
                    <a:bodyPr/>
                    <a:lstStyle/>
                    <a:p>
                      <a:r>
                        <a:rPr lang="en-GB" sz="1100" dirty="0"/>
                        <a:t>Counts</a:t>
                      </a:r>
                    </a:p>
                  </a:txBody>
                  <a:tcPr/>
                </a:tc>
                <a:extLst>
                  <a:ext uri="{0D108BD9-81ED-4DB2-BD59-A6C34878D82A}">
                    <a16:rowId xmlns:a16="http://schemas.microsoft.com/office/drawing/2014/main" val="815328828"/>
                  </a:ext>
                </a:extLst>
              </a:tr>
              <a:tr h="250118">
                <a:tc>
                  <a:txBody>
                    <a:bodyPr/>
                    <a:lstStyle/>
                    <a:p>
                      <a:pPr algn="l" fontAlgn="b"/>
                      <a:r>
                        <a:rPr lang="en-GB" sz="1100" b="0" i="0" u="none" strike="noStrike" dirty="0">
                          <a:solidFill>
                            <a:srgbClr val="000000"/>
                          </a:solidFill>
                          <a:effectLst/>
                          <a:latin typeface="Calibri" panose="020F0502020204030204" pitchFamily="34" charset="0"/>
                        </a:rPr>
                        <a:t>graduated from college/university</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16013</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working on law school</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167</a:t>
                      </a:r>
                    </a:p>
                  </a:txBody>
                  <a:tcPr marL="9525" marR="9525" marT="9525" marB="0" anchor="b"/>
                </a:tc>
                <a:extLst>
                  <a:ext uri="{0D108BD9-81ED-4DB2-BD59-A6C34878D82A}">
                    <a16:rowId xmlns:a16="http://schemas.microsoft.com/office/drawing/2014/main" val="3747157761"/>
                  </a:ext>
                </a:extLst>
              </a:tr>
              <a:tr h="250118">
                <a:tc>
                  <a:txBody>
                    <a:bodyPr/>
                    <a:lstStyle/>
                    <a:p>
                      <a:pPr algn="l" fontAlgn="b"/>
                      <a:r>
                        <a:rPr lang="en-GB" sz="1100" b="0" i="0" u="none" strike="noStrike" dirty="0">
                          <a:solidFill>
                            <a:srgbClr val="000000"/>
                          </a:solidFill>
                          <a:effectLst/>
                          <a:latin typeface="Calibri" panose="020F0502020204030204" pitchFamily="34" charset="0"/>
                        </a:rPr>
                        <a:t>graduated from masters program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6139</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dropped out of two-year college</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156</a:t>
                      </a:r>
                    </a:p>
                  </a:txBody>
                  <a:tcPr marL="9525" marR="9525" marT="9525" marB="0" anchor="b"/>
                </a:tc>
                <a:extLst>
                  <a:ext uri="{0D108BD9-81ED-4DB2-BD59-A6C34878D82A}">
                    <a16:rowId xmlns:a16="http://schemas.microsoft.com/office/drawing/2014/main" val="1164501747"/>
                  </a:ext>
                </a:extLst>
              </a:tr>
              <a:tr h="250118">
                <a:tc>
                  <a:txBody>
                    <a:bodyPr/>
                    <a:lstStyle/>
                    <a:p>
                      <a:pPr algn="l" fontAlgn="b"/>
                      <a:r>
                        <a:rPr lang="en-GB" sz="1100" b="0" i="0" u="none" strike="noStrike" dirty="0">
                          <a:solidFill>
                            <a:srgbClr val="000000"/>
                          </a:solidFill>
                          <a:effectLst/>
                          <a:latin typeface="Calibri" panose="020F0502020204030204" pitchFamily="34" charset="0"/>
                        </a:rPr>
                        <a:t>working on college/university</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4119</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working on med school</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145</a:t>
                      </a:r>
                    </a:p>
                  </a:txBody>
                  <a:tcPr marL="9525" marR="9525" marT="9525" marB="0" anchor="b"/>
                </a:tc>
                <a:extLst>
                  <a:ext uri="{0D108BD9-81ED-4DB2-BD59-A6C34878D82A}">
                    <a16:rowId xmlns:a16="http://schemas.microsoft.com/office/drawing/2014/main" val="1628325357"/>
                  </a:ext>
                </a:extLst>
              </a:tr>
              <a:tr h="250118">
                <a:tc>
                  <a:txBody>
                    <a:bodyPr/>
                    <a:lstStyle/>
                    <a:p>
                      <a:pPr algn="l" fontAlgn="b"/>
                      <a:r>
                        <a:rPr lang="en-GB" sz="1100" b="0" i="0" u="none" strike="noStrike" dirty="0">
                          <a:solidFill>
                            <a:srgbClr val="000000"/>
                          </a:solidFill>
                          <a:effectLst/>
                          <a:latin typeface="Calibri" panose="020F0502020204030204" pitchFamily="34" charset="0"/>
                        </a:rPr>
                        <a:t>graduated from two-year college</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1171</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two-year college</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136</a:t>
                      </a:r>
                    </a:p>
                  </a:txBody>
                  <a:tcPr marL="9525" marR="9525" marT="9525" marB="0" anchor="b"/>
                </a:tc>
                <a:extLst>
                  <a:ext uri="{0D108BD9-81ED-4DB2-BD59-A6C34878D82A}">
                    <a16:rowId xmlns:a16="http://schemas.microsoft.com/office/drawing/2014/main" val="1572002628"/>
                  </a:ext>
                </a:extLst>
              </a:tr>
              <a:tr h="250118">
                <a:tc>
                  <a:txBody>
                    <a:bodyPr/>
                    <a:lstStyle/>
                    <a:p>
                      <a:pPr algn="l" fontAlgn="b"/>
                      <a:r>
                        <a:rPr lang="en-GB" sz="1100" b="0" i="0" u="none" strike="noStrike" dirty="0">
                          <a:solidFill>
                            <a:srgbClr val="000000"/>
                          </a:solidFill>
                          <a:effectLst/>
                          <a:latin typeface="Calibri" panose="020F0502020204030204" pitchFamily="34" charset="0"/>
                        </a:rPr>
                        <a:t>working on masters program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1155</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dropped out of masters program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113</a:t>
                      </a:r>
                    </a:p>
                  </a:txBody>
                  <a:tcPr marL="9525" marR="9525" marT="9525" marB="0" anchor="b"/>
                </a:tc>
                <a:extLst>
                  <a:ext uri="{0D108BD9-81ED-4DB2-BD59-A6C34878D82A}">
                    <a16:rowId xmlns:a16="http://schemas.microsoft.com/office/drawing/2014/main" val="252199520"/>
                  </a:ext>
                </a:extLst>
              </a:tr>
              <a:tr h="250118">
                <a:tc>
                  <a:txBody>
                    <a:bodyPr/>
                    <a:lstStyle/>
                    <a:p>
                      <a:pPr algn="l" fontAlgn="b"/>
                      <a:r>
                        <a:rPr lang="en-GB" sz="1100" b="0" i="0" u="none" strike="noStrike" dirty="0">
                          <a:solidFill>
                            <a:srgbClr val="000000"/>
                          </a:solidFill>
                          <a:effectLst/>
                          <a:latin typeface="Calibri" panose="020F0502020204030204" pitchFamily="34" charset="0"/>
                        </a:rPr>
                        <a:t>graduated from high school</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1085</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dropped out of ph.d program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101</a:t>
                      </a:r>
                    </a:p>
                  </a:txBody>
                  <a:tcPr marL="9525" marR="9525" marT="9525" marB="0" anchor="b"/>
                </a:tc>
                <a:extLst>
                  <a:ext uri="{0D108BD9-81ED-4DB2-BD59-A6C34878D82A}">
                    <a16:rowId xmlns:a16="http://schemas.microsoft.com/office/drawing/2014/main" val="2787073051"/>
                  </a:ext>
                </a:extLst>
              </a:tr>
              <a:tr h="250118">
                <a:tc>
                  <a:txBody>
                    <a:bodyPr/>
                    <a:lstStyle/>
                    <a:p>
                      <a:pPr algn="l" fontAlgn="b"/>
                      <a:r>
                        <a:rPr lang="en-GB" sz="1100" b="0" i="0" u="none" strike="noStrike" dirty="0">
                          <a:solidFill>
                            <a:srgbClr val="000000"/>
                          </a:solidFill>
                          <a:effectLst/>
                          <a:latin typeface="Calibri" panose="020F0502020204030204" pitchFamily="34" charset="0"/>
                        </a:rPr>
                        <a:t>graduated from </a:t>
                      </a:r>
                      <a:r>
                        <a:rPr lang="en-GB" sz="1100" b="0" i="0" u="none" strike="noStrike" dirty="0" err="1">
                          <a:solidFill>
                            <a:srgbClr val="000000"/>
                          </a:solidFill>
                          <a:effectLst/>
                          <a:latin typeface="Calibri" panose="020F0502020204030204" pitchFamily="34" charset="0"/>
                        </a:rPr>
                        <a:t>ph.d</a:t>
                      </a:r>
                      <a:r>
                        <a:rPr lang="en-GB" sz="1100" b="0" i="0" u="none" strike="noStrike" dirty="0">
                          <a:solidFill>
                            <a:srgbClr val="000000"/>
                          </a:solidFill>
                          <a:effectLst/>
                          <a:latin typeface="Calibri" panose="020F0502020204030204" pitchFamily="34" charset="0"/>
                        </a:rPr>
                        <a:t> program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913</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dropped out of high school</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84</a:t>
                      </a:r>
                    </a:p>
                  </a:txBody>
                  <a:tcPr marL="9525" marR="9525" marT="9525" marB="0" anchor="b"/>
                </a:tc>
                <a:extLst>
                  <a:ext uri="{0D108BD9-81ED-4DB2-BD59-A6C34878D82A}">
                    <a16:rowId xmlns:a16="http://schemas.microsoft.com/office/drawing/2014/main" val="2975049063"/>
                  </a:ext>
                </a:extLst>
              </a:tr>
              <a:tr h="250118">
                <a:tc>
                  <a:txBody>
                    <a:bodyPr/>
                    <a:lstStyle/>
                    <a:p>
                      <a:pPr algn="l" fontAlgn="b"/>
                      <a:r>
                        <a:rPr lang="en-GB" sz="1100" b="0" i="0" u="none" strike="noStrike" dirty="0">
                          <a:solidFill>
                            <a:srgbClr val="000000"/>
                          </a:solidFill>
                          <a:effectLst/>
                          <a:latin typeface="Calibri" panose="020F0502020204030204" pitchFamily="34" charset="0"/>
                        </a:rPr>
                        <a:t>dropped out of college/university</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846</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working on high school</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67</a:t>
                      </a:r>
                    </a:p>
                  </a:txBody>
                  <a:tcPr marL="9525" marR="9525" marT="9525" marB="0" anchor="b"/>
                </a:tc>
                <a:extLst>
                  <a:ext uri="{0D108BD9-81ED-4DB2-BD59-A6C34878D82A}">
                    <a16:rowId xmlns:a16="http://schemas.microsoft.com/office/drawing/2014/main" val="268443939"/>
                  </a:ext>
                </a:extLst>
              </a:tr>
              <a:tr h="250118">
                <a:tc>
                  <a:txBody>
                    <a:bodyPr/>
                    <a:lstStyle/>
                    <a:p>
                      <a:pPr algn="l" fontAlgn="b"/>
                      <a:r>
                        <a:rPr lang="en-GB" sz="1100" b="0" i="0" u="none" strike="noStrike" dirty="0">
                          <a:solidFill>
                            <a:srgbClr val="000000"/>
                          </a:solidFill>
                          <a:effectLst/>
                          <a:latin typeface="Calibri" panose="020F0502020204030204" pitchFamily="34" charset="0"/>
                        </a:rPr>
                        <a:t>working on two-year college</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805</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masters program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59</a:t>
                      </a:r>
                    </a:p>
                  </a:txBody>
                  <a:tcPr marL="9525" marR="9525" marT="9525" marB="0" anchor="b"/>
                </a:tc>
                <a:extLst>
                  <a:ext uri="{0D108BD9-81ED-4DB2-BD59-A6C34878D82A}">
                    <a16:rowId xmlns:a16="http://schemas.microsoft.com/office/drawing/2014/main" val="1374440427"/>
                  </a:ext>
                </a:extLst>
              </a:tr>
              <a:tr h="250118">
                <a:tc>
                  <a:txBody>
                    <a:bodyPr/>
                    <a:lstStyle/>
                    <a:p>
                      <a:pPr algn="l" fontAlgn="b"/>
                      <a:r>
                        <a:rPr lang="en-GB" sz="1100" b="0" i="0" u="none" strike="noStrike" dirty="0">
                          <a:solidFill>
                            <a:srgbClr val="000000"/>
                          </a:solidFill>
                          <a:effectLst/>
                          <a:latin typeface="Calibri" panose="020F0502020204030204" pitchFamily="34" charset="0"/>
                        </a:rPr>
                        <a:t>graduated from law school</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781</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high school</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57</a:t>
                      </a:r>
                    </a:p>
                  </a:txBody>
                  <a:tcPr marL="9525" marR="9525" marT="9525" marB="0" anchor="b"/>
                </a:tc>
                <a:extLst>
                  <a:ext uri="{0D108BD9-81ED-4DB2-BD59-A6C34878D82A}">
                    <a16:rowId xmlns:a16="http://schemas.microsoft.com/office/drawing/2014/main" val="1655565125"/>
                  </a:ext>
                </a:extLst>
              </a:tr>
              <a:tr h="250118">
                <a:tc>
                  <a:txBody>
                    <a:bodyPr/>
                    <a:lstStyle/>
                    <a:p>
                      <a:pPr algn="l" fontAlgn="b"/>
                      <a:r>
                        <a:rPr lang="en-GB" sz="1100" b="0" i="0" u="none" strike="noStrike">
                          <a:solidFill>
                            <a:srgbClr val="000000"/>
                          </a:solidFill>
                          <a:effectLst/>
                          <a:latin typeface="Calibri" panose="020F0502020204030204" pitchFamily="34" charset="0"/>
                        </a:rPr>
                        <a:t>working on ph.d program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685</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space camp</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38</a:t>
                      </a:r>
                    </a:p>
                  </a:txBody>
                  <a:tcPr marL="9525" marR="9525" marT="9525" marB="0" anchor="b"/>
                </a:tc>
                <a:extLst>
                  <a:ext uri="{0D108BD9-81ED-4DB2-BD59-A6C34878D82A}">
                    <a16:rowId xmlns:a16="http://schemas.microsoft.com/office/drawing/2014/main" val="3794929288"/>
                  </a:ext>
                </a:extLst>
              </a:tr>
              <a:tr h="250118">
                <a:tc>
                  <a:txBody>
                    <a:bodyPr/>
                    <a:lstStyle/>
                    <a:p>
                      <a:pPr algn="l" fontAlgn="b"/>
                      <a:r>
                        <a:rPr lang="en-GB" sz="1100" b="0" i="0" u="none" strike="noStrike">
                          <a:solidFill>
                            <a:srgbClr val="000000"/>
                          </a:solidFill>
                          <a:effectLst/>
                          <a:latin typeface="Calibri" panose="020F0502020204030204" pitchFamily="34" charset="0"/>
                        </a:rPr>
                        <a:t>graduated from space camp</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505</a:t>
                      </a:r>
                    </a:p>
                  </a:txBody>
                  <a:tcPr marL="9525" marR="9525" marT="9525" marB="0" anchor="b"/>
                </a:tc>
                <a:tc>
                  <a:txBody>
                    <a:bodyPr/>
                    <a:lstStyle/>
                    <a:p>
                      <a:pPr algn="l" fontAlgn="b"/>
                      <a:r>
                        <a:rPr lang="en-GB" sz="1100" b="0" i="0" u="none" strike="noStrike" dirty="0" err="1">
                          <a:solidFill>
                            <a:srgbClr val="000000"/>
                          </a:solidFill>
                          <a:effectLst/>
                          <a:latin typeface="Calibri" panose="020F0502020204030204" pitchFamily="34" charset="0"/>
                        </a:rPr>
                        <a:t>ph.d</a:t>
                      </a:r>
                      <a:r>
                        <a:rPr lang="en-GB" sz="1100" b="0" i="0" u="none" strike="noStrike" dirty="0">
                          <a:solidFill>
                            <a:srgbClr val="000000"/>
                          </a:solidFill>
                          <a:effectLst/>
                          <a:latin typeface="Calibri" panose="020F0502020204030204" pitchFamily="34" charset="0"/>
                        </a:rPr>
                        <a:t> program</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2291147192"/>
                  </a:ext>
                </a:extLst>
              </a:tr>
              <a:tr h="250118">
                <a:tc>
                  <a:txBody>
                    <a:bodyPr/>
                    <a:lstStyle/>
                    <a:p>
                      <a:pPr algn="l" fontAlgn="b"/>
                      <a:r>
                        <a:rPr lang="en-GB" sz="1100" b="0" i="0" u="none" strike="noStrike">
                          <a:solidFill>
                            <a:srgbClr val="000000"/>
                          </a:solidFill>
                          <a:effectLst/>
                          <a:latin typeface="Calibri" panose="020F0502020204030204" pitchFamily="34" charset="0"/>
                        </a:rPr>
                        <a:t>college/university</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465</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dropped out of law school</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1793879084"/>
                  </a:ext>
                </a:extLst>
              </a:tr>
              <a:tr h="250118">
                <a:tc>
                  <a:txBody>
                    <a:bodyPr/>
                    <a:lstStyle/>
                    <a:p>
                      <a:pPr algn="l" fontAlgn="b"/>
                      <a:r>
                        <a:rPr lang="en-GB" sz="1100" b="0" i="0" u="none" strike="noStrike">
                          <a:solidFill>
                            <a:srgbClr val="000000"/>
                          </a:solidFill>
                          <a:effectLst/>
                          <a:latin typeface="Calibri" panose="020F0502020204030204" pitchFamily="34" charset="0"/>
                        </a:rPr>
                        <a:t>dropped out of space camp</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420</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law school</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2199596690"/>
                  </a:ext>
                </a:extLst>
              </a:tr>
              <a:tr h="250118">
                <a:tc>
                  <a:txBody>
                    <a:bodyPr/>
                    <a:lstStyle/>
                    <a:p>
                      <a:pPr algn="l" fontAlgn="b"/>
                      <a:r>
                        <a:rPr lang="en-GB" sz="1100" b="0" i="0" u="none" strike="noStrike">
                          <a:solidFill>
                            <a:srgbClr val="000000"/>
                          </a:solidFill>
                          <a:effectLst/>
                          <a:latin typeface="Calibri" panose="020F0502020204030204" pitchFamily="34" charset="0"/>
                        </a:rPr>
                        <a:t>working on space camp</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347</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dropped out of med school</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3163761866"/>
                  </a:ext>
                </a:extLst>
              </a:tr>
              <a:tr h="250118">
                <a:tc>
                  <a:txBody>
                    <a:bodyPr/>
                    <a:lstStyle/>
                    <a:p>
                      <a:pPr algn="l" fontAlgn="b"/>
                      <a:r>
                        <a:rPr lang="en-GB" sz="1100" b="0" i="0" u="none" strike="noStrike" dirty="0">
                          <a:solidFill>
                            <a:srgbClr val="000000"/>
                          </a:solidFill>
                          <a:effectLst/>
                          <a:latin typeface="Calibri" panose="020F0502020204030204" pitchFamily="34" charset="0"/>
                        </a:rPr>
                        <a:t>graduated from med school</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320</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med school</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383303880"/>
                  </a:ext>
                </a:extLst>
              </a:tr>
            </a:tbl>
          </a:graphicData>
        </a:graphic>
      </p:graphicFrame>
      <p:graphicFrame>
        <p:nvGraphicFramePr>
          <p:cNvPr id="14" name="Table 13">
            <a:extLst>
              <a:ext uri="{FF2B5EF4-FFF2-40B4-BE49-F238E27FC236}">
                <a16:creationId xmlns:a16="http://schemas.microsoft.com/office/drawing/2014/main" id="{6EC0525A-189A-47DD-B5C6-2CD479FEDB95}"/>
              </a:ext>
            </a:extLst>
          </p:cNvPr>
          <p:cNvGraphicFramePr>
            <a:graphicFrameLocks noGrp="1"/>
          </p:cNvGraphicFramePr>
          <p:nvPr>
            <p:extLst>
              <p:ext uri="{D42A27DB-BD31-4B8C-83A1-F6EECF244321}">
                <p14:modId xmlns:p14="http://schemas.microsoft.com/office/powerpoint/2010/main" val="4031143715"/>
              </p:ext>
            </p:extLst>
          </p:nvPr>
        </p:nvGraphicFramePr>
        <p:xfrm>
          <a:off x="5876924" y="1150142"/>
          <a:ext cx="6198235" cy="5645749"/>
        </p:xfrm>
        <a:graphic>
          <a:graphicData uri="http://schemas.openxmlformats.org/drawingml/2006/table">
            <a:tbl>
              <a:tblPr firstRow="1" bandRow="1">
                <a:tableStyleId>{5C22544A-7EE6-4342-B048-85BDC9FD1C3A}</a:tableStyleId>
              </a:tblPr>
              <a:tblGrid>
                <a:gridCol w="2495550">
                  <a:extLst>
                    <a:ext uri="{9D8B030D-6E8A-4147-A177-3AD203B41FA5}">
                      <a16:colId xmlns:a16="http://schemas.microsoft.com/office/drawing/2014/main" val="1154816305"/>
                    </a:ext>
                  </a:extLst>
                </a:gridCol>
                <a:gridCol w="617855">
                  <a:extLst>
                    <a:ext uri="{9D8B030D-6E8A-4147-A177-3AD203B41FA5}">
                      <a16:colId xmlns:a16="http://schemas.microsoft.com/office/drawing/2014/main" val="2250232688"/>
                    </a:ext>
                  </a:extLst>
                </a:gridCol>
                <a:gridCol w="2466975">
                  <a:extLst>
                    <a:ext uri="{9D8B030D-6E8A-4147-A177-3AD203B41FA5}">
                      <a16:colId xmlns:a16="http://schemas.microsoft.com/office/drawing/2014/main" val="3735692138"/>
                    </a:ext>
                  </a:extLst>
                </a:gridCol>
                <a:gridCol w="617855">
                  <a:extLst>
                    <a:ext uri="{9D8B030D-6E8A-4147-A177-3AD203B41FA5}">
                      <a16:colId xmlns:a16="http://schemas.microsoft.com/office/drawing/2014/main" val="1684995206"/>
                    </a:ext>
                  </a:extLst>
                </a:gridCol>
              </a:tblGrid>
              <a:tr h="234203">
                <a:tc>
                  <a:txBody>
                    <a:bodyPr/>
                    <a:lstStyle/>
                    <a:p>
                      <a:r>
                        <a:rPr lang="en-GB" sz="1100" dirty="0"/>
                        <a:t>Label</a:t>
                      </a:r>
                    </a:p>
                  </a:txBody>
                  <a:tcPr/>
                </a:tc>
                <a:tc>
                  <a:txBody>
                    <a:bodyPr/>
                    <a:lstStyle/>
                    <a:p>
                      <a:r>
                        <a:rPr lang="en-GB" sz="1100" dirty="0"/>
                        <a:t>Counts</a:t>
                      </a:r>
                    </a:p>
                  </a:txBody>
                  <a:tcPr/>
                </a:tc>
                <a:tc>
                  <a:txBody>
                    <a:bodyPr/>
                    <a:lstStyle/>
                    <a:p>
                      <a:r>
                        <a:rPr lang="en-GB" sz="1100" dirty="0"/>
                        <a:t>Label</a:t>
                      </a:r>
                    </a:p>
                  </a:txBody>
                  <a:tcPr/>
                </a:tc>
                <a:tc>
                  <a:txBody>
                    <a:bodyPr/>
                    <a:lstStyle/>
                    <a:p>
                      <a:r>
                        <a:rPr lang="en-GB" sz="1100" dirty="0"/>
                        <a:t>Counts</a:t>
                      </a:r>
                    </a:p>
                  </a:txBody>
                  <a:tcPr/>
                </a:tc>
                <a:extLst>
                  <a:ext uri="{0D108BD9-81ED-4DB2-BD59-A6C34878D82A}">
                    <a16:rowId xmlns:a16="http://schemas.microsoft.com/office/drawing/2014/main" val="2213656780"/>
                  </a:ext>
                </a:extLst>
              </a:tr>
              <a:tr h="234203">
                <a:tc>
                  <a:txBody>
                    <a:bodyPr/>
                    <a:lstStyle/>
                    <a:p>
                      <a:pPr algn="l" fontAlgn="b"/>
                      <a:r>
                        <a:rPr lang="en-GB" sz="1100" b="0" i="0" u="none" strike="noStrike" dirty="0">
                          <a:solidFill>
                            <a:srgbClr val="000000"/>
                          </a:solidFill>
                          <a:effectLst/>
                          <a:latin typeface="Calibri" panose="020F0502020204030204" pitchFamily="34" charset="0"/>
                        </a:rPr>
                        <a:t>agnosticism but not too serious about it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2531</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atheism and very serious about it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525</a:t>
                      </a:r>
                    </a:p>
                  </a:txBody>
                  <a:tcPr marL="9525" marR="9525" marT="9525" marB="0" anchor="b"/>
                </a:tc>
                <a:extLst>
                  <a:ext uri="{0D108BD9-81ED-4DB2-BD59-A6C34878D82A}">
                    <a16:rowId xmlns:a16="http://schemas.microsoft.com/office/drawing/2014/main" val="523985652"/>
                  </a:ext>
                </a:extLst>
              </a:tr>
              <a:tr h="234203">
                <a:tc>
                  <a:txBody>
                    <a:bodyPr/>
                    <a:lstStyle/>
                    <a:p>
                      <a:pPr algn="l" fontAlgn="b"/>
                      <a:r>
                        <a:rPr lang="en-GB" sz="1100" b="0" i="0" u="none" strike="noStrike">
                          <a:solidFill>
                            <a:srgbClr val="000000"/>
                          </a:solidFill>
                          <a:effectLst/>
                          <a:latin typeface="Calibri" panose="020F0502020204030204" pitchFamily="34" charset="0"/>
                        </a:rPr>
                        <a:t>agnosticism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2521</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catholicism and somewhat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518</a:t>
                      </a:r>
                    </a:p>
                  </a:txBody>
                  <a:tcPr marL="9525" marR="9525" marT="9525" marB="0" anchor="b"/>
                </a:tc>
                <a:extLst>
                  <a:ext uri="{0D108BD9-81ED-4DB2-BD59-A6C34878D82A}">
                    <a16:rowId xmlns:a16="http://schemas.microsoft.com/office/drawing/2014/main" val="2973657507"/>
                  </a:ext>
                </a:extLst>
              </a:tr>
              <a:tr h="234203">
                <a:tc>
                  <a:txBody>
                    <a:bodyPr/>
                    <a:lstStyle/>
                    <a:p>
                      <a:pPr algn="l" fontAlgn="b"/>
                      <a:r>
                        <a:rPr lang="en-GB" sz="1100" b="0" i="0" u="none" strike="noStrike">
                          <a:solidFill>
                            <a:srgbClr val="000000"/>
                          </a:solidFill>
                          <a:effectLst/>
                          <a:latin typeface="Calibri" panose="020F0502020204030204" pitchFamily="34" charset="0"/>
                        </a:rPr>
                        <a:t>other</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2376</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other and very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484</a:t>
                      </a:r>
                    </a:p>
                  </a:txBody>
                  <a:tcPr marL="9525" marR="9525" marT="9525" marB="0" anchor="b"/>
                </a:tc>
                <a:extLst>
                  <a:ext uri="{0D108BD9-81ED-4DB2-BD59-A6C34878D82A}">
                    <a16:rowId xmlns:a16="http://schemas.microsoft.com/office/drawing/2014/main" val="2875554104"/>
                  </a:ext>
                </a:extLst>
              </a:tr>
              <a:tr h="234203">
                <a:tc>
                  <a:txBody>
                    <a:bodyPr/>
                    <a:lstStyle/>
                    <a:p>
                      <a:pPr algn="l" fontAlgn="b"/>
                      <a:r>
                        <a:rPr lang="en-GB" sz="1100" b="0" i="0" u="none" strike="noStrike">
                          <a:solidFill>
                            <a:srgbClr val="000000"/>
                          </a:solidFill>
                          <a:effectLst/>
                          <a:latin typeface="Calibri" panose="020F0502020204030204" pitchFamily="34" charset="0"/>
                        </a:rPr>
                        <a:t>agnosticism and laughing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2353</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buddhism and laughing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443</a:t>
                      </a:r>
                    </a:p>
                  </a:txBody>
                  <a:tcPr marL="9525" marR="9525" marT="9525" marB="0" anchor="b"/>
                </a:tc>
                <a:extLst>
                  <a:ext uri="{0D108BD9-81ED-4DB2-BD59-A6C34878D82A}">
                    <a16:rowId xmlns:a16="http://schemas.microsoft.com/office/drawing/2014/main" val="3987885868"/>
                  </a:ext>
                </a:extLst>
              </a:tr>
              <a:tr h="234203">
                <a:tc>
                  <a:txBody>
                    <a:bodyPr/>
                    <a:lstStyle/>
                    <a:p>
                      <a:pPr algn="l" fontAlgn="b"/>
                      <a:r>
                        <a:rPr lang="en-GB" sz="1100" b="0" i="0" u="none" strike="noStrike">
                          <a:solidFill>
                            <a:srgbClr val="000000"/>
                          </a:solidFill>
                          <a:effectLst/>
                          <a:latin typeface="Calibri" panose="020F0502020204030204" pitchFamily="34" charset="0"/>
                        </a:rPr>
                        <a:t>catholicism but not too serious about it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2154</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buddhism and somewhat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351</a:t>
                      </a:r>
                    </a:p>
                  </a:txBody>
                  <a:tcPr marL="9525" marR="9525" marT="9525" marB="0" anchor="b"/>
                </a:tc>
                <a:extLst>
                  <a:ext uri="{0D108BD9-81ED-4DB2-BD59-A6C34878D82A}">
                    <a16:rowId xmlns:a16="http://schemas.microsoft.com/office/drawing/2014/main" val="184735647"/>
                  </a:ext>
                </a:extLst>
              </a:tr>
              <a:tr h="234203">
                <a:tc>
                  <a:txBody>
                    <a:bodyPr/>
                    <a:lstStyle/>
                    <a:p>
                      <a:pPr algn="l" fontAlgn="b"/>
                      <a:r>
                        <a:rPr lang="en-GB" sz="1100" b="0" i="0" u="none" strike="noStrike">
                          <a:solidFill>
                            <a:srgbClr val="000000"/>
                          </a:solidFill>
                          <a:effectLst/>
                          <a:latin typeface="Calibri" panose="020F0502020204030204" pitchFamily="34" charset="0"/>
                        </a:rPr>
                        <a:t>atheism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1989</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christianity and laughing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348</a:t>
                      </a:r>
                    </a:p>
                  </a:txBody>
                  <a:tcPr marL="9525" marR="9525" marT="9525" marB="0" anchor="b"/>
                </a:tc>
                <a:extLst>
                  <a:ext uri="{0D108BD9-81ED-4DB2-BD59-A6C34878D82A}">
                    <a16:rowId xmlns:a16="http://schemas.microsoft.com/office/drawing/2014/main" val="3842779200"/>
                  </a:ext>
                </a:extLst>
              </a:tr>
              <a:tr h="234203">
                <a:tc>
                  <a:txBody>
                    <a:bodyPr/>
                    <a:lstStyle/>
                    <a:p>
                      <a:pPr algn="l" fontAlgn="b"/>
                      <a:r>
                        <a:rPr lang="en-GB" sz="1100" b="0" i="0" u="none" strike="noStrike">
                          <a:solidFill>
                            <a:srgbClr val="000000"/>
                          </a:solidFill>
                          <a:effectLst/>
                          <a:latin typeface="Calibri" panose="020F0502020204030204" pitchFamily="34" charset="0"/>
                        </a:rPr>
                        <a:t>other and laughing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1954</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buddhism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345</a:t>
                      </a:r>
                    </a:p>
                  </a:txBody>
                  <a:tcPr marL="9525" marR="9525" marT="9525" marB="0" anchor="b"/>
                </a:tc>
                <a:extLst>
                  <a:ext uri="{0D108BD9-81ED-4DB2-BD59-A6C34878D82A}">
                    <a16:rowId xmlns:a16="http://schemas.microsoft.com/office/drawing/2014/main" val="794537380"/>
                  </a:ext>
                </a:extLst>
              </a:tr>
              <a:tr h="234203">
                <a:tc>
                  <a:txBody>
                    <a:bodyPr/>
                    <a:lstStyle/>
                    <a:p>
                      <a:pPr algn="l" fontAlgn="b"/>
                      <a:r>
                        <a:rPr lang="en-GB" sz="1100" b="0" i="0" u="none" strike="noStrike">
                          <a:solidFill>
                            <a:srgbClr val="000000"/>
                          </a:solidFill>
                          <a:effectLst/>
                          <a:latin typeface="Calibri" panose="020F0502020204030204" pitchFamily="34" charset="0"/>
                        </a:rPr>
                        <a:t>atheism and laughing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1936</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agnosticism and very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294</a:t>
                      </a:r>
                    </a:p>
                  </a:txBody>
                  <a:tcPr marL="9525" marR="9525" marT="9525" marB="0" anchor="b"/>
                </a:tc>
                <a:extLst>
                  <a:ext uri="{0D108BD9-81ED-4DB2-BD59-A6C34878D82A}">
                    <a16:rowId xmlns:a16="http://schemas.microsoft.com/office/drawing/2014/main" val="964736783"/>
                  </a:ext>
                </a:extLst>
              </a:tr>
              <a:tr h="234203">
                <a:tc>
                  <a:txBody>
                    <a:bodyPr/>
                    <a:lstStyle/>
                    <a:p>
                      <a:pPr algn="l" fontAlgn="b"/>
                      <a:r>
                        <a:rPr lang="en-GB" sz="1100" b="0" i="0" u="none" strike="noStrike">
                          <a:solidFill>
                            <a:srgbClr val="000000"/>
                          </a:solidFill>
                          <a:effectLst/>
                          <a:latin typeface="Calibri" panose="020F0502020204030204" pitchFamily="34" charset="0"/>
                        </a:rPr>
                        <a:t>christianity but not too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1838</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judaism and somewhat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255</a:t>
                      </a:r>
                    </a:p>
                  </a:txBody>
                  <a:tcPr marL="9525" marR="9525" marT="9525" marB="0" anchor="b"/>
                </a:tc>
                <a:extLst>
                  <a:ext uri="{0D108BD9-81ED-4DB2-BD59-A6C34878D82A}">
                    <a16:rowId xmlns:a16="http://schemas.microsoft.com/office/drawing/2014/main" val="2800834628"/>
                  </a:ext>
                </a:extLst>
              </a:tr>
              <a:tr h="234203">
                <a:tc>
                  <a:txBody>
                    <a:bodyPr/>
                    <a:lstStyle/>
                    <a:p>
                      <a:pPr algn="l" fontAlgn="b"/>
                      <a:r>
                        <a:rPr lang="en-GB" sz="1100" b="0" i="0" u="none" strike="noStrike">
                          <a:solidFill>
                            <a:srgbClr val="000000"/>
                          </a:solidFill>
                          <a:effectLst/>
                          <a:latin typeface="Calibri" panose="020F0502020204030204" pitchFamily="34" charset="0"/>
                        </a:rPr>
                        <a:t>christianity</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1713</a:t>
                      </a:r>
                    </a:p>
                  </a:txBody>
                  <a:tcPr marL="9525" marR="9525" marT="9525" marB="0" anchor="b"/>
                </a:tc>
                <a:tc>
                  <a:txBody>
                    <a:bodyPr/>
                    <a:lstStyle/>
                    <a:p>
                      <a:pPr algn="l" fontAlgn="b"/>
                      <a:r>
                        <a:rPr lang="en-GB" sz="1100" b="0" i="0" u="none" strike="noStrike" dirty="0" err="1">
                          <a:solidFill>
                            <a:srgbClr val="000000"/>
                          </a:solidFill>
                          <a:effectLst/>
                          <a:latin typeface="Calibri" panose="020F0502020204030204" pitchFamily="34" charset="0"/>
                        </a:rPr>
                        <a:t>hinduism</a:t>
                      </a:r>
                      <a:r>
                        <a:rPr lang="en-GB" sz="1100" b="0" i="0" u="none" strike="noStrike" dirty="0">
                          <a:solidFill>
                            <a:srgbClr val="000000"/>
                          </a:solidFill>
                          <a:effectLst/>
                          <a:latin typeface="Calibri" panose="020F0502020204030204" pitchFamily="34" charset="0"/>
                        </a:rPr>
                        <a:t> but not too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224</a:t>
                      </a:r>
                    </a:p>
                  </a:txBody>
                  <a:tcPr marL="9525" marR="9525" marT="9525" marB="0" anchor="b"/>
                </a:tc>
                <a:extLst>
                  <a:ext uri="{0D108BD9-81ED-4DB2-BD59-A6C34878D82A}">
                    <a16:rowId xmlns:a16="http://schemas.microsoft.com/office/drawing/2014/main" val="3781994691"/>
                  </a:ext>
                </a:extLst>
              </a:tr>
              <a:tr h="234203">
                <a:tc>
                  <a:txBody>
                    <a:bodyPr/>
                    <a:lstStyle/>
                    <a:p>
                      <a:pPr algn="l" fontAlgn="b"/>
                      <a:r>
                        <a:rPr lang="en-GB" sz="1100" b="0" i="0" u="none" strike="noStrike">
                          <a:solidFill>
                            <a:srgbClr val="000000"/>
                          </a:solidFill>
                          <a:effectLst/>
                          <a:latin typeface="Calibri" panose="020F0502020204030204" pitchFamily="34" charset="0"/>
                        </a:rPr>
                        <a:t>judaism but not too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1481</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hinduism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944522032"/>
                  </a:ext>
                </a:extLst>
              </a:tr>
              <a:tr h="234203">
                <a:tc>
                  <a:txBody>
                    <a:bodyPr/>
                    <a:lstStyle/>
                    <a:p>
                      <a:pPr algn="l" fontAlgn="b"/>
                      <a:r>
                        <a:rPr lang="en-GB" sz="1100" b="0" i="0" u="none" strike="noStrike">
                          <a:solidFill>
                            <a:srgbClr val="000000"/>
                          </a:solidFill>
                          <a:effectLst/>
                          <a:latin typeface="Calibri" panose="020F0502020204030204" pitchFamily="34" charset="0"/>
                        </a:rPr>
                        <a:t>other but not too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1472</a:t>
                      </a:r>
                    </a:p>
                  </a:txBody>
                  <a:tcPr marL="9525" marR="9525" marT="9525" marB="0" anchor="b"/>
                </a:tc>
                <a:tc>
                  <a:txBody>
                    <a:bodyPr/>
                    <a:lstStyle/>
                    <a:p>
                      <a:pPr algn="l" fontAlgn="b"/>
                      <a:r>
                        <a:rPr lang="en-GB" sz="1100" b="0" i="0" u="none" strike="noStrike" dirty="0" err="1">
                          <a:solidFill>
                            <a:srgbClr val="000000"/>
                          </a:solidFill>
                          <a:effectLst/>
                          <a:latin typeface="Calibri" panose="020F0502020204030204" pitchFamily="34" charset="0"/>
                        </a:rPr>
                        <a:t>catholicism</a:t>
                      </a:r>
                      <a:r>
                        <a:rPr lang="en-GB" sz="1100" b="0" i="0" u="none" strike="noStrike" dirty="0">
                          <a:solidFill>
                            <a:srgbClr val="000000"/>
                          </a:solidFill>
                          <a:effectLst/>
                          <a:latin typeface="Calibri" panose="020F0502020204030204" pitchFamily="34" charset="0"/>
                        </a:rPr>
                        <a:t> and very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96</a:t>
                      </a:r>
                    </a:p>
                  </a:txBody>
                  <a:tcPr marL="9525" marR="9525" marT="9525" marB="0" anchor="b"/>
                </a:tc>
                <a:extLst>
                  <a:ext uri="{0D108BD9-81ED-4DB2-BD59-A6C34878D82A}">
                    <a16:rowId xmlns:a16="http://schemas.microsoft.com/office/drawing/2014/main" val="328289684"/>
                  </a:ext>
                </a:extLst>
              </a:tr>
              <a:tr h="234203">
                <a:tc>
                  <a:txBody>
                    <a:bodyPr/>
                    <a:lstStyle/>
                    <a:p>
                      <a:pPr algn="l" fontAlgn="b"/>
                      <a:r>
                        <a:rPr lang="en-GB" sz="1100" b="0" i="0" u="none" strike="noStrike">
                          <a:solidFill>
                            <a:srgbClr val="000000"/>
                          </a:solidFill>
                          <a:effectLst/>
                          <a:latin typeface="Calibri" panose="020F0502020204030204" pitchFamily="34" charset="0"/>
                        </a:rPr>
                        <a:t>atheism but not too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1253</a:t>
                      </a:r>
                    </a:p>
                  </a:txBody>
                  <a:tcPr marL="9525" marR="9525" marT="9525" marB="0" anchor="b"/>
                </a:tc>
                <a:tc>
                  <a:txBody>
                    <a:bodyPr/>
                    <a:lstStyle/>
                    <a:p>
                      <a:pPr algn="l" fontAlgn="b"/>
                      <a:r>
                        <a:rPr lang="en-GB" sz="1100" b="0" i="0" u="none" strike="noStrike" dirty="0" err="1">
                          <a:solidFill>
                            <a:srgbClr val="000000"/>
                          </a:solidFill>
                          <a:effectLst/>
                          <a:latin typeface="Calibri" panose="020F0502020204030204" pitchFamily="34" charset="0"/>
                        </a:rPr>
                        <a:t>buddhism</a:t>
                      </a:r>
                      <a:r>
                        <a:rPr lang="en-GB" sz="1100" b="0" i="0" u="none" strike="noStrike" dirty="0">
                          <a:solidFill>
                            <a:srgbClr val="000000"/>
                          </a:solidFill>
                          <a:effectLst/>
                          <a:latin typeface="Calibri" panose="020F0502020204030204" pitchFamily="34" charset="0"/>
                        </a:rPr>
                        <a:t> and very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64</a:t>
                      </a:r>
                    </a:p>
                  </a:txBody>
                  <a:tcPr marL="9525" marR="9525" marT="9525" marB="0" anchor="b"/>
                </a:tc>
                <a:extLst>
                  <a:ext uri="{0D108BD9-81ED-4DB2-BD59-A6C34878D82A}">
                    <a16:rowId xmlns:a16="http://schemas.microsoft.com/office/drawing/2014/main" val="4021134109"/>
                  </a:ext>
                </a:extLst>
              </a:tr>
              <a:tr h="234203">
                <a:tc>
                  <a:txBody>
                    <a:bodyPr/>
                    <a:lstStyle/>
                    <a:p>
                      <a:pPr algn="l" fontAlgn="b"/>
                      <a:r>
                        <a:rPr lang="en-GB" sz="1100" b="0" i="0" u="none" strike="noStrike">
                          <a:solidFill>
                            <a:srgbClr val="000000"/>
                          </a:solidFill>
                          <a:effectLst/>
                          <a:latin typeface="Calibri" panose="020F0502020204030204" pitchFamily="34" charset="0"/>
                        </a:rPr>
                        <a:t>catholicism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926</a:t>
                      </a:r>
                    </a:p>
                  </a:txBody>
                  <a:tcPr marL="9525" marR="9525" marT="9525" marB="0" anchor="b"/>
                </a:tc>
                <a:tc>
                  <a:txBody>
                    <a:bodyPr/>
                    <a:lstStyle/>
                    <a:p>
                      <a:pPr algn="l" fontAlgn="b"/>
                      <a:r>
                        <a:rPr lang="en-GB" sz="1100" b="0" i="0" u="none" strike="noStrike" dirty="0" err="1">
                          <a:solidFill>
                            <a:srgbClr val="000000"/>
                          </a:solidFill>
                          <a:effectLst/>
                          <a:latin typeface="Calibri" panose="020F0502020204030204" pitchFamily="34" charset="0"/>
                        </a:rPr>
                        <a:t>hinduism</a:t>
                      </a:r>
                      <a:r>
                        <a:rPr lang="en-GB" sz="1100" b="0" i="0" u="none" strike="noStrike" dirty="0">
                          <a:solidFill>
                            <a:srgbClr val="000000"/>
                          </a:solidFill>
                          <a:effectLst/>
                          <a:latin typeface="Calibri" panose="020F0502020204030204" pitchFamily="34" charset="0"/>
                        </a:rPr>
                        <a:t> and somewhat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58</a:t>
                      </a:r>
                    </a:p>
                  </a:txBody>
                  <a:tcPr marL="9525" marR="9525" marT="9525" marB="0" anchor="b"/>
                </a:tc>
                <a:extLst>
                  <a:ext uri="{0D108BD9-81ED-4DB2-BD59-A6C34878D82A}">
                    <a16:rowId xmlns:a16="http://schemas.microsoft.com/office/drawing/2014/main" val="1866215901"/>
                  </a:ext>
                </a:extLst>
              </a:tr>
              <a:tr h="234203">
                <a:tc>
                  <a:txBody>
                    <a:bodyPr/>
                    <a:lstStyle/>
                    <a:p>
                      <a:pPr algn="l" fontAlgn="b"/>
                      <a:r>
                        <a:rPr lang="en-GB" sz="1100" b="0" i="0" u="none" strike="noStrike">
                          <a:solidFill>
                            <a:srgbClr val="000000"/>
                          </a:solidFill>
                          <a:effectLst/>
                          <a:latin typeface="Calibri" panose="020F0502020204030204" pitchFamily="34" charset="0"/>
                        </a:rPr>
                        <a:t>christianity and somewhat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864</a:t>
                      </a:r>
                    </a:p>
                  </a:txBody>
                  <a:tcPr marL="9525" marR="9525" marT="9525" marB="0" anchor="b"/>
                </a:tc>
                <a:tc>
                  <a:txBody>
                    <a:bodyPr/>
                    <a:lstStyle/>
                    <a:p>
                      <a:pPr algn="l" fontAlgn="b"/>
                      <a:r>
                        <a:rPr lang="en-GB" sz="1100" b="0" i="0" u="none" strike="noStrike" dirty="0" err="1">
                          <a:solidFill>
                            <a:srgbClr val="000000"/>
                          </a:solidFill>
                          <a:effectLst/>
                          <a:latin typeface="Calibri" panose="020F0502020204030204" pitchFamily="34" charset="0"/>
                        </a:rPr>
                        <a:t>hinduism</a:t>
                      </a:r>
                      <a:r>
                        <a:rPr lang="en-GB" sz="1100" b="0" i="0" u="none" strike="noStrike" dirty="0">
                          <a:solidFill>
                            <a:srgbClr val="000000"/>
                          </a:solidFill>
                          <a:effectLst/>
                          <a:latin typeface="Calibri" panose="020F0502020204030204" pitchFamily="34" charset="0"/>
                        </a:rPr>
                        <a:t> and laughing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43</a:t>
                      </a:r>
                    </a:p>
                  </a:txBody>
                  <a:tcPr marL="9525" marR="9525" marT="9525" marB="0" anchor="b"/>
                </a:tc>
                <a:extLst>
                  <a:ext uri="{0D108BD9-81ED-4DB2-BD59-A6C34878D82A}">
                    <a16:rowId xmlns:a16="http://schemas.microsoft.com/office/drawing/2014/main" val="4138406091"/>
                  </a:ext>
                </a:extLst>
              </a:tr>
              <a:tr h="234203">
                <a:tc>
                  <a:txBody>
                    <a:bodyPr/>
                    <a:lstStyle/>
                    <a:p>
                      <a:pPr algn="l" fontAlgn="b"/>
                      <a:r>
                        <a:rPr lang="en-GB" sz="1100" b="0" i="0" u="none" strike="noStrike">
                          <a:solidFill>
                            <a:srgbClr val="000000"/>
                          </a:solidFill>
                          <a:effectLst/>
                          <a:latin typeface="Calibri" panose="020F0502020204030204" pitchFamily="34" charset="0"/>
                        </a:rPr>
                        <a:t>atheism and somewhat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810</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islam but not too serious about it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40</a:t>
                      </a:r>
                    </a:p>
                  </a:txBody>
                  <a:tcPr marL="9525" marR="9525" marT="9525" marB="0" anchor="b"/>
                </a:tc>
                <a:extLst>
                  <a:ext uri="{0D108BD9-81ED-4DB2-BD59-A6C34878D82A}">
                    <a16:rowId xmlns:a16="http://schemas.microsoft.com/office/drawing/2014/main" val="2888788513"/>
                  </a:ext>
                </a:extLst>
              </a:tr>
              <a:tr h="234203">
                <a:tc>
                  <a:txBody>
                    <a:bodyPr/>
                    <a:lstStyle/>
                    <a:p>
                      <a:pPr algn="l" fontAlgn="b"/>
                      <a:r>
                        <a:rPr lang="en-GB" sz="1100" b="0" i="0" u="none" strike="noStrike">
                          <a:solidFill>
                            <a:srgbClr val="000000"/>
                          </a:solidFill>
                          <a:effectLst/>
                          <a:latin typeface="Calibri" panose="020F0502020204030204" pitchFamily="34" charset="0"/>
                        </a:rPr>
                        <a:t>other and somewhat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791</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islam</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39</a:t>
                      </a:r>
                    </a:p>
                  </a:txBody>
                  <a:tcPr marL="9525" marR="9525" marT="9525" marB="0" anchor="b"/>
                </a:tc>
                <a:extLst>
                  <a:ext uri="{0D108BD9-81ED-4DB2-BD59-A6C34878D82A}">
                    <a16:rowId xmlns:a16="http://schemas.microsoft.com/office/drawing/2014/main" val="490726808"/>
                  </a:ext>
                </a:extLst>
              </a:tr>
              <a:tr h="234203">
                <a:tc>
                  <a:txBody>
                    <a:bodyPr/>
                    <a:lstStyle/>
                    <a:p>
                      <a:pPr algn="l" fontAlgn="b"/>
                      <a:r>
                        <a:rPr lang="en-GB" sz="1100" b="0" i="0" u="none" strike="noStrike">
                          <a:solidFill>
                            <a:srgbClr val="000000"/>
                          </a:solidFill>
                          <a:effectLst/>
                          <a:latin typeface="Calibri" panose="020F0502020204030204" pitchFamily="34" charset="0"/>
                        </a:rPr>
                        <a:t>catholicism and laughing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686</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judaism and very serious about it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22</a:t>
                      </a:r>
                    </a:p>
                  </a:txBody>
                  <a:tcPr marL="9525" marR="9525" marT="9525" marB="0" anchor="b"/>
                </a:tc>
                <a:extLst>
                  <a:ext uri="{0D108BD9-81ED-4DB2-BD59-A6C34878D82A}">
                    <a16:rowId xmlns:a16="http://schemas.microsoft.com/office/drawing/2014/main" val="2871157837"/>
                  </a:ext>
                </a:extLst>
              </a:tr>
              <a:tr h="234203">
                <a:tc>
                  <a:txBody>
                    <a:bodyPr/>
                    <a:lstStyle/>
                    <a:p>
                      <a:pPr algn="l" fontAlgn="b"/>
                      <a:r>
                        <a:rPr lang="en-GB" sz="1100" b="0" i="0" u="none" strike="noStrike">
                          <a:solidFill>
                            <a:srgbClr val="000000"/>
                          </a:solidFill>
                          <a:effectLst/>
                          <a:latin typeface="Calibri" panose="020F0502020204030204" pitchFamily="34" charset="0"/>
                        </a:rPr>
                        <a:t>judaism and laughing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644</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islam and somewhat serious about it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19</a:t>
                      </a:r>
                    </a:p>
                  </a:txBody>
                  <a:tcPr marL="9525" marR="9525" marT="9525" marB="0" anchor="b"/>
                </a:tc>
                <a:extLst>
                  <a:ext uri="{0D108BD9-81ED-4DB2-BD59-A6C34878D82A}">
                    <a16:rowId xmlns:a16="http://schemas.microsoft.com/office/drawing/2014/main" val="1557718048"/>
                  </a:ext>
                </a:extLst>
              </a:tr>
              <a:tr h="234203">
                <a:tc>
                  <a:txBody>
                    <a:bodyPr/>
                    <a:lstStyle/>
                    <a:p>
                      <a:pPr algn="l" fontAlgn="b"/>
                      <a:r>
                        <a:rPr lang="en-GB" sz="1100" b="0" i="0" u="none" strike="noStrike">
                          <a:solidFill>
                            <a:srgbClr val="000000"/>
                          </a:solidFill>
                          <a:effectLst/>
                          <a:latin typeface="Calibri" panose="020F0502020204030204" pitchFamily="34" charset="0"/>
                        </a:rPr>
                        <a:t>buddhism but not too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622</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islam and laughing about it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4052498868"/>
                  </a:ext>
                </a:extLst>
              </a:tr>
              <a:tr h="234203">
                <a:tc>
                  <a:txBody>
                    <a:bodyPr/>
                    <a:lstStyle/>
                    <a:p>
                      <a:pPr algn="l" fontAlgn="b"/>
                      <a:r>
                        <a:rPr lang="en-GB" sz="1100" b="0" i="0" u="none" strike="noStrike">
                          <a:solidFill>
                            <a:srgbClr val="000000"/>
                          </a:solidFill>
                          <a:effectLst/>
                          <a:latin typeface="Calibri" panose="020F0502020204030204" pitchFamily="34" charset="0"/>
                        </a:rPr>
                        <a:t>agnosticism and somewhat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609</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hinduism and very serious about it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2972154278"/>
                  </a:ext>
                </a:extLst>
              </a:tr>
              <a:tr h="234203">
                <a:tc>
                  <a:txBody>
                    <a:bodyPr/>
                    <a:lstStyle/>
                    <a:p>
                      <a:pPr algn="l" fontAlgn="b"/>
                      <a:r>
                        <a:rPr lang="en-GB" sz="1100" b="0" i="0" u="none" strike="noStrike">
                          <a:solidFill>
                            <a:srgbClr val="000000"/>
                          </a:solidFill>
                          <a:effectLst/>
                          <a:latin typeface="Calibri" panose="020F0502020204030204" pitchFamily="34" charset="0"/>
                        </a:rPr>
                        <a:t>judaism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580</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islam and very serious about it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1424796847"/>
                  </a:ext>
                </a:extLst>
              </a:tr>
              <a:tr h="234203">
                <a:tc>
                  <a:txBody>
                    <a:bodyPr/>
                    <a:lstStyle/>
                    <a:p>
                      <a:pPr algn="l" fontAlgn="b"/>
                      <a:r>
                        <a:rPr lang="en-GB" sz="1100" b="0" i="0" u="none" strike="noStrike" dirty="0" err="1">
                          <a:solidFill>
                            <a:srgbClr val="000000"/>
                          </a:solidFill>
                          <a:effectLst/>
                          <a:latin typeface="Calibri" panose="020F0502020204030204" pitchFamily="34" charset="0"/>
                        </a:rPr>
                        <a:t>christianity</a:t>
                      </a:r>
                      <a:r>
                        <a:rPr lang="en-GB" sz="1100" b="0" i="0" u="none" strike="noStrike" dirty="0">
                          <a:solidFill>
                            <a:srgbClr val="000000"/>
                          </a:solidFill>
                          <a:effectLst/>
                          <a:latin typeface="Calibri" panose="020F0502020204030204" pitchFamily="34" charset="0"/>
                        </a:rPr>
                        <a:t> and very serious about it</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539</a:t>
                      </a:r>
                    </a:p>
                  </a:txBody>
                  <a:tcPr marL="9525" marR="9525" marT="9525"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5417283"/>
                  </a:ext>
                </a:extLst>
              </a:tr>
            </a:tbl>
          </a:graphicData>
        </a:graphic>
      </p:graphicFrame>
      <p:sp>
        <p:nvSpPr>
          <p:cNvPr id="15" name="Rectangle 1">
            <a:extLst>
              <a:ext uri="{FF2B5EF4-FFF2-40B4-BE49-F238E27FC236}">
                <a16:creationId xmlns:a16="http://schemas.microsoft.com/office/drawing/2014/main" id="{A0EACFEF-E304-414F-992D-E5AE97BEA6F5}"/>
              </a:ext>
            </a:extLst>
          </p:cNvPr>
          <p:cNvSpPr>
            <a:spLocks noChangeArrowheads="1"/>
          </p:cNvSpPr>
          <p:nvPr/>
        </p:nvSpPr>
        <p:spPr bwMode="auto">
          <a:xfrm>
            <a:off x="650241" y="6238959"/>
            <a:ext cx="4197984"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Generated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(df_cleaned.education.value_counts())</a:t>
            </a:r>
          </a:p>
          <a:p>
            <a:pPr eaLnBrk="0" fontAlgn="base" hangingPunct="0">
              <a:spcBef>
                <a:spcPct val="0"/>
              </a:spcBef>
              <a:spcAft>
                <a:spcPct val="0"/>
              </a:spcAft>
            </a:pPr>
            <a:r>
              <a:rPr lang="en-US" altLang="en-US" sz="900" dirty="0">
                <a:solidFill>
                  <a:srgbClr val="8888C6"/>
                </a:solidFill>
                <a:latin typeface="Courier New" panose="02070309020205020404" pitchFamily="49" charset="0"/>
                <a:cs typeface="Courier New" panose="02070309020205020404" pitchFamily="49" charset="0"/>
              </a:rPr>
              <a:t>print</a:t>
            </a:r>
            <a:r>
              <a:rPr lang="en-US" altLang="en-US" sz="900" dirty="0">
                <a:solidFill>
                  <a:srgbClr val="A9B7C6"/>
                </a:solidFill>
                <a:latin typeface="Courier New" panose="02070309020205020404" pitchFamily="49" charset="0"/>
                <a:cs typeface="Courier New" panose="02070309020205020404" pitchFamily="49" charset="0"/>
              </a:rPr>
              <a:t>(df_cleaned.religion.value_counts())</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43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Exploration of the data - Education</a:t>
            </a:r>
            <a:br>
              <a:rPr lang="en-GB" dirty="0"/>
            </a:br>
            <a:endParaRPr lang="en-GB" dirty="0"/>
          </a:p>
        </p:txBody>
      </p:sp>
      <p:graphicFrame>
        <p:nvGraphicFramePr>
          <p:cNvPr id="10" name="Table 9">
            <a:extLst>
              <a:ext uri="{FF2B5EF4-FFF2-40B4-BE49-F238E27FC236}">
                <a16:creationId xmlns:a16="http://schemas.microsoft.com/office/drawing/2014/main" id="{1233593D-603A-4BBF-8D0C-80A8541F760C}"/>
              </a:ext>
            </a:extLst>
          </p:cNvPr>
          <p:cNvGraphicFramePr>
            <a:graphicFrameLocks noGrp="1"/>
          </p:cNvGraphicFramePr>
          <p:nvPr>
            <p:extLst>
              <p:ext uri="{D42A27DB-BD31-4B8C-83A1-F6EECF244321}">
                <p14:modId xmlns:p14="http://schemas.microsoft.com/office/powerpoint/2010/main" val="96659212"/>
              </p:ext>
            </p:extLst>
          </p:nvPr>
        </p:nvGraphicFramePr>
        <p:xfrm>
          <a:off x="1376200" y="2065826"/>
          <a:ext cx="3667443" cy="3016616"/>
        </p:xfrm>
        <a:graphic>
          <a:graphicData uri="http://schemas.openxmlformats.org/drawingml/2006/table">
            <a:tbl>
              <a:tblPr firstRow="1" bandRow="1">
                <a:tableStyleId>{5C22544A-7EE6-4342-B048-85BDC9FD1C3A}</a:tableStyleId>
              </a:tblPr>
              <a:tblGrid>
                <a:gridCol w="2978150">
                  <a:extLst>
                    <a:ext uri="{9D8B030D-6E8A-4147-A177-3AD203B41FA5}">
                      <a16:colId xmlns:a16="http://schemas.microsoft.com/office/drawing/2014/main" val="785370918"/>
                    </a:ext>
                  </a:extLst>
                </a:gridCol>
                <a:gridCol w="689293">
                  <a:extLst>
                    <a:ext uri="{9D8B030D-6E8A-4147-A177-3AD203B41FA5}">
                      <a16:colId xmlns:a16="http://schemas.microsoft.com/office/drawing/2014/main" val="2441552349"/>
                    </a:ext>
                  </a:extLst>
                </a:gridCol>
              </a:tblGrid>
              <a:tr h="265318">
                <a:tc>
                  <a:txBody>
                    <a:bodyPr/>
                    <a:lstStyle/>
                    <a:p>
                      <a:r>
                        <a:rPr lang="en-GB" sz="1100" dirty="0"/>
                        <a:t>Level</a:t>
                      </a:r>
                    </a:p>
                  </a:txBody>
                  <a:tcPr/>
                </a:tc>
                <a:tc>
                  <a:txBody>
                    <a:bodyPr/>
                    <a:lstStyle/>
                    <a:p>
                      <a:r>
                        <a:rPr lang="en-GB" sz="1100" dirty="0"/>
                        <a:t>Map</a:t>
                      </a:r>
                    </a:p>
                  </a:txBody>
                  <a:tcPr/>
                </a:tc>
                <a:extLst>
                  <a:ext uri="{0D108BD9-81ED-4DB2-BD59-A6C34878D82A}">
                    <a16:rowId xmlns:a16="http://schemas.microsoft.com/office/drawing/2014/main" val="815328828"/>
                  </a:ext>
                </a:extLst>
              </a:tr>
              <a:tr h="250118">
                <a:tc>
                  <a:txBody>
                    <a:bodyPr/>
                    <a:lstStyle/>
                    <a:p>
                      <a:pPr algn="l" fontAlgn="b"/>
                      <a:r>
                        <a:rPr lang="en-GB" sz="1100" b="0" i="0" u="none" strike="noStrike" dirty="0">
                          <a:solidFill>
                            <a:srgbClr val="000000"/>
                          </a:solidFill>
                          <a:effectLst/>
                          <a:latin typeface="Calibri" panose="020F0502020204030204" pitchFamily="34" charset="0"/>
                        </a:rPr>
                        <a:t>PhD/Med School completed</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3747157761"/>
                  </a:ext>
                </a:extLst>
              </a:tr>
              <a:tr h="250118">
                <a:tc>
                  <a:txBody>
                    <a:bodyPr/>
                    <a:lstStyle/>
                    <a:p>
                      <a:pPr algn="l" fontAlgn="b"/>
                      <a:r>
                        <a:rPr lang="en-GB" sz="1100" b="0" i="0" u="none" strike="noStrike" dirty="0">
                          <a:solidFill>
                            <a:srgbClr val="000000"/>
                          </a:solidFill>
                          <a:effectLst/>
                          <a:latin typeface="Calibri" panose="020F0502020204030204" pitchFamily="34" charset="0"/>
                        </a:rPr>
                        <a:t>PhD/Med School in progress</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1164501747"/>
                  </a:ext>
                </a:extLst>
              </a:tr>
              <a:tr h="250118">
                <a:tc>
                  <a:txBody>
                    <a:bodyPr/>
                    <a:lstStyle/>
                    <a:p>
                      <a:pPr algn="l" fontAlgn="b"/>
                      <a:r>
                        <a:rPr lang="en-GB" sz="1100" b="0" i="0" u="none" strike="noStrike" dirty="0">
                          <a:solidFill>
                            <a:srgbClr val="000000"/>
                          </a:solidFill>
                          <a:effectLst/>
                          <a:latin typeface="Calibri" panose="020F0502020204030204" pitchFamily="34" charset="0"/>
                        </a:rPr>
                        <a:t>Masters completed/graduate</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1628325357"/>
                  </a:ext>
                </a:extLst>
              </a:tr>
              <a:tr h="250118">
                <a:tc>
                  <a:txBody>
                    <a:bodyPr/>
                    <a:lstStyle/>
                    <a:p>
                      <a:pPr algn="l" fontAlgn="b"/>
                      <a:r>
                        <a:rPr lang="en-GB" sz="1100" b="0" i="0" u="none" strike="noStrike" dirty="0">
                          <a:solidFill>
                            <a:srgbClr val="000000"/>
                          </a:solidFill>
                          <a:effectLst/>
                          <a:latin typeface="Calibri" panose="020F0502020204030204" pitchFamily="34" charset="0"/>
                        </a:rPr>
                        <a:t>Masters in progress</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7</a:t>
                      </a:r>
                    </a:p>
                  </a:txBody>
                  <a:tcPr marL="9525" marR="9525" marT="9525" marB="0" anchor="b"/>
                </a:tc>
                <a:extLst>
                  <a:ext uri="{0D108BD9-81ED-4DB2-BD59-A6C34878D82A}">
                    <a16:rowId xmlns:a16="http://schemas.microsoft.com/office/drawing/2014/main" val="1572002628"/>
                  </a:ext>
                </a:extLst>
              </a:tr>
              <a:tr h="250118">
                <a:tc>
                  <a:txBody>
                    <a:bodyPr/>
                    <a:lstStyle/>
                    <a:p>
                      <a:pPr algn="l" fontAlgn="b"/>
                      <a:r>
                        <a:rPr lang="en-GB" sz="1100" b="0" i="0" u="none" strike="noStrike" dirty="0">
                          <a:solidFill>
                            <a:srgbClr val="000000"/>
                          </a:solidFill>
                          <a:effectLst/>
                          <a:latin typeface="Calibri" panose="020F0502020204030204" pitchFamily="34" charset="0"/>
                        </a:rPr>
                        <a:t>College/University/Law School completed</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252199520"/>
                  </a:ext>
                </a:extLst>
              </a:tr>
              <a:tr h="250118">
                <a:tc>
                  <a:txBody>
                    <a:bodyPr/>
                    <a:lstStyle/>
                    <a:p>
                      <a:pPr algn="l" fontAlgn="b"/>
                      <a:r>
                        <a:rPr lang="en-GB" sz="1100" b="0" i="0" u="none" strike="noStrike" dirty="0">
                          <a:solidFill>
                            <a:srgbClr val="000000"/>
                          </a:solidFill>
                          <a:effectLst/>
                          <a:latin typeface="Calibri" panose="020F0502020204030204" pitchFamily="34" charset="0"/>
                        </a:rPr>
                        <a:t>College/University/Law School in progress</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787073051"/>
                  </a:ext>
                </a:extLst>
              </a:tr>
              <a:tr h="250118">
                <a:tc>
                  <a:txBody>
                    <a:bodyPr/>
                    <a:lstStyle/>
                    <a:p>
                      <a:pPr algn="l" fontAlgn="b"/>
                      <a:r>
                        <a:rPr lang="en-GB" sz="1100" b="0" i="0" u="none" strike="noStrike" dirty="0">
                          <a:solidFill>
                            <a:srgbClr val="000000"/>
                          </a:solidFill>
                          <a:effectLst/>
                          <a:latin typeface="Calibri" panose="020F0502020204030204" pitchFamily="34" charset="0"/>
                        </a:rPr>
                        <a:t>High School completed</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975049063"/>
                  </a:ext>
                </a:extLst>
              </a:tr>
              <a:tr h="250118">
                <a:tc>
                  <a:txBody>
                    <a:bodyPr/>
                    <a:lstStyle/>
                    <a:p>
                      <a:pPr algn="l" fontAlgn="b"/>
                      <a:r>
                        <a:rPr lang="en-GB" sz="1100" b="0" i="0" u="none" strike="noStrike" dirty="0">
                          <a:solidFill>
                            <a:srgbClr val="000000"/>
                          </a:solidFill>
                          <a:effectLst/>
                          <a:latin typeface="Calibri" panose="020F0502020204030204" pitchFamily="34" charset="0"/>
                        </a:rPr>
                        <a:t>High School in progress</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268443939"/>
                  </a:ext>
                </a:extLst>
              </a:tr>
              <a:tr h="250118">
                <a:tc>
                  <a:txBody>
                    <a:bodyPr/>
                    <a:lstStyle/>
                    <a:p>
                      <a:pPr algn="l" fontAlgn="b"/>
                      <a:r>
                        <a:rPr lang="en-GB" sz="1100" b="0" i="0" u="none" strike="noStrike" dirty="0">
                          <a:solidFill>
                            <a:srgbClr val="000000"/>
                          </a:solidFill>
                          <a:effectLst/>
                          <a:latin typeface="Calibri" panose="020F0502020204030204" pitchFamily="34" charset="0"/>
                        </a:rPr>
                        <a:t>Space Camp</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374440427"/>
                  </a:ext>
                </a:extLst>
              </a:tr>
              <a:tr h="250118">
                <a:tc>
                  <a:txBody>
                    <a:bodyPr/>
                    <a:lstStyle/>
                    <a:p>
                      <a:pPr algn="l" fontAlgn="b"/>
                      <a:r>
                        <a:rPr lang="en-GB" sz="1100" b="0" i="0" u="none" strike="noStrike" dirty="0">
                          <a:solidFill>
                            <a:srgbClr val="000000"/>
                          </a:solidFill>
                          <a:effectLst/>
                          <a:latin typeface="Calibri" panose="020F0502020204030204" pitchFamily="34" charset="0"/>
                        </a:rPr>
                        <a:t>Space Camp in progress</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655565125"/>
                  </a:ext>
                </a:extLst>
              </a:tr>
              <a:tr h="250118">
                <a:tc>
                  <a:txBody>
                    <a:bodyPr/>
                    <a:lstStyle/>
                    <a:p>
                      <a:pPr algn="l" fontAlgn="b"/>
                      <a:r>
                        <a:rPr lang="en-GB" sz="1100" b="0" i="0" u="none" strike="noStrike" dirty="0">
                          <a:solidFill>
                            <a:srgbClr val="000000"/>
                          </a:solidFill>
                          <a:effectLst/>
                          <a:latin typeface="Calibri" panose="020F0502020204030204" pitchFamily="34" charset="0"/>
                        </a:rPr>
                        <a:t>Space Camp drop out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3794929288"/>
                  </a:ext>
                </a:extLst>
              </a:tr>
            </a:tbl>
          </a:graphicData>
        </a:graphic>
      </p:graphicFrame>
      <p:sp>
        <p:nvSpPr>
          <p:cNvPr id="11" name="Content Placeholder 3">
            <a:extLst>
              <a:ext uri="{FF2B5EF4-FFF2-40B4-BE49-F238E27FC236}">
                <a16:creationId xmlns:a16="http://schemas.microsoft.com/office/drawing/2014/main" id="{34C75A11-6E2D-42F8-9982-9C61690A2A7E}"/>
              </a:ext>
            </a:extLst>
          </p:cNvPr>
          <p:cNvSpPr txBox="1">
            <a:spLocks/>
          </p:cNvSpPr>
          <p:nvPr/>
        </p:nvSpPr>
        <p:spPr>
          <a:xfrm>
            <a:off x="533741" y="1165152"/>
            <a:ext cx="11448706" cy="8497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solidFill>
                  <a:schemeClr val="bg1"/>
                </a:solidFill>
              </a:rPr>
              <a:t>To reduce the number of categories these were mapped as a new column as follows where a drop out is considered the level below the course dropped out from. The graph to the right shows the split by gender showing very similar education levels at most levels except </a:t>
            </a:r>
            <a:r>
              <a:rPr lang="en-GB" sz="1600" dirty="0" err="1">
                <a:solidFill>
                  <a:schemeClr val="bg1"/>
                </a:solidFill>
              </a:rPr>
              <a:t>Phd</a:t>
            </a:r>
            <a:r>
              <a:rPr lang="en-GB" sz="1600" dirty="0">
                <a:solidFill>
                  <a:schemeClr val="bg1"/>
                </a:solidFill>
              </a:rPr>
              <a:t>/Med school in progress.</a:t>
            </a:r>
          </a:p>
        </p:txBody>
      </p:sp>
      <p:sp>
        <p:nvSpPr>
          <p:cNvPr id="6" name="Rectangle 5">
            <a:extLst>
              <a:ext uri="{FF2B5EF4-FFF2-40B4-BE49-F238E27FC236}">
                <a16:creationId xmlns:a16="http://schemas.microsoft.com/office/drawing/2014/main" id="{71675C8D-39CA-4B89-8FA6-DF1BCC67107A}"/>
              </a:ext>
            </a:extLst>
          </p:cNvPr>
          <p:cNvSpPr/>
          <p:nvPr/>
        </p:nvSpPr>
        <p:spPr>
          <a:xfrm>
            <a:off x="1026319" y="5406700"/>
            <a:ext cx="4155281" cy="646331"/>
          </a:xfrm>
          <a:prstGeom prst="rect">
            <a:avLst/>
          </a:prstGeom>
        </p:spPr>
        <p:txBody>
          <a:bodyPr wrap="square">
            <a:spAutoFit/>
          </a:bodyPr>
          <a:lstStyle/>
          <a:p>
            <a:r>
              <a:rPr lang="en-GB" sz="1200" dirty="0">
                <a:solidFill>
                  <a:schemeClr val="bg1"/>
                </a:solidFill>
              </a:rPr>
              <a:t>Note that due to lack of familiarity with the American education system this may not be a truly accurate reflection of education levels. This may lead to bias/incorrect results later.</a:t>
            </a:r>
          </a:p>
        </p:txBody>
      </p:sp>
      <p:pic>
        <p:nvPicPr>
          <p:cNvPr id="14" name="Picture 13">
            <a:extLst>
              <a:ext uri="{FF2B5EF4-FFF2-40B4-BE49-F238E27FC236}">
                <a16:creationId xmlns:a16="http://schemas.microsoft.com/office/drawing/2014/main" id="{12AAE8B8-5090-497C-A311-11F5F1F0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858" y="1741558"/>
            <a:ext cx="4518672" cy="3374883"/>
          </a:xfrm>
          <a:prstGeom prst="rect">
            <a:avLst/>
          </a:prstGeom>
        </p:spPr>
      </p:pic>
      <p:sp>
        <p:nvSpPr>
          <p:cNvPr id="15" name="Rectangle 1">
            <a:extLst>
              <a:ext uri="{FF2B5EF4-FFF2-40B4-BE49-F238E27FC236}">
                <a16:creationId xmlns:a16="http://schemas.microsoft.com/office/drawing/2014/main" id="{F79B3C60-F642-43E6-9D59-6EC6D12FD859}"/>
              </a:ext>
            </a:extLst>
          </p:cNvPr>
          <p:cNvSpPr>
            <a:spLocks noChangeArrowheads="1"/>
          </p:cNvSpPr>
          <p:nvPr/>
        </p:nvSpPr>
        <p:spPr bwMode="auto">
          <a:xfrm>
            <a:off x="34037" y="6053031"/>
            <a:ext cx="5147563"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Generated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mapped_education</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df_cleaned.education.map</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education_map</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2C7A86CA-DBA5-476B-BA70-18AD2A02DBE3}"/>
              </a:ext>
            </a:extLst>
          </p:cNvPr>
          <p:cNvSpPr>
            <a:spLocks noChangeArrowheads="1"/>
          </p:cNvSpPr>
          <p:nvPr/>
        </p:nvSpPr>
        <p:spPr bwMode="auto">
          <a:xfrm>
            <a:off x="5267322" y="5192113"/>
            <a:ext cx="6924678" cy="16158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plt.hist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male_data.mapped_education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bins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histtype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'step'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density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fill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plt.hist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female_data.mapped_education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bins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histtype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'step'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density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fill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plt.xlabel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"Education Level"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plt.ylabel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Normalised</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Proportion"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plt.legend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'Male'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'Female'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plt.xlim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plt.xticks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np.arange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'None'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'In Space Camp'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'Space Camp'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'In High School'</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'High School'</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'In University/College'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'University/College'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'Studying Masters'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'Masters'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'Studying PhD/Med School'</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'PhD/Med School'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rotation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90</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plt.show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133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Exploration of the data - Religion</a:t>
            </a:r>
            <a:br>
              <a:rPr lang="en-GB" dirty="0"/>
            </a:br>
            <a:endParaRPr lang="en-GB" dirty="0"/>
          </a:p>
        </p:txBody>
      </p:sp>
      <p:graphicFrame>
        <p:nvGraphicFramePr>
          <p:cNvPr id="10" name="Table 9">
            <a:extLst>
              <a:ext uri="{FF2B5EF4-FFF2-40B4-BE49-F238E27FC236}">
                <a16:creationId xmlns:a16="http://schemas.microsoft.com/office/drawing/2014/main" id="{1233593D-603A-4BBF-8D0C-80A8541F760C}"/>
              </a:ext>
            </a:extLst>
          </p:cNvPr>
          <p:cNvGraphicFramePr>
            <a:graphicFrameLocks noGrp="1"/>
          </p:cNvGraphicFramePr>
          <p:nvPr>
            <p:extLst>
              <p:ext uri="{D42A27DB-BD31-4B8C-83A1-F6EECF244321}">
                <p14:modId xmlns:p14="http://schemas.microsoft.com/office/powerpoint/2010/main" val="1165117345"/>
              </p:ext>
            </p:extLst>
          </p:nvPr>
        </p:nvGraphicFramePr>
        <p:xfrm>
          <a:off x="1572737" y="2921164"/>
          <a:ext cx="3062443" cy="1015672"/>
        </p:xfrm>
        <a:graphic>
          <a:graphicData uri="http://schemas.openxmlformats.org/drawingml/2006/table">
            <a:tbl>
              <a:tblPr firstRow="1" bandRow="1">
                <a:tableStyleId>{5C22544A-7EE6-4342-B048-85BDC9FD1C3A}</a:tableStyleId>
              </a:tblPr>
              <a:tblGrid>
                <a:gridCol w="2373150">
                  <a:extLst>
                    <a:ext uri="{9D8B030D-6E8A-4147-A177-3AD203B41FA5}">
                      <a16:colId xmlns:a16="http://schemas.microsoft.com/office/drawing/2014/main" val="785370918"/>
                    </a:ext>
                  </a:extLst>
                </a:gridCol>
                <a:gridCol w="689293">
                  <a:extLst>
                    <a:ext uri="{9D8B030D-6E8A-4147-A177-3AD203B41FA5}">
                      <a16:colId xmlns:a16="http://schemas.microsoft.com/office/drawing/2014/main" val="2441552349"/>
                    </a:ext>
                  </a:extLst>
                </a:gridCol>
              </a:tblGrid>
              <a:tr h="265318">
                <a:tc>
                  <a:txBody>
                    <a:bodyPr/>
                    <a:lstStyle/>
                    <a:p>
                      <a:r>
                        <a:rPr lang="en-GB" sz="1100" dirty="0"/>
                        <a:t>Level</a:t>
                      </a:r>
                    </a:p>
                  </a:txBody>
                  <a:tcPr/>
                </a:tc>
                <a:tc>
                  <a:txBody>
                    <a:bodyPr/>
                    <a:lstStyle/>
                    <a:p>
                      <a:r>
                        <a:rPr lang="en-GB" sz="1100" dirty="0"/>
                        <a:t>Map</a:t>
                      </a:r>
                    </a:p>
                  </a:txBody>
                  <a:tcPr/>
                </a:tc>
                <a:extLst>
                  <a:ext uri="{0D108BD9-81ED-4DB2-BD59-A6C34878D82A}">
                    <a16:rowId xmlns:a16="http://schemas.microsoft.com/office/drawing/2014/main" val="815328828"/>
                  </a:ext>
                </a:extLst>
              </a:tr>
              <a:tr h="250118">
                <a:tc>
                  <a:txBody>
                    <a:bodyPr/>
                    <a:lstStyle/>
                    <a:p>
                      <a:pPr algn="l" fontAlgn="b"/>
                      <a:r>
                        <a:rPr lang="en-GB" sz="1100" b="0" i="0" u="none" strike="noStrike" dirty="0">
                          <a:solidFill>
                            <a:srgbClr val="000000"/>
                          </a:solidFill>
                          <a:effectLst/>
                          <a:latin typeface="Calibri" panose="020F0502020204030204" pitchFamily="34" charset="0"/>
                        </a:rPr>
                        <a:t>Religious (all categories)</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3747157761"/>
                  </a:ext>
                </a:extLst>
              </a:tr>
              <a:tr h="250118">
                <a:tc>
                  <a:txBody>
                    <a:bodyPr/>
                    <a:lstStyle/>
                    <a:p>
                      <a:pPr algn="l" fontAlgn="b"/>
                      <a:r>
                        <a:rPr lang="en-GB" sz="1100" b="0" i="0" u="none" strike="noStrike" dirty="0">
                          <a:solidFill>
                            <a:srgbClr val="000000"/>
                          </a:solidFill>
                          <a:effectLst/>
                          <a:latin typeface="Calibri" panose="020F0502020204030204" pitchFamily="34" charset="0"/>
                        </a:rPr>
                        <a:t>Agnostic</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164501747"/>
                  </a:ext>
                </a:extLst>
              </a:tr>
              <a:tr h="250118">
                <a:tc>
                  <a:txBody>
                    <a:bodyPr/>
                    <a:lstStyle/>
                    <a:p>
                      <a:pPr algn="l" fontAlgn="b"/>
                      <a:r>
                        <a:rPr lang="en-GB" sz="1100" b="0" i="0" u="none" strike="noStrike" dirty="0">
                          <a:solidFill>
                            <a:srgbClr val="000000"/>
                          </a:solidFill>
                          <a:effectLst/>
                          <a:latin typeface="Calibri" panose="020F0502020204030204" pitchFamily="34" charset="0"/>
                        </a:rPr>
                        <a:t>Atheist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628325357"/>
                  </a:ext>
                </a:extLst>
              </a:tr>
            </a:tbl>
          </a:graphicData>
        </a:graphic>
      </p:graphicFrame>
      <p:sp>
        <p:nvSpPr>
          <p:cNvPr id="11" name="Content Placeholder 3">
            <a:extLst>
              <a:ext uri="{FF2B5EF4-FFF2-40B4-BE49-F238E27FC236}">
                <a16:creationId xmlns:a16="http://schemas.microsoft.com/office/drawing/2014/main" id="{34C75A11-6E2D-42F8-9982-9C61690A2A7E}"/>
              </a:ext>
            </a:extLst>
          </p:cNvPr>
          <p:cNvSpPr txBox="1">
            <a:spLocks/>
          </p:cNvSpPr>
          <p:nvPr/>
        </p:nvSpPr>
        <p:spPr>
          <a:xfrm>
            <a:off x="533741" y="1165152"/>
            <a:ext cx="11448706" cy="8497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solidFill>
                  <a:schemeClr val="bg1"/>
                </a:solidFill>
              </a:rPr>
              <a:t>To reduce the number of categories these were mapped as a new column as follows where the additional comments indicating strength of faith were dropped to reduce the number of categories.</a:t>
            </a:r>
          </a:p>
        </p:txBody>
      </p:sp>
      <p:sp>
        <p:nvSpPr>
          <p:cNvPr id="6" name="Rectangle 5">
            <a:extLst>
              <a:ext uri="{FF2B5EF4-FFF2-40B4-BE49-F238E27FC236}">
                <a16:creationId xmlns:a16="http://schemas.microsoft.com/office/drawing/2014/main" id="{71675C8D-39CA-4B89-8FA6-DF1BCC67107A}"/>
              </a:ext>
            </a:extLst>
          </p:cNvPr>
          <p:cNvSpPr/>
          <p:nvPr/>
        </p:nvSpPr>
        <p:spPr>
          <a:xfrm>
            <a:off x="1026319" y="5406700"/>
            <a:ext cx="4155281" cy="461665"/>
          </a:xfrm>
          <a:prstGeom prst="rect">
            <a:avLst/>
          </a:prstGeom>
        </p:spPr>
        <p:txBody>
          <a:bodyPr wrap="square">
            <a:spAutoFit/>
          </a:bodyPr>
          <a:lstStyle/>
          <a:p>
            <a:r>
              <a:rPr lang="en-GB" sz="1200" dirty="0">
                <a:solidFill>
                  <a:schemeClr val="bg1"/>
                </a:solidFill>
              </a:rPr>
              <a:t>The lack of strength of faith may add a skew to the data and should be considered when interpreting the results.</a:t>
            </a:r>
          </a:p>
        </p:txBody>
      </p:sp>
      <p:pic>
        <p:nvPicPr>
          <p:cNvPr id="4" name="Picture 3">
            <a:extLst>
              <a:ext uri="{FF2B5EF4-FFF2-40B4-BE49-F238E27FC236}">
                <a16:creationId xmlns:a16="http://schemas.microsoft.com/office/drawing/2014/main" id="{A50E1420-A613-4DED-A19E-281D6F03E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6053" y="1749807"/>
            <a:ext cx="4509147" cy="3367769"/>
          </a:xfrm>
          <a:prstGeom prst="rect">
            <a:avLst/>
          </a:prstGeom>
        </p:spPr>
      </p:pic>
      <p:sp>
        <p:nvSpPr>
          <p:cNvPr id="5" name="Rectangle 1">
            <a:extLst>
              <a:ext uri="{FF2B5EF4-FFF2-40B4-BE49-F238E27FC236}">
                <a16:creationId xmlns:a16="http://schemas.microsoft.com/office/drawing/2014/main" id="{48909950-C954-4B51-9534-B470E77C1F28}"/>
              </a:ext>
            </a:extLst>
          </p:cNvPr>
          <p:cNvSpPr>
            <a:spLocks noChangeArrowheads="1"/>
          </p:cNvSpPr>
          <p:nvPr/>
        </p:nvSpPr>
        <p:spPr bwMode="auto">
          <a:xfrm>
            <a:off x="162094" y="6175380"/>
            <a:ext cx="4940776"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Generated </a:t>
            </a:r>
            <a:r>
              <a:rPr lang="en-US" altLang="en-US" sz="900" dirty="0">
                <a:solidFill>
                  <a:schemeClr val="bg1">
                    <a:lumMod val="50000"/>
                  </a:schemeClr>
                </a:solidFill>
                <a:latin typeface="Courier New" panose="02070309020205020404" pitchFamily="49" charset="0"/>
                <a:cs typeface="Courier New" panose="02070309020205020404" pitchFamily="49" charset="0"/>
              </a:rPr>
              <a:t>with</a:t>
            </a:r>
            <a:endParaRPr kumimoji="0" lang="en-US" altLang="en-US" sz="9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mapped_religion</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df_cleaned.religion.map</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religion_map</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FF8EF3E-946D-413D-9B9B-4BF1B765371D}"/>
              </a:ext>
            </a:extLst>
          </p:cNvPr>
          <p:cNvSpPr>
            <a:spLocks noChangeArrowheads="1"/>
          </p:cNvSpPr>
          <p:nvPr/>
        </p:nvSpPr>
        <p:spPr bwMode="auto">
          <a:xfrm>
            <a:off x="5714831" y="5344383"/>
            <a:ext cx="631507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plt.hist(male_data.mapped_religion</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bins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histtype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'step'</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density</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fill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plt.hist(female_data.mapped_religion</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bins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histtype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'step'</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density</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fill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plt.xlabel(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"Religious Beliefs"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plt.ylabel(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"Normalised Proportion"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plt.legend([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'Male'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'Female'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plt.xlim(</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plt.xticks(np.arange(</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'Atheist'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'Agnostic'</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'Religious'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rotation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90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plt.show()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200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Question 1</a:t>
            </a: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idx="1"/>
          </p:nvPr>
        </p:nvSpPr>
        <p:spPr>
          <a:xfrm>
            <a:off x="838200" y="1825624"/>
            <a:ext cx="10515600" cy="4822825"/>
          </a:xfrm>
        </p:spPr>
        <p:txBody>
          <a:bodyPr>
            <a:normAutofit lnSpcReduction="10000"/>
          </a:bodyPr>
          <a:lstStyle/>
          <a:p>
            <a:pPr marL="0" indent="0">
              <a:buNone/>
            </a:pPr>
            <a:r>
              <a:rPr lang="en-GB" sz="3200" dirty="0">
                <a:solidFill>
                  <a:schemeClr val="bg1"/>
                </a:solidFill>
              </a:rPr>
              <a:t>Does positivity increase with education level, religious belief and income? Can these factors be used to predict a user’s level of positivity?</a:t>
            </a:r>
          </a:p>
          <a:p>
            <a:pPr marL="0" indent="0">
              <a:buNone/>
            </a:pPr>
            <a:endParaRPr lang="en-GB" dirty="0">
              <a:solidFill>
                <a:schemeClr val="bg1"/>
              </a:solidFill>
            </a:endParaRPr>
          </a:p>
          <a:p>
            <a:pPr marL="0" indent="0">
              <a:buNone/>
            </a:pPr>
            <a:r>
              <a:rPr lang="en-GB" sz="2400" b="1" dirty="0">
                <a:solidFill>
                  <a:schemeClr val="bg1"/>
                </a:solidFill>
              </a:rPr>
              <a:t>Approach</a:t>
            </a:r>
          </a:p>
          <a:p>
            <a:pPr marL="0" indent="0">
              <a:buNone/>
            </a:pPr>
            <a:r>
              <a:rPr lang="en-GB" sz="2400" dirty="0">
                <a:solidFill>
                  <a:schemeClr val="bg1"/>
                </a:solidFill>
              </a:rPr>
              <a:t>Train a Naïve Bayes algorithm on sentiment to measure the sentiment of the essay answers. Use classification type methods to predict sentiment.</a:t>
            </a:r>
          </a:p>
          <a:p>
            <a:pPr marL="0" indent="0">
              <a:buNone/>
            </a:pPr>
            <a:endParaRPr lang="en-GB" sz="2400" dirty="0">
              <a:solidFill>
                <a:schemeClr val="bg1"/>
              </a:solidFill>
            </a:endParaRPr>
          </a:p>
          <a:p>
            <a:pPr marL="0" indent="0">
              <a:buNone/>
            </a:pPr>
            <a:r>
              <a:rPr lang="en-GB" sz="2400" b="1" dirty="0">
                <a:solidFill>
                  <a:schemeClr val="bg1"/>
                </a:solidFill>
              </a:rPr>
              <a:t>Limitations</a:t>
            </a:r>
          </a:p>
          <a:p>
            <a:pPr marL="0" indent="0">
              <a:buNone/>
            </a:pPr>
            <a:r>
              <a:rPr lang="en-GB" sz="2400" dirty="0">
                <a:solidFill>
                  <a:schemeClr val="bg1"/>
                </a:solidFill>
              </a:rPr>
              <a:t>Limited labelling accuracy for religion and education, NB model accuracy, how truthful people are in answering the questions (especially the essay questions), the length of essay questions may skew sentiment scoring.</a:t>
            </a:r>
          </a:p>
          <a:p>
            <a:pPr marL="0" indent="0">
              <a:buNone/>
            </a:pPr>
            <a:endParaRPr lang="en-GB" dirty="0">
              <a:solidFill>
                <a:schemeClr val="bg1"/>
              </a:solidFill>
            </a:endParaRPr>
          </a:p>
        </p:txBody>
      </p:sp>
    </p:spTree>
    <p:extLst>
      <p:ext uri="{BB962C8B-B14F-4D97-AF65-F5344CB8AC3E}">
        <p14:creationId xmlns:p14="http://schemas.microsoft.com/office/powerpoint/2010/main" val="159897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8B0-D331-4138-BAFD-40DFC27521F3}"/>
              </a:ext>
            </a:extLst>
          </p:cNvPr>
          <p:cNvSpPr>
            <a:spLocks noGrp="1"/>
          </p:cNvSpPr>
          <p:nvPr>
            <p:ph type="title"/>
          </p:nvPr>
        </p:nvSpPr>
        <p:spPr/>
        <p:txBody>
          <a:bodyPr>
            <a:normAutofit/>
          </a:bodyPr>
          <a:lstStyle/>
          <a:p>
            <a:pPr algn="l"/>
            <a:r>
              <a:rPr lang="en-GB"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Question 1</a:t>
            </a:r>
            <a:endParaRPr lang="en-GB" dirty="0"/>
          </a:p>
        </p:txBody>
      </p:sp>
      <p:sp>
        <p:nvSpPr>
          <p:cNvPr id="4" name="Content Placeholder 3">
            <a:extLst>
              <a:ext uri="{FF2B5EF4-FFF2-40B4-BE49-F238E27FC236}">
                <a16:creationId xmlns:a16="http://schemas.microsoft.com/office/drawing/2014/main" id="{DDB95373-F55C-41D3-8856-D8BA2299CF78}"/>
              </a:ext>
            </a:extLst>
          </p:cNvPr>
          <p:cNvSpPr>
            <a:spLocks noGrp="1"/>
          </p:cNvSpPr>
          <p:nvPr>
            <p:ph idx="1"/>
          </p:nvPr>
        </p:nvSpPr>
        <p:spPr>
          <a:xfrm>
            <a:off x="438150" y="1539874"/>
            <a:ext cx="6191250" cy="4822825"/>
          </a:xfrm>
        </p:spPr>
        <p:txBody>
          <a:bodyPr>
            <a:normAutofit fontScale="62500" lnSpcReduction="20000"/>
          </a:bodyPr>
          <a:lstStyle/>
          <a:p>
            <a:pPr marL="514350" indent="-514350">
              <a:buFont typeface="+mj-lt"/>
              <a:buAutoNum type="arabicPeriod"/>
            </a:pPr>
            <a:r>
              <a:rPr lang="en-GB" sz="3200" dirty="0">
                <a:solidFill>
                  <a:schemeClr val="bg1"/>
                </a:solidFill>
              </a:rPr>
              <a:t>The Naïve Bayes </a:t>
            </a:r>
            <a:r>
              <a:rPr lang="en-GB" sz="3200" dirty="0" err="1">
                <a:solidFill>
                  <a:schemeClr val="bg1"/>
                </a:solidFill>
              </a:rPr>
              <a:t>MultinomialNB</a:t>
            </a:r>
            <a:r>
              <a:rPr lang="en-GB" sz="3200" dirty="0">
                <a:solidFill>
                  <a:schemeClr val="bg1"/>
                </a:solidFill>
              </a:rPr>
              <a:t> model was selected from the </a:t>
            </a:r>
            <a:r>
              <a:rPr lang="en-GB" sz="3200" dirty="0" err="1">
                <a:solidFill>
                  <a:schemeClr val="bg1"/>
                </a:solidFill>
              </a:rPr>
              <a:t>sklearn</a:t>
            </a:r>
            <a:r>
              <a:rPr lang="en-GB" sz="3200" dirty="0">
                <a:solidFill>
                  <a:schemeClr val="bg1"/>
                </a:solidFill>
              </a:rPr>
              <a:t> library </a:t>
            </a:r>
          </a:p>
          <a:p>
            <a:pPr marL="514350" indent="-514350">
              <a:buFont typeface="+mj-lt"/>
              <a:buAutoNum type="arabicPeriod"/>
            </a:pPr>
            <a:r>
              <a:rPr lang="en-GB" sz="3200" dirty="0">
                <a:solidFill>
                  <a:schemeClr val="bg1"/>
                </a:solidFill>
              </a:rPr>
              <a:t>It was then trained with a 1.6 Million sentiment labelled tweet dataset available from: </a:t>
            </a:r>
            <a:r>
              <a:rPr lang="en-GB" sz="3200" dirty="0">
                <a:solidFill>
                  <a:schemeClr val="bg1"/>
                </a:solidFill>
                <a:hlinkClick r:id="rId2"/>
              </a:rPr>
              <a:t>https://www.kaggle.com/kazanova/sentiment140</a:t>
            </a:r>
            <a:endParaRPr lang="en-GB" sz="3200" dirty="0">
              <a:solidFill>
                <a:schemeClr val="bg1"/>
              </a:solidFill>
            </a:endParaRPr>
          </a:p>
          <a:p>
            <a:pPr marL="514350" indent="-514350">
              <a:buFont typeface="+mj-lt"/>
              <a:buAutoNum type="arabicPeriod"/>
            </a:pPr>
            <a:r>
              <a:rPr lang="en-GB" sz="3200" dirty="0">
                <a:solidFill>
                  <a:schemeClr val="bg1"/>
                </a:solidFill>
              </a:rPr>
              <a:t>The data was prepared with the </a:t>
            </a:r>
            <a:r>
              <a:rPr lang="en-GB" sz="3200" dirty="0" err="1">
                <a:solidFill>
                  <a:schemeClr val="bg1"/>
                </a:solidFill>
              </a:rPr>
              <a:t>sklearn.feature_extraction.text</a:t>
            </a:r>
            <a:r>
              <a:rPr lang="en-GB" sz="3200" dirty="0">
                <a:solidFill>
                  <a:schemeClr val="bg1"/>
                </a:solidFill>
              </a:rPr>
              <a:t> library </a:t>
            </a:r>
            <a:r>
              <a:rPr lang="en-GB" sz="3200" dirty="0" err="1">
                <a:solidFill>
                  <a:schemeClr val="bg1"/>
                </a:solidFill>
              </a:rPr>
              <a:t>CountVectorizer</a:t>
            </a:r>
            <a:r>
              <a:rPr lang="en-GB" sz="3200" dirty="0">
                <a:solidFill>
                  <a:schemeClr val="bg1"/>
                </a:solidFill>
              </a:rPr>
              <a:t> and </a:t>
            </a:r>
            <a:r>
              <a:rPr lang="en-GB" sz="3200" dirty="0" err="1">
                <a:solidFill>
                  <a:schemeClr val="bg1"/>
                </a:solidFill>
              </a:rPr>
              <a:t>sklearn’s</a:t>
            </a:r>
            <a:r>
              <a:rPr lang="en-GB" sz="3200" dirty="0">
                <a:solidFill>
                  <a:schemeClr val="bg1"/>
                </a:solidFill>
              </a:rPr>
              <a:t> </a:t>
            </a:r>
            <a:r>
              <a:rPr lang="en-GB" sz="3200" dirty="0" err="1">
                <a:solidFill>
                  <a:schemeClr val="bg1"/>
                </a:solidFill>
              </a:rPr>
              <a:t>train_test_split</a:t>
            </a:r>
            <a:r>
              <a:rPr lang="en-GB" sz="3200" dirty="0">
                <a:solidFill>
                  <a:schemeClr val="bg1"/>
                </a:solidFill>
              </a:rPr>
              <a:t>.</a:t>
            </a:r>
          </a:p>
          <a:p>
            <a:pPr marL="514350" indent="-514350">
              <a:buFont typeface="+mj-lt"/>
              <a:buAutoNum type="arabicPeriod"/>
            </a:pPr>
            <a:r>
              <a:rPr lang="en-GB" sz="3200" dirty="0">
                <a:solidFill>
                  <a:schemeClr val="bg1"/>
                </a:solidFill>
              </a:rPr>
              <a:t>This model was then used to calculate a sentiment score for each essay answer and a total overall score.</a:t>
            </a:r>
          </a:p>
          <a:p>
            <a:pPr marL="0" indent="0">
              <a:buNone/>
            </a:pPr>
            <a:endParaRPr lang="en-GB" sz="3300" dirty="0">
              <a:solidFill>
                <a:schemeClr val="bg1"/>
              </a:solidFill>
            </a:endParaRPr>
          </a:p>
          <a:p>
            <a:pPr marL="0" indent="0">
              <a:buNone/>
            </a:pPr>
            <a:r>
              <a:rPr lang="en-GB" sz="3200" dirty="0">
                <a:solidFill>
                  <a:schemeClr val="bg1"/>
                </a:solidFill>
              </a:rPr>
              <a:t>The model accuracy, score, recall and precision were all 0.782 which is fair to good. It took 68s to train the Naïve Bayes model (several minutes on i5 6400 windows PC) and required ~1.5GB of RAM. </a:t>
            </a:r>
          </a:p>
          <a:p>
            <a:pPr marL="0" indent="0">
              <a:buNone/>
            </a:pPr>
            <a:r>
              <a:rPr lang="en-GB" sz="3200" dirty="0">
                <a:solidFill>
                  <a:schemeClr val="bg1"/>
                </a:solidFill>
              </a:rPr>
              <a:t>Better algorithms can score much higher than this. </a:t>
            </a:r>
          </a:p>
        </p:txBody>
      </p:sp>
      <p:sp>
        <p:nvSpPr>
          <p:cNvPr id="3" name="Rectangle 1">
            <a:extLst>
              <a:ext uri="{FF2B5EF4-FFF2-40B4-BE49-F238E27FC236}">
                <a16:creationId xmlns:a16="http://schemas.microsoft.com/office/drawing/2014/main" id="{D67E6E2C-77E3-48E1-91C8-2111FD07BD1C}"/>
              </a:ext>
            </a:extLst>
          </p:cNvPr>
          <p:cNvSpPr>
            <a:spLocks noChangeArrowheads="1"/>
          </p:cNvSpPr>
          <p:nvPr/>
        </p:nvSpPr>
        <p:spPr bwMode="auto">
          <a:xfrm>
            <a:off x="6629400" y="980126"/>
            <a:ext cx="5562600" cy="43858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sklearn.model_selection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train_test_split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sklearn.feature_extraction.text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CountVectorizer</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sklearn.naive_bayes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MultinomialNB</a:t>
            </a:r>
            <a:endPar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A9B7C6"/>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sentiment_header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'sentiment'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'number'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'date'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'query'</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'tweet'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sentiment_data</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pd.read_csv</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'training.1600000.processed.noemoticon.csv'</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encoding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"ISO-8859-1"</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names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sentiment_header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900" dirty="0" err="1">
                <a:solidFill>
                  <a:srgbClr val="A9B7C6"/>
                </a:solidFill>
                <a:latin typeface="Courier New" panose="02070309020205020404" pitchFamily="49" charset="0"/>
                <a:cs typeface="Courier New" panose="02070309020205020404" pitchFamily="49" charset="0"/>
              </a:rPr>
              <a:t>sentiment_data.drop</a:t>
            </a:r>
            <a:r>
              <a:rPr lang="en-US" altLang="en-US" sz="900" dirty="0">
                <a:solidFill>
                  <a:srgbClr val="A9B7C6"/>
                </a:solidFill>
                <a:latin typeface="Courier New" panose="02070309020205020404" pitchFamily="49" charset="0"/>
                <a:cs typeface="Courier New" panose="02070309020205020404" pitchFamily="49" charset="0"/>
              </a:rPr>
              <a:t>([</a:t>
            </a:r>
            <a:r>
              <a:rPr lang="en-US" altLang="en-US" sz="900" dirty="0">
                <a:solidFill>
                  <a:srgbClr val="6A8759"/>
                </a:solidFill>
                <a:latin typeface="Courier New" panose="02070309020205020404" pitchFamily="49" charset="0"/>
                <a:cs typeface="Courier New" panose="02070309020205020404" pitchFamily="49" charset="0"/>
              </a:rPr>
              <a:t>'user'</a:t>
            </a:r>
            <a:r>
              <a:rPr lang="en-US" altLang="en-US" sz="900" dirty="0">
                <a:solidFill>
                  <a:srgbClr val="CC7832"/>
                </a:solidFill>
                <a:latin typeface="Courier New" panose="02070309020205020404" pitchFamily="49" charset="0"/>
                <a:cs typeface="Courier New" panose="02070309020205020404" pitchFamily="49" charset="0"/>
              </a:rPr>
              <a:t>, </a:t>
            </a:r>
            <a:r>
              <a:rPr lang="en-US" altLang="en-US" sz="900" dirty="0">
                <a:solidFill>
                  <a:srgbClr val="6A8759"/>
                </a:solidFill>
                <a:latin typeface="Courier New" panose="02070309020205020404" pitchFamily="49" charset="0"/>
                <a:cs typeface="Courier New" panose="02070309020205020404" pitchFamily="49" charset="0"/>
              </a:rPr>
              <a:t>'number'</a:t>
            </a:r>
            <a:r>
              <a:rPr lang="en-US" altLang="en-US" sz="900" dirty="0">
                <a:solidFill>
                  <a:srgbClr val="CC7832"/>
                </a:solidFill>
                <a:latin typeface="Courier New" panose="02070309020205020404" pitchFamily="49" charset="0"/>
                <a:cs typeface="Courier New" panose="02070309020205020404" pitchFamily="49" charset="0"/>
              </a:rPr>
              <a:t>, </a:t>
            </a:r>
            <a:r>
              <a:rPr lang="en-US" altLang="en-US" sz="900" dirty="0">
                <a:solidFill>
                  <a:srgbClr val="6A8759"/>
                </a:solidFill>
                <a:latin typeface="Courier New" panose="02070309020205020404" pitchFamily="49" charset="0"/>
                <a:cs typeface="Courier New" panose="02070309020205020404" pitchFamily="49" charset="0"/>
              </a:rPr>
              <a:t>'date'</a:t>
            </a:r>
            <a:r>
              <a:rPr lang="en-US" altLang="en-US" sz="900" dirty="0">
                <a:solidFill>
                  <a:srgbClr val="CC7832"/>
                </a:solidFill>
                <a:latin typeface="Courier New" panose="02070309020205020404" pitchFamily="49" charset="0"/>
                <a:cs typeface="Courier New" panose="02070309020205020404" pitchFamily="49" charset="0"/>
              </a:rPr>
              <a:t>, </a:t>
            </a:r>
            <a:r>
              <a:rPr lang="en-US" altLang="en-US" sz="900" dirty="0">
                <a:solidFill>
                  <a:srgbClr val="6A8759"/>
                </a:solidFill>
                <a:latin typeface="Courier New" panose="02070309020205020404" pitchFamily="49" charset="0"/>
                <a:cs typeface="Courier New" panose="02070309020205020404" pitchFamily="49" charset="0"/>
              </a:rPr>
              <a:t>'query'</a:t>
            </a:r>
            <a:r>
              <a:rPr lang="en-US" altLang="en-US" sz="900" dirty="0">
                <a:solidFill>
                  <a:srgbClr val="A9B7C6"/>
                </a:solidFill>
                <a:latin typeface="Courier New" panose="02070309020205020404" pitchFamily="49" charset="0"/>
                <a:cs typeface="Courier New" panose="02070309020205020404" pitchFamily="49" charset="0"/>
              </a:rPr>
              <a:t>]</a:t>
            </a:r>
            <a:r>
              <a:rPr lang="en-US" altLang="en-US" sz="900" dirty="0">
                <a:solidFill>
                  <a:srgbClr val="CC7832"/>
                </a:solidFill>
                <a:latin typeface="Courier New" panose="02070309020205020404" pitchFamily="49" charset="0"/>
                <a:cs typeface="Courier New" panose="02070309020205020404" pitchFamily="49" charset="0"/>
              </a:rPr>
              <a:t>, </a:t>
            </a:r>
            <a:r>
              <a:rPr lang="en-US" altLang="en-US" sz="900" dirty="0">
                <a:solidFill>
                  <a:srgbClr val="AA4926"/>
                </a:solidFill>
                <a:latin typeface="Courier New" panose="02070309020205020404" pitchFamily="49" charset="0"/>
                <a:cs typeface="Courier New" panose="02070309020205020404" pitchFamily="49" charset="0"/>
              </a:rPr>
              <a:t>axis</a:t>
            </a:r>
            <a:r>
              <a:rPr lang="en-US" altLang="en-US" sz="900" dirty="0">
                <a:solidFill>
                  <a:srgbClr val="A9B7C6"/>
                </a:solidFill>
                <a:latin typeface="Courier New" panose="02070309020205020404" pitchFamily="49" charset="0"/>
                <a:cs typeface="Courier New" panose="02070309020205020404" pitchFamily="49" charset="0"/>
              </a:rPr>
              <a:t>=</a:t>
            </a:r>
            <a:r>
              <a:rPr lang="en-US" altLang="en-US" sz="900" dirty="0">
                <a:solidFill>
                  <a:srgbClr val="6897BB"/>
                </a:solidFill>
                <a:latin typeface="Courier New" panose="02070309020205020404" pitchFamily="49" charset="0"/>
                <a:cs typeface="Courier New" panose="02070309020205020404" pitchFamily="49" charset="0"/>
              </a:rPr>
              <a:t>1</a:t>
            </a:r>
            <a:r>
              <a:rPr lang="en-US" altLang="en-US" sz="900" dirty="0">
                <a:solidFill>
                  <a:srgbClr val="CC7832"/>
                </a:solidFill>
                <a:latin typeface="Courier New" panose="02070309020205020404" pitchFamily="49" charset="0"/>
                <a:cs typeface="Courier New" panose="02070309020205020404" pitchFamily="49" charset="0"/>
              </a:rPr>
              <a:t>, </a:t>
            </a:r>
            <a:r>
              <a:rPr lang="en-US" altLang="en-US" sz="900" dirty="0" err="1">
                <a:solidFill>
                  <a:srgbClr val="AA4926"/>
                </a:solidFill>
                <a:latin typeface="Courier New" panose="02070309020205020404" pitchFamily="49" charset="0"/>
                <a:cs typeface="Courier New" panose="02070309020205020404" pitchFamily="49" charset="0"/>
              </a:rPr>
              <a:t>inplace</a:t>
            </a:r>
            <a:r>
              <a:rPr lang="en-US" altLang="en-US" sz="900" dirty="0">
                <a:solidFill>
                  <a:srgbClr val="A9B7C6"/>
                </a:solidFill>
                <a:latin typeface="Courier New" panose="02070309020205020404" pitchFamily="49" charset="0"/>
                <a:cs typeface="Courier New" panose="02070309020205020404" pitchFamily="49" charset="0"/>
              </a:rPr>
              <a:t>=</a:t>
            </a:r>
            <a:r>
              <a:rPr lang="en-US" altLang="en-US" sz="900" dirty="0">
                <a:solidFill>
                  <a:srgbClr val="CC7832"/>
                </a:solidFill>
                <a:latin typeface="Courier New" panose="02070309020205020404" pitchFamily="49" charset="0"/>
                <a:cs typeface="Courier New" panose="02070309020205020404" pitchFamily="49" charset="0"/>
              </a:rPr>
              <a:t>True</a:t>
            </a:r>
            <a:r>
              <a:rPr lang="en-US" altLang="en-US" sz="900" dirty="0">
                <a:solidFill>
                  <a:srgbClr val="A9B7C6"/>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counter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CountVectorizer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counter.fit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sentiment_data.tweet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sentiment_counts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counter.transform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sentiment_data.tweet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X_train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X_test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y_train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y_test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train_test_split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sentiment_counts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sentiment_data.sentiment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test_size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0.2</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random_state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classifier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MultinomialNB</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classifier.fit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X_train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y_train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'Naive Bayes prediction score is %.1f%%'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classifier.score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X_test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y_test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lang="en-US" altLang="en-US" dirty="0">
              <a:latin typeface="Arial" panose="020B0604020202020204" pitchFamily="34" charset="0"/>
            </a:endParaRPr>
          </a:p>
          <a:p>
            <a:pPr lvl="0" eaLnBrk="0" fontAlgn="base" hangingPunct="0">
              <a:spcBef>
                <a:spcPct val="0"/>
              </a:spcBef>
              <a:spcAft>
                <a:spcPct val="0"/>
              </a:spcAf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column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sub_columns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new_col_name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column +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'_sentiment'</a:t>
            </a:r>
            <a:b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sentiment_list.append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new_col_name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new_col_name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classifier.predict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counter.transform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[column]))</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overall_sentiment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df_cleaned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sentiment_list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].mean(</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axis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aggregate essay sentiments</a:t>
            </a:r>
            <a:endParaRPr lang="en-US" altLang="en-US" dirty="0">
              <a:latin typeface="Arial" panose="020B0604020202020204" pitchFamily="34" charset="0"/>
            </a:endParaRPr>
          </a:p>
          <a:p>
            <a:pPr lvl="0" eaLnBrk="0" fontAlgn="base" hangingPunct="0">
              <a:spcBef>
                <a:spcPct val="0"/>
              </a:spcBef>
              <a:spcAft>
                <a:spcPct val="0"/>
              </a:spcAf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2C5B14E-F377-4DD0-83E5-2BE6CAE80A04}"/>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888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2038</Words>
  <Application>Microsoft Office PowerPoint</Application>
  <PresentationFormat>Widescreen</PresentationFormat>
  <Paragraphs>363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Unicode MS</vt:lpstr>
      <vt:lpstr>Arial</vt:lpstr>
      <vt:lpstr>Calibri</vt:lpstr>
      <vt:lpstr>Calibri Light</vt:lpstr>
      <vt:lpstr>Courier New</vt:lpstr>
      <vt:lpstr>Office Theme</vt:lpstr>
      <vt:lpstr>Codecademy Machine Learning Course: Date-A-Scientist </vt:lpstr>
      <vt:lpstr>Outline </vt:lpstr>
      <vt:lpstr>Background </vt:lpstr>
      <vt:lpstr>Exploration of the data </vt:lpstr>
      <vt:lpstr>Exploration of the data </vt:lpstr>
      <vt:lpstr>Exploration of the data - Education </vt:lpstr>
      <vt:lpstr>Exploration of the data - Religion </vt:lpstr>
      <vt:lpstr>Question 1</vt:lpstr>
      <vt:lpstr>Question 1</vt:lpstr>
      <vt:lpstr>Question 1 - predictions</vt:lpstr>
      <vt:lpstr>Question 2</vt:lpstr>
      <vt:lpstr>Question 2</vt:lpstr>
      <vt:lpstr>Question 2</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Codecademy Machine Learning Course: Date-A-Scientist</dc:title>
  <dc:creator>Seb</dc:creator>
  <cp:lastModifiedBy>Seb</cp:lastModifiedBy>
  <cp:revision>24</cp:revision>
  <dcterms:created xsi:type="dcterms:W3CDTF">2018-10-31T16:06:51Z</dcterms:created>
  <dcterms:modified xsi:type="dcterms:W3CDTF">2018-11-12T16:18:34Z</dcterms:modified>
</cp:coreProperties>
</file>