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24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ko-KR" sz="44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C23D0D-077C-4653-8E4B-BCE77E92BC25}"/>
              </a:ext>
            </a:extLst>
          </p:cNvPr>
          <p:cNvSpPr/>
          <p:nvPr/>
        </p:nvSpPr>
        <p:spPr>
          <a:xfrm>
            <a:off x="4196038" y="1119354"/>
            <a:ext cx="4908541" cy="225409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633C5D-98A8-4E33-AF77-FED2066E5EF1}"/>
              </a:ext>
            </a:extLst>
          </p:cNvPr>
          <p:cNvSpPr/>
          <p:nvPr/>
        </p:nvSpPr>
        <p:spPr>
          <a:xfrm>
            <a:off x="1071563" y="1119354"/>
            <a:ext cx="2455402" cy="225409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CustomShape 2"/>
          <p:cNvSpPr/>
          <p:nvPr/>
        </p:nvSpPr>
        <p:spPr>
          <a:xfrm>
            <a:off x="1765534" y="817587"/>
            <a:ext cx="2109946" cy="339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ea typeface="DejaVu Sans"/>
              </a:rPr>
              <a:t>Raspberry Pi4(</a:t>
            </a:r>
            <a:r>
              <a:rPr lang="en-US" sz="1200" b="1" spc="-1" dirty="0">
                <a:solidFill>
                  <a:srgbClr val="000000"/>
                </a:solidFill>
                <a:ea typeface="DejaVu Sans"/>
              </a:rPr>
              <a:t>Raspbian)</a:t>
            </a:r>
            <a:endParaRPr lang="en-US" sz="1200" b="1" strike="noStrike" spc="-1" dirty="0"/>
          </a:p>
        </p:txBody>
      </p:sp>
      <p:sp>
        <p:nvSpPr>
          <p:cNvPr id="43" name="Line 7"/>
          <p:cNvSpPr/>
          <p:nvPr/>
        </p:nvSpPr>
        <p:spPr>
          <a:xfrm flipV="1">
            <a:off x="850783" y="2519441"/>
            <a:ext cx="914751" cy="11486"/>
          </a:xfrm>
          <a:prstGeom prst="line">
            <a:avLst/>
          </a:prstGeom>
          <a:ln w="126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r>
              <a:rPr lang="en-US" altLang="ko-KR" sz="1400" dirty="0"/>
              <a:t>                                          </a:t>
            </a:r>
            <a:endParaRPr lang="ko-KR" altLang="en-US" sz="1400" dirty="0"/>
          </a:p>
        </p:txBody>
      </p:sp>
      <p:pic>
        <p:nvPicPr>
          <p:cNvPr id="49" name="그림 2"/>
          <p:cNvPicPr/>
          <p:nvPr/>
        </p:nvPicPr>
        <p:blipFill>
          <a:blip r:embed="rId2"/>
          <a:stretch/>
        </p:blipFill>
        <p:spPr>
          <a:xfrm>
            <a:off x="261154" y="2217640"/>
            <a:ext cx="521016" cy="584476"/>
          </a:xfrm>
          <a:prstGeom prst="rect">
            <a:avLst/>
          </a:prstGeom>
          <a:ln>
            <a:noFill/>
          </a:ln>
        </p:spPr>
      </p:pic>
      <p:sp>
        <p:nvSpPr>
          <p:cNvPr id="39" name="CustomShape 3"/>
          <p:cNvSpPr/>
          <p:nvPr/>
        </p:nvSpPr>
        <p:spPr>
          <a:xfrm>
            <a:off x="3821948" y="3455239"/>
            <a:ext cx="1221218" cy="264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000" b="0" strike="noStrike" spc="-1" dirty="0"/>
          </a:p>
        </p:txBody>
      </p:sp>
      <p:sp>
        <p:nvSpPr>
          <p:cNvPr id="45" name="Line 9"/>
          <p:cNvSpPr/>
          <p:nvPr/>
        </p:nvSpPr>
        <p:spPr>
          <a:xfrm flipV="1">
            <a:off x="6209583" y="1915268"/>
            <a:ext cx="0" cy="338064"/>
          </a:xfrm>
          <a:prstGeom prst="line">
            <a:avLst/>
          </a:prstGeom>
          <a:ln w="126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Line 10"/>
          <p:cNvSpPr/>
          <p:nvPr/>
        </p:nvSpPr>
        <p:spPr>
          <a:xfrm>
            <a:off x="6338020" y="1907256"/>
            <a:ext cx="0" cy="338064"/>
          </a:xfrm>
          <a:prstGeom prst="line">
            <a:avLst/>
          </a:prstGeom>
          <a:ln w="126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11"/>
          <p:cNvSpPr/>
          <p:nvPr/>
        </p:nvSpPr>
        <p:spPr>
          <a:xfrm>
            <a:off x="5291010" y="1979368"/>
            <a:ext cx="1354827" cy="1996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ea typeface="DejaVu Sans"/>
              </a:rPr>
              <a:t>User information</a:t>
            </a:r>
            <a:endParaRPr lang="en-US" sz="800" b="0" strike="noStrike" spc="-1" dirty="0"/>
          </a:p>
        </p:txBody>
      </p:sp>
      <p:sp>
        <p:nvSpPr>
          <p:cNvPr id="48" name="CustomShape 12"/>
          <p:cNvSpPr/>
          <p:nvPr/>
        </p:nvSpPr>
        <p:spPr>
          <a:xfrm>
            <a:off x="6331105" y="1979368"/>
            <a:ext cx="593946" cy="21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ea typeface="DejaVu Sans"/>
              </a:rPr>
              <a:t>Image</a:t>
            </a:r>
            <a:endParaRPr lang="en-US" sz="800" b="0" strike="noStrike" spc="-1" dirty="0"/>
          </a:p>
        </p:txBody>
      </p:sp>
      <p:pic>
        <p:nvPicPr>
          <p:cNvPr id="53" name="그림 6"/>
          <p:cNvPicPr/>
          <p:nvPr/>
        </p:nvPicPr>
        <p:blipFill>
          <a:blip r:embed="rId3"/>
          <a:stretch/>
        </p:blipFill>
        <p:spPr>
          <a:xfrm>
            <a:off x="6058538" y="1406844"/>
            <a:ext cx="528159" cy="434606"/>
          </a:xfrm>
          <a:prstGeom prst="rect">
            <a:avLst/>
          </a:prstGeom>
          <a:ln>
            <a:noFill/>
          </a:ln>
        </p:spPr>
      </p:pic>
      <p:sp>
        <p:nvSpPr>
          <p:cNvPr id="54" name="CustomShape 14"/>
          <p:cNvSpPr/>
          <p:nvPr/>
        </p:nvSpPr>
        <p:spPr>
          <a:xfrm>
            <a:off x="5962752" y="1187291"/>
            <a:ext cx="717115" cy="21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1" strike="noStrike" spc="-1" dirty="0">
                <a:solidFill>
                  <a:srgbClr val="000000"/>
                </a:solidFill>
                <a:ea typeface="DejaVu Sans"/>
              </a:rPr>
              <a:t>Database</a:t>
            </a:r>
            <a:endParaRPr lang="en-US" sz="800" b="0" strike="noStrike" spc="-1" dirty="0"/>
          </a:p>
        </p:txBody>
      </p:sp>
      <p:pic>
        <p:nvPicPr>
          <p:cNvPr id="1026" name="Picture 2" descr="webOS | LinkedIn">
            <a:extLst>
              <a:ext uri="{FF2B5EF4-FFF2-40B4-BE49-F238E27FC236}">
                <a16:creationId xmlns:a16="http://schemas.microsoft.com/office/drawing/2014/main" id="{AB243408-4471-49ED-8E1F-6F3B65138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66" y="2255268"/>
            <a:ext cx="593947" cy="5648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stomShape 1">
            <a:extLst>
              <a:ext uri="{FF2B5EF4-FFF2-40B4-BE49-F238E27FC236}">
                <a16:creationId xmlns:a16="http://schemas.microsoft.com/office/drawing/2014/main" id="{0D0E0300-0652-4CCE-A799-9B73BFEEC191}"/>
              </a:ext>
            </a:extLst>
          </p:cNvPr>
          <p:cNvSpPr/>
          <p:nvPr/>
        </p:nvSpPr>
        <p:spPr>
          <a:xfrm>
            <a:off x="5701802" y="2386006"/>
            <a:ext cx="1239016" cy="2898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r>
              <a:rPr lang="en-US" altLang="ko-KR" sz="1000" b="1" dirty="0"/>
              <a:t>Internal API (LS2)</a:t>
            </a:r>
            <a:endParaRPr lang="ko-KR" altLang="en-US" sz="10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E82C25-0278-4C1B-B459-56D9C02272DE}"/>
              </a:ext>
            </a:extLst>
          </p:cNvPr>
          <p:cNvCxnSpPr>
            <a:cxnSpLocks/>
          </p:cNvCxnSpPr>
          <p:nvPr/>
        </p:nvCxnSpPr>
        <p:spPr>
          <a:xfrm>
            <a:off x="5027317" y="2530927"/>
            <a:ext cx="5589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stomShape 1">
            <a:extLst>
              <a:ext uri="{FF2B5EF4-FFF2-40B4-BE49-F238E27FC236}">
                <a16:creationId xmlns:a16="http://schemas.microsoft.com/office/drawing/2014/main" id="{3C782A33-7A4F-42FA-95EE-C9366FE251AB}"/>
              </a:ext>
            </a:extLst>
          </p:cNvPr>
          <p:cNvSpPr/>
          <p:nvPr/>
        </p:nvSpPr>
        <p:spPr>
          <a:xfrm>
            <a:off x="5819662" y="3830156"/>
            <a:ext cx="1239016" cy="4938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ko-KR" altLang="en-US" sz="105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791BC4F-39B5-4F9A-AB29-8F591E84E45A}"/>
              </a:ext>
            </a:extLst>
          </p:cNvPr>
          <p:cNvCxnSpPr>
            <a:cxnSpLocks/>
          </p:cNvCxnSpPr>
          <p:nvPr/>
        </p:nvCxnSpPr>
        <p:spPr>
          <a:xfrm flipV="1">
            <a:off x="6321309" y="2770338"/>
            <a:ext cx="0" cy="9494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490D2DA-D2D6-4E26-99F9-BCA7F482EAB5}"/>
              </a:ext>
            </a:extLst>
          </p:cNvPr>
          <p:cNvCxnSpPr>
            <a:cxnSpLocks/>
          </p:cNvCxnSpPr>
          <p:nvPr/>
        </p:nvCxnSpPr>
        <p:spPr>
          <a:xfrm>
            <a:off x="7043414" y="2509878"/>
            <a:ext cx="5589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stomShape 1">
            <a:extLst>
              <a:ext uri="{FF2B5EF4-FFF2-40B4-BE49-F238E27FC236}">
                <a16:creationId xmlns:a16="http://schemas.microsoft.com/office/drawing/2014/main" id="{E6A732B8-59A5-485C-A39C-1745F72E2A22}"/>
              </a:ext>
            </a:extLst>
          </p:cNvPr>
          <p:cNvSpPr/>
          <p:nvPr/>
        </p:nvSpPr>
        <p:spPr>
          <a:xfrm>
            <a:off x="7730844" y="2382841"/>
            <a:ext cx="937575" cy="2898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r>
              <a:rPr lang="en-US" altLang="ko-KR" sz="1000" b="1" dirty="0"/>
              <a:t>External API</a:t>
            </a:r>
            <a:endParaRPr lang="ko-KR" altLang="en-US" sz="1000" b="1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6748323-43B6-4A0B-AEEF-6F688CE81B8E}"/>
              </a:ext>
            </a:extLst>
          </p:cNvPr>
          <p:cNvCxnSpPr>
            <a:cxnSpLocks/>
          </p:cNvCxnSpPr>
          <p:nvPr/>
        </p:nvCxnSpPr>
        <p:spPr>
          <a:xfrm flipV="1">
            <a:off x="8215799" y="1915268"/>
            <a:ext cx="0" cy="378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ustomShape 1">
            <a:extLst>
              <a:ext uri="{FF2B5EF4-FFF2-40B4-BE49-F238E27FC236}">
                <a16:creationId xmlns:a16="http://schemas.microsoft.com/office/drawing/2014/main" id="{74CDD789-BD38-4867-8706-52EDB3A02A22}"/>
              </a:ext>
            </a:extLst>
          </p:cNvPr>
          <p:cNvSpPr/>
          <p:nvPr/>
        </p:nvSpPr>
        <p:spPr>
          <a:xfrm>
            <a:off x="7707598" y="1479226"/>
            <a:ext cx="1016402" cy="2898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r>
              <a:rPr lang="en-US" altLang="ko-KR" sz="1000" b="1" dirty="0"/>
              <a:t>Weather API</a:t>
            </a:r>
            <a:endParaRPr lang="ko-KR" altLang="en-US" sz="1000" b="1" dirty="0"/>
          </a:p>
        </p:txBody>
      </p:sp>
      <p:sp>
        <p:nvSpPr>
          <p:cNvPr id="64" name="CustomShape 3">
            <a:extLst>
              <a:ext uri="{FF2B5EF4-FFF2-40B4-BE49-F238E27FC236}">
                <a16:creationId xmlns:a16="http://schemas.microsoft.com/office/drawing/2014/main" id="{2D250468-CD88-4811-8EFE-0C2D7DDE0545}"/>
              </a:ext>
            </a:extLst>
          </p:cNvPr>
          <p:cNvSpPr/>
          <p:nvPr/>
        </p:nvSpPr>
        <p:spPr>
          <a:xfrm>
            <a:off x="1993634" y="1742670"/>
            <a:ext cx="1367095" cy="264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1" strike="noStrike" spc="-1" dirty="0">
                <a:solidFill>
                  <a:srgbClr val="000000"/>
                </a:solidFill>
                <a:ea typeface="DejaVu Sans"/>
              </a:rPr>
              <a:t>Face Recognition</a:t>
            </a:r>
            <a:endParaRPr lang="en-US" sz="1050" b="1" strike="noStrike" spc="-1" dirty="0"/>
          </a:p>
        </p:txBody>
      </p:sp>
      <p:sp>
        <p:nvSpPr>
          <p:cNvPr id="68" name="CustomShape 1">
            <a:extLst>
              <a:ext uri="{FF2B5EF4-FFF2-40B4-BE49-F238E27FC236}">
                <a16:creationId xmlns:a16="http://schemas.microsoft.com/office/drawing/2014/main" id="{B29FE8A3-FFFE-4FC5-B06A-1D2271F546A2}"/>
              </a:ext>
            </a:extLst>
          </p:cNvPr>
          <p:cNvSpPr/>
          <p:nvPr/>
        </p:nvSpPr>
        <p:spPr>
          <a:xfrm>
            <a:off x="1912872" y="2016431"/>
            <a:ext cx="1367095" cy="1061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ko-KR" altLang="en-US" sz="1050" dirty="0"/>
          </a:p>
        </p:txBody>
      </p:sp>
      <p:pic>
        <p:nvPicPr>
          <p:cNvPr id="1028" name="Picture 4" descr="ShenzenAV] [HC-SR501] PIR 센서모듈 센서 &amp;gt; 초음파/적외선센서 &amp;gt; 적외선센서(PIR) (주)엘레파츠 - 엘레파츠">
            <a:extLst>
              <a:ext uri="{FF2B5EF4-FFF2-40B4-BE49-F238E27FC236}">
                <a16:creationId xmlns:a16="http://schemas.microsoft.com/office/drawing/2014/main" id="{F5EB9AFA-7533-472A-9AFE-84CDB540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54" y="2537710"/>
            <a:ext cx="427803" cy="42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ustomShape 13">
            <a:extLst>
              <a:ext uri="{FF2B5EF4-FFF2-40B4-BE49-F238E27FC236}">
                <a16:creationId xmlns:a16="http://schemas.microsoft.com/office/drawing/2014/main" id="{288B1F14-DC3A-4BE5-9DFC-4E8A13FFE2ED}"/>
              </a:ext>
            </a:extLst>
          </p:cNvPr>
          <p:cNvSpPr/>
          <p:nvPr/>
        </p:nvSpPr>
        <p:spPr>
          <a:xfrm>
            <a:off x="1054252" y="2933192"/>
            <a:ext cx="858620" cy="2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strike="noStrike" spc="-1" dirty="0"/>
              <a:t>PIR sensor</a:t>
            </a:r>
          </a:p>
        </p:txBody>
      </p:sp>
      <p:pic>
        <p:nvPicPr>
          <p:cNvPr id="67" name="Picture 2" descr="blog.kakaocdn.net/dn/0qwBG/btqUGTN9l3E/TQebAPlj...">
            <a:extLst>
              <a:ext uri="{FF2B5EF4-FFF2-40B4-BE49-F238E27FC236}">
                <a16:creationId xmlns:a16="http://schemas.microsoft.com/office/drawing/2014/main" id="{F8FBF1A8-B9B6-4867-A678-37046B99B1F5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2701642" y="2327479"/>
            <a:ext cx="331277" cy="406317"/>
          </a:xfrm>
          <a:prstGeom prst="rect">
            <a:avLst/>
          </a:prstGeom>
          <a:ln>
            <a:noFill/>
          </a:ln>
        </p:spPr>
      </p:pic>
      <p:pic>
        <p:nvPicPr>
          <p:cNvPr id="75" name="그림 4">
            <a:extLst>
              <a:ext uri="{FF2B5EF4-FFF2-40B4-BE49-F238E27FC236}">
                <a16:creationId xmlns:a16="http://schemas.microsoft.com/office/drawing/2014/main" id="{45DAB9E3-FB13-41A7-A508-BD0C9F6FF369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2115689" y="2290119"/>
            <a:ext cx="331138" cy="329709"/>
          </a:xfrm>
          <a:prstGeom prst="rect">
            <a:avLst/>
          </a:prstGeom>
          <a:ln>
            <a:noFill/>
          </a:ln>
        </p:spPr>
      </p:pic>
      <p:sp>
        <p:nvSpPr>
          <p:cNvPr id="76" name="CustomShape 13">
            <a:extLst>
              <a:ext uri="{FF2B5EF4-FFF2-40B4-BE49-F238E27FC236}">
                <a16:creationId xmlns:a16="http://schemas.microsoft.com/office/drawing/2014/main" id="{9D0BF858-9EBC-4E9A-9DBE-D931AD5B0FA0}"/>
              </a:ext>
            </a:extLst>
          </p:cNvPr>
          <p:cNvSpPr/>
          <p:nvPr/>
        </p:nvSpPr>
        <p:spPr>
          <a:xfrm>
            <a:off x="1977007" y="2566573"/>
            <a:ext cx="656022" cy="216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strike="noStrike" spc="-1" dirty="0">
                <a:solidFill>
                  <a:srgbClr val="000000"/>
                </a:solidFill>
                <a:ea typeface="DejaVu Sans"/>
              </a:rPr>
              <a:t>camera</a:t>
            </a:r>
            <a:endParaRPr lang="en-US" sz="1000" strike="noStrike" spc="-1" dirty="0"/>
          </a:p>
        </p:txBody>
      </p:sp>
      <p:sp>
        <p:nvSpPr>
          <p:cNvPr id="78" name="Line 7">
            <a:extLst>
              <a:ext uri="{FF2B5EF4-FFF2-40B4-BE49-F238E27FC236}">
                <a16:creationId xmlns:a16="http://schemas.microsoft.com/office/drawing/2014/main" id="{3F2B527C-ADD2-4158-BEBA-3AD1E1AFE40D}"/>
              </a:ext>
            </a:extLst>
          </p:cNvPr>
          <p:cNvSpPr/>
          <p:nvPr/>
        </p:nvSpPr>
        <p:spPr>
          <a:xfrm flipV="1">
            <a:off x="3355879" y="2519440"/>
            <a:ext cx="936683" cy="5279"/>
          </a:xfrm>
          <a:prstGeom prst="line">
            <a:avLst/>
          </a:prstGeom>
          <a:ln w="126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r>
              <a:rPr lang="en-US" altLang="ko-KR" sz="1400" dirty="0"/>
              <a:t>                                                                  </a:t>
            </a:r>
            <a:endParaRPr lang="ko-KR" alt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6AE108-0A4C-47FE-AD8A-991B3DD6B6BA}"/>
              </a:ext>
            </a:extLst>
          </p:cNvPr>
          <p:cNvSpPr txBox="1"/>
          <p:nvPr/>
        </p:nvSpPr>
        <p:spPr>
          <a:xfrm>
            <a:off x="5929566" y="3962208"/>
            <a:ext cx="10112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/>
              <a:t>Display device</a:t>
            </a:r>
            <a:endParaRPr lang="ko-KR" altLang="en-US" sz="9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C7431B-F34B-46BD-8DCA-1AE5BDDB9285}"/>
              </a:ext>
            </a:extLst>
          </p:cNvPr>
          <p:cNvSpPr txBox="1"/>
          <p:nvPr/>
        </p:nvSpPr>
        <p:spPr>
          <a:xfrm>
            <a:off x="6435192" y="3581538"/>
            <a:ext cx="11631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External device</a:t>
            </a:r>
            <a:endParaRPr lang="ko-KR" altLang="en-US" sz="1000" b="1" dirty="0"/>
          </a:p>
        </p:txBody>
      </p:sp>
      <p:sp>
        <p:nvSpPr>
          <p:cNvPr id="84" name="CustomShape 13">
            <a:extLst>
              <a:ext uri="{FF2B5EF4-FFF2-40B4-BE49-F238E27FC236}">
                <a16:creationId xmlns:a16="http://schemas.microsoft.com/office/drawing/2014/main" id="{FAD0F04D-DC2D-4978-8142-03B6E7973A61}"/>
              </a:ext>
            </a:extLst>
          </p:cNvPr>
          <p:cNvSpPr/>
          <p:nvPr/>
        </p:nvSpPr>
        <p:spPr>
          <a:xfrm>
            <a:off x="3356300" y="2528289"/>
            <a:ext cx="915554" cy="264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/>
              <a:t>Web Socket</a:t>
            </a:r>
          </a:p>
        </p:txBody>
      </p:sp>
      <p:sp>
        <p:nvSpPr>
          <p:cNvPr id="35" name="CustomShape 2">
            <a:extLst>
              <a:ext uri="{FF2B5EF4-FFF2-40B4-BE49-F238E27FC236}">
                <a16:creationId xmlns:a16="http://schemas.microsoft.com/office/drawing/2014/main" id="{89D7AD74-6F41-4FD1-ACE6-24215327C41B}"/>
              </a:ext>
            </a:extLst>
          </p:cNvPr>
          <p:cNvSpPr/>
          <p:nvPr/>
        </p:nvSpPr>
        <p:spPr>
          <a:xfrm>
            <a:off x="7455539" y="832540"/>
            <a:ext cx="2109946" cy="339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ea typeface="DejaVu Sans"/>
              </a:rPr>
              <a:t>Raspberry Pi4(</a:t>
            </a:r>
            <a:r>
              <a:rPr lang="en-US" sz="1200" b="1" strike="noStrike" spc="-1" dirty="0" err="1">
                <a:solidFill>
                  <a:srgbClr val="000000"/>
                </a:solidFill>
                <a:ea typeface="DejaVu Sans"/>
              </a:rPr>
              <a:t>webOS</a:t>
            </a:r>
            <a:r>
              <a:rPr lang="en-US" sz="1200" b="1" spc="-1" dirty="0">
                <a:solidFill>
                  <a:srgbClr val="000000"/>
                </a:solidFill>
                <a:ea typeface="DejaVu Sans"/>
              </a:rPr>
              <a:t>)</a:t>
            </a:r>
            <a:endParaRPr lang="en-US" sz="1200" b="1" strike="noStrike" spc="-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36</Words>
  <Application>Microsoft Office PowerPoint</Application>
  <PresentationFormat>사용자 지정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Noto Sans CJK KR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A Hyeon Kim</dc:creator>
  <dc:description/>
  <cp:lastModifiedBy>김 아현</cp:lastModifiedBy>
  <cp:revision>17</cp:revision>
  <dcterms:created xsi:type="dcterms:W3CDTF">2021-07-21T17:58:54Z</dcterms:created>
  <dcterms:modified xsi:type="dcterms:W3CDTF">2021-07-22T12:05:33Z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사용자 지정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