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7"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0587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08235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9973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3647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140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0723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273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2615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454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1772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8/17/2021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60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8/17/2021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70967864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adityakadiwal/water-potabil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 empty street with colorful buildings">
            <a:extLst>
              <a:ext uri="{FF2B5EF4-FFF2-40B4-BE49-F238E27FC236}">
                <a16:creationId xmlns:a16="http://schemas.microsoft.com/office/drawing/2014/main" id="{63234F5A-23CB-4B25-9394-DF357F80B828}"/>
              </a:ext>
            </a:extLst>
          </p:cNvPr>
          <p:cNvPicPr>
            <a:picLocks noChangeAspect="1"/>
          </p:cNvPicPr>
          <p:nvPr/>
        </p:nvPicPr>
        <p:blipFill rotWithShape="1">
          <a:blip r:embed="rId2">
            <a:alphaModFix amt="20000"/>
          </a:blip>
          <a:srcRect r="15"/>
          <a:stretch/>
        </p:blipFill>
        <p:spPr>
          <a:xfrm>
            <a:off x="20" y="1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17CC89B-85CF-4E87-9DB8-E950E35001A2}"/>
              </a:ext>
            </a:extLst>
          </p:cNvPr>
          <p:cNvSpPr>
            <a:spLocks noGrp="1"/>
          </p:cNvSpPr>
          <p:nvPr>
            <p:ph type="ctrTitle"/>
          </p:nvPr>
        </p:nvSpPr>
        <p:spPr>
          <a:xfrm>
            <a:off x="1524000" y="1122363"/>
            <a:ext cx="9144000" cy="2387600"/>
          </a:xfrm>
        </p:spPr>
        <p:txBody>
          <a:bodyPr>
            <a:normAutofit/>
          </a:bodyPr>
          <a:lstStyle/>
          <a:p>
            <a:r>
              <a:rPr lang="en-ID" dirty="0">
                <a:solidFill>
                  <a:srgbClr val="FFFFFF"/>
                </a:solidFill>
              </a:rPr>
              <a:t>Machine Learning Final Project</a:t>
            </a:r>
          </a:p>
        </p:txBody>
      </p:sp>
      <p:sp>
        <p:nvSpPr>
          <p:cNvPr id="3" name="Subtitle 2">
            <a:extLst>
              <a:ext uri="{FF2B5EF4-FFF2-40B4-BE49-F238E27FC236}">
                <a16:creationId xmlns:a16="http://schemas.microsoft.com/office/drawing/2014/main" id="{4D599929-6845-4447-B10E-2CAB95A3EC26}"/>
              </a:ext>
            </a:extLst>
          </p:cNvPr>
          <p:cNvSpPr>
            <a:spLocks noGrp="1"/>
          </p:cNvSpPr>
          <p:nvPr>
            <p:ph type="subTitle" idx="1"/>
          </p:nvPr>
        </p:nvSpPr>
        <p:spPr>
          <a:xfrm>
            <a:off x="1524000" y="3602038"/>
            <a:ext cx="9144000" cy="1655762"/>
          </a:xfrm>
        </p:spPr>
        <p:txBody>
          <a:bodyPr>
            <a:normAutofit/>
          </a:bodyPr>
          <a:lstStyle/>
          <a:p>
            <a:r>
              <a:rPr lang="en-ID" sz="2200" dirty="0">
                <a:solidFill>
                  <a:srgbClr val="FFFFFF"/>
                </a:solidFill>
              </a:rPr>
              <a:t>Andrew Willy</a:t>
            </a:r>
          </a:p>
        </p:txBody>
      </p:sp>
    </p:spTree>
    <p:extLst>
      <p:ext uri="{BB962C8B-B14F-4D97-AF65-F5344CB8AC3E}">
        <p14:creationId xmlns:p14="http://schemas.microsoft.com/office/powerpoint/2010/main" val="94676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C770-A076-4D98-80AC-7136D2F7071E}"/>
              </a:ext>
            </a:extLst>
          </p:cNvPr>
          <p:cNvSpPr>
            <a:spLocks noGrp="1"/>
          </p:cNvSpPr>
          <p:nvPr>
            <p:ph type="title"/>
          </p:nvPr>
        </p:nvSpPr>
        <p:spPr/>
        <p:txBody>
          <a:bodyPr/>
          <a:lstStyle/>
          <a:p>
            <a:r>
              <a:rPr lang="en-ID" dirty="0"/>
              <a:t>Data Collection</a:t>
            </a:r>
          </a:p>
        </p:txBody>
      </p:sp>
      <p:sp>
        <p:nvSpPr>
          <p:cNvPr id="3" name="Content Placeholder 2">
            <a:extLst>
              <a:ext uri="{FF2B5EF4-FFF2-40B4-BE49-F238E27FC236}">
                <a16:creationId xmlns:a16="http://schemas.microsoft.com/office/drawing/2014/main" id="{F71165BB-934D-4EB6-BA7F-9D820E3CB9E5}"/>
              </a:ext>
            </a:extLst>
          </p:cNvPr>
          <p:cNvSpPr>
            <a:spLocks noGrp="1"/>
          </p:cNvSpPr>
          <p:nvPr>
            <p:ph idx="1"/>
          </p:nvPr>
        </p:nvSpPr>
        <p:spPr/>
        <p:txBody>
          <a:bodyPr/>
          <a:lstStyle/>
          <a:p>
            <a:pPr marL="228600" indent="0">
              <a:buNone/>
            </a:pPr>
            <a:r>
              <a:rPr lang="en-ID" dirty="0"/>
              <a:t>The dataset of water potability can be downloaded from </a:t>
            </a:r>
            <a:r>
              <a:rPr lang="en-US" dirty="0">
                <a:solidFill>
                  <a:schemeClr val="tx1">
                    <a:alpha val="70000"/>
                  </a:schemeClr>
                </a:solidFill>
                <a:hlinkClick r:id="rId2">
                  <a:extLst>
                    <a:ext uri="{A12FA001-AC4F-418D-AE19-62706E023703}">
                      <ahyp:hlinkClr xmlns:ahyp="http://schemas.microsoft.com/office/drawing/2018/hyperlinkcolor" val="tx"/>
                    </a:ext>
                  </a:extLst>
                </a:hlinkClick>
              </a:rPr>
              <a:t>Kaggle </a:t>
            </a:r>
            <a:endParaRPr lang="en-US" dirty="0">
              <a:solidFill>
                <a:schemeClr val="tx1">
                  <a:alpha val="70000"/>
                </a:schemeClr>
              </a:solidFill>
            </a:endParaRPr>
          </a:p>
          <a:p>
            <a:pPr marL="228600" indent="0">
              <a:buNone/>
            </a:pPr>
            <a:endParaRPr lang="en-ID" dirty="0"/>
          </a:p>
          <a:p>
            <a:pPr marL="228600" indent="0">
              <a:buNone/>
            </a:pPr>
            <a:r>
              <a:rPr lang="en-ID" dirty="0"/>
              <a:t>Data Shape:</a:t>
            </a:r>
          </a:p>
          <a:p>
            <a:r>
              <a:rPr lang="en-ID" dirty="0"/>
              <a:t>3276 rows</a:t>
            </a:r>
          </a:p>
          <a:p>
            <a:r>
              <a:rPr lang="en-ID" dirty="0"/>
              <a:t>10 columns</a:t>
            </a:r>
          </a:p>
        </p:txBody>
      </p:sp>
    </p:spTree>
    <p:extLst>
      <p:ext uri="{BB962C8B-B14F-4D97-AF65-F5344CB8AC3E}">
        <p14:creationId xmlns:p14="http://schemas.microsoft.com/office/powerpoint/2010/main" val="370153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B282-4A54-4377-AFBC-326DB08F1008}"/>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7C9DF6B4-443E-4779-A44E-33914678AB13}"/>
              </a:ext>
            </a:extLst>
          </p:cNvPr>
          <p:cNvSpPr>
            <a:spLocks noGrp="1"/>
          </p:cNvSpPr>
          <p:nvPr>
            <p:ph idx="1"/>
          </p:nvPr>
        </p:nvSpPr>
        <p:spPr/>
        <p:txBody>
          <a:bodyPr>
            <a:normAutofit/>
          </a:bodyPr>
          <a:lstStyle/>
          <a:p>
            <a:r>
              <a:rPr lang="en-US" dirty="0"/>
              <a:t>1. pH value:</a:t>
            </a:r>
          </a:p>
          <a:p>
            <a:r>
              <a:rPr lang="en-US" dirty="0"/>
              <a:t>PH is an important parameter in evaluating the acid–base balance of water. It is also the indicator of acidic or alkaline condition of water status. WHO has recommended maximum permissible limit of pH from 6.5 to 8.5. The current investigation ranges were 6.52–6.83 which are in the range of WHO standards.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2381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5A99-DFCC-42F1-96FB-E8CEE4D46E6B}"/>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0A85A207-123F-4862-8E96-C0ED869DF536}"/>
              </a:ext>
            </a:extLst>
          </p:cNvPr>
          <p:cNvSpPr>
            <a:spLocks noGrp="1"/>
          </p:cNvSpPr>
          <p:nvPr>
            <p:ph idx="1"/>
          </p:nvPr>
        </p:nvSpPr>
        <p:spPr/>
        <p:txBody>
          <a:bodyPr/>
          <a:lstStyle/>
          <a:p>
            <a:r>
              <a:rPr lang="en-US" dirty="0"/>
              <a:t>2. Hardness:</a:t>
            </a:r>
          </a:p>
          <a:p>
            <a:r>
              <a:rPr lang="en-US" dirty="0"/>
              <a:t>Hardness is mainly caused by calcium and magnesium salts. These salts are dissolved from geologic deposits through which water travels. The length of time water is in contact with hardness producing material helps determine how much hardness there is in raw water. Hardness was originally defined as the capacity of water to precipitate soap caused by Calcium and Magnesium.</a:t>
            </a:r>
          </a:p>
          <a:p>
            <a:endParaRPr lang="en-ID" dirty="0"/>
          </a:p>
        </p:txBody>
      </p:sp>
    </p:spTree>
    <p:extLst>
      <p:ext uri="{BB962C8B-B14F-4D97-AF65-F5344CB8AC3E}">
        <p14:creationId xmlns:p14="http://schemas.microsoft.com/office/powerpoint/2010/main" val="189508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AA94-59B7-405A-90C9-64038BF96A8B}"/>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D47A2456-A378-461E-BA40-D823B428EE70}"/>
              </a:ext>
            </a:extLst>
          </p:cNvPr>
          <p:cNvSpPr>
            <a:spLocks noGrp="1"/>
          </p:cNvSpPr>
          <p:nvPr>
            <p:ph idx="1"/>
          </p:nvPr>
        </p:nvSpPr>
        <p:spPr/>
        <p:txBody>
          <a:bodyPr>
            <a:normAutofit fontScale="92500" lnSpcReduction="20000"/>
          </a:bodyPr>
          <a:lstStyle/>
          <a:p>
            <a:r>
              <a:rPr lang="en-US" dirty="0"/>
              <a:t>3. Solids (Total dissolved solids - TDS):</a:t>
            </a:r>
          </a:p>
          <a:p>
            <a:r>
              <a:rPr lang="en-US" dirty="0"/>
              <a:t>Water has the ability to dissolve a wide range of inorganic and some organic minerals or salts such as potassium, calcium, sodium, bicarbonates, chlorides, magnesium, sulfates etc. These minerals produced un-wanted taste and diluted color in appearance of water. This is the important parameter for the use of water. The water with high TDS value indicates that water is highly mineralized. Desirable limit for TDS is 500 mg/l and maximum limit is 1000 mg/l which prescribed for drinking purpose.</a:t>
            </a:r>
          </a:p>
          <a:p>
            <a:endParaRPr lang="en-ID" dirty="0"/>
          </a:p>
        </p:txBody>
      </p:sp>
    </p:spTree>
    <p:extLst>
      <p:ext uri="{BB962C8B-B14F-4D97-AF65-F5344CB8AC3E}">
        <p14:creationId xmlns:p14="http://schemas.microsoft.com/office/powerpoint/2010/main" val="394070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0480-F80C-4E79-8164-63324770888A}"/>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991B41A2-E7D5-4E0F-9170-DD7501BEDC4B}"/>
              </a:ext>
            </a:extLst>
          </p:cNvPr>
          <p:cNvSpPr>
            <a:spLocks noGrp="1"/>
          </p:cNvSpPr>
          <p:nvPr>
            <p:ph idx="1"/>
          </p:nvPr>
        </p:nvSpPr>
        <p:spPr/>
        <p:txBody>
          <a:bodyPr/>
          <a:lstStyle/>
          <a:p>
            <a:r>
              <a:rPr lang="en-US" dirty="0"/>
              <a:t>4. Chloramines:</a:t>
            </a:r>
          </a:p>
          <a:p>
            <a:r>
              <a:rPr lang="en-US" dirty="0"/>
              <a:t>Chlorine and chloramine are the major disinfectants used in public water systems. Chloramines are most commonly formed when ammonia is added to chlorine to treat drinking water. Chlorine levels up to 4 milligrams per liter (mg/L or 4 parts per million (ppm)) are considered safe in drinking water.</a:t>
            </a:r>
          </a:p>
          <a:p>
            <a:endParaRPr lang="en-ID" dirty="0"/>
          </a:p>
        </p:txBody>
      </p:sp>
    </p:spTree>
    <p:extLst>
      <p:ext uri="{BB962C8B-B14F-4D97-AF65-F5344CB8AC3E}">
        <p14:creationId xmlns:p14="http://schemas.microsoft.com/office/powerpoint/2010/main" val="27916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E3B8-56D3-4156-BC4A-9930789DBFC3}"/>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9DC01519-458A-4053-9F99-333923E739FD}"/>
              </a:ext>
            </a:extLst>
          </p:cNvPr>
          <p:cNvSpPr>
            <a:spLocks noGrp="1"/>
          </p:cNvSpPr>
          <p:nvPr>
            <p:ph idx="1"/>
          </p:nvPr>
        </p:nvSpPr>
        <p:spPr/>
        <p:txBody>
          <a:bodyPr>
            <a:normAutofit fontScale="92500" lnSpcReduction="10000"/>
          </a:bodyPr>
          <a:lstStyle/>
          <a:p>
            <a:r>
              <a:rPr lang="en-US" dirty="0"/>
              <a:t>5. Sulfate:</a:t>
            </a:r>
          </a:p>
          <a:p>
            <a:r>
              <a:rPr lang="en-US" dirty="0"/>
              <a:t>Sulfates are naturally occurring substances that are found in minerals, soil, and rocks. They are present in ambient air, groundwater, plants, and food. The principal commercial use of sulfate is in the chemical industry. Sulfate concentration in seawater is about 2,700 milligrams per liter (mg/L). It ranges from 3 to 30 mg/L in most freshwater supplies, although much higher concentrations (1000 mg/L) are found in some geographic locations.</a:t>
            </a:r>
          </a:p>
          <a:p>
            <a:endParaRPr lang="en-ID" dirty="0"/>
          </a:p>
        </p:txBody>
      </p:sp>
    </p:spTree>
    <p:extLst>
      <p:ext uri="{BB962C8B-B14F-4D97-AF65-F5344CB8AC3E}">
        <p14:creationId xmlns:p14="http://schemas.microsoft.com/office/powerpoint/2010/main" val="416090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EC0-4487-468F-A8DD-FD8AB28752E8}"/>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191A8F51-0A2A-4749-A23F-0CDB8AD784C7}"/>
              </a:ext>
            </a:extLst>
          </p:cNvPr>
          <p:cNvSpPr>
            <a:spLocks noGrp="1"/>
          </p:cNvSpPr>
          <p:nvPr>
            <p:ph idx="1"/>
          </p:nvPr>
        </p:nvSpPr>
        <p:spPr/>
        <p:txBody>
          <a:bodyPr>
            <a:normAutofit fontScale="92500"/>
          </a:bodyPr>
          <a:lstStyle/>
          <a:p>
            <a:r>
              <a:rPr lang="en-US" dirty="0"/>
              <a:t>6. Conductivity:</a:t>
            </a:r>
          </a:p>
          <a:p>
            <a:r>
              <a:rPr lang="en-US" dirty="0"/>
              <a:t>Pure water is not a good conductor of electric current </a:t>
            </a:r>
            <a:r>
              <a:rPr lang="en-US" dirty="0" err="1"/>
              <a:t>rather’s</a:t>
            </a:r>
            <a:r>
              <a:rPr lang="en-US" dirty="0"/>
              <a:t> a good insulator. Increase in ions concentration enhances the electrical conductivity of water. Generally, the amount of dissolved solids in water determines the electrical conductivity. Electrical conductivity (EC) actually measures the ionic process of a solution that enables it to transmit current. According to WHO standards, EC value should not exceeded 400 </a:t>
            </a:r>
            <a:r>
              <a:rPr lang="en-US" dirty="0" err="1"/>
              <a:t>μS</a:t>
            </a:r>
            <a:r>
              <a:rPr lang="en-US" dirty="0"/>
              <a:t>/cm.</a:t>
            </a:r>
          </a:p>
          <a:p>
            <a:endParaRPr lang="en-ID" dirty="0"/>
          </a:p>
        </p:txBody>
      </p:sp>
    </p:spTree>
    <p:extLst>
      <p:ext uri="{BB962C8B-B14F-4D97-AF65-F5344CB8AC3E}">
        <p14:creationId xmlns:p14="http://schemas.microsoft.com/office/powerpoint/2010/main" val="2098111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31AD-B66B-4CF3-B476-C0610071687E}"/>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818E3DD0-57A5-46FD-A689-B831E7F646D1}"/>
              </a:ext>
            </a:extLst>
          </p:cNvPr>
          <p:cNvSpPr>
            <a:spLocks noGrp="1"/>
          </p:cNvSpPr>
          <p:nvPr>
            <p:ph idx="1"/>
          </p:nvPr>
        </p:nvSpPr>
        <p:spPr/>
        <p:txBody>
          <a:bodyPr/>
          <a:lstStyle/>
          <a:p>
            <a:r>
              <a:rPr lang="en-US" dirty="0"/>
              <a:t>7. </a:t>
            </a:r>
            <a:r>
              <a:rPr lang="en-US" dirty="0" err="1"/>
              <a:t>Organic_carbon</a:t>
            </a:r>
            <a:r>
              <a:rPr lang="en-US" dirty="0"/>
              <a:t>:</a:t>
            </a:r>
          </a:p>
          <a:p>
            <a:r>
              <a:rPr lang="en-US" dirty="0"/>
              <a:t>Total Organic Carbon (TOC) in source waters comes from decaying natural organic matter (NOM) as well as synthetic sources. TOC is a measure of the total amount of carbon in organic compounds in pure water. According to US EPA &lt; 2 mg/L as TOC in treated / drinking water, and &lt; 4 mg/Lit in source water which is use for treatment.</a:t>
            </a:r>
          </a:p>
          <a:p>
            <a:endParaRPr lang="en-ID" dirty="0"/>
          </a:p>
        </p:txBody>
      </p:sp>
    </p:spTree>
    <p:extLst>
      <p:ext uri="{BB962C8B-B14F-4D97-AF65-F5344CB8AC3E}">
        <p14:creationId xmlns:p14="http://schemas.microsoft.com/office/powerpoint/2010/main" val="2872112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E164-2BCC-4D35-AD9C-58C4FD1A57C2}"/>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A32596C3-3363-4597-927A-0B8EAAB5DAA8}"/>
              </a:ext>
            </a:extLst>
          </p:cNvPr>
          <p:cNvSpPr>
            <a:spLocks noGrp="1"/>
          </p:cNvSpPr>
          <p:nvPr>
            <p:ph idx="1"/>
          </p:nvPr>
        </p:nvSpPr>
        <p:spPr/>
        <p:txBody>
          <a:bodyPr/>
          <a:lstStyle/>
          <a:p>
            <a:r>
              <a:rPr lang="en-US" dirty="0"/>
              <a:t>8. Trihalomethanes:</a:t>
            </a:r>
          </a:p>
          <a:p>
            <a:r>
              <a:rPr lang="en-US" dirty="0"/>
              <a:t>THMs are chemicals which may be found in water treated with chlorine. The concentration of THMs in drinking water varies according to the level of organic material in the water, the amount of chlorine required to treat the water, and the temperature of the water that is being treated. THM levels up to 80 ppm is considered safe in drinking water.</a:t>
            </a:r>
          </a:p>
          <a:p>
            <a:endParaRPr lang="en-ID" dirty="0"/>
          </a:p>
        </p:txBody>
      </p:sp>
    </p:spTree>
    <p:extLst>
      <p:ext uri="{BB962C8B-B14F-4D97-AF65-F5344CB8AC3E}">
        <p14:creationId xmlns:p14="http://schemas.microsoft.com/office/powerpoint/2010/main" val="2719678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FDE6-C392-4C4D-BABA-3FCD0F889403}"/>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50443D5A-16A9-4288-87DF-2F85D72BF513}"/>
              </a:ext>
            </a:extLst>
          </p:cNvPr>
          <p:cNvSpPr>
            <a:spLocks noGrp="1"/>
          </p:cNvSpPr>
          <p:nvPr>
            <p:ph idx="1"/>
          </p:nvPr>
        </p:nvSpPr>
        <p:spPr/>
        <p:txBody>
          <a:bodyPr/>
          <a:lstStyle/>
          <a:p>
            <a:r>
              <a:rPr lang="en-US" dirty="0"/>
              <a:t>9. Turbidity:</a:t>
            </a:r>
          </a:p>
          <a:p>
            <a:r>
              <a:rPr lang="en-US" dirty="0"/>
              <a:t>The turbidity of water depends on the quantity of solid matter present in the suspended state. It is a measure of light emitting properties of water and the test is used to indicate the quality of waste discharge with respect to colloidal matter. The mean turbidity value obtained for </a:t>
            </a:r>
            <a:r>
              <a:rPr lang="en-US" dirty="0" err="1"/>
              <a:t>Wondo</a:t>
            </a:r>
            <a:r>
              <a:rPr lang="en-US" dirty="0"/>
              <a:t> Genet Campus (0.98 NTU) is lower than the WHO recommended value of 5.00 NTU.</a:t>
            </a:r>
          </a:p>
          <a:p>
            <a:endParaRPr lang="en-ID" dirty="0"/>
          </a:p>
        </p:txBody>
      </p:sp>
    </p:spTree>
    <p:extLst>
      <p:ext uri="{BB962C8B-B14F-4D97-AF65-F5344CB8AC3E}">
        <p14:creationId xmlns:p14="http://schemas.microsoft.com/office/powerpoint/2010/main" val="188582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484E-4EE4-45DA-9D81-E8C0B4637B0E}"/>
              </a:ext>
            </a:extLst>
          </p:cNvPr>
          <p:cNvSpPr>
            <a:spLocks noGrp="1"/>
          </p:cNvSpPr>
          <p:nvPr>
            <p:ph type="title"/>
          </p:nvPr>
        </p:nvSpPr>
        <p:spPr/>
        <p:txBody>
          <a:bodyPr/>
          <a:lstStyle/>
          <a:p>
            <a:r>
              <a:rPr lang="en-ID" dirty="0"/>
              <a:t>Table of Contents</a:t>
            </a:r>
          </a:p>
        </p:txBody>
      </p:sp>
      <p:sp>
        <p:nvSpPr>
          <p:cNvPr id="3" name="Content Placeholder 2">
            <a:extLst>
              <a:ext uri="{FF2B5EF4-FFF2-40B4-BE49-F238E27FC236}">
                <a16:creationId xmlns:a16="http://schemas.microsoft.com/office/drawing/2014/main" id="{062E268B-44CE-4E9F-B84E-C9FF098B8435}"/>
              </a:ext>
            </a:extLst>
          </p:cNvPr>
          <p:cNvSpPr>
            <a:spLocks noGrp="1"/>
          </p:cNvSpPr>
          <p:nvPr>
            <p:ph idx="1"/>
          </p:nvPr>
        </p:nvSpPr>
        <p:spPr/>
        <p:txBody>
          <a:bodyPr/>
          <a:lstStyle/>
          <a:p>
            <a:r>
              <a:rPr lang="en-ID" dirty="0"/>
              <a:t>Business Background</a:t>
            </a:r>
          </a:p>
          <a:p>
            <a:r>
              <a:rPr lang="en-ID" dirty="0"/>
              <a:t>Data Understanding and Data Exploration</a:t>
            </a:r>
          </a:p>
          <a:p>
            <a:r>
              <a:rPr lang="en-ID" dirty="0"/>
              <a:t>Modelling and Evaluation</a:t>
            </a:r>
          </a:p>
          <a:p>
            <a:r>
              <a:rPr lang="en-ID" dirty="0"/>
              <a:t>Deployment</a:t>
            </a:r>
          </a:p>
          <a:p>
            <a:r>
              <a:rPr lang="en-ID" dirty="0"/>
              <a:t>Business Case study</a:t>
            </a:r>
          </a:p>
          <a:p>
            <a:r>
              <a:rPr lang="en-ID" dirty="0"/>
              <a:t>Conclusion and </a:t>
            </a:r>
            <a:r>
              <a:rPr lang="en-ID" dirty="0" err="1"/>
              <a:t>Recomendation</a:t>
            </a:r>
            <a:endParaRPr lang="en-ID" dirty="0"/>
          </a:p>
        </p:txBody>
      </p:sp>
    </p:spTree>
    <p:extLst>
      <p:ext uri="{BB962C8B-B14F-4D97-AF65-F5344CB8AC3E}">
        <p14:creationId xmlns:p14="http://schemas.microsoft.com/office/powerpoint/2010/main" val="1907137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62E9-D23F-46FD-B628-C9713D78D6C9}"/>
              </a:ext>
            </a:extLst>
          </p:cNvPr>
          <p:cNvSpPr>
            <a:spLocks noGrp="1"/>
          </p:cNvSpPr>
          <p:nvPr>
            <p:ph type="title"/>
          </p:nvPr>
        </p:nvSpPr>
        <p:spPr/>
        <p:txBody>
          <a:bodyPr/>
          <a:lstStyle/>
          <a:p>
            <a:r>
              <a:rPr lang="en-ID" dirty="0"/>
              <a:t>Data Description</a:t>
            </a:r>
          </a:p>
        </p:txBody>
      </p:sp>
      <p:sp>
        <p:nvSpPr>
          <p:cNvPr id="3" name="Content Placeholder 2">
            <a:extLst>
              <a:ext uri="{FF2B5EF4-FFF2-40B4-BE49-F238E27FC236}">
                <a16:creationId xmlns:a16="http://schemas.microsoft.com/office/drawing/2014/main" id="{C36B6BB8-9287-4E2F-BFFB-DE6AE7D1C322}"/>
              </a:ext>
            </a:extLst>
          </p:cNvPr>
          <p:cNvSpPr>
            <a:spLocks noGrp="1"/>
          </p:cNvSpPr>
          <p:nvPr>
            <p:ph idx="1"/>
          </p:nvPr>
        </p:nvSpPr>
        <p:spPr/>
        <p:txBody>
          <a:bodyPr/>
          <a:lstStyle/>
          <a:p>
            <a:r>
              <a:rPr lang="en-US" dirty="0"/>
              <a:t>10. Potability:</a:t>
            </a:r>
          </a:p>
          <a:p>
            <a:r>
              <a:rPr lang="en-US" dirty="0"/>
              <a:t>Indicates if water is safe for human consumption where 1 means Potable and 0 means Not potable.</a:t>
            </a:r>
            <a:endParaRPr lang="en-ID" dirty="0"/>
          </a:p>
          <a:p>
            <a:endParaRPr lang="en-ID" dirty="0"/>
          </a:p>
        </p:txBody>
      </p:sp>
    </p:spTree>
    <p:extLst>
      <p:ext uri="{BB962C8B-B14F-4D97-AF65-F5344CB8AC3E}">
        <p14:creationId xmlns:p14="http://schemas.microsoft.com/office/powerpoint/2010/main" val="321772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6EA5-0D48-4AD2-9C8A-B2DC6FC79012}"/>
              </a:ext>
            </a:extLst>
          </p:cNvPr>
          <p:cNvSpPr>
            <a:spLocks noGrp="1"/>
          </p:cNvSpPr>
          <p:nvPr>
            <p:ph type="title"/>
          </p:nvPr>
        </p:nvSpPr>
        <p:spPr/>
        <p:txBody>
          <a:bodyPr/>
          <a:lstStyle/>
          <a:p>
            <a:r>
              <a:rPr lang="en-ID" dirty="0"/>
              <a:t>Splitting Dataset</a:t>
            </a:r>
          </a:p>
        </p:txBody>
      </p:sp>
      <p:sp>
        <p:nvSpPr>
          <p:cNvPr id="3" name="Content Placeholder 2">
            <a:extLst>
              <a:ext uri="{FF2B5EF4-FFF2-40B4-BE49-F238E27FC236}">
                <a16:creationId xmlns:a16="http://schemas.microsoft.com/office/drawing/2014/main" id="{BDA7E743-CF0F-44D7-9A89-F3F62CCF301B}"/>
              </a:ext>
            </a:extLst>
          </p:cNvPr>
          <p:cNvSpPr>
            <a:spLocks noGrp="1"/>
          </p:cNvSpPr>
          <p:nvPr>
            <p:ph idx="1"/>
          </p:nvPr>
        </p:nvSpPr>
        <p:spPr/>
        <p:txBody>
          <a:bodyPr/>
          <a:lstStyle/>
          <a:p>
            <a:r>
              <a:rPr lang="en-ID" dirty="0"/>
              <a:t>We split the data 80% for training and 20% for validating to simulate the real world.</a:t>
            </a:r>
          </a:p>
        </p:txBody>
      </p:sp>
    </p:spTree>
    <p:extLst>
      <p:ext uri="{BB962C8B-B14F-4D97-AF65-F5344CB8AC3E}">
        <p14:creationId xmlns:p14="http://schemas.microsoft.com/office/powerpoint/2010/main" val="3245665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F036E-C326-49CB-B58E-ECF893CD3C03}"/>
              </a:ext>
            </a:extLst>
          </p:cNvPr>
          <p:cNvSpPr>
            <a:spLocks noGrp="1"/>
          </p:cNvSpPr>
          <p:nvPr>
            <p:ph type="title"/>
          </p:nvPr>
        </p:nvSpPr>
        <p:spPr>
          <a:xfrm>
            <a:off x="838199" y="857251"/>
            <a:ext cx="4581525" cy="2076450"/>
          </a:xfrm>
        </p:spPr>
        <p:txBody>
          <a:bodyPr anchor="b">
            <a:normAutofit/>
          </a:bodyPr>
          <a:lstStyle/>
          <a:p>
            <a:r>
              <a:rPr lang="en-ID" sz="4400">
                <a:gradFill flip="none" rotWithShape="1">
                  <a:gsLst>
                    <a:gs pos="0">
                      <a:schemeClr val="accent5">
                        <a:alpha val="70000"/>
                      </a:schemeClr>
                    </a:gs>
                    <a:gs pos="100000">
                      <a:schemeClr val="accent1">
                        <a:alpha val="70000"/>
                      </a:schemeClr>
                    </a:gs>
                  </a:gsLst>
                  <a:lin ang="0" scaled="1"/>
                  <a:tileRect/>
                </a:gradFill>
              </a:rPr>
              <a:t>Data Distribution</a:t>
            </a:r>
          </a:p>
        </p:txBody>
      </p:sp>
      <p:sp>
        <p:nvSpPr>
          <p:cNvPr id="9" name="Content Placeholder 8">
            <a:extLst>
              <a:ext uri="{FF2B5EF4-FFF2-40B4-BE49-F238E27FC236}">
                <a16:creationId xmlns:a16="http://schemas.microsoft.com/office/drawing/2014/main" id="{8D9F3A0C-48D6-46C7-9BF7-2095659D7D1B}"/>
              </a:ext>
            </a:extLst>
          </p:cNvPr>
          <p:cNvSpPr>
            <a:spLocks noGrp="1"/>
          </p:cNvSpPr>
          <p:nvPr>
            <p:ph idx="1"/>
          </p:nvPr>
        </p:nvSpPr>
        <p:spPr>
          <a:xfrm>
            <a:off x="838199" y="3190875"/>
            <a:ext cx="4581526" cy="2986087"/>
          </a:xfrm>
        </p:spPr>
        <p:txBody>
          <a:bodyPr>
            <a:normAutofit/>
          </a:bodyPr>
          <a:lstStyle/>
          <a:p>
            <a:r>
              <a:rPr lang="en-US" sz="1800" dirty="0">
                <a:solidFill>
                  <a:schemeClr val="tx2">
                    <a:alpha val="60000"/>
                  </a:schemeClr>
                </a:solidFill>
              </a:rPr>
              <a:t>The chart show that almost every data is normal distribution except conductivity which is a little bit right skewed.</a:t>
            </a:r>
          </a:p>
        </p:txBody>
      </p:sp>
      <p:pic>
        <p:nvPicPr>
          <p:cNvPr id="5" name="Content Placeholder 4" descr="Chart&#10;&#10;Description automatically generated">
            <a:extLst>
              <a:ext uri="{FF2B5EF4-FFF2-40B4-BE49-F238E27FC236}">
                <a16:creationId xmlns:a16="http://schemas.microsoft.com/office/drawing/2014/main" id="{5A212C97-06C8-4870-83D5-09396461B2B0}"/>
              </a:ext>
            </a:extLst>
          </p:cNvPr>
          <p:cNvPicPr>
            <a:picLocks noChangeAspect="1"/>
          </p:cNvPicPr>
          <p:nvPr/>
        </p:nvPicPr>
        <p:blipFill>
          <a:blip r:embed="rId2">
            <a:alphaModFix amt="90000"/>
          </a:blip>
          <a:stretch>
            <a:fillRect/>
          </a:stretch>
        </p:blipFill>
        <p:spPr>
          <a:xfrm>
            <a:off x="6330893" y="1556630"/>
            <a:ext cx="5022907" cy="3716951"/>
          </a:xfrm>
          <a:prstGeom prst="rect">
            <a:avLst/>
          </a:prstGeom>
        </p:spPr>
      </p:pic>
    </p:spTree>
    <p:extLst>
      <p:ext uri="{BB962C8B-B14F-4D97-AF65-F5344CB8AC3E}">
        <p14:creationId xmlns:p14="http://schemas.microsoft.com/office/powerpoint/2010/main" val="42641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ame 19">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AB2AC-7C27-400E-B166-9DFA9B7D7547}"/>
              </a:ext>
            </a:extLst>
          </p:cNvPr>
          <p:cNvSpPr>
            <a:spLocks noGrp="1"/>
          </p:cNvSpPr>
          <p:nvPr>
            <p:ph type="title"/>
          </p:nvPr>
        </p:nvSpPr>
        <p:spPr>
          <a:xfrm>
            <a:off x="838200" y="857251"/>
            <a:ext cx="4337808" cy="2076450"/>
          </a:xfrm>
        </p:spPr>
        <p:txBody>
          <a:bodyPr anchor="b">
            <a:normAutofit/>
          </a:bodyPr>
          <a:lstStyle/>
          <a:p>
            <a:r>
              <a:rPr lang="en-ID" sz="4400">
                <a:gradFill flip="none" rotWithShape="1">
                  <a:gsLst>
                    <a:gs pos="0">
                      <a:schemeClr val="accent5">
                        <a:alpha val="70000"/>
                      </a:schemeClr>
                    </a:gs>
                    <a:gs pos="100000">
                      <a:schemeClr val="accent1">
                        <a:alpha val="70000"/>
                      </a:schemeClr>
                    </a:gs>
                  </a:gsLst>
                  <a:lin ang="0" scaled="1"/>
                  <a:tileRect/>
                </a:gradFill>
              </a:rPr>
              <a:t>Features on Potability</a:t>
            </a:r>
          </a:p>
        </p:txBody>
      </p:sp>
      <p:sp>
        <p:nvSpPr>
          <p:cNvPr id="15" name="Content Placeholder 14">
            <a:extLst>
              <a:ext uri="{FF2B5EF4-FFF2-40B4-BE49-F238E27FC236}">
                <a16:creationId xmlns:a16="http://schemas.microsoft.com/office/drawing/2014/main" id="{EED39159-EA31-42ED-BE09-4AFC08180667}"/>
              </a:ext>
            </a:extLst>
          </p:cNvPr>
          <p:cNvSpPr>
            <a:spLocks noGrp="1"/>
          </p:cNvSpPr>
          <p:nvPr>
            <p:ph idx="1"/>
          </p:nvPr>
        </p:nvSpPr>
        <p:spPr>
          <a:xfrm>
            <a:off x="838199" y="3190875"/>
            <a:ext cx="4337809" cy="2986087"/>
          </a:xfrm>
        </p:spPr>
        <p:txBody>
          <a:bodyPr>
            <a:normAutofit/>
          </a:bodyPr>
          <a:lstStyle/>
          <a:p>
            <a:r>
              <a:rPr lang="en-US" sz="1800" dirty="0">
                <a:solidFill>
                  <a:schemeClr val="tx2">
                    <a:alpha val="60000"/>
                  </a:schemeClr>
                </a:solidFill>
              </a:rPr>
              <a:t>This is the correlation between the features and the target</a:t>
            </a:r>
          </a:p>
        </p:txBody>
      </p:sp>
      <p:pic>
        <p:nvPicPr>
          <p:cNvPr id="5" name="Content Placeholder 4" descr="Chart, scatter chart&#10;&#10;Description automatically generated">
            <a:extLst>
              <a:ext uri="{FF2B5EF4-FFF2-40B4-BE49-F238E27FC236}">
                <a16:creationId xmlns:a16="http://schemas.microsoft.com/office/drawing/2014/main" id="{3C7B07AA-26C2-410A-B007-8F90BCFFF4C3}"/>
              </a:ext>
            </a:extLst>
          </p:cNvPr>
          <p:cNvPicPr>
            <a:picLocks noChangeAspect="1"/>
          </p:cNvPicPr>
          <p:nvPr/>
        </p:nvPicPr>
        <p:blipFill>
          <a:blip r:embed="rId2">
            <a:alphaModFix amt="90000"/>
          </a:blip>
          <a:stretch>
            <a:fillRect/>
          </a:stretch>
        </p:blipFill>
        <p:spPr>
          <a:xfrm>
            <a:off x="5729681" y="1498389"/>
            <a:ext cx="2752344" cy="1917814"/>
          </a:xfrm>
          <a:prstGeom prst="rect">
            <a:avLst/>
          </a:prstGeom>
        </p:spPr>
      </p:pic>
      <p:pic>
        <p:nvPicPr>
          <p:cNvPr id="7" name="Picture 6" descr="Chart, scatter chart&#10;&#10;Description automatically generated">
            <a:extLst>
              <a:ext uri="{FF2B5EF4-FFF2-40B4-BE49-F238E27FC236}">
                <a16:creationId xmlns:a16="http://schemas.microsoft.com/office/drawing/2014/main" id="{B5654DCB-8B9B-4337-ABC2-E6ACB30B8C3B}"/>
              </a:ext>
            </a:extLst>
          </p:cNvPr>
          <p:cNvPicPr>
            <a:picLocks noChangeAspect="1"/>
          </p:cNvPicPr>
          <p:nvPr/>
        </p:nvPicPr>
        <p:blipFill>
          <a:blip r:embed="rId3">
            <a:alphaModFix amt="90000"/>
          </a:blip>
          <a:stretch>
            <a:fillRect/>
          </a:stretch>
        </p:blipFill>
        <p:spPr>
          <a:xfrm>
            <a:off x="8599360" y="1546289"/>
            <a:ext cx="2754439" cy="1869914"/>
          </a:xfrm>
          <a:prstGeom prst="rect">
            <a:avLst/>
          </a:prstGeom>
        </p:spPr>
      </p:pic>
      <p:pic>
        <p:nvPicPr>
          <p:cNvPr id="11" name="Picture 10" descr="Chart, scatter chart&#10;&#10;Description automatically generated">
            <a:extLst>
              <a:ext uri="{FF2B5EF4-FFF2-40B4-BE49-F238E27FC236}">
                <a16:creationId xmlns:a16="http://schemas.microsoft.com/office/drawing/2014/main" id="{6E866271-1A2E-45DD-9E9E-93D4AD1CB3A3}"/>
              </a:ext>
            </a:extLst>
          </p:cNvPr>
          <p:cNvPicPr>
            <a:picLocks noChangeAspect="1"/>
          </p:cNvPicPr>
          <p:nvPr/>
        </p:nvPicPr>
        <p:blipFill>
          <a:blip r:embed="rId4">
            <a:alphaModFix amt="90000"/>
          </a:blip>
          <a:stretch>
            <a:fillRect/>
          </a:stretch>
        </p:blipFill>
        <p:spPr>
          <a:xfrm>
            <a:off x="5729681" y="3507341"/>
            <a:ext cx="2752344" cy="1874440"/>
          </a:xfrm>
          <a:prstGeom prst="rect">
            <a:avLst/>
          </a:prstGeom>
        </p:spPr>
      </p:pic>
      <p:pic>
        <p:nvPicPr>
          <p:cNvPr id="9" name="Picture 8" descr="Chart, scatter chart&#10;&#10;Description automatically generated">
            <a:extLst>
              <a:ext uri="{FF2B5EF4-FFF2-40B4-BE49-F238E27FC236}">
                <a16:creationId xmlns:a16="http://schemas.microsoft.com/office/drawing/2014/main" id="{31138636-9166-4890-A7D1-019A5509A781}"/>
              </a:ext>
            </a:extLst>
          </p:cNvPr>
          <p:cNvPicPr>
            <a:picLocks noChangeAspect="1"/>
          </p:cNvPicPr>
          <p:nvPr/>
        </p:nvPicPr>
        <p:blipFill>
          <a:blip r:embed="rId5">
            <a:alphaModFix amt="90000"/>
          </a:blip>
          <a:stretch>
            <a:fillRect/>
          </a:stretch>
        </p:blipFill>
        <p:spPr>
          <a:xfrm>
            <a:off x="8599360" y="3507341"/>
            <a:ext cx="2754439" cy="1849080"/>
          </a:xfrm>
          <a:prstGeom prst="rect">
            <a:avLst/>
          </a:prstGeom>
        </p:spPr>
      </p:pic>
    </p:spTree>
    <p:extLst>
      <p:ext uri="{BB962C8B-B14F-4D97-AF65-F5344CB8AC3E}">
        <p14:creationId xmlns:p14="http://schemas.microsoft.com/office/powerpoint/2010/main" val="141620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AE587-3B67-469E-8E90-BECB1C1B5C1A}"/>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dirty="0" err="1">
                <a:gradFill flip="none" rotWithShape="1">
                  <a:gsLst>
                    <a:gs pos="0">
                      <a:schemeClr val="accent5">
                        <a:alpha val="70000"/>
                      </a:schemeClr>
                    </a:gs>
                    <a:gs pos="100000">
                      <a:schemeClr val="accent1">
                        <a:alpha val="70000"/>
                      </a:schemeClr>
                    </a:gs>
                  </a:gsLst>
                  <a:lin ang="0" scaled="1"/>
                  <a:tileRect/>
                </a:gradFill>
              </a:rPr>
              <a:t>HeatMap</a:t>
            </a:r>
            <a:endParaRPr lang="en-US" sz="5400" dirty="0">
              <a:gradFill flip="none" rotWithShape="1">
                <a:gsLst>
                  <a:gs pos="0">
                    <a:schemeClr val="accent5">
                      <a:alpha val="70000"/>
                    </a:schemeClr>
                  </a:gs>
                  <a:gs pos="100000">
                    <a:schemeClr val="accent1">
                      <a:alpha val="70000"/>
                    </a:schemeClr>
                  </a:gs>
                </a:gsLst>
                <a:lin ang="0" scaled="1"/>
                <a:tileRect/>
              </a:gradFill>
            </a:endParaRPr>
          </a:p>
        </p:txBody>
      </p:sp>
      <p:pic>
        <p:nvPicPr>
          <p:cNvPr id="5" name="Content Placeholder 4" descr="Timeline&#10;&#10;Description automatically generated">
            <a:extLst>
              <a:ext uri="{FF2B5EF4-FFF2-40B4-BE49-F238E27FC236}">
                <a16:creationId xmlns:a16="http://schemas.microsoft.com/office/drawing/2014/main" id="{EFBDE49C-5727-4133-8D1C-A784DF3421C6}"/>
              </a:ext>
            </a:extLst>
          </p:cNvPr>
          <p:cNvPicPr>
            <a:picLocks noGrp="1" noChangeAspect="1"/>
          </p:cNvPicPr>
          <p:nvPr>
            <p:ph idx="1"/>
          </p:nvPr>
        </p:nvPicPr>
        <p:blipFill>
          <a:blip r:embed="rId2">
            <a:alphaModFix amt="90000"/>
          </a:blip>
          <a:stretch>
            <a:fillRect/>
          </a:stretch>
        </p:blipFill>
        <p:spPr>
          <a:xfrm>
            <a:off x="6454002" y="880844"/>
            <a:ext cx="4899798" cy="5117284"/>
          </a:xfrm>
          <a:prstGeom prst="rect">
            <a:avLst/>
          </a:prstGeom>
        </p:spPr>
      </p:pic>
    </p:spTree>
    <p:extLst>
      <p:ext uri="{BB962C8B-B14F-4D97-AF65-F5344CB8AC3E}">
        <p14:creationId xmlns:p14="http://schemas.microsoft.com/office/powerpoint/2010/main" val="118437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8889E-2E7E-4DC1-AD5C-79F4A297D2D4}"/>
              </a:ext>
            </a:extLst>
          </p:cNvPr>
          <p:cNvSpPr>
            <a:spLocks noGrp="1"/>
          </p:cNvSpPr>
          <p:nvPr>
            <p:ph type="title"/>
          </p:nvPr>
        </p:nvSpPr>
        <p:spPr>
          <a:xfrm>
            <a:off x="838199" y="857251"/>
            <a:ext cx="4581525" cy="2076450"/>
          </a:xfrm>
        </p:spPr>
        <p:txBody>
          <a:bodyPr anchor="b">
            <a:normAutofit/>
          </a:bodyPr>
          <a:lstStyle/>
          <a:p>
            <a:r>
              <a:rPr lang="en-ID" sz="4400">
                <a:gradFill flip="none" rotWithShape="1">
                  <a:gsLst>
                    <a:gs pos="0">
                      <a:schemeClr val="accent5">
                        <a:alpha val="70000"/>
                      </a:schemeClr>
                    </a:gs>
                    <a:gs pos="100000">
                      <a:schemeClr val="accent1">
                        <a:alpha val="70000"/>
                      </a:schemeClr>
                    </a:gs>
                  </a:gsLst>
                  <a:lin ang="0" scaled="1"/>
                  <a:tileRect/>
                </a:gradFill>
              </a:rPr>
              <a:t>Handlin Missing Data</a:t>
            </a:r>
          </a:p>
        </p:txBody>
      </p:sp>
      <p:sp>
        <p:nvSpPr>
          <p:cNvPr id="9" name="Content Placeholder 8">
            <a:extLst>
              <a:ext uri="{FF2B5EF4-FFF2-40B4-BE49-F238E27FC236}">
                <a16:creationId xmlns:a16="http://schemas.microsoft.com/office/drawing/2014/main" id="{1383BBAD-B91C-4A82-92A1-D7C5CE778329}"/>
              </a:ext>
            </a:extLst>
          </p:cNvPr>
          <p:cNvSpPr>
            <a:spLocks noGrp="1"/>
          </p:cNvSpPr>
          <p:nvPr>
            <p:ph idx="1"/>
          </p:nvPr>
        </p:nvSpPr>
        <p:spPr>
          <a:xfrm>
            <a:off x="838199" y="3190875"/>
            <a:ext cx="4581526" cy="2986087"/>
          </a:xfrm>
        </p:spPr>
        <p:txBody>
          <a:bodyPr>
            <a:normAutofit/>
          </a:bodyPr>
          <a:lstStyle/>
          <a:p>
            <a:r>
              <a:rPr lang="en-US" sz="1800" dirty="0">
                <a:solidFill>
                  <a:schemeClr val="tx2">
                    <a:alpha val="60000"/>
                  </a:schemeClr>
                </a:solidFill>
              </a:rPr>
              <a:t>We try to impute the missing data with it mean</a:t>
            </a:r>
          </a:p>
        </p:txBody>
      </p:sp>
      <p:pic>
        <p:nvPicPr>
          <p:cNvPr id="5" name="Content Placeholder 4" descr="Text&#10;&#10;Description automatically generated with medium confidence">
            <a:extLst>
              <a:ext uri="{FF2B5EF4-FFF2-40B4-BE49-F238E27FC236}">
                <a16:creationId xmlns:a16="http://schemas.microsoft.com/office/drawing/2014/main" id="{C771E5A2-FD0B-4BCA-93D0-E4C465966A31}"/>
              </a:ext>
            </a:extLst>
          </p:cNvPr>
          <p:cNvPicPr>
            <a:picLocks noChangeAspect="1"/>
          </p:cNvPicPr>
          <p:nvPr/>
        </p:nvPicPr>
        <p:blipFill>
          <a:blip r:embed="rId2">
            <a:alphaModFix amt="90000"/>
          </a:blip>
          <a:stretch>
            <a:fillRect/>
          </a:stretch>
        </p:blipFill>
        <p:spPr>
          <a:xfrm>
            <a:off x="6330893" y="1933348"/>
            <a:ext cx="5022907" cy="2963515"/>
          </a:xfrm>
          <a:prstGeom prst="rect">
            <a:avLst/>
          </a:prstGeom>
        </p:spPr>
      </p:pic>
    </p:spTree>
    <p:extLst>
      <p:ext uri="{BB962C8B-B14F-4D97-AF65-F5344CB8AC3E}">
        <p14:creationId xmlns:p14="http://schemas.microsoft.com/office/powerpoint/2010/main" val="3733915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76970-9F31-4B4B-9E14-209734A2B64D}"/>
              </a:ext>
            </a:extLst>
          </p:cNvPr>
          <p:cNvSpPr>
            <a:spLocks noGrp="1"/>
          </p:cNvSpPr>
          <p:nvPr>
            <p:ph type="title"/>
          </p:nvPr>
        </p:nvSpPr>
        <p:spPr>
          <a:xfrm>
            <a:off x="838199" y="857251"/>
            <a:ext cx="4581525" cy="2076450"/>
          </a:xfrm>
        </p:spPr>
        <p:txBody>
          <a:bodyPr anchor="b">
            <a:normAutofit/>
          </a:bodyPr>
          <a:lstStyle/>
          <a:p>
            <a:r>
              <a:rPr lang="en-ID" sz="4400">
                <a:gradFill flip="none" rotWithShape="1">
                  <a:gsLst>
                    <a:gs pos="0">
                      <a:schemeClr val="accent5">
                        <a:alpha val="70000"/>
                      </a:schemeClr>
                    </a:gs>
                    <a:gs pos="100000">
                      <a:schemeClr val="accent1">
                        <a:alpha val="70000"/>
                      </a:schemeClr>
                    </a:gs>
                  </a:gsLst>
                  <a:lin ang="0" scaled="1"/>
                  <a:tileRect/>
                </a:gradFill>
              </a:rPr>
              <a:t>Modelling and Evaluation</a:t>
            </a:r>
          </a:p>
        </p:txBody>
      </p:sp>
      <p:sp>
        <p:nvSpPr>
          <p:cNvPr id="3" name="Content Placeholder 2">
            <a:extLst>
              <a:ext uri="{FF2B5EF4-FFF2-40B4-BE49-F238E27FC236}">
                <a16:creationId xmlns:a16="http://schemas.microsoft.com/office/drawing/2014/main" id="{1188359E-6422-41DD-9DC7-B9AB8F6C0174}"/>
              </a:ext>
            </a:extLst>
          </p:cNvPr>
          <p:cNvSpPr>
            <a:spLocks noGrp="1"/>
          </p:cNvSpPr>
          <p:nvPr>
            <p:ph idx="1"/>
          </p:nvPr>
        </p:nvSpPr>
        <p:spPr>
          <a:xfrm>
            <a:off x="838199" y="3190875"/>
            <a:ext cx="4581526" cy="2986087"/>
          </a:xfrm>
        </p:spPr>
        <p:txBody>
          <a:bodyPr>
            <a:normAutofit/>
          </a:bodyPr>
          <a:lstStyle/>
          <a:p>
            <a:r>
              <a:rPr lang="en-ID" sz="1800">
                <a:solidFill>
                  <a:schemeClr val="tx2">
                    <a:alpha val="60000"/>
                  </a:schemeClr>
                </a:solidFill>
              </a:rPr>
              <a:t>BaseLine Model </a:t>
            </a:r>
          </a:p>
        </p:txBody>
      </p:sp>
      <p:pic>
        <p:nvPicPr>
          <p:cNvPr id="5" name="Picture 4" descr="Text&#10;&#10;Description automatically generated">
            <a:extLst>
              <a:ext uri="{FF2B5EF4-FFF2-40B4-BE49-F238E27FC236}">
                <a16:creationId xmlns:a16="http://schemas.microsoft.com/office/drawing/2014/main" id="{EF50FE34-8F2A-426C-8FFB-C67C59590E3E}"/>
              </a:ext>
            </a:extLst>
          </p:cNvPr>
          <p:cNvPicPr>
            <a:picLocks noChangeAspect="1"/>
          </p:cNvPicPr>
          <p:nvPr/>
        </p:nvPicPr>
        <p:blipFill>
          <a:blip r:embed="rId2">
            <a:alphaModFix amt="90000"/>
          </a:blip>
          <a:stretch>
            <a:fillRect/>
          </a:stretch>
        </p:blipFill>
        <p:spPr>
          <a:xfrm>
            <a:off x="6330893" y="2076091"/>
            <a:ext cx="5022907" cy="2678029"/>
          </a:xfrm>
          <a:prstGeom prst="rect">
            <a:avLst/>
          </a:prstGeom>
        </p:spPr>
      </p:pic>
    </p:spTree>
    <p:extLst>
      <p:ext uri="{BB962C8B-B14F-4D97-AF65-F5344CB8AC3E}">
        <p14:creationId xmlns:p14="http://schemas.microsoft.com/office/powerpoint/2010/main" val="360347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5ED46-7152-42B1-BFBF-12D37833680C}"/>
              </a:ext>
            </a:extLst>
          </p:cNvPr>
          <p:cNvSpPr>
            <a:spLocks noGrp="1"/>
          </p:cNvSpPr>
          <p:nvPr>
            <p:ph type="title"/>
          </p:nvPr>
        </p:nvSpPr>
        <p:spPr>
          <a:xfrm>
            <a:off x="838199" y="857251"/>
            <a:ext cx="4581525" cy="2076450"/>
          </a:xfrm>
        </p:spPr>
        <p:txBody>
          <a:bodyPr anchor="b">
            <a:normAutofit/>
          </a:bodyPr>
          <a:lstStyle/>
          <a:p>
            <a:r>
              <a:rPr lang="en-ID" sz="4400">
                <a:gradFill flip="none" rotWithShape="1">
                  <a:gsLst>
                    <a:gs pos="0">
                      <a:schemeClr val="accent5">
                        <a:alpha val="70000"/>
                      </a:schemeClr>
                    </a:gs>
                    <a:gs pos="100000">
                      <a:schemeClr val="accent1">
                        <a:alpha val="70000"/>
                      </a:schemeClr>
                    </a:gs>
                  </a:gsLst>
                  <a:lin ang="0" scaled="1"/>
                  <a:tileRect/>
                </a:gradFill>
              </a:rPr>
              <a:t>Training Model</a:t>
            </a:r>
          </a:p>
        </p:txBody>
      </p:sp>
      <p:sp>
        <p:nvSpPr>
          <p:cNvPr id="9" name="Content Placeholder 8">
            <a:extLst>
              <a:ext uri="{FF2B5EF4-FFF2-40B4-BE49-F238E27FC236}">
                <a16:creationId xmlns:a16="http://schemas.microsoft.com/office/drawing/2014/main" id="{4F7801CE-C68A-4E57-81A5-CC4D2AF8B143}"/>
              </a:ext>
            </a:extLst>
          </p:cNvPr>
          <p:cNvSpPr>
            <a:spLocks noGrp="1"/>
          </p:cNvSpPr>
          <p:nvPr>
            <p:ph idx="1"/>
          </p:nvPr>
        </p:nvSpPr>
        <p:spPr>
          <a:xfrm>
            <a:off x="838199" y="3190875"/>
            <a:ext cx="4581526" cy="2986087"/>
          </a:xfrm>
        </p:spPr>
        <p:txBody>
          <a:bodyPr>
            <a:normAutofit/>
          </a:bodyPr>
          <a:lstStyle/>
          <a:p>
            <a:r>
              <a:rPr lang="en-US" sz="1800" dirty="0">
                <a:solidFill>
                  <a:schemeClr val="tx2">
                    <a:alpha val="60000"/>
                  </a:schemeClr>
                </a:solidFill>
              </a:rPr>
              <a:t>We are focusing on accuracy of the model so we choose random forest</a:t>
            </a:r>
          </a:p>
        </p:txBody>
      </p:sp>
      <p:pic>
        <p:nvPicPr>
          <p:cNvPr id="7" name="Picture 6" descr="A screenshot of a computer&#10;&#10;Description automatically generated with low confidence">
            <a:extLst>
              <a:ext uri="{FF2B5EF4-FFF2-40B4-BE49-F238E27FC236}">
                <a16:creationId xmlns:a16="http://schemas.microsoft.com/office/drawing/2014/main" id="{936A39BE-A948-4062-ACD0-F3689FDF9DE5}"/>
              </a:ext>
            </a:extLst>
          </p:cNvPr>
          <p:cNvPicPr>
            <a:picLocks noChangeAspect="1"/>
          </p:cNvPicPr>
          <p:nvPr/>
        </p:nvPicPr>
        <p:blipFill>
          <a:blip r:embed="rId2"/>
          <a:stretch>
            <a:fillRect/>
          </a:stretch>
        </p:blipFill>
        <p:spPr>
          <a:xfrm>
            <a:off x="5278042" y="1895476"/>
            <a:ext cx="6309739" cy="3150494"/>
          </a:xfrm>
          <a:prstGeom prst="rect">
            <a:avLst/>
          </a:prstGeom>
        </p:spPr>
      </p:pic>
    </p:spTree>
    <p:extLst>
      <p:ext uri="{BB962C8B-B14F-4D97-AF65-F5344CB8AC3E}">
        <p14:creationId xmlns:p14="http://schemas.microsoft.com/office/powerpoint/2010/main" val="2969161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ame 15">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D5438-48C8-4919-AFDA-C3F5E97F3EE3}"/>
              </a:ext>
            </a:extLst>
          </p:cNvPr>
          <p:cNvSpPr>
            <a:spLocks noGrp="1"/>
          </p:cNvSpPr>
          <p:nvPr>
            <p:ph type="title"/>
          </p:nvPr>
        </p:nvSpPr>
        <p:spPr>
          <a:xfrm>
            <a:off x="838199" y="857251"/>
            <a:ext cx="5022907" cy="2076450"/>
          </a:xfrm>
        </p:spPr>
        <p:txBody>
          <a:bodyPr anchor="b">
            <a:normAutofit/>
          </a:bodyPr>
          <a:lstStyle/>
          <a:p>
            <a:r>
              <a:rPr lang="en-ID" sz="4400" dirty="0">
                <a:gradFill flip="none" rotWithShape="1">
                  <a:gsLst>
                    <a:gs pos="0">
                      <a:schemeClr val="accent5">
                        <a:alpha val="70000"/>
                      </a:schemeClr>
                    </a:gs>
                    <a:gs pos="100000">
                      <a:schemeClr val="accent1">
                        <a:alpha val="70000"/>
                      </a:schemeClr>
                    </a:gs>
                  </a:gsLst>
                  <a:lin ang="0" scaled="1"/>
                  <a:tileRect/>
                </a:gradFill>
              </a:rPr>
              <a:t>Tuning Result</a:t>
            </a:r>
          </a:p>
        </p:txBody>
      </p:sp>
      <p:sp>
        <p:nvSpPr>
          <p:cNvPr id="11" name="Content Placeholder 10">
            <a:extLst>
              <a:ext uri="{FF2B5EF4-FFF2-40B4-BE49-F238E27FC236}">
                <a16:creationId xmlns:a16="http://schemas.microsoft.com/office/drawing/2014/main" id="{4D4A5E31-365B-42B7-83A0-C1444D52FC98}"/>
              </a:ext>
            </a:extLst>
          </p:cNvPr>
          <p:cNvSpPr>
            <a:spLocks noGrp="1"/>
          </p:cNvSpPr>
          <p:nvPr>
            <p:ph idx="1"/>
          </p:nvPr>
        </p:nvSpPr>
        <p:spPr>
          <a:xfrm>
            <a:off x="838199" y="3190875"/>
            <a:ext cx="5022908" cy="2794889"/>
          </a:xfrm>
        </p:spPr>
        <p:txBody>
          <a:bodyPr>
            <a:normAutofit/>
          </a:bodyPr>
          <a:lstStyle/>
          <a:p>
            <a:r>
              <a:rPr lang="en-US" sz="1800" dirty="0">
                <a:solidFill>
                  <a:schemeClr val="tx2">
                    <a:alpha val="60000"/>
                  </a:schemeClr>
                </a:solidFill>
              </a:rPr>
              <a:t>The top one is Cat Boost</a:t>
            </a:r>
          </a:p>
          <a:p>
            <a:r>
              <a:rPr lang="en-US" sz="1800" dirty="0">
                <a:solidFill>
                  <a:schemeClr val="tx2">
                    <a:alpha val="60000"/>
                  </a:schemeClr>
                </a:solidFill>
              </a:rPr>
              <a:t>The bottom one is Random Forest</a:t>
            </a:r>
          </a:p>
        </p:txBody>
      </p:sp>
      <p:pic>
        <p:nvPicPr>
          <p:cNvPr id="7" name="Picture 6" descr="Text&#10;&#10;Description automatically generated">
            <a:extLst>
              <a:ext uri="{FF2B5EF4-FFF2-40B4-BE49-F238E27FC236}">
                <a16:creationId xmlns:a16="http://schemas.microsoft.com/office/drawing/2014/main" id="{D8DC77F9-CC7D-4FFE-965E-E817073CFA94}"/>
              </a:ext>
            </a:extLst>
          </p:cNvPr>
          <p:cNvPicPr>
            <a:picLocks noChangeAspect="1"/>
          </p:cNvPicPr>
          <p:nvPr/>
        </p:nvPicPr>
        <p:blipFill>
          <a:blip r:embed="rId2">
            <a:alphaModFix amt="90000"/>
          </a:blip>
          <a:stretch>
            <a:fillRect/>
          </a:stretch>
        </p:blipFill>
        <p:spPr>
          <a:xfrm>
            <a:off x="6330893" y="1552745"/>
            <a:ext cx="5022907" cy="1092482"/>
          </a:xfrm>
          <a:prstGeom prst="rect">
            <a:avLst/>
          </a:prstGeom>
        </p:spPr>
      </p:pic>
      <p:pic>
        <p:nvPicPr>
          <p:cNvPr id="5" name="Content Placeholder 4">
            <a:extLst>
              <a:ext uri="{FF2B5EF4-FFF2-40B4-BE49-F238E27FC236}">
                <a16:creationId xmlns:a16="http://schemas.microsoft.com/office/drawing/2014/main" id="{30CE4480-6212-48F3-B98C-BFFFCD519BD5}"/>
              </a:ext>
            </a:extLst>
          </p:cNvPr>
          <p:cNvPicPr>
            <a:picLocks noChangeAspect="1"/>
          </p:cNvPicPr>
          <p:nvPr/>
        </p:nvPicPr>
        <p:blipFill>
          <a:blip r:embed="rId3">
            <a:alphaModFix amt="90000"/>
          </a:blip>
          <a:stretch>
            <a:fillRect/>
          </a:stretch>
        </p:blipFill>
        <p:spPr>
          <a:xfrm>
            <a:off x="6330893" y="4461490"/>
            <a:ext cx="5022907" cy="565077"/>
          </a:xfrm>
          <a:prstGeom prst="rect">
            <a:avLst/>
          </a:prstGeom>
        </p:spPr>
      </p:pic>
    </p:spTree>
    <p:extLst>
      <p:ext uri="{BB962C8B-B14F-4D97-AF65-F5344CB8AC3E}">
        <p14:creationId xmlns:p14="http://schemas.microsoft.com/office/powerpoint/2010/main" val="1293535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C2DC-1D62-4B84-A12E-90FBA2970CFF}"/>
              </a:ext>
            </a:extLst>
          </p:cNvPr>
          <p:cNvSpPr>
            <a:spLocks noGrp="1"/>
          </p:cNvSpPr>
          <p:nvPr>
            <p:ph type="title"/>
          </p:nvPr>
        </p:nvSpPr>
        <p:spPr/>
        <p:txBody>
          <a:bodyPr/>
          <a:lstStyle/>
          <a:p>
            <a:r>
              <a:rPr lang="en-ID" dirty="0"/>
              <a:t>Deploy</a:t>
            </a:r>
          </a:p>
        </p:txBody>
      </p:sp>
      <p:sp>
        <p:nvSpPr>
          <p:cNvPr id="3" name="Content Placeholder 2">
            <a:extLst>
              <a:ext uri="{FF2B5EF4-FFF2-40B4-BE49-F238E27FC236}">
                <a16:creationId xmlns:a16="http://schemas.microsoft.com/office/drawing/2014/main" id="{6C93C20C-95C6-44B1-87B9-D115F96F602C}"/>
              </a:ext>
            </a:extLst>
          </p:cNvPr>
          <p:cNvSpPr>
            <a:spLocks noGrp="1"/>
          </p:cNvSpPr>
          <p:nvPr>
            <p:ph idx="1"/>
          </p:nvPr>
        </p:nvSpPr>
        <p:spPr/>
        <p:txBody>
          <a:bodyPr/>
          <a:lstStyle/>
          <a:p>
            <a:r>
              <a:rPr lang="en-ID" dirty="0" err="1"/>
              <a:t>Streamlit</a:t>
            </a:r>
            <a:endParaRPr lang="en-ID" dirty="0"/>
          </a:p>
          <a:p>
            <a:r>
              <a:rPr lang="en-ID" dirty="0" err="1"/>
              <a:t>Github</a:t>
            </a:r>
            <a:endParaRPr lang="en-ID" dirty="0"/>
          </a:p>
          <a:p>
            <a:r>
              <a:rPr lang="en-ID" dirty="0"/>
              <a:t>Heroku</a:t>
            </a:r>
          </a:p>
          <a:p>
            <a:r>
              <a:rPr lang="en-ID" dirty="0"/>
              <a:t>Client</a:t>
            </a:r>
          </a:p>
        </p:txBody>
      </p:sp>
    </p:spTree>
    <p:extLst>
      <p:ext uri="{BB962C8B-B14F-4D97-AF65-F5344CB8AC3E}">
        <p14:creationId xmlns:p14="http://schemas.microsoft.com/office/powerpoint/2010/main" val="381185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DEEC-E221-4C3E-AD30-5F4B5476DF06}"/>
              </a:ext>
            </a:extLst>
          </p:cNvPr>
          <p:cNvSpPr>
            <a:spLocks noGrp="1"/>
          </p:cNvSpPr>
          <p:nvPr>
            <p:ph type="title"/>
          </p:nvPr>
        </p:nvSpPr>
        <p:spPr/>
        <p:txBody>
          <a:bodyPr/>
          <a:lstStyle/>
          <a:p>
            <a:r>
              <a:rPr lang="en-ID" dirty="0"/>
              <a:t>Business Background</a:t>
            </a:r>
          </a:p>
        </p:txBody>
      </p:sp>
      <p:sp>
        <p:nvSpPr>
          <p:cNvPr id="3" name="Content Placeholder 2">
            <a:extLst>
              <a:ext uri="{FF2B5EF4-FFF2-40B4-BE49-F238E27FC236}">
                <a16:creationId xmlns:a16="http://schemas.microsoft.com/office/drawing/2014/main" id="{AF426D6C-39E9-41FD-9924-6BF37E6074DD}"/>
              </a:ext>
            </a:extLst>
          </p:cNvPr>
          <p:cNvSpPr>
            <a:spLocks noGrp="1"/>
          </p:cNvSpPr>
          <p:nvPr>
            <p:ph idx="1"/>
          </p:nvPr>
        </p:nvSpPr>
        <p:spPr/>
        <p:txBody>
          <a:bodyPr/>
          <a:lstStyle/>
          <a:p>
            <a:endParaRPr lang="en-ID" dirty="0"/>
          </a:p>
        </p:txBody>
      </p:sp>
    </p:spTree>
    <p:extLst>
      <p:ext uri="{BB962C8B-B14F-4D97-AF65-F5344CB8AC3E}">
        <p14:creationId xmlns:p14="http://schemas.microsoft.com/office/powerpoint/2010/main" val="2167123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8E1E-B5B3-4F81-B678-C2BE36883653}"/>
              </a:ext>
            </a:extLst>
          </p:cNvPr>
          <p:cNvSpPr>
            <a:spLocks noGrp="1"/>
          </p:cNvSpPr>
          <p:nvPr>
            <p:ph type="title"/>
          </p:nvPr>
        </p:nvSpPr>
        <p:spPr/>
        <p:txBody>
          <a:bodyPr/>
          <a:lstStyle/>
          <a:p>
            <a:r>
              <a:rPr lang="en-ID" dirty="0"/>
              <a:t>Conclusion and Recommendation</a:t>
            </a:r>
          </a:p>
        </p:txBody>
      </p:sp>
      <p:sp>
        <p:nvSpPr>
          <p:cNvPr id="3" name="Content Placeholder 2">
            <a:extLst>
              <a:ext uri="{FF2B5EF4-FFF2-40B4-BE49-F238E27FC236}">
                <a16:creationId xmlns:a16="http://schemas.microsoft.com/office/drawing/2014/main" id="{D71F63D3-2DC4-4DCC-8B78-292C6018483A}"/>
              </a:ext>
            </a:extLst>
          </p:cNvPr>
          <p:cNvSpPr>
            <a:spLocks noGrp="1"/>
          </p:cNvSpPr>
          <p:nvPr>
            <p:ph idx="1"/>
          </p:nvPr>
        </p:nvSpPr>
        <p:spPr/>
        <p:txBody>
          <a:bodyPr/>
          <a:lstStyle/>
          <a:p>
            <a:r>
              <a:rPr lang="en-US" sz="2800" dirty="0">
                <a:solidFill>
                  <a:schemeClr val="tx1"/>
                </a:solidFill>
              </a:rPr>
              <a:t>After testing several models, we conclude that </a:t>
            </a:r>
            <a:r>
              <a:rPr lang="en-US" sz="2800" dirty="0" err="1">
                <a:solidFill>
                  <a:schemeClr val="tx1"/>
                </a:solidFill>
              </a:rPr>
              <a:t>CatBoost</a:t>
            </a:r>
            <a:r>
              <a:rPr lang="en-US" sz="2800" dirty="0">
                <a:solidFill>
                  <a:schemeClr val="tx1"/>
                </a:solidFill>
              </a:rPr>
              <a:t> performed the best with accuracy of 69,5% on unseen data, which has been improved by 41% from baseline model.</a:t>
            </a:r>
          </a:p>
          <a:p>
            <a:endParaRPr lang="en-ID" dirty="0">
              <a:solidFill>
                <a:schemeClr val="tx1"/>
              </a:solidFill>
            </a:endParaRPr>
          </a:p>
        </p:txBody>
      </p:sp>
    </p:spTree>
    <p:extLst>
      <p:ext uri="{BB962C8B-B14F-4D97-AF65-F5344CB8AC3E}">
        <p14:creationId xmlns:p14="http://schemas.microsoft.com/office/powerpoint/2010/main" val="422900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27CC-CAB6-415E-AF34-94CD3F7ADC9C}"/>
              </a:ext>
            </a:extLst>
          </p:cNvPr>
          <p:cNvSpPr>
            <a:spLocks noGrp="1"/>
          </p:cNvSpPr>
          <p:nvPr>
            <p:ph type="title"/>
          </p:nvPr>
        </p:nvSpPr>
        <p:spPr/>
        <p:txBody>
          <a:bodyPr/>
          <a:lstStyle/>
          <a:p>
            <a:r>
              <a:rPr lang="en-ID" dirty="0"/>
              <a:t>Recommendation</a:t>
            </a:r>
          </a:p>
        </p:txBody>
      </p:sp>
      <p:sp>
        <p:nvSpPr>
          <p:cNvPr id="3" name="Content Placeholder 2">
            <a:extLst>
              <a:ext uri="{FF2B5EF4-FFF2-40B4-BE49-F238E27FC236}">
                <a16:creationId xmlns:a16="http://schemas.microsoft.com/office/drawing/2014/main" id="{78C77500-5E16-410B-A16B-AA0EB8692E23}"/>
              </a:ext>
            </a:extLst>
          </p:cNvPr>
          <p:cNvSpPr>
            <a:spLocks noGrp="1"/>
          </p:cNvSpPr>
          <p:nvPr>
            <p:ph idx="1"/>
          </p:nvPr>
        </p:nvSpPr>
        <p:spPr/>
        <p:txBody>
          <a:bodyPr/>
          <a:lstStyle/>
          <a:p>
            <a:r>
              <a:rPr lang="en-ID" dirty="0"/>
              <a:t>You can try to find another dataset to join with this dataset</a:t>
            </a:r>
          </a:p>
          <a:p>
            <a:r>
              <a:rPr lang="en-ID" dirty="0"/>
              <a:t>You can have a lot more data.</a:t>
            </a:r>
          </a:p>
          <a:p>
            <a:r>
              <a:rPr lang="en-ID" dirty="0"/>
              <a:t>You can try another model to be tuned.</a:t>
            </a:r>
          </a:p>
        </p:txBody>
      </p:sp>
    </p:spTree>
    <p:extLst>
      <p:ext uri="{BB962C8B-B14F-4D97-AF65-F5344CB8AC3E}">
        <p14:creationId xmlns:p14="http://schemas.microsoft.com/office/powerpoint/2010/main" val="879513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0D47-0244-4AA6-B691-C0DF6EC5A76D}"/>
              </a:ext>
            </a:extLst>
          </p:cNvPr>
          <p:cNvSpPr>
            <a:spLocks noGrp="1"/>
          </p:cNvSpPr>
          <p:nvPr>
            <p:ph type="title"/>
          </p:nvPr>
        </p:nvSpPr>
        <p:spPr/>
        <p:txBody>
          <a:bodyPr/>
          <a:lstStyle/>
          <a:p>
            <a:r>
              <a:rPr lang="en-ID" dirty="0"/>
              <a:t>Thank you</a:t>
            </a:r>
          </a:p>
        </p:txBody>
      </p:sp>
      <p:sp>
        <p:nvSpPr>
          <p:cNvPr id="3" name="Content Placeholder 2">
            <a:extLst>
              <a:ext uri="{FF2B5EF4-FFF2-40B4-BE49-F238E27FC236}">
                <a16:creationId xmlns:a16="http://schemas.microsoft.com/office/drawing/2014/main" id="{39008660-EB93-45A7-8678-8217131DCDB8}"/>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650922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6BBA-3068-4EEE-9F40-C0C0A4AF34F4}"/>
              </a:ext>
            </a:extLst>
          </p:cNvPr>
          <p:cNvSpPr>
            <a:spLocks noGrp="1"/>
          </p:cNvSpPr>
          <p:nvPr>
            <p:ph type="title"/>
          </p:nvPr>
        </p:nvSpPr>
        <p:spPr/>
        <p:txBody>
          <a:bodyPr/>
          <a:lstStyle/>
          <a:p>
            <a:r>
              <a:rPr lang="en-ID" dirty="0"/>
              <a:t>Background</a:t>
            </a:r>
          </a:p>
        </p:txBody>
      </p:sp>
      <p:sp>
        <p:nvSpPr>
          <p:cNvPr id="3" name="Content Placeholder 2">
            <a:extLst>
              <a:ext uri="{FF2B5EF4-FFF2-40B4-BE49-F238E27FC236}">
                <a16:creationId xmlns:a16="http://schemas.microsoft.com/office/drawing/2014/main" id="{74CC2A28-DB2C-4296-BEAA-1039A84C95DD}"/>
              </a:ext>
            </a:extLst>
          </p:cNvPr>
          <p:cNvSpPr>
            <a:spLocks noGrp="1"/>
          </p:cNvSpPr>
          <p:nvPr>
            <p:ph idx="1"/>
          </p:nvPr>
        </p:nvSpPr>
        <p:spPr/>
        <p:txBody>
          <a:bodyPr/>
          <a:lstStyle/>
          <a:p>
            <a:pPr marL="228600" indent="0">
              <a:buNone/>
            </a:pPr>
            <a:r>
              <a:rPr lang="en-ID" dirty="0"/>
              <a:t>We are a group of data scientist that currently are working with an organisations that currently trying to make Africa a better place with more consumable water. We are trying to reduce the time needed to check if the water is potable. </a:t>
            </a:r>
          </a:p>
        </p:txBody>
      </p:sp>
    </p:spTree>
    <p:extLst>
      <p:ext uri="{BB962C8B-B14F-4D97-AF65-F5344CB8AC3E}">
        <p14:creationId xmlns:p14="http://schemas.microsoft.com/office/powerpoint/2010/main" val="27758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5A5E-ABE7-4046-B7C0-4BB1E2D585F5}"/>
              </a:ext>
            </a:extLst>
          </p:cNvPr>
          <p:cNvSpPr>
            <a:spLocks noGrp="1"/>
          </p:cNvSpPr>
          <p:nvPr>
            <p:ph type="title"/>
          </p:nvPr>
        </p:nvSpPr>
        <p:spPr/>
        <p:txBody>
          <a:bodyPr/>
          <a:lstStyle/>
          <a:p>
            <a:r>
              <a:rPr lang="en-ID" dirty="0"/>
              <a:t>Business Objective</a:t>
            </a:r>
          </a:p>
        </p:txBody>
      </p:sp>
      <p:sp>
        <p:nvSpPr>
          <p:cNvPr id="3" name="Content Placeholder 2">
            <a:extLst>
              <a:ext uri="{FF2B5EF4-FFF2-40B4-BE49-F238E27FC236}">
                <a16:creationId xmlns:a16="http://schemas.microsoft.com/office/drawing/2014/main" id="{63F7ABD8-AB0B-4909-8F7C-7965FAD5DE3D}"/>
              </a:ext>
            </a:extLst>
          </p:cNvPr>
          <p:cNvSpPr>
            <a:spLocks noGrp="1"/>
          </p:cNvSpPr>
          <p:nvPr>
            <p:ph idx="1"/>
          </p:nvPr>
        </p:nvSpPr>
        <p:spPr>
          <a:xfrm>
            <a:off x="838200" y="2178657"/>
            <a:ext cx="10515600" cy="3998306"/>
          </a:xfrm>
        </p:spPr>
        <p:txBody>
          <a:bodyPr/>
          <a:lstStyle/>
          <a:p>
            <a:pPr marL="228600" indent="0">
              <a:buNone/>
            </a:pPr>
            <a:r>
              <a:rPr lang="en-US" dirty="0"/>
              <a:t>The objective of this project is to predict whether the water we analyze is safe to drink. So that people doesn’t get water poisoning by drinking the water. We are going to get fund from charity.</a:t>
            </a:r>
            <a:endParaRPr lang="en-ID" dirty="0"/>
          </a:p>
        </p:txBody>
      </p:sp>
    </p:spTree>
    <p:extLst>
      <p:ext uri="{BB962C8B-B14F-4D97-AF65-F5344CB8AC3E}">
        <p14:creationId xmlns:p14="http://schemas.microsoft.com/office/powerpoint/2010/main" val="208825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212B-00D5-4E9D-AFD0-01FFF466B77C}"/>
              </a:ext>
            </a:extLst>
          </p:cNvPr>
          <p:cNvSpPr>
            <a:spLocks noGrp="1"/>
          </p:cNvSpPr>
          <p:nvPr>
            <p:ph type="title"/>
          </p:nvPr>
        </p:nvSpPr>
        <p:spPr/>
        <p:txBody>
          <a:bodyPr/>
          <a:lstStyle/>
          <a:p>
            <a:r>
              <a:rPr lang="en-ID" dirty="0"/>
              <a:t>Expected Output</a:t>
            </a:r>
          </a:p>
        </p:txBody>
      </p:sp>
      <p:sp>
        <p:nvSpPr>
          <p:cNvPr id="3" name="Content Placeholder 2">
            <a:extLst>
              <a:ext uri="{FF2B5EF4-FFF2-40B4-BE49-F238E27FC236}">
                <a16:creationId xmlns:a16="http://schemas.microsoft.com/office/drawing/2014/main" id="{A7411375-A898-4585-8CD2-FBB300DEBA87}"/>
              </a:ext>
            </a:extLst>
          </p:cNvPr>
          <p:cNvSpPr>
            <a:spLocks noGrp="1"/>
          </p:cNvSpPr>
          <p:nvPr>
            <p:ph idx="1"/>
          </p:nvPr>
        </p:nvSpPr>
        <p:spPr/>
        <p:txBody>
          <a:bodyPr/>
          <a:lstStyle/>
          <a:p>
            <a:pPr marL="228600" indent="0">
              <a:buNone/>
            </a:pPr>
            <a:r>
              <a:rPr lang="en-ID" dirty="0"/>
              <a:t>The output of this project is a prediction whether the water is potable or not.</a:t>
            </a:r>
          </a:p>
        </p:txBody>
      </p:sp>
    </p:spTree>
    <p:extLst>
      <p:ext uri="{BB962C8B-B14F-4D97-AF65-F5344CB8AC3E}">
        <p14:creationId xmlns:p14="http://schemas.microsoft.com/office/powerpoint/2010/main" val="89523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88D9-0302-4AD0-96EB-2D1574FE0360}"/>
              </a:ext>
            </a:extLst>
          </p:cNvPr>
          <p:cNvSpPr>
            <a:spLocks noGrp="1"/>
          </p:cNvSpPr>
          <p:nvPr>
            <p:ph type="title"/>
          </p:nvPr>
        </p:nvSpPr>
        <p:spPr/>
        <p:txBody>
          <a:bodyPr/>
          <a:lstStyle/>
          <a:p>
            <a:r>
              <a:rPr lang="en-ID" dirty="0"/>
              <a:t>Project Limitation</a:t>
            </a:r>
          </a:p>
        </p:txBody>
      </p:sp>
      <p:sp>
        <p:nvSpPr>
          <p:cNvPr id="3" name="Content Placeholder 2">
            <a:extLst>
              <a:ext uri="{FF2B5EF4-FFF2-40B4-BE49-F238E27FC236}">
                <a16:creationId xmlns:a16="http://schemas.microsoft.com/office/drawing/2014/main" id="{19D7150D-AE2D-405A-8046-9042B7B75BC2}"/>
              </a:ext>
            </a:extLst>
          </p:cNvPr>
          <p:cNvSpPr>
            <a:spLocks noGrp="1"/>
          </p:cNvSpPr>
          <p:nvPr>
            <p:ph idx="1"/>
          </p:nvPr>
        </p:nvSpPr>
        <p:spPr/>
        <p:txBody>
          <a:bodyPr/>
          <a:lstStyle/>
          <a:p>
            <a:pPr marL="228600" indent="0">
              <a:buNone/>
            </a:pPr>
            <a:r>
              <a:rPr lang="en-ID" dirty="0"/>
              <a:t>we are limited in time to make this project work and the data is also very minimum. </a:t>
            </a:r>
          </a:p>
        </p:txBody>
      </p:sp>
    </p:spTree>
    <p:extLst>
      <p:ext uri="{BB962C8B-B14F-4D97-AF65-F5344CB8AC3E}">
        <p14:creationId xmlns:p14="http://schemas.microsoft.com/office/powerpoint/2010/main" val="62874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00A2-8DB9-4C26-91B0-9FE1455EB8CB}"/>
              </a:ext>
            </a:extLst>
          </p:cNvPr>
          <p:cNvSpPr>
            <a:spLocks noGrp="1"/>
          </p:cNvSpPr>
          <p:nvPr>
            <p:ph type="title"/>
          </p:nvPr>
        </p:nvSpPr>
        <p:spPr/>
        <p:txBody>
          <a:bodyPr/>
          <a:lstStyle/>
          <a:p>
            <a:r>
              <a:rPr lang="en-ID" dirty="0"/>
              <a:t>Analytic Approach</a:t>
            </a:r>
          </a:p>
        </p:txBody>
      </p:sp>
      <p:sp>
        <p:nvSpPr>
          <p:cNvPr id="3" name="Content Placeholder 2">
            <a:extLst>
              <a:ext uri="{FF2B5EF4-FFF2-40B4-BE49-F238E27FC236}">
                <a16:creationId xmlns:a16="http://schemas.microsoft.com/office/drawing/2014/main" id="{9543FB61-B266-48F4-8BA0-1D10E100E40F}"/>
              </a:ext>
            </a:extLst>
          </p:cNvPr>
          <p:cNvSpPr>
            <a:spLocks noGrp="1"/>
          </p:cNvSpPr>
          <p:nvPr>
            <p:ph idx="1"/>
          </p:nvPr>
        </p:nvSpPr>
        <p:spPr>
          <a:xfrm>
            <a:off x="5851264" y="2184269"/>
            <a:ext cx="4422289" cy="3998306"/>
          </a:xfrm>
        </p:spPr>
        <p:txBody>
          <a:bodyPr/>
          <a:lstStyle/>
          <a:p>
            <a:pPr marL="228600" indent="0">
              <a:buNone/>
            </a:pPr>
            <a:r>
              <a:rPr lang="en-ID" dirty="0"/>
              <a:t>Performance Measures</a:t>
            </a:r>
          </a:p>
          <a:p>
            <a:pPr marL="228600" indent="0">
              <a:buNone/>
            </a:pPr>
            <a:endParaRPr lang="en-ID" dirty="0"/>
          </a:p>
          <a:p>
            <a:pPr marL="228600" indent="0">
              <a:buNone/>
            </a:pPr>
            <a:r>
              <a:rPr lang="en-ID" dirty="0"/>
              <a:t>Precision score, f1 score, recall score</a:t>
            </a:r>
          </a:p>
          <a:p>
            <a:pPr marL="228600" indent="0">
              <a:buNone/>
            </a:pPr>
            <a:r>
              <a:rPr lang="en-ID" dirty="0"/>
              <a:t>To minimize the error of price </a:t>
            </a:r>
            <a:r>
              <a:rPr lang="en-ID" dirty="0" err="1"/>
              <a:t>predicition</a:t>
            </a:r>
            <a:endParaRPr lang="en-ID" dirty="0"/>
          </a:p>
        </p:txBody>
      </p:sp>
      <p:sp>
        <p:nvSpPr>
          <p:cNvPr id="4" name="Content Placeholder 2">
            <a:extLst>
              <a:ext uri="{FF2B5EF4-FFF2-40B4-BE49-F238E27FC236}">
                <a16:creationId xmlns:a16="http://schemas.microsoft.com/office/drawing/2014/main" id="{CB25FAA8-D6C4-4B57-A77E-07D1F5E6968F}"/>
              </a:ext>
            </a:extLst>
          </p:cNvPr>
          <p:cNvSpPr txBox="1">
            <a:spLocks/>
          </p:cNvSpPr>
          <p:nvPr/>
        </p:nvSpPr>
        <p:spPr>
          <a:xfrm>
            <a:off x="990600" y="2331057"/>
            <a:ext cx="4422289" cy="3998306"/>
          </a:xfrm>
          <a:prstGeom prst="rect">
            <a:avLst/>
          </a:prstGeom>
        </p:spPr>
        <p:txBody>
          <a:bodyPr vert="horz" lIns="91440" tIns="45720" rIns="91440" bIns="45720" rtlCol="0">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Font typeface="Wingdings" panose="05000000000000000000" pitchFamily="2" charset="2"/>
              <a:buNone/>
            </a:pPr>
            <a:r>
              <a:rPr lang="en-ID"/>
              <a:t>Machine Learning Technique</a:t>
            </a:r>
          </a:p>
          <a:p>
            <a:pPr marL="228600" indent="0">
              <a:buFont typeface="Wingdings" panose="05000000000000000000" pitchFamily="2" charset="2"/>
              <a:buNone/>
            </a:pPr>
            <a:endParaRPr lang="en-ID"/>
          </a:p>
          <a:p>
            <a:pPr marL="228600" indent="0">
              <a:buFont typeface="Wingdings" panose="05000000000000000000" pitchFamily="2" charset="2"/>
              <a:buNone/>
            </a:pPr>
            <a:r>
              <a:rPr lang="en-ID"/>
              <a:t>Supervise learning (Classification)</a:t>
            </a:r>
          </a:p>
          <a:p>
            <a:pPr marL="228600" indent="0">
              <a:buFont typeface="Wingdings" panose="05000000000000000000" pitchFamily="2" charset="2"/>
              <a:buNone/>
            </a:pPr>
            <a:r>
              <a:rPr lang="en-ID"/>
              <a:t>To predict the potability of water</a:t>
            </a:r>
            <a:endParaRPr lang="en-ID" dirty="0"/>
          </a:p>
        </p:txBody>
      </p:sp>
    </p:spTree>
    <p:extLst>
      <p:ext uri="{BB962C8B-B14F-4D97-AF65-F5344CB8AC3E}">
        <p14:creationId xmlns:p14="http://schemas.microsoft.com/office/powerpoint/2010/main" val="161278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9F59-3B83-4B38-9FA6-5CB5DC98BB66}"/>
              </a:ext>
            </a:extLst>
          </p:cNvPr>
          <p:cNvSpPr>
            <a:spLocks noGrp="1"/>
          </p:cNvSpPr>
          <p:nvPr>
            <p:ph type="title"/>
          </p:nvPr>
        </p:nvSpPr>
        <p:spPr/>
        <p:txBody>
          <a:bodyPr>
            <a:normAutofit fontScale="90000"/>
          </a:bodyPr>
          <a:lstStyle/>
          <a:p>
            <a:r>
              <a:rPr lang="en-ID" dirty="0"/>
              <a:t>Data Understanding and Data Exploration</a:t>
            </a:r>
          </a:p>
        </p:txBody>
      </p:sp>
      <p:sp>
        <p:nvSpPr>
          <p:cNvPr id="3" name="Content Placeholder 2">
            <a:extLst>
              <a:ext uri="{FF2B5EF4-FFF2-40B4-BE49-F238E27FC236}">
                <a16:creationId xmlns:a16="http://schemas.microsoft.com/office/drawing/2014/main" id="{A3B0A164-4F11-4390-94FB-9348B6D789BD}"/>
              </a:ext>
            </a:extLst>
          </p:cNvPr>
          <p:cNvSpPr>
            <a:spLocks noGrp="1"/>
          </p:cNvSpPr>
          <p:nvPr>
            <p:ph idx="1"/>
          </p:nvPr>
        </p:nvSpPr>
        <p:spPr/>
        <p:txBody>
          <a:bodyPr/>
          <a:lstStyle/>
          <a:p>
            <a:endParaRPr lang="en-ID" dirty="0"/>
          </a:p>
        </p:txBody>
      </p:sp>
    </p:spTree>
    <p:extLst>
      <p:ext uri="{BB962C8B-B14F-4D97-AF65-F5344CB8AC3E}">
        <p14:creationId xmlns:p14="http://schemas.microsoft.com/office/powerpoint/2010/main" val="4116677721"/>
      </p:ext>
    </p:extLst>
  </p:cSld>
  <p:clrMapOvr>
    <a:masterClrMapping/>
  </p:clrMapOvr>
</p:sld>
</file>

<file path=ppt/theme/theme1.xml><?xml version="1.0" encoding="utf-8"?>
<a:theme xmlns:a="http://schemas.openxmlformats.org/drawingml/2006/main" name="LuminousVTI">
  <a:themeElements>
    <a:clrScheme name="AnalogousFromLightSeed_2SEEDS">
      <a:dk1>
        <a:srgbClr val="000000"/>
      </a:dk1>
      <a:lt1>
        <a:srgbClr val="FFFFFF"/>
      </a:lt1>
      <a:dk2>
        <a:srgbClr val="2B2441"/>
      </a:dk2>
      <a:lt2>
        <a:srgbClr val="E8E4E2"/>
      </a:lt2>
      <a:accent1>
        <a:srgbClr val="71A8C8"/>
      </a:accent1>
      <a:accent2>
        <a:srgbClr val="72ADAA"/>
      </a:accent2>
      <a:accent3>
        <a:srgbClr val="8B9AD2"/>
      </a:accent3>
      <a:accent4>
        <a:srgbClr val="C88071"/>
      </a:accent4>
      <a:accent5>
        <a:srgbClr val="C29C65"/>
      </a:accent5>
      <a:accent6>
        <a:srgbClr val="A5A55E"/>
      </a:accent6>
      <a:hlink>
        <a:srgbClr val="A7775B"/>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Machine Learning Final Project</Template>
  <TotalTime>0</TotalTime>
  <Words>1113</Words>
  <Application>Microsoft Office PowerPoint</Application>
  <PresentationFormat>Widescreen</PresentationFormat>
  <Paragraphs>99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Avenir Next LT Pro</vt:lpstr>
      <vt:lpstr>Sabon Next LT</vt:lpstr>
      <vt:lpstr>Wingdings</vt:lpstr>
      <vt:lpstr>LuminousVTI</vt:lpstr>
      <vt:lpstr>Machine Learning Final Project</vt:lpstr>
      <vt:lpstr>Table of Contents</vt:lpstr>
      <vt:lpstr>Business Background</vt:lpstr>
      <vt:lpstr>Background</vt:lpstr>
      <vt:lpstr>Business Objective</vt:lpstr>
      <vt:lpstr>Expected Output</vt:lpstr>
      <vt:lpstr>Project Limitation</vt:lpstr>
      <vt:lpstr>Analytic Approach</vt:lpstr>
      <vt:lpstr>Data Understanding and Data Exploration</vt:lpstr>
      <vt:lpstr>Data Collection</vt:lpstr>
      <vt:lpstr>Data Description</vt:lpstr>
      <vt:lpstr>Data Description</vt:lpstr>
      <vt:lpstr>Data Description</vt:lpstr>
      <vt:lpstr>Data Description</vt:lpstr>
      <vt:lpstr>Data Description</vt:lpstr>
      <vt:lpstr>Data Description</vt:lpstr>
      <vt:lpstr>Data Description</vt:lpstr>
      <vt:lpstr>Data Description</vt:lpstr>
      <vt:lpstr>Data Description</vt:lpstr>
      <vt:lpstr>Data Description</vt:lpstr>
      <vt:lpstr>Splitting Dataset</vt:lpstr>
      <vt:lpstr>Data Distribution</vt:lpstr>
      <vt:lpstr>Features on Potability</vt:lpstr>
      <vt:lpstr>HeatMap</vt:lpstr>
      <vt:lpstr>Handlin Missing Data</vt:lpstr>
      <vt:lpstr>Modelling and Evaluation</vt:lpstr>
      <vt:lpstr>Training Model</vt:lpstr>
      <vt:lpstr>Tuning Result</vt:lpstr>
      <vt:lpstr>Deploy</vt:lpstr>
      <vt:lpstr>Conclusion and Recommendation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Final Project</dc:title>
  <dc:creator>Andrew Willy</dc:creator>
  <cp:lastModifiedBy>Andrew Willy</cp:lastModifiedBy>
  <cp:revision>1</cp:revision>
  <dcterms:created xsi:type="dcterms:W3CDTF">2021-08-16T17:20:50Z</dcterms:created>
  <dcterms:modified xsi:type="dcterms:W3CDTF">2021-08-16T17:21:28Z</dcterms:modified>
</cp:coreProperties>
</file>