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83" r:id="rId6"/>
    <p:sldId id="284" r:id="rId7"/>
    <p:sldId id="259" r:id="rId8"/>
    <p:sldId id="260" r:id="rId9"/>
    <p:sldId id="261" r:id="rId10"/>
    <p:sldId id="262" r:id="rId11"/>
    <p:sldId id="263" r:id="rId12"/>
    <p:sldId id="286" r:id="rId13"/>
    <p:sldId id="285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  <p:sldId id="276" r:id="rId26"/>
    <p:sldId id="274" r:id="rId27"/>
    <p:sldId id="279" r:id="rId28"/>
    <p:sldId id="277" r:id="rId29"/>
    <p:sldId id="280" r:id="rId30"/>
    <p:sldId id="278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9B835-243F-4657-9DC4-389076AA3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MÉTODOS DE LOS ARREGLOS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A17D1C-D1BA-41CC-B6DF-182A3AFEF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360" y="3744651"/>
            <a:ext cx="4767702" cy="1112575"/>
          </a:xfrm>
        </p:spPr>
        <p:txBody>
          <a:bodyPr>
            <a:normAutofit/>
          </a:bodyPr>
          <a:lstStyle/>
          <a:p>
            <a:pPr algn="ctr"/>
            <a:r>
              <a:rPr lang="es-MX" sz="2400" dirty="0"/>
              <a:t>AUTORES: Todo ISC 5to semestre</a:t>
            </a:r>
          </a:p>
          <a:p>
            <a:pPr algn="ctr"/>
            <a:r>
              <a:rPr lang="es-MX" sz="2400" dirty="0"/>
              <a:t>PROFESOR: JESÚS DEL TORO</a:t>
            </a:r>
          </a:p>
          <a:p>
            <a:pPr algn="ctr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6219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7FFD-10A9-4EC0-98A0-DD547EEA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.AT(), .</a:t>
            </a:r>
            <a:r>
              <a:rPr lang="es-MX" dirty="0" err="1"/>
              <a:t>concat</a:t>
            </a:r>
            <a:r>
              <a:rPr lang="es-MX" dirty="0"/>
              <a:t>(), y .</a:t>
            </a:r>
            <a:r>
              <a:rPr lang="es-MX" dirty="0" err="1"/>
              <a:t>sort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1D815-9549-49AD-9A4A-8477F283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3592"/>
            <a:ext cx="9905999" cy="4375889"/>
          </a:xfrm>
        </p:spPr>
        <p:txBody>
          <a:bodyPr/>
          <a:lstStyle/>
          <a:p>
            <a:r>
              <a:rPr lang="es-ES" dirty="0"/>
              <a:t>El método .at() regresa lo que esté en cierto índice; acepta enteros negativos, los cuales cuentan hacia atrás desde el último artículo en el arreglo</a:t>
            </a:r>
          </a:p>
          <a:p>
            <a:pPr lvl="1"/>
            <a:r>
              <a:rPr lang="es-MX" dirty="0"/>
              <a:t>Sintaxis: [</a:t>
            </a:r>
            <a:r>
              <a:rPr lang="es-MX" dirty="0" err="1"/>
              <a:t>nom</a:t>
            </a:r>
            <a:r>
              <a:rPr lang="es-MX" dirty="0"/>
              <a:t> del arreglo].at([índice])</a:t>
            </a:r>
          </a:p>
          <a:p>
            <a:r>
              <a:rPr lang="es-ES" dirty="0"/>
              <a:t>El método .</a:t>
            </a:r>
            <a:r>
              <a:rPr lang="es-ES" dirty="0" err="1"/>
              <a:t>concat</a:t>
            </a:r>
            <a:r>
              <a:rPr lang="es-ES" dirty="0"/>
              <a:t>() sirve para fusionar 2 o más arreglos; sirve para crear nuevos arreglos a partir de la fusión de otros, NO para cambiar arreglos existentes</a:t>
            </a:r>
          </a:p>
          <a:p>
            <a:pPr lvl="1"/>
            <a:r>
              <a:rPr lang="es-ES" dirty="0"/>
              <a:t>Sintaxis: [</a:t>
            </a:r>
            <a:r>
              <a:rPr lang="es-ES" dirty="0" err="1"/>
              <a:t>nom</a:t>
            </a:r>
            <a:r>
              <a:rPr lang="es-ES" dirty="0"/>
              <a:t> del arreglo].</a:t>
            </a:r>
            <a:r>
              <a:rPr lang="es-ES" dirty="0" err="1"/>
              <a:t>concat</a:t>
            </a:r>
            <a:r>
              <a:rPr lang="es-ES" dirty="0"/>
              <a:t>([</a:t>
            </a:r>
            <a:r>
              <a:rPr lang="es-ES" dirty="0" err="1"/>
              <a:t>nom</a:t>
            </a:r>
            <a:r>
              <a:rPr lang="es-ES" dirty="0"/>
              <a:t> del arreglo 2], ..., [</a:t>
            </a:r>
            <a:r>
              <a:rPr lang="es-ES" dirty="0" err="1"/>
              <a:t>nom</a:t>
            </a:r>
            <a:r>
              <a:rPr lang="es-ES" dirty="0"/>
              <a:t> del arreglo x])</a:t>
            </a:r>
          </a:p>
          <a:p>
            <a:r>
              <a:rPr lang="es-MX" dirty="0"/>
              <a:t>Este método </a:t>
            </a:r>
            <a:r>
              <a:rPr lang="es-ES" dirty="0"/>
              <a:t>ordena los elementos de un arreglo y lo regresa después de hacerlo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512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E18F5-F24D-4434-9A33-464CFFFA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copyWithin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E5148-4F66-4D2E-8BFD-04EE150B9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10036"/>
          </a:xfrm>
        </p:spPr>
        <p:txBody>
          <a:bodyPr>
            <a:normAutofit/>
          </a:bodyPr>
          <a:lstStyle/>
          <a:p>
            <a:r>
              <a:rPr lang="es-ES" dirty="0"/>
              <a:t>El método .</a:t>
            </a:r>
            <a:r>
              <a:rPr lang="es-ES" dirty="0" err="1"/>
              <a:t>copyWithin</a:t>
            </a:r>
            <a:r>
              <a:rPr lang="es-ES" dirty="0"/>
              <a:t>() copia parte de un arreglo en otro lugar dentro del mismo arreglo, y regresa dicho arreglo sin afectar su longitud; acepta índices negativos</a:t>
            </a:r>
          </a:p>
          <a:p>
            <a:pPr lvl="1"/>
            <a:r>
              <a:rPr lang="es-ES" dirty="0"/>
              <a:t>Sintaxis 1: [</a:t>
            </a:r>
            <a:r>
              <a:rPr lang="es-ES" dirty="0" err="1"/>
              <a:t>nom</a:t>
            </a:r>
            <a:r>
              <a:rPr lang="es-ES" dirty="0"/>
              <a:t> del arreglo].</a:t>
            </a:r>
            <a:r>
              <a:rPr lang="es-ES" dirty="0" err="1"/>
              <a:t>copyWithin</a:t>
            </a:r>
            <a:r>
              <a:rPr lang="es-ES" dirty="0"/>
              <a:t>([índice objetivo]) --&gt; lee el arreglo y copia sus artículos en el índice objetivo</a:t>
            </a:r>
          </a:p>
          <a:p>
            <a:pPr lvl="1"/>
            <a:r>
              <a:rPr lang="es-ES" dirty="0"/>
              <a:t>Sintaxis 2: [</a:t>
            </a:r>
            <a:r>
              <a:rPr lang="es-ES" dirty="0" err="1"/>
              <a:t>nom</a:t>
            </a:r>
            <a:r>
              <a:rPr lang="es-ES" dirty="0"/>
              <a:t> del arreglo].</a:t>
            </a:r>
            <a:r>
              <a:rPr lang="es-ES" dirty="0" err="1"/>
              <a:t>copyWithin</a:t>
            </a:r>
            <a:r>
              <a:rPr lang="es-ES" dirty="0"/>
              <a:t>([índice objetivo], [índice inicial]) --&gt; lee el arreglo y copia los artículos que comiencen a partir del índice inicial en el índice objetivo</a:t>
            </a:r>
          </a:p>
          <a:p>
            <a:pPr lvl="1"/>
            <a:r>
              <a:rPr lang="es-ES" dirty="0"/>
              <a:t>Sintaxis 3: [</a:t>
            </a:r>
            <a:r>
              <a:rPr lang="es-ES" dirty="0" err="1"/>
              <a:t>nom</a:t>
            </a:r>
            <a:r>
              <a:rPr lang="es-ES" dirty="0"/>
              <a:t> del arreglo].</a:t>
            </a:r>
            <a:r>
              <a:rPr lang="es-ES" dirty="0" err="1"/>
              <a:t>copyWithin</a:t>
            </a:r>
            <a:r>
              <a:rPr lang="es-ES" dirty="0"/>
              <a:t>([índice objetivo], [índice inicial], [índice final]) -&gt; lee el arreglo y copia los artículos entre los índices inicial y final en el índice objetivo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80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7FFD-10A9-4EC0-98A0-DD547EEA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.AT() y .</a:t>
            </a:r>
            <a:r>
              <a:rPr lang="es-MX" dirty="0" err="1"/>
              <a:t>concat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1D815-9549-49AD-9A4A-8477F283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3592"/>
            <a:ext cx="9905999" cy="4375889"/>
          </a:xfrm>
        </p:spPr>
        <p:txBody>
          <a:bodyPr>
            <a:normAutofit/>
          </a:bodyPr>
          <a:lstStyle/>
          <a:p>
            <a:r>
              <a:rPr lang="es-MX" dirty="0"/>
              <a:t>Ejemplo .at():</a:t>
            </a:r>
          </a:p>
          <a:p>
            <a:pPr marL="457200" lvl="1" indent="0">
              <a:buNone/>
            </a:pPr>
            <a:r>
              <a:rPr lang="es-MX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'Uva'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'Manzana'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Platano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'Sandia'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MX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.at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Sale ‘Manzana’</a:t>
            </a:r>
            <a:endParaRPr lang="es-MX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MX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.at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MX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Sale ‘Sandia’</a:t>
            </a:r>
            <a:endParaRPr lang="es-MX" dirty="0"/>
          </a:p>
          <a:p>
            <a:r>
              <a:rPr lang="es-MX" dirty="0"/>
              <a:t>Ejemplo .</a:t>
            </a:r>
            <a:r>
              <a:rPr lang="es-MX" dirty="0" err="1"/>
              <a:t>concat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carros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'Volvo'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Volswagen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'Toyota’</a:t>
            </a:r>
            <a:r>
              <a:rPr lang="es-MX" sz="18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'Uva'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'Manzana'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Platano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'Sandia'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cosas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E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.concat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carros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cosas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Sale ['Uva', 'Manzana', '</a:t>
            </a:r>
            <a:r>
              <a:rPr lang="es-E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Platano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', 'Sandia', 'Volvo', '</a:t>
            </a:r>
            <a:r>
              <a:rPr lang="es-E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Volswagen</a:t>
            </a:r>
            <a:r>
              <a:rPr lang="es-ES" sz="1800" b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', 'Toyota']</a:t>
            </a:r>
            <a:endParaRPr lang="es-E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0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7FFD-10A9-4EC0-98A0-DD547EEA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sort</a:t>
            </a:r>
            <a:r>
              <a:rPr lang="es-MX" dirty="0"/>
              <a:t>() y .</a:t>
            </a:r>
            <a:r>
              <a:rPr lang="es-MX" dirty="0" err="1"/>
              <a:t>CopyWithin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1D815-9549-49AD-9A4A-8477F283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6035"/>
            <a:ext cx="9905999" cy="4717773"/>
          </a:xfrm>
        </p:spPr>
        <p:txBody>
          <a:bodyPr>
            <a:normAutofit/>
          </a:bodyPr>
          <a:lstStyle/>
          <a:p>
            <a:r>
              <a:rPr lang="es-MX" dirty="0"/>
              <a:t>Ejemplo .</a:t>
            </a:r>
            <a:r>
              <a:rPr lang="es-MX" dirty="0" err="1"/>
              <a:t>sort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carros2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'Ferrari'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'Lamborghini'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'McLaren'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'Ford'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'Mitsubishi'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carros2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.sort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Sale ['Ferrari', 'Ford', 'Lamborghini', 'McLaren', 'Mitsubishi']</a:t>
            </a:r>
            <a:endParaRPr lang="es-MX" sz="1800" dirty="0"/>
          </a:p>
          <a:p>
            <a:r>
              <a:rPr lang="es-MX" dirty="0"/>
              <a:t>Ejemplo .</a:t>
            </a:r>
            <a:r>
              <a:rPr lang="es-MX" dirty="0" err="1"/>
              <a:t>copyWithin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da-DK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s-MX" sz="1800" dirty="0"/>
              <a:t>1)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.copyWithin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sz="16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Sale [1, 2, 1, 2, 3]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dirty="0"/>
              <a:t>2)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.copyWithin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sz="16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Sale [1, 2, 3, 1, 2]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dirty="0"/>
              <a:t>3)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.copyWithin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sz="16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Sale [4, 5, 3, 4, 5]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dirty="0"/>
              <a:t>4)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.copyWithin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sz="16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Sale [4, 2, 3, 4, 5]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50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759C2-B397-408C-B5C3-4E685A2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unshift</a:t>
            </a:r>
            <a:r>
              <a:rPr lang="es-MX" dirty="0"/>
              <a:t>() y .</a:t>
            </a:r>
            <a:r>
              <a:rPr lang="es-MX" dirty="0" err="1"/>
              <a:t>splice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ED1BFA-C141-4B40-9E61-CEE5820E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6147"/>
            <a:ext cx="9905999" cy="3541714"/>
          </a:xfrm>
        </p:spPr>
        <p:txBody>
          <a:bodyPr/>
          <a:lstStyle/>
          <a:p>
            <a:r>
              <a:rPr lang="es-ES_tradnl" sz="2400" dirty="0"/>
              <a:t>Agrega uno o más elementos al inicio del arreglo, y devuelve la nueva longitud del arreglo.</a:t>
            </a:r>
          </a:p>
          <a:p>
            <a:pPr lvl="1"/>
            <a:r>
              <a:rPr lang="es-MX" dirty="0"/>
              <a:t>Sintaxis: </a:t>
            </a:r>
            <a:r>
              <a:rPr lang="es-MX" dirty="0" err="1"/>
              <a:t>arr.unshift</a:t>
            </a:r>
            <a:r>
              <a:rPr lang="es-MX" dirty="0"/>
              <a:t>(elemento1[, ...[, </a:t>
            </a:r>
            <a:r>
              <a:rPr lang="es-MX" dirty="0" err="1"/>
              <a:t>elementoN</a:t>
            </a:r>
            <a:r>
              <a:rPr lang="es-MX" dirty="0"/>
              <a:t>]])</a:t>
            </a:r>
          </a:p>
          <a:p>
            <a:r>
              <a:rPr lang="es-ES" dirty="0"/>
              <a:t>Cambia el contenido de un arreglo eliminando elementos existentes y/o agregando nuevos elementos.</a:t>
            </a:r>
          </a:p>
          <a:p>
            <a:pPr lvl="1"/>
            <a:r>
              <a:rPr lang="en-US" dirty="0" err="1"/>
              <a:t>array.splice</a:t>
            </a:r>
            <a:r>
              <a:rPr lang="en-US" dirty="0"/>
              <a:t>(start[, </a:t>
            </a:r>
            <a:r>
              <a:rPr lang="en-US" dirty="0" err="1"/>
              <a:t>deleteCount</a:t>
            </a:r>
            <a:r>
              <a:rPr lang="en-US" dirty="0"/>
              <a:t>[, item1[, item2[, ...]]]])</a:t>
            </a:r>
            <a:endParaRPr lang="es-ES" dirty="0"/>
          </a:p>
          <a:p>
            <a:endParaRPr lang="es-MX" dirty="0"/>
          </a:p>
          <a:p>
            <a:pPr lvl="1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6A03D4-E5AA-4132-A930-C8F06AD4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98" y="4760913"/>
            <a:ext cx="3419952" cy="18004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F5A8BD-63E0-4D01-973F-AF922B063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226" y="3833769"/>
            <a:ext cx="3857043" cy="28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2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000CD-3819-4699-9AA0-18A80C52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values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0FDE1-E647-4D3B-90E9-3734C4E4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2316"/>
            <a:ext cx="9905999" cy="3541714"/>
          </a:xfrm>
        </p:spPr>
        <p:txBody>
          <a:bodyPr/>
          <a:lstStyle/>
          <a:p>
            <a:r>
              <a:rPr lang="es-ES" dirty="0"/>
              <a:t>Devuelve un nuevo objeto Array </a:t>
            </a:r>
            <a:r>
              <a:rPr lang="es-ES" dirty="0" err="1"/>
              <a:t>Iterator</a:t>
            </a:r>
            <a:r>
              <a:rPr lang="es-ES" dirty="0"/>
              <a:t> que contiene los valores para cada índice del arreglo.</a:t>
            </a:r>
          </a:p>
          <a:p>
            <a:pPr lvl="1"/>
            <a:r>
              <a:rPr lang="es-MX" dirty="0"/>
              <a:t>Sintaxis: </a:t>
            </a:r>
            <a:r>
              <a:rPr lang="es-MX" dirty="0" err="1"/>
              <a:t>arr.values</a:t>
            </a:r>
            <a:r>
              <a:rPr lang="es-MX" dirty="0"/>
              <a:t>()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611EBD-4293-4426-B524-439546E8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46" y="3429000"/>
            <a:ext cx="5004708" cy="29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4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C7C661B-FB0D-4C60-B7FC-608D8771F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"/>
          <a:stretch/>
        </p:blipFill>
        <p:spPr>
          <a:xfrm>
            <a:off x="704695" y="387286"/>
            <a:ext cx="10570108" cy="60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502F907F-8CAB-42DB-BCD5-63E4E66D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9" y="644236"/>
            <a:ext cx="9901382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65359A8-3F27-40A6-B501-43A400D22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822056" y="387062"/>
            <a:ext cx="10815762" cy="60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7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4E809-5362-40C7-86DB-6D2DC2FD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2206"/>
            <a:ext cx="9905998" cy="1478570"/>
          </a:xfrm>
        </p:spPr>
        <p:txBody>
          <a:bodyPr/>
          <a:lstStyle/>
          <a:p>
            <a:r>
              <a:rPr lang="es-MX" dirty="0"/>
              <a:t>.reverse() y .</a:t>
            </a:r>
            <a:r>
              <a:rPr lang="es-MX" dirty="0" err="1"/>
              <a:t>push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409F7-66E4-41E8-9C89-3EC52AA6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0776"/>
            <a:ext cx="9905999" cy="3541714"/>
          </a:xfrm>
        </p:spPr>
        <p:txBody>
          <a:bodyPr/>
          <a:lstStyle/>
          <a:p>
            <a:r>
              <a:rPr lang="es-ES" dirty="0"/>
              <a:t>El método .reverse() invierte el orden de los elementos de un array in place. El primer elemento pasa a ser el último y el último pasa a ser el primero</a:t>
            </a:r>
          </a:p>
          <a:p>
            <a:r>
              <a:rPr lang="es-ES" dirty="0">
                <a:solidFill>
                  <a:schemeClr val="tx1"/>
                </a:solidFill>
              </a:rPr>
              <a:t>El método .</a:t>
            </a:r>
            <a:r>
              <a:rPr lang="es-ES" dirty="0" err="1">
                <a:solidFill>
                  <a:schemeClr val="tx1"/>
                </a:solidFill>
              </a:rPr>
              <a:t>push</a:t>
            </a:r>
            <a:r>
              <a:rPr lang="es-ES" dirty="0">
                <a:solidFill>
                  <a:schemeClr val="tx1"/>
                </a:solidFill>
              </a:rPr>
              <a:t>() añade uno o más elementos al final de un array y devuelve la nueva longitud del array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8B862D-0F83-4565-95CF-898BBAA97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0" t="6402" r="52282" b="13954"/>
          <a:stretch/>
        </p:blipFill>
        <p:spPr>
          <a:xfrm>
            <a:off x="906011" y="4590015"/>
            <a:ext cx="3145872" cy="21547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DA315C-3256-4F98-A7C7-2FC0F6975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8" t="12425" r="8255" b="9581"/>
          <a:stretch/>
        </p:blipFill>
        <p:spPr>
          <a:xfrm>
            <a:off x="4367064" y="4928096"/>
            <a:ext cx="7546109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9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4BEB-B422-4F42-8D75-2A38AA17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Fill</a:t>
            </a:r>
            <a:r>
              <a:rPr lang="es-MX" dirty="0"/>
              <a:t>() y .</a:t>
            </a:r>
            <a:r>
              <a:rPr lang="es-MX" dirty="0" err="1"/>
              <a:t>filter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5E83B-E07E-4C95-9255-3D9BBFCA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método </a:t>
            </a:r>
            <a:r>
              <a:rPr lang="es-MX" dirty="0" err="1"/>
              <a:t>fill</a:t>
            </a:r>
            <a:r>
              <a:rPr lang="es-MX" dirty="0"/>
              <a:t>() cambia todos los elementos en un arreglo por un valor estático, desde el índice de inicio (por defecto 0) hasta el índice final (por defecto </a:t>
            </a:r>
            <a:r>
              <a:rPr lang="es-MX" dirty="0" err="1"/>
              <a:t>array.length</a:t>
            </a:r>
            <a:r>
              <a:rPr lang="es-MX" dirty="0"/>
              <a:t>). Devuelve el arreglo modificado.</a:t>
            </a:r>
          </a:p>
          <a:p>
            <a:r>
              <a:rPr lang="es-MX" dirty="0"/>
              <a:t>El método </a:t>
            </a:r>
            <a:r>
              <a:rPr lang="es-MX" dirty="0" err="1"/>
              <a:t>filter</a:t>
            </a:r>
            <a:r>
              <a:rPr lang="es-MX" dirty="0"/>
              <a:t>() crea un nuevo array con todos los elementos que cumplan la condición implementada por la función dada.</a:t>
            </a:r>
          </a:p>
        </p:txBody>
      </p:sp>
    </p:spTree>
    <p:extLst>
      <p:ext uri="{BB962C8B-B14F-4D97-AF65-F5344CB8AC3E}">
        <p14:creationId xmlns:p14="http://schemas.microsoft.com/office/powerpoint/2010/main" val="16890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677C6-3A03-4FA0-B097-A97CDCE1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5426"/>
            <a:ext cx="9905998" cy="1478570"/>
          </a:xfrm>
        </p:spPr>
        <p:txBody>
          <a:bodyPr/>
          <a:lstStyle/>
          <a:p>
            <a:r>
              <a:rPr lang="es-MX" dirty="0"/>
              <a:t>.pop() y .</a:t>
            </a:r>
            <a:r>
              <a:rPr lang="es-MX" dirty="0" err="1"/>
              <a:t>keys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1791D-685D-4419-86B5-3326EEEB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33" y="1658143"/>
            <a:ext cx="6635182" cy="3541714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El método .pop() elimina el último elemento de un array y lo devuelve. Este método cambia la longitud del array</a:t>
            </a:r>
          </a:p>
          <a:p>
            <a:r>
              <a:rPr lang="es-ES" dirty="0"/>
              <a:t>El método .</a:t>
            </a:r>
            <a:r>
              <a:rPr lang="es-ES" dirty="0" err="1"/>
              <a:t>keys</a:t>
            </a:r>
            <a:r>
              <a:rPr lang="es-ES" dirty="0"/>
              <a:t>() devuelve un nuevo objeto Array </a:t>
            </a:r>
            <a:r>
              <a:rPr lang="es-ES" dirty="0" err="1"/>
              <a:t>Iterator</a:t>
            </a:r>
            <a:r>
              <a:rPr lang="es-ES" dirty="0"/>
              <a:t>, que contiene las claves de índice con las que acceder a cada elemento en el array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C7E027-D3DB-4456-8DFC-D5652EE40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0" t="11008" r="25449" b="7941"/>
          <a:stretch/>
        </p:blipFill>
        <p:spPr>
          <a:xfrm>
            <a:off x="1460193" y="4713528"/>
            <a:ext cx="5368445" cy="1754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69CDEC-8A12-466A-8306-2AED65A97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7" r="51940"/>
          <a:stretch/>
        </p:blipFill>
        <p:spPr>
          <a:xfrm>
            <a:off x="7826928" y="3243775"/>
            <a:ext cx="3691157" cy="3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52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1A72D-8310-4AD7-A15A-DFE95B6B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.reduce() y .</a:t>
            </a:r>
            <a:r>
              <a:rPr lang="es-MX" dirty="0" err="1"/>
              <a:t>tostring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FDFB2-6F76-4F02-BC64-886600C9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método .reduce() e</a:t>
            </a:r>
            <a:r>
              <a:rPr lang="es-MX" sz="2400" dirty="0"/>
              <a:t>xtrae un número del arreglo empezando desde el inicio</a:t>
            </a:r>
          </a:p>
          <a:p>
            <a:r>
              <a:rPr lang="es-MX" dirty="0"/>
              <a:t>El método .</a:t>
            </a:r>
            <a:r>
              <a:rPr lang="es-MX" dirty="0" err="1"/>
              <a:t>toString</a:t>
            </a:r>
            <a:r>
              <a:rPr lang="es-MX" dirty="0"/>
              <a:t>() c</a:t>
            </a:r>
            <a:r>
              <a:rPr lang="es-MX" sz="2400" dirty="0"/>
              <a:t>onvierte un número a un </a:t>
            </a:r>
            <a:r>
              <a:rPr lang="es-MX" sz="2400" dirty="0" err="1"/>
              <a:t>string</a:t>
            </a:r>
            <a:r>
              <a:rPr lang="es-MX" sz="2400" dirty="0"/>
              <a:t> 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123887-16C2-44EA-8F0C-011FABBDC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7" t="11026" r="6502" b="5813"/>
          <a:stretch/>
        </p:blipFill>
        <p:spPr>
          <a:xfrm>
            <a:off x="7520203" y="4605493"/>
            <a:ext cx="4213302" cy="11074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53AD63-9864-474F-9861-DA90BF1B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18" y="4136703"/>
            <a:ext cx="6676281" cy="20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8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9E416-AAF1-4A93-A9AA-C9B2558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reduceRight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E5C0AB-E5F2-48D2-9562-0D50D856D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2323"/>
            <a:ext cx="9905999" cy="3541714"/>
          </a:xfrm>
        </p:spPr>
        <p:txBody>
          <a:bodyPr/>
          <a:lstStyle/>
          <a:p>
            <a:r>
              <a:rPr lang="es-MX" sz="2400" dirty="0"/>
              <a:t>Extrae un número del arreglo empezando desde el inicio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08B0BC-7CD7-4E9C-8742-55DE6A8F1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t="2985" b="3759"/>
          <a:stretch/>
        </p:blipFill>
        <p:spPr>
          <a:xfrm>
            <a:off x="2523138" y="2714517"/>
            <a:ext cx="7145723" cy="36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88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2DAFB-6249-474E-9D85-7048DC5A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entries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C36BA-675B-4102-B019-40218A99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5660"/>
            <a:ext cx="6213544" cy="4774165"/>
          </a:xfrm>
        </p:spPr>
        <p:txBody>
          <a:bodyPr>
            <a:normAutofit/>
          </a:bodyPr>
          <a:lstStyle/>
          <a:p>
            <a:r>
              <a:rPr lang="es-ES" sz="2800" dirty="0"/>
              <a:t>El método .</a:t>
            </a:r>
            <a:r>
              <a:rPr lang="es-ES" sz="2800" dirty="0" err="1"/>
              <a:t>entries</a:t>
            </a:r>
            <a:r>
              <a:rPr lang="es-ES" sz="2800" dirty="0"/>
              <a:t>() retorna un nuevo objeto Array </a:t>
            </a:r>
            <a:r>
              <a:rPr lang="es-ES" sz="2800" dirty="0" err="1"/>
              <a:t>Iterator</a:t>
            </a:r>
            <a:r>
              <a:rPr lang="es-ES" sz="2800" dirty="0"/>
              <a:t> que contiene los pares clave/valor para cada índice de la matriz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1A6982F-D9BE-47C0-93CC-356C710F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78" t="36497" r="49142" b="17628"/>
          <a:stretch/>
        </p:blipFill>
        <p:spPr>
          <a:xfrm>
            <a:off x="7354957" y="1357803"/>
            <a:ext cx="4068417" cy="481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C9C8B-7988-4DBA-8DD2-C1F53145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every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A29E5-B88B-4231-87A3-11F50571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1191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s-ES" dirty="0"/>
              <a:t>Determina si todos los elementos en el array satisfacen una condición</a:t>
            </a:r>
          </a:p>
          <a:p>
            <a:r>
              <a:rPr lang="es-ES" dirty="0"/>
              <a:t>Ejecuta la función </a:t>
            </a:r>
            <a:r>
              <a:rPr lang="es-ES" dirty="0" err="1"/>
              <a:t>callback</a:t>
            </a:r>
            <a:r>
              <a:rPr lang="es-ES" dirty="0"/>
              <a:t> dada una vez por cada elemento presente en el arreglo hasta encontrar uno que haga retornar un valor falso a </a:t>
            </a:r>
            <a:r>
              <a:rPr lang="es-ES" dirty="0" err="1"/>
              <a:t>callback</a:t>
            </a:r>
            <a:r>
              <a:rPr lang="es-ES" dirty="0"/>
              <a:t> (un valor que resulte falso cuando se convierta a booleano).  Si no se encuentra tal elemento, el método .</a:t>
            </a:r>
            <a:r>
              <a:rPr lang="es-ES" dirty="0" err="1"/>
              <a:t>every</a:t>
            </a:r>
            <a:r>
              <a:rPr lang="es-ES" dirty="0"/>
              <a:t>() de inmediato retorna false. O si  </a:t>
            </a:r>
            <a:r>
              <a:rPr lang="es-ES" dirty="0" err="1"/>
              <a:t>callback</a:t>
            </a:r>
            <a:r>
              <a:rPr lang="es-ES" dirty="0"/>
              <a:t> retorna verdadero para todos los elementos, </a:t>
            </a:r>
            <a:r>
              <a:rPr lang="es-ES" dirty="0" err="1"/>
              <a:t>every</a:t>
            </a:r>
            <a:r>
              <a:rPr lang="es-ES" dirty="0"/>
              <a:t> retornará true. </a:t>
            </a:r>
            <a:r>
              <a:rPr lang="es-ES" dirty="0" err="1"/>
              <a:t>callback</a:t>
            </a:r>
            <a:r>
              <a:rPr lang="es-ES" dirty="0"/>
              <a:t> es llamada sólo para índices del arreglo que tengan valores asignados; no se llama para índices que hayan sido eliminados o a los que no se les haya asignado un valor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1717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C9C8B-7988-4DBA-8DD2-C1F53145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every</a:t>
            </a:r>
            <a:r>
              <a:rPr lang="es-MX" dirty="0"/>
              <a:t>()</a:t>
            </a: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04D9A70-51E0-4334-861F-884C40404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2" t="14259" r="61355" b="24324"/>
          <a:stretch/>
        </p:blipFill>
        <p:spPr>
          <a:xfrm>
            <a:off x="2650434" y="1868558"/>
            <a:ext cx="6256814" cy="46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0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1B010-9AC0-46EB-A957-A2DAE007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</a:t>
            </a:r>
            <a:r>
              <a:rPr lang="es-ES" dirty="0" err="1"/>
              <a:t>findIndex</a:t>
            </a:r>
            <a:r>
              <a:rPr lang="es-ES" dirty="0"/>
              <a:t>()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7721F-C1C1-4D28-AB8C-58FE5F6D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71423" cy="3541714"/>
          </a:xfrm>
        </p:spPr>
        <p:txBody>
          <a:bodyPr/>
          <a:lstStyle/>
          <a:p>
            <a:r>
              <a:rPr lang="es-ES" dirty="0"/>
              <a:t>El método .</a:t>
            </a:r>
            <a:r>
              <a:rPr lang="es-ES" dirty="0" err="1"/>
              <a:t>findIndex</a:t>
            </a:r>
            <a:r>
              <a:rPr lang="es-ES" dirty="0"/>
              <a:t>() devuelve el índice del primer elemento de un array que cumpla con la función de prueba proporcionada. En caso contrario devuelve -1</a:t>
            </a:r>
            <a:endParaRPr lang="es-MX" dirty="0"/>
          </a:p>
        </p:txBody>
      </p:sp>
      <p:pic>
        <p:nvPicPr>
          <p:cNvPr id="4" name="Imagen 3" descr="Interfaz de usuario gráfica, Aplicación, Correo electrónico&#10;&#10;Descripción generada automáticamente">
            <a:extLst>
              <a:ext uri="{FF2B5EF4-FFF2-40B4-BE49-F238E27FC236}">
                <a16:creationId xmlns:a16="http://schemas.microsoft.com/office/drawing/2014/main" id="{CD4B97E5-DF3E-4652-B2EB-6B9620E11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8" t="30846" r="40335" b="19300"/>
          <a:stretch/>
        </p:blipFill>
        <p:spPr>
          <a:xfrm>
            <a:off x="4796302" y="4094661"/>
            <a:ext cx="6772847" cy="2571185"/>
          </a:xfrm>
          <a:prstGeom prst="rect">
            <a:avLst/>
          </a:prstGeom>
        </p:spPr>
      </p:pic>
      <p:pic>
        <p:nvPicPr>
          <p:cNvPr id="5" name="Imagen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BE631224-E967-4E27-B440-4E8ABA4C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9" t="14504" r="61637" b="39179"/>
          <a:stretch/>
        </p:blipFill>
        <p:spPr>
          <a:xfrm>
            <a:off x="6917465" y="1357803"/>
            <a:ext cx="4129946" cy="257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0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CA2EE-61E1-4D4E-B86F-466A84BE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.flat()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60ABA-0274-49C6-8940-5BA54124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1922"/>
            <a:ext cx="6544849" cy="3541714"/>
          </a:xfrm>
        </p:spPr>
        <p:txBody>
          <a:bodyPr/>
          <a:lstStyle/>
          <a:p>
            <a:r>
              <a:rPr lang="es-ES" dirty="0"/>
              <a:t>El método flat() crea una nueva matriz con todos los elementos de </a:t>
            </a:r>
            <a:r>
              <a:rPr lang="es-ES" dirty="0" err="1"/>
              <a:t>sub-array</a:t>
            </a:r>
            <a:r>
              <a:rPr lang="es-ES" dirty="0"/>
              <a:t> concatenados recursivamente hasta la profundidad especificada</a:t>
            </a:r>
          </a:p>
          <a:p>
            <a:pPr lvl="1"/>
            <a:r>
              <a:rPr lang="es-ES" dirty="0"/>
              <a:t>Sintaxis: </a:t>
            </a:r>
            <a:r>
              <a:rPr lang="es-MX" dirty="0" err="1"/>
              <a:t>var</a:t>
            </a:r>
            <a:r>
              <a:rPr lang="es-MX" dirty="0"/>
              <a:t> </a:t>
            </a:r>
            <a:r>
              <a:rPr lang="es-MX" dirty="0" err="1"/>
              <a:t>newArray</a:t>
            </a:r>
            <a:r>
              <a:rPr lang="es-MX" dirty="0"/>
              <a:t> = </a:t>
            </a:r>
            <a:r>
              <a:rPr lang="es-MX" dirty="0" err="1"/>
              <a:t>arr.flat</a:t>
            </a:r>
            <a:r>
              <a:rPr lang="es-MX" dirty="0"/>
              <a:t>([</a:t>
            </a:r>
            <a:r>
              <a:rPr lang="es-MX" dirty="0" err="1"/>
              <a:t>depth</a:t>
            </a:r>
            <a:r>
              <a:rPr lang="es-MX" dirty="0"/>
              <a:t>]);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46BF42-6D94-4E5E-B01C-E865B136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1" y="1473983"/>
            <a:ext cx="3545825" cy="42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23FD2-E45B-464A-8481-A9E9DD0F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flatmap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A5770-94FB-44E5-ACB9-5B4AAA0D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método </a:t>
            </a:r>
            <a:r>
              <a:rPr lang="es-ES" dirty="0" err="1"/>
              <a:t>flatMap</a:t>
            </a:r>
            <a:r>
              <a:rPr lang="es-ES" dirty="0"/>
              <a:t>() primero mapea cada elemento usando una función de mapeo, luego aplana el resultado en una nueva matriz. Es idéntico a un </a:t>
            </a:r>
            <a:r>
              <a:rPr lang="es-ES" dirty="0" err="1"/>
              <a:t>map</a:t>
            </a:r>
            <a:r>
              <a:rPr lang="es-ES" dirty="0"/>
              <a:t> seguido de un </a:t>
            </a:r>
            <a:r>
              <a:rPr lang="es-ES" dirty="0" err="1"/>
              <a:t>flatten</a:t>
            </a:r>
            <a:r>
              <a:rPr lang="es-ES" dirty="0"/>
              <a:t> (en-US) de profundidad 1, pero </a:t>
            </a:r>
            <a:r>
              <a:rPr lang="es-ES" dirty="0" err="1"/>
              <a:t>flatMap</a:t>
            </a:r>
            <a:r>
              <a:rPr lang="es-ES" dirty="0"/>
              <a:t> es a menudo útil y la fusión de ambos en un método es ligeramente más eficiente</a:t>
            </a:r>
          </a:p>
          <a:p>
            <a:pPr lvl="1"/>
            <a:r>
              <a:rPr lang="es-ES" dirty="0"/>
              <a:t>Sintaxis: </a:t>
            </a:r>
            <a:r>
              <a:rPr lang="en-US" dirty="0"/>
              <a:t>var </a:t>
            </a:r>
            <a:r>
              <a:rPr lang="en-US" dirty="0" err="1"/>
              <a:t>new_array</a:t>
            </a:r>
            <a:r>
              <a:rPr lang="en-US" dirty="0"/>
              <a:t> = </a:t>
            </a:r>
            <a:r>
              <a:rPr lang="en-US" dirty="0" err="1"/>
              <a:t>arr.flatMap</a:t>
            </a:r>
            <a:r>
              <a:rPr lang="en-US" dirty="0"/>
              <a:t>(function callback(</a:t>
            </a:r>
            <a:r>
              <a:rPr lang="en-US" dirty="0" err="1"/>
              <a:t>currentValue</a:t>
            </a:r>
            <a:r>
              <a:rPr lang="en-US" dirty="0"/>
              <a:t>[,index[, array]]) {return element for </a:t>
            </a:r>
            <a:r>
              <a:rPr lang="en-US" dirty="0" err="1"/>
              <a:t>new_array</a:t>
            </a:r>
            <a:r>
              <a:rPr lang="en-US" dirty="0"/>
              <a:t>}[, </a:t>
            </a:r>
            <a:r>
              <a:rPr lang="en-US" dirty="0" err="1"/>
              <a:t>thisArg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078668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23FD2-E45B-464A-8481-A9E9DD0F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flatmap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A5770-94FB-44E5-ACB9-5B4AAA0D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5603945" cy="4676396"/>
          </a:xfrm>
        </p:spPr>
        <p:txBody>
          <a:bodyPr>
            <a:normAutofit/>
          </a:bodyPr>
          <a:lstStyle/>
          <a:p>
            <a:r>
              <a:rPr lang="en-US" dirty="0" err="1"/>
              <a:t>Parámetros</a:t>
            </a:r>
            <a:endParaRPr lang="en-US" dirty="0"/>
          </a:p>
          <a:p>
            <a:pPr lvl="1"/>
            <a:r>
              <a:rPr lang="es-ES" dirty="0" err="1"/>
              <a:t>Callback</a:t>
            </a:r>
            <a:r>
              <a:rPr lang="es-ES" dirty="0"/>
              <a:t>: Función que produce un elemento de la nueva matriz, tomando tres argumentos:</a:t>
            </a:r>
          </a:p>
          <a:p>
            <a:pPr lvl="1"/>
            <a:r>
              <a:rPr lang="es-ES" dirty="0" err="1"/>
              <a:t>currentValue</a:t>
            </a:r>
            <a:r>
              <a:rPr lang="es-ES" dirty="0"/>
              <a:t>: El elemento actual que se procesa en la matriz.</a:t>
            </a:r>
          </a:p>
          <a:p>
            <a:pPr lvl="1"/>
            <a:r>
              <a:rPr lang="es-ES" dirty="0" err="1"/>
              <a:t>indexOptional</a:t>
            </a:r>
            <a:r>
              <a:rPr lang="es-ES" dirty="0"/>
              <a:t>: El índice del elemento actual que se procesa en la matriz.</a:t>
            </a:r>
          </a:p>
          <a:p>
            <a:pPr lvl="1"/>
            <a:r>
              <a:rPr lang="es-ES" dirty="0" err="1"/>
              <a:t>arrayOptional</a:t>
            </a:r>
            <a:r>
              <a:rPr lang="es-ES" dirty="0"/>
              <a:t>: La matriz </a:t>
            </a:r>
            <a:r>
              <a:rPr lang="es-ES" dirty="0" err="1"/>
              <a:t>map</a:t>
            </a:r>
            <a:r>
              <a:rPr lang="es-ES" dirty="0"/>
              <a:t> fue llamada.</a:t>
            </a:r>
          </a:p>
          <a:p>
            <a:pPr lvl="1"/>
            <a:r>
              <a:rPr lang="es-ES" dirty="0" err="1"/>
              <a:t>thisArgOptional</a:t>
            </a:r>
            <a:r>
              <a:rPr lang="es-ES" dirty="0"/>
              <a:t>: Valor para usar como </a:t>
            </a:r>
            <a:r>
              <a:rPr lang="es-ES" dirty="0" err="1"/>
              <a:t>this</a:t>
            </a:r>
            <a:r>
              <a:rPr lang="es-ES" dirty="0"/>
              <a:t> al ejecutar </a:t>
            </a:r>
            <a:r>
              <a:rPr lang="es-ES" dirty="0" err="1"/>
              <a:t>callback</a:t>
            </a:r>
            <a:r>
              <a:rPr lang="es-ES" dirty="0"/>
              <a:t>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DCA698-7780-44CF-A15A-3B1DA60EC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836" y="2743253"/>
            <a:ext cx="448690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1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4BEB-B422-4F42-8D75-2A38AA17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Fill</a:t>
            </a:r>
            <a:r>
              <a:rPr lang="es-MX" dirty="0"/>
              <a:t>() y .</a:t>
            </a:r>
            <a:r>
              <a:rPr lang="es-MX" dirty="0" err="1"/>
              <a:t>filter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5E83B-E07E-4C95-9255-3D9BBFCA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026"/>
            <a:ext cx="8877231" cy="4651513"/>
          </a:xfrm>
        </p:spPr>
        <p:txBody>
          <a:bodyPr>
            <a:normAutofit/>
          </a:bodyPr>
          <a:lstStyle/>
          <a:p>
            <a:r>
              <a:rPr lang="es-MX" dirty="0"/>
              <a:t>Ejemplo .</a:t>
            </a:r>
            <a:r>
              <a:rPr lang="es-MX" dirty="0" err="1"/>
              <a:t>fill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ES" sz="1800" dirty="0" err="1">
                <a:solidFill>
                  <a:srgbClr val="EBBBFF"/>
                </a:solidFill>
                <a:latin typeface="Consolas" panose="020B0609020204030204" pitchFamily="49" charset="0"/>
              </a:rPr>
              <a:t>const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s-ES" sz="1800" dirty="0">
                <a:solidFill>
                  <a:srgbClr val="FF9DA4"/>
                </a:solidFill>
                <a:latin typeface="Consolas" panose="020B0609020204030204" pitchFamily="49" charset="0"/>
              </a:rPr>
              <a:t>array1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s-ES" sz="18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 [</a:t>
            </a:r>
            <a:r>
              <a:rPr lang="es-ES" sz="1800" dirty="0">
                <a:solidFill>
                  <a:srgbClr val="FFC58F"/>
                </a:solidFill>
                <a:latin typeface="Consolas" panose="020B0609020204030204" pitchFamily="49" charset="0"/>
              </a:rPr>
              <a:t>1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s-ES" sz="1800" dirty="0">
                <a:solidFill>
                  <a:srgbClr val="FFC58F"/>
                </a:solidFill>
                <a:latin typeface="Consolas" panose="020B0609020204030204" pitchFamily="49" charset="0"/>
              </a:rPr>
              <a:t>2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s-ES" sz="1800" dirty="0">
                <a:solidFill>
                  <a:srgbClr val="FFC58F"/>
                </a:solidFill>
                <a:latin typeface="Consolas" panose="020B0609020204030204" pitchFamily="49" charset="0"/>
              </a:rPr>
              <a:t>3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s-ES" sz="1800" dirty="0">
                <a:solidFill>
                  <a:srgbClr val="FFC58F"/>
                </a:solidFill>
                <a:latin typeface="Consolas" panose="020B0609020204030204" pitchFamily="49" charset="0"/>
              </a:rPr>
              <a:t>4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s-ES" sz="1800" dirty="0" err="1">
                <a:solidFill>
                  <a:srgbClr val="EBBBFF"/>
                </a:solidFill>
                <a:latin typeface="Consolas" panose="020B0609020204030204" pitchFamily="49" charset="0"/>
              </a:rPr>
              <a:t>const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.fill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Esperado: [1, 5, 5, 5]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.fill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Esperado: [6, 6, 6, 6]</a:t>
            </a:r>
          </a:p>
          <a:p>
            <a:r>
              <a:rPr lang="es-MX" dirty="0"/>
              <a:t>Ejemplo .</a:t>
            </a:r>
            <a:r>
              <a:rPr lang="es-MX" dirty="0" err="1"/>
              <a:t>filter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palabras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'spray'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'elite'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'exuberante’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'destrucción’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'presente'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palabras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.filter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es-MX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MX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Esperado: Arreglo ["exuberante", 	"destrucción", "presente"]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s-E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66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6F4E-B6A8-4D68-A07F-D25A14FE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forEach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E1888-B1B5-4472-9E12-DA0E3B355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026"/>
            <a:ext cx="9905999" cy="4863547"/>
          </a:xfrm>
        </p:spPr>
        <p:txBody>
          <a:bodyPr>
            <a:normAutofit/>
          </a:bodyPr>
          <a:lstStyle/>
          <a:p>
            <a:r>
              <a:rPr lang="es-ES" dirty="0"/>
              <a:t>El método </a:t>
            </a:r>
            <a:r>
              <a:rPr lang="es-ES" dirty="0" err="1"/>
              <a:t>forEach</a:t>
            </a:r>
            <a:r>
              <a:rPr lang="es-ES" dirty="0"/>
              <a:t>() ejecuta la función indicada una vez por cada elemento del array</a:t>
            </a:r>
          </a:p>
          <a:p>
            <a:pPr lvl="1"/>
            <a:r>
              <a:rPr lang="es-ES" dirty="0"/>
              <a:t>Sintaxis: </a:t>
            </a:r>
            <a:r>
              <a:rPr lang="es-MX" dirty="0" err="1"/>
              <a:t>arr.forEach</a:t>
            </a:r>
            <a:r>
              <a:rPr lang="es-MX" dirty="0"/>
              <a:t>(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callback</a:t>
            </a:r>
            <a:r>
              <a:rPr lang="es-MX" dirty="0"/>
              <a:t>(</a:t>
            </a:r>
            <a:r>
              <a:rPr lang="es-MX" dirty="0" err="1"/>
              <a:t>currentValue</a:t>
            </a:r>
            <a:r>
              <a:rPr lang="es-MX" dirty="0"/>
              <a:t>, </a:t>
            </a:r>
            <a:r>
              <a:rPr lang="es-MX" dirty="0" err="1"/>
              <a:t>index</a:t>
            </a:r>
            <a:r>
              <a:rPr lang="es-MX" dirty="0"/>
              <a:t>, array) {    // tu iterador}[, </a:t>
            </a:r>
            <a:r>
              <a:rPr lang="es-MX" dirty="0" err="1"/>
              <a:t>thisArg</a:t>
            </a:r>
            <a:r>
              <a:rPr lang="es-MX" dirty="0"/>
              <a:t>]);</a:t>
            </a:r>
          </a:p>
          <a:p>
            <a:r>
              <a:rPr lang="en-US" dirty="0" err="1"/>
              <a:t>Parámetros</a:t>
            </a:r>
            <a:endParaRPr lang="es-MX" dirty="0"/>
          </a:p>
          <a:p>
            <a:pPr lvl="1"/>
            <a:r>
              <a:rPr lang="es-MX" b="1" dirty="0" err="1"/>
              <a:t>Callback</a:t>
            </a:r>
            <a:r>
              <a:rPr lang="es-MX" b="1" dirty="0"/>
              <a:t>: </a:t>
            </a:r>
            <a:r>
              <a:rPr lang="es-MX" dirty="0"/>
              <a:t>Función a ejecutar por cada elemento, que recibe tres argumentos:</a:t>
            </a:r>
          </a:p>
          <a:p>
            <a:pPr lvl="1"/>
            <a:r>
              <a:rPr lang="es-MX" b="1" dirty="0" err="1"/>
              <a:t>currentValue</a:t>
            </a:r>
            <a:r>
              <a:rPr lang="es-MX" b="1" dirty="0"/>
              <a:t>: </a:t>
            </a:r>
            <a:r>
              <a:rPr lang="es-MX" dirty="0"/>
              <a:t>El elemento actual siendo procesado en el array.</a:t>
            </a:r>
          </a:p>
          <a:p>
            <a:pPr lvl="1"/>
            <a:r>
              <a:rPr lang="es-MX" b="1" dirty="0" err="1"/>
              <a:t>index</a:t>
            </a:r>
            <a:r>
              <a:rPr lang="es-MX" b="1" dirty="0"/>
              <a:t> </a:t>
            </a:r>
            <a:r>
              <a:rPr lang="es-MX" b="1" dirty="0" err="1"/>
              <a:t>Optional</a:t>
            </a:r>
            <a:r>
              <a:rPr lang="es-MX" b="1" dirty="0"/>
              <a:t>: </a:t>
            </a:r>
            <a:r>
              <a:rPr lang="es-MX" dirty="0"/>
              <a:t>El índice del elemento actual siendo procesado en el array.</a:t>
            </a:r>
          </a:p>
          <a:p>
            <a:pPr lvl="1"/>
            <a:r>
              <a:rPr lang="es-MX" b="1" dirty="0"/>
              <a:t>array </a:t>
            </a:r>
            <a:r>
              <a:rPr lang="es-MX" b="1" dirty="0" err="1"/>
              <a:t>Optional</a:t>
            </a:r>
            <a:r>
              <a:rPr lang="es-MX" b="1" dirty="0"/>
              <a:t>: </a:t>
            </a:r>
            <a:r>
              <a:rPr lang="es-MX" dirty="0"/>
              <a:t>El vector en el que </a:t>
            </a:r>
            <a:r>
              <a:rPr lang="es-MX" dirty="0" err="1"/>
              <a:t>forEach</a:t>
            </a:r>
            <a:r>
              <a:rPr lang="es-MX" dirty="0"/>
              <a:t>() esta siendo aplicado.</a:t>
            </a:r>
          </a:p>
          <a:p>
            <a:pPr lvl="1"/>
            <a:r>
              <a:rPr lang="es-MX" b="1" dirty="0" err="1"/>
              <a:t>thisArg</a:t>
            </a:r>
            <a:r>
              <a:rPr lang="es-MX" b="1" dirty="0"/>
              <a:t> </a:t>
            </a:r>
            <a:r>
              <a:rPr lang="es-MX" b="1" dirty="0" err="1"/>
              <a:t>Optional</a:t>
            </a:r>
            <a:r>
              <a:rPr lang="es-MX" b="1" dirty="0"/>
              <a:t>: </a:t>
            </a:r>
            <a:r>
              <a:rPr lang="es-MX" dirty="0"/>
              <a:t>Valor que se usará como </a:t>
            </a:r>
            <a:r>
              <a:rPr lang="es-MX" dirty="0" err="1"/>
              <a:t>this</a:t>
            </a:r>
            <a:r>
              <a:rPr lang="es-MX" dirty="0"/>
              <a:t> cuando se ejecute el </a:t>
            </a:r>
            <a:r>
              <a:rPr lang="es-MX" dirty="0" err="1"/>
              <a:t>callback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1458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092FF-1F32-45D7-B016-185962A9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 </a:t>
            </a:r>
            <a:r>
              <a:rPr lang="es-MX" dirty="0" err="1"/>
              <a:t>forEach</a:t>
            </a:r>
            <a:r>
              <a:rPr lang="es-MX" dirty="0"/>
              <a:t>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254986-0934-46EC-AB12-2011A24F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54" y="1879448"/>
            <a:ext cx="8367691" cy="4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8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CDCB3-9165-4A4F-9ECE-4FB9BEE7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Find</a:t>
            </a:r>
            <a:r>
              <a:rPr lang="es-MX" dirty="0"/>
              <a:t>() e .</a:t>
            </a:r>
            <a:r>
              <a:rPr lang="es-MX" dirty="0" err="1"/>
              <a:t>Includes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9B1F8-B754-42A1-AAD5-ECFF835C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método </a:t>
            </a:r>
            <a:r>
              <a:rPr lang="es-MX" dirty="0" err="1"/>
              <a:t>find</a:t>
            </a:r>
            <a:r>
              <a:rPr lang="es-MX" dirty="0"/>
              <a:t>() devuelve el valor del primer elemento del array que cumple la función de prueba proporcionada.</a:t>
            </a:r>
          </a:p>
          <a:p>
            <a:r>
              <a:rPr lang="es-MX" dirty="0"/>
              <a:t>El método </a:t>
            </a:r>
            <a:r>
              <a:rPr lang="es-MX" dirty="0" err="1"/>
              <a:t>includes</a:t>
            </a:r>
            <a:r>
              <a:rPr lang="es-MX" dirty="0"/>
              <a:t>() determina si una matriz incluye un determinado elemento, devuelve true o false según corresponda.</a:t>
            </a:r>
          </a:p>
        </p:txBody>
      </p:sp>
    </p:spTree>
    <p:extLst>
      <p:ext uri="{BB962C8B-B14F-4D97-AF65-F5344CB8AC3E}">
        <p14:creationId xmlns:p14="http://schemas.microsoft.com/office/powerpoint/2010/main" val="80636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CDCB3-9165-4A4F-9ECE-4FB9BEE7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Find</a:t>
            </a:r>
            <a:r>
              <a:rPr lang="es-MX" dirty="0"/>
              <a:t>() e .</a:t>
            </a:r>
            <a:r>
              <a:rPr lang="es-MX" dirty="0" err="1"/>
              <a:t>Includes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9B1F8-B754-42A1-AAD5-ECFF835C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598504"/>
          </a:xfrm>
        </p:spPr>
        <p:txBody>
          <a:bodyPr>
            <a:normAutofit/>
          </a:bodyPr>
          <a:lstStyle/>
          <a:p>
            <a:r>
              <a:rPr lang="es-MX" dirty="0"/>
              <a:t>Ejemplo .</a:t>
            </a:r>
            <a:r>
              <a:rPr lang="es-MX" dirty="0" err="1"/>
              <a:t>find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arreglo1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arreglo2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280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s-E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encontrar1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arreglo1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encontrar2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arreglo2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s-E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"El elemento del arreglo es el : "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encontrar1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"El elemento del arreglo es el : "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encontrar2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s-ES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//Esperado p/array1: 45; Esperado p/array2: 120</a:t>
            </a:r>
          </a:p>
        </p:txBody>
      </p:sp>
    </p:spTree>
    <p:extLst>
      <p:ext uri="{BB962C8B-B14F-4D97-AF65-F5344CB8AC3E}">
        <p14:creationId xmlns:p14="http://schemas.microsoft.com/office/powerpoint/2010/main" val="329456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CDCB3-9165-4A4F-9ECE-4FB9BEE7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Find</a:t>
            </a:r>
            <a:r>
              <a:rPr lang="es-MX" dirty="0"/>
              <a:t>() e .</a:t>
            </a:r>
            <a:r>
              <a:rPr lang="es-MX" dirty="0" err="1"/>
              <a:t>Includes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9B1F8-B754-42A1-AAD5-ECFF835C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598504"/>
          </a:xfrm>
        </p:spPr>
        <p:txBody>
          <a:bodyPr>
            <a:normAutofit/>
          </a:bodyPr>
          <a:lstStyle/>
          <a:p>
            <a:r>
              <a:rPr lang="es-MX" dirty="0"/>
              <a:t>Ejemplo .</a:t>
            </a:r>
            <a:r>
              <a:rPr lang="es-MX" dirty="0" err="1"/>
              <a:t>includes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Mascotas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'Gato'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'Perro'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'Conejo’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"Disponibilidad de la mascota seleccionada : "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MX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Mascotas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.includes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'Conejo'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s-MX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// Esperado: true</a:t>
            </a:r>
            <a:endParaRPr lang="es-MX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"Disponibilidad de la mascota seleccionada : "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MX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Mascotas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.includes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Hamster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s-MX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// Esperado: false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37936-12B6-484C-9ED9-C569A181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.shift()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FDBBC-0CC7-4AB9-A232-01D5BDEB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324" y="1741487"/>
            <a:ext cx="9905999" cy="3541714"/>
          </a:xfrm>
        </p:spPr>
        <p:txBody>
          <a:bodyPr/>
          <a:lstStyle/>
          <a:p>
            <a:r>
              <a:rPr lang="es-MX" sz="2400" dirty="0"/>
              <a:t>Este método borra el primer elemento de un y luego regresa el mismo, con los valores restantes. Igualmente podemos mandar a llamar al arreglo que se había eliminado anteriormente.</a:t>
            </a:r>
            <a:endParaRPr lang="es-MX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CB430A-AAC5-4251-8549-02C13AFA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99" y="3504884"/>
            <a:ext cx="4967894" cy="197954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F4E1B24-F4DD-48CE-A404-17621B0D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4884"/>
            <a:ext cx="5278400" cy="19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3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63086-CC8E-4446-8192-5C51E0E9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slice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EF9F9-694C-4698-A59B-A4CBD792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Muestra</a:t>
            </a:r>
            <a:r>
              <a:rPr lang="es-MX" sz="2400" dirty="0"/>
              <a:t> elementos específicos del arreglo sin modificar el original</a:t>
            </a:r>
            <a:endParaRPr lang="es-MX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F254074-C717-4342-9EED-6C233CC1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6" y="3429000"/>
            <a:ext cx="4783015" cy="2299850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E348797-756C-40A7-9EBB-68E5F874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23" y="3429000"/>
            <a:ext cx="5978769" cy="22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3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F3DD3-7569-4158-99DD-CA3E9A5F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some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43D36-1B38-44B2-BFAD-9F1067E7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</a:t>
            </a:r>
            <a:r>
              <a:rPr lang="es-MX" sz="2400" dirty="0"/>
              <a:t>imilar a la función .</a:t>
            </a:r>
            <a:r>
              <a:rPr lang="es-MX" sz="2400" dirty="0" err="1"/>
              <a:t>every</a:t>
            </a:r>
            <a:r>
              <a:rPr lang="es-MX" sz="2400" dirty="0"/>
              <a:t>(), este método examina los elementos del arreglo y en base a una condición menciona si es falso o verdadero, basándose en si UN elemento cumple con dicha condición.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D7F72-2DDF-4BA5-86CC-C20155EF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00" y="4142193"/>
            <a:ext cx="5300927" cy="1979544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D12CC1D3-AD86-4838-B1C7-9B0D5668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20" y="4142192"/>
            <a:ext cx="5780839" cy="19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101</TotalTime>
  <Words>1793</Words>
  <Application>Microsoft Office PowerPoint</Application>
  <PresentationFormat>Panorámica</PresentationFormat>
  <Paragraphs>123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Consolas</vt:lpstr>
      <vt:lpstr>Tw Cen MT</vt:lpstr>
      <vt:lpstr>Circuito</vt:lpstr>
      <vt:lpstr>MÉTODOS DE LOS ARREGLOS</vt:lpstr>
      <vt:lpstr>.Fill() y .filter()</vt:lpstr>
      <vt:lpstr>.Fill() y .filter()</vt:lpstr>
      <vt:lpstr>.Find() e .Includes()</vt:lpstr>
      <vt:lpstr>.Find() e .Includes()</vt:lpstr>
      <vt:lpstr>.Find() e .Includes()</vt:lpstr>
      <vt:lpstr>.shift()</vt:lpstr>
      <vt:lpstr>.slice()</vt:lpstr>
      <vt:lpstr>.some()</vt:lpstr>
      <vt:lpstr>.AT(), .concat(), y .sort()</vt:lpstr>
      <vt:lpstr>.copyWithin()</vt:lpstr>
      <vt:lpstr>.AT() y .concat()</vt:lpstr>
      <vt:lpstr>.sort() y .CopyWithin</vt:lpstr>
      <vt:lpstr>.unshift() y .splice()</vt:lpstr>
      <vt:lpstr>.values()</vt:lpstr>
      <vt:lpstr>Presentación de PowerPoint</vt:lpstr>
      <vt:lpstr>Presentación de PowerPoint</vt:lpstr>
      <vt:lpstr>Presentación de PowerPoint</vt:lpstr>
      <vt:lpstr>.reverse() y .push()</vt:lpstr>
      <vt:lpstr>.pop() y .keys()</vt:lpstr>
      <vt:lpstr>.reduce() y .tostring()</vt:lpstr>
      <vt:lpstr>.reduceRight()</vt:lpstr>
      <vt:lpstr>.entries()</vt:lpstr>
      <vt:lpstr>.every()</vt:lpstr>
      <vt:lpstr>.every()</vt:lpstr>
      <vt:lpstr>.findIndex()</vt:lpstr>
      <vt:lpstr>.flat()</vt:lpstr>
      <vt:lpstr>.flatmap()</vt:lpstr>
      <vt:lpstr>.flatmap()</vt:lpstr>
      <vt:lpstr>.forEach()</vt:lpstr>
      <vt:lpstr>. forEach()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LOS ARREGLOS</dc:title>
  <dc:creator>Abdo Sabag</dc:creator>
  <cp:lastModifiedBy>Abdo Sabag</cp:lastModifiedBy>
  <cp:revision>5</cp:revision>
  <dcterms:created xsi:type="dcterms:W3CDTF">2021-09-24T16:57:50Z</dcterms:created>
  <dcterms:modified xsi:type="dcterms:W3CDTF">2021-09-27T01:04:13Z</dcterms:modified>
</cp:coreProperties>
</file>