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8" Type="http://schemas.openxmlformats.org/officeDocument/2006/relationships/slideLayout" Target="../slideLayouts/slideLayout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37684" y="763429"/>
            <a:ext cx="7641431" cy="3703320"/>
          </a:xfrm>
          <a:prstGeom prst="rect">
            <a:avLst/>
          </a:prstGeom>
          <a:noFill/>
          <a:ln/>
        </p:spPr>
        <p:txBody>
          <a:bodyPr wrap="square" rtlCol="0" anchor="t"/>
          <a:lstStyle/>
          <a:p>
            <a:pPr indent="0" marL="0">
              <a:lnSpc>
                <a:spcPts val="7290"/>
              </a:lnSpc>
              <a:buNone/>
            </a:pPr>
            <a:r>
              <a:rPr lang="en-US" sz="5832" dirty="0">
                <a:solidFill>
                  <a:srgbClr val="403CCF"/>
                </a:solidFill>
                <a:latin typeface="Libre Baskerville" pitchFamily="34" charset="0"/>
                <a:ea typeface="Libre Baskerville" pitchFamily="34" charset="-122"/>
                <a:cs typeface="Libre Baskerville" pitchFamily="34" charset="-120"/>
              </a:rPr>
              <a:t>Data Cleaning with Pandas: A Comprehensive Guide</a:t>
            </a:r>
            <a:endParaRPr lang="en-US" sz="5832" dirty="0"/>
          </a:p>
        </p:txBody>
      </p:sp>
      <p:sp>
        <p:nvSpPr>
          <p:cNvPr id="6" name="Text 3"/>
          <p:cNvSpPr/>
          <p:nvPr/>
        </p:nvSpPr>
        <p:spPr>
          <a:xfrm>
            <a:off x="6237684" y="4788694"/>
            <a:ext cx="7641431" cy="2060258"/>
          </a:xfrm>
          <a:prstGeom prst="rect">
            <a:avLst/>
          </a:prstGeom>
          <a:noFill/>
          <a:ln/>
        </p:spPr>
        <p:txBody>
          <a:bodyPr wrap="square" rtlCol="0" anchor="t"/>
          <a:lstStyle/>
          <a:p>
            <a:pPr indent="0" marL="0">
              <a:lnSpc>
                <a:spcPts val="2705"/>
              </a:lnSpc>
              <a:buNone/>
            </a:pPr>
            <a:r>
              <a:rPr lang="en-US" sz="1690" dirty="0">
                <a:solidFill>
                  <a:srgbClr val="49495A"/>
                </a:solidFill>
                <a:latin typeface="Open Sans" pitchFamily="34" charset="0"/>
                <a:ea typeface="Open Sans" pitchFamily="34" charset="-122"/>
                <a:cs typeface="Open Sans" pitchFamily="34" charset="-120"/>
              </a:rPr>
              <a:t>Data cleaning is a fundamental aspect of any data analysis workflow. It involves identifying and addressing inconsistencies, errors, and missing values in your dataset. Pandas, a powerful Python library, offers a rich set of tools for handling these challenges efficiently. This guide will delve into various data cleaning techniques using Pandas, providing practical examples and insights to enhance your data preparation skills.</a:t>
            </a:r>
            <a:endParaRPr lang="en-US" sz="1690" dirty="0"/>
          </a:p>
        </p:txBody>
      </p:sp>
      <p:sp>
        <p:nvSpPr>
          <p:cNvPr id="7" name="Shape 4"/>
          <p:cNvSpPr/>
          <p:nvPr/>
        </p:nvSpPr>
        <p:spPr>
          <a:xfrm>
            <a:off x="6237684" y="7106483"/>
            <a:ext cx="343495" cy="343495"/>
          </a:xfrm>
          <a:prstGeom prst="roundRect">
            <a:avLst>
              <a:gd name="adj" fmla="val 26617813"/>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245304" y="7114103"/>
            <a:ext cx="328255" cy="328255"/>
          </a:xfrm>
          <a:prstGeom prst="rect">
            <a:avLst/>
          </a:prstGeom>
        </p:spPr>
      </p:pic>
      <p:sp>
        <p:nvSpPr>
          <p:cNvPr id="9" name="Text 5"/>
          <p:cNvSpPr/>
          <p:nvPr/>
        </p:nvSpPr>
        <p:spPr>
          <a:xfrm>
            <a:off x="6688455" y="7090410"/>
            <a:ext cx="2960608" cy="375642"/>
          </a:xfrm>
          <a:prstGeom prst="rect">
            <a:avLst/>
          </a:prstGeom>
          <a:noFill/>
          <a:ln/>
        </p:spPr>
        <p:txBody>
          <a:bodyPr wrap="none" rtlCol="0" anchor="t"/>
          <a:lstStyle/>
          <a:p>
            <a:pPr algn="l" indent="0" marL="0">
              <a:lnSpc>
                <a:spcPts val="2958"/>
              </a:lnSpc>
              <a:buNone/>
            </a:pPr>
            <a:r>
              <a:rPr lang="en-US" sz="2113" b="1" dirty="0">
                <a:solidFill>
                  <a:srgbClr val="49495A"/>
                </a:solidFill>
                <a:latin typeface="Open Sans" pitchFamily="34" charset="0"/>
                <a:ea typeface="Open Sans" pitchFamily="34" charset="-122"/>
                <a:cs typeface="Open Sans" pitchFamily="34" charset="-120"/>
              </a:rPr>
              <a:t>by MENGAYE YECHALE</a:t>
            </a:r>
            <a:endParaRPr lang="en-US" sz="2113"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092785" y="1307306"/>
            <a:ext cx="7931229" cy="1082754"/>
          </a:xfrm>
          <a:prstGeom prst="rect">
            <a:avLst/>
          </a:prstGeom>
          <a:noFill/>
          <a:ln/>
        </p:spPr>
        <p:txBody>
          <a:bodyPr wrap="square" rtlCol="0" anchor="t"/>
          <a:lstStyle/>
          <a:p>
            <a:pPr indent="0" marL="0">
              <a:lnSpc>
                <a:spcPts val="4263"/>
              </a:lnSpc>
              <a:buNone/>
            </a:pPr>
            <a:r>
              <a:rPr lang="en-US" sz="3411" dirty="0">
                <a:solidFill>
                  <a:srgbClr val="403CCF"/>
                </a:solidFill>
                <a:latin typeface="Libre Baskerville" pitchFamily="34" charset="0"/>
                <a:ea typeface="Libre Baskerville" pitchFamily="34" charset="-122"/>
                <a:cs typeface="Libre Baskerville" pitchFamily="34" charset="-120"/>
              </a:rPr>
              <a:t>Handling Missing Data (NaN Values)</a:t>
            </a:r>
            <a:endParaRPr lang="en-US" sz="3411" dirty="0"/>
          </a:p>
        </p:txBody>
      </p:sp>
      <p:sp>
        <p:nvSpPr>
          <p:cNvPr id="6" name="Shape 3"/>
          <p:cNvSpPr/>
          <p:nvPr/>
        </p:nvSpPr>
        <p:spPr>
          <a:xfrm>
            <a:off x="6092785" y="2844760"/>
            <a:ext cx="389811" cy="389811"/>
          </a:xfrm>
          <a:prstGeom prst="roundRect">
            <a:avLst>
              <a:gd name="adj" fmla="val 6667"/>
            </a:avLst>
          </a:prstGeom>
          <a:solidFill>
            <a:srgbClr val="EAE8F3"/>
          </a:solidFill>
          <a:ln/>
        </p:spPr>
      </p:sp>
      <p:sp>
        <p:nvSpPr>
          <p:cNvPr id="7" name="Text 4"/>
          <p:cNvSpPr/>
          <p:nvPr/>
        </p:nvSpPr>
        <p:spPr>
          <a:xfrm>
            <a:off x="6229707" y="2909649"/>
            <a:ext cx="115967" cy="259913"/>
          </a:xfrm>
          <a:prstGeom prst="rect">
            <a:avLst/>
          </a:prstGeom>
          <a:noFill/>
          <a:ln/>
        </p:spPr>
        <p:txBody>
          <a:bodyPr wrap="none" rtlCol="0" anchor="t"/>
          <a:lstStyle/>
          <a:p>
            <a:pPr algn="ctr" indent="0" marL="0">
              <a:lnSpc>
                <a:spcPts val="2046"/>
              </a:lnSpc>
              <a:buNone/>
            </a:pPr>
            <a:r>
              <a:rPr lang="en-US" sz="2046" dirty="0">
                <a:solidFill>
                  <a:srgbClr val="49495A"/>
                </a:solidFill>
                <a:latin typeface="Libre Baskerville" pitchFamily="34" charset="0"/>
                <a:ea typeface="Libre Baskerville" pitchFamily="34" charset="-122"/>
                <a:cs typeface="Libre Baskerville" pitchFamily="34" charset="-120"/>
              </a:rPr>
              <a:t>1</a:t>
            </a:r>
            <a:endParaRPr lang="en-US" sz="2046" dirty="0"/>
          </a:p>
        </p:txBody>
      </p:sp>
      <p:sp>
        <p:nvSpPr>
          <p:cNvPr id="8" name="Text 5"/>
          <p:cNvSpPr/>
          <p:nvPr/>
        </p:nvSpPr>
        <p:spPr>
          <a:xfrm>
            <a:off x="6655832" y="2844760"/>
            <a:ext cx="2915722" cy="270629"/>
          </a:xfrm>
          <a:prstGeom prst="rect">
            <a:avLst/>
          </a:prstGeom>
          <a:noFill/>
          <a:ln/>
        </p:spPr>
        <p:txBody>
          <a:bodyPr wrap="none" rtlCol="0" anchor="t"/>
          <a:lstStyle/>
          <a:p>
            <a:pPr indent="0" marL="0">
              <a:lnSpc>
                <a:spcPts val="2132"/>
              </a:lnSpc>
              <a:buNone/>
            </a:pPr>
            <a:r>
              <a:rPr lang="en-US" sz="1705" dirty="0">
                <a:solidFill>
                  <a:srgbClr val="49495A"/>
                </a:solidFill>
                <a:latin typeface="Libre Baskerville" pitchFamily="34" charset="0"/>
                <a:ea typeface="Libre Baskerville" pitchFamily="34" charset="-122"/>
                <a:cs typeface="Libre Baskerville" pitchFamily="34" charset="-120"/>
              </a:rPr>
              <a:t>Identifying Missing Values</a:t>
            </a:r>
            <a:endParaRPr lang="en-US" sz="1705" dirty="0"/>
          </a:p>
        </p:txBody>
      </p:sp>
      <p:sp>
        <p:nvSpPr>
          <p:cNvPr id="9" name="Text 6"/>
          <p:cNvSpPr/>
          <p:nvPr/>
        </p:nvSpPr>
        <p:spPr>
          <a:xfrm>
            <a:off x="6655832" y="3219331"/>
            <a:ext cx="7368183" cy="554355"/>
          </a:xfrm>
          <a:prstGeom prst="rect">
            <a:avLst/>
          </a:prstGeom>
          <a:noFill/>
          <a:ln/>
        </p:spPr>
        <p:txBody>
          <a:bodyPr wrap="square" rtlCol="0" anchor="t"/>
          <a:lstStyle/>
          <a:p>
            <a:pPr indent="0" marL="0">
              <a:lnSpc>
                <a:spcPts val="2183"/>
              </a:lnSpc>
              <a:buNone/>
            </a:pPr>
            <a:r>
              <a:rPr lang="en-US" sz="1364" dirty="0">
                <a:solidFill>
                  <a:srgbClr val="49495A"/>
                </a:solidFill>
                <a:latin typeface="Open Sans" pitchFamily="34" charset="0"/>
                <a:ea typeface="Open Sans" pitchFamily="34" charset="-122"/>
                <a:cs typeface="Open Sans" pitchFamily="34" charset="-120"/>
              </a:rPr>
              <a:t>Missing data, often represented as NaN (Not a Number), can significantly impact data analysis. Pandas provides convenient methods to detect and analyze missing values.</a:t>
            </a:r>
            <a:endParaRPr lang="en-US" sz="1364" dirty="0"/>
          </a:p>
        </p:txBody>
      </p:sp>
      <p:sp>
        <p:nvSpPr>
          <p:cNvPr id="10" name="Shape 7"/>
          <p:cNvSpPr/>
          <p:nvPr/>
        </p:nvSpPr>
        <p:spPr>
          <a:xfrm>
            <a:off x="6092785" y="4141827"/>
            <a:ext cx="389811" cy="389811"/>
          </a:xfrm>
          <a:prstGeom prst="roundRect">
            <a:avLst>
              <a:gd name="adj" fmla="val 6667"/>
            </a:avLst>
          </a:prstGeom>
          <a:solidFill>
            <a:srgbClr val="EAE8F3"/>
          </a:solidFill>
          <a:ln/>
        </p:spPr>
      </p:sp>
      <p:sp>
        <p:nvSpPr>
          <p:cNvPr id="11" name="Text 8"/>
          <p:cNvSpPr/>
          <p:nvPr/>
        </p:nvSpPr>
        <p:spPr>
          <a:xfrm>
            <a:off x="6207562" y="4206716"/>
            <a:ext cx="160139" cy="259913"/>
          </a:xfrm>
          <a:prstGeom prst="rect">
            <a:avLst/>
          </a:prstGeom>
          <a:noFill/>
          <a:ln/>
        </p:spPr>
        <p:txBody>
          <a:bodyPr wrap="none" rtlCol="0" anchor="t"/>
          <a:lstStyle/>
          <a:p>
            <a:pPr algn="ctr" indent="0" marL="0">
              <a:lnSpc>
                <a:spcPts val="2046"/>
              </a:lnSpc>
              <a:buNone/>
            </a:pPr>
            <a:r>
              <a:rPr lang="en-US" sz="2046" dirty="0">
                <a:solidFill>
                  <a:srgbClr val="49495A"/>
                </a:solidFill>
                <a:latin typeface="Libre Baskerville" pitchFamily="34" charset="0"/>
                <a:ea typeface="Libre Baskerville" pitchFamily="34" charset="-122"/>
                <a:cs typeface="Libre Baskerville" pitchFamily="34" charset="-120"/>
              </a:rPr>
              <a:t>2</a:t>
            </a:r>
            <a:endParaRPr lang="en-US" sz="2046" dirty="0"/>
          </a:p>
        </p:txBody>
      </p:sp>
      <p:sp>
        <p:nvSpPr>
          <p:cNvPr id="12" name="Text 9"/>
          <p:cNvSpPr/>
          <p:nvPr/>
        </p:nvSpPr>
        <p:spPr>
          <a:xfrm>
            <a:off x="6655832" y="4141827"/>
            <a:ext cx="3763804" cy="270629"/>
          </a:xfrm>
          <a:prstGeom prst="rect">
            <a:avLst/>
          </a:prstGeom>
          <a:noFill/>
          <a:ln/>
        </p:spPr>
        <p:txBody>
          <a:bodyPr wrap="none" rtlCol="0" anchor="t"/>
          <a:lstStyle/>
          <a:p>
            <a:pPr indent="0" marL="0">
              <a:lnSpc>
                <a:spcPts val="2132"/>
              </a:lnSpc>
              <a:buNone/>
            </a:pPr>
            <a:r>
              <a:rPr lang="en-US" sz="1705" dirty="0">
                <a:solidFill>
                  <a:srgbClr val="49495A"/>
                </a:solidFill>
                <a:latin typeface="Libre Baskerville" pitchFamily="34" charset="0"/>
                <a:ea typeface="Libre Baskerville" pitchFamily="34" charset="-122"/>
                <a:cs typeface="Libre Baskerville" pitchFamily="34" charset="-120"/>
              </a:rPr>
              <a:t>Dropping Rows with Missing Data</a:t>
            </a:r>
            <a:endParaRPr lang="en-US" sz="1705" dirty="0"/>
          </a:p>
        </p:txBody>
      </p:sp>
      <p:sp>
        <p:nvSpPr>
          <p:cNvPr id="13" name="Text 10"/>
          <p:cNvSpPr/>
          <p:nvPr/>
        </p:nvSpPr>
        <p:spPr>
          <a:xfrm>
            <a:off x="6655832" y="4516398"/>
            <a:ext cx="7368183" cy="831532"/>
          </a:xfrm>
          <a:prstGeom prst="rect">
            <a:avLst/>
          </a:prstGeom>
          <a:noFill/>
          <a:ln/>
        </p:spPr>
        <p:txBody>
          <a:bodyPr wrap="square" rtlCol="0" anchor="t"/>
          <a:lstStyle/>
          <a:p>
            <a:pPr indent="0" marL="0">
              <a:lnSpc>
                <a:spcPts val="2183"/>
              </a:lnSpc>
              <a:buNone/>
            </a:pPr>
            <a:r>
              <a:rPr lang="en-US" sz="1364" dirty="0">
                <a:solidFill>
                  <a:srgbClr val="49495A"/>
                </a:solidFill>
                <a:latin typeface="Open Sans" pitchFamily="34" charset="0"/>
                <a:ea typeface="Open Sans" pitchFamily="34" charset="-122"/>
                <a:cs typeface="Open Sans" pitchFamily="34" charset="-120"/>
              </a:rPr>
              <a:t>If missing values are deemed insignificant or too numerous, dropping rows containing missing data can simplify your dataset. The `dropna()` function allows you to remove rows with any missing values or specify columns for dropping.</a:t>
            </a:r>
            <a:endParaRPr lang="en-US" sz="1364" dirty="0"/>
          </a:p>
        </p:txBody>
      </p:sp>
      <p:sp>
        <p:nvSpPr>
          <p:cNvPr id="14" name="Shape 11"/>
          <p:cNvSpPr/>
          <p:nvPr/>
        </p:nvSpPr>
        <p:spPr>
          <a:xfrm>
            <a:off x="6092785" y="5716072"/>
            <a:ext cx="389811" cy="389811"/>
          </a:xfrm>
          <a:prstGeom prst="roundRect">
            <a:avLst>
              <a:gd name="adj" fmla="val 6667"/>
            </a:avLst>
          </a:prstGeom>
          <a:solidFill>
            <a:srgbClr val="EAE8F3"/>
          </a:solidFill>
          <a:ln/>
        </p:spPr>
      </p:sp>
      <p:sp>
        <p:nvSpPr>
          <p:cNvPr id="15" name="Text 12"/>
          <p:cNvSpPr/>
          <p:nvPr/>
        </p:nvSpPr>
        <p:spPr>
          <a:xfrm>
            <a:off x="6207562" y="5780961"/>
            <a:ext cx="160139" cy="259913"/>
          </a:xfrm>
          <a:prstGeom prst="rect">
            <a:avLst/>
          </a:prstGeom>
          <a:noFill/>
          <a:ln/>
        </p:spPr>
        <p:txBody>
          <a:bodyPr wrap="none" rtlCol="0" anchor="t"/>
          <a:lstStyle/>
          <a:p>
            <a:pPr algn="ctr" indent="0" marL="0">
              <a:lnSpc>
                <a:spcPts val="2046"/>
              </a:lnSpc>
              <a:buNone/>
            </a:pPr>
            <a:r>
              <a:rPr lang="en-US" sz="2046" dirty="0">
                <a:solidFill>
                  <a:srgbClr val="49495A"/>
                </a:solidFill>
                <a:latin typeface="Libre Baskerville" pitchFamily="34" charset="0"/>
                <a:ea typeface="Libre Baskerville" pitchFamily="34" charset="-122"/>
                <a:cs typeface="Libre Baskerville" pitchFamily="34" charset="-120"/>
              </a:rPr>
              <a:t>3</a:t>
            </a:r>
            <a:endParaRPr lang="en-US" sz="2046" dirty="0"/>
          </a:p>
        </p:txBody>
      </p:sp>
      <p:sp>
        <p:nvSpPr>
          <p:cNvPr id="16" name="Text 13"/>
          <p:cNvSpPr/>
          <p:nvPr/>
        </p:nvSpPr>
        <p:spPr>
          <a:xfrm>
            <a:off x="6655832" y="5716072"/>
            <a:ext cx="2388394" cy="270629"/>
          </a:xfrm>
          <a:prstGeom prst="rect">
            <a:avLst/>
          </a:prstGeom>
          <a:noFill/>
          <a:ln/>
        </p:spPr>
        <p:txBody>
          <a:bodyPr wrap="none" rtlCol="0" anchor="t"/>
          <a:lstStyle/>
          <a:p>
            <a:pPr indent="0" marL="0">
              <a:lnSpc>
                <a:spcPts val="2132"/>
              </a:lnSpc>
              <a:buNone/>
            </a:pPr>
            <a:r>
              <a:rPr lang="en-US" sz="1705" dirty="0">
                <a:solidFill>
                  <a:srgbClr val="49495A"/>
                </a:solidFill>
                <a:latin typeface="Libre Baskerville" pitchFamily="34" charset="0"/>
                <a:ea typeface="Libre Baskerville" pitchFamily="34" charset="-122"/>
                <a:cs typeface="Libre Baskerville" pitchFamily="34" charset="-120"/>
              </a:rPr>
              <a:t>Filling Missing Values</a:t>
            </a:r>
            <a:endParaRPr lang="en-US" sz="1705" dirty="0"/>
          </a:p>
        </p:txBody>
      </p:sp>
      <p:sp>
        <p:nvSpPr>
          <p:cNvPr id="17" name="Text 14"/>
          <p:cNvSpPr/>
          <p:nvPr/>
        </p:nvSpPr>
        <p:spPr>
          <a:xfrm>
            <a:off x="6655832" y="6090642"/>
            <a:ext cx="7368183" cy="831532"/>
          </a:xfrm>
          <a:prstGeom prst="rect">
            <a:avLst/>
          </a:prstGeom>
          <a:noFill/>
          <a:ln/>
        </p:spPr>
        <p:txBody>
          <a:bodyPr wrap="square" rtlCol="0" anchor="t"/>
          <a:lstStyle/>
          <a:p>
            <a:pPr indent="0" marL="0">
              <a:lnSpc>
                <a:spcPts val="2183"/>
              </a:lnSpc>
              <a:buNone/>
            </a:pPr>
            <a:r>
              <a:rPr lang="en-US" sz="1364" dirty="0">
                <a:solidFill>
                  <a:srgbClr val="49495A"/>
                </a:solidFill>
                <a:latin typeface="Open Sans" pitchFamily="34" charset="0"/>
                <a:ea typeface="Open Sans" pitchFamily="34" charset="-122"/>
                <a:cs typeface="Open Sans" pitchFamily="34" charset="-120"/>
              </a:rPr>
              <a:t>Instead of dropping rows, you can fill in missing values with a specific value or by using imputation methods. `fillna()` allows you to replace NaN values with a constant, mean, median, or other strategies based on the nature of your data.</a:t>
            </a:r>
            <a:endParaRPr lang="en-US" sz="1364"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2203013"/>
            <a:ext cx="6770965" cy="771525"/>
          </a:xfrm>
          <a:prstGeom prst="rect">
            <a:avLst/>
          </a:prstGeom>
          <a:noFill/>
          <a:ln/>
        </p:spPr>
        <p:txBody>
          <a:bodyPr wrap="none" rtlCol="0" anchor="t"/>
          <a:lstStyle/>
          <a:p>
            <a:pPr indent="0" marL="0">
              <a:lnSpc>
                <a:spcPts val="6075"/>
              </a:lnSpc>
              <a:buNone/>
            </a:pPr>
            <a:r>
              <a:rPr lang="en-US" sz="4860" dirty="0">
                <a:solidFill>
                  <a:srgbClr val="403CCF"/>
                </a:solidFill>
                <a:latin typeface="Libre Baskerville" pitchFamily="34" charset="0"/>
                <a:ea typeface="Libre Baskerville" pitchFamily="34" charset="-122"/>
                <a:cs typeface="Libre Baskerville" pitchFamily="34" charset="-120"/>
              </a:rPr>
              <a:t>Removing Duplicates</a:t>
            </a:r>
            <a:endParaRPr lang="en-US" sz="4860" dirty="0"/>
          </a:p>
        </p:txBody>
      </p:sp>
      <p:sp>
        <p:nvSpPr>
          <p:cNvPr id="5" name="Text 3"/>
          <p:cNvSpPr/>
          <p:nvPr/>
        </p:nvSpPr>
        <p:spPr>
          <a:xfrm>
            <a:off x="864037" y="3591639"/>
            <a:ext cx="3516987" cy="385763"/>
          </a:xfrm>
          <a:prstGeom prst="rect">
            <a:avLst/>
          </a:prstGeom>
          <a:noFill/>
          <a:ln/>
        </p:spPr>
        <p:txBody>
          <a:bodyPr wrap="none" rtlCol="0" anchor="t"/>
          <a:lstStyle/>
          <a:p>
            <a:pPr indent="0" marL="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Identifying Duplicates</a:t>
            </a:r>
            <a:endParaRPr lang="en-US" sz="2430" dirty="0"/>
          </a:p>
        </p:txBody>
      </p:sp>
      <p:sp>
        <p:nvSpPr>
          <p:cNvPr id="6" name="Text 4"/>
          <p:cNvSpPr/>
          <p:nvPr/>
        </p:nvSpPr>
        <p:spPr>
          <a:xfrm>
            <a:off x="864037" y="4224218"/>
            <a:ext cx="6150054" cy="1580198"/>
          </a:xfrm>
          <a:prstGeom prst="rect">
            <a:avLst/>
          </a:prstGeom>
          <a:noFill/>
          <a:ln/>
        </p:spPr>
        <p:txBody>
          <a:bodyPr wrap="square" rtlCol="0" anchor="t"/>
          <a:lstStyle/>
          <a:p>
            <a:pPr indent="0" marL="0">
              <a:lnSpc>
                <a:spcPts val="3110"/>
              </a:lnSpc>
              <a:buNone/>
            </a:pPr>
            <a:r>
              <a:rPr lang="en-US" sz="1944" dirty="0">
                <a:solidFill>
                  <a:srgbClr val="49495A"/>
                </a:solidFill>
                <a:latin typeface="Open Sans" pitchFamily="34" charset="0"/>
                <a:ea typeface="Open Sans" pitchFamily="34" charset="-122"/>
                <a:cs typeface="Open Sans" pitchFamily="34" charset="-120"/>
              </a:rPr>
              <a:t>Duplicate entries can distort your analysis by inflating the count of certain data points. The `duplicated()` function identifies rows that are identical to a previous row in the DataFrame.</a:t>
            </a:r>
            <a:endParaRPr lang="en-US" sz="1944" dirty="0"/>
          </a:p>
        </p:txBody>
      </p:sp>
      <p:sp>
        <p:nvSpPr>
          <p:cNvPr id="7" name="Text 5"/>
          <p:cNvSpPr/>
          <p:nvPr/>
        </p:nvSpPr>
        <p:spPr>
          <a:xfrm>
            <a:off x="7623929" y="3591639"/>
            <a:ext cx="3385542" cy="385763"/>
          </a:xfrm>
          <a:prstGeom prst="rect">
            <a:avLst/>
          </a:prstGeom>
          <a:noFill/>
          <a:ln/>
        </p:spPr>
        <p:txBody>
          <a:bodyPr wrap="none" rtlCol="0" anchor="t"/>
          <a:lstStyle/>
          <a:p>
            <a:pPr indent="0" marL="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Removing Duplicates</a:t>
            </a:r>
            <a:endParaRPr lang="en-US" sz="2430" dirty="0"/>
          </a:p>
        </p:txBody>
      </p:sp>
      <p:sp>
        <p:nvSpPr>
          <p:cNvPr id="8" name="Text 6"/>
          <p:cNvSpPr/>
          <p:nvPr/>
        </p:nvSpPr>
        <p:spPr>
          <a:xfrm>
            <a:off x="7623929" y="4224218"/>
            <a:ext cx="6150054" cy="1580198"/>
          </a:xfrm>
          <a:prstGeom prst="rect">
            <a:avLst/>
          </a:prstGeom>
          <a:noFill/>
          <a:ln/>
        </p:spPr>
        <p:txBody>
          <a:bodyPr wrap="square" rtlCol="0" anchor="t"/>
          <a:lstStyle/>
          <a:p>
            <a:pPr indent="0" marL="0">
              <a:lnSpc>
                <a:spcPts val="3110"/>
              </a:lnSpc>
              <a:buNone/>
            </a:pPr>
            <a:r>
              <a:rPr lang="en-US" sz="1944" dirty="0">
                <a:solidFill>
                  <a:srgbClr val="49495A"/>
                </a:solidFill>
                <a:latin typeface="Open Sans" pitchFamily="34" charset="0"/>
                <a:ea typeface="Open Sans" pitchFamily="34" charset="-122"/>
                <a:cs typeface="Open Sans" pitchFamily="34" charset="-120"/>
              </a:rPr>
              <a:t>The `drop_duplicates()` function eliminates duplicate rows, ensuring that each row in your DataFrame represents a unique data point. You can specify columns to consider for duplication identification.</a:t>
            </a:r>
            <a:endParaRPr lang="en-US" sz="1944"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40913" y="1230154"/>
            <a:ext cx="5632728" cy="572214"/>
          </a:xfrm>
          <a:prstGeom prst="rect">
            <a:avLst/>
          </a:prstGeom>
          <a:noFill/>
          <a:ln/>
        </p:spPr>
        <p:txBody>
          <a:bodyPr wrap="none" rtlCol="0" anchor="t"/>
          <a:lstStyle/>
          <a:p>
            <a:pPr indent="0" marL="0">
              <a:lnSpc>
                <a:spcPts val="4506"/>
              </a:lnSpc>
              <a:buNone/>
            </a:pPr>
            <a:r>
              <a:rPr lang="en-US" sz="3605" dirty="0">
                <a:solidFill>
                  <a:srgbClr val="403CCF"/>
                </a:solidFill>
                <a:latin typeface="Libre Baskerville" pitchFamily="34" charset="0"/>
                <a:ea typeface="Libre Baskerville" pitchFamily="34" charset="-122"/>
                <a:cs typeface="Libre Baskerville" pitchFamily="34" charset="-120"/>
              </a:rPr>
              <a:t>Standardizing Text Data</a:t>
            </a:r>
            <a:endParaRPr lang="en-US" sz="3605" dirty="0"/>
          </a:p>
        </p:txBody>
      </p:sp>
      <p:pic>
        <p:nvPicPr>
          <p:cNvPr id="6" name="Image 1" descr="preencoded.png">    </p:cNvPr>
          <p:cNvPicPr>
            <a:picLocks noChangeAspect="1"/>
          </p:cNvPicPr>
          <p:nvPr/>
        </p:nvPicPr>
        <p:blipFill>
          <a:blip r:embed="rId2"/>
          <a:stretch>
            <a:fillRect/>
          </a:stretch>
        </p:blipFill>
        <p:spPr>
          <a:xfrm>
            <a:off x="640913" y="2077045"/>
            <a:ext cx="915591" cy="1640800"/>
          </a:xfrm>
          <a:prstGeom prst="rect">
            <a:avLst/>
          </a:prstGeom>
        </p:spPr>
      </p:pic>
      <p:sp>
        <p:nvSpPr>
          <p:cNvPr id="7" name="Text 3"/>
          <p:cNvSpPr/>
          <p:nvPr/>
        </p:nvSpPr>
        <p:spPr>
          <a:xfrm>
            <a:off x="1831181" y="2260163"/>
            <a:ext cx="3034903" cy="286107"/>
          </a:xfrm>
          <a:prstGeom prst="rect">
            <a:avLst/>
          </a:prstGeom>
          <a:noFill/>
          <a:ln/>
        </p:spPr>
        <p:txBody>
          <a:bodyPr wrap="none" rtlCol="0" anchor="t"/>
          <a:lstStyle/>
          <a:p>
            <a:pPr algn="l" indent="0" marL="0">
              <a:lnSpc>
                <a:spcPts val="2253"/>
              </a:lnSpc>
              <a:buNone/>
            </a:pPr>
            <a:r>
              <a:rPr lang="en-US" sz="1802" dirty="0">
                <a:solidFill>
                  <a:srgbClr val="49495A"/>
                </a:solidFill>
                <a:latin typeface="Libre Baskerville" pitchFamily="34" charset="0"/>
                <a:ea typeface="Libre Baskerville" pitchFamily="34" charset="-122"/>
                <a:cs typeface="Libre Baskerville" pitchFamily="34" charset="-120"/>
              </a:rPr>
              <a:t>Inconsistent Text Formats</a:t>
            </a:r>
            <a:endParaRPr lang="en-US" sz="1802" dirty="0"/>
          </a:p>
        </p:txBody>
      </p:sp>
      <p:sp>
        <p:nvSpPr>
          <p:cNvPr id="8" name="Text 4"/>
          <p:cNvSpPr/>
          <p:nvPr/>
        </p:nvSpPr>
        <p:spPr>
          <a:xfrm>
            <a:off x="1831181" y="2656046"/>
            <a:ext cx="6671905" cy="878681"/>
          </a:xfrm>
          <a:prstGeom prst="rect">
            <a:avLst/>
          </a:prstGeom>
          <a:noFill/>
          <a:ln/>
        </p:spPr>
        <p:txBody>
          <a:bodyPr wrap="square" rtlCol="0" anchor="t"/>
          <a:lstStyle/>
          <a:p>
            <a:pPr algn="l" indent="0" marL="0">
              <a:lnSpc>
                <a:spcPts val="2307"/>
              </a:lnSpc>
              <a:buNone/>
            </a:pPr>
            <a:r>
              <a:rPr lang="en-US" sz="1442" dirty="0">
                <a:solidFill>
                  <a:srgbClr val="49495A"/>
                </a:solidFill>
                <a:latin typeface="Open Sans" pitchFamily="34" charset="0"/>
                <a:ea typeface="Open Sans" pitchFamily="34" charset="-122"/>
                <a:cs typeface="Open Sans" pitchFamily="34" charset="-120"/>
              </a:rPr>
              <a:t>Text data often comes in various formats, such as capitalization differences, leading or trailing spaces, and inconsistent spellings. This inconsistency can hinder analysis.</a:t>
            </a:r>
            <a:endParaRPr lang="en-US" sz="1442" dirty="0"/>
          </a:p>
        </p:txBody>
      </p:sp>
      <p:pic>
        <p:nvPicPr>
          <p:cNvPr id="9" name="Image 2" descr="preencoded.png">    </p:cNvPr>
          <p:cNvPicPr>
            <a:picLocks noChangeAspect="1"/>
          </p:cNvPicPr>
          <p:nvPr/>
        </p:nvPicPr>
        <p:blipFill>
          <a:blip r:embed="rId3"/>
          <a:stretch>
            <a:fillRect/>
          </a:stretch>
        </p:blipFill>
        <p:spPr>
          <a:xfrm>
            <a:off x="640913" y="3717846"/>
            <a:ext cx="915591" cy="1640800"/>
          </a:xfrm>
          <a:prstGeom prst="rect">
            <a:avLst/>
          </a:prstGeom>
        </p:spPr>
      </p:pic>
      <p:sp>
        <p:nvSpPr>
          <p:cNvPr id="10" name="Text 5"/>
          <p:cNvSpPr/>
          <p:nvPr/>
        </p:nvSpPr>
        <p:spPr>
          <a:xfrm>
            <a:off x="1831181" y="3900964"/>
            <a:ext cx="2289096" cy="286107"/>
          </a:xfrm>
          <a:prstGeom prst="rect">
            <a:avLst/>
          </a:prstGeom>
          <a:noFill/>
          <a:ln/>
        </p:spPr>
        <p:txBody>
          <a:bodyPr wrap="none" rtlCol="0" anchor="t"/>
          <a:lstStyle/>
          <a:p>
            <a:pPr algn="l" indent="0" marL="0">
              <a:lnSpc>
                <a:spcPts val="2253"/>
              </a:lnSpc>
              <a:buNone/>
            </a:pPr>
            <a:r>
              <a:rPr lang="en-US" sz="1802" dirty="0">
                <a:solidFill>
                  <a:srgbClr val="49495A"/>
                </a:solidFill>
                <a:latin typeface="Libre Baskerville" pitchFamily="34" charset="0"/>
                <a:ea typeface="Libre Baskerville" pitchFamily="34" charset="-122"/>
                <a:cs typeface="Libre Baskerville" pitchFamily="34" charset="-120"/>
              </a:rPr>
              <a:t>Standardizing Text</a:t>
            </a:r>
            <a:endParaRPr lang="en-US" sz="1802" dirty="0"/>
          </a:p>
        </p:txBody>
      </p:sp>
      <p:sp>
        <p:nvSpPr>
          <p:cNvPr id="11" name="Text 6"/>
          <p:cNvSpPr/>
          <p:nvPr/>
        </p:nvSpPr>
        <p:spPr>
          <a:xfrm>
            <a:off x="1831181" y="4296847"/>
            <a:ext cx="6671905" cy="878681"/>
          </a:xfrm>
          <a:prstGeom prst="rect">
            <a:avLst/>
          </a:prstGeom>
          <a:noFill/>
          <a:ln/>
        </p:spPr>
        <p:txBody>
          <a:bodyPr wrap="square" rtlCol="0" anchor="t"/>
          <a:lstStyle/>
          <a:p>
            <a:pPr algn="l" indent="0" marL="0">
              <a:lnSpc>
                <a:spcPts val="2307"/>
              </a:lnSpc>
              <a:buNone/>
            </a:pPr>
            <a:r>
              <a:rPr lang="en-US" sz="1442" dirty="0">
                <a:solidFill>
                  <a:srgbClr val="49495A"/>
                </a:solidFill>
                <a:latin typeface="Open Sans" pitchFamily="34" charset="0"/>
                <a:ea typeface="Open Sans" pitchFamily="34" charset="-122"/>
                <a:cs typeface="Open Sans" pitchFamily="34" charset="-120"/>
              </a:rPr>
              <a:t>Use methods like `str.strip()` to remove leading and trailing spaces, `str.title()` to capitalize the first letter of each word, and `str.lower()` or `str.upper()` for case conversions.</a:t>
            </a:r>
            <a:endParaRPr lang="en-US" sz="1442" dirty="0"/>
          </a:p>
        </p:txBody>
      </p:sp>
      <p:pic>
        <p:nvPicPr>
          <p:cNvPr id="12" name="Image 3" descr="preencoded.png">    </p:cNvPr>
          <p:cNvPicPr>
            <a:picLocks noChangeAspect="1"/>
          </p:cNvPicPr>
          <p:nvPr/>
        </p:nvPicPr>
        <p:blipFill>
          <a:blip r:embed="rId4"/>
          <a:stretch>
            <a:fillRect/>
          </a:stretch>
        </p:blipFill>
        <p:spPr>
          <a:xfrm>
            <a:off x="640913" y="5358646"/>
            <a:ext cx="915591" cy="1640800"/>
          </a:xfrm>
          <a:prstGeom prst="rect">
            <a:avLst/>
          </a:prstGeom>
        </p:spPr>
      </p:pic>
      <p:sp>
        <p:nvSpPr>
          <p:cNvPr id="13" name="Text 7"/>
          <p:cNvSpPr/>
          <p:nvPr/>
        </p:nvSpPr>
        <p:spPr>
          <a:xfrm>
            <a:off x="1831181" y="5541764"/>
            <a:ext cx="2959894" cy="286107"/>
          </a:xfrm>
          <a:prstGeom prst="rect">
            <a:avLst/>
          </a:prstGeom>
          <a:noFill/>
          <a:ln/>
        </p:spPr>
        <p:txBody>
          <a:bodyPr wrap="none" rtlCol="0" anchor="t"/>
          <a:lstStyle/>
          <a:p>
            <a:pPr algn="l" indent="0" marL="0">
              <a:lnSpc>
                <a:spcPts val="2253"/>
              </a:lnSpc>
              <a:buNone/>
            </a:pPr>
            <a:r>
              <a:rPr lang="en-US" sz="1802" dirty="0">
                <a:solidFill>
                  <a:srgbClr val="49495A"/>
                </a:solidFill>
                <a:latin typeface="Libre Baskerville" pitchFamily="34" charset="0"/>
                <a:ea typeface="Libre Baskerville" pitchFamily="34" charset="-122"/>
                <a:cs typeface="Libre Baskerville" pitchFamily="34" charset="-120"/>
              </a:rPr>
              <a:t>Replacing Specific Values</a:t>
            </a:r>
            <a:endParaRPr lang="en-US" sz="1802" dirty="0"/>
          </a:p>
        </p:txBody>
      </p:sp>
      <p:sp>
        <p:nvSpPr>
          <p:cNvPr id="14" name="Text 8"/>
          <p:cNvSpPr/>
          <p:nvPr/>
        </p:nvSpPr>
        <p:spPr>
          <a:xfrm>
            <a:off x="1831181" y="5937647"/>
            <a:ext cx="6671905" cy="878681"/>
          </a:xfrm>
          <a:prstGeom prst="rect">
            <a:avLst/>
          </a:prstGeom>
          <a:noFill/>
          <a:ln/>
        </p:spPr>
        <p:txBody>
          <a:bodyPr wrap="square" rtlCol="0" anchor="t"/>
          <a:lstStyle/>
          <a:p>
            <a:pPr algn="l" indent="0" marL="0">
              <a:lnSpc>
                <a:spcPts val="2307"/>
              </a:lnSpc>
              <a:buNone/>
            </a:pPr>
            <a:r>
              <a:rPr lang="en-US" sz="1442" dirty="0">
                <a:solidFill>
                  <a:srgbClr val="49495A"/>
                </a:solidFill>
                <a:latin typeface="Open Sans" pitchFamily="34" charset="0"/>
                <a:ea typeface="Open Sans" pitchFamily="34" charset="-122"/>
                <a:cs typeface="Open Sans" pitchFamily="34" charset="-120"/>
              </a:rPr>
              <a:t>The `replace()` function enables you to systematically replace specific text values with desired replacements. This ensures consistent representation across your dataset.</a:t>
            </a:r>
            <a:endParaRPr lang="en-US" sz="1442"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Shape 2"/>
          <p:cNvSpPr/>
          <p:nvPr/>
        </p:nvSpPr>
        <p:spPr>
          <a:xfrm>
            <a:off x="0" y="0"/>
            <a:ext cx="5486400" cy="8229600"/>
          </a:xfrm>
          <a:prstGeom prst="rect">
            <a:avLst/>
          </a:prstGeom>
          <a:solidFill>
            <a:srgbClr val="E5E0DF"/>
          </a:solidFill>
          <a:ln/>
        </p:spPr>
      </p:sp>
      <p:pic>
        <p:nvPicPr>
          <p:cNvPr id="6" name="Image 1" descr="preencoded.png">    </p:cNvPr>
          <p:cNvPicPr>
            <a:picLocks noChangeAspect="1"/>
          </p:cNvPicPr>
          <p:nvPr/>
        </p:nvPicPr>
        <p:blipFill>
          <a:blip r:embed="rId2"/>
          <a:stretch>
            <a:fillRect/>
          </a:stretch>
        </p:blipFill>
        <p:spPr>
          <a:xfrm>
            <a:off x="0" y="0"/>
            <a:ext cx="5486400" cy="8229600"/>
          </a:xfrm>
          <a:prstGeom prst="rect">
            <a:avLst/>
          </a:prstGeom>
        </p:spPr>
      </p:pic>
      <p:sp>
        <p:nvSpPr>
          <p:cNvPr id="7" name="Text 3"/>
          <p:cNvSpPr/>
          <p:nvPr/>
        </p:nvSpPr>
        <p:spPr>
          <a:xfrm>
            <a:off x="6091238" y="1464945"/>
            <a:ext cx="6035873" cy="540068"/>
          </a:xfrm>
          <a:prstGeom prst="rect">
            <a:avLst/>
          </a:prstGeom>
          <a:noFill/>
          <a:ln/>
        </p:spPr>
        <p:txBody>
          <a:bodyPr wrap="none" rtlCol="0" anchor="t"/>
          <a:lstStyle/>
          <a:p>
            <a:pPr indent="0" marL="0">
              <a:lnSpc>
                <a:spcPts val="4253"/>
              </a:lnSpc>
              <a:buNone/>
            </a:pPr>
            <a:r>
              <a:rPr lang="en-US" sz="3402" dirty="0">
                <a:solidFill>
                  <a:srgbClr val="403CCF"/>
                </a:solidFill>
                <a:latin typeface="Libre Baskerville" pitchFamily="34" charset="0"/>
                <a:ea typeface="Libre Baskerville" pitchFamily="34" charset="-122"/>
                <a:cs typeface="Libre Baskerville" pitchFamily="34" charset="-120"/>
              </a:rPr>
              <a:t>Handling Inconsistent Data</a:t>
            </a:r>
            <a:endParaRPr lang="en-US" sz="3402" dirty="0"/>
          </a:p>
        </p:txBody>
      </p:sp>
      <p:sp>
        <p:nvSpPr>
          <p:cNvPr id="8" name="Shape 4"/>
          <p:cNvSpPr/>
          <p:nvPr/>
        </p:nvSpPr>
        <p:spPr>
          <a:xfrm>
            <a:off x="6091238" y="2264212"/>
            <a:ext cx="7934325" cy="4500443"/>
          </a:xfrm>
          <a:prstGeom prst="roundRect">
            <a:avLst>
              <a:gd name="adj" fmla="val 576"/>
            </a:avLst>
          </a:prstGeom>
          <a:noFill/>
          <a:ln w="7620">
            <a:solidFill>
              <a:srgbClr val="000000">
                <a:alpha val="8000"/>
              </a:srgbClr>
            </a:solidFill>
            <a:prstDash val="solid"/>
          </a:ln>
        </p:spPr>
      </p:sp>
      <p:sp>
        <p:nvSpPr>
          <p:cNvPr id="9" name="Shape 5"/>
          <p:cNvSpPr/>
          <p:nvPr/>
        </p:nvSpPr>
        <p:spPr>
          <a:xfrm>
            <a:off x="6098857" y="2271832"/>
            <a:ext cx="7919085" cy="775573"/>
          </a:xfrm>
          <a:prstGeom prst="rect">
            <a:avLst/>
          </a:prstGeom>
          <a:solidFill>
            <a:srgbClr val="FFFFFF">
              <a:alpha val="4000"/>
            </a:srgbClr>
          </a:solidFill>
          <a:ln/>
        </p:spPr>
      </p:sp>
      <p:sp>
        <p:nvSpPr>
          <p:cNvPr id="10" name="Text 6"/>
          <p:cNvSpPr/>
          <p:nvPr/>
        </p:nvSpPr>
        <p:spPr>
          <a:xfrm>
            <a:off x="6271617" y="2383036"/>
            <a:ext cx="163044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Data Type</a:t>
            </a:r>
            <a:endParaRPr lang="en-US" sz="1361" dirty="0"/>
          </a:p>
        </p:txBody>
      </p:sp>
      <p:sp>
        <p:nvSpPr>
          <p:cNvPr id="11" name="Text 7"/>
          <p:cNvSpPr/>
          <p:nvPr/>
        </p:nvSpPr>
        <p:spPr>
          <a:xfrm>
            <a:off x="8255198" y="2383036"/>
            <a:ext cx="162663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Example</a:t>
            </a:r>
            <a:endParaRPr lang="en-US" sz="1361" dirty="0"/>
          </a:p>
        </p:txBody>
      </p:sp>
      <p:sp>
        <p:nvSpPr>
          <p:cNvPr id="12" name="Text 8"/>
          <p:cNvSpPr/>
          <p:nvPr/>
        </p:nvSpPr>
        <p:spPr>
          <a:xfrm>
            <a:off x="10234970" y="2383036"/>
            <a:ext cx="1626632" cy="553164"/>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Reason for Inconsistency</a:t>
            </a:r>
            <a:endParaRPr lang="en-US" sz="1361" dirty="0"/>
          </a:p>
        </p:txBody>
      </p:sp>
      <p:sp>
        <p:nvSpPr>
          <p:cNvPr id="13" name="Text 9"/>
          <p:cNvSpPr/>
          <p:nvPr/>
        </p:nvSpPr>
        <p:spPr>
          <a:xfrm>
            <a:off x="12214741" y="2383036"/>
            <a:ext cx="163044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Solution</a:t>
            </a:r>
            <a:endParaRPr lang="en-US" sz="1361" dirty="0"/>
          </a:p>
        </p:txBody>
      </p:sp>
      <p:sp>
        <p:nvSpPr>
          <p:cNvPr id="14" name="Shape 10"/>
          <p:cNvSpPr/>
          <p:nvPr/>
        </p:nvSpPr>
        <p:spPr>
          <a:xfrm>
            <a:off x="6098857" y="3047405"/>
            <a:ext cx="7919085" cy="1605320"/>
          </a:xfrm>
          <a:prstGeom prst="rect">
            <a:avLst/>
          </a:prstGeom>
          <a:solidFill>
            <a:srgbClr val="000000">
              <a:alpha val="4000"/>
            </a:srgbClr>
          </a:solidFill>
          <a:ln/>
        </p:spPr>
      </p:sp>
      <p:sp>
        <p:nvSpPr>
          <p:cNvPr id="15" name="Text 11"/>
          <p:cNvSpPr/>
          <p:nvPr/>
        </p:nvSpPr>
        <p:spPr>
          <a:xfrm>
            <a:off x="6271617" y="3158609"/>
            <a:ext cx="163044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Numeric</a:t>
            </a:r>
            <a:endParaRPr lang="en-US" sz="1361" dirty="0"/>
          </a:p>
        </p:txBody>
      </p:sp>
      <p:sp>
        <p:nvSpPr>
          <p:cNvPr id="16" name="Text 12"/>
          <p:cNvSpPr/>
          <p:nvPr/>
        </p:nvSpPr>
        <p:spPr>
          <a:xfrm>
            <a:off x="8255198" y="3158609"/>
            <a:ext cx="162663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'10.5', '10,5', '10.50'</a:t>
            </a:r>
            <a:endParaRPr lang="en-US" sz="1361" dirty="0"/>
          </a:p>
        </p:txBody>
      </p:sp>
      <p:sp>
        <p:nvSpPr>
          <p:cNvPr id="17" name="Text 13"/>
          <p:cNvSpPr/>
          <p:nvPr/>
        </p:nvSpPr>
        <p:spPr>
          <a:xfrm>
            <a:off x="10234970" y="3158609"/>
            <a:ext cx="1626632" cy="829747"/>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Different decimal separators or formatting</a:t>
            </a:r>
            <a:endParaRPr lang="en-US" sz="1361" dirty="0"/>
          </a:p>
        </p:txBody>
      </p:sp>
      <p:sp>
        <p:nvSpPr>
          <p:cNvPr id="18" name="Text 14"/>
          <p:cNvSpPr/>
          <p:nvPr/>
        </p:nvSpPr>
        <p:spPr>
          <a:xfrm>
            <a:off x="12214741" y="3158609"/>
            <a:ext cx="1630442" cy="1382911"/>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Use `to_numeric()` with `errors='coerce'` to convert strings to numbers.</a:t>
            </a:r>
            <a:endParaRPr lang="en-US" sz="1361" dirty="0"/>
          </a:p>
        </p:txBody>
      </p:sp>
      <p:sp>
        <p:nvSpPr>
          <p:cNvPr id="19" name="Shape 15"/>
          <p:cNvSpPr/>
          <p:nvPr/>
        </p:nvSpPr>
        <p:spPr>
          <a:xfrm>
            <a:off x="6098857" y="4652724"/>
            <a:ext cx="7919085" cy="1052155"/>
          </a:xfrm>
          <a:prstGeom prst="rect">
            <a:avLst/>
          </a:prstGeom>
          <a:solidFill>
            <a:srgbClr val="FFFFFF">
              <a:alpha val="4000"/>
            </a:srgbClr>
          </a:solidFill>
          <a:ln/>
        </p:spPr>
      </p:sp>
      <p:sp>
        <p:nvSpPr>
          <p:cNvPr id="20" name="Text 16"/>
          <p:cNvSpPr/>
          <p:nvPr/>
        </p:nvSpPr>
        <p:spPr>
          <a:xfrm>
            <a:off x="6271617" y="4763929"/>
            <a:ext cx="163044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Date</a:t>
            </a:r>
            <a:endParaRPr lang="en-US" sz="1361" dirty="0"/>
          </a:p>
        </p:txBody>
      </p:sp>
      <p:sp>
        <p:nvSpPr>
          <p:cNvPr id="21" name="Text 17"/>
          <p:cNvSpPr/>
          <p:nvPr/>
        </p:nvSpPr>
        <p:spPr>
          <a:xfrm>
            <a:off x="8255198" y="4763929"/>
            <a:ext cx="1626632" cy="829747"/>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'2023-03-15', '15/03/2023', 'March 15, 2023'</a:t>
            </a:r>
            <a:endParaRPr lang="en-US" sz="1361" dirty="0"/>
          </a:p>
        </p:txBody>
      </p:sp>
      <p:sp>
        <p:nvSpPr>
          <p:cNvPr id="22" name="Text 18"/>
          <p:cNvSpPr/>
          <p:nvPr/>
        </p:nvSpPr>
        <p:spPr>
          <a:xfrm>
            <a:off x="10234970" y="4763929"/>
            <a:ext cx="1626632" cy="553164"/>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Different date formats</a:t>
            </a:r>
            <a:endParaRPr lang="en-US" sz="1361" dirty="0"/>
          </a:p>
        </p:txBody>
      </p:sp>
      <p:sp>
        <p:nvSpPr>
          <p:cNvPr id="23" name="Text 19"/>
          <p:cNvSpPr/>
          <p:nvPr/>
        </p:nvSpPr>
        <p:spPr>
          <a:xfrm>
            <a:off x="12214741" y="4763929"/>
            <a:ext cx="1630442" cy="829747"/>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Use `to_datetime()` with appropriate format parameters.</a:t>
            </a:r>
            <a:endParaRPr lang="en-US" sz="1361" dirty="0"/>
          </a:p>
        </p:txBody>
      </p:sp>
      <p:sp>
        <p:nvSpPr>
          <p:cNvPr id="24" name="Shape 20"/>
          <p:cNvSpPr/>
          <p:nvPr/>
        </p:nvSpPr>
        <p:spPr>
          <a:xfrm>
            <a:off x="6098857" y="5704880"/>
            <a:ext cx="7919085" cy="1052155"/>
          </a:xfrm>
          <a:prstGeom prst="rect">
            <a:avLst/>
          </a:prstGeom>
          <a:solidFill>
            <a:srgbClr val="000000">
              <a:alpha val="4000"/>
            </a:srgbClr>
          </a:solidFill>
          <a:ln/>
        </p:spPr>
      </p:sp>
      <p:sp>
        <p:nvSpPr>
          <p:cNvPr id="25" name="Text 21"/>
          <p:cNvSpPr/>
          <p:nvPr/>
        </p:nvSpPr>
        <p:spPr>
          <a:xfrm>
            <a:off x="6271617" y="5816084"/>
            <a:ext cx="163044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Categorical</a:t>
            </a:r>
            <a:endParaRPr lang="en-US" sz="1361" dirty="0"/>
          </a:p>
        </p:txBody>
      </p:sp>
      <p:sp>
        <p:nvSpPr>
          <p:cNvPr id="26" name="Text 22"/>
          <p:cNvSpPr/>
          <p:nvPr/>
        </p:nvSpPr>
        <p:spPr>
          <a:xfrm>
            <a:off x="8255198" y="5816084"/>
            <a:ext cx="1626632" cy="276582"/>
          </a:xfrm>
          <a:prstGeom prst="rect">
            <a:avLst/>
          </a:prstGeom>
          <a:noFill/>
          <a:ln/>
        </p:spPr>
        <p:txBody>
          <a:bodyPr wrap="non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'Male', 'male', 'M'</a:t>
            </a:r>
            <a:endParaRPr lang="en-US" sz="1361" dirty="0"/>
          </a:p>
        </p:txBody>
      </p:sp>
      <p:sp>
        <p:nvSpPr>
          <p:cNvPr id="27" name="Text 23"/>
          <p:cNvSpPr/>
          <p:nvPr/>
        </p:nvSpPr>
        <p:spPr>
          <a:xfrm>
            <a:off x="10234970" y="5816084"/>
            <a:ext cx="1626632" cy="829747"/>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Inconsistent capitalization or abbreviations</a:t>
            </a:r>
            <a:endParaRPr lang="en-US" sz="1361" dirty="0"/>
          </a:p>
        </p:txBody>
      </p:sp>
      <p:sp>
        <p:nvSpPr>
          <p:cNvPr id="28" name="Text 24"/>
          <p:cNvSpPr/>
          <p:nvPr/>
        </p:nvSpPr>
        <p:spPr>
          <a:xfrm>
            <a:off x="12214741" y="5816084"/>
            <a:ext cx="1630442" cy="829747"/>
          </a:xfrm>
          <a:prstGeom prst="rect">
            <a:avLst/>
          </a:prstGeom>
          <a:noFill/>
          <a:ln/>
        </p:spPr>
        <p:txBody>
          <a:bodyPr wrap="square" rtlCol="0" anchor="t"/>
          <a:lstStyle/>
          <a:p>
            <a:pPr indent="0" marL="0">
              <a:lnSpc>
                <a:spcPts val="2177"/>
              </a:lnSpc>
              <a:buNone/>
            </a:pPr>
            <a:r>
              <a:rPr lang="en-US" sz="1361" dirty="0">
                <a:solidFill>
                  <a:srgbClr val="49495A"/>
                </a:solidFill>
                <a:latin typeface="Open Sans" pitchFamily="34" charset="0"/>
                <a:ea typeface="Open Sans" pitchFamily="34" charset="-122"/>
                <a:cs typeface="Open Sans" pitchFamily="34" charset="-120"/>
              </a:rPr>
              <a:t>Use `str.lower()` or `str.upper()` for standardization.</a:t>
            </a:r>
            <a:endParaRPr lang="en-US" sz="1361" dirty="0"/>
          </a:p>
        </p:txBody>
      </p:sp>
      <p:pic>
        <p:nvPicPr>
          <p:cNvPr id="2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a:ln/>
        </p:spPr>
      </p:sp>
      <p:pic>
        <p:nvPicPr>
          <p:cNvPr id="6" name="Image 1" descr="preencoded.png">    </p:cNvPr>
          <p:cNvPicPr>
            <a:picLocks noChangeAspect="1"/>
          </p:cNvPicPr>
          <p:nvPr/>
        </p:nvPicPr>
        <p:blipFill>
          <a:blip r:embed="rId2"/>
          <a:stretch>
            <a:fillRect/>
          </a:stretch>
        </p:blipFill>
        <p:spPr>
          <a:xfrm>
            <a:off x="9144000" y="0"/>
            <a:ext cx="5486400" cy="8229600"/>
          </a:xfrm>
          <a:prstGeom prst="rect">
            <a:avLst/>
          </a:prstGeom>
        </p:spPr>
      </p:pic>
      <p:sp>
        <p:nvSpPr>
          <p:cNvPr id="7" name="Text 3"/>
          <p:cNvSpPr/>
          <p:nvPr/>
        </p:nvSpPr>
        <p:spPr>
          <a:xfrm>
            <a:off x="627102" y="780931"/>
            <a:ext cx="4553545" cy="559951"/>
          </a:xfrm>
          <a:prstGeom prst="rect">
            <a:avLst/>
          </a:prstGeom>
          <a:noFill/>
          <a:ln/>
        </p:spPr>
        <p:txBody>
          <a:bodyPr wrap="none" rtlCol="0" anchor="t"/>
          <a:lstStyle/>
          <a:p>
            <a:pPr indent="0" marL="0">
              <a:lnSpc>
                <a:spcPts val="4409"/>
              </a:lnSpc>
              <a:buNone/>
            </a:pPr>
            <a:r>
              <a:rPr lang="en-US" sz="3527" dirty="0">
                <a:solidFill>
                  <a:srgbClr val="403CCF"/>
                </a:solidFill>
                <a:latin typeface="Libre Baskerville" pitchFamily="34" charset="0"/>
                <a:ea typeface="Libre Baskerville" pitchFamily="34" charset="-122"/>
                <a:cs typeface="Libre Baskerville" pitchFamily="34" charset="-120"/>
              </a:rPr>
              <a:t>Identifying Outliers</a:t>
            </a:r>
            <a:endParaRPr lang="en-US" sz="3527" dirty="0"/>
          </a:p>
        </p:txBody>
      </p:sp>
      <p:pic>
        <p:nvPicPr>
          <p:cNvPr id="8" name="Image 2" descr="preencoded.png">    </p:cNvPr>
          <p:cNvPicPr>
            <a:picLocks noChangeAspect="1"/>
          </p:cNvPicPr>
          <p:nvPr/>
        </p:nvPicPr>
        <p:blipFill>
          <a:blip r:embed="rId3"/>
          <a:stretch>
            <a:fillRect/>
          </a:stretch>
        </p:blipFill>
        <p:spPr>
          <a:xfrm>
            <a:off x="627102" y="1609606"/>
            <a:ext cx="447913" cy="447913"/>
          </a:xfrm>
          <a:prstGeom prst="rect">
            <a:avLst/>
          </a:prstGeom>
        </p:spPr>
      </p:pic>
      <p:sp>
        <p:nvSpPr>
          <p:cNvPr id="9" name="Text 4"/>
          <p:cNvSpPr/>
          <p:nvPr/>
        </p:nvSpPr>
        <p:spPr>
          <a:xfrm>
            <a:off x="627102" y="2236708"/>
            <a:ext cx="2363748" cy="279916"/>
          </a:xfrm>
          <a:prstGeom prst="rect">
            <a:avLst/>
          </a:prstGeom>
          <a:noFill/>
          <a:ln/>
        </p:spPr>
        <p:txBody>
          <a:bodyPr wrap="none" rtlCol="0" anchor="t"/>
          <a:lstStyle/>
          <a:p>
            <a:pPr algn="l" indent="0" marL="0">
              <a:lnSpc>
                <a:spcPts val="2205"/>
              </a:lnSpc>
              <a:buNone/>
            </a:pPr>
            <a:r>
              <a:rPr lang="en-US" sz="1764" dirty="0">
                <a:solidFill>
                  <a:srgbClr val="49495A"/>
                </a:solidFill>
                <a:latin typeface="Libre Baskerville" pitchFamily="34" charset="0"/>
                <a:ea typeface="Libre Baskerville" pitchFamily="34" charset="-122"/>
                <a:cs typeface="Libre Baskerville" pitchFamily="34" charset="-120"/>
              </a:rPr>
              <a:t>Descriptive Statistics</a:t>
            </a:r>
            <a:endParaRPr lang="en-US" sz="1764" dirty="0"/>
          </a:p>
        </p:txBody>
      </p:sp>
      <p:sp>
        <p:nvSpPr>
          <p:cNvPr id="10" name="Text 5"/>
          <p:cNvSpPr/>
          <p:nvPr/>
        </p:nvSpPr>
        <p:spPr>
          <a:xfrm>
            <a:off x="627102" y="2624137"/>
            <a:ext cx="7889796" cy="573405"/>
          </a:xfrm>
          <a:prstGeom prst="rect">
            <a:avLst/>
          </a:prstGeom>
          <a:noFill/>
          <a:ln/>
        </p:spPr>
        <p:txBody>
          <a:bodyPr wrap="square" rtlCol="0" anchor="t"/>
          <a:lstStyle/>
          <a:p>
            <a:pPr algn="l" indent="0" marL="0">
              <a:lnSpc>
                <a:spcPts val="2258"/>
              </a:lnSpc>
              <a:buNone/>
            </a:pPr>
            <a:r>
              <a:rPr lang="en-US" sz="1411" dirty="0">
                <a:solidFill>
                  <a:srgbClr val="49495A"/>
                </a:solidFill>
                <a:latin typeface="Open Sans" pitchFamily="34" charset="0"/>
                <a:ea typeface="Open Sans" pitchFamily="34" charset="-122"/>
                <a:cs typeface="Open Sans" pitchFamily="34" charset="-120"/>
              </a:rPr>
              <a:t>Use `describe()` to examine summary statistics like mean, median, minimum, and maximum values. Outliers might be evident as extreme values.</a:t>
            </a:r>
            <a:endParaRPr lang="en-US" sz="1411" dirty="0"/>
          </a:p>
        </p:txBody>
      </p:sp>
      <p:pic>
        <p:nvPicPr>
          <p:cNvPr id="11" name="Image 3" descr="preencoded.png">    </p:cNvPr>
          <p:cNvPicPr>
            <a:picLocks noChangeAspect="1"/>
          </p:cNvPicPr>
          <p:nvPr/>
        </p:nvPicPr>
        <p:blipFill>
          <a:blip r:embed="rId4"/>
          <a:stretch>
            <a:fillRect/>
          </a:stretch>
        </p:blipFill>
        <p:spPr>
          <a:xfrm>
            <a:off x="627102" y="3735110"/>
            <a:ext cx="447913" cy="447913"/>
          </a:xfrm>
          <a:prstGeom prst="rect">
            <a:avLst/>
          </a:prstGeom>
        </p:spPr>
      </p:pic>
      <p:sp>
        <p:nvSpPr>
          <p:cNvPr id="12" name="Text 6"/>
          <p:cNvSpPr/>
          <p:nvPr/>
        </p:nvSpPr>
        <p:spPr>
          <a:xfrm>
            <a:off x="627102" y="4362212"/>
            <a:ext cx="2239804" cy="279916"/>
          </a:xfrm>
          <a:prstGeom prst="rect">
            <a:avLst/>
          </a:prstGeom>
          <a:noFill/>
          <a:ln/>
        </p:spPr>
        <p:txBody>
          <a:bodyPr wrap="none" rtlCol="0" anchor="t"/>
          <a:lstStyle/>
          <a:p>
            <a:pPr algn="l" indent="0" marL="0">
              <a:lnSpc>
                <a:spcPts val="2205"/>
              </a:lnSpc>
              <a:buNone/>
            </a:pPr>
            <a:r>
              <a:rPr lang="en-US" sz="1764" dirty="0">
                <a:solidFill>
                  <a:srgbClr val="49495A"/>
                </a:solidFill>
                <a:latin typeface="Libre Baskerville" pitchFamily="34" charset="0"/>
                <a:ea typeface="Libre Baskerville" pitchFamily="34" charset="-122"/>
                <a:cs typeface="Libre Baskerville" pitchFamily="34" charset="-120"/>
              </a:rPr>
              <a:t>Visualizations</a:t>
            </a:r>
            <a:endParaRPr lang="en-US" sz="1764" dirty="0"/>
          </a:p>
        </p:txBody>
      </p:sp>
      <p:sp>
        <p:nvSpPr>
          <p:cNvPr id="13" name="Text 7"/>
          <p:cNvSpPr/>
          <p:nvPr/>
        </p:nvSpPr>
        <p:spPr>
          <a:xfrm>
            <a:off x="627102" y="4749641"/>
            <a:ext cx="7889796" cy="573405"/>
          </a:xfrm>
          <a:prstGeom prst="rect">
            <a:avLst/>
          </a:prstGeom>
          <a:noFill/>
          <a:ln/>
        </p:spPr>
        <p:txBody>
          <a:bodyPr wrap="square" rtlCol="0" anchor="t"/>
          <a:lstStyle/>
          <a:p>
            <a:pPr algn="l" indent="0" marL="0">
              <a:lnSpc>
                <a:spcPts val="2258"/>
              </a:lnSpc>
              <a:buNone/>
            </a:pPr>
            <a:r>
              <a:rPr lang="en-US" sz="1411" dirty="0">
                <a:solidFill>
                  <a:srgbClr val="49495A"/>
                </a:solidFill>
                <a:latin typeface="Open Sans" pitchFamily="34" charset="0"/>
                <a:ea typeface="Open Sans" pitchFamily="34" charset="-122"/>
                <a:cs typeface="Open Sans" pitchFamily="34" charset="-120"/>
              </a:rPr>
              <a:t>Visualizations like box plots and scatter plots can help identify data points that deviate significantly from the general pattern.</a:t>
            </a:r>
            <a:endParaRPr lang="en-US" sz="1411" dirty="0"/>
          </a:p>
        </p:txBody>
      </p:sp>
      <p:pic>
        <p:nvPicPr>
          <p:cNvPr id="14" name="Image 4" descr="preencoded.png">    </p:cNvPr>
          <p:cNvPicPr>
            <a:picLocks noChangeAspect="1"/>
          </p:cNvPicPr>
          <p:nvPr/>
        </p:nvPicPr>
        <p:blipFill>
          <a:blip r:embed="rId5"/>
          <a:stretch>
            <a:fillRect/>
          </a:stretch>
        </p:blipFill>
        <p:spPr>
          <a:xfrm>
            <a:off x="627102" y="5860613"/>
            <a:ext cx="447913" cy="447913"/>
          </a:xfrm>
          <a:prstGeom prst="rect">
            <a:avLst/>
          </a:prstGeom>
        </p:spPr>
      </p:pic>
      <p:sp>
        <p:nvSpPr>
          <p:cNvPr id="15" name="Text 8"/>
          <p:cNvSpPr/>
          <p:nvPr/>
        </p:nvSpPr>
        <p:spPr>
          <a:xfrm>
            <a:off x="627102" y="6487716"/>
            <a:ext cx="2276237" cy="279916"/>
          </a:xfrm>
          <a:prstGeom prst="rect">
            <a:avLst/>
          </a:prstGeom>
          <a:noFill/>
          <a:ln/>
        </p:spPr>
        <p:txBody>
          <a:bodyPr wrap="none" rtlCol="0" anchor="t"/>
          <a:lstStyle/>
          <a:p>
            <a:pPr algn="l" indent="0" marL="0">
              <a:lnSpc>
                <a:spcPts val="2205"/>
              </a:lnSpc>
              <a:buNone/>
            </a:pPr>
            <a:r>
              <a:rPr lang="en-US" sz="1764" dirty="0">
                <a:solidFill>
                  <a:srgbClr val="49495A"/>
                </a:solidFill>
                <a:latin typeface="Libre Baskerville" pitchFamily="34" charset="0"/>
                <a:ea typeface="Libre Baskerville" pitchFamily="34" charset="-122"/>
                <a:cs typeface="Libre Baskerville" pitchFamily="34" charset="-120"/>
              </a:rPr>
              <a:t>Domain Knowledge</a:t>
            </a:r>
            <a:endParaRPr lang="en-US" sz="1764" dirty="0"/>
          </a:p>
        </p:txBody>
      </p:sp>
      <p:sp>
        <p:nvSpPr>
          <p:cNvPr id="16" name="Text 9"/>
          <p:cNvSpPr/>
          <p:nvPr/>
        </p:nvSpPr>
        <p:spPr>
          <a:xfrm>
            <a:off x="627102" y="6875145"/>
            <a:ext cx="7889796" cy="573405"/>
          </a:xfrm>
          <a:prstGeom prst="rect">
            <a:avLst/>
          </a:prstGeom>
          <a:noFill/>
          <a:ln/>
        </p:spPr>
        <p:txBody>
          <a:bodyPr wrap="square" rtlCol="0" anchor="t"/>
          <a:lstStyle/>
          <a:p>
            <a:pPr algn="l" indent="0" marL="0">
              <a:lnSpc>
                <a:spcPts val="2258"/>
              </a:lnSpc>
              <a:buNone/>
            </a:pPr>
            <a:r>
              <a:rPr lang="en-US" sz="1411" dirty="0">
                <a:solidFill>
                  <a:srgbClr val="49495A"/>
                </a:solidFill>
                <a:latin typeface="Open Sans" pitchFamily="34" charset="0"/>
                <a:ea typeface="Open Sans" pitchFamily="34" charset="-122"/>
                <a:cs typeface="Open Sans" pitchFamily="34" charset="-120"/>
              </a:rPr>
              <a:t>Leverage your understanding of the data's context to determine if unusual values are genuine outliers or potentially valid data points.</a:t>
            </a:r>
            <a:endParaRPr lang="en-US" sz="1411" dirty="0"/>
          </a:p>
        </p:txBody>
      </p:sp>
      <p:pic>
        <p:nvPicPr>
          <p:cNvPr id="17"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r>
          <p:cNvPicPr>
            <a:picLocks noChangeAspect="1"/>
          </p:cNvPicPr>
          <p:nvPr/>
        </p:nvPicPr>
        <p:blipFill>
          <a:blip r:embed="rId1"/>
          <a:stretch>
            <a:fillRect/>
          </a:stretch>
        </p:blipFill>
        <p:spPr>
          <a:xfrm>
            <a:off x="0" y="0"/>
            <a:ext cx="14630400" cy="2429232"/>
          </a:xfrm>
          <a:prstGeom prst="rect">
            <a:avLst/>
          </a:prstGeom>
        </p:spPr>
      </p:pic>
      <p:sp>
        <p:nvSpPr>
          <p:cNvPr id="5" name="Shape 2"/>
          <p:cNvSpPr/>
          <p:nvPr/>
        </p:nvSpPr>
        <p:spPr>
          <a:xfrm>
            <a:off x="0" y="0"/>
            <a:ext cx="14630400" cy="2429232"/>
          </a:xfrm>
          <a:prstGeom prst="rect">
            <a:avLst/>
          </a:prstGeom>
          <a:solidFill>
            <a:srgbClr val="E5E0DF"/>
          </a:solidFill>
          <a:ln/>
        </p:spPr>
      </p:sp>
      <p:pic>
        <p:nvPicPr>
          <p:cNvPr id="6" name="Image 1" descr="preencoded.png">    </p:cNvPr>
          <p:cNvPicPr>
            <a:picLocks noChangeAspect="1"/>
          </p:cNvPicPr>
          <p:nvPr/>
        </p:nvPicPr>
        <p:blipFill>
          <a:blip r:embed="rId2"/>
          <a:stretch>
            <a:fillRect/>
          </a:stretch>
        </p:blipFill>
        <p:spPr>
          <a:xfrm>
            <a:off x="0" y="0"/>
            <a:ext cx="14630400" cy="2429232"/>
          </a:xfrm>
          <a:prstGeom prst="rect">
            <a:avLst/>
          </a:prstGeom>
        </p:spPr>
      </p:pic>
      <p:sp>
        <p:nvSpPr>
          <p:cNvPr id="7" name="Text 3"/>
          <p:cNvSpPr/>
          <p:nvPr/>
        </p:nvSpPr>
        <p:spPr>
          <a:xfrm>
            <a:off x="2007156" y="2963585"/>
            <a:ext cx="4858464" cy="607338"/>
          </a:xfrm>
          <a:prstGeom prst="rect">
            <a:avLst/>
          </a:prstGeom>
          <a:noFill/>
          <a:ln/>
        </p:spPr>
        <p:txBody>
          <a:bodyPr wrap="none" rtlCol="0" anchor="t"/>
          <a:lstStyle/>
          <a:p>
            <a:pPr indent="0" marL="0">
              <a:lnSpc>
                <a:spcPts val="4782"/>
              </a:lnSpc>
              <a:buNone/>
            </a:pPr>
            <a:r>
              <a:rPr lang="en-US" sz="3826" dirty="0">
                <a:solidFill>
                  <a:srgbClr val="403CCF"/>
                </a:solidFill>
                <a:latin typeface="Libre Baskerville" pitchFamily="34" charset="0"/>
                <a:ea typeface="Libre Baskerville" pitchFamily="34" charset="-122"/>
                <a:cs typeface="Libre Baskerville" pitchFamily="34" charset="-120"/>
              </a:rPr>
              <a:t>Removing Outliers</a:t>
            </a:r>
            <a:endParaRPr lang="en-US" sz="3826" dirty="0"/>
          </a:p>
        </p:txBody>
      </p:sp>
      <p:sp>
        <p:nvSpPr>
          <p:cNvPr id="8" name="Shape 4"/>
          <p:cNvSpPr/>
          <p:nvPr/>
        </p:nvSpPr>
        <p:spPr>
          <a:xfrm>
            <a:off x="2007156" y="6089690"/>
            <a:ext cx="10615970" cy="22860"/>
          </a:xfrm>
          <a:prstGeom prst="roundRect">
            <a:avLst>
              <a:gd name="adj" fmla="val 127522"/>
            </a:avLst>
          </a:prstGeom>
          <a:solidFill>
            <a:srgbClr val="D0CED9"/>
          </a:solidFill>
          <a:ln/>
        </p:spPr>
      </p:sp>
      <p:sp>
        <p:nvSpPr>
          <p:cNvPr id="9" name="Shape 5"/>
          <p:cNvSpPr/>
          <p:nvPr/>
        </p:nvSpPr>
        <p:spPr>
          <a:xfrm>
            <a:off x="5501997" y="5409605"/>
            <a:ext cx="22860" cy="680085"/>
          </a:xfrm>
          <a:prstGeom prst="roundRect">
            <a:avLst>
              <a:gd name="adj" fmla="val 127522"/>
            </a:avLst>
          </a:prstGeom>
          <a:solidFill>
            <a:srgbClr val="D0CED9"/>
          </a:solidFill>
          <a:ln/>
        </p:spPr>
      </p:sp>
      <p:sp>
        <p:nvSpPr>
          <p:cNvPr id="10" name="Shape 6"/>
          <p:cNvSpPr/>
          <p:nvPr/>
        </p:nvSpPr>
        <p:spPr>
          <a:xfrm>
            <a:off x="5294828" y="5871091"/>
            <a:ext cx="437198" cy="437198"/>
          </a:xfrm>
          <a:prstGeom prst="roundRect">
            <a:avLst>
              <a:gd name="adj" fmla="val 6668"/>
            </a:avLst>
          </a:prstGeom>
          <a:solidFill>
            <a:srgbClr val="EAE8F3"/>
          </a:solidFill>
          <a:ln/>
        </p:spPr>
      </p:sp>
      <p:sp>
        <p:nvSpPr>
          <p:cNvPr id="11" name="Text 7"/>
          <p:cNvSpPr/>
          <p:nvPr/>
        </p:nvSpPr>
        <p:spPr>
          <a:xfrm>
            <a:off x="5448419" y="5943957"/>
            <a:ext cx="130016" cy="291465"/>
          </a:xfrm>
          <a:prstGeom prst="rect">
            <a:avLst/>
          </a:prstGeom>
          <a:noFill/>
          <a:ln/>
        </p:spPr>
        <p:txBody>
          <a:bodyPr wrap="none" rtlCol="0" anchor="t"/>
          <a:lstStyle/>
          <a:p>
            <a:pPr algn="ctr" indent="0" marL="0">
              <a:lnSpc>
                <a:spcPts val="2295"/>
              </a:lnSpc>
              <a:buNone/>
            </a:pPr>
            <a:r>
              <a:rPr lang="en-US" sz="2295" dirty="0">
                <a:solidFill>
                  <a:srgbClr val="49495A"/>
                </a:solidFill>
                <a:latin typeface="Libre Baskerville" pitchFamily="34" charset="0"/>
                <a:ea typeface="Libre Baskerville" pitchFamily="34" charset="-122"/>
                <a:cs typeface="Libre Baskerville" pitchFamily="34" charset="-120"/>
              </a:rPr>
              <a:t>1</a:t>
            </a:r>
            <a:endParaRPr lang="en-US" sz="2295" dirty="0"/>
          </a:p>
        </p:txBody>
      </p:sp>
      <p:sp>
        <p:nvSpPr>
          <p:cNvPr id="12" name="Text 8"/>
          <p:cNvSpPr/>
          <p:nvPr/>
        </p:nvSpPr>
        <p:spPr>
          <a:xfrm>
            <a:off x="3630454" y="3862388"/>
            <a:ext cx="3765828" cy="303609"/>
          </a:xfrm>
          <a:prstGeom prst="rect">
            <a:avLst/>
          </a:prstGeom>
          <a:noFill/>
          <a:ln/>
        </p:spPr>
        <p:txBody>
          <a:bodyPr wrap="none" rtlCol="0" anchor="t"/>
          <a:lstStyle/>
          <a:p>
            <a:pPr algn="ctr" indent="0" marL="0">
              <a:lnSpc>
                <a:spcPts val="2391"/>
              </a:lnSpc>
              <a:buNone/>
            </a:pPr>
            <a:r>
              <a:rPr lang="en-US" sz="1913" dirty="0">
                <a:solidFill>
                  <a:srgbClr val="49495A"/>
                </a:solidFill>
                <a:latin typeface="Libre Baskerville" pitchFamily="34" charset="0"/>
                <a:ea typeface="Libre Baskerville" pitchFamily="34" charset="-122"/>
                <a:cs typeface="Libre Baskerville" pitchFamily="34" charset="-120"/>
              </a:rPr>
              <a:t>Understanding Outlier Impact</a:t>
            </a:r>
            <a:endParaRPr lang="en-US" sz="1913" dirty="0"/>
          </a:p>
        </p:txBody>
      </p:sp>
      <p:sp>
        <p:nvSpPr>
          <p:cNvPr id="13" name="Text 9"/>
          <p:cNvSpPr/>
          <p:nvPr/>
        </p:nvSpPr>
        <p:spPr>
          <a:xfrm>
            <a:off x="2201466" y="4282559"/>
            <a:ext cx="6623923" cy="932617"/>
          </a:xfrm>
          <a:prstGeom prst="rect">
            <a:avLst/>
          </a:prstGeom>
          <a:noFill/>
          <a:ln/>
        </p:spPr>
        <p:txBody>
          <a:bodyPr wrap="square" rtlCol="0" anchor="t"/>
          <a:lstStyle/>
          <a:p>
            <a:pPr algn="ctr" indent="0" marL="0">
              <a:lnSpc>
                <a:spcPts val="2448"/>
              </a:lnSpc>
              <a:buNone/>
            </a:pPr>
            <a:r>
              <a:rPr lang="en-US" sz="1530" dirty="0">
                <a:solidFill>
                  <a:srgbClr val="49495A"/>
                </a:solidFill>
                <a:latin typeface="Open Sans" pitchFamily="34" charset="0"/>
                <a:ea typeface="Open Sans" pitchFamily="34" charset="-122"/>
                <a:cs typeface="Open Sans" pitchFamily="34" charset="-120"/>
              </a:rPr>
              <a:t>Determine if outliers are due to errors or represent genuine extreme values. Understand their potential impact on statistical analysis and model performance.</a:t>
            </a:r>
            <a:endParaRPr lang="en-US" sz="1530" dirty="0"/>
          </a:p>
        </p:txBody>
      </p:sp>
      <p:sp>
        <p:nvSpPr>
          <p:cNvPr id="14" name="Shape 10"/>
          <p:cNvSpPr/>
          <p:nvPr/>
        </p:nvSpPr>
        <p:spPr>
          <a:xfrm>
            <a:off x="9105424" y="6089690"/>
            <a:ext cx="22860" cy="680085"/>
          </a:xfrm>
          <a:prstGeom prst="roundRect">
            <a:avLst>
              <a:gd name="adj" fmla="val 127522"/>
            </a:avLst>
          </a:prstGeom>
          <a:solidFill>
            <a:srgbClr val="D0CED9"/>
          </a:solidFill>
          <a:ln/>
        </p:spPr>
      </p:sp>
      <p:sp>
        <p:nvSpPr>
          <p:cNvPr id="15" name="Shape 11"/>
          <p:cNvSpPr/>
          <p:nvPr/>
        </p:nvSpPr>
        <p:spPr>
          <a:xfrm>
            <a:off x="8898255" y="5871091"/>
            <a:ext cx="437198" cy="437198"/>
          </a:xfrm>
          <a:prstGeom prst="roundRect">
            <a:avLst>
              <a:gd name="adj" fmla="val 6668"/>
            </a:avLst>
          </a:prstGeom>
          <a:solidFill>
            <a:srgbClr val="EAE8F3"/>
          </a:solidFill>
          <a:ln/>
        </p:spPr>
      </p:sp>
      <p:sp>
        <p:nvSpPr>
          <p:cNvPr id="16" name="Text 12"/>
          <p:cNvSpPr/>
          <p:nvPr/>
        </p:nvSpPr>
        <p:spPr>
          <a:xfrm>
            <a:off x="9027081" y="5943957"/>
            <a:ext cx="179546" cy="291465"/>
          </a:xfrm>
          <a:prstGeom prst="rect">
            <a:avLst/>
          </a:prstGeom>
          <a:noFill/>
          <a:ln/>
        </p:spPr>
        <p:txBody>
          <a:bodyPr wrap="none" rtlCol="0" anchor="t"/>
          <a:lstStyle/>
          <a:p>
            <a:pPr algn="ctr" indent="0" marL="0">
              <a:lnSpc>
                <a:spcPts val="2295"/>
              </a:lnSpc>
              <a:buNone/>
            </a:pPr>
            <a:r>
              <a:rPr lang="en-US" sz="2295" dirty="0">
                <a:solidFill>
                  <a:srgbClr val="49495A"/>
                </a:solidFill>
                <a:latin typeface="Libre Baskerville" pitchFamily="34" charset="0"/>
                <a:ea typeface="Libre Baskerville" pitchFamily="34" charset="-122"/>
                <a:cs typeface="Libre Baskerville" pitchFamily="34" charset="-120"/>
              </a:rPr>
              <a:t>2</a:t>
            </a:r>
            <a:endParaRPr lang="en-US" sz="2295" dirty="0"/>
          </a:p>
        </p:txBody>
      </p:sp>
      <p:sp>
        <p:nvSpPr>
          <p:cNvPr id="17" name="Text 13"/>
          <p:cNvSpPr/>
          <p:nvPr/>
        </p:nvSpPr>
        <p:spPr>
          <a:xfrm>
            <a:off x="7902178" y="6964204"/>
            <a:ext cx="2429232" cy="303609"/>
          </a:xfrm>
          <a:prstGeom prst="rect">
            <a:avLst/>
          </a:prstGeom>
          <a:noFill/>
          <a:ln/>
        </p:spPr>
        <p:txBody>
          <a:bodyPr wrap="none" rtlCol="0" anchor="t"/>
          <a:lstStyle/>
          <a:p>
            <a:pPr algn="ctr" indent="0" marL="0">
              <a:lnSpc>
                <a:spcPts val="2391"/>
              </a:lnSpc>
              <a:buNone/>
            </a:pPr>
            <a:r>
              <a:rPr lang="en-US" sz="1913" dirty="0">
                <a:solidFill>
                  <a:srgbClr val="49495A"/>
                </a:solidFill>
                <a:latin typeface="Libre Baskerville" pitchFamily="34" charset="0"/>
                <a:ea typeface="Libre Baskerville" pitchFamily="34" charset="-122"/>
                <a:cs typeface="Libre Baskerville" pitchFamily="34" charset="-120"/>
              </a:rPr>
              <a:t>Filtering Data</a:t>
            </a:r>
            <a:endParaRPr lang="en-US" sz="1913" dirty="0"/>
          </a:p>
        </p:txBody>
      </p:sp>
      <p:sp>
        <p:nvSpPr>
          <p:cNvPr id="18" name="Text 14"/>
          <p:cNvSpPr/>
          <p:nvPr/>
        </p:nvSpPr>
        <p:spPr>
          <a:xfrm>
            <a:off x="5804892" y="7384375"/>
            <a:ext cx="6623923" cy="310872"/>
          </a:xfrm>
          <a:prstGeom prst="rect">
            <a:avLst/>
          </a:prstGeom>
          <a:noFill/>
          <a:ln/>
        </p:spPr>
        <p:txBody>
          <a:bodyPr wrap="none" rtlCol="0" anchor="t"/>
          <a:lstStyle/>
          <a:p>
            <a:pPr algn="ctr" indent="0" marL="0">
              <a:lnSpc>
                <a:spcPts val="2448"/>
              </a:lnSpc>
              <a:buNone/>
            </a:pPr>
            <a:r>
              <a:rPr lang="en-US" sz="1530" dirty="0">
                <a:solidFill>
                  <a:srgbClr val="49495A"/>
                </a:solidFill>
                <a:latin typeface="Open Sans" pitchFamily="34" charset="0"/>
                <a:ea typeface="Open Sans" pitchFamily="34" charset="-122"/>
                <a:cs typeface="Open Sans" pitchFamily="34" charset="-120"/>
              </a:rPr>
              <a:t>Use logical</a:t>
            </a:r>
            <a:endParaRPr lang="en-US" sz="1530"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2024-08-22T00:59:01Z</dcterms:created>
  <dcterms:modified xsi:type="dcterms:W3CDTF">2024-08-22T00:59:01Z</dcterms:modified>
</cp:coreProperties>
</file>