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9" Type="http://schemas.openxmlformats.org/officeDocument/2006/relationships/slideLayout" Target="../slideLayouts/slideLayout1.xml"/><Relationship Id="rId10"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21135" y="1222296"/>
            <a:ext cx="7674531" cy="2852142"/>
          </a:xfrm>
          <a:prstGeom prst="rect">
            <a:avLst/>
          </a:prstGeom>
          <a:noFill/>
          <a:ln/>
        </p:spPr>
        <p:txBody>
          <a:bodyPr wrap="square" rtlCol="0" anchor="t"/>
          <a:lstStyle/>
          <a:p>
            <a:pPr indent="0" marL="0">
              <a:lnSpc>
                <a:spcPts val="7486"/>
              </a:lnSpc>
              <a:buNone/>
            </a:pPr>
            <a:r>
              <a:rPr lang="en-US" sz="5989" dirty="0">
                <a:solidFill>
                  <a:srgbClr val="020202"/>
                </a:solidFill>
                <a:latin typeface="PT Serif" pitchFamily="34" charset="0"/>
                <a:ea typeface="PT Serif" pitchFamily="34" charset="-122"/>
                <a:cs typeface="PT Serif" pitchFamily="34" charset="-120"/>
              </a:rPr>
              <a:t>Data Visualization Using Only Pandas: A Detailed Guide</a:t>
            </a:r>
            <a:endParaRPr lang="en-US" sz="5989" dirty="0"/>
          </a:p>
        </p:txBody>
      </p:sp>
      <p:sp>
        <p:nvSpPr>
          <p:cNvPr id="6" name="Text 3"/>
          <p:cNvSpPr/>
          <p:nvPr/>
        </p:nvSpPr>
        <p:spPr>
          <a:xfrm>
            <a:off x="6221135" y="4389358"/>
            <a:ext cx="7674531" cy="2014538"/>
          </a:xfrm>
          <a:prstGeom prst="rect">
            <a:avLst/>
          </a:prstGeom>
          <a:noFill/>
          <a:ln/>
        </p:spPr>
        <p:txBody>
          <a:bodyPr wrap="square" rtlCol="0" anchor="t"/>
          <a:lstStyle/>
          <a:p>
            <a:pPr indent="0" marL="0">
              <a:lnSpc>
                <a:spcPts val="2645"/>
              </a:lnSpc>
              <a:buNone/>
            </a:pPr>
            <a:r>
              <a:rPr lang="en-US" sz="1653" dirty="0">
                <a:solidFill>
                  <a:srgbClr val="383838"/>
                </a:solidFill>
                <a:latin typeface="DM Sans" pitchFamily="34" charset="0"/>
                <a:ea typeface="DM Sans" pitchFamily="34" charset="-122"/>
                <a:cs typeface="DM Sans" pitchFamily="34" charset="-120"/>
              </a:rPr>
              <a:t>Pandas provides a powerful and flexible way to perform data visualization directly from your DataFrame. With Pandas, you can create various types of plots like line plots, bar plots, histograms, scatter plots, box plots, and pie charts without explicitly importing other plotting libraries like Matplotlib. The plot() method in Pandas is built on top of Matplotlib, making it a convenient tool for quick and simple visualizations.</a:t>
            </a:r>
            <a:endParaRPr lang="en-US" sz="1653" dirty="0"/>
          </a:p>
        </p:txBody>
      </p:sp>
      <p:sp>
        <p:nvSpPr>
          <p:cNvPr id="7" name="Shape 4"/>
          <p:cNvSpPr/>
          <p:nvPr/>
        </p:nvSpPr>
        <p:spPr>
          <a:xfrm>
            <a:off x="6221135" y="6655713"/>
            <a:ext cx="335875" cy="335875"/>
          </a:xfrm>
          <a:prstGeom prst="roundRect">
            <a:avLst>
              <a:gd name="adj" fmla="val 27221691"/>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228755" y="6663333"/>
            <a:ext cx="320635" cy="320635"/>
          </a:xfrm>
          <a:prstGeom prst="rect">
            <a:avLst/>
          </a:prstGeom>
        </p:spPr>
      </p:pic>
      <p:sp>
        <p:nvSpPr>
          <p:cNvPr id="9" name="Text 5"/>
          <p:cNvSpPr/>
          <p:nvPr/>
        </p:nvSpPr>
        <p:spPr>
          <a:xfrm>
            <a:off x="6661904" y="6639997"/>
            <a:ext cx="2892623" cy="367308"/>
          </a:xfrm>
          <a:prstGeom prst="rect">
            <a:avLst/>
          </a:prstGeom>
          <a:noFill/>
          <a:ln/>
        </p:spPr>
        <p:txBody>
          <a:bodyPr wrap="none" rtlCol="0" anchor="t"/>
          <a:lstStyle/>
          <a:p>
            <a:pPr algn="l" indent="0" marL="0">
              <a:lnSpc>
                <a:spcPts val="2893"/>
              </a:lnSpc>
              <a:buNone/>
            </a:pPr>
            <a:r>
              <a:rPr lang="en-US" sz="2066" b="1" dirty="0">
                <a:solidFill>
                  <a:srgbClr val="383838"/>
                </a:solidFill>
                <a:latin typeface="DM Sans" pitchFamily="34" charset="0"/>
                <a:ea typeface="DM Sans" pitchFamily="34" charset="-122"/>
                <a:cs typeface="DM Sans" pitchFamily="34" charset="-120"/>
              </a:rPr>
              <a:t>by MENGAYE YECHALE</a:t>
            </a:r>
            <a:endParaRPr lang="en-US" sz="2066"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51629" y="1107996"/>
            <a:ext cx="4887754" cy="610910"/>
          </a:xfrm>
          <a:prstGeom prst="rect">
            <a:avLst/>
          </a:prstGeom>
          <a:noFill/>
          <a:ln/>
        </p:spPr>
        <p:txBody>
          <a:bodyPr wrap="none" rtlCol="0" anchor="t"/>
          <a:lstStyle/>
          <a:p>
            <a:pPr indent="0" marL="0">
              <a:lnSpc>
                <a:spcPts val="4811"/>
              </a:lnSpc>
              <a:buNone/>
            </a:pPr>
            <a:r>
              <a:rPr lang="en-US" sz="3849" dirty="0">
                <a:solidFill>
                  <a:srgbClr val="020202"/>
                </a:solidFill>
                <a:latin typeface="PT Serif" pitchFamily="34" charset="0"/>
                <a:ea typeface="PT Serif" pitchFamily="34" charset="-122"/>
                <a:cs typeface="PT Serif" pitchFamily="34" charset="-120"/>
              </a:rPr>
              <a:t>Line Plot</a:t>
            </a:r>
            <a:endParaRPr lang="en-US" sz="3849" dirty="0"/>
          </a:p>
        </p:txBody>
      </p:sp>
      <p:sp>
        <p:nvSpPr>
          <p:cNvPr id="6" name="Shape 3"/>
          <p:cNvSpPr/>
          <p:nvPr/>
        </p:nvSpPr>
        <p:spPr>
          <a:xfrm>
            <a:off x="919401" y="1998107"/>
            <a:ext cx="22860" cy="5123498"/>
          </a:xfrm>
          <a:prstGeom prst="roundRect">
            <a:avLst>
              <a:gd name="adj" fmla="val 122179"/>
            </a:avLst>
          </a:prstGeom>
          <a:solidFill>
            <a:srgbClr val="D8D4D4"/>
          </a:solidFill>
          <a:ln/>
        </p:spPr>
      </p:sp>
      <p:sp>
        <p:nvSpPr>
          <p:cNvPr id="7" name="Shape 4"/>
          <p:cNvSpPr/>
          <p:nvPr/>
        </p:nvSpPr>
        <p:spPr>
          <a:xfrm>
            <a:off x="1117402" y="2405539"/>
            <a:ext cx="651629" cy="22860"/>
          </a:xfrm>
          <a:prstGeom prst="roundRect">
            <a:avLst>
              <a:gd name="adj" fmla="val 122179"/>
            </a:avLst>
          </a:prstGeom>
          <a:solidFill>
            <a:srgbClr val="D8D4D4"/>
          </a:solidFill>
          <a:ln/>
        </p:spPr>
      </p:sp>
      <p:sp>
        <p:nvSpPr>
          <p:cNvPr id="8" name="Shape 5"/>
          <p:cNvSpPr/>
          <p:nvPr/>
        </p:nvSpPr>
        <p:spPr>
          <a:xfrm>
            <a:off x="721400" y="2207538"/>
            <a:ext cx="418862" cy="418862"/>
          </a:xfrm>
          <a:prstGeom prst="roundRect">
            <a:avLst>
              <a:gd name="adj" fmla="val 6668"/>
            </a:avLst>
          </a:prstGeom>
          <a:solidFill>
            <a:srgbClr val="F2EEEE"/>
          </a:solidFill>
          <a:ln/>
        </p:spPr>
      </p:sp>
      <p:sp>
        <p:nvSpPr>
          <p:cNvPr id="9" name="Text 6"/>
          <p:cNvSpPr/>
          <p:nvPr/>
        </p:nvSpPr>
        <p:spPr>
          <a:xfrm>
            <a:off x="852607" y="2270284"/>
            <a:ext cx="156329" cy="293251"/>
          </a:xfrm>
          <a:prstGeom prst="rect">
            <a:avLst/>
          </a:prstGeom>
          <a:noFill/>
          <a:ln/>
        </p:spPr>
        <p:txBody>
          <a:bodyPr wrap="none" rtlCol="0" anchor="t"/>
          <a:lstStyle/>
          <a:p>
            <a:pPr algn="ctr" indent="0" marL="0">
              <a:lnSpc>
                <a:spcPts val="2309"/>
              </a:lnSpc>
              <a:buNone/>
            </a:pPr>
            <a:r>
              <a:rPr lang="en-US" sz="2309" dirty="0">
                <a:solidFill>
                  <a:srgbClr val="383838"/>
                </a:solidFill>
                <a:latin typeface="PT Serif" pitchFamily="34" charset="0"/>
                <a:ea typeface="PT Serif" pitchFamily="34" charset="-122"/>
                <a:cs typeface="PT Serif" pitchFamily="34" charset="-120"/>
              </a:rPr>
              <a:t>1</a:t>
            </a:r>
            <a:endParaRPr lang="en-US" sz="2309" dirty="0"/>
          </a:p>
        </p:txBody>
      </p:sp>
      <p:sp>
        <p:nvSpPr>
          <p:cNvPr id="10" name="Text 7"/>
          <p:cNvSpPr/>
          <p:nvPr/>
        </p:nvSpPr>
        <p:spPr>
          <a:xfrm>
            <a:off x="1954887" y="2184202"/>
            <a:ext cx="2443877" cy="305514"/>
          </a:xfrm>
          <a:prstGeom prst="rect">
            <a:avLst/>
          </a:prstGeom>
          <a:noFill/>
          <a:ln/>
        </p:spPr>
        <p:txBody>
          <a:bodyPr wrap="none" rtlCol="0" anchor="t"/>
          <a:lstStyle/>
          <a:p>
            <a:pPr algn="l" indent="0" marL="0">
              <a:lnSpc>
                <a:spcPts val="2405"/>
              </a:lnSpc>
              <a:buNone/>
            </a:pPr>
            <a:r>
              <a:rPr lang="en-US" sz="1924" dirty="0">
                <a:solidFill>
                  <a:srgbClr val="383838"/>
                </a:solidFill>
                <a:latin typeface="PT Serif" pitchFamily="34" charset="0"/>
                <a:ea typeface="PT Serif" pitchFamily="34" charset="-122"/>
                <a:cs typeface="PT Serif" pitchFamily="34" charset="-120"/>
              </a:rPr>
              <a:t>Purpose</a:t>
            </a:r>
            <a:endParaRPr lang="en-US" sz="1924" dirty="0"/>
          </a:p>
        </p:txBody>
      </p:sp>
      <p:sp>
        <p:nvSpPr>
          <p:cNvPr id="11" name="Text 8"/>
          <p:cNvSpPr/>
          <p:nvPr/>
        </p:nvSpPr>
        <p:spPr>
          <a:xfrm>
            <a:off x="1954887" y="2601397"/>
            <a:ext cx="6537484" cy="297894"/>
          </a:xfrm>
          <a:prstGeom prst="rect">
            <a:avLst/>
          </a:prstGeom>
          <a:noFill/>
          <a:ln/>
        </p:spPr>
        <p:txBody>
          <a:bodyPr wrap="none" rtlCol="0" anchor="t"/>
          <a:lstStyle/>
          <a:p>
            <a:pPr algn="l" indent="0" marL="0">
              <a:lnSpc>
                <a:spcPts val="2346"/>
              </a:lnSpc>
              <a:buNone/>
            </a:pPr>
            <a:r>
              <a:rPr lang="en-US" sz="1466" dirty="0">
                <a:solidFill>
                  <a:srgbClr val="383838"/>
                </a:solidFill>
                <a:latin typeface="DM Sans" pitchFamily="34" charset="0"/>
                <a:ea typeface="DM Sans" pitchFamily="34" charset="-122"/>
                <a:cs typeface="DM Sans" pitchFamily="34" charset="-120"/>
              </a:rPr>
              <a:t>A line plot is useful for visualizing trends over time or continuous data.</a:t>
            </a:r>
            <a:endParaRPr lang="en-US" sz="1466" dirty="0"/>
          </a:p>
        </p:txBody>
      </p:sp>
      <p:sp>
        <p:nvSpPr>
          <p:cNvPr id="12" name="Shape 9"/>
          <p:cNvSpPr/>
          <p:nvPr/>
        </p:nvSpPr>
        <p:spPr>
          <a:xfrm>
            <a:off x="1117402" y="3678912"/>
            <a:ext cx="651629" cy="22860"/>
          </a:xfrm>
          <a:prstGeom prst="roundRect">
            <a:avLst>
              <a:gd name="adj" fmla="val 122179"/>
            </a:avLst>
          </a:prstGeom>
          <a:solidFill>
            <a:srgbClr val="D8D4D4"/>
          </a:solidFill>
          <a:ln/>
        </p:spPr>
      </p:sp>
      <p:sp>
        <p:nvSpPr>
          <p:cNvPr id="13" name="Shape 10"/>
          <p:cNvSpPr/>
          <p:nvPr/>
        </p:nvSpPr>
        <p:spPr>
          <a:xfrm>
            <a:off x="721400" y="3480911"/>
            <a:ext cx="418862" cy="418862"/>
          </a:xfrm>
          <a:prstGeom prst="roundRect">
            <a:avLst>
              <a:gd name="adj" fmla="val 6668"/>
            </a:avLst>
          </a:prstGeom>
          <a:solidFill>
            <a:srgbClr val="F2EEEE"/>
          </a:solidFill>
          <a:ln/>
        </p:spPr>
      </p:sp>
      <p:sp>
        <p:nvSpPr>
          <p:cNvPr id="14" name="Text 11"/>
          <p:cNvSpPr/>
          <p:nvPr/>
        </p:nvSpPr>
        <p:spPr>
          <a:xfrm>
            <a:off x="852607" y="3543657"/>
            <a:ext cx="156329" cy="293251"/>
          </a:xfrm>
          <a:prstGeom prst="rect">
            <a:avLst/>
          </a:prstGeom>
          <a:noFill/>
          <a:ln/>
        </p:spPr>
        <p:txBody>
          <a:bodyPr wrap="none" rtlCol="0" anchor="t"/>
          <a:lstStyle/>
          <a:p>
            <a:pPr algn="ctr" indent="0" marL="0">
              <a:lnSpc>
                <a:spcPts val="2309"/>
              </a:lnSpc>
              <a:buNone/>
            </a:pPr>
            <a:r>
              <a:rPr lang="en-US" sz="2309" dirty="0">
                <a:solidFill>
                  <a:srgbClr val="383838"/>
                </a:solidFill>
                <a:latin typeface="PT Serif" pitchFamily="34" charset="0"/>
                <a:ea typeface="PT Serif" pitchFamily="34" charset="-122"/>
                <a:cs typeface="PT Serif" pitchFamily="34" charset="-120"/>
              </a:rPr>
              <a:t>2</a:t>
            </a:r>
            <a:endParaRPr lang="en-US" sz="2309" dirty="0"/>
          </a:p>
        </p:txBody>
      </p:sp>
      <p:sp>
        <p:nvSpPr>
          <p:cNvPr id="15" name="Text 12"/>
          <p:cNvSpPr/>
          <p:nvPr/>
        </p:nvSpPr>
        <p:spPr>
          <a:xfrm>
            <a:off x="1954887" y="3457575"/>
            <a:ext cx="2443877" cy="305514"/>
          </a:xfrm>
          <a:prstGeom prst="rect">
            <a:avLst/>
          </a:prstGeom>
          <a:noFill/>
          <a:ln/>
        </p:spPr>
        <p:txBody>
          <a:bodyPr wrap="none" rtlCol="0" anchor="t"/>
          <a:lstStyle/>
          <a:p>
            <a:pPr algn="l" indent="0" marL="0">
              <a:lnSpc>
                <a:spcPts val="2405"/>
              </a:lnSpc>
              <a:buNone/>
            </a:pPr>
            <a:r>
              <a:rPr lang="en-US" sz="1924" dirty="0">
                <a:solidFill>
                  <a:srgbClr val="383838"/>
                </a:solidFill>
                <a:latin typeface="PT Serif" pitchFamily="34" charset="0"/>
                <a:ea typeface="PT Serif" pitchFamily="34" charset="-122"/>
                <a:cs typeface="PT Serif" pitchFamily="34" charset="-120"/>
              </a:rPr>
              <a:t>Example</a:t>
            </a:r>
            <a:endParaRPr lang="en-US" sz="1924" dirty="0"/>
          </a:p>
        </p:txBody>
      </p:sp>
      <p:sp>
        <p:nvSpPr>
          <p:cNvPr id="16" name="Text 13"/>
          <p:cNvSpPr/>
          <p:nvPr/>
        </p:nvSpPr>
        <p:spPr>
          <a:xfrm>
            <a:off x="1954887" y="3874770"/>
            <a:ext cx="6537484" cy="1191577"/>
          </a:xfrm>
          <a:prstGeom prst="rect">
            <a:avLst/>
          </a:prstGeom>
          <a:noFill/>
          <a:ln/>
        </p:spPr>
        <p:txBody>
          <a:bodyPr wrap="square" rtlCol="0" anchor="t"/>
          <a:lstStyle/>
          <a:p>
            <a:pPr algn="l" indent="0" marL="0">
              <a:lnSpc>
                <a:spcPts val="2346"/>
              </a:lnSpc>
              <a:buNone/>
            </a:pPr>
            <a:r>
              <a:rPr lang="en-US" sz="1466" dirty="0">
                <a:solidFill>
                  <a:srgbClr val="383838"/>
                </a:solidFill>
                <a:latin typeface="DM Sans" pitchFamily="34" charset="0"/>
                <a:ea typeface="DM Sans" pitchFamily="34" charset="-122"/>
                <a:cs typeface="DM Sans" pitchFamily="34" charset="-120"/>
              </a:rPr>
              <a:t>python Copy code import pandas as pd # Sample data data = { 'Date': \['2024-01-01', '2024-01-02', '2024-01-03', '2024-01-04'\], 'Sales': \[100, 150, 120, 180\] } df = pd.DataFrame(data) # Creating a line plot df.plot(x='Date', y='Sales', title='Sales Over Time', ylabel='Sales')</a:t>
            </a:r>
            <a:endParaRPr lang="en-US" sz="1466" dirty="0"/>
          </a:p>
        </p:txBody>
      </p:sp>
      <p:sp>
        <p:nvSpPr>
          <p:cNvPr id="17" name="Shape 14"/>
          <p:cNvSpPr/>
          <p:nvPr/>
        </p:nvSpPr>
        <p:spPr>
          <a:xfrm>
            <a:off x="1117402" y="5845969"/>
            <a:ext cx="651629" cy="22860"/>
          </a:xfrm>
          <a:prstGeom prst="roundRect">
            <a:avLst>
              <a:gd name="adj" fmla="val 122179"/>
            </a:avLst>
          </a:prstGeom>
          <a:solidFill>
            <a:srgbClr val="D8D4D4"/>
          </a:solidFill>
          <a:ln/>
        </p:spPr>
      </p:sp>
      <p:sp>
        <p:nvSpPr>
          <p:cNvPr id="18" name="Shape 15"/>
          <p:cNvSpPr/>
          <p:nvPr/>
        </p:nvSpPr>
        <p:spPr>
          <a:xfrm>
            <a:off x="721400" y="5647968"/>
            <a:ext cx="418862" cy="418862"/>
          </a:xfrm>
          <a:prstGeom prst="roundRect">
            <a:avLst>
              <a:gd name="adj" fmla="val 6668"/>
            </a:avLst>
          </a:prstGeom>
          <a:solidFill>
            <a:srgbClr val="F2EEEE"/>
          </a:solidFill>
          <a:ln/>
        </p:spPr>
      </p:sp>
      <p:sp>
        <p:nvSpPr>
          <p:cNvPr id="19" name="Text 16"/>
          <p:cNvSpPr/>
          <p:nvPr/>
        </p:nvSpPr>
        <p:spPr>
          <a:xfrm>
            <a:off x="852607" y="5710714"/>
            <a:ext cx="156329" cy="293251"/>
          </a:xfrm>
          <a:prstGeom prst="rect">
            <a:avLst/>
          </a:prstGeom>
          <a:noFill/>
          <a:ln/>
        </p:spPr>
        <p:txBody>
          <a:bodyPr wrap="none" rtlCol="0" anchor="t"/>
          <a:lstStyle/>
          <a:p>
            <a:pPr algn="ctr" indent="0" marL="0">
              <a:lnSpc>
                <a:spcPts val="2309"/>
              </a:lnSpc>
              <a:buNone/>
            </a:pPr>
            <a:r>
              <a:rPr lang="en-US" sz="2309" dirty="0">
                <a:solidFill>
                  <a:srgbClr val="383838"/>
                </a:solidFill>
                <a:latin typeface="PT Serif" pitchFamily="34" charset="0"/>
                <a:ea typeface="PT Serif" pitchFamily="34" charset="-122"/>
                <a:cs typeface="PT Serif" pitchFamily="34" charset="-120"/>
              </a:rPr>
              <a:t>3</a:t>
            </a:r>
            <a:endParaRPr lang="en-US" sz="2309" dirty="0"/>
          </a:p>
        </p:txBody>
      </p:sp>
      <p:sp>
        <p:nvSpPr>
          <p:cNvPr id="20" name="Text 17"/>
          <p:cNvSpPr/>
          <p:nvPr/>
        </p:nvSpPr>
        <p:spPr>
          <a:xfrm>
            <a:off x="1954887" y="5624632"/>
            <a:ext cx="2443877" cy="305514"/>
          </a:xfrm>
          <a:prstGeom prst="rect">
            <a:avLst/>
          </a:prstGeom>
          <a:noFill/>
          <a:ln/>
        </p:spPr>
        <p:txBody>
          <a:bodyPr wrap="none" rtlCol="0" anchor="t"/>
          <a:lstStyle/>
          <a:p>
            <a:pPr algn="l" indent="0" marL="0">
              <a:lnSpc>
                <a:spcPts val="2405"/>
              </a:lnSpc>
              <a:buNone/>
            </a:pPr>
            <a:r>
              <a:rPr lang="en-US" sz="1924" dirty="0">
                <a:solidFill>
                  <a:srgbClr val="383838"/>
                </a:solidFill>
                <a:latin typeface="PT Serif" pitchFamily="34" charset="0"/>
                <a:ea typeface="PT Serif" pitchFamily="34" charset="-122"/>
                <a:cs typeface="PT Serif" pitchFamily="34" charset="-120"/>
              </a:rPr>
              <a:t>Explanation</a:t>
            </a:r>
            <a:endParaRPr lang="en-US" sz="1924" dirty="0"/>
          </a:p>
        </p:txBody>
      </p:sp>
      <p:sp>
        <p:nvSpPr>
          <p:cNvPr id="21" name="Text 18"/>
          <p:cNvSpPr/>
          <p:nvPr/>
        </p:nvSpPr>
        <p:spPr>
          <a:xfrm>
            <a:off x="1954887" y="6041827"/>
            <a:ext cx="6537484" cy="893683"/>
          </a:xfrm>
          <a:prstGeom prst="rect">
            <a:avLst/>
          </a:prstGeom>
          <a:noFill/>
          <a:ln/>
        </p:spPr>
        <p:txBody>
          <a:bodyPr wrap="square" rtlCol="0" anchor="t"/>
          <a:lstStyle/>
          <a:p>
            <a:pPr algn="l" indent="0" marL="0">
              <a:lnSpc>
                <a:spcPts val="2346"/>
              </a:lnSpc>
              <a:buNone/>
            </a:pPr>
            <a:r>
              <a:rPr lang="en-US" sz="1466" dirty="0">
                <a:solidFill>
                  <a:srgbClr val="383838"/>
                </a:solidFill>
                <a:latin typeface="DM Sans" pitchFamily="34" charset="0"/>
                <a:ea typeface="DM Sans" pitchFamily="34" charset="-122"/>
                <a:cs typeface="DM Sans" pitchFamily="34" charset="-120"/>
              </a:rPr>
              <a:t>x='Date' specifies the column to be used for the x-axis. y='Sales' specifies the column to be used for the y-axis. title='Sales Over Time' adds a title to the plot. ylabel='Sales' labels the y-axis.</a:t>
            </a:r>
            <a:endParaRPr lang="en-US" sz="1466"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186458"/>
            <a:ext cx="6480810" cy="809982"/>
          </a:xfrm>
          <a:prstGeom prst="rect">
            <a:avLst/>
          </a:prstGeom>
          <a:noFill/>
          <a:ln/>
        </p:spPr>
        <p:txBody>
          <a:bodyPr wrap="none" rtlCol="0" anchor="t"/>
          <a:lstStyle/>
          <a:p>
            <a:pPr indent="0" marL="0">
              <a:lnSpc>
                <a:spcPts val="6379"/>
              </a:lnSpc>
              <a:buNone/>
            </a:pPr>
            <a:r>
              <a:rPr lang="en-US" sz="5103" dirty="0">
                <a:solidFill>
                  <a:srgbClr val="020202"/>
                </a:solidFill>
                <a:latin typeface="PT Serif" pitchFamily="34" charset="0"/>
                <a:ea typeface="PT Serif" pitchFamily="34" charset="-122"/>
                <a:cs typeface="PT Serif" pitchFamily="34" charset="-120"/>
              </a:rPr>
              <a:t>Bar Plot</a:t>
            </a:r>
            <a:endParaRPr lang="en-US" sz="5103" dirty="0"/>
          </a:p>
        </p:txBody>
      </p:sp>
      <p:sp>
        <p:nvSpPr>
          <p:cNvPr id="5" name="Text 3"/>
          <p:cNvSpPr/>
          <p:nvPr/>
        </p:nvSpPr>
        <p:spPr>
          <a:xfrm>
            <a:off x="864037" y="2613541"/>
            <a:ext cx="3240405" cy="405051"/>
          </a:xfrm>
          <a:prstGeom prst="rect">
            <a:avLst/>
          </a:prstGeom>
          <a:noFill/>
          <a:ln/>
        </p:spPr>
        <p:txBody>
          <a:bodyPr wrap="none" rtlCol="0" anchor="t"/>
          <a:lstStyle/>
          <a:p>
            <a:pPr indent="0" marL="0">
              <a:lnSpc>
                <a:spcPts val="3189"/>
              </a:lnSpc>
              <a:buNone/>
            </a:pPr>
            <a:r>
              <a:rPr lang="en-US" sz="2552" dirty="0">
                <a:solidFill>
                  <a:srgbClr val="020202"/>
                </a:solidFill>
                <a:latin typeface="PT Serif" pitchFamily="34" charset="0"/>
                <a:ea typeface="PT Serif" pitchFamily="34" charset="-122"/>
                <a:cs typeface="PT Serif" pitchFamily="34" charset="-120"/>
              </a:rPr>
              <a:t>Purpose</a:t>
            </a:r>
            <a:endParaRPr lang="en-US" sz="2552" dirty="0"/>
          </a:p>
        </p:txBody>
      </p:sp>
      <p:sp>
        <p:nvSpPr>
          <p:cNvPr id="6" name="Text 4"/>
          <p:cNvSpPr/>
          <p:nvPr/>
        </p:nvSpPr>
        <p:spPr>
          <a:xfrm>
            <a:off x="864037" y="3265408"/>
            <a:ext cx="3898821" cy="790099"/>
          </a:xfrm>
          <a:prstGeom prst="rect">
            <a:avLst/>
          </a:prstGeom>
          <a:noFill/>
          <a:ln/>
        </p:spPr>
        <p:txBody>
          <a:bodyPr wrap="square" rtlCol="0" anchor="t"/>
          <a:lstStyle/>
          <a:p>
            <a:pPr indent="0" marL="0">
              <a:lnSpc>
                <a:spcPts val="3110"/>
              </a:lnSpc>
              <a:buNone/>
            </a:pPr>
            <a:r>
              <a:rPr lang="en-US" sz="1944" dirty="0">
                <a:solidFill>
                  <a:srgbClr val="383838"/>
                </a:solidFill>
                <a:latin typeface="DM Sans" pitchFamily="34" charset="0"/>
                <a:ea typeface="DM Sans" pitchFamily="34" charset="-122"/>
                <a:cs typeface="DM Sans" pitchFamily="34" charset="-120"/>
              </a:rPr>
              <a:t>Bar plots are ideal for comparing different categories or groups.</a:t>
            </a:r>
            <a:endParaRPr lang="en-US" sz="1944" dirty="0"/>
          </a:p>
        </p:txBody>
      </p:sp>
      <p:sp>
        <p:nvSpPr>
          <p:cNvPr id="7" name="Text 5"/>
          <p:cNvSpPr/>
          <p:nvPr/>
        </p:nvSpPr>
        <p:spPr>
          <a:xfrm>
            <a:off x="5372695" y="2613541"/>
            <a:ext cx="3240405" cy="405051"/>
          </a:xfrm>
          <a:prstGeom prst="rect">
            <a:avLst/>
          </a:prstGeom>
          <a:noFill/>
          <a:ln/>
        </p:spPr>
        <p:txBody>
          <a:bodyPr wrap="none" rtlCol="0" anchor="t"/>
          <a:lstStyle/>
          <a:p>
            <a:pPr indent="0" marL="0">
              <a:lnSpc>
                <a:spcPts val="3189"/>
              </a:lnSpc>
              <a:buNone/>
            </a:pPr>
            <a:r>
              <a:rPr lang="en-US" sz="2552" dirty="0">
                <a:solidFill>
                  <a:srgbClr val="020202"/>
                </a:solidFill>
                <a:latin typeface="PT Serif" pitchFamily="34" charset="0"/>
                <a:ea typeface="PT Serif" pitchFamily="34" charset="-122"/>
                <a:cs typeface="PT Serif" pitchFamily="34" charset="-120"/>
              </a:rPr>
              <a:t>Example</a:t>
            </a:r>
            <a:endParaRPr lang="en-US" sz="2552" dirty="0"/>
          </a:p>
        </p:txBody>
      </p:sp>
      <p:sp>
        <p:nvSpPr>
          <p:cNvPr id="8" name="Text 6"/>
          <p:cNvSpPr/>
          <p:nvPr/>
        </p:nvSpPr>
        <p:spPr>
          <a:xfrm>
            <a:off x="5372695" y="3265408"/>
            <a:ext cx="3898821" cy="3555444"/>
          </a:xfrm>
          <a:prstGeom prst="rect">
            <a:avLst/>
          </a:prstGeom>
          <a:noFill/>
          <a:ln/>
        </p:spPr>
        <p:txBody>
          <a:bodyPr wrap="square" rtlCol="0" anchor="t"/>
          <a:lstStyle/>
          <a:p>
            <a:pPr indent="0" marL="0">
              <a:lnSpc>
                <a:spcPts val="3110"/>
              </a:lnSpc>
              <a:buNone/>
            </a:pPr>
            <a:r>
              <a:rPr lang="en-US" sz="1944" dirty="0">
                <a:solidFill>
                  <a:srgbClr val="383838"/>
                </a:solidFill>
                <a:latin typeface="DM Sans" pitchFamily="34" charset="0"/>
                <a:ea typeface="DM Sans" pitchFamily="34" charset="-122"/>
                <a:cs typeface="DM Sans" pitchFamily="34" charset="-120"/>
              </a:rPr>
              <a:t>python Copy code import pandas as pd # Sample data data = { 'Product': \['A', 'B', 'C', 'D'\], 'Revenue': \[1000, 1500, 1200, 1800\] } df = pd.DataFrame(data) # Creating a bar plot df.plot(x='Product', y='Revenue', kind='bar', title='Revenue by Product', ylabel='Revenue')</a:t>
            </a:r>
            <a:endParaRPr lang="en-US" sz="1944" dirty="0"/>
          </a:p>
        </p:txBody>
      </p:sp>
      <p:sp>
        <p:nvSpPr>
          <p:cNvPr id="9" name="Text 7"/>
          <p:cNvSpPr/>
          <p:nvPr/>
        </p:nvSpPr>
        <p:spPr>
          <a:xfrm>
            <a:off x="9881354" y="2613541"/>
            <a:ext cx="3240405" cy="405051"/>
          </a:xfrm>
          <a:prstGeom prst="rect">
            <a:avLst/>
          </a:prstGeom>
          <a:noFill/>
          <a:ln/>
        </p:spPr>
        <p:txBody>
          <a:bodyPr wrap="none" rtlCol="0" anchor="t"/>
          <a:lstStyle/>
          <a:p>
            <a:pPr indent="0" marL="0">
              <a:lnSpc>
                <a:spcPts val="3189"/>
              </a:lnSpc>
              <a:buNone/>
            </a:pPr>
            <a:r>
              <a:rPr lang="en-US" sz="2552" dirty="0">
                <a:solidFill>
                  <a:srgbClr val="020202"/>
                </a:solidFill>
                <a:latin typeface="PT Serif" pitchFamily="34" charset="0"/>
                <a:ea typeface="PT Serif" pitchFamily="34" charset="-122"/>
                <a:cs typeface="PT Serif" pitchFamily="34" charset="-120"/>
              </a:rPr>
              <a:t>Explanation</a:t>
            </a:r>
            <a:endParaRPr lang="en-US" sz="2552" dirty="0"/>
          </a:p>
        </p:txBody>
      </p:sp>
      <p:sp>
        <p:nvSpPr>
          <p:cNvPr id="10" name="Text 8"/>
          <p:cNvSpPr/>
          <p:nvPr/>
        </p:nvSpPr>
        <p:spPr>
          <a:xfrm>
            <a:off x="9881354" y="3265408"/>
            <a:ext cx="3898821" cy="1975247"/>
          </a:xfrm>
          <a:prstGeom prst="rect">
            <a:avLst/>
          </a:prstGeom>
          <a:noFill/>
          <a:ln/>
        </p:spPr>
        <p:txBody>
          <a:bodyPr wrap="square" rtlCol="0" anchor="t"/>
          <a:lstStyle/>
          <a:p>
            <a:pPr indent="0" marL="0">
              <a:lnSpc>
                <a:spcPts val="3110"/>
              </a:lnSpc>
              <a:buNone/>
            </a:pPr>
            <a:r>
              <a:rPr lang="en-US" sz="1944" dirty="0">
                <a:solidFill>
                  <a:srgbClr val="383838"/>
                </a:solidFill>
                <a:latin typeface="DM Sans" pitchFamily="34" charset="0"/>
                <a:ea typeface="DM Sans" pitchFamily="34" charset="-122"/>
                <a:cs typeface="DM Sans" pitchFamily="34" charset="-120"/>
              </a:rPr>
              <a:t>kind='bar' specifies that the plot should be a bar plot. The x-axis represents the different products, and the y-axis shows the corresponding revenue.</a:t>
            </a:r>
            <a:endParaRPr lang="en-US" sz="194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37089" y="760095"/>
            <a:ext cx="5630942" cy="703778"/>
          </a:xfrm>
          <a:prstGeom prst="rect">
            <a:avLst/>
          </a:prstGeom>
          <a:noFill/>
          <a:ln/>
        </p:spPr>
        <p:txBody>
          <a:bodyPr wrap="none" rtlCol="0" anchor="t"/>
          <a:lstStyle/>
          <a:p>
            <a:pPr indent="0" marL="0">
              <a:lnSpc>
                <a:spcPts val="5542"/>
              </a:lnSpc>
              <a:buNone/>
            </a:pPr>
            <a:r>
              <a:rPr lang="en-US" sz="4434" dirty="0">
                <a:solidFill>
                  <a:srgbClr val="020202"/>
                </a:solidFill>
                <a:latin typeface="PT Serif" pitchFamily="34" charset="0"/>
                <a:ea typeface="PT Serif" pitchFamily="34" charset="-122"/>
                <a:cs typeface="PT Serif" pitchFamily="34" charset="-120"/>
              </a:rPr>
              <a:t>Histogram</a:t>
            </a:r>
            <a:endParaRPr lang="en-US" sz="4434" dirty="0"/>
          </a:p>
        </p:txBody>
      </p:sp>
      <p:sp>
        <p:nvSpPr>
          <p:cNvPr id="6" name="Shape 3"/>
          <p:cNvSpPr/>
          <p:nvPr/>
        </p:nvSpPr>
        <p:spPr>
          <a:xfrm>
            <a:off x="6237089" y="2026801"/>
            <a:ext cx="482560" cy="482560"/>
          </a:xfrm>
          <a:prstGeom prst="roundRect">
            <a:avLst>
              <a:gd name="adj" fmla="val 6668"/>
            </a:avLst>
          </a:prstGeom>
          <a:solidFill>
            <a:srgbClr val="F2EEEE"/>
          </a:solidFill>
          <a:ln/>
        </p:spPr>
      </p:sp>
      <p:sp>
        <p:nvSpPr>
          <p:cNvPr id="7" name="Text 4"/>
          <p:cNvSpPr/>
          <p:nvPr/>
        </p:nvSpPr>
        <p:spPr>
          <a:xfrm>
            <a:off x="6388298" y="2099072"/>
            <a:ext cx="180142" cy="337899"/>
          </a:xfrm>
          <a:prstGeom prst="rect">
            <a:avLst/>
          </a:prstGeom>
          <a:noFill/>
          <a:ln/>
        </p:spPr>
        <p:txBody>
          <a:bodyPr wrap="none" rtlCol="0" anchor="t"/>
          <a:lstStyle/>
          <a:p>
            <a:pPr algn="ctr" indent="0" marL="0">
              <a:lnSpc>
                <a:spcPts val="2660"/>
              </a:lnSpc>
              <a:buNone/>
            </a:pPr>
            <a:r>
              <a:rPr lang="en-US" sz="2660" dirty="0">
                <a:solidFill>
                  <a:srgbClr val="383838"/>
                </a:solidFill>
                <a:latin typeface="PT Serif" pitchFamily="34" charset="0"/>
                <a:ea typeface="PT Serif" pitchFamily="34" charset="-122"/>
                <a:cs typeface="PT Serif" pitchFamily="34" charset="-120"/>
              </a:rPr>
              <a:t>1</a:t>
            </a:r>
            <a:endParaRPr lang="en-US" sz="2660" dirty="0"/>
          </a:p>
        </p:txBody>
      </p:sp>
      <p:sp>
        <p:nvSpPr>
          <p:cNvPr id="8" name="Text 5"/>
          <p:cNvSpPr/>
          <p:nvPr/>
        </p:nvSpPr>
        <p:spPr>
          <a:xfrm>
            <a:off x="6934081" y="2026801"/>
            <a:ext cx="2815471" cy="351949"/>
          </a:xfrm>
          <a:prstGeom prst="rect">
            <a:avLst/>
          </a:prstGeom>
          <a:noFill/>
          <a:ln/>
        </p:spPr>
        <p:txBody>
          <a:bodyPr wrap="none" rtlCol="0" anchor="t"/>
          <a:lstStyle/>
          <a:p>
            <a:pPr indent="0" marL="0">
              <a:lnSpc>
                <a:spcPts val="2771"/>
              </a:lnSpc>
              <a:buNone/>
            </a:pPr>
            <a:r>
              <a:rPr lang="en-US" sz="2217" dirty="0">
                <a:solidFill>
                  <a:srgbClr val="383838"/>
                </a:solidFill>
                <a:latin typeface="PT Serif" pitchFamily="34" charset="0"/>
                <a:ea typeface="PT Serif" pitchFamily="34" charset="-122"/>
                <a:cs typeface="PT Serif" pitchFamily="34" charset="-120"/>
              </a:rPr>
              <a:t>Purpose</a:t>
            </a:r>
            <a:endParaRPr lang="en-US" sz="2217" dirty="0"/>
          </a:p>
        </p:txBody>
      </p:sp>
      <p:sp>
        <p:nvSpPr>
          <p:cNvPr id="9" name="Text 6"/>
          <p:cNvSpPr/>
          <p:nvPr/>
        </p:nvSpPr>
        <p:spPr>
          <a:xfrm>
            <a:off x="6934081" y="2507456"/>
            <a:ext cx="6945630" cy="686514"/>
          </a:xfrm>
          <a:prstGeom prst="rect">
            <a:avLst/>
          </a:prstGeom>
          <a:noFill/>
          <a:ln/>
        </p:spPr>
        <p:txBody>
          <a:bodyPr wrap="square" rtlCol="0" anchor="t"/>
          <a:lstStyle/>
          <a:p>
            <a:pPr indent="0" marL="0">
              <a:lnSpc>
                <a:spcPts val="2703"/>
              </a:lnSpc>
              <a:buNone/>
            </a:pPr>
            <a:r>
              <a:rPr lang="en-US" sz="1689" dirty="0">
                <a:solidFill>
                  <a:srgbClr val="383838"/>
                </a:solidFill>
                <a:latin typeface="DM Sans" pitchFamily="34" charset="0"/>
                <a:ea typeface="DM Sans" pitchFamily="34" charset="-122"/>
                <a:cs typeface="DM Sans" pitchFamily="34" charset="-120"/>
              </a:rPr>
              <a:t>Histograms are useful for showing the distribution of a single numerical variable.</a:t>
            </a:r>
            <a:endParaRPr lang="en-US" sz="1689" dirty="0"/>
          </a:p>
        </p:txBody>
      </p:sp>
      <p:sp>
        <p:nvSpPr>
          <p:cNvPr id="10" name="Shape 7"/>
          <p:cNvSpPr/>
          <p:nvPr/>
        </p:nvSpPr>
        <p:spPr>
          <a:xfrm>
            <a:off x="6237089" y="3649623"/>
            <a:ext cx="482560" cy="482560"/>
          </a:xfrm>
          <a:prstGeom prst="roundRect">
            <a:avLst>
              <a:gd name="adj" fmla="val 6668"/>
            </a:avLst>
          </a:prstGeom>
          <a:solidFill>
            <a:srgbClr val="F2EEEE"/>
          </a:solidFill>
          <a:ln/>
        </p:spPr>
      </p:sp>
      <p:sp>
        <p:nvSpPr>
          <p:cNvPr id="11" name="Text 8"/>
          <p:cNvSpPr/>
          <p:nvPr/>
        </p:nvSpPr>
        <p:spPr>
          <a:xfrm>
            <a:off x="6388298" y="3721894"/>
            <a:ext cx="180142" cy="337899"/>
          </a:xfrm>
          <a:prstGeom prst="rect">
            <a:avLst/>
          </a:prstGeom>
          <a:noFill/>
          <a:ln/>
        </p:spPr>
        <p:txBody>
          <a:bodyPr wrap="none" rtlCol="0" anchor="t"/>
          <a:lstStyle/>
          <a:p>
            <a:pPr algn="ctr" indent="0" marL="0">
              <a:lnSpc>
                <a:spcPts val="2660"/>
              </a:lnSpc>
              <a:buNone/>
            </a:pPr>
            <a:r>
              <a:rPr lang="en-US" sz="2660" dirty="0">
                <a:solidFill>
                  <a:srgbClr val="383838"/>
                </a:solidFill>
                <a:latin typeface="PT Serif" pitchFamily="34" charset="0"/>
                <a:ea typeface="PT Serif" pitchFamily="34" charset="-122"/>
                <a:cs typeface="PT Serif" pitchFamily="34" charset="-120"/>
              </a:rPr>
              <a:t>2</a:t>
            </a:r>
            <a:endParaRPr lang="en-US" sz="2660" dirty="0"/>
          </a:p>
        </p:txBody>
      </p:sp>
      <p:sp>
        <p:nvSpPr>
          <p:cNvPr id="12" name="Text 9"/>
          <p:cNvSpPr/>
          <p:nvPr/>
        </p:nvSpPr>
        <p:spPr>
          <a:xfrm>
            <a:off x="6934081" y="3649623"/>
            <a:ext cx="2815471" cy="351949"/>
          </a:xfrm>
          <a:prstGeom prst="rect">
            <a:avLst/>
          </a:prstGeom>
          <a:noFill/>
          <a:ln/>
        </p:spPr>
        <p:txBody>
          <a:bodyPr wrap="none" rtlCol="0" anchor="t"/>
          <a:lstStyle/>
          <a:p>
            <a:pPr indent="0" marL="0">
              <a:lnSpc>
                <a:spcPts val="2771"/>
              </a:lnSpc>
              <a:buNone/>
            </a:pPr>
            <a:r>
              <a:rPr lang="en-US" sz="2217" dirty="0">
                <a:solidFill>
                  <a:srgbClr val="383838"/>
                </a:solidFill>
                <a:latin typeface="PT Serif" pitchFamily="34" charset="0"/>
                <a:ea typeface="PT Serif" pitchFamily="34" charset="-122"/>
                <a:cs typeface="PT Serif" pitchFamily="34" charset="-120"/>
              </a:rPr>
              <a:t>Example</a:t>
            </a:r>
            <a:endParaRPr lang="en-US" sz="2217" dirty="0"/>
          </a:p>
        </p:txBody>
      </p:sp>
      <p:sp>
        <p:nvSpPr>
          <p:cNvPr id="13" name="Text 10"/>
          <p:cNvSpPr/>
          <p:nvPr/>
        </p:nvSpPr>
        <p:spPr>
          <a:xfrm>
            <a:off x="6934081" y="4130278"/>
            <a:ext cx="6945630" cy="1716286"/>
          </a:xfrm>
          <a:prstGeom prst="rect">
            <a:avLst/>
          </a:prstGeom>
          <a:noFill/>
          <a:ln/>
        </p:spPr>
        <p:txBody>
          <a:bodyPr wrap="square" rtlCol="0" anchor="t"/>
          <a:lstStyle/>
          <a:p>
            <a:pPr indent="0" marL="0">
              <a:lnSpc>
                <a:spcPts val="2703"/>
              </a:lnSpc>
              <a:buNone/>
            </a:pPr>
            <a:r>
              <a:rPr lang="en-US" sz="1689" dirty="0">
                <a:solidFill>
                  <a:srgbClr val="383838"/>
                </a:solidFill>
                <a:latin typeface="DM Sans" pitchFamily="34" charset="0"/>
                <a:ea typeface="DM Sans" pitchFamily="34" charset="-122"/>
                <a:cs typeface="DM Sans" pitchFamily="34" charset="-120"/>
              </a:rPr>
              <a:t>python Copy code import pandas as pd # Sample data data = { 'Revenue': \[1000, 1500, 1200, 1700, 1600, 1300, 1400, 1900\] } df = pd.DataFrame(data) # Creating a histogram df\['Revenue'\].plot(kind='hist', bins=5, title='Revenue Distribution', xlabel='Revenue')</a:t>
            </a:r>
            <a:endParaRPr lang="en-US" sz="1689" dirty="0"/>
          </a:p>
        </p:txBody>
      </p:sp>
      <p:sp>
        <p:nvSpPr>
          <p:cNvPr id="14" name="Shape 11"/>
          <p:cNvSpPr/>
          <p:nvPr/>
        </p:nvSpPr>
        <p:spPr>
          <a:xfrm>
            <a:off x="6237089" y="6302216"/>
            <a:ext cx="482560" cy="482560"/>
          </a:xfrm>
          <a:prstGeom prst="roundRect">
            <a:avLst>
              <a:gd name="adj" fmla="val 6668"/>
            </a:avLst>
          </a:prstGeom>
          <a:solidFill>
            <a:srgbClr val="F2EEEE"/>
          </a:solidFill>
          <a:ln/>
        </p:spPr>
      </p:sp>
      <p:sp>
        <p:nvSpPr>
          <p:cNvPr id="15" name="Text 12"/>
          <p:cNvSpPr/>
          <p:nvPr/>
        </p:nvSpPr>
        <p:spPr>
          <a:xfrm>
            <a:off x="6388298" y="6374487"/>
            <a:ext cx="180142" cy="337899"/>
          </a:xfrm>
          <a:prstGeom prst="rect">
            <a:avLst/>
          </a:prstGeom>
          <a:noFill/>
          <a:ln/>
        </p:spPr>
        <p:txBody>
          <a:bodyPr wrap="none" rtlCol="0" anchor="t"/>
          <a:lstStyle/>
          <a:p>
            <a:pPr algn="ctr" indent="0" marL="0">
              <a:lnSpc>
                <a:spcPts val="2660"/>
              </a:lnSpc>
              <a:buNone/>
            </a:pPr>
            <a:r>
              <a:rPr lang="en-US" sz="2660" dirty="0">
                <a:solidFill>
                  <a:srgbClr val="383838"/>
                </a:solidFill>
                <a:latin typeface="PT Serif" pitchFamily="34" charset="0"/>
                <a:ea typeface="PT Serif" pitchFamily="34" charset="-122"/>
                <a:cs typeface="PT Serif" pitchFamily="34" charset="-120"/>
              </a:rPr>
              <a:t>3</a:t>
            </a:r>
            <a:endParaRPr lang="en-US" sz="2660" dirty="0"/>
          </a:p>
        </p:txBody>
      </p:sp>
      <p:sp>
        <p:nvSpPr>
          <p:cNvPr id="16" name="Text 13"/>
          <p:cNvSpPr/>
          <p:nvPr/>
        </p:nvSpPr>
        <p:spPr>
          <a:xfrm>
            <a:off x="6934081" y="6302216"/>
            <a:ext cx="2815471" cy="351949"/>
          </a:xfrm>
          <a:prstGeom prst="rect">
            <a:avLst/>
          </a:prstGeom>
          <a:noFill/>
          <a:ln/>
        </p:spPr>
        <p:txBody>
          <a:bodyPr wrap="none" rtlCol="0" anchor="t"/>
          <a:lstStyle/>
          <a:p>
            <a:pPr indent="0" marL="0">
              <a:lnSpc>
                <a:spcPts val="2771"/>
              </a:lnSpc>
              <a:buNone/>
            </a:pPr>
            <a:r>
              <a:rPr lang="en-US" sz="2217" dirty="0">
                <a:solidFill>
                  <a:srgbClr val="383838"/>
                </a:solidFill>
                <a:latin typeface="PT Serif" pitchFamily="34" charset="0"/>
                <a:ea typeface="PT Serif" pitchFamily="34" charset="-122"/>
                <a:cs typeface="PT Serif" pitchFamily="34" charset="-120"/>
              </a:rPr>
              <a:t>Explanation</a:t>
            </a:r>
            <a:endParaRPr lang="en-US" sz="2217" dirty="0"/>
          </a:p>
        </p:txBody>
      </p:sp>
      <p:sp>
        <p:nvSpPr>
          <p:cNvPr id="17" name="Text 14"/>
          <p:cNvSpPr/>
          <p:nvPr/>
        </p:nvSpPr>
        <p:spPr>
          <a:xfrm>
            <a:off x="6934081" y="6782872"/>
            <a:ext cx="6945630" cy="686514"/>
          </a:xfrm>
          <a:prstGeom prst="rect">
            <a:avLst/>
          </a:prstGeom>
          <a:noFill/>
          <a:ln/>
        </p:spPr>
        <p:txBody>
          <a:bodyPr wrap="square" rtlCol="0" anchor="t"/>
          <a:lstStyle/>
          <a:p>
            <a:pPr indent="0" marL="0">
              <a:lnSpc>
                <a:spcPts val="2703"/>
              </a:lnSpc>
              <a:buNone/>
            </a:pPr>
            <a:r>
              <a:rPr lang="en-US" sz="1689" dirty="0">
                <a:solidFill>
                  <a:srgbClr val="383838"/>
                </a:solidFill>
                <a:latin typeface="DM Sans" pitchFamily="34" charset="0"/>
                <a:ea typeface="DM Sans" pitchFamily="34" charset="-122"/>
                <a:cs typeface="DM Sans" pitchFamily="34" charset="-120"/>
              </a:rPr>
              <a:t>kind='hist' specifies that the plot should be a histogram. bins=5 divides the data into 5 intervals. xlabel='Revenue' labels the x-axis.</a:t>
            </a:r>
            <a:endParaRPr lang="en-US" sz="1689"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02707" y="872847"/>
            <a:ext cx="5270421" cy="658773"/>
          </a:xfrm>
          <a:prstGeom prst="rect">
            <a:avLst/>
          </a:prstGeom>
          <a:noFill/>
          <a:ln/>
        </p:spPr>
        <p:txBody>
          <a:bodyPr wrap="none" rtlCol="0" anchor="t"/>
          <a:lstStyle/>
          <a:p>
            <a:pPr indent="0" marL="0">
              <a:lnSpc>
                <a:spcPts val="5188"/>
              </a:lnSpc>
              <a:buNone/>
            </a:pPr>
            <a:r>
              <a:rPr lang="en-US" sz="4150" dirty="0">
                <a:solidFill>
                  <a:srgbClr val="020202"/>
                </a:solidFill>
                <a:latin typeface="PT Serif" pitchFamily="34" charset="0"/>
                <a:ea typeface="PT Serif" pitchFamily="34" charset="-122"/>
                <a:cs typeface="PT Serif" pitchFamily="34" charset="-120"/>
              </a:rPr>
              <a:t>Box Plot</a:t>
            </a:r>
            <a:endParaRPr lang="en-US" sz="4150" dirty="0"/>
          </a:p>
        </p:txBody>
      </p:sp>
      <p:sp>
        <p:nvSpPr>
          <p:cNvPr id="6" name="Shape 3"/>
          <p:cNvSpPr/>
          <p:nvPr/>
        </p:nvSpPr>
        <p:spPr>
          <a:xfrm>
            <a:off x="702707" y="1832729"/>
            <a:ext cx="7738586" cy="1493401"/>
          </a:xfrm>
          <a:prstGeom prst="roundRect">
            <a:avLst>
              <a:gd name="adj" fmla="val 2017"/>
            </a:avLst>
          </a:prstGeom>
          <a:solidFill>
            <a:srgbClr val="F2EEEE"/>
          </a:solidFill>
          <a:ln/>
        </p:spPr>
      </p:sp>
      <p:sp>
        <p:nvSpPr>
          <p:cNvPr id="7" name="Text 4"/>
          <p:cNvSpPr/>
          <p:nvPr/>
        </p:nvSpPr>
        <p:spPr>
          <a:xfrm>
            <a:off x="903446" y="2033468"/>
            <a:ext cx="2635210" cy="329327"/>
          </a:xfrm>
          <a:prstGeom prst="rect">
            <a:avLst/>
          </a:prstGeom>
          <a:noFill/>
          <a:ln/>
        </p:spPr>
        <p:txBody>
          <a:bodyPr wrap="none" rtlCol="0" anchor="t"/>
          <a:lstStyle/>
          <a:p>
            <a:pPr indent="0" marL="0">
              <a:lnSpc>
                <a:spcPts val="2594"/>
              </a:lnSpc>
              <a:buNone/>
            </a:pPr>
            <a:r>
              <a:rPr lang="en-US" sz="2075" dirty="0">
                <a:solidFill>
                  <a:srgbClr val="383838"/>
                </a:solidFill>
                <a:latin typeface="PT Serif" pitchFamily="34" charset="0"/>
                <a:ea typeface="PT Serif" pitchFamily="34" charset="-122"/>
                <a:cs typeface="PT Serif" pitchFamily="34" charset="-120"/>
              </a:rPr>
              <a:t>Purpose</a:t>
            </a:r>
            <a:endParaRPr lang="en-US" sz="2075" dirty="0"/>
          </a:p>
        </p:txBody>
      </p:sp>
      <p:sp>
        <p:nvSpPr>
          <p:cNvPr id="8" name="Text 5"/>
          <p:cNvSpPr/>
          <p:nvPr/>
        </p:nvSpPr>
        <p:spPr>
          <a:xfrm>
            <a:off x="903446" y="2483168"/>
            <a:ext cx="7337108" cy="642223"/>
          </a:xfrm>
          <a:prstGeom prst="rect">
            <a:avLst/>
          </a:prstGeom>
          <a:noFill/>
          <a:ln/>
        </p:spPr>
        <p:txBody>
          <a:bodyPr wrap="square" rtlCol="0" anchor="t"/>
          <a:lstStyle/>
          <a:p>
            <a:pPr indent="0" marL="0">
              <a:lnSpc>
                <a:spcPts val="2530"/>
              </a:lnSpc>
              <a:buNone/>
            </a:pPr>
            <a:r>
              <a:rPr lang="en-US" sz="1581" dirty="0">
                <a:solidFill>
                  <a:srgbClr val="383838"/>
                </a:solidFill>
                <a:latin typeface="DM Sans" pitchFamily="34" charset="0"/>
                <a:ea typeface="DM Sans" pitchFamily="34" charset="-122"/>
                <a:cs typeface="DM Sans" pitchFamily="34" charset="-120"/>
              </a:rPr>
              <a:t>Box plots are useful for visualizing the distribution and identifying outliers in your data.</a:t>
            </a:r>
            <a:endParaRPr lang="en-US" sz="1581" dirty="0"/>
          </a:p>
        </p:txBody>
      </p:sp>
      <p:sp>
        <p:nvSpPr>
          <p:cNvPr id="9" name="Shape 6"/>
          <p:cNvSpPr/>
          <p:nvPr/>
        </p:nvSpPr>
        <p:spPr>
          <a:xfrm>
            <a:off x="702707" y="3526869"/>
            <a:ext cx="7738586" cy="2135624"/>
          </a:xfrm>
          <a:prstGeom prst="roundRect">
            <a:avLst>
              <a:gd name="adj" fmla="val 1410"/>
            </a:avLst>
          </a:prstGeom>
          <a:solidFill>
            <a:srgbClr val="F2EEEE"/>
          </a:solidFill>
          <a:ln/>
        </p:spPr>
      </p:sp>
      <p:sp>
        <p:nvSpPr>
          <p:cNvPr id="10" name="Text 7"/>
          <p:cNvSpPr/>
          <p:nvPr/>
        </p:nvSpPr>
        <p:spPr>
          <a:xfrm>
            <a:off x="903446" y="3727609"/>
            <a:ext cx="2635210" cy="329327"/>
          </a:xfrm>
          <a:prstGeom prst="rect">
            <a:avLst/>
          </a:prstGeom>
          <a:noFill/>
          <a:ln/>
        </p:spPr>
        <p:txBody>
          <a:bodyPr wrap="none" rtlCol="0" anchor="t"/>
          <a:lstStyle/>
          <a:p>
            <a:pPr indent="0" marL="0">
              <a:lnSpc>
                <a:spcPts val="2594"/>
              </a:lnSpc>
              <a:buNone/>
            </a:pPr>
            <a:r>
              <a:rPr lang="en-US" sz="2075" dirty="0">
                <a:solidFill>
                  <a:srgbClr val="383838"/>
                </a:solidFill>
                <a:latin typeface="PT Serif" pitchFamily="34" charset="0"/>
                <a:ea typeface="PT Serif" pitchFamily="34" charset="-122"/>
                <a:cs typeface="PT Serif" pitchFamily="34" charset="-120"/>
              </a:rPr>
              <a:t>Example</a:t>
            </a:r>
            <a:endParaRPr lang="en-US" sz="2075" dirty="0"/>
          </a:p>
        </p:txBody>
      </p:sp>
      <p:sp>
        <p:nvSpPr>
          <p:cNvPr id="11" name="Text 8"/>
          <p:cNvSpPr/>
          <p:nvPr/>
        </p:nvSpPr>
        <p:spPr>
          <a:xfrm>
            <a:off x="903446" y="4177308"/>
            <a:ext cx="7337108" cy="1284446"/>
          </a:xfrm>
          <a:prstGeom prst="rect">
            <a:avLst/>
          </a:prstGeom>
          <a:noFill/>
          <a:ln/>
        </p:spPr>
        <p:txBody>
          <a:bodyPr wrap="square" rtlCol="0" anchor="t"/>
          <a:lstStyle/>
          <a:p>
            <a:pPr indent="0" marL="0">
              <a:lnSpc>
                <a:spcPts val="2530"/>
              </a:lnSpc>
              <a:buNone/>
            </a:pPr>
            <a:r>
              <a:rPr lang="en-US" sz="1581" dirty="0">
                <a:solidFill>
                  <a:srgbClr val="383838"/>
                </a:solidFill>
                <a:latin typeface="DM Sans" pitchFamily="34" charset="0"/>
                <a:ea typeface="DM Sans" pitchFamily="34" charset="-122"/>
                <a:cs typeface="DM Sans" pitchFamily="34" charset="-120"/>
              </a:rPr>
              <a:t>python Copy code import pandas as pd # Sample data data = { 'Product A': \[100, 120, 130, 140, 150\], 'Product B': \[80, 90, 100, 110, 120\] } df = pd.DataFrame(data) # Creating a box plot df.plot(kind='box', title='Box Plot for Product A and Product B')</a:t>
            </a:r>
            <a:endParaRPr lang="en-US" sz="1581" dirty="0"/>
          </a:p>
        </p:txBody>
      </p:sp>
      <p:sp>
        <p:nvSpPr>
          <p:cNvPr id="12" name="Shape 9"/>
          <p:cNvSpPr/>
          <p:nvPr/>
        </p:nvSpPr>
        <p:spPr>
          <a:xfrm>
            <a:off x="702707" y="5863233"/>
            <a:ext cx="7738586" cy="1493401"/>
          </a:xfrm>
          <a:prstGeom prst="roundRect">
            <a:avLst>
              <a:gd name="adj" fmla="val 2017"/>
            </a:avLst>
          </a:prstGeom>
          <a:solidFill>
            <a:srgbClr val="F2EEEE"/>
          </a:solidFill>
          <a:ln/>
        </p:spPr>
      </p:sp>
      <p:sp>
        <p:nvSpPr>
          <p:cNvPr id="13" name="Text 10"/>
          <p:cNvSpPr/>
          <p:nvPr/>
        </p:nvSpPr>
        <p:spPr>
          <a:xfrm>
            <a:off x="903446" y="6063972"/>
            <a:ext cx="2635210" cy="329327"/>
          </a:xfrm>
          <a:prstGeom prst="rect">
            <a:avLst/>
          </a:prstGeom>
          <a:noFill/>
          <a:ln/>
        </p:spPr>
        <p:txBody>
          <a:bodyPr wrap="none" rtlCol="0" anchor="t"/>
          <a:lstStyle/>
          <a:p>
            <a:pPr indent="0" marL="0">
              <a:lnSpc>
                <a:spcPts val="2594"/>
              </a:lnSpc>
              <a:buNone/>
            </a:pPr>
            <a:r>
              <a:rPr lang="en-US" sz="2075" dirty="0">
                <a:solidFill>
                  <a:srgbClr val="383838"/>
                </a:solidFill>
                <a:latin typeface="PT Serif" pitchFamily="34" charset="0"/>
                <a:ea typeface="PT Serif" pitchFamily="34" charset="-122"/>
                <a:cs typeface="PT Serif" pitchFamily="34" charset="-120"/>
              </a:rPr>
              <a:t>Explanation</a:t>
            </a:r>
            <a:endParaRPr lang="en-US" sz="2075" dirty="0"/>
          </a:p>
        </p:txBody>
      </p:sp>
      <p:sp>
        <p:nvSpPr>
          <p:cNvPr id="14" name="Text 11"/>
          <p:cNvSpPr/>
          <p:nvPr/>
        </p:nvSpPr>
        <p:spPr>
          <a:xfrm>
            <a:off x="903446" y="6513671"/>
            <a:ext cx="7337108" cy="642223"/>
          </a:xfrm>
          <a:prstGeom prst="rect">
            <a:avLst/>
          </a:prstGeom>
          <a:noFill/>
          <a:ln/>
        </p:spPr>
        <p:txBody>
          <a:bodyPr wrap="square" rtlCol="0" anchor="t"/>
          <a:lstStyle/>
          <a:p>
            <a:pPr indent="0" marL="0">
              <a:lnSpc>
                <a:spcPts val="2530"/>
              </a:lnSpc>
              <a:buNone/>
            </a:pPr>
            <a:r>
              <a:rPr lang="en-US" sz="1581" dirty="0">
                <a:solidFill>
                  <a:srgbClr val="383838"/>
                </a:solidFill>
                <a:latin typeface="DM Sans" pitchFamily="34" charset="0"/>
                <a:ea typeface="DM Sans" pitchFamily="34" charset="-122"/>
                <a:cs typeface="DM Sans" pitchFamily="34" charset="-120"/>
              </a:rPr>
              <a:t>kind='box' specifies that the plot should be a box plot. This plot helps you see the median, quartiles, and potential outliers in the data.</a:t>
            </a:r>
            <a:endParaRPr lang="en-US" sz="1581"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04837" y="1424345"/>
            <a:ext cx="4536519" cy="566976"/>
          </a:xfrm>
          <a:prstGeom prst="rect">
            <a:avLst/>
          </a:prstGeom>
          <a:noFill/>
          <a:ln/>
        </p:spPr>
        <p:txBody>
          <a:bodyPr wrap="none" rtlCol="0" anchor="t"/>
          <a:lstStyle/>
          <a:p>
            <a:pPr indent="0" marL="0">
              <a:lnSpc>
                <a:spcPts val="4465"/>
              </a:lnSpc>
              <a:buNone/>
            </a:pPr>
            <a:r>
              <a:rPr lang="en-US" sz="3572" dirty="0">
                <a:solidFill>
                  <a:srgbClr val="020202"/>
                </a:solidFill>
                <a:latin typeface="PT Serif" pitchFamily="34" charset="0"/>
                <a:ea typeface="PT Serif" pitchFamily="34" charset="-122"/>
                <a:cs typeface="PT Serif" pitchFamily="34" charset="-120"/>
              </a:rPr>
              <a:t>Scatter Plot</a:t>
            </a:r>
            <a:endParaRPr lang="en-US" sz="3572" dirty="0"/>
          </a:p>
        </p:txBody>
      </p:sp>
      <p:sp>
        <p:nvSpPr>
          <p:cNvPr id="6" name="Shape 3"/>
          <p:cNvSpPr/>
          <p:nvPr/>
        </p:nvSpPr>
        <p:spPr>
          <a:xfrm>
            <a:off x="604837" y="2250519"/>
            <a:ext cx="7934325" cy="4554617"/>
          </a:xfrm>
          <a:prstGeom prst="roundRect">
            <a:avLst>
              <a:gd name="adj" fmla="val 569"/>
            </a:avLst>
          </a:prstGeom>
          <a:noFill/>
          <a:ln w="7620">
            <a:solidFill>
              <a:srgbClr val="000000">
                <a:alpha val="8000"/>
              </a:srgbClr>
            </a:solidFill>
            <a:prstDash val="solid"/>
          </a:ln>
        </p:spPr>
      </p:sp>
      <p:sp>
        <p:nvSpPr>
          <p:cNvPr id="7" name="Shape 4"/>
          <p:cNvSpPr/>
          <p:nvPr/>
        </p:nvSpPr>
        <p:spPr>
          <a:xfrm>
            <a:off x="612458" y="2258139"/>
            <a:ext cx="7919085" cy="1052155"/>
          </a:xfrm>
          <a:prstGeom prst="rect">
            <a:avLst/>
          </a:prstGeom>
          <a:solidFill>
            <a:srgbClr val="FFFFFF">
              <a:alpha val="4000"/>
            </a:srgbClr>
          </a:solidFill>
          <a:ln/>
        </p:spPr>
      </p:sp>
      <p:sp>
        <p:nvSpPr>
          <p:cNvPr id="8" name="Text 5"/>
          <p:cNvSpPr/>
          <p:nvPr/>
        </p:nvSpPr>
        <p:spPr>
          <a:xfrm>
            <a:off x="785217" y="2369344"/>
            <a:ext cx="3610213" cy="276582"/>
          </a:xfrm>
          <a:prstGeom prst="rect">
            <a:avLst/>
          </a:prstGeom>
          <a:noFill/>
          <a:ln/>
        </p:spPr>
        <p:txBody>
          <a:bodyPr wrap="none" rtlCol="0" anchor="t"/>
          <a:lstStyle/>
          <a:p>
            <a:pPr indent="0" marL="0">
              <a:lnSpc>
                <a:spcPts val="2177"/>
              </a:lnSpc>
              <a:buNone/>
            </a:pPr>
            <a:r>
              <a:rPr lang="en-US" sz="1361" dirty="0">
                <a:solidFill>
                  <a:srgbClr val="383838"/>
                </a:solidFill>
                <a:latin typeface="DM Sans" pitchFamily="34" charset="0"/>
                <a:ea typeface="DM Sans" pitchFamily="34" charset="-122"/>
                <a:cs typeface="DM Sans" pitchFamily="34" charset="-120"/>
              </a:rPr>
              <a:t>Purpose</a:t>
            </a:r>
            <a:endParaRPr lang="en-US" sz="1361" dirty="0"/>
          </a:p>
        </p:txBody>
      </p:sp>
      <p:sp>
        <p:nvSpPr>
          <p:cNvPr id="9" name="Text 6"/>
          <p:cNvSpPr/>
          <p:nvPr/>
        </p:nvSpPr>
        <p:spPr>
          <a:xfrm>
            <a:off x="4748570" y="2369344"/>
            <a:ext cx="3610213" cy="829747"/>
          </a:xfrm>
          <a:prstGeom prst="rect">
            <a:avLst/>
          </a:prstGeom>
          <a:noFill/>
          <a:ln/>
        </p:spPr>
        <p:txBody>
          <a:bodyPr wrap="square" rtlCol="0" anchor="t"/>
          <a:lstStyle/>
          <a:p>
            <a:pPr indent="0" marL="0">
              <a:lnSpc>
                <a:spcPts val="2177"/>
              </a:lnSpc>
              <a:buNone/>
            </a:pPr>
            <a:r>
              <a:rPr lang="en-US" sz="1361" dirty="0">
                <a:solidFill>
                  <a:srgbClr val="383838"/>
                </a:solidFill>
                <a:latin typeface="DM Sans" pitchFamily="34" charset="0"/>
                <a:ea typeface="DM Sans" pitchFamily="34" charset="-122"/>
                <a:cs typeface="DM Sans" pitchFamily="34" charset="-120"/>
              </a:rPr>
              <a:t>Scatter plots are used to show the relationship between two numerical variables.</a:t>
            </a:r>
            <a:endParaRPr lang="en-US" sz="1361" dirty="0"/>
          </a:p>
        </p:txBody>
      </p:sp>
      <p:sp>
        <p:nvSpPr>
          <p:cNvPr id="10" name="Shape 7"/>
          <p:cNvSpPr/>
          <p:nvPr/>
        </p:nvSpPr>
        <p:spPr>
          <a:xfrm>
            <a:off x="612458" y="3310295"/>
            <a:ext cx="7919085" cy="2158484"/>
          </a:xfrm>
          <a:prstGeom prst="rect">
            <a:avLst/>
          </a:prstGeom>
          <a:solidFill>
            <a:srgbClr val="000000">
              <a:alpha val="4000"/>
            </a:srgbClr>
          </a:solidFill>
          <a:ln/>
        </p:spPr>
      </p:sp>
      <p:sp>
        <p:nvSpPr>
          <p:cNvPr id="11" name="Text 8"/>
          <p:cNvSpPr/>
          <p:nvPr/>
        </p:nvSpPr>
        <p:spPr>
          <a:xfrm>
            <a:off x="785217" y="3421499"/>
            <a:ext cx="3610213" cy="276582"/>
          </a:xfrm>
          <a:prstGeom prst="rect">
            <a:avLst/>
          </a:prstGeom>
          <a:noFill/>
          <a:ln/>
        </p:spPr>
        <p:txBody>
          <a:bodyPr wrap="none" rtlCol="0" anchor="t"/>
          <a:lstStyle/>
          <a:p>
            <a:pPr indent="0" marL="0">
              <a:lnSpc>
                <a:spcPts val="2177"/>
              </a:lnSpc>
              <a:buNone/>
            </a:pPr>
            <a:r>
              <a:rPr lang="en-US" sz="1361" dirty="0">
                <a:solidFill>
                  <a:srgbClr val="383838"/>
                </a:solidFill>
                <a:latin typeface="DM Sans" pitchFamily="34" charset="0"/>
                <a:ea typeface="DM Sans" pitchFamily="34" charset="-122"/>
                <a:cs typeface="DM Sans" pitchFamily="34" charset="-120"/>
              </a:rPr>
              <a:t>Example</a:t>
            </a:r>
            <a:endParaRPr lang="en-US" sz="1361" dirty="0"/>
          </a:p>
        </p:txBody>
      </p:sp>
      <p:sp>
        <p:nvSpPr>
          <p:cNvPr id="12" name="Text 9"/>
          <p:cNvSpPr/>
          <p:nvPr/>
        </p:nvSpPr>
        <p:spPr>
          <a:xfrm>
            <a:off x="4748570" y="3421499"/>
            <a:ext cx="3610213" cy="1936075"/>
          </a:xfrm>
          <a:prstGeom prst="rect">
            <a:avLst/>
          </a:prstGeom>
          <a:noFill/>
          <a:ln/>
        </p:spPr>
        <p:txBody>
          <a:bodyPr wrap="square" rtlCol="0" anchor="t"/>
          <a:lstStyle/>
          <a:p>
            <a:pPr indent="0" marL="0">
              <a:lnSpc>
                <a:spcPts val="2177"/>
              </a:lnSpc>
              <a:buNone/>
            </a:pPr>
            <a:r>
              <a:rPr lang="en-US" sz="1361" dirty="0">
                <a:solidFill>
                  <a:srgbClr val="383838"/>
                </a:solidFill>
                <a:latin typeface="DM Sans" pitchFamily="34" charset="0"/>
                <a:ea typeface="DM Sans" pitchFamily="34" charset="-122"/>
                <a:cs typeface="DM Sans" pitchFamily="34" charset="-120"/>
              </a:rPr>
              <a:t>python Copy code import pandas as pd # Sample data data = { 'Sales': \[100, 150, 200, 250, 300\], 'Revenue': \[1000, 1500, 2000, 2500, 3000\] } df = pd.DataFrame(data) # Creating a scatter plot df.plot(x='Sales', y='Revenue', kind='scatter', title='Sales vs. Revenue', xlabel='Sales', ylabel='Revenue')</a:t>
            </a:r>
            <a:endParaRPr lang="en-US" sz="1361" dirty="0"/>
          </a:p>
        </p:txBody>
      </p:sp>
      <p:sp>
        <p:nvSpPr>
          <p:cNvPr id="13" name="Shape 10"/>
          <p:cNvSpPr/>
          <p:nvPr/>
        </p:nvSpPr>
        <p:spPr>
          <a:xfrm>
            <a:off x="612458" y="5468779"/>
            <a:ext cx="7919085" cy="1328737"/>
          </a:xfrm>
          <a:prstGeom prst="rect">
            <a:avLst/>
          </a:prstGeom>
          <a:solidFill>
            <a:srgbClr val="FFFFFF">
              <a:alpha val="4000"/>
            </a:srgbClr>
          </a:solidFill>
          <a:ln/>
        </p:spPr>
      </p:sp>
      <p:sp>
        <p:nvSpPr>
          <p:cNvPr id="14" name="Text 11"/>
          <p:cNvSpPr/>
          <p:nvPr/>
        </p:nvSpPr>
        <p:spPr>
          <a:xfrm>
            <a:off x="785217" y="5579983"/>
            <a:ext cx="3610213" cy="276582"/>
          </a:xfrm>
          <a:prstGeom prst="rect">
            <a:avLst/>
          </a:prstGeom>
          <a:noFill/>
          <a:ln/>
        </p:spPr>
        <p:txBody>
          <a:bodyPr wrap="none" rtlCol="0" anchor="t"/>
          <a:lstStyle/>
          <a:p>
            <a:pPr indent="0" marL="0">
              <a:lnSpc>
                <a:spcPts val="2177"/>
              </a:lnSpc>
              <a:buNone/>
            </a:pPr>
            <a:r>
              <a:rPr lang="en-US" sz="1361" dirty="0">
                <a:solidFill>
                  <a:srgbClr val="383838"/>
                </a:solidFill>
                <a:latin typeface="DM Sans" pitchFamily="34" charset="0"/>
                <a:ea typeface="DM Sans" pitchFamily="34" charset="-122"/>
                <a:cs typeface="DM Sans" pitchFamily="34" charset="-120"/>
              </a:rPr>
              <a:t>Explanation</a:t>
            </a:r>
            <a:endParaRPr lang="en-US" sz="1361" dirty="0"/>
          </a:p>
        </p:txBody>
      </p:sp>
      <p:sp>
        <p:nvSpPr>
          <p:cNvPr id="15" name="Text 12"/>
          <p:cNvSpPr/>
          <p:nvPr/>
        </p:nvSpPr>
        <p:spPr>
          <a:xfrm>
            <a:off x="4748570" y="5579983"/>
            <a:ext cx="3610213" cy="1106329"/>
          </a:xfrm>
          <a:prstGeom prst="rect">
            <a:avLst/>
          </a:prstGeom>
          <a:noFill/>
          <a:ln/>
        </p:spPr>
        <p:txBody>
          <a:bodyPr wrap="square" rtlCol="0" anchor="t"/>
          <a:lstStyle/>
          <a:p>
            <a:pPr indent="0" marL="0">
              <a:lnSpc>
                <a:spcPts val="2177"/>
              </a:lnSpc>
              <a:buNone/>
            </a:pPr>
            <a:r>
              <a:rPr lang="en-US" sz="1361" dirty="0">
                <a:solidFill>
                  <a:srgbClr val="383838"/>
                </a:solidFill>
                <a:latin typeface="DM Sans" pitchFamily="34" charset="0"/>
                <a:ea typeface="DM Sans" pitchFamily="34" charset="-122"/>
                <a:cs typeface="DM Sans" pitchFamily="34" charset="-120"/>
              </a:rPr>
              <a:t>kind='scatter' specifies that the plot should be a scatter plot. This plot allows you to see if there is a correlation between Sales and Revenue.</a:t>
            </a:r>
            <a:endParaRPr lang="en-US" sz="1361"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26745" y="1208484"/>
            <a:ext cx="4700588" cy="587573"/>
          </a:xfrm>
          <a:prstGeom prst="rect">
            <a:avLst/>
          </a:prstGeom>
          <a:noFill/>
          <a:ln/>
        </p:spPr>
        <p:txBody>
          <a:bodyPr wrap="none" rtlCol="0" anchor="t"/>
          <a:lstStyle/>
          <a:p>
            <a:pPr indent="0" marL="0">
              <a:lnSpc>
                <a:spcPts val="4627"/>
              </a:lnSpc>
              <a:buNone/>
            </a:pPr>
            <a:r>
              <a:rPr lang="en-US" sz="3701" dirty="0">
                <a:solidFill>
                  <a:srgbClr val="020202"/>
                </a:solidFill>
                <a:latin typeface="PT Serif" pitchFamily="34" charset="0"/>
                <a:ea typeface="PT Serif" pitchFamily="34" charset="-122"/>
                <a:cs typeface="PT Serif" pitchFamily="34" charset="-120"/>
              </a:rPr>
              <a:t>Pie Chart</a:t>
            </a:r>
            <a:endParaRPr lang="en-US" sz="3701" dirty="0"/>
          </a:p>
        </p:txBody>
      </p:sp>
      <p:pic>
        <p:nvPicPr>
          <p:cNvPr id="6" name="Image 1" descr="preencoded.png">    </p:cNvPr>
          <p:cNvPicPr>
            <a:picLocks noChangeAspect="1"/>
          </p:cNvPicPr>
          <p:nvPr/>
        </p:nvPicPr>
        <p:blipFill>
          <a:blip r:embed="rId2"/>
          <a:stretch>
            <a:fillRect/>
          </a:stretch>
        </p:blipFill>
        <p:spPr>
          <a:xfrm>
            <a:off x="626745" y="2064663"/>
            <a:ext cx="895350" cy="1432560"/>
          </a:xfrm>
          <a:prstGeom prst="rect">
            <a:avLst/>
          </a:prstGeom>
        </p:spPr>
      </p:pic>
      <p:sp>
        <p:nvSpPr>
          <p:cNvPr id="7" name="Text 3"/>
          <p:cNvSpPr/>
          <p:nvPr/>
        </p:nvSpPr>
        <p:spPr>
          <a:xfrm>
            <a:off x="1790700" y="2243733"/>
            <a:ext cx="2350294" cy="293727"/>
          </a:xfrm>
          <a:prstGeom prst="rect">
            <a:avLst/>
          </a:prstGeom>
          <a:noFill/>
          <a:ln/>
        </p:spPr>
        <p:txBody>
          <a:bodyPr wrap="none" rtlCol="0" anchor="t"/>
          <a:lstStyle/>
          <a:p>
            <a:pPr algn="l" indent="0" marL="0">
              <a:lnSpc>
                <a:spcPts val="2313"/>
              </a:lnSpc>
              <a:buNone/>
            </a:pPr>
            <a:r>
              <a:rPr lang="en-US" sz="1851" dirty="0">
                <a:solidFill>
                  <a:srgbClr val="383838"/>
                </a:solidFill>
                <a:latin typeface="PT Serif" pitchFamily="34" charset="0"/>
                <a:ea typeface="PT Serif" pitchFamily="34" charset="-122"/>
                <a:cs typeface="PT Serif" pitchFamily="34" charset="-120"/>
              </a:rPr>
              <a:t>Purpose</a:t>
            </a:r>
            <a:endParaRPr lang="en-US" sz="1851" dirty="0"/>
          </a:p>
        </p:txBody>
      </p:sp>
      <p:sp>
        <p:nvSpPr>
          <p:cNvPr id="8" name="Text 4"/>
          <p:cNvSpPr/>
          <p:nvPr/>
        </p:nvSpPr>
        <p:spPr>
          <a:xfrm>
            <a:off x="1790700" y="2644854"/>
            <a:ext cx="6726555" cy="572929"/>
          </a:xfrm>
          <a:prstGeom prst="rect">
            <a:avLst/>
          </a:prstGeom>
          <a:noFill/>
          <a:ln/>
        </p:spPr>
        <p:txBody>
          <a:bodyPr wrap="square" rtlCol="0" anchor="t"/>
          <a:lstStyle/>
          <a:p>
            <a:pPr algn="l" indent="0" marL="0">
              <a:lnSpc>
                <a:spcPts val="2256"/>
              </a:lnSpc>
              <a:buNone/>
            </a:pPr>
            <a:r>
              <a:rPr lang="en-US" sz="1410" dirty="0">
                <a:solidFill>
                  <a:srgbClr val="383838"/>
                </a:solidFill>
                <a:latin typeface="DM Sans" pitchFamily="34" charset="0"/>
                <a:ea typeface="DM Sans" pitchFamily="34" charset="-122"/>
                <a:cs typeface="DM Sans" pitchFamily="34" charset="-120"/>
              </a:rPr>
              <a:t>Pie charts are useful for showing the proportion of different categories within a whole.</a:t>
            </a:r>
            <a:endParaRPr lang="en-US" sz="1410" dirty="0"/>
          </a:p>
        </p:txBody>
      </p:sp>
      <p:pic>
        <p:nvPicPr>
          <p:cNvPr id="9" name="Image 2" descr="preencoded.png">    </p:cNvPr>
          <p:cNvPicPr>
            <a:picLocks noChangeAspect="1"/>
          </p:cNvPicPr>
          <p:nvPr/>
        </p:nvPicPr>
        <p:blipFill>
          <a:blip r:embed="rId3"/>
          <a:stretch>
            <a:fillRect/>
          </a:stretch>
        </p:blipFill>
        <p:spPr>
          <a:xfrm>
            <a:off x="626745" y="3497223"/>
            <a:ext cx="895350" cy="1905119"/>
          </a:xfrm>
          <a:prstGeom prst="rect">
            <a:avLst/>
          </a:prstGeom>
        </p:spPr>
      </p:pic>
      <p:sp>
        <p:nvSpPr>
          <p:cNvPr id="10" name="Text 5"/>
          <p:cNvSpPr/>
          <p:nvPr/>
        </p:nvSpPr>
        <p:spPr>
          <a:xfrm>
            <a:off x="1790700" y="3676293"/>
            <a:ext cx="2350294" cy="293727"/>
          </a:xfrm>
          <a:prstGeom prst="rect">
            <a:avLst/>
          </a:prstGeom>
          <a:noFill/>
          <a:ln/>
        </p:spPr>
        <p:txBody>
          <a:bodyPr wrap="none" rtlCol="0" anchor="t"/>
          <a:lstStyle/>
          <a:p>
            <a:pPr algn="l" indent="0" marL="0">
              <a:lnSpc>
                <a:spcPts val="2313"/>
              </a:lnSpc>
              <a:buNone/>
            </a:pPr>
            <a:r>
              <a:rPr lang="en-US" sz="1851" dirty="0">
                <a:solidFill>
                  <a:srgbClr val="383838"/>
                </a:solidFill>
                <a:latin typeface="PT Serif" pitchFamily="34" charset="0"/>
                <a:ea typeface="PT Serif" pitchFamily="34" charset="-122"/>
                <a:cs typeface="PT Serif" pitchFamily="34" charset="-120"/>
              </a:rPr>
              <a:t>Example</a:t>
            </a:r>
            <a:endParaRPr lang="en-US" sz="1851" dirty="0"/>
          </a:p>
        </p:txBody>
      </p:sp>
      <p:sp>
        <p:nvSpPr>
          <p:cNvPr id="11" name="Text 6"/>
          <p:cNvSpPr/>
          <p:nvPr/>
        </p:nvSpPr>
        <p:spPr>
          <a:xfrm>
            <a:off x="1790700" y="4077414"/>
            <a:ext cx="6726555" cy="1145858"/>
          </a:xfrm>
          <a:prstGeom prst="rect">
            <a:avLst/>
          </a:prstGeom>
          <a:noFill/>
          <a:ln/>
        </p:spPr>
        <p:txBody>
          <a:bodyPr wrap="square" rtlCol="0" anchor="t"/>
          <a:lstStyle/>
          <a:p>
            <a:pPr algn="l" indent="0" marL="0">
              <a:lnSpc>
                <a:spcPts val="2256"/>
              </a:lnSpc>
              <a:buNone/>
            </a:pPr>
            <a:r>
              <a:rPr lang="en-US" sz="1410" dirty="0">
                <a:solidFill>
                  <a:srgbClr val="383838"/>
                </a:solidFill>
                <a:latin typeface="DM Sans" pitchFamily="34" charset="0"/>
                <a:ea typeface="DM Sans" pitchFamily="34" charset="-122"/>
                <a:cs typeface="DM Sans" pitchFamily="34" charset="-120"/>
              </a:rPr>
              <a:t>python Copy code import pandas as pd # Sample data data = { 'Product': \['A', 'B', 'C', 'D'\], 'Revenue': \[1000, 1500, 1200, 1800\] } df = pd.DataFrame(data) # Creating a pie chart df.set\_index('Product').plot(kind='pie', y='Revenue', autopct='%1.1f%%', title='Revenue Distribution by Product')</a:t>
            </a:r>
            <a:endParaRPr lang="en-US" sz="1410" dirty="0"/>
          </a:p>
        </p:txBody>
      </p:sp>
      <p:pic>
        <p:nvPicPr>
          <p:cNvPr id="12" name="Image 3" descr="preencoded.png">    </p:cNvPr>
          <p:cNvPicPr>
            <a:picLocks noChangeAspect="1"/>
          </p:cNvPicPr>
          <p:nvPr/>
        </p:nvPicPr>
        <p:blipFill>
          <a:blip r:embed="rId4"/>
          <a:stretch>
            <a:fillRect/>
          </a:stretch>
        </p:blipFill>
        <p:spPr>
          <a:xfrm>
            <a:off x="626745" y="5402342"/>
            <a:ext cx="895350" cy="1618655"/>
          </a:xfrm>
          <a:prstGeom prst="rect">
            <a:avLst/>
          </a:prstGeom>
        </p:spPr>
      </p:pic>
      <p:sp>
        <p:nvSpPr>
          <p:cNvPr id="13" name="Text 7"/>
          <p:cNvSpPr/>
          <p:nvPr/>
        </p:nvSpPr>
        <p:spPr>
          <a:xfrm>
            <a:off x="1790700" y="5581412"/>
            <a:ext cx="2350294" cy="293727"/>
          </a:xfrm>
          <a:prstGeom prst="rect">
            <a:avLst/>
          </a:prstGeom>
          <a:noFill/>
          <a:ln/>
        </p:spPr>
        <p:txBody>
          <a:bodyPr wrap="none" rtlCol="0" anchor="t"/>
          <a:lstStyle/>
          <a:p>
            <a:pPr algn="l" indent="0" marL="0">
              <a:lnSpc>
                <a:spcPts val="2313"/>
              </a:lnSpc>
              <a:buNone/>
            </a:pPr>
            <a:r>
              <a:rPr lang="en-US" sz="1851" dirty="0">
                <a:solidFill>
                  <a:srgbClr val="383838"/>
                </a:solidFill>
                <a:latin typeface="PT Serif" pitchFamily="34" charset="0"/>
                <a:ea typeface="PT Serif" pitchFamily="34" charset="-122"/>
                <a:cs typeface="PT Serif" pitchFamily="34" charset="-120"/>
              </a:rPr>
              <a:t>Explanation</a:t>
            </a:r>
            <a:endParaRPr lang="en-US" sz="1851" dirty="0"/>
          </a:p>
        </p:txBody>
      </p:sp>
      <p:sp>
        <p:nvSpPr>
          <p:cNvPr id="14" name="Text 8"/>
          <p:cNvSpPr/>
          <p:nvPr/>
        </p:nvSpPr>
        <p:spPr>
          <a:xfrm>
            <a:off x="1790700" y="5982533"/>
            <a:ext cx="6726555" cy="859393"/>
          </a:xfrm>
          <a:prstGeom prst="rect">
            <a:avLst/>
          </a:prstGeom>
          <a:noFill/>
          <a:ln/>
        </p:spPr>
        <p:txBody>
          <a:bodyPr wrap="square" rtlCol="0" anchor="t"/>
          <a:lstStyle/>
          <a:p>
            <a:pPr algn="l" indent="0" marL="0">
              <a:lnSpc>
                <a:spcPts val="2256"/>
              </a:lnSpc>
              <a:buNone/>
            </a:pPr>
            <a:r>
              <a:rPr lang="en-US" sz="1410" dirty="0">
                <a:solidFill>
                  <a:srgbClr val="383838"/>
                </a:solidFill>
                <a:latin typeface="DM Sans" pitchFamily="34" charset="0"/>
                <a:ea typeface="DM Sans" pitchFamily="34" charset="-122"/>
                <a:cs typeface="DM Sans" pitchFamily="34" charset="-120"/>
              </a:rPr>
              <a:t>set\_index('Product') is used to set the Product column as the index because the pie chart requires an index. kind='pie' specifies that the plot should be a pie chart. autopct='%1.1f%%' adds percentage labels to the slices.</a:t>
            </a:r>
            <a:endParaRPr lang="en-US" sz="141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70466" y="650915"/>
            <a:ext cx="6193988" cy="774144"/>
          </a:xfrm>
          <a:prstGeom prst="rect">
            <a:avLst/>
          </a:prstGeom>
          <a:noFill/>
          <a:ln/>
        </p:spPr>
        <p:txBody>
          <a:bodyPr wrap="none" rtlCol="0" anchor="t"/>
          <a:lstStyle/>
          <a:p>
            <a:pPr indent="0" marL="0">
              <a:lnSpc>
                <a:spcPts val="6096"/>
              </a:lnSpc>
              <a:buNone/>
            </a:pPr>
            <a:r>
              <a:rPr lang="en-US" sz="4877" dirty="0">
                <a:solidFill>
                  <a:srgbClr val="020202"/>
                </a:solidFill>
                <a:latin typeface="PT Serif" pitchFamily="34" charset="0"/>
                <a:ea typeface="PT Serif" pitchFamily="34" charset="-122"/>
                <a:cs typeface="PT Serif" pitchFamily="34" charset="-120"/>
              </a:rPr>
              <a:t>Summary</a:t>
            </a:r>
            <a:endParaRPr lang="en-US" sz="4877" dirty="0"/>
          </a:p>
        </p:txBody>
      </p:sp>
      <p:pic>
        <p:nvPicPr>
          <p:cNvPr id="5" name="Image 0" descr="preencoded.png">    </p:cNvPr>
          <p:cNvPicPr>
            <a:picLocks noChangeAspect="1"/>
          </p:cNvPicPr>
          <p:nvPr/>
        </p:nvPicPr>
        <p:blipFill>
          <a:blip r:embed="rId1"/>
          <a:stretch>
            <a:fillRect/>
          </a:stretch>
        </p:blipFill>
        <p:spPr>
          <a:xfrm>
            <a:off x="870466" y="1896904"/>
            <a:ext cx="589836" cy="589836"/>
          </a:xfrm>
          <a:prstGeom prst="rect">
            <a:avLst/>
          </a:prstGeom>
        </p:spPr>
      </p:pic>
      <p:sp>
        <p:nvSpPr>
          <p:cNvPr id="6" name="Text 3"/>
          <p:cNvSpPr/>
          <p:nvPr/>
        </p:nvSpPr>
        <p:spPr>
          <a:xfrm>
            <a:off x="870466" y="2722602"/>
            <a:ext cx="2956917" cy="387072"/>
          </a:xfrm>
          <a:prstGeom prst="rect">
            <a:avLst/>
          </a:prstGeom>
          <a:noFill/>
          <a:ln/>
        </p:spPr>
        <p:txBody>
          <a:bodyPr wrap="none" rtlCol="0" anchor="t"/>
          <a:lstStyle/>
          <a:p>
            <a:pPr algn="l" indent="0" marL="0">
              <a:lnSpc>
                <a:spcPts val="3048"/>
              </a:lnSpc>
              <a:buNone/>
            </a:pPr>
            <a:r>
              <a:rPr lang="en-US" sz="2439" dirty="0">
                <a:solidFill>
                  <a:srgbClr val="383838"/>
                </a:solidFill>
                <a:latin typeface="PT Serif" pitchFamily="34" charset="0"/>
                <a:ea typeface="PT Serif" pitchFamily="34" charset="-122"/>
                <a:cs typeface="PT Serif" pitchFamily="34" charset="-120"/>
              </a:rPr>
              <a:t>Line Plot</a:t>
            </a:r>
            <a:endParaRPr lang="en-US" sz="2439" dirty="0"/>
          </a:p>
        </p:txBody>
      </p:sp>
      <p:sp>
        <p:nvSpPr>
          <p:cNvPr id="7" name="Text 4"/>
          <p:cNvSpPr/>
          <p:nvPr/>
        </p:nvSpPr>
        <p:spPr>
          <a:xfrm>
            <a:off x="870466" y="3251240"/>
            <a:ext cx="2956917" cy="377547"/>
          </a:xfrm>
          <a:prstGeom prst="rect">
            <a:avLst/>
          </a:prstGeom>
          <a:noFill/>
          <a:ln/>
        </p:spPr>
        <p:txBody>
          <a:bodyPr wrap="none" rtlCol="0" anchor="t"/>
          <a:lstStyle/>
          <a:p>
            <a:pPr algn="l" indent="0" marL="0">
              <a:lnSpc>
                <a:spcPts val="2973"/>
              </a:lnSpc>
              <a:buNone/>
            </a:pPr>
            <a:r>
              <a:rPr lang="en-US" sz="1858" dirty="0">
                <a:solidFill>
                  <a:srgbClr val="383838"/>
                </a:solidFill>
                <a:latin typeface="DM Sans" pitchFamily="34" charset="0"/>
                <a:ea typeface="DM Sans" pitchFamily="34" charset="-122"/>
                <a:cs typeface="DM Sans" pitchFamily="34" charset="-120"/>
              </a:rPr>
              <a:t>Used for trends over time.</a:t>
            </a:r>
            <a:endParaRPr lang="en-US" sz="1858" dirty="0"/>
          </a:p>
        </p:txBody>
      </p:sp>
      <p:pic>
        <p:nvPicPr>
          <p:cNvPr id="8" name="Image 1" descr="preencoded.png">    </p:cNvPr>
          <p:cNvPicPr>
            <a:picLocks noChangeAspect="1"/>
          </p:cNvPicPr>
          <p:nvPr/>
        </p:nvPicPr>
        <p:blipFill>
          <a:blip r:embed="rId2"/>
          <a:stretch>
            <a:fillRect/>
          </a:stretch>
        </p:blipFill>
        <p:spPr>
          <a:xfrm>
            <a:off x="4181237" y="1896904"/>
            <a:ext cx="589836" cy="589836"/>
          </a:xfrm>
          <a:prstGeom prst="rect">
            <a:avLst/>
          </a:prstGeom>
        </p:spPr>
      </p:pic>
      <p:sp>
        <p:nvSpPr>
          <p:cNvPr id="9" name="Text 5"/>
          <p:cNvSpPr/>
          <p:nvPr/>
        </p:nvSpPr>
        <p:spPr>
          <a:xfrm>
            <a:off x="4181237" y="2722602"/>
            <a:ext cx="2957036" cy="387072"/>
          </a:xfrm>
          <a:prstGeom prst="rect">
            <a:avLst/>
          </a:prstGeom>
          <a:noFill/>
          <a:ln/>
        </p:spPr>
        <p:txBody>
          <a:bodyPr wrap="none" rtlCol="0" anchor="t"/>
          <a:lstStyle/>
          <a:p>
            <a:pPr algn="l" indent="0" marL="0">
              <a:lnSpc>
                <a:spcPts val="3048"/>
              </a:lnSpc>
              <a:buNone/>
            </a:pPr>
            <a:r>
              <a:rPr lang="en-US" sz="2439" dirty="0">
                <a:solidFill>
                  <a:srgbClr val="383838"/>
                </a:solidFill>
                <a:latin typeface="PT Serif" pitchFamily="34" charset="0"/>
                <a:ea typeface="PT Serif" pitchFamily="34" charset="-122"/>
                <a:cs typeface="PT Serif" pitchFamily="34" charset="-120"/>
              </a:rPr>
              <a:t>Bar Plot</a:t>
            </a:r>
            <a:endParaRPr lang="en-US" sz="2439" dirty="0"/>
          </a:p>
        </p:txBody>
      </p:sp>
      <p:sp>
        <p:nvSpPr>
          <p:cNvPr id="10" name="Text 6"/>
          <p:cNvSpPr/>
          <p:nvPr/>
        </p:nvSpPr>
        <p:spPr>
          <a:xfrm>
            <a:off x="4181237" y="3251240"/>
            <a:ext cx="2957036" cy="755094"/>
          </a:xfrm>
          <a:prstGeom prst="rect">
            <a:avLst/>
          </a:prstGeom>
          <a:noFill/>
          <a:ln/>
        </p:spPr>
        <p:txBody>
          <a:bodyPr wrap="square" rtlCol="0" anchor="t"/>
          <a:lstStyle/>
          <a:p>
            <a:pPr algn="l" indent="0" marL="0">
              <a:lnSpc>
                <a:spcPts val="2973"/>
              </a:lnSpc>
              <a:buNone/>
            </a:pPr>
            <a:r>
              <a:rPr lang="en-US" sz="1858" dirty="0">
                <a:solidFill>
                  <a:srgbClr val="383838"/>
                </a:solidFill>
                <a:latin typeface="DM Sans" pitchFamily="34" charset="0"/>
                <a:ea typeface="DM Sans" pitchFamily="34" charset="-122"/>
                <a:cs typeface="DM Sans" pitchFamily="34" charset="-120"/>
              </a:rPr>
              <a:t>Best for comparing different categories.</a:t>
            </a:r>
            <a:endParaRPr lang="en-US" sz="1858" dirty="0"/>
          </a:p>
        </p:txBody>
      </p:sp>
      <p:pic>
        <p:nvPicPr>
          <p:cNvPr id="11" name="Image 2" descr="preencoded.png">    </p:cNvPr>
          <p:cNvPicPr>
            <a:picLocks noChangeAspect="1"/>
          </p:cNvPicPr>
          <p:nvPr/>
        </p:nvPicPr>
        <p:blipFill>
          <a:blip r:embed="rId3"/>
          <a:stretch>
            <a:fillRect/>
          </a:stretch>
        </p:blipFill>
        <p:spPr>
          <a:xfrm>
            <a:off x="7492127" y="1896904"/>
            <a:ext cx="589836" cy="589836"/>
          </a:xfrm>
          <a:prstGeom prst="rect">
            <a:avLst/>
          </a:prstGeom>
        </p:spPr>
      </p:pic>
      <p:sp>
        <p:nvSpPr>
          <p:cNvPr id="12" name="Text 7"/>
          <p:cNvSpPr/>
          <p:nvPr/>
        </p:nvSpPr>
        <p:spPr>
          <a:xfrm>
            <a:off x="7492127" y="2722602"/>
            <a:ext cx="2956917" cy="387072"/>
          </a:xfrm>
          <a:prstGeom prst="rect">
            <a:avLst/>
          </a:prstGeom>
          <a:noFill/>
          <a:ln/>
        </p:spPr>
        <p:txBody>
          <a:bodyPr wrap="none" rtlCol="0" anchor="t"/>
          <a:lstStyle/>
          <a:p>
            <a:pPr algn="l" indent="0" marL="0">
              <a:lnSpc>
                <a:spcPts val="3048"/>
              </a:lnSpc>
              <a:buNone/>
            </a:pPr>
            <a:r>
              <a:rPr lang="en-US" sz="2439" dirty="0">
                <a:solidFill>
                  <a:srgbClr val="383838"/>
                </a:solidFill>
                <a:latin typeface="PT Serif" pitchFamily="34" charset="0"/>
                <a:ea typeface="PT Serif" pitchFamily="34" charset="-122"/>
                <a:cs typeface="PT Serif" pitchFamily="34" charset="-120"/>
              </a:rPr>
              <a:t>Histogram</a:t>
            </a:r>
            <a:endParaRPr lang="en-US" sz="2439" dirty="0"/>
          </a:p>
        </p:txBody>
      </p:sp>
      <p:sp>
        <p:nvSpPr>
          <p:cNvPr id="13" name="Text 8"/>
          <p:cNvSpPr/>
          <p:nvPr/>
        </p:nvSpPr>
        <p:spPr>
          <a:xfrm>
            <a:off x="7492127" y="3251240"/>
            <a:ext cx="2956917" cy="755094"/>
          </a:xfrm>
          <a:prstGeom prst="rect">
            <a:avLst/>
          </a:prstGeom>
          <a:noFill/>
          <a:ln/>
        </p:spPr>
        <p:txBody>
          <a:bodyPr wrap="square" rtlCol="0" anchor="t"/>
          <a:lstStyle/>
          <a:p>
            <a:pPr algn="l" indent="0" marL="0">
              <a:lnSpc>
                <a:spcPts val="2973"/>
              </a:lnSpc>
              <a:buNone/>
            </a:pPr>
            <a:r>
              <a:rPr lang="en-US" sz="1858" dirty="0">
                <a:solidFill>
                  <a:srgbClr val="383838"/>
                </a:solidFill>
                <a:latin typeface="DM Sans" pitchFamily="34" charset="0"/>
                <a:ea typeface="DM Sans" pitchFamily="34" charset="-122"/>
                <a:cs typeface="DM Sans" pitchFamily="34" charset="-120"/>
              </a:rPr>
              <a:t>Useful for understanding the distribution of data.</a:t>
            </a:r>
            <a:endParaRPr lang="en-US" sz="1858" dirty="0"/>
          </a:p>
        </p:txBody>
      </p:sp>
      <p:pic>
        <p:nvPicPr>
          <p:cNvPr id="14" name="Image 3" descr="preencoded.png">    </p:cNvPr>
          <p:cNvPicPr>
            <a:picLocks noChangeAspect="1"/>
          </p:cNvPicPr>
          <p:nvPr/>
        </p:nvPicPr>
        <p:blipFill>
          <a:blip r:embed="rId4"/>
          <a:stretch>
            <a:fillRect/>
          </a:stretch>
        </p:blipFill>
        <p:spPr>
          <a:xfrm>
            <a:off x="10802898" y="1896904"/>
            <a:ext cx="589836" cy="589836"/>
          </a:xfrm>
          <a:prstGeom prst="rect">
            <a:avLst/>
          </a:prstGeom>
        </p:spPr>
      </p:pic>
      <p:sp>
        <p:nvSpPr>
          <p:cNvPr id="15" name="Text 9"/>
          <p:cNvSpPr/>
          <p:nvPr/>
        </p:nvSpPr>
        <p:spPr>
          <a:xfrm>
            <a:off x="10802898" y="2722602"/>
            <a:ext cx="2957036" cy="387072"/>
          </a:xfrm>
          <a:prstGeom prst="rect">
            <a:avLst/>
          </a:prstGeom>
          <a:noFill/>
          <a:ln/>
        </p:spPr>
        <p:txBody>
          <a:bodyPr wrap="none" rtlCol="0" anchor="t"/>
          <a:lstStyle/>
          <a:p>
            <a:pPr algn="l" indent="0" marL="0">
              <a:lnSpc>
                <a:spcPts val="3048"/>
              </a:lnSpc>
              <a:buNone/>
            </a:pPr>
            <a:r>
              <a:rPr lang="en-US" sz="2439" dirty="0">
                <a:solidFill>
                  <a:srgbClr val="383838"/>
                </a:solidFill>
                <a:latin typeface="PT Serif" pitchFamily="34" charset="0"/>
                <a:ea typeface="PT Serif" pitchFamily="34" charset="-122"/>
                <a:cs typeface="PT Serif" pitchFamily="34" charset="-120"/>
              </a:rPr>
              <a:t>Box Plot</a:t>
            </a:r>
            <a:endParaRPr lang="en-US" sz="2439" dirty="0"/>
          </a:p>
        </p:txBody>
      </p:sp>
      <p:sp>
        <p:nvSpPr>
          <p:cNvPr id="16" name="Text 10"/>
          <p:cNvSpPr/>
          <p:nvPr/>
        </p:nvSpPr>
        <p:spPr>
          <a:xfrm>
            <a:off x="10802898" y="3251240"/>
            <a:ext cx="2957036" cy="1132642"/>
          </a:xfrm>
          <a:prstGeom prst="rect">
            <a:avLst/>
          </a:prstGeom>
          <a:noFill/>
          <a:ln/>
        </p:spPr>
        <p:txBody>
          <a:bodyPr wrap="square" rtlCol="0" anchor="t"/>
          <a:lstStyle/>
          <a:p>
            <a:pPr algn="l" indent="0" marL="0">
              <a:lnSpc>
                <a:spcPts val="2973"/>
              </a:lnSpc>
              <a:buNone/>
            </a:pPr>
            <a:r>
              <a:rPr lang="en-US" sz="1858" dirty="0">
                <a:solidFill>
                  <a:srgbClr val="383838"/>
                </a:solidFill>
                <a:latin typeface="DM Sans" pitchFamily="34" charset="0"/>
                <a:ea typeface="DM Sans" pitchFamily="34" charset="-122"/>
                <a:cs typeface="DM Sans" pitchFamily="34" charset="-120"/>
              </a:rPr>
              <a:t>Helps in identifying the spread and outliers in data.</a:t>
            </a:r>
            <a:endParaRPr lang="en-US" sz="1858" dirty="0"/>
          </a:p>
        </p:txBody>
      </p:sp>
      <p:pic>
        <p:nvPicPr>
          <p:cNvPr id="17" name="Image 4" descr="preencoded.png">    </p:cNvPr>
          <p:cNvPicPr>
            <a:picLocks noChangeAspect="1"/>
          </p:cNvPicPr>
          <p:nvPr/>
        </p:nvPicPr>
        <p:blipFill>
          <a:blip r:embed="rId5"/>
          <a:stretch>
            <a:fillRect/>
          </a:stretch>
        </p:blipFill>
        <p:spPr>
          <a:xfrm>
            <a:off x="870466" y="5091708"/>
            <a:ext cx="589836" cy="589836"/>
          </a:xfrm>
          <a:prstGeom prst="rect">
            <a:avLst/>
          </a:prstGeom>
        </p:spPr>
      </p:pic>
      <p:sp>
        <p:nvSpPr>
          <p:cNvPr id="18" name="Text 11"/>
          <p:cNvSpPr/>
          <p:nvPr/>
        </p:nvSpPr>
        <p:spPr>
          <a:xfrm>
            <a:off x="870466" y="5917406"/>
            <a:ext cx="2956917" cy="387072"/>
          </a:xfrm>
          <a:prstGeom prst="rect">
            <a:avLst/>
          </a:prstGeom>
          <a:noFill/>
          <a:ln/>
        </p:spPr>
        <p:txBody>
          <a:bodyPr wrap="none" rtlCol="0" anchor="t"/>
          <a:lstStyle/>
          <a:p>
            <a:pPr algn="l" indent="0" marL="0">
              <a:lnSpc>
                <a:spcPts val="3048"/>
              </a:lnSpc>
              <a:buNone/>
            </a:pPr>
            <a:r>
              <a:rPr lang="en-US" sz="2439" dirty="0">
                <a:solidFill>
                  <a:srgbClr val="383838"/>
                </a:solidFill>
                <a:latin typeface="PT Serif" pitchFamily="34" charset="0"/>
                <a:ea typeface="PT Serif" pitchFamily="34" charset="-122"/>
                <a:cs typeface="PT Serif" pitchFamily="34" charset="-120"/>
              </a:rPr>
              <a:t>Scatter Plot</a:t>
            </a:r>
            <a:endParaRPr lang="en-US" sz="2439" dirty="0"/>
          </a:p>
        </p:txBody>
      </p:sp>
      <p:sp>
        <p:nvSpPr>
          <p:cNvPr id="19" name="Text 12"/>
          <p:cNvSpPr/>
          <p:nvPr/>
        </p:nvSpPr>
        <p:spPr>
          <a:xfrm>
            <a:off x="870466" y="6446044"/>
            <a:ext cx="2956917" cy="1132642"/>
          </a:xfrm>
          <a:prstGeom prst="rect">
            <a:avLst/>
          </a:prstGeom>
          <a:noFill/>
          <a:ln/>
        </p:spPr>
        <p:txBody>
          <a:bodyPr wrap="square" rtlCol="0" anchor="t"/>
          <a:lstStyle/>
          <a:p>
            <a:pPr algn="l" indent="0" marL="0">
              <a:lnSpc>
                <a:spcPts val="2973"/>
              </a:lnSpc>
              <a:buNone/>
            </a:pPr>
            <a:r>
              <a:rPr lang="en-US" sz="1858" dirty="0">
                <a:solidFill>
                  <a:srgbClr val="383838"/>
                </a:solidFill>
                <a:latin typeface="DM Sans" pitchFamily="34" charset="0"/>
                <a:ea typeface="DM Sans" pitchFamily="34" charset="-122"/>
                <a:cs typeface="DM Sans" pitchFamily="34" charset="-120"/>
              </a:rPr>
              <a:t>Shows the relationship between two numerical variables.</a:t>
            </a:r>
            <a:endParaRPr lang="en-US" sz="1858" dirty="0"/>
          </a:p>
        </p:txBody>
      </p:sp>
      <p:pic>
        <p:nvPicPr>
          <p:cNvPr id="20" name="Image 5" descr="preencoded.png">    </p:cNvPr>
          <p:cNvPicPr>
            <a:picLocks noChangeAspect="1"/>
          </p:cNvPicPr>
          <p:nvPr/>
        </p:nvPicPr>
        <p:blipFill>
          <a:blip r:embed="rId6"/>
          <a:stretch>
            <a:fillRect/>
          </a:stretch>
        </p:blipFill>
        <p:spPr>
          <a:xfrm>
            <a:off x="4181237" y="5091708"/>
            <a:ext cx="589836" cy="589836"/>
          </a:xfrm>
          <a:prstGeom prst="rect">
            <a:avLst/>
          </a:prstGeom>
        </p:spPr>
      </p:pic>
      <p:sp>
        <p:nvSpPr>
          <p:cNvPr id="21" name="Text 13"/>
          <p:cNvSpPr/>
          <p:nvPr/>
        </p:nvSpPr>
        <p:spPr>
          <a:xfrm>
            <a:off x="4181237" y="5917406"/>
            <a:ext cx="2957036" cy="387072"/>
          </a:xfrm>
          <a:prstGeom prst="rect">
            <a:avLst/>
          </a:prstGeom>
          <a:noFill/>
          <a:ln/>
        </p:spPr>
        <p:txBody>
          <a:bodyPr wrap="none" rtlCol="0" anchor="t"/>
          <a:lstStyle/>
          <a:p>
            <a:pPr algn="l" indent="0" marL="0">
              <a:lnSpc>
                <a:spcPts val="3048"/>
              </a:lnSpc>
              <a:buNone/>
            </a:pPr>
            <a:r>
              <a:rPr lang="en-US" sz="2439" dirty="0">
                <a:solidFill>
                  <a:srgbClr val="383838"/>
                </a:solidFill>
                <a:latin typeface="PT Serif" pitchFamily="34" charset="0"/>
                <a:ea typeface="PT Serif" pitchFamily="34" charset="-122"/>
                <a:cs typeface="PT Serif" pitchFamily="34" charset="-120"/>
              </a:rPr>
              <a:t>Pie Chart</a:t>
            </a:r>
            <a:endParaRPr lang="en-US" sz="2439" dirty="0"/>
          </a:p>
        </p:txBody>
      </p:sp>
      <p:sp>
        <p:nvSpPr>
          <p:cNvPr id="22" name="Text 14"/>
          <p:cNvSpPr/>
          <p:nvPr/>
        </p:nvSpPr>
        <p:spPr>
          <a:xfrm>
            <a:off x="4181237" y="6446044"/>
            <a:ext cx="2957036" cy="755094"/>
          </a:xfrm>
          <a:prstGeom prst="rect">
            <a:avLst/>
          </a:prstGeom>
          <a:noFill/>
          <a:ln/>
        </p:spPr>
        <p:txBody>
          <a:bodyPr wrap="square" rtlCol="0" anchor="t"/>
          <a:lstStyle/>
          <a:p>
            <a:pPr algn="l" indent="0" marL="0">
              <a:lnSpc>
                <a:spcPts val="2973"/>
              </a:lnSpc>
              <a:buNone/>
            </a:pPr>
            <a:r>
              <a:rPr lang="en-US" sz="1858" dirty="0">
                <a:solidFill>
                  <a:srgbClr val="383838"/>
                </a:solidFill>
                <a:latin typeface="DM Sans" pitchFamily="34" charset="0"/>
                <a:ea typeface="DM Sans" pitchFamily="34" charset="-122"/>
                <a:cs typeface="DM Sans" pitchFamily="34" charset="-120"/>
              </a:rPr>
              <a:t>Illustrates the proportion of parts to a whole.</a:t>
            </a:r>
            <a:endParaRPr lang="en-US" sz="1858" dirty="0"/>
          </a:p>
        </p:txBody>
      </p:sp>
      <p:pic>
        <p:nvPicPr>
          <p:cNvPr id="23" name="Image 6" descr="preencoded.png">
            <a:hlinkClick r:id="rId8" tooltip=""/>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2024-08-23T01:01:44Z</dcterms:created>
  <dcterms:modified xsi:type="dcterms:W3CDTF">2024-08-23T01:01:44Z</dcterms:modified>
</cp:coreProperties>
</file>