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50437" y="990243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8384"/>
              </a:lnSpc>
              <a:buNone/>
            </a:pPr>
            <a:r>
              <a:rPr lang="en-US" sz="6707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Introduction to Pandas DataFrames</a:t>
            </a:r>
            <a:endParaRPr lang="en-US" sz="6707" dirty="0"/>
          </a:p>
        </p:txBody>
      </p:sp>
      <p:sp>
        <p:nvSpPr>
          <p:cNvPr id="6" name="Text 3"/>
          <p:cNvSpPr/>
          <p:nvPr/>
        </p:nvSpPr>
        <p:spPr>
          <a:xfrm>
            <a:off x="6350437" y="4554498"/>
            <a:ext cx="741592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DataFrame is a two-dimensional, labeled data structure in Pandas, similar to a spreadsheet or SQL table. It consists of rows and columns, where each column can have a different data type. DataFrames are one of the most commonly used structures for data manipulation in Pandas.</a:t>
            </a:r>
            <a:endParaRPr lang="en-US" sz="1944" dirty="0"/>
          </a:p>
        </p:txBody>
      </p:sp>
      <p:sp>
        <p:nvSpPr>
          <p:cNvPr id="7" name="Shape 4"/>
          <p:cNvSpPr/>
          <p:nvPr/>
        </p:nvSpPr>
        <p:spPr>
          <a:xfrm>
            <a:off x="6350437" y="6825853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057" y="6833473"/>
            <a:ext cx="379690" cy="37969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868716" y="6807398"/>
            <a:ext cx="3237548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MENGAYE YECHALE</a:t>
            </a:r>
            <a:endParaRPr lang="en-US" sz="2430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8568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665446" y="3318748"/>
            <a:ext cx="7210068" cy="6462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090"/>
              </a:lnSpc>
              <a:buNone/>
            </a:pPr>
            <a:r>
              <a:rPr lang="en-US" sz="4072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Understanding Pandas Series</a:t>
            </a:r>
            <a:endParaRPr lang="en-US" sz="4072" dirty="0"/>
          </a:p>
        </p:txBody>
      </p:sp>
      <p:sp>
        <p:nvSpPr>
          <p:cNvPr id="6" name="Shape 3"/>
          <p:cNvSpPr/>
          <p:nvPr/>
        </p:nvSpPr>
        <p:spPr>
          <a:xfrm>
            <a:off x="1665446" y="4507944"/>
            <a:ext cx="465415" cy="465415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7" name="Text 4"/>
          <p:cNvSpPr/>
          <p:nvPr/>
        </p:nvSpPr>
        <p:spPr>
          <a:xfrm>
            <a:off x="1834158" y="4585454"/>
            <a:ext cx="127873" cy="3102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43"/>
              </a:lnSpc>
              <a:buNone/>
            </a:pPr>
            <a:r>
              <a:rPr lang="en-US" sz="2443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443" dirty="0"/>
          </a:p>
        </p:txBody>
      </p:sp>
      <p:sp>
        <p:nvSpPr>
          <p:cNvPr id="8" name="Text 5"/>
          <p:cNvSpPr/>
          <p:nvPr/>
        </p:nvSpPr>
        <p:spPr>
          <a:xfrm>
            <a:off x="2337673" y="4507944"/>
            <a:ext cx="2585680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45"/>
              </a:lnSpc>
              <a:buNone/>
            </a:pPr>
            <a:r>
              <a:rPr lang="en-US" sz="2036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Series from a List</a:t>
            </a:r>
            <a:endParaRPr lang="en-US" sz="2036" dirty="0"/>
          </a:p>
        </p:txBody>
      </p:sp>
      <p:sp>
        <p:nvSpPr>
          <p:cNvPr id="9" name="Text 6"/>
          <p:cNvSpPr/>
          <p:nvPr/>
        </p:nvSpPr>
        <p:spPr>
          <a:xfrm>
            <a:off x="2337673" y="4955262"/>
            <a:ext cx="4874181" cy="6617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06"/>
              </a:lnSpc>
              <a:buNone/>
            </a:pPr>
            <a:r>
              <a:rPr lang="en-US" sz="1629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a Series from a list of names, with the default index starting from 0.</a:t>
            </a:r>
            <a:endParaRPr lang="en-US" sz="1629" dirty="0"/>
          </a:p>
        </p:txBody>
      </p:sp>
      <p:sp>
        <p:nvSpPr>
          <p:cNvPr id="10" name="Shape 7"/>
          <p:cNvSpPr/>
          <p:nvPr/>
        </p:nvSpPr>
        <p:spPr>
          <a:xfrm>
            <a:off x="7418665" y="4507944"/>
            <a:ext cx="465415" cy="465415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1" name="Text 8"/>
          <p:cNvSpPr/>
          <p:nvPr/>
        </p:nvSpPr>
        <p:spPr>
          <a:xfrm>
            <a:off x="7565708" y="4585454"/>
            <a:ext cx="171331" cy="3102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43"/>
              </a:lnSpc>
              <a:buNone/>
            </a:pPr>
            <a:r>
              <a:rPr lang="en-US" sz="2443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443" dirty="0"/>
          </a:p>
        </p:txBody>
      </p:sp>
      <p:sp>
        <p:nvSpPr>
          <p:cNvPr id="12" name="Text 9"/>
          <p:cNvSpPr/>
          <p:nvPr/>
        </p:nvSpPr>
        <p:spPr>
          <a:xfrm>
            <a:off x="8090892" y="4507944"/>
            <a:ext cx="2585680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45"/>
              </a:lnSpc>
              <a:buNone/>
            </a:pPr>
            <a:r>
              <a:rPr lang="en-US" sz="2036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Accessing a Column</a:t>
            </a:r>
            <a:endParaRPr lang="en-US" sz="2036" dirty="0"/>
          </a:p>
        </p:txBody>
      </p:sp>
      <p:sp>
        <p:nvSpPr>
          <p:cNvPr id="13" name="Text 10"/>
          <p:cNvSpPr/>
          <p:nvPr/>
        </p:nvSpPr>
        <p:spPr>
          <a:xfrm>
            <a:off x="8090892" y="4955262"/>
            <a:ext cx="4874181" cy="6617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06"/>
              </a:lnSpc>
              <a:buNone/>
            </a:pPr>
            <a:r>
              <a:rPr lang="en-US" sz="1629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Extract the 'Age' column from the DataFrame as a Series.</a:t>
            </a:r>
            <a:endParaRPr lang="en-US" sz="1629" dirty="0"/>
          </a:p>
        </p:txBody>
      </p:sp>
      <p:sp>
        <p:nvSpPr>
          <p:cNvPr id="14" name="Shape 11"/>
          <p:cNvSpPr/>
          <p:nvPr/>
        </p:nvSpPr>
        <p:spPr>
          <a:xfrm>
            <a:off x="1665446" y="6056471"/>
            <a:ext cx="465415" cy="465415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5" name="Text 12"/>
          <p:cNvSpPr/>
          <p:nvPr/>
        </p:nvSpPr>
        <p:spPr>
          <a:xfrm>
            <a:off x="1814393" y="6133981"/>
            <a:ext cx="167521" cy="3102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43"/>
              </a:lnSpc>
              <a:buNone/>
            </a:pPr>
            <a:r>
              <a:rPr lang="en-US" sz="2443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443" dirty="0"/>
          </a:p>
        </p:txBody>
      </p:sp>
      <p:sp>
        <p:nvSpPr>
          <p:cNvPr id="16" name="Text 13"/>
          <p:cNvSpPr/>
          <p:nvPr/>
        </p:nvSpPr>
        <p:spPr>
          <a:xfrm>
            <a:off x="2337673" y="6056471"/>
            <a:ext cx="2585680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45"/>
              </a:lnSpc>
              <a:buNone/>
            </a:pPr>
            <a:r>
              <a:rPr lang="en-US" sz="2036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Custom Index</a:t>
            </a:r>
            <a:endParaRPr lang="en-US" sz="2036" dirty="0"/>
          </a:p>
        </p:txBody>
      </p:sp>
      <p:sp>
        <p:nvSpPr>
          <p:cNvPr id="17" name="Text 14"/>
          <p:cNvSpPr/>
          <p:nvPr/>
        </p:nvSpPr>
        <p:spPr>
          <a:xfrm>
            <a:off x="2337673" y="6503789"/>
            <a:ext cx="4874181" cy="992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06"/>
              </a:lnSpc>
              <a:buNone/>
            </a:pPr>
            <a:r>
              <a:rPr lang="en-US" sz="1629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a Series with custom index labels, which makes it easier to access data based on meaningful labels rather than default numerical indices.</a:t>
            </a:r>
            <a:endParaRPr lang="en-US" sz="1629" dirty="0"/>
          </a:p>
        </p:txBody>
      </p:sp>
      <p:sp>
        <p:nvSpPr>
          <p:cNvPr id="18" name="Shape 15"/>
          <p:cNvSpPr/>
          <p:nvPr/>
        </p:nvSpPr>
        <p:spPr>
          <a:xfrm>
            <a:off x="7418665" y="6056471"/>
            <a:ext cx="465415" cy="465415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9" name="Text 16"/>
          <p:cNvSpPr/>
          <p:nvPr/>
        </p:nvSpPr>
        <p:spPr>
          <a:xfrm>
            <a:off x="7561421" y="6133981"/>
            <a:ext cx="179784" cy="3102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43"/>
              </a:lnSpc>
              <a:buNone/>
            </a:pPr>
            <a:r>
              <a:rPr lang="en-US" sz="2443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443" dirty="0"/>
          </a:p>
        </p:txBody>
      </p:sp>
      <p:sp>
        <p:nvSpPr>
          <p:cNvPr id="20" name="Text 17"/>
          <p:cNvSpPr/>
          <p:nvPr/>
        </p:nvSpPr>
        <p:spPr>
          <a:xfrm>
            <a:off x="8090892" y="6056471"/>
            <a:ext cx="2780586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45"/>
              </a:lnSpc>
              <a:buNone/>
            </a:pPr>
            <a:r>
              <a:rPr lang="en-US" sz="2036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Performing Operations</a:t>
            </a:r>
            <a:endParaRPr lang="en-US" sz="2036" dirty="0"/>
          </a:p>
        </p:txBody>
      </p:sp>
      <p:sp>
        <p:nvSpPr>
          <p:cNvPr id="21" name="Text 18"/>
          <p:cNvSpPr/>
          <p:nvPr/>
        </p:nvSpPr>
        <p:spPr>
          <a:xfrm>
            <a:off x="8090892" y="6503789"/>
            <a:ext cx="4874181" cy="6617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06"/>
              </a:lnSpc>
              <a:buNone/>
            </a:pPr>
            <a:r>
              <a:rPr lang="en-US" sz="1629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Perform a simple arithmetic operation (adding 1) on each element of the Series.</a:t>
            </a:r>
            <a:endParaRPr lang="en-US" sz="1629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77704" y="1145619"/>
            <a:ext cx="6019443" cy="6050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765"/>
              </a:lnSpc>
              <a:buNone/>
            </a:pPr>
            <a:r>
              <a:rPr lang="en-US" sz="3812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Reading Data with Pandas</a:t>
            </a:r>
            <a:endParaRPr lang="en-US" sz="3812" dirty="0"/>
          </a:p>
        </p:txBody>
      </p:sp>
      <p:sp>
        <p:nvSpPr>
          <p:cNvPr id="6" name="Shape 3"/>
          <p:cNvSpPr/>
          <p:nvPr/>
        </p:nvSpPr>
        <p:spPr>
          <a:xfrm>
            <a:off x="677704" y="2041088"/>
            <a:ext cx="7788593" cy="1115497"/>
          </a:xfrm>
          <a:prstGeom prst="roundRect">
            <a:avLst>
              <a:gd name="adj" fmla="val 2604"/>
            </a:avLst>
          </a:prstGeom>
          <a:solidFill>
            <a:srgbClr val="E9ECF2"/>
          </a:solidFill>
          <a:ln/>
        </p:spPr>
      </p:sp>
      <p:sp>
        <p:nvSpPr>
          <p:cNvPr id="7" name="Text 4"/>
          <p:cNvSpPr/>
          <p:nvPr/>
        </p:nvSpPr>
        <p:spPr>
          <a:xfrm>
            <a:off x="871299" y="2234684"/>
            <a:ext cx="2420422" cy="302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82"/>
              </a:lnSpc>
              <a:buNone/>
            </a:pPr>
            <a:r>
              <a:rPr lang="en-US" sz="1906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CSV File</a:t>
            </a:r>
            <a:endParaRPr lang="en-US" sz="1906" dirty="0"/>
          </a:p>
        </p:txBody>
      </p:sp>
      <p:sp>
        <p:nvSpPr>
          <p:cNvPr id="8" name="Text 5"/>
          <p:cNvSpPr/>
          <p:nvPr/>
        </p:nvSpPr>
        <p:spPr>
          <a:xfrm>
            <a:off x="871299" y="2653308"/>
            <a:ext cx="7401401" cy="309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40"/>
              </a:lnSpc>
              <a:buNone/>
            </a:pPr>
            <a:r>
              <a:rPr lang="en-US" sz="1525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Read data from a CSV file into a DataFrame using read_csv.</a:t>
            </a:r>
            <a:endParaRPr lang="en-US" sz="1525" dirty="0"/>
          </a:p>
        </p:txBody>
      </p:sp>
      <p:sp>
        <p:nvSpPr>
          <p:cNvPr id="9" name="Shape 6"/>
          <p:cNvSpPr/>
          <p:nvPr/>
        </p:nvSpPr>
        <p:spPr>
          <a:xfrm>
            <a:off x="677704" y="3350181"/>
            <a:ext cx="7788593" cy="1115497"/>
          </a:xfrm>
          <a:prstGeom prst="roundRect">
            <a:avLst>
              <a:gd name="adj" fmla="val 2604"/>
            </a:avLst>
          </a:prstGeom>
          <a:solidFill>
            <a:srgbClr val="E9ECF2"/>
          </a:solidFill>
          <a:ln/>
        </p:spPr>
      </p:sp>
      <p:sp>
        <p:nvSpPr>
          <p:cNvPr id="10" name="Text 7"/>
          <p:cNvSpPr/>
          <p:nvPr/>
        </p:nvSpPr>
        <p:spPr>
          <a:xfrm>
            <a:off x="871299" y="3543776"/>
            <a:ext cx="2420422" cy="302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82"/>
              </a:lnSpc>
              <a:buNone/>
            </a:pPr>
            <a:r>
              <a:rPr lang="en-US" sz="1906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Excel File</a:t>
            </a:r>
            <a:endParaRPr lang="en-US" sz="1906" dirty="0"/>
          </a:p>
        </p:txBody>
      </p:sp>
      <p:sp>
        <p:nvSpPr>
          <p:cNvPr id="11" name="Text 8"/>
          <p:cNvSpPr/>
          <p:nvPr/>
        </p:nvSpPr>
        <p:spPr>
          <a:xfrm>
            <a:off x="871299" y="3962400"/>
            <a:ext cx="7401401" cy="309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40"/>
              </a:lnSpc>
              <a:buNone/>
            </a:pPr>
            <a:r>
              <a:rPr lang="en-US" sz="1525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Read data from an Excel file into a DataFrame using read_excel.</a:t>
            </a:r>
            <a:endParaRPr lang="en-US" sz="1525" dirty="0"/>
          </a:p>
        </p:txBody>
      </p:sp>
      <p:sp>
        <p:nvSpPr>
          <p:cNvPr id="12" name="Shape 9"/>
          <p:cNvSpPr/>
          <p:nvPr/>
        </p:nvSpPr>
        <p:spPr>
          <a:xfrm>
            <a:off x="677704" y="4659273"/>
            <a:ext cx="7788593" cy="1115497"/>
          </a:xfrm>
          <a:prstGeom prst="roundRect">
            <a:avLst>
              <a:gd name="adj" fmla="val 2604"/>
            </a:avLst>
          </a:prstGeom>
          <a:solidFill>
            <a:srgbClr val="E9ECF2"/>
          </a:solidFill>
          <a:ln/>
        </p:spPr>
      </p:sp>
      <p:sp>
        <p:nvSpPr>
          <p:cNvPr id="13" name="Text 10"/>
          <p:cNvSpPr/>
          <p:nvPr/>
        </p:nvSpPr>
        <p:spPr>
          <a:xfrm>
            <a:off x="871299" y="4852868"/>
            <a:ext cx="2420422" cy="302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82"/>
              </a:lnSpc>
              <a:buNone/>
            </a:pPr>
            <a:r>
              <a:rPr lang="en-US" sz="1906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JSON File</a:t>
            </a:r>
            <a:endParaRPr lang="en-US" sz="1906" dirty="0"/>
          </a:p>
        </p:txBody>
      </p:sp>
      <p:sp>
        <p:nvSpPr>
          <p:cNvPr id="14" name="Text 11"/>
          <p:cNvSpPr/>
          <p:nvPr/>
        </p:nvSpPr>
        <p:spPr>
          <a:xfrm>
            <a:off x="871299" y="5271492"/>
            <a:ext cx="7401401" cy="309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40"/>
              </a:lnSpc>
              <a:buNone/>
            </a:pPr>
            <a:r>
              <a:rPr lang="en-US" sz="1525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Read data from a JSON file into a DataFrame using read_json.</a:t>
            </a:r>
            <a:endParaRPr lang="en-US" sz="1525" dirty="0"/>
          </a:p>
        </p:txBody>
      </p:sp>
      <p:sp>
        <p:nvSpPr>
          <p:cNvPr id="15" name="Shape 12"/>
          <p:cNvSpPr/>
          <p:nvPr/>
        </p:nvSpPr>
        <p:spPr>
          <a:xfrm>
            <a:off x="677704" y="5968365"/>
            <a:ext cx="7788593" cy="1115497"/>
          </a:xfrm>
          <a:prstGeom prst="roundRect">
            <a:avLst>
              <a:gd name="adj" fmla="val 2604"/>
            </a:avLst>
          </a:prstGeom>
          <a:solidFill>
            <a:srgbClr val="E9ECF2"/>
          </a:solidFill>
          <a:ln/>
        </p:spPr>
      </p:sp>
      <p:sp>
        <p:nvSpPr>
          <p:cNvPr id="16" name="Text 13"/>
          <p:cNvSpPr/>
          <p:nvPr/>
        </p:nvSpPr>
        <p:spPr>
          <a:xfrm>
            <a:off x="871299" y="6161961"/>
            <a:ext cx="2420422" cy="302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82"/>
              </a:lnSpc>
              <a:buNone/>
            </a:pPr>
            <a:r>
              <a:rPr lang="en-US" sz="1906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SQL Database</a:t>
            </a:r>
            <a:endParaRPr lang="en-US" sz="1906" dirty="0"/>
          </a:p>
        </p:txBody>
      </p:sp>
      <p:sp>
        <p:nvSpPr>
          <p:cNvPr id="17" name="Text 14"/>
          <p:cNvSpPr/>
          <p:nvPr/>
        </p:nvSpPr>
        <p:spPr>
          <a:xfrm>
            <a:off x="871299" y="6580584"/>
            <a:ext cx="7401401" cy="309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40"/>
              </a:lnSpc>
              <a:buNone/>
            </a:pPr>
            <a:r>
              <a:rPr lang="en-US" sz="1525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Read data from a SQL table into a DataFrame using read_sql_query.</a:t>
            </a:r>
            <a:endParaRPr lang="en-US" sz="1525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598063"/>
            <a:ext cx="9253895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Manipulation with Pandas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98668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Filtering Data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619268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Filter the DataFrame to include only students with Grade 'A'.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986689"/>
            <a:ext cx="328898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Adding a New Column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619268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 a new column 'Year of Birth' calculated from the 'Age' column.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98668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Removing a Column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619268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Remove the 'Grade' column using the drop method.</a:t>
            </a:r>
            <a:endParaRPr lang="en-US" sz="1944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259473" y="953095"/>
            <a:ext cx="7103269" cy="690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36"/>
              </a:lnSpc>
              <a:buNone/>
            </a:pPr>
            <a:r>
              <a:rPr lang="en-US" sz="4349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Basic Operations in Pandas</a:t>
            </a:r>
            <a:endParaRPr lang="en-US" sz="4349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473" y="1974771"/>
            <a:ext cx="1104543" cy="176724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695367" y="2195632"/>
            <a:ext cx="276129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8"/>
              </a:lnSpc>
              <a:buNone/>
            </a:pPr>
            <a:r>
              <a:rPr lang="en-US" sz="2174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Sorting Data</a:t>
            </a:r>
            <a:endParaRPr lang="en-US" sz="2174" dirty="0"/>
          </a:p>
        </p:txBody>
      </p:sp>
      <p:sp>
        <p:nvSpPr>
          <p:cNvPr id="8" name="Text 4"/>
          <p:cNvSpPr/>
          <p:nvPr/>
        </p:nvSpPr>
        <p:spPr>
          <a:xfrm>
            <a:off x="7695367" y="2673191"/>
            <a:ext cx="6161961" cy="3533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83"/>
              </a:lnSpc>
              <a:buNone/>
            </a:pPr>
            <a:r>
              <a:rPr lang="en-US" sz="1739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Sort the DataFrame by the 'Age' column in ascending order.</a:t>
            </a:r>
            <a:endParaRPr lang="en-US" sz="1739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73" y="3742015"/>
            <a:ext cx="1104543" cy="176724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695367" y="3962876"/>
            <a:ext cx="276129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8"/>
              </a:lnSpc>
              <a:buNone/>
            </a:pPr>
            <a:r>
              <a:rPr lang="en-US" sz="2174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Grouping Data</a:t>
            </a:r>
            <a:endParaRPr lang="en-US" sz="2174" dirty="0"/>
          </a:p>
        </p:txBody>
      </p:sp>
      <p:sp>
        <p:nvSpPr>
          <p:cNvPr id="11" name="Text 6"/>
          <p:cNvSpPr/>
          <p:nvPr/>
        </p:nvSpPr>
        <p:spPr>
          <a:xfrm>
            <a:off x="7695367" y="4440436"/>
            <a:ext cx="6161961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83"/>
              </a:lnSpc>
              <a:buNone/>
            </a:pPr>
            <a:r>
              <a:rPr lang="en-US" sz="1739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Group data by 'Grade' and calculate the average age for each grade.</a:t>
            </a:r>
            <a:endParaRPr lang="en-US" sz="1739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473" y="5509260"/>
            <a:ext cx="1104543" cy="176724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695367" y="5730121"/>
            <a:ext cx="3152061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8"/>
              </a:lnSpc>
              <a:buNone/>
            </a:pPr>
            <a:r>
              <a:rPr lang="en-US" sz="2174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Counting Unique Values</a:t>
            </a:r>
            <a:endParaRPr lang="en-US" sz="2174" dirty="0"/>
          </a:p>
        </p:txBody>
      </p:sp>
      <p:sp>
        <p:nvSpPr>
          <p:cNvPr id="14" name="Text 8"/>
          <p:cNvSpPr/>
          <p:nvPr/>
        </p:nvSpPr>
        <p:spPr>
          <a:xfrm>
            <a:off x="7695367" y="6207681"/>
            <a:ext cx="6161961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83"/>
              </a:lnSpc>
              <a:buNone/>
            </a:pPr>
            <a:r>
              <a:rPr lang="en-US" sz="1739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Count the number of occurrences of each unique value in the 'Grade' column.</a:t>
            </a:r>
            <a:endParaRPr lang="en-US" sz="1739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2024-08-15T00:44:39Z</dcterms:created>
  <dcterms:modified xsi:type="dcterms:W3CDTF">2024-08-15T00:44:39Z</dcterms:modified>
</cp:coreProperties>
</file>