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0EB8AD0-8F0E-482B-AAE9-73498B97F30C}" type="datetimeFigureOut">
              <a:rPr lang="ro-RO" smtClean="0"/>
              <a:t>30.06.2017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A23BE5F-D9D9-45C0-814B-A49B1527A2D2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988840"/>
            <a:ext cx="8136904" cy="2160240"/>
          </a:xfrm>
        </p:spPr>
        <p:txBody>
          <a:bodyPr>
            <a:normAutofit/>
          </a:bodyPr>
          <a:lstStyle/>
          <a:p>
            <a:pPr algn="ctr"/>
            <a:r>
              <a:rPr lang="ro-RO" sz="4400" b="1" dirty="0" smtClean="0">
                <a:solidFill>
                  <a:srgbClr val="C00000"/>
                </a:solidFill>
              </a:rPr>
              <a:t>Modelarea matematică a biosistemelor</a:t>
            </a:r>
            <a:endParaRPr lang="ro-RO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5013176"/>
            <a:ext cx="3309803" cy="126062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ro-R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Absolvent : </a:t>
            </a:r>
          </a:p>
          <a:p>
            <a:r>
              <a:rPr lang="ro-R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ro-R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Sebastian Darie</a:t>
            </a:r>
            <a:endParaRPr lang="ro-RO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4008" y="5075892"/>
            <a:ext cx="3666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000" b="1" dirty="0" smtClean="0"/>
              <a:t>Coordonator ştiinţific: </a:t>
            </a:r>
          </a:p>
          <a:p>
            <a:r>
              <a:rPr lang="ro-RO" sz="2000" b="1" dirty="0" smtClean="0"/>
              <a:t>           Lector Dr. Florin Iacob</a:t>
            </a:r>
            <a:endParaRPr lang="ro-RO" sz="2000" b="1" dirty="0"/>
          </a:p>
        </p:txBody>
      </p:sp>
      <p:pic>
        <p:nvPicPr>
          <p:cNvPr id="5" name="Picture 4" descr="3a10ca50be2c611cba55cb48987a7eb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240" y="93252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Untitled sigla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35" y="138022"/>
            <a:ext cx="133998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8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8840"/>
            <a:ext cx="6777317" cy="3508977"/>
          </a:xfrm>
        </p:spPr>
        <p:txBody>
          <a:bodyPr/>
          <a:lstStyle/>
          <a:p>
            <a:pPr indent="-342900"/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Teoria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tridimensională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lvl="2" indent="0">
              <a:buNone/>
            </a:pPr>
            <a:endParaRPr lang="ro-RO" sz="1800" b="1" dirty="0"/>
          </a:p>
          <a:p>
            <a:pPr marL="68580" indent="0" algn="just">
              <a:buNone/>
            </a:pP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În cadrul acestui tip de creştere sunt vizate cu precădere corpurile elastice nelineare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68580" indent="0">
              <a:buNone/>
            </a:pPr>
            <a:endParaRPr lang="ro-RO" dirty="0"/>
          </a:p>
          <a:p>
            <a:r>
              <a:rPr lang="ro-RO" b="1" dirty="0" smtClean="0">
                <a:solidFill>
                  <a:schemeClr val="bg2">
                    <a:lumMod val="50000"/>
                  </a:schemeClr>
                </a:solidFill>
              </a:rPr>
              <a:t>Modelul de morfoelasticitate</a:t>
            </a:r>
            <a:endParaRPr lang="ro-RO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475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637928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Implementarea în Matlab a modelului Lockhart-Ortega-Cosgrove</a:t>
            </a:r>
            <a:endParaRPr lang="ro-RO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339684"/>
              </p:ext>
            </p:extLst>
          </p:nvPr>
        </p:nvGraphicFramePr>
        <p:xfrm>
          <a:off x="900113" y="3789363"/>
          <a:ext cx="23320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r:id="rId3" imgW="1346200" imgH="457200" progId="Equation.DSMT4">
                  <p:embed/>
                </p:oleObj>
              </mc:Choice>
              <mc:Fallback>
                <p:oleObj r:id="rId3" imgW="1346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89363"/>
                        <a:ext cx="233203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939062"/>
              </p:ext>
            </p:extLst>
          </p:nvPr>
        </p:nvGraphicFramePr>
        <p:xfrm>
          <a:off x="4283968" y="3143150"/>
          <a:ext cx="3732212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Document" r:id="rId5" imgW="6094080" imgH="4692600" progId="Word.OpenDocumentText.12">
                  <p:embed/>
                </p:oleObj>
              </mc:Choice>
              <mc:Fallback>
                <p:oleObj name="Document" r:id="rId5" imgW="6094080" imgH="46926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3968" y="3143150"/>
                        <a:ext cx="3732212" cy="28781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272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421904"/>
            <a:ext cx="7024744" cy="1143000"/>
          </a:xfrm>
        </p:spPr>
        <p:txBody>
          <a:bodyPr>
            <a:noAutofit/>
          </a:bodyPr>
          <a:lstStyle/>
          <a:p>
            <a:pPr algn="ctr"/>
            <a:endParaRPr lang="ro-RO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43492" y="1556792"/>
            <a:ext cx="677731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Situaţia I:</a:t>
            </a:r>
          </a:p>
          <a:p>
            <a:pPr marL="68580" indent="0">
              <a:buNone/>
            </a:pP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Deformarea peretului celular în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urma acţiunii unei presiuni de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turgescenţă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852936"/>
            <a:ext cx="42956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5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556792"/>
            <a:ext cx="6777317" cy="3508977"/>
          </a:xfrm>
        </p:spPr>
        <p:txBody>
          <a:bodyPr/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Situaţia II: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 algn="just">
              <a:buNone/>
            </a:pP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Modificarea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lungimii peretelui celular în urma arderii tulpinii.</a:t>
            </a:r>
          </a:p>
          <a:p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665758"/>
              </p:ext>
            </p:extLst>
          </p:nvPr>
        </p:nvGraphicFramePr>
        <p:xfrm>
          <a:off x="1379538" y="3170238"/>
          <a:ext cx="643255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Document" r:id="rId3" imgW="5972760" imgH="2429280" progId="Word.OpenDocumentText.12">
                  <p:embed/>
                </p:oleObj>
              </mc:Choice>
              <mc:Fallback>
                <p:oleObj name="Document" r:id="rId3" imgW="5972760" imgH="2429280" progId="Word.OpenDocumentTex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170238"/>
                        <a:ext cx="6432550" cy="2606675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42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19620" cy="428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58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772816"/>
            <a:ext cx="6777317" cy="3508977"/>
          </a:xfrm>
        </p:spPr>
        <p:txBody>
          <a:bodyPr/>
          <a:lstStyle/>
          <a:p>
            <a:endParaRPr lang="ro-RO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ro-RO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43492" y="155679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Situaţia III:</a:t>
            </a:r>
          </a:p>
          <a:p>
            <a:pPr marL="68580" indent="0" algn="just">
              <a:buNone/>
            </a:pP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Modificarea lungimii peretelui celular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în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urma unei secţionări a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tulpinii</a:t>
            </a:r>
          </a:p>
          <a:p>
            <a:pPr marL="68580" indent="0" algn="just">
              <a:buNone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52936"/>
            <a:ext cx="4235140" cy="317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2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Implementarea în Matlab a modelului morfoelastic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endParaRPr lang="ro-RO" dirty="0"/>
          </a:p>
          <a:p>
            <a:endParaRPr lang="ro-RO" dirty="0" smtClean="0"/>
          </a:p>
          <a:p>
            <a:pPr marL="68580" indent="0">
              <a:buNone/>
            </a:pPr>
            <a:endParaRPr lang="ro-RO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89323"/>
              </p:ext>
            </p:extLst>
          </p:nvPr>
        </p:nvGraphicFramePr>
        <p:xfrm>
          <a:off x="3275856" y="2492896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r:id="rId3" imgW="1333500" imgH="457200" progId="Equation.DSMT4">
                  <p:embed/>
                </p:oleObj>
              </mc:Choice>
              <mc:Fallback>
                <p:oleObj r:id="rId3" imgW="1333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492896"/>
                        <a:ext cx="22320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3645024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Creşterea </a:t>
            </a:r>
            <a:r>
              <a:rPr lang="ro-R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lujerului viţei de vie.</a:t>
            </a:r>
          </a:p>
          <a:p>
            <a:pPr algn="just">
              <a:lnSpc>
                <a:spcPct val="150000"/>
              </a:lnSpc>
            </a:pPr>
            <a:r>
              <a:rPr lang="ro-RO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Variaţia unităţii de volum celular în raport cu timpul.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4464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90" y="2324100"/>
            <a:ext cx="4677833" cy="350837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921300"/>
              </p:ext>
            </p:extLst>
          </p:nvPr>
        </p:nvGraphicFramePr>
        <p:xfrm>
          <a:off x="1763688" y="1412776"/>
          <a:ext cx="59213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Document" r:id="rId4" imgW="5972760" imgH="791280" progId="Word.OpenDocumentText.12">
                  <p:embed/>
                </p:oleObj>
              </mc:Choice>
              <mc:Fallback>
                <p:oleObj name="Document" r:id="rId4" imgW="5972760" imgH="791280" progId="Word.OpenDocumentTex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412776"/>
                        <a:ext cx="5921375" cy="936625"/>
                      </a:xfrm>
                      <a:prstGeom prst="rect">
                        <a:avLst/>
                      </a:prstGeom>
                      <a:solidFill>
                        <a:srgbClr val="D8D8D8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3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Concluzii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Constatarea evoluţiei unor biosisteme şi reacţia acestora la diverşi factori externi</a:t>
            </a:r>
          </a:p>
          <a:p>
            <a:endParaRPr lang="ro-RO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Importanţa temei</a:t>
            </a:r>
          </a:p>
          <a:p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Sugestii de continuare a temei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7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400" b="1" dirty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 Vă </a:t>
            </a:r>
            <a:r>
              <a:rPr lang="ro-RO" sz="4400" b="1" dirty="0" smtClean="0">
                <a:solidFill>
                  <a:schemeClr val="bg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mulţumesc!</a:t>
            </a:r>
            <a:endParaRPr lang="ro-RO" sz="4400" dirty="0">
              <a:solidFill>
                <a:schemeClr val="bg2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644" y="2563812"/>
            <a:ext cx="31337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7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656" y="764704"/>
            <a:ext cx="7024744" cy="1143000"/>
          </a:xfrm>
        </p:spPr>
        <p:txBody>
          <a:bodyPr/>
          <a:lstStyle/>
          <a:p>
            <a:pPr algn="ctr"/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Cuprins</a:t>
            </a:r>
            <a:r>
              <a:rPr lang="ro-RO" dirty="0" smtClean="0"/>
              <a:t>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067" y="2348880"/>
            <a:ext cx="6777317" cy="3508977"/>
          </a:xfrm>
        </p:spPr>
        <p:txBody>
          <a:bodyPr>
            <a:normAutofit lnSpcReduction="10000"/>
          </a:bodyPr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Introducere. Scopul lucrării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Prezentare generală a biosistemelor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Etape generale ale elaborării unui model matematic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Tipuri de modele matematice şi fenomenele abordate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Prezentarea implementării şi a rezultatelor grafice în Matlab</a:t>
            </a: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Concluzii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o-RO" dirty="0" smtClean="0"/>
              <a:t/>
            </a:r>
            <a:br>
              <a:rPr lang="ro-RO" dirty="0" smtClean="0"/>
            </a:br>
            <a:r>
              <a:rPr lang="ro-RO" dirty="0"/>
              <a:t/>
            </a:r>
            <a:br>
              <a:rPr lang="ro-RO" dirty="0"/>
            </a:b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Introducere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</a:rPr>
              <a:t>. Scopul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lucrării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bord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area</a:t>
            </a:r>
            <a:r>
              <a:rPr lang="vi-VN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ă</a:t>
            </a:r>
            <a:r>
              <a:rPr lang="vi-V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ii</a:t>
            </a:r>
            <a:r>
              <a:rPr lang="vi-VN" dirty="0">
                <a:latin typeface="Verdana" pitchFamily="34" charset="0"/>
                <a:ea typeface="Verdana" pitchFamily="34" charset="0"/>
                <a:cs typeface="Verdana" pitchFamily="34" charset="0"/>
              </a:rPr>
              <a:t> matematic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  <a:r>
              <a:rPr lang="vi-VN" dirty="0">
                <a:latin typeface="Verdana" pitchFamily="34" charset="0"/>
                <a:ea typeface="Verdana" pitchFamily="34" charset="0"/>
                <a:cs typeface="Verdana" pitchFamily="34" charset="0"/>
              </a:rPr>
              <a:t> a unor biosisteme vegetale, tratând evoluţia celulară a acestora, în starea lor naturală, precum şi sub incidenţa unor factori perturbatori.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993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133872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accent1">
                    <a:lumMod val="75000"/>
                  </a:schemeClr>
                </a:solidFill>
              </a:rPr>
              <a:t>Definirea şi clasificarea biosistemelor</a:t>
            </a:r>
            <a:endParaRPr lang="ro-RO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512311"/>
            <a:ext cx="6777317" cy="3508977"/>
          </a:xfrm>
        </p:spPr>
        <p:txBody>
          <a:bodyPr/>
          <a:lstStyle/>
          <a:p>
            <a:pPr algn="just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Ansamblul de organisme vii dintr-o anumită arie geografică şi modul în care interacţionează cu mediul şi cu celelalte organisme</a:t>
            </a:r>
          </a:p>
          <a:p>
            <a:pPr algn="just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Două mari grupuri principale: terestre şi acvatice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24744"/>
            <a:ext cx="6264696" cy="4775471"/>
          </a:xfrm>
        </p:spPr>
      </p:pic>
    </p:spTree>
    <p:extLst>
      <p:ext uri="{BB962C8B-B14F-4D97-AF65-F5344CB8AC3E}">
        <p14:creationId xmlns:p14="http://schemas.microsoft.com/office/powerpoint/2010/main" val="179763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1700808"/>
            <a:ext cx="6360078" cy="3868415"/>
          </a:xfrm>
        </p:spPr>
      </p:pic>
    </p:spTree>
    <p:extLst>
      <p:ext uri="{BB962C8B-B14F-4D97-AF65-F5344CB8AC3E}">
        <p14:creationId xmlns:p14="http://schemas.microsoft.com/office/powerpoint/2010/main" val="205277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56592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Etape 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generale ale elaborării unui model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matematic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800343"/>
            <a:ext cx="6777317" cy="3508977"/>
          </a:xfrm>
        </p:spPr>
        <p:txBody>
          <a:bodyPr/>
          <a:lstStyle/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Formularea </a:t>
            </a:r>
            <a:r>
              <a:rPr lang="it-IT" dirty="0">
                <a:latin typeface="Verdana" pitchFamily="34" charset="0"/>
                <a:ea typeface="Verdana" pitchFamily="34" charset="0"/>
                <a:cs typeface="Verdana" pitchFamily="34" charset="0"/>
              </a:rPr>
              <a:t>matematică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Programare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</a:p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Estimarea </a:t>
            </a:r>
            <a:r>
              <a:rPr lang="it-IT" dirty="0">
                <a:latin typeface="Verdana" pitchFamily="34" charset="0"/>
                <a:ea typeface="Verdana" pitchFamily="34" charset="0"/>
                <a:cs typeface="Verdana" pitchFamily="34" charset="0"/>
              </a:rPr>
              <a:t>parametrilor 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342900">
              <a:lnSpc>
                <a:spcPct val="150000"/>
              </a:lnSpc>
            </a:pPr>
            <a:r>
              <a:rPr lang="it-IT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Evaluarea </a:t>
            </a:r>
            <a:r>
              <a:rPr lang="it-IT" dirty="0">
                <a:latin typeface="Verdana" pitchFamily="34" charset="0"/>
                <a:ea typeface="Verdana" pitchFamily="34" charset="0"/>
                <a:cs typeface="Verdana" pitchFamily="34" charset="0"/>
              </a:rPr>
              <a:t>modelului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it-IT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Modele matematice în domeniul biosistemelor</a:t>
            </a: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mecaniciste </a:t>
            </a:r>
          </a:p>
          <a:p>
            <a:pPr marL="0" indent="0">
              <a:buNone/>
            </a:pP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fenomenologice (regresie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lineară, nonlineară, reţele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neuronale)</a:t>
            </a:r>
          </a:p>
          <a:p>
            <a:pPr marL="0" indent="0">
              <a:buNone/>
            </a:pP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Modele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elastice de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creştere</a:t>
            </a: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24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565920"/>
            <a:ext cx="7024744" cy="1143000"/>
          </a:xfrm>
        </p:spPr>
        <p:txBody>
          <a:bodyPr>
            <a:noAutofit/>
          </a:bodyPr>
          <a:lstStyle/>
          <a:p>
            <a:pPr algn="ctr"/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Modelele elastice de </a:t>
            </a:r>
            <a:r>
              <a:rPr lang="ro-RO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t>creştere</a:t>
            </a:r>
            <a: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/>
            </a:r>
            <a:br>
              <a:rPr lang="ro-RO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endParaRPr lang="ro-RO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o-RO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-342900"/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Teoria unidimensională</a:t>
            </a:r>
          </a:p>
          <a:p>
            <a:pPr marL="0" indent="0" algn="just">
              <a:buNone/>
            </a:pPr>
            <a:endParaRPr lang="ro-RO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o-RO" b="1" dirty="0">
                <a:solidFill>
                  <a:schemeClr val="bg2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Modelul Lockhart-Ortega-Cosgrove</a:t>
            </a:r>
            <a:endParaRPr lang="ro-RO" dirty="0">
              <a:solidFill>
                <a:schemeClr val="bg2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8580" indent="0" algn="just">
              <a:buNone/>
            </a:pP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Unul </a:t>
            </a:r>
            <a:r>
              <a:rPr lang="ro-RO" dirty="0">
                <a:latin typeface="Verdana" pitchFamily="34" charset="0"/>
                <a:ea typeface="Verdana" pitchFamily="34" charset="0"/>
                <a:cs typeface="Verdana" pitchFamily="34" charset="0"/>
              </a:rPr>
              <a:t>dintre primele modele cantitative de creştere celulară a </a:t>
            </a:r>
            <a:r>
              <a:rPr lang="ro-RO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plantelor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504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520</TotalTime>
  <Words>276</Words>
  <Application>Microsoft Office PowerPoint</Application>
  <PresentationFormat>On-screen Show 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Austin</vt:lpstr>
      <vt:lpstr>MathType 6.0 Equation</vt:lpstr>
      <vt:lpstr>Document</vt:lpstr>
      <vt:lpstr>Modelarea matematică a biosistemelor</vt:lpstr>
      <vt:lpstr>Cuprins :</vt:lpstr>
      <vt:lpstr>  Introducere. Scopul lucrării</vt:lpstr>
      <vt:lpstr>Definirea şi clasificarea biosistemelor</vt:lpstr>
      <vt:lpstr>PowerPoint Presentation</vt:lpstr>
      <vt:lpstr>PowerPoint Presentation</vt:lpstr>
      <vt:lpstr>Etape generale ale elaborării unui model matematic</vt:lpstr>
      <vt:lpstr>Modele matematice în domeniul biosistemelor</vt:lpstr>
      <vt:lpstr>Modelele elastice de creştere </vt:lpstr>
      <vt:lpstr>PowerPoint Presentation</vt:lpstr>
      <vt:lpstr>Implementarea în Matlab a modelului Lockhart-Ortega-Cosgrove</vt:lpstr>
      <vt:lpstr>PowerPoint Presentation</vt:lpstr>
      <vt:lpstr>PowerPoint Presentation</vt:lpstr>
      <vt:lpstr>PowerPoint Presentation</vt:lpstr>
      <vt:lpstr>PowerPoint Presentation</vt:lpstr>
      <vt:lpstr>Implementarea în Matlab a modelului morfoelastic</vt:lpstr>
      <vt:lpstr>PowerPoint Presentation</vt:lpstr>
      <vt:lpstr>Concluzii</vt:lpstr>
      <vt:lpstr> Vă mulţumesc!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Modelarea matematică a biosistemelor</dc:title>
  <dc:creator>Sebi</dc:creator>
  <cp:lastModifiedBy>Sebi</cp:lastModifiedBy>
  <cp:revision>118</cp:revision>
  <dcterms:created xsi:type="dcterms:W3CDTF">2017-06-29T14:56:01Z</dcterms:created>
  <dcterms:modified xsi:type="dcterms:W3CDTF">2017-06-29T23:38:34Z</dcterms:modified>
</cp:coreProperties>
</file>