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7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29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3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54F609-DCFB-4ECB-A770-097713E2158E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D6B-9407-5D25-60C9-6D011D6CD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Spatial-Temporal Neural Networks for Traffic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41624-A4B6-0662-426D-EAFF6289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28" y="4777380"/>
            <a:ext cx="11437033" cy="861420"/>
          </a:xfrm>
        </p:spPr>
        <p:txBody>
          <a:bodyPr/>
          <a:lstStyle/>
          <a:p>
            <a:pPr algn="r"/>
            <a:r>
              <a:rPr lang="en-US" dirty="0"/>
              <a:t>Conf. dr. Ichim Bogdan</a:t>
            </a:r>
          </a:p>
          <a:p>
            <a:pPr algn="r"/>
            <a:r>
              <a:rPr lang="en-US" dirty="0"/>
              <a:t>Bomher Sebastian</a:t>
            </a:r>
          </a:p>
        </p:txBody>
      </p:sp>
    </p:spTree>
    <p:extLst>
      <p:ext uri="{BB962C8B-B14F-4D97-AF65-F5344CB8AC3E}">
        <p14:creationId xmlns:p14="http://schemas.microsoft.com/office/powerpoint/2010/main" val="211486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830-1861-44AB-5D10-7E322613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Sizes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79A3-F5A5-98EE-8F96-455FDDF6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02406" cy="4195481"/>
          </a:xfrm>
        </p:spPr>
        <p:txBody>
          <a:bodyPr/>
          <a:lstStyle/>
          <a:p>
            <a:r>
              <a:rPr lang="en-US" dirty="0"/>
              <a:t>Four Dataset Sizes: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Tiny</a:t>
            </a:r>
          </a:p>
          <a:p>
            <a:pPr lvl="1"/>
            <a:r>
              <a:rPr lang="en-US" dirty="0"/>
              <a:t>Small</a:t>
            </a:r>
          </a:p>
          <a:p>
            <a:pPr lvl="1"/>
            <a:r>
              <a:rPr lang="en-US" dirty="0"/>
              <a:t>Medium</a:t>
            </a:r>
          </a:p>
          <a:p>
            <a:r>
              <a:rPr lang="en-US" dirty="0"/>
              <a:t>Three Neural network models:</a:t>
            </a:r>
          </a:p>
          <a:p>
            <a:pPr lvl="1"/>
            <a:r>
              <a:rPr lang="en-US" dirty="0"/>
              <a:t>STCONV</a:t>
            </a:r>
          </a:p>
          <a:p>
            <a:pPr lvl="1"/>
            <a:r>
              <a:rPr lang="en-US" dirty="0"/>
              <a:t>GCLSTM</a:t>
            </a:r>
          </a:p>
          <a:p>
            <a:pPr lvl="1"/>
            <a:r>
              <a:rPr lang="en-US" dirty="0"/>
              <a:t>DCRNN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6076AA-05C5-9333-79A5-6C29119BF68B}"/>
              </a:ext>
            </a:extLst>
          </p:cNvPr>
          <p:cNvSpPr txBox="1">
            <a:spLocks/>
          </p:cNvSpPr>
          <p:nvPr/>
        </p:nvSpPr>
        <p:spPr>
          <a:xfrm>
            <a:off x="6096000" y="2052918"/>
            <a:ext cx="43024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Three statistical models: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395378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7B24-797B-C74B-1CEC-B0CD4415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Sizes &amp; Models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2D84-CDC1-0E2D-F9EE-16D42035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73" y="2833969"/>
            <a:ext cx="5065527" cy="2557181"/>
          </a:xfrm>
        </p:spPr>
        <p:txBody>
          <a:bodyPr/>
          <a:lstStyle/>
          <a:p>
            <a:r>
              <a:rPr lang="en-US" dirty="0"/>
              <a:t>Larger datasets performed better but have a higher training time.</a:t>
            </a:r>
          </a:p>
          <a:p>
            <a:r>
              <a:rPr lang="en-US" dirty="0"/>
              <a:t>STCONV performed best overall.</a:t>
            </a:r>
          </a:p>
          <a:p>
            <a:r>
              <a:rPr lang="en-US" dirty="0"/>
              <a:t>DCRNN and GCLSTM had better outliers.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DF108-FF1E-ED0F-24DA-B6E48A44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4" y="1911519"/>
            <a:ext cx="5425777" cy="38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CF70-D69E-C9BD-AB27-64F313C1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Configurations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748F-E200-D87E-6F15-101FA8AC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59" y="2798108"/>
            <a:ext cx="5307574" cy="4195481"/>
          </a:xfrm>
        </p:spPr>
        <p:txBody>
          <a:bodyPr/>
          <a:lstStyle/>
          <a:p>
            <a:r>
              <a:rPr lang="en-US" dirty="0"/>
              <a:t>OSRM (Travel distance) performed better than the Geodesic distance</a:t>
            </a:r>
          </a:p>
          <a:p>
            <a:r>
              <a:rPr lang="en-US" dirty="0"/>
              <a:t>Linear Regression generation performed the best, with Manual second and Generative last.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21E63-6929-AFF0-FFF8-BA3B2BBB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17" y="2703026"/>
            <a:ext cx="3701361" cy="21928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29767C-5A0B-8778-2EFF-B085A5DFE06F}"/>
              </a:ext>
            </a:extLst>
          </p:cNvPr>
          <p:cNvSpPr txBox="1">
            <a:spLocks/>
          </p:cNvSpPr>
          <p:nvPr/>
        </p:nvSpPr>
        <p:spPr>
          <a:xfrm>
            <a:off x="7133140" y="1849121"/>
            <a:ext cx="4164014" cy="649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DCRNN, Experimental</a:t>
            </a:r>
          </a:p>
        </p:txBody>
      </p:sp>
    </p:spTree>
    <p:extLst>
      <p:ext uri="{BB962C8B-B14F-4D97-AF65-F5344CB8AC3E}">
        <p14:creationId xmlns:p14="http://schemas.microsoft.com/office/powerpoint/2010/main" val="39992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D5C7-0022-9AAC-2047-3E962F1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1E46-962E-9B07-E21C-BF3CC4F2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Graph Neural Networks predict accurately average speed in sensors.</a:t>
            </a:r>
          </a:p>
          <a:p>
            <a:r>
              <a:rPr lang="en-US" dirty="0"/>
              <a:t>Prediction can be used in route planning to lower traffic congestion.</a:t>
            </a:r>
          </a:p>
          <a:p>
            <a:r>
              <a:rPr lang="en-US" dirty="0"/>
              <a:t>Different sizes and map generations impact results.</a:t>
            </a:r>
          </a:p>
          <a:p>
            <a:r>
              <a:rPr lang="en-US" dirty="0"/>
              <a:t>Other types of map generation can be experimented on.</a:t>
            </a:r>
          </a:p>
          <a:p>
            <a:r>
              <a:rPr lang="en-US" dirty="0"/>
              <a:t>Different cities and models can be experimented on</a:t>
            </a:r>
          </a:p>
        </p:txBody>
      </p:sp>
    </p:spTree>
    <p:extLst>
      <p:ext uri="{BB962C8B-B14F-4D97-AF65-F5344CB8AC3E}">
        <p14:creationId xmlns:p14="http://schemas.microsoft.com/office/powerpoint/2010/main" val="170774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5880-71FD-66C7-0835-F379905D8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617820" cy="2276474"/>
          </a:xfrm>
        </p:spPr>
        <p:txBody>
          <a:bodyPr/>
          <a:lstStyle/>
          <a:p>
            <a:r>
              <a:rPr lang="en-US" dirty="0"/>
              <a:t>Questions &amp; Answers.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61AF-8A5F-370B-F9BE-B8B2E381D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2989-A371-C008-D083-D9A2AC59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E184-D679-AB87-4CFC-8AAFF5F5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traffic system is composed of roads or the pavement on which the participants in traffic travel at a certain speed to reach their individual goals. </a:t>
            </a:r>
          </a:p>
          <a:p>
            <a:r>
              <a:rPr lang="en-US" dirty="0"/>
              <a:t>Participants in traffic are pedestrians and vehicles.</a:t>
            </a:r>
          </a:p>
          <a:p>
            <a:r>
              <a:rPr lang="en-US" dirty="0"/>
              <a:t>Each participant has its own destination.</a:t>
            </a:r>
          </a:p>
          <a:p>
            <a:r>
              <a:rPr lang="en-US" dirty="0"/>
              <a:t>Traffic networks are complex and nonlinear, depending on multiple external factors.</a:t>
            </a:r>
          </a:p>
          <a:p>
            <a:r>
              <a:rPr lang="en-US" dirty="0"/>
              <a:t>The main variables that are considered in traffic flow theory are density, speed, and flow.</a:t>
            </a:r>
          </a:p>
        </p:txBody>
      </p:sp>
    </p:spTree>
    <p:extLst>
      <p:ext uri="{BB962C8B-B14F-4D97-AF65-F5344CB8AC3E}">
        <p14:creationId xmlns:p14="http://schemas.microsoft.com/office/powerpoint/2010/main" val="229699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AED-5C8E-16A6-7EED-D1BC632B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19F9-6BF9-1B01-34B7-CAE42753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is getting heavier as time passes by and cities population increases.</a:t>
            </a:r>
          </a:p>
          <a:p>
            <a:r>
              <a:rPr lang="en-US" dirty="0"/>
              <a:t>Densely populated cities have the worst congestion times.</a:t>
            </a:r>
          </a:p>
          <a:p>
            <a:r>
              <a:rPr lang="en-US" dirty="0"/>
              <a:t>As of 2022, Bucharest is ranked the 8</a:t>
            </a:r>
            <a:r>
              <a:rPr lang="en-US" baseline="30000" dirty="0"/>
              <a:t>th</a:t>
            </a:r>
            <a:r>
              <a:rPr lang="en-US" dirty="0"/>
              <a:t> worst congested city in the world.</a:t>
            </a:r>
          </a:p>
          <a:p>
            <a:r>
              <a:rPr lang="en-US" dirty="0"/>
              <a:t>A study showed that a person driving in New York City has to spend on average 92 hours a year in traffic.</a:t>
            </a:r>
          </a:p>
        </p:txBody>
      </p:sp>
    </p:spTree>
    <p:extLst>
      <p:ext uri="{BB962C8B-B14F-4D97-AF65-F5344CB8AC3E}">
        <p14:creationId xmlns:p14="http://schemas.microsoft.com/office/powerpoint/2010/main" val="236736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FFC3-661C-20E0-46F0-DC774E05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B7A5-CE01-0F98-D1AC-403B6BCF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congestion brings the following benefits:</a:t>
            </a:r>
          </a:p>
          <a:p>
            <a:pPr lvl="1"/>
            <a:r>
              <a:rPr lang="en-US" dirty="0"/>
              <a:t>Fewer accidents and safer roads.</a:t>
            </a:r>
          </a:p>
          <a:p>
            <a:pPr lvl="1"/>
            <a:r>
              <a:rPr lang="en-US" dirty="0"/>
              <a:t>Reduced pollution.</a:t>
            </a:r>
          </a:p>
          <a:p>
            <a:pPr lvl="1"/>
            <a:r>
              <a:rPr lang="en-US" dirty="0"/>
              <a:t>Reduced wasted time.</a:t>
            </a:r>
          </a:p>
          <a:p>
            <a:pPr lvl="1"/>
            <a:r>
              <a:rPr lang="en-US" dirty="0"/>
              <a:t>Free flow attracts investors, boosting the economy.</a:t>
            </a:r>
          </a:p>
          <a:p>
            <a:pPr lvl="1"/>
            <a:r>
              <a:rPr lang="en-US" dirty="0"/>
              <a:t>Reduced stress and anxiety.</a:t>
            </a:r>
          </a:p>
        </p:txBody>
      </p:sp>
    </p:spTree>
    <p:extLst>
      <p:ext uri="{BB962C8B-B14F-4D97-AF65-F5344CB8AC3E}">
        <p14:creationId xmlns:p14="http://schemas.microsoft.com/office/powerpoint/2010/main" val="168294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FD69-3712-4520-30EA-D10B7E0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DFD3-1149-BED0-83DB-FFF58CFB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congestion can be optimized by lowering congestion. This can be done in multiple ways:</a:t>
            </a:r>
          </a:p>
          <a:p>
            <a:pPr lvl="1"/>
            <a:r>
              <a:rPr lang="en-US" dirty="0"/>
              <a:t>Better infrastructure.</a:t>
            </a:r>
          </a:p>
          <a:p>
            <a:pPr lvl="1"/>
            <a:r>
              <a:rPr lang="en-US" dirty="0"/>
              <a:t>Smaller vehicles such as bicycles or motorbikes.</a:t>
            </a:r>
          </a:p>
          <a:p>
            <a:pPr lvl="1"/>
            <a:r>
              <a:rPr lang="en-US" dirty="0"/>
              <a:t>More people in a single vehicle, such as public transportation.</a:t>
            </a:r>
          </a:p>
          <a:p>
            <a:pPr lvl="1"/>
            <a:r>
              <a:rPr lang="en-US" dirty="0"/>
              <a:t>Supervised traffic systems such as the metro system.</a:t>
            </a:r>
          </a:p>
          <a:p>
            <a:pPr lvl="1"/>
            <a:r>
              <a:rPr lang="en-US" dirty="0"/>
              <a:t>Better route planning for individual vehicles.</a:t>
            </a:r>
          </a:p>
        </p:txBody>
      </p:sp>
    </p:spTree>
    <p:extLst>
      <p:ext uri="{BB962C8B-B14F-4D97-AF65-F5344CB8AC3E}">
        <p14:creationId xmlns:p14="http://schemas.microsoft.com/office/powerpoint/2010/main" val="42066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A195-7D23-EAA5-A49C-85296B65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A.I. in Traffic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F685-EC52-58E0-137B-30645460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applications in route planning relies on user input for prediction.</a:t>
            </a:r>
          </a:p>
          <a:p>
            <a:r>
              <a:rPr lang="en-US" dirty="0"/>
              <a:t>Neural Networks can be used to predict average speed or waiting times without user input and ahead of time.</a:t>
            </a:r>
          </a:p>
          <a:p>
            <a:r>
              <a:rPr lang="en-US" dirty="0"/>
              <a:t>Graph Neural Networks are good at using graphs as a spatial dependency.</a:t>
            </a:r>
          </a:p>
          <a:p>
            <a:r>
              <a:rPr lang="en-US" dirty="0"/>
              <a:t>Recurrent Neural Networks are good at resolving temporal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9978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279-7119-FB15-4837-AB032852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0A6A-2F75-64AF-D30E-44C05A0D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average speeds at key points in a city.</a:t>
            </a:r>
          </a:p>
          <a:p>
            <a:r>
              <a:rPr lang="en-US" dirty="0"/>
              <a:t>Using Recurrent Graph Neural Networks for prediction.</a:t>
            </a:r>
          </a:p>
          <a:p>
            <a:r>
              <a:rPr lang="en-US" dirty="0"/>
              <a:t>Using manual or generated maps as graphs for the models.</a:t>
            </a:r>
          </a:p>
          <a:p>
            <a:r>
              <a:rPr lang="en-US" dirty="0"/>
              <a:t>Experiment with different-sized graphs of intersections or the entire city.</a:t>
            </a:r>
          </a:p>
          <a:p>
            <a:r>
              <a:rPr lang="en-US" dirty="0"/>
              <a:t>Experiment with different map configurations.</a:t>
            </a:r>
          </a:p>
          <a:p>
            <a:r>
              <a:rPr lang="en-US" dirty="0"/>
              <a:t>Multiple GNN models and statistical models</a:t>
            </a:r>
          </a:p>
        </p:txBody>
      </p:sp>
    </p:spTree>
    <p:extLst>
      <p:ext uri="{BB962C8B-B14F-4D97-AF65-F5344CB8AC3E}">
        <p14:creationId xmlns:p14="http://schemas.microsoft.com/office/powerpoint/2010/main" val="316374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7476-8520-7784-5167-61F56ADC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B96-D37F-711A-7055-DFF1CE9A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750641" cy="4195481"/>
          </a:xfrm>
        </p:spPr>
        <p:txBody>
          <a:bodyPr/>
          <a:lstStyle/>
          <a:p>
            <a:r>
              <a:rPr lang="en-US" dirty="0"/>
              <a:t>Sensor nodes from the traffic of Los Angeles for July 2021.</a:t>
            </a:r>
          </a:p>
          <a:p>
            <a:r>
              <a:rPr lang="en-US" dirty="0"/>
              <a:t>2800 individual sensors.</a:t>
            </a:r>
          </a:p>
          <a:p>
            <a:r>
              <a:rPr lang="en-US" dirty="0"/>
              <a:t>Aggregate data every 5 minutes.</a:t>
            </a:r>
          </a:p>
          <a:p>
            <a:r>
              <a:rPr lang="en-US" dirty="0"/>
              <a:t>Predict only weekdays.</a:t>
            </a:r>
          </a:p>
          <a:p>
            <a:r>
              <a:rPr lang="en-US" dirty="0"/>
              <a:t>Key points are </a:t>
            </a:r>
            <a:r>
              <a:rPr lang="en-US" dirty="0" err="1"/>
              <a:t>downton</a:t>
            </a:r>
            <a:r>
              <a:rPr lang="en-US" dirty="0"/>
              <a:t> intersections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C769B-07D5-83E9-4C5C-834CF3D7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9394"/>
            <a:ext cx="4866715" cy="34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3304-DD24-DECB-3817-20C4DB5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B5E5-C267-2F2B-0725-F8526645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generated by two criteria: Adjacency and edge weight.</a:t>
            </a:r>
          </a:p>
          <a:p>
            <a:r>
              <a:rPr lang="en-US" dirty="0"/>
              <a:t>Adjacency is computed as: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Generative</a:t>
            </a:r>
          </a:p>
          <a:p>
            <a:pPr lvl="1"/>
            <a:r>
              <a:rPr lang="en-US" dirty="0"/>
              <a:t>Linear Regression computing.</a:t>
            </a:r>
          </a:p>
          <a:p>
            <a:r>
              <a:rPr lang="en-US" dirty="0"/>
              <a:t>Edges weight are computed as:</a:t>
            </a:r>
          </a:p>
          <a:p>
            <a:pPr lvl="1"/>
            <a:r>
              <a:rPr lang="en-US" dirty="0"/>
              <a:t>Geodesic </a:t>
            </a:r>
          </a:p>
          <a:p>
            <a:pPr lvl="1"/>
            <a:r>
              <a:rPr lang="en-US" dirty="0"/>
              <a:t>Road distance.</a:t>
            </a:r>
          </a:p>
        </p:txBody>
      </p:sp>
    </p:spTree>
    <p:extLst>
      <p:ext uri="{BB962C8B-B14F-4D97-AF65-F5344CB8AC3E}">
        <p14:creationId xmlns:p14="http://schemas.microsoft.com/office/powerpoint/2010/main" val="321575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1941</TotalTime>
  <Words>572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Spatial-Temporal Neural Networks for Traffic Systems</vt:lpstr>
      <vt:lpstr>Traffic</vt:lpstr>
      <vt:lpstr>The problem</vt:lpstr>
      <vt:lpstr>Motivation</vt:lpstr>
      <vt:lpstr>Traffic Optimization</vt:lpstr>
      <vt:lpstr>A.I. in Traffic Systems</vt:lpstr>
      <vt:lpstr>A solution</vt:lpstr>
      <vt:lpstr>Project Data</vt:lpstr>
      <vt:lpstr>Map Generation</vt:lpstr>
      <vt:lpstr>Dataset Sizes &amp; Models</vt:lpstr>
      <vt:lpstr>Dataset Sizes &amp; Models Results</vt:lpstr>
      <vt:lpstr>Map Configurations Results</vt:lpstr>
      <vt:lpstr>Conclusion &amp; Further Development</vt:lpstr>
      <vt:lpstr>Questions &amp; Answers.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BOMHER</dc:creator>
  <cp:lastModifiedBy>SEBASTIAN BOMHER</cp:lastModifiedBy>
  <cp:revision>85</cp:revision>
  <dcterms:created xsi:type="dcterms:W3CDTF">2022-05-24T16:25:57Z</dcterms:created>
  <dcterms:modified xsi:type="dcterms:W3CDTF">2022-05-27T13:26:10Z</dcterms:modified>
</cp:coreProperties>
</file>