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3" r:id="rId5"/>
    <p:sldId id="264" r:id="rId6"/>
    <p:sldId id="265" r:id="rId7"/>
    <p:sldId id="267" r:id="rId8"/>
    <p:sldId id="271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F609-DCFB-4ECB-A770-097713E2158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67FD-8FF2-4405-9869-9CAEB2D7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F609-DCFB-4ECB-A770-097713E2158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67FD-8FF2-4405-9869-9CAEB2D7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6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F609-DCFB-4ECB-A770-097713E2158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67FD-8FF2-4405-9869-9CAEB2D7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67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F609-DCFB-4ECB-A770-097713E2158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67FD-8FF2-4405-9869-9CAEB2D776E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3297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F609-DCFB-4ECB-A770-097713E2158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67FD-8FF2-4405-9869-9CAEB2D7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4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F609-DCFB-4ECB-A770-097713E2158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67FD-8FF2-4405-9869-9CAEB2D7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70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F609-DCFB-4ECB-A770-097713E2158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67FD-8FF2-4405-9869-9CAEB2D7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27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F609-DCFB-4ECB-A770-097713E2158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67FD-8FF2-4405-9869-9CAEB2D7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46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F609-DCFB-4ECB-A770-097713E2158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67FD-8FF2-4405-9869-9CAEB2D7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F609-DCFB-4ECB-A770-097713E2158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67FD-8FF2-4405-9869-9CAEB2D7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2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F609-DCFB-4ECB-A770-097713E2158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67FD-8FF2-4405-9869-9CAEB2D7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5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F609-DCFB-4ECB-A770-097713E2158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67FD-8FF2-4405-9869-9CAEB2D7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5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F609-DCFB-4ECB-A770-097713E2158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67FD-8FF2-4405-9869-9CAEB2D7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7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F609-DCFB-4ECB-A770-097713E2158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67FD-8FF2-4405-9869-9CAEB2D7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8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F609-DCFB-4ECB-A770-097713E2158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67FD-8FF2-4405-9869-9CAEB2D7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8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F609-DCFB-4ECB-A770-097713E2158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67FD-8FF2-4405-9869-9CAEB2D7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3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F609-DCFB-4ECB-A770-097713E2158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67FD-8FF2-4405-9869-9CAEB2D7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B54F609-DCFB-4ECB-A770-097713E2158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D67FD-8FF2-4405-9869-9CAEB2D7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53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6D6B-9407-5D25-60C9-6D011D6CD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Spatial-Temporal Neural Networks for Traffic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41624-A4B6-0662-426D-EAFF62899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828" y="4777380"/>
            <a:ext cx="11437033" cy="861420"/>
          </a:xfrm>
        </p:spPr>
        <p:txBody>
          <a:bodyPr/>
          <a:lstStyle/>
          <a:p>
            <a:pPr algn="r"/>
            <a:r>
              <a:rPr lang="en-US" dirty="0"/>
              <a:t>Conf. dr. Ichim Bogdan</a:t>
            </a:r>
          </a:p>
          <a:p>
            <a:pPr algn="r"/>
            <a:r>
              <a:rPr lang="en-US" dirty="0"/>
              <a:t>Bomher Sebastian</a:t>
            </a:r>
          </a:p>
        </p:txBody>
      </p:sp>
    </p:spTree>
    <p:extLst>
      <p:ext uri="{BB962C8B-B14F-4D97-AF65-F5344CB8AC3E}">
        <p14:creationId xmlns:p14="http://schemas.microsoft.com/office/powerpoint/2010/main" val="2114865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8D5C7-0022-9AAC-2047-3E962F11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Further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D1E46-962E-9B07-E21C-BF3CC4F2F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Recurrent Graph Neural Networks predict accurately average speed in sensors.</a:t>
            </a:r>
          </a:p>
          <a:p>
            <a:r>
              <a:rPr lang="en-US" dirty="0"/>
              <a:t>Prediction can be used in route planning to lower traffic congestion.</a:t>
            </a:r>
          </a:p>
          <a:p>
            <a:r>
              <a:rPr lang="en-US" dirty="0"/>
              <a:t>Different sizes and map generations impact results.</a:t>
            </a:r>
          </a:p>
          <a:p>
            <a:r>
              <a:rPr lang="en-US" dirty="0"/>
              <a:t>Other types of map generation can be experimented on.</a:t>
            </a:r>
          </a:p>
          <a:p>
            <a:r>
              <a:rPr lang="en-US" dirty="0"/>
              <a:t>Different cities and models can be experimented on</a:t>
            </a:r>
          </a:p>
        </p:txBody>
      </p:sp>
    </p:spTree>
    <p:extLst>
      <p:ext uri="{BB962C8B-B14F-4D97-AF65-F5344CB8AC3E}">
        <p14:creationId xmlns:p14="http://schemas.microsoft.com/office/powerpoint/2010/main" val="1707743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5880-71FD-66C7-0835-F379905D8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9617820" cy="2276474"/>
          </a:xfrm>
        </p:spPr>
        <p:txBody>
          <a:bodyPr/>
          <a:lstStyle/>
          <a:p>
            <a:r>
              <a:rPr lang="en-US" dirty="0"/>
              <a:t>Questions &amp; Answers.</a:t>
            </a:r>
          </a:p>
        </p:txBody>
      </p:sp>
    </p:spTree>
    <p:extLst>
      <p:ext uri="{BB962C8B-B14F-4D97-AF65-F5344CB8AC3E}">
        <p14:creationId xmlns:p14="http://schemas.microsoft.com/office/powerpoint/2010/main" val="53925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4AED-5C8E-16A6-7EED-D1BC632B4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03" y="464014"/>
            <a:ext cx="9404723" cy="1400530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819F9-6BF9-1B01-34B7-CAE427534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67" y="1971966"/>
            <a:ext cx="5753707" cy="5215845"/>
          </a:xfrm>
        </p:spPr>
        <p:txBody>
          <a:bodyPr/>
          <a:lstStyle/>
          <a:p>
            <a:r>
              <a:rPr lang="en-US" dirty="0"/>
              <a:t>Traffic is getting heavier as time passes by and cities population increases.</a:t>
            </a:r>
          </a:p>
          <a:p>
            <a:r>
              <a:rPr lang="en-US" dirty="0"/>
              <a:t>Densely populated cities have the worst congestion times.</a:t>
            </a:r>
          </a:p>
          <a:p>
            <a:r>
              <a:rPr lang="en-US" dirty="0"/>
              <a:t>As of 2022, Bucharest is ranked the 8</a:t>
            </a:r>
            <a:r>
              <a:rPr lang="en-US" baseline="30000" dirty="0"/>
              <a:t>th</a:t>
            </a:r>
            <a:r>
              <a:rPr lang="en-US" dirty="0"/>
              <a:t> worst congested city in the world.</a:t>
            </a:r>
          </a:p>
          <a:p>
            <a:r>
              <a:rPr lang="en-US" dirty="0"/>
              <a:t>A study showed that a person driving in New York City has to spend on average 92 hours a year in traffic.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1AB52A-346D-C6EB-CAB3-6388BE0AA983}"/>
              </a:ext>
            </a:extLst>
          </p:cNvPr>
          <p:cNvSpPr txBox="1">
            <a:spLocks/>
          </p:cNvSpPr>
          <p:nvPr/>
        </p:nvSpPr>
        <p:spPr>
          <a:xfrm>
            <a:off x="6492241" y="46401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Motivation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6EC678-F42F-3B17-4E89-BEE486E361F4}"/>
              </a:ext>
            </a:extLst>
          </p:cNvPr>
          <p:cNvSpPr txBox="1">
            <a:spLocks/>
          </p:cNvSpPr>
          <p:nvPr/>
        </p:nvSpPr>
        <p:spPr>
          <a:xfrm>
            <a:off x="6492241" y="1971966"/>
            <a:ext cx="519379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Lower congestion brings the following benefits:</a:t>
            </a:r>
          </a:p>
          <a:p>
            <a:pPr lvl="1"/>
            <a:r>
              <a:rPr lang="en-US" dirty="0"/>
              <a:t>Fewer accidents and safer roads.</a:t>
            </a:r>
          </a:p>
          <a:p>
            <a:pPr lvl="1"/>
            <a:r>
              <a:rPr lang="en-US" dirty="0"/>
              <a:t>Reduced pollution.</a:t>
            </a:r>
          </a:p>
          <a:p>
            <a:pPr lvl="1"/>
            <a:r>
              <a:rPr lang="en-US" dirty="0"/>
              <a:t>Reduced wasted time.</a:t>
            </a:r>
          </a:p>
          <a:p>
            <a:pPr lvl="1"/>
            <a:r>
              <a:rPr lang="en-US" dirty="0"/>
              <a:t>Free flow attracts investors, boosting the economy.</a:t>
            </a:r>
          </a:p>
          <a:p>
            <a:pPr lvl="1"/>
            <a:r>
              <a:rPr lang="en-US" dirty="0"/>
              <a:t>Reduced stress and anxiety.</a:t>
            </a:r>
          </a:p>
        </p:txBody>
      </p:sp>
    </p:spTree>
    <p:extLst>
      <p:ext uri="{BB962C8B-B14F-4D97-AF65-F5344CB8AC3E}">
        <p14:creationId xmlns:p14="http://schemas.microsoft.com/office/powerpoint/2010/main" val="2367363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D279-7119-FB15-4837-AB032852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30A6A-2F75-64AF-D30E-44C05A0D9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Modern applications in route planning relies on user input for prediction.</a:t>
            </a:r>
          </a:p>
          <a:p>
            <a:r>
              <a:rPr lang="en-US" dirty="0"/>
              <a:t>Neural network models can predict average speeds at key points in a city without user input</a:t>
            </a:r>
          </a:p>
          <a:p>
            <a:r>
              <a:rPr lang="en-US" dirty="0"/>
              <a:t>Predictions made by using manual or generated maps as graphs for the models.</a:t>
            </a:r>
          </a:p>
          <a:p>
            <a:r>
              <a:rPr lang="en-US" dirty="0"/>
              <a:t>Experiment with different-sized graphs of intersections or the entire city. Experiment with different configurations.</a:t>
            </a:r>
          </a:p>
          <a:p>
            <a:r>
              <a:rPr lang="en-US" dirty="0"/>
              <a:t>Multiple GNN models and statistical models experimented</a:t>
            </a:r>
          </a:p>
        </p:txBody>
      </p:sp>
    </p:spTree>
    <p:extLst>
      <p:ext uri="{BB962C8B-B14F-4D97-AF65-F5344CB8AC3E}">
        <p14:creationId xmlns:p14="http://schemas.microsoft.com/office/powerpoint/2010/main" val="316374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7476-8520-7784-5167-61F56ADC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FB96-D37F-711A-7055-DFF1CE9A6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750641" cy="4195481"/>
          </a:xfrm>
        </p:spPr>
        <p:txBody>
          <a:bodyPr/>
          <a:lstStyle/>
          <a:p>
            <a:r>
              <a:rPr lang="en-US" dirty="0"/>
              <a:t>Sensor nodes from the traffic of Los Angeles for July 2021.</a:t>
            </a:r>
          </a:p>
          <a:p>
            <a:r>
              <a:rPr lang="en-US" dirty="0"/>
              <a:t>2800 individual sensors.</a:t>
            </a:r>
          </a:p>
          <a:p>
            <a:r>
              <a:rPr lang="en-US" dirty="0"/>
              <a:t>Aggregate data every 5 minutes.</a:t>
            </a:r>
          </a:p>
          <a:p>
            <a:r>
              <a:rPr lang="en-US" dirty="0"/>
              <a:t>Predict only weekdays.</a:t>
            </a:r>
          </a:p>
          <a:p>
            <a:r>
              <a:rPr lang="en-US" dirty="0"/>
              <a:t>Key points are downtown intersections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C769B-07D5-83E9-4C5C-834CF3D74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59394"/>
            <a:ext cx="4866715" cy="34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4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73304-DD24-DECB-3817-20C4DB5D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DB5E5-C267-2F2B-0725-F8526645B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is generated by two criteria: Adjacency and edge weight.</a:t>
            </a:r>
          </a:p>
          <a:p>
            <a:r>
              <a:rPr lang="en-US" dirty="0"/>
              <a:t>Adjacency is computed as:</a:t>
            </a:r>
          </a:p>
          <a:p>
            <a:pPr lvl="1"/>
            <a:r>
              <a:rPr lang="en-US" dirty="0"/>
              <a:t>Manual</a:t>
            </a:r>
          </a:p>
          <a:p>
            <a:pPr lvl="1"/>
            <a:r>
              <a:rPr lang="en-US" dirty="0"/>
              <a:t>Generative</a:t>
            </a:r>
          </a:p>
          <a:p>
            <a:pPr lvl="1"/>
            <a:r>
              <a:rPr lang="en-US" dirty="0"/>
              <a:t>Linear Regression computing.</a:t>
            </a:r>
          </a:p>
          <a:p>
            <a:r>
              <a:rPr lang="en-US" dirty="0"/>
              <a:t>Edges weight are computed as:</a:t>
            </a:r>
          </a:p>
          <a:p>
            <a:pPr lvl="1"/>
            <a:r>
              <a:rPr lang="en-US" dirty="0"/>
              <a:t>Geodesic </a:t>
            </a:r>
          </a:p>
          <a:p>
            <a:pPr lvl="1"/>
            <a:r>
              <a:rPr lang="en-US" dirty="0"/>
              <a:t>Road distance.</a:t>
            </a:r>
          </a:p>
        </p:txBody>
      </p:sp>
    </p:spTree>
    <p:extLst>
      <p:ext uri="{BB962C8B-B14F-4D97-AF65-F5344CB8AC3E}">
        <p14:creationId xmlns:p14="http://schemas.microsoft.com/office/powerpoint/2010/main" val="321575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6830-1861-44AB-5D10-7E3226130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Sizes &amp;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A79A3-F5A5-98EE-8F96-455FDDF6F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302406" cy="4195481"/>
          </a:xfrm>
        </p:spPr>
        <p:txBody>
          <a:bodyPr/>
          <a:lstStyle/>
          <a:p>
            <a:r>
              <a:rPr lang="en-US" dirty="0"/>
              <a:t>Four Dataset Sizes:</a:t>
            </a:r>
          </a:p>
          <a:p>
            <a:pPr lvl="1"/>
            <a:r>
              <a:rPr lang="en-US" dirty="0"/>
              <a:t>Manual</a:t>
            </a:r>
          </a:p>
          <a:p>
            <a:pPr lvl="1"/>
            <a:r>
              <a:rPr lang="en-US" dirty="0"/>
              <a:t>Tiny</a:t>
            </a:r>
          </a:p>
          <a:p>
            <a:pPr lvl="1"/>
            <a:r>
              <a:rPr lang="en-US" dirty="0"/>
              <a:t>Small</a:t>
            </a:r>
          </a:p>
          <a:p>
            <a:pPr lvl="1"/>
            <a:r>
              <a:rPr lang="en-US" dirty="0"/>
              <a:t>Medium</a:t>
            </a:r>
          </a:p>
          <a:p>
            <a:r>
              <a:rPr lang="en-US" dirty="0"/>
              <a:t>Three Neural network models:</a:t>
            </a:r>
          </a:p>
          <a:p>
            <a:pPr lvl="1"/>
            <a:r>
              <a:rPr lang="en-US" dirty="0"/>
              <a:t>STCONV</a:t>
            </a:r>
          </a:p>
          <a:p>
            <a:pPr lvl="1"/>
            <a:r>
              <a:rPr lang="en-US" dirty="0"/>
              <a:t>GCLSTM</a:t>
            </a:r>
          </a:p>
          <a:p>
            <a:pPr lvl="1"/>
            <a:r>
              <a:rPr lang="en-US" dirty="0"/>
              <a:t>DCRNN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6076AA-05C5-9333-79A5-6C29119BF68B}"/>
              </a:ext>
            </a:extLst>
          </p:cNvPr>
          <p:cNvSpPr txBox="1">
            <a:spLocks/>
          </p:cNvSpPr>
          <p:nvPr/>
        </p:nvSpPr>
        <p:spPr>
          <a:xfrm>
            <a:off x="6096000" y="2052918"/>
            <a:ext cx="430240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Three statistical models: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ARIMA</a:t>
            </a:r>
          </a:p>
          <a:p>
            <a:pPr lvl="1"/>
            <a:r>
              <a:rPr lang="en-US" dirty="0"/>
              <a:t>SARIMA</a:t>
            </a:r>
          </a:p>
        </p:txBody>
      </p:sp>
    </p:spTree>
    <p:extLst>
      <p:ext uri="{BB962C8B-B14F-4D97-AF65-F5344CB8AC3E}">
        <p14:creationId xmlns:p14="http://schemas.microsoft.com/office/powerpoint/2010/main" val="395378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F7B24-797B-C74B-1CEC-B0CD44156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Sizes &amp; Models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92D84-CDC1-0E2D-F9EE-16D420359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473" y="2833969"/>
            <a:ext cx="5065527" cy="2557181"/>
          </a:xfrm>
        </p:spPr>
        <p:txBody>
          <a:bodyPr/>
          <a:lstStyle/>
          <a:p>
            <a:r>
              <a:rPr lang="en-US" dirty="0"/>
              <a:t>Larger datasets performed better but have a higher training time.</a:t>
            </a:r>
          </a:p>
          <a:p>
            <a:r>
              <a:rPr lang="en-US" dirty="0"/>
              <a:t>STCONV performed best overall.</a:t>
            </a:r>
          </a:p>
          <a:p>
            <a:r>
              <a:rPr lang="en-US" dirty="0"/>
              <a:t>DCRNN and GCLSTM had better outliers.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9DF108-FF1E-ED0F-24DA-B6E48A447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24" y="1911519"/>
            <a:ext cx="5425777" cy="387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0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8EA9-7584-93BA-1A19-F9273C033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Node prediction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7393D-A4F0-489E-167D-D7908824E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77" y="1853248"/>
            <a:ext cx="3775077" cy="4195481"/>
          </a:xfrm>
        </p:spPr>
        <p:txBody>
          <a:bodyPr/>
          <a:lstStyle/>
          <a:p>
            <a:r>
              <a:rPr lang="en-US" dirty="0"/>
              <a:t>Prediction for test data (5 working days)</a:t>
            </a:r>
          </a:p>
          <a:p>
            <a:r>
              <a:rPr lang="en-US" dirty="0"/>
              <a:t>Highly accurate in congestion situations</a:t>
            </a:r>
          </a:p>
          <a:p>
            <a:r>
              <a:rPr lang="en-US" dirty="0"/>
              <a:t>Consistent throughout all days</a:t>
            </a:r>
          </a:p>
          <a:p>
            <a:r>
              <a:rPr lang="en-US" dirty="0"/>
              <a:t>Identifies congestion times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FAD38F-AA73-B222-6E4F-90238D2D1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209" y="1853248"/>
            <a:ext cx="544068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7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BCF70-D69E-C9BD-AB27-64F313C1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Configurations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7748F-E200-D87E-6F15-101FA8AC2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159" y="2798108"/>
            <a:ext cx="5307574" cy="4195481"/>
          </a:xfrm>
        </p:spPr>
        <p:txBody>
          <a:bodyPr/>
          <a:lstStyle/>
          <a:p>
            <a:r>
              <a:rPr lang="en-US" dirty="0"/>
              <a:t>OSRM (Travel distance) performed better than the Geodesic distance</a:t>
            </a:r>
          </a:p>
          <a:p>
            <a:r>
              <a:rPr lang="en-US" dirty="0"/>
              <a:t>Linear Regression generation performed the best, with Manual second and Generative last.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B21E63-6929-AFF0-FFF8-BA3B2BBB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117" y="2703026"/>
            <a:ext cx="3701361" cy="219282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D29767C-5A0B-8778-2EFF-B085A5DFE06F}"/>
              </a:ext>
            </a:extLst>
          </p:cNvPr>
          <p:cNvSpPr txBox="1">
            <a:spLocks/>
          </p:cNvSpPr>
          <p:nvPr/>
        </p:nvSpPr>
        <p:spPr>
          <a:xfrm>
            <a:off x="7133140" y="1849121"/>
            <a:ext cx="4164014" cy="6493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DCRNN, Experimental</a:t>
            </a:r>
          </a:p>
        </p:txBody>
      </p:sp>
    </p:spTree>
    <p:extLst>
      <p:ext uri="{BB962C8B-B14F-4D97-AF65-F5344CB8AC3E}">
        <p14:creationId xmlns:p14="http://schemas.microsoft.com/office/powerpoint/2010/main" val="399922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2051</TotalTime>
  <Words>414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Spatial-Temporal Neural Networks for Traffic Systems</vt:lpstr>
      <vt:lpstr>Problem</vt:lpstr>
      <vt:lpstr>Solution</vt:lpstr>
      <vt:lpstr>Project Data</vt:lpstr>
      <vt:lpstr>Map Generation</vt:lpstr>
      <vt:lpstr>Dataset Sizes &amp; Models</vt:lpstr>
      <vt:lpstr>Dataset Sizes &amp; Models Results</vt:lpstr>
      <vt:lpstr>Single Node prediction </vt:lpstr>
      <vt:lpstr>Map Configurations Results</vt:lpstr>
      <vt:lpstr>Conclusion &amp; Further Development</vt:lpstr>
      <vt:lpstr>Questions &amp; Answers.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BOMHER</dc:creator>
  <cp:lastModifiedBy>Sebastian Bomher</cp:lastModifiedBy>
  <cp:revision>94</cp:revision>
  <dcterms:created xsi:type="dcterms:W3CDTF">2022-05-24T16:25:57Z</dcterms:created>
  <dcterms:modified xsi:type="dcterms:W3CDTF">2022-06-30T18:05:13Z</dcterms:modified>
</cp:coreProperties>
</file>