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6" r:id="rId7"/>
    <p:sldId id="301" r:id="rId8"/>
    <p:sldId id="302" r:id="rId9"/>
    <p:sldId id="30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ctr">
            <a:normAutofit/>
          </a:bodyPr>
          <a:lstStyle/>
          <a:p>
            <a:pPr algn="ctr"/>
            <a:r>
              <a:rPr lang="en-US" sz="2800" dirty="0">
                <a:solidFill>
                  <a:schemeClr val="tx1"/>
                </a:solidFill>
              </a:rPr>
              <a:t>Deloitte/BT Quant Competition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Sebastian </a:t>
            </a:r>
            <a:r>
              <a:rPr lang="en-US" sz="1600" dirty="0" err="1"/>
              <a:t>Coroian</a:t>
            </a:r>
            <a:endParaRPr lang="en-US" sz="1600" dirty="0"/>
          </a:p>
          <a:p>
            <a:pPr>
              <a:lnSpc>
                <a:spcPct val="100000"/>
              </a:lnSpc>
            </a:pPr>
            <a:r>
              <a:rPr lang="en-US" sz="1600" dirty="0"/>
              <a:t>Octavian Rentea</a:t>
            </a:r>
          </a:p>
          <a:p>
            <a:pPr>
              <a:lnSpc>
                <a:spcPct val="100000"/>
              </a:lnSpc>
            </a:pPr>
            <a:r>
              <a:rPr lang="en-US" sz="1600" dirty="0"/>
              <a:t>Team 7</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3600" dirty="0"/>
              <a:t>General Overview of the models &amp; findings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929107951"/>
              </p:ext>
            </p:extLst>
          </p:nvPr>
        </p:nvGraphicFramePr>
        <p:xfrm>
          <a:off x="1097280" y="1971171"/>
          <a:ext cx="10058400" cy="4487297"/>
        </p:xfrm>
        <a:graphic>
          <a:graphicData uri="http://schemas.openxmlformats.org/drawingml/2006/table">
            <a:tbl>
              <a:tblPr firstRow="1" bandRow="1">
                <a:noFill/>
                <a:tableStyleId>{3B4B98B0-60AC-42C2-AFA5-B58CD77FA1E5}</a:tableStyleId>
              </a:tblPr>
              <a:tblGrid>
                <a:gridCol w="5029200">
                  <a:extLst>
                    <a:ext uri="{9D8B030D-6E8A-4147-A177-3AD203B41FA5}">
                      <a16:colId xmlns:a16="http://schemas.microsoft.com/office/drawing/2014/main" val="2981917977"/>
                    </a:ext>
                  </a:extLst>
                </a:gridCol>
                <a:gridCol w="5029200">
                  <a:extLst>
                    <a:ext uri="{9D8B030D-6E8A-4147-A177-3AD203B41FA5}">
                      <a16:colId xmlns:a16="http://schemas.microsoft.com/office/drawing/2014/main" val="2572263168"/>
                    </a:ext>
                  </a:extLst>
                </a:gridCol>
              </a:tblGrid>
              <a:tr h="633660">
                <a:tc>
                  <a:txBody>
                    <a:bodyPr/>
                    <a:lstStyle/>
                    <a:p>
                      <a:pPr algn="ctr"/>
                      <a:r>
                        <a:rPr lang="en-US" sz="2400" b="0" cap="all" spc="150" dirty="0">
                          <a:solidFill>
                            <a:schemeClr val="lt1"/>
                          </a:solidFill>
                          <a:latin typeface="+mj-lt"/>
                        </a:rPr>
                        <a:t>Model I</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latin typeface="+mj-lt"/>
                        </a:rPr>
                        <a:t>Model II</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298779">
                <a:tc>
                  <a:txBody>
                    <a:bodyPr/>
                    <a:lstStyle/>
                    <a:p>
                      <a:r>
                        <a:rPr lang="en-US" sz="1400" b="1" cap="none" spc="0" dirty="0">
                          <a:solidFill>
                            <a:schemeClr val="tx1"/>
                          </a:solidFill>
                        </a:rPr>
                        <a:t>Description: </a:t>
                      </a:r>
                    </a:p>
                    <a:p>
                      <a:r>
                        <a:rPr lang="en-US" sz="1400" cap="none" spc="0" dirty="0">
                          <a:solidFill>
                            <a:schemeClr val="tx1"/>
                          </a:solidFill>
                        </a:rPr>
                        <a:t>The first model is an autoregressive model with a LAG of 2 commonly used in DR prediction. This model shows the effect of previous default stages on the DR.</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b="1" cap="none" spc="0" dirty="0">
                          <a:solidFill>
                            <a:schemeClr val="tx1"/>
                          </a:solidFill>
                        </a:rPr>
                        <a:t>Description:</a:t>
                      </a:r>
                    </a:p>
                    <a:p>
                      <a:r>
                        <a:rPr lang="en-US" sz="1400" b="0" cap="none" spc="0" dirty="0">
                          <a:solidFill>
                            <a:schemeClr val="tx1"/>
                          </a:solidFill>
                        </a:rPr>
                        <a:t>The second model is a multilinear regression with Industrial Production Index(IPI), Consumer Wage(CW) and RON/MDL as the predictor variables.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8682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cap="none" spc="0" dirty="0">
                          <a:solidFill>
                            <a:schemeClr val="tx1"/>
                          </a:solidFill>
                        </a:rPr>
                        <a:t>Type: </a:t>
                      </a:r>
                      <a:r>
                        <a:rPr lang="en-US" sz="1400" b="0" cap="none" spc="0" dirty="0">
                          <a:solidFill>
                            <a:schemeClr val="tx1"/>
                          </a:solidFill>
                        </a:rPr>
                        <a:t>AR(2) </a:t>
                      </a:r>
                    </a:p>
                    <a:p>
                      <a:endParaRPr lang="en-US" sz="1400" b="1"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cap="none" spc="0" dirty="0">
                          <a:solidFill>
                            <a:schemeClr val="tx1"/>
                          </a:solidFill>
                        </a:rPr>
                        <a:t>Type:</a:t>
                      </a:r>
                      <a:r>
                        <a:rPr lang="en-US" sz="1400" b="0" cap="none" spc="0" dirty="0">
                          <a:solidFill>
                            <a:schemeClr val="tx1"/>
                          </a:solidFill>
                        </a:rPr>
                        <a:t> MLR(3 predictors)</a:t>
                      </a:r>
                      <a:endParaRPr lang="en-US" sz="1400" b="1" cap="none" spc="0" dirty="0">
                        <a:solidFill>
                          <a:schemeClr val="tx1"/>
                        </a:solidFill>
                      </a:endParaRPr>
                    </a:p>
                    <a:p>
                      <a:endParaRPr lang="en-US" sz="1400" b="1"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298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cap="none" spc="0" dirty="0">
                          <a:solidFill>
                            <a:schemeClr val="tx1"/>
                          </a:solidFill>
                        </a:rPr>
                        <a:t>Characteristics: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Observations: 128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R^2: 0.973</a:t>
                      </a:r>
                    </a:p>
                    <a:p>
                      <a:r>
                        <a:rPr lang="en-US" sz="1400" cap="none" spc="0" dirty="0">
                          <a:solidFill>
                            <a:schemeClr val="tx1"/>
                          </a:solidFill>
                        </a:rPr>
                        <a:t>Durbin-Watson: 2.008</a:t>
                      </a:r>
                    </a:p>
                    <a:p>
                      <a:r>
                        <a:rPr lang="en-US" sz="1400" cap="none" spc="0" dirty="0">
                          <a:solidFill>
                            <a:schemeClr val="tx1"/>
                          </a:solidFill>
                        </a:rPr>
                        <a:t>Data split: </a:t>
                      </a:r>
                      <a:r>
                        <a:rPr lang="en-US" sz="1400" i="1" cap="none" spc="0" dirty="0">
                          <a:solidFill>
                            <a:schemeClr val="tx1"/>
                          </a:solidFill>
                        </a:rPr>
                        <a:t>80%</a:t>
                      </a:r>
                      <a:r>
                        <a:rPr lang="en-US" sz="1400" cap="none" spc="0" dirty="0">
                          <a:solidFill>
                            <a:schemeClr val="tx1"/>
                          </a:solidFill>
                        </a:rPr>
                        <a:t> </a:t>
                      </a:r>
                      <a:r>
                        <a:rPr lang="en-US" sz="1400" i="1" cap="none" spc="0" dirty="0">
                          <a:solidFill>
                            <a:schemeClr val="tx1"/>
                          </a:solidFill>
                        </a:rPr>
                        <a:t>Train, 20% Predict</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cap="none" spc="0" dirty="0">
                          <a:solidFill>
                            <a:schemeClr val="tx1"/>
                          </a:solidFill>
                        </a:rPr>
                        <a:t>Characteristics: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Observations: 114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R^2: 0.752</a:t>
                      </a:r>
                    </a:p>
                    <a:p>
                      <a:r>
                        <a:rPr lang="en-US" sz="1400" cap="none" spc="0" dirty="0">
                          <a:solidFill>
                            <a:schemeClr val="tx1"/>
                          </a:solidFill>
                        </a:rPr>
                        <a:t>Durbin-Watson: 2.210</a:t>
                      </a:r>
                    </a:p>
                    <a:p>
                      <a:r>
                        <a:rPr lang="en-US" sz="1400" cap="none" spc="0" dirty="0">
                          <a:solidFill>
                            <a:schemeClr val="tx1"/>
                          </a:solidFill>
                        </a:rPr>
                        <a:t>Data split: </a:t>
                      </a:r>
                      <a:r>
                        <a:rPr lang="en-US" sz="1400" i="1" cap="none" spc="0" dirty="0">
                          <a:solidFill>
                            <a:schemeClr val="tx1"/>
                          </a:solidFill>
                        </a:rPr>
                        <a:t>80%</a:t>
                      </a:r>
                      <a:r>
                        <a:rPr lang="en-US" sz="1400" cap="none" spc="0" dirty="0">
                          <a:solidFill>
                            <a:schemeClr val="tx1"/>
                          </a:solidFill>
                        </a:rPr>
                        <a:t> </a:t>
                      </a:r>
                      <a:r>
                        <a:rPr lang="en-US" sz="1400" i="1" cap="none" spc="0" dirty="0">
                          <a:solidFill>
                            <a:schemeClr val="tx1"/>
                          </a:solidFill>
                        </a:rPr>
                        <a:t>Train, 20% Predict</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560A-39DB-447E-B55D-785089E3EC30}"/>
              </a:ext>
            </a:extLst>
          </p:cNvPr>
          <p:cNvSpPr>
            <a:spLocks noGrp="1"/>
          </p:cNvSpPr>
          <p:nvPr>
            <p:ph type="title"/>
          </p:nvPr>
        </p:nvSpPr>
        <p:spPr/>
        <p:txBody>
          <a:bodyPr anchor="ctr"/>
          <a:lstStyle/>
          <a:p>
            <a:pPr algn="ctr"/>
            <a:r>
              <a:rPr lang="en-US" dirty="0"/>
              <a:t>Default Rate calculation</a:t>
            </a:r>
          </a:p>
        </p:txBody>
      </p:sp>
      <p:sp>
        <p:nvSpPr>
          <p:cNvPr id="4" name="Content Placeholder 3">
            <a:extLst>
              <a:ext uri="{FF2B5EF4-FFF2-40B4-BE49-F238E27FC236}">
                <a16:creationId xmlns:a16="http://schemas.microsoft.com/office/drawing/2014/main" id="{1AE49D29-0F7F-4C7F-8A1C-F37D8A042904}"/>
              </a:ext>
            </a:extLst>
          </p:cNvPr>
          <p:cNvSpPr>
            <a:spLocks noGrp="1"/>
          </p:cNvSpPr>
          <p:nvPr>
            <p:ph sz="half" idx="1"/>
          </p:nvPr>
        </p:nvSpPr>
        <p:spPr/>
        <p:txBody>
          <a:bodyPr/>
          <a:lstStyle/>
          <a:p>
            <a:r>
              <a:rPr lang="en-US" dirty="0"/>
              <a:t>In order to compute the Default Rate for the portfolio we did the following:</a:t>
            </a:r>
          </a:p>
          <a:p>
            <a:pPr lvl="1">
              <a:buFont typeface="Arial" panose="020B0604020202020204" pitchFamily="34" charset="0"/>
              <a:buChar char="•"/>
            </a:pPr>
            <a:r>
              <a:rPr lang="en-US" dirty="0"/>
              <a:t>We created a new column within the dataset that “shifts” the default flag 12 months back </a:t>
            </a:r>
          </a:p>
          <a:p>
            <a:pPr lvl="1">
              <a:buFont typeface="Arial" panose="020B0604020202020204" pitchFamily="34" charset="0"/>
              <a:buChar char="•"/>
            </a:pPr>
            <a:r>
              <a:rPr lang="en-US" dirty="0"/>
              <a:t>We summed up all the clients that would be in the default state in the next 12 months at each observation date and divided them by the total number of customers at the observation date</a:t>
            </a:r>
          </a:p>
          <a:p>
            <a:pPr marL="201168" lvl="1" indent="0">
              <a:buNone/>
            </a:pPr>
            <a:endParaRPr lang="en-US" dirty="0"/>
          </a:p>
          <a:p>
            <a:pPr marL="201168" lvl="1" indent="0">
              <a:buNone/>
            </a:pPr>
            <a:endParaRPr lang="en-US" dirty="0"/>
          </a:p>
          <a:p>
            <a:pPr lvl="1">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353C84EF-6C9D-4F8B-88D1-A9BC4072FF43}"/>
              </a:ext>
            </a:extLst>
          </p:cNvPr>
          <p:cNvPicPr>
            <a:picLocks noGrp="1" noChangeAspect="1"/>
          </p:cNvPicPr>
          <p:nvPr>
            <p:ph sz="half" idx="2"/>
          </p:nvPr>
        </p:nvPicPr>
        <p:blipFill>
          <a:blip r:embed="rId2"/>
          <a:stretch>
            <a:fillRect/>
          </a:stretch>
        </p:blipFill>
        <p:spPr>
          <a:xfrm>
            <a:off x="6516688" y="2545358"/>
            <a:ext cx="4638675" cy="2899171"/>
          </a:xfrm>
        </p:spPr>
      </p:pic>
    </p:spTree>
    <p:extLst>
      <p:ext uri="{BB962C8B-B14F-4D97-AF65-F5344CB8AC3E}">
        <p14:creationId xmlns:p14="http://schemas.microsoft.com/office/powerpoint/2010/main" val="219724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2C31-891A-48D9-B402-B45607C0A0DB}"/>
              </a:ext>
            </a:extLst>
          </p:cNvPr>
          <p:cNvSpPr>
            <a:spLocks noGrp="1"/>
          </p:cNvSpPr>
          <p:nvPr>
            <p:ph type="title"/>
          </p:nvPr>
        </p:nvSpPr>
        <p:spPr/>
        <p:txBody>
          <a:bodyPr>
            <a:normAutofit/>
          </a:bodyPr>
          <a:lstStyle/>
          <a:p>
            <a:r>
              <a:rPr lang="en-US" dirty="0"/>
              <a:t>First model presentation &amp; reasoning</a:t>
            </a:r>
            <a:br>
              <a:rPr lang="en-US" dirty="0"/>
            </a:br>
            <a:endParaRPr lang="en-US" dirty="0"/>
          </a:p>
        </p:txBody>
      </p:sp>
      <p:sp>
        <p:nvSpPr>
          <p:cNvPr id="6" name="Text Placeholder 5">
            <a:extLst>
              <a:ext uri="{FF2B5EF4-FFF2-40B4-BE49-F238E27FC236}">
                <a16:creationId xmlns:a16="http://schemas.microsoft.com/office/drawing/2014/main" id="{19FF4A21-E2E1-42A5-ABE4-C270A85F8C81}"/>
              </a:ext>
            </a:extLst>
          </p:cNvPr>
          <p:cNvSpPr>
            <a:spLocks noGrp="1"/>
          </p:cNvSpPr>
          <p:nvPr>
            <p:ph type="body" sz="half" idx="2"/>
          </p:nvPr>
        </p:nvSpPr>
        <p:spPr/>
        <p:txBody>
          <a:bodyPr/>
          <a:lstStyle/>
          <a:p>
            <a:r>
              <a:rPr lang="en-US" dirty="0"/>
              <a:t>In order to predict the forward looking Default Rate we choose to use an AR(2), to illustrate the effect that different stages of defaulted customers(early-stage, late-stage) will have on the final default state. </a:t>
            </a:r>
          </a:p>
        </p:txBody>
      </p:sp>
      <p:pic>
        <p:nvPicPr>
          <p:cNvPr id="1026" name="Picture 2">
            <a:extLst>
              <a:ext uri="{FF2B5EF4-FFF2-40B4-BE49-F238E27FC236}">
                <a16:creationId xmlns:a16="http://schemas.microsoft.com/office/drawing/2014/main" id="{E45284CC-DBC5-43EB-87A1-CEB9ED3EA7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59362" y="786383"/>
            <a:ext cx="3517566" cy="2757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FDEE4D5-F46E-482F-8089-E7C4F67C70C4}"/>
              </a:ext>
            </a:extLst>
          </p:cNvPr>
          <p:cNvPicPr>
            <a:picLocks noChangeAspect="1"/>
          </p:cNvPicPr>
          <p:nvPr/>
        </p:nvPicPr>
        <p:blipFill>
          <a:blip r:embed="rId3"/>
          <a:stretch>
            <a:fillRect/>
          </a:stretch>
        </p:blipFill>
        <p:spPr>
          <a:xfrm>
            <a:off x="7036022" y="3725655"/>
            <a:ext cx="3564487" cy="2757600"/>
          </a:xfrm>
          <a:prstGeom prst="rect">
            <a:avLst/>
          </a:prstGeom>
        </p:spPr>
      </p:pic>
    </p:spTree>
    <p:extLst>
      <p:ext uri="{BB962C8B-B14F-4D97-AF65-F5344CB8AC3E}">
        <p14:creationId xmlns:p14="http://schemas.microsoft.com/office/powerpoint/2010/main" val="378978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E70C-2FC8-471E-B068-226D37963A76}"/>
              </a:ext>
            </a:extLst>
          </p:cNvPr>
          <p:cNvSpPr>
            <a:spLocks noGrp="1"/>
          </p:cNvSpPr>
          <p:nvPr>
            <p:ph type="title"/>
          </p:nvPr>
        </p:nvSpPr>
        <p:spPr/>
        <p:txBody>
          <a:bodyPr anchor="ctr"/>
          <a:lstStyle/>
          <a:p>
            <a:pPr algn="ctr"/>
            <a:r>
              <a:rPr lang="en-US" dirty="0"/>
              <a:t>First model validation tests</a:t>
            </a:r>
          </a:p>
        </p:txBody>
      </p:sp>
      <p:pic>
        <p:nvPicPr>
          <p:cNvPr id="2050" name="Picture 2">
            <a:extLst>
              <a:ext uri="{FF2B5EF4-FFF2-40B4-BE49-F238E27FC236}">
                <a16:creationId xmlns:a16="http://schemas.microsoft.com/office/drawing/2014/main" id="{F259F387-2345-459B-BBCB-7490EEE678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4927" y="1989666"/>
            <a:ext cx="2395740" cy="22214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864801C-B00F-408B-A0E5-FCA27C30D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373" y="1985443"/>
            <a:ext cx="3410763" cy="22214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9BEDA79-3D3D-4141-BA7A-A22399528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842" y="1985443"/>
            <a:ext cx="2735565" cy="22256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26F5F68-70D0-4AD0-8EA7-AB3045580A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1302" y="4299787"/>
            <a:ext cx="4280774" cy="211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3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AE51-0004-4406-AC5E-3824866E24F3}"/>
              </a:ext>
            </a:extLst>
          </p:cNvPr>
          <p:cNvSpPr>
            <a:spLocks noGrp="1"/>
          </p:cNvSpPr>
          <p:nvPr>
            <p:ph type="title"/>
          </p:nvPr>
        </p:nvSpPr>
        <p:spPr/>
        <p:txBody>
          <a:bodyPr anchor="t"/>
          <a:lstStyle/>
          <a:p>
            <a:r>
              <a:rPr lang="en-US" dirty="0"/>
              <a:t>Second model presentation &amp; reasoning</a:t>
            </a:r>
          </a:p>
        </p:txBody>
      </p:sp>
      <p:sp>
        <p:nvSpPr>
          <p:cNvPr id="5" name="Text Placeholder 4">
            <a:extLst>
              <a:ext uri="{FF2B5EF4-FFF2-40B4-BE49-F238E27FC236}">
                <a16:creationId xmlns:a16="http://schemas.microsoft.com/office/drawing/2014/main" id="{30E12AEB-9507-4F6D-9EA2-A2F6A8D05DE6}"/>
              </a:ext>
            </a:extLst>
          </p:cNvPr>
          <p:cNvSpPr>
            <a:spLocks noGrp="1"/>
          </p:cNvSpPr>
          <p:nvPr>
            <p:ph type="body" sz="half" idx="2"/>
          </p:nvPr>
        </p:nvSpPr>
        <p:spPr/>
        <p:txBody>
          <a:bodyPr/>
          <a:lstStyle/>
          <a:p>
            <a:r>
              <a:rPr lang="en-US" dirty="0"/>
              <a:t>The purpose of the second model is to illustrate the effect that the seasonally adjusted economic factors: Industrial Production Index, Consumer Wage and the exchange rate for RON/MDL have on the DR. </a:t>
            </a:r>
          </a:p>
          <a:p>
            <a:r>
              <a:rPr lang="en-US" dirty="0"/>
              <a:t>Data timeframe: 2010-2021</a:t>
            </a:r>
          </a:p>
        </p:txBody>
      </p:sp>
      <p:pic>
        <p:nvPicPr>
          <p:cNvPr id="3074" name="Picture 2">
            <a:extLst>
              <a:ext uri="{FF2B5EF4-FFF2-40B4-BE49-F238E27FC236}">
                <a16:creationId xmlns:a16="http://schemas.microsoft.com/office/drawing/2014/main" id="{03CAD0DE-3FB4-443D-9D2D-EFFD4AE7BD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1800" y="786382"/>
            <a:ext cx="3517200" cy="28635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E784D41-1AAF-43CE-9149-C699FCEF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63301"/>
            <a:ext cx="3517200" cy="243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1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88C4-E55E-41D0-B9C5-8F50AD5B06FD}"/>
              </a:ext>
            </a:extLst>
          </p:cNvPr>
          <p:cNvSpPr>
            <a:spLocks noGrp="1"/>
          </p:cNvSpPr>
          <p:nvPr>
            <p:ph type="title"/>
          </p:nvPr>
        </p:nvSpPr>
        <p:spPr/>
        <p:txBody>
          <a:bodyPr anchor="ctr"/>
          <a:lstStyle/>
          <a:p>
            <a:pPr algn="ctr"/>
            <a:r>
              <a:rPr lang="en-US" dirty="0"/>
              <a:t>Second model validation tests</a:t>
            </a:r>
          </a:p>
        </p:txBody>
      </p:sp>
      <p:pic>
        <p:nvPicPr>
          <p:cNvPr id="4098" name="Picture 2">
            <a:extLst>
              <a:ext uri="{FF2B5EF4-FFF2-40B4-BE49-F238E27FC236}">
                <a16:creationId xmlns:a16="http://schemas.microsoft.com/office/drawing/2014/main" id="{36536C6D-088E-4063-85A5-130F288854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1413" y="1981200"/>
            <a:ext cx="2882929"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20541F1-3A7D-423A-AFAA-CDA8F136F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410" y="1981200"/>
            <a:ext cx="3124140" cy="22606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2EC9F19-F131-4369-9628-8652ADBC5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7658" y="1949027"/>
            <a:ext cx="3168022" cy="229277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0D9CC4B-275B-4A60-8923-273483E0F4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341" y="4241800"/>
            <a:ext cx="3930911" cy="216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99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{C6FE3BA9-04C4-4837-BC08-5C513BE3CC57}tf22712842_win32</Template>
  <TotalTime>578</TotalTime>
  <Words>316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Deloitte/BT Quant Competition</vt:lpstr>
      <vt:lpstr>General Overview of the models &amp; findings</vt:lpstr>
      <vt:lpstr>Default Rate calculation</vt:lpstr>
      <vt:lpstr>First model presentation &amp; reasoning </vt:lpstr>
      <vt:lpstr>First model validation tests</vt:lpstr>
      <vt:lpstr>Second model presentation &amp; reasoning</vt:lpstr>
      <vt:lpstr>Second model validation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Octavian Rentea</dc:creator>
  <cp:lastModifiedBy>Octavian Rentea</cp:lastModifiedBy>
  <cp:revision>32</cp:revision>
  <dcterms:created xsi:type="dcterms:W3CDTF">2023-05-30T10:25:30Z</dcterms:created>
  <dcterms:modified xsi:type="dcterms:W3CDTF">2023-05-30T20:03:55Z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