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81" r:id="rId26"/>
    <p:sldId id="286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47475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6465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9705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97192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560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6680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27119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874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256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8421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o-RO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700605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076D881-DD59-4B07-8B4B-88F4A771BFBF}" type="datetimeFigureOut">
              <a:rPr lang="ro-RO" smtClean="0"/>
              <a:t>11.03.2025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862F3AB-22CE-450B-AFBD-8331FC7D467A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80366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AADE-F671-88D2-D3D8-EFB36AC0D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692" y="325940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ro-RO" sz="4000" dirty="0"/>
              <a:t>Proiect SCIA</a:t>
            </a:r>
            <a:br>
              <a:rPr lang="ro-RO" dirty="0"/>
            </a:br>
            <a:r>
              <a:rPr lang="ro-RO" sz="4400" dirty="0"/>
              <a:t>Convertor tensiune-frecvență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35C59B-4D33-91AC-CDA7-1CBEBED93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783" y="4688657"/>
            <a:ext cx="9228201" cy="1645920"/>
          </a:xfrm>
        </p:spPr>
        <p:txBody>
          <a:bodyPr/>
          <a:lstStyle/>
          <a:p>
            <a:pPr algn="r"/>
            <a:r>
              <a:rPr lang="ro-RO" dirty="0"/>
              <a:t>Pop Sebastian Radu </a:t>
            </a:r>
          </a:p>
          <a:p>
            <a:pPr algn="r"/>
            <a:r>
              <a:rPr lang="ro-RO" dirty="0"/>
              <a:t>2232-TST</a:t>
            </a:r>
          </a:p>
        </p:txBody>
      </p:sp>
    </p:spTree>
    <p:extLst>
      <p:ext uri="{BB962C8B-B14F-4D97-AF65-F5344CB8AC3E}">
        <p14:creationId xmlns:p14="http://schemas.microsoft.com/office/powerpoint/2010/main" val="1320711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B39-FBC4-AD8F-5B53-CF164E489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82782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LM741</a:t>
            </a:r>
            <a:endParaRPr lang="ro-RO" sz="3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51CB0-52C0-04AE-FFEA-E821B0765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4" y="1365949"/>
            <a:ext cx="10753725" cy="741352"/>
          </a:xfrm>
        </p:spPr>
        <p:txBody>
          <a:bodyPr/>
          <a:lstStyle/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amplificatoul</a:t>
            </a:r>
            <a:r>
              <a:rPr lang="en-US" dirty="0"/>
              <a:t> operational LM741 nu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unul</a:t>
            </a:r>
            <a:r>
              <a:rPr lang="en-US" dirty="0"/>
              <a:t> ideal, </a:t>
            </a:r>
            <a:r>
              <a:rPr lang="en-US" dirty="0" err="1"/>
              <a:t>valorile</a:t>
            </a:r>
            <a:r>
              <a:rPr lang="en-US" dirty="0"/>
              <a:t> V</a:t>
            </a:r>
            <a:r>
              <a:rPr lang="en-US" baseline="-25000" dirty="0"/>
              <a:t>OL </a:t>
            </a:r>
            <a:r>
              <a:rPr lang="en-US" dirty="0" err="1"/>
              <a:t>si</a:t>
            </a:r>
            <a:r>
              <a:rPr lang="en-US" dirty="0"/>
              <a:t> V</a:t>
            </a:r>
            <a:r>
              <a:rPr lang="en-US" baseline="-25000" dirty="0"/>
              <a:t>OH</a:t>
            </a:r>
            <a:r>
              <a:rPr lang="en-US" dirty="0"/>
              <a:t> sunt </a:t>
            </a:r>
            <a:r>
              <a:rPr lang="en-US" dirty="0" err="1"/>
              <a:t>asimetrice</a:t>
            </a:r>
            <a:r>
              <a:rPr lang="en-US" dirty="0"/>
              <a:t>. Din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cauza</a:t>
            </a:r>
            <a:r>
              <a:rPr lang="en-US" dirty="0"/>
              <a:t> </a:t>
            </a:r>
            <a:r>
              <a:rPr lang="en-US" dirty="0" err="1"/>
              <a:t>pragurile</a:t>
            </a:r>
            <a:r>
              <a:rPr lang="en-US" dirty="0"/>
              <a:t> nu </a:t>
            </a:r>
            <a:r>
              <a:rPr lang="en-US" dirty="0" err="1"/>
              <a:t>vor</a:t>
            </a:r>
            <a:r>
              <a:rPr lang="en-US" dirty="0"/>
              <a:t> fi </a:t>
            </a:r>
            <a:r>
              <a:rPr lang="en-US" dirty="0" err="1"/>
              <a:t>egale</a:t>
            </a:r>
            <a:r>
              <a:rPr lang="en-US" dirty="0"/>
              <a:t>. </a:t>
            </a:r>
            <a:r>
              <a:rPr lang="en-US" dirty="0" err="1"/>
              <a:t>Astfel</a:t>
            </a:r>
            <a:r>
              <a:rPr lang="en-US" dirty="0"/>
              <a:t> am </a:t>
            </a:r>
            <a:r>
              <a:rPr lang="en-US" dirty="0" err="1"/>
              <a:t>folosit</a:t>
            </a:r>
            <a:r>
              <a:rPr lang="en-US" dirty="0"/>
              <a:t> formula: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3658B9-1DA2-1B38-623F-B0FADB2D5823}"/>
                  </a:ext>
                </a:extLst>
              </p:cNvPr>
              <p:cNvSpPr txBox="1"/>
              <p:nvPr/>
            </p:nvSpPr>
            <p:spPr>
              <a:xfrm>
                <a:off x="2930013" y="2359495"/>
                <a:ext cx="6469626" cy="662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𝑂𝐻𝑚𝑎𝑠𝑢𝑟𝑎𝑡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𝑂𝐿𝑚𝑎𝑠𝑢𝑟𝑎𝑡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3658B9-1DA2-1B38-623F-B0FADB2D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13" y="2359495"/>
                <a:ext cx="6469626" cy="6621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9F59E57-4686-19F6-CAF7-5C6B7C7F81F8}"/>
              </a:ext>
            </a:extLst>
          </p:cNvPr>
          <p:cNvSpPr txBox="1"/>
          <p:nvPr/>
        </p:nvSpPr>
        <p:spPr>
          <a:xfrm>
            <a:off x="1076632" y="3649915"/>
            <a:ext cx="1003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</a:t>
            </a:r>
            <a:r>
              <a:rPr lang="en-US" dirty="0" err="1"/>
              <a:t>urma</a:t>
            </a:r>
            <a:r>
              <a:rPr lang="en-US" dirty="0"/>
              <a:t> </a:t>
            </a:r>
            <a:r>
              <a:rPr lang="en-US" dirty="0" err="1"/>
              <a:t>masuratorilor</a:t>
            </a:r>
            <a:r>
              <a:rPr lang="en-US" dirty="0"/>
              <a:t> am </a:t>
            </a:r>
            <a:r>
              <a:rPr lang="en-US" dirty="0" err="1"/>
              <a:t>aflat</a:t>
            </a:r>
            <a:r>
              <a:rPr lang="en-US" dirty="0"/>
              <a:t> cat </a:t>
            </a:r>
            <a:r>
              <a:rPr lang="en-US" dirty="0" err="1"/>
              <a:t>V</a:t>
            </a:r>
            <a:r>
              <a:rPr lang="en-US" baseline="-25000" dirty="0" err="1"/>
              <a:t>OHmasurat</a:t>
            </a:r>
            <a:r>
              <a:rPr lang="en-US" dirty="0"/>
              <a:t>=3.60V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</a:t>
            </a:r>
            <a:r>
              <a:rPr lang="en-US" baseline="-25000" dirty="0" err="1"/>
              <a:t>OLmasurat</a:t>
            </a:r>
            <a:r>
              <a:rPr lang="en-US" dirty="0"/>
              <a:t>=-3.89V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inlocuind</a:t>
            </a:r>
            <a:r>
              <a:rPr lang="en-US" dirty="0"/>
              <a:t> in formula: 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49225A-A968-0D64-36E2-F779E7C52EB6}"/>
                  </a:ext>
                </a:extLst>
              </p:cNvPr>
              <p:cNvSpPr txBox="1"/>
              <p:nvPr/>
            </p:nvSpPr>
            <p:spPr>
              <a:xfrm>
                <a:off x="2277856" y="4453149"/>
                <a:ext cx="7531509" cy="53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3.60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−3.89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=3.74V</a:t>
                </a:r>
                <a:endParaRPr lang="ro-RO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49225A-A968-0D64-36E2-F779E7C52E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856" y="4453149"/>
                <a:ext cx="7531509" cy="534249"/>
              </a:xfrm>
              <a:prstGeom prst="rect">
                <a:avLst/>
              </a:prstGeom>
              <a:blipFill>
                <a:blip r:embed="rId3"/>
                <a:stretch>
                  <a:fillRect b="-8046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5376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96C22-497E-087B-AA93-049A6B686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59" y="497512"/>
            <a:ext cx="10753725" cy="3766185"/>
          </a:xfrm>
        </p:spPr>
        <p:txBody>
          <a:bodyPr/>
          <a:lstStyle/>
          <a:p>
            <a:pPr algn="ctr"/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avand</a:t>
            </a:r>
            <a:r>
              <a:rPr lang="en-US" dirty="0"/>
              <a:t> V</a:t>
            </a:r>
            <a:r>
              <a:rPr lang="en-US" baseline="-25000" dirty="0"/>
              <a:t>OL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V</a:t>
            </a:r>
            <a:r>
              <a:rPr lang="en-US" baseline="-25000" dirty="0"/>
              <a:t>OH  </a:t>
            </a:r>
            <a:r>
              <a:rPr lang="en-US" dirty="0" err="1"/>
              <a:t>putem</a:t>
            </a:r>
            <a:r>
              <a:rPr lang="en-US" dirty="0"/>
              <a:t> </a:t>
            </a:r>
            <a:r>
              <a:rPr lang="en-US" dirty="0" err="1"/>
              <a:t>afla</a:t>
            </a:r>
            <a:r>
              <a:rPr lang="en-US" dirty="0"/>
              <a:t> V</a:t>
            </a:r>
            <a:r>
              <a:rPr lang="en-US" baseline="-25000" dirty="0"/>
              <a:t>PL </a:t>
            </a:r>
            <a:r>
              <a:rPr lang="en-US" dirty="0" err="1"/>
              <a:t>si</a:t>
            </a:r>
            <a:r>
              <a:rPr lang="en-US" dirty="0"/>
              <a:t> V</a:t>
            </a:r>
            <a:r>
              <a:rPr lang="en-US" baseline="-25000" dirty="0"/>
              <a:t>PH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formulele</a:t>
            </a:r>
            <a:r>
              <a:rPr lang="en-US" dirty="0"/>
              <a:t> de la TS </a:t>
            </a:r>
            <a:r>
              <a:rPr lang="en-US" dirty="0" err="1"/>
              <a:t>neinversor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876B3-F565-E356-B678-0AC72C29C644}"/>
                  </a:ext>
                </a:extLst>
              </p:cNvPr>
              <p:cNvSpPr txBox="1"/>
              <p:nvPr/>
            </p:nvSpPr>
            <p:spPr>
              <a:xfrm>
                <a:off x="4372201" y="1282126"/>
                <a:ext cx="3303639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DB876B3-F565-E356-B678-0AC72C29C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201" y="1282126"/>
                <a:ext cx="3303639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DB10B90-144C-6173-7F54-9DD4C486B91C}"/>
              </a:ext>
            </a:extLst>
          </p:cNvPr>
          <p:cNvSpPr txBox="1"/>
          <p:nvPr/>
        </p:nvSpPr>
        <p:spPr>
          <a:xfrm>
            <a:off x="647159" y="2889353"/>
            <a:ext cx="11120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 </a:t>
            </a:r>
            <a:r>
              <a:rPr lang="en-US" dirty="0" err="1"/>
              <a:t>rezistente</a:t>
            </a:r>
            <a:r>
              <a:rPr lang="en-US" dirty="0"/>
              <a:t> am ales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standardizate</a:t>
            </a:r>
            <a:r>
              <a:rPr lang="en-US" dirty="0"/>
              <a:t> </a:t>
            </a: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R1=2.2k</a:t>
            </a:r>
            <a:r>
              <a:rPr lang="el-GR" dirty="0"/>
              <a:t>Ω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R2=2k</a:t>
            </a:r>
            <a:r>
              <a:rPr lang="el-GR" dirty="0"/>
              <a:t>Ω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95C973-1138-3613-797F-8408EA13B1E1}"/>
                  </a:ext>
                </a:extLst>
              </p:cNvPr>
              <p:cNvSpPr txBox="1"/>
              <p:nvPr/>
            </p:nvSpPr>
            <p:spPr>
              <a:xfrm>
                <a:off x="791116" y="3726431"/>
                <a:ext cx="10430265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∙−3.74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=4.11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∙3.74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795C973-1138-3613-797F-8408EA13B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16" y="3726431"/>
                <a:ext cx="10430265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5DE96F-2888-D278-E828-5B92748F932C}"/>
                  </a:ext>
                </a:extLst>
              </p:cNvPr>
              <p:cNvSpPr txBox="1"/>
              <p:nvPr/>
            </p:nvSpPr>
            <p:spPr>
              <a:xfrm>
                <a:off x="2448232" y="5350391"/>
                <a:ext cx="107743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Deoarece la V</a:t>
                </a:r>
                <a:r>
                  <a:rPr lang="en-US" baseline="-25000" dirty="0"/>
                  <a:t>PH </a:t>
                </a:r>
                <a:r>
                  <a:rPr lang="en-US" dirty="0" err="1"/>
                  <a:t>si</a:t>
                </a:r>
                <a:r>
                  <a:rPr lang="en-US" dirty="0"/>
                  <a:t> V</a:t>
                </a:r>
                <a:r>
                  <a:rPr lang="en-US" baseline="-25000" dirty="0"/>
                  <a:t>PL</a:t>
                </a:r>
                <a:r>
                  <a:rPr lang="en-US" dirty="0"/>
                  <a:t> sunt </a:t>
                </a:r>
                <a:r>
                  <a:rPr lang="en-US" dirty="0" err="1"/>
                  <a:t>aproape</a:t>
                </a:r>
                <a:r>
                  <a:rPr lang="en-US" dirty="0"/>
                  <a:t> </a:t>
                </a:r>
                <a:r>
                  <a:rPr lang="en-US" dirty="0" err="1"/>
                  <a:t>egale</a:t>
                </a:r>
                <a:r>
                  <a:rPr lang="en-US" dirty="0"/>
                  <a:t> am </a:t>
                </a:r>
                <a:r>
                  <a:rPr lang="en-US" dirty="0" err="1"/>
                  <a:t>aproximat</a:t>
                </a:r>
                <a:r>
                  <a:rPr lang="en-US" dirty="0"/>
                  <a:t> ca find </a:t>
                </a:r>
                <a:r>
                  <a:rPr lang="en-US" dirty="0" err="1"/>
                  <a:t>ambele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85DE96F-2888-D278-E828-5B92748F9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232" y="5350391"/>
                <a:ext cx="10774385" cy="369332"/>
              </a:xfrm>
              <a:prstGeom prst="rect">
                <a:avLst/>
              </a:prstGeom>
              <a:blipFill>
                <a:blip r:embed="rId4"/>
                <a:stretch>
                  <a:fillRect l="-509" t="-10000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6682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5A463-E214-99C4-2DD8-60F77E26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943" y="206477"/>
            <a:ext cx="10772775" cy="1081549"/>
          </a:xfrm>
        </p:spPr>
        <p:txBody>
          <a:bodyPr/>
          <a:lstStyle/>
          <a:p>
            <a:pPr algn="ctr"/>
            <a:r>
              <a:rPr lang="en-US" dirty="0" err="1"/>
              <a:t>Simulare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E091B-A565-7B5B-592B-CDD0F9425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0" y="1396181"/>
            <a:ext cx="5161595" cy="3365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0610D7-BCC6-35B1-D59F-4F759152D4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30" y="4869652"/>
            <a:ext cx="2941575" cy="188230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4BBF08F-522B-1037-8B81-B3B3050D01BC}"/>
              </a:ext>
            </a:extLst>
          </p:cNvPr>
          <p:cNvCxnSpPr/>
          <p:nvPr/>
        </p:nvCxnSpPr>
        <p:spPr>
          <a:xfrm flipH="1">
            <a:off x="3706761" y="5515897"/>
            <a:ext cx="16911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DFAB88-1BE3-7BF3-2653-6CDF27358F23}"/>
                  </a:ext>
                </a:extLst>
              </p:cNvPr>
              <p:cNvSpPr txBox="1"/>
              <p:nvPr/>
            </p:nvSpPr>
            <p:spPr>
              <a:xfrm>
                <a:off x="5615079" y="5331231"/>
                <a:ext cx="1621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PH</a:t>
                </a:r>
                <a:r>
                  <a:rPr lang="en-US" dirty="0"/>
                  <a:t>=4.11V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4V</a:t>
                </a:r>
                <a:endParaRPr lang="ro-RO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6DFAB88-1BE3-7BF3-2653-6CDF27358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079" y="5331231"/>
                <a:ext cx="1621463" cy="369332"/>
              </a:xfrm>
              <a:prstGeom prst="rect">
                <a:avLst/>
              </a:prstGeom>
              <a:blipFill>
                <a:blip r:embed="rId4"/>
                <a:stretch>
                  <a:fillRect l="-3008" t="-10000" b="-26667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76212-3E17-C665-8ADC-3200A09B439B}"/>
              </a:ext>
            </a:extLst>
          </p:cNvPr>
          <p:cNvCxnSpPr>
            <a:cxnSpLocks/>
          </p:cNvCxnSpPr>
          <p:nvPr/>
        </p:nvCxnSpPr>
        <p:spPr>
          <a:xfrm flipH="1" flipV="1">
            <a:off x="3706761" y="6007510"/>
            <a:ext cx="2212258" cy="8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647CB-41ED-4FE6-AC6F-526E37F7A698}"/>
                  </a:ext>
                </a:extLst>
              </p:cNvPr>
              <p:cNvSpPr txBox="1"/>
              <p:nvPr/>
            </p:nvSpPr>
            <p:spPr>
              <a:xfrm>
                <a:off x="6017075" y="5920630"/>
                <a:ext cx="2054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</a:t>
                </a:r>
                <a:r>
                  <a:rPr lang="en-US" baseline="-25000" dirty="0"/>
                  <a:t>PL</a:t>
                </a:r>
                <a:r>
                  <a:rPr lang="en-US" dirty="0"/>
                  <a:t>=3.92V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4V</a:t>
                </a:r>
                <a:endParaRPr lang="ro-RO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3647CB-41ED-4FE6-AC6F-526E37F7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075" y="5920630"/>
                <a:ext cx="2054942" cy="369332"/>
              </a:xfrm>
              <a:prstGeom prst="rect">
                <a:avLst/>
              </a:prstGeom>
              <a:blipFill>
                <a:blip r:embed="rId5"/>
                <a:stretch>
                  <a:fillRect l="-2374" t="-8197" b="-245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52F44E0-E60C-B0E8-9AFF-45704FB813E0}"/>
              </a:ext>
            </a:extLst>
          </p:cNvPr>
          <p:cNvSpPr txBox="1"/>
          <p:nvPr/>
        </p:nvSpPr>
        <p:spPr>
          <a:xfrm>
            <a:off x="7123205" y="2553630"/>
            <a:ext cx="4582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Pentru</a:t>
            </a:r>
            <a:r>
              <a:rPr lang="en-US" dirty="0"/>
              <a:t> integrator am ales </a:t>
            </a:r>
            <a:r>
              <a:rPr lang="en-US" dirty="0" err="1"/>
              <a:t>valori</a:t>
            </a:r>
            <a:r>
              <a:rPr lang="en-US" dirty="0"/>
              <a:t> </a:t>
            </a:r>
            <a:r>
              <a:rPr lang="en-US" dirty="0" err="1"/>
              <a:t>standardizate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R=4.7k</a:t>
            </a:r>
            <a:r>
              <a:rPr lang="el-GR" dirty="0"/>
              <a:t>Ω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C=22nF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333401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C4F30B-2D1D-C336-FB76-462DA82279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72261" y="353482"/>
                <a:ext cx="10858120" cy="1658198"/>
              </a:xfrm>
            </p:spPr>
            <p:txBody>
              <a:bodyPr/>
              <a:lstStyle/>
              <a:p>
                <a:pPr algn="ctr"/>
                <a:r>
                  <a:rPr lang="en-US" dirty="0"/>
                  <a:t>Punte diode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𝑉𝐷</m:t>
                    </m:r>
                  </m:oMath>
                </a14:m>
                <a:r>
                  <a:rPr lang="en-US" dirty="0"/>
                  <a:t> </a:t>
                </a:r>
                <a:endParaRPr lang="ro-RO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0C4F30B-2D1D-C336-FB76-462DA82279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72261" y="353482"/>
                <a:ext cx="10858120" cy="1658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010E5-9DE2-BB76-F167-267CD725B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619" y="1965287"/>
            <a:ext cx="5376862" cy="1459107"/>
          </a:xfrm>
        </p:spPr>
        <p:txBody>
          <a:bodyPr/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puntea</a:t>
            </a:r>
            <a:r>
              <a:rPr lang="en-US" dirty="0"/>
              <a:t> diode am ales </a:t>
            </a:r>
            <a:r>
              <a:rPr lang="en-US" dirty="0" err="1"/>
              <a:t>dioda</a:t>
            </a:r>
            <a:r>
              <a:rPr lang="en-US" dirty="0"/>
              <a:t> 1N4148, o diode de </a:t>
            </a:r>
            <a:r>
              <a:rPr lang="en-US" dirty="0" err="1"/>
              <a:t>siliciu</a:t>
            </a:r>
            <a:r>
              <a:rPr lang="en-US" dirty="0"/>
              <a:t> care are V</a:t>
            </a:r>
            <a:r>
              <a:rPr lang="en-US" baseline="-25000" dirty="0"/>
              <a:t>D</a:t>
            </a:r>
            <a:r>
              <a:rPr lang="en-US" dirty="0"/>
              <a:t>=0.7V.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curent</a:t>
            </a:r>
            <a:r>
              <a:rPr lang="en-US" dirty="0"/>
              <a:t> am ales ca </a:t>
            </a:r>
            <a:r>
              <a:rPr lang="en-US" dirty="0" err="1"/>
              <a:t>fiind</a:t>
            </a:r>
            <a:r>
              <a:rPr lang="en-US" dirty="0"/>
              <a:t> I=9mA. </a:t>
            </a:r>
            <a:r>
              <a:rPr lang="en-US" dirty="0" err="1"/>
              <a:t>Rezistenta</a:t>
            </a:r>
            <a:r>
              <a:rPr lang="en-US" dirty="0"/>
              <a:t> am </a:t>
            </a:r>
            <a:r>
              <a:rPr lang="en-US" dirty="0" err="1"/>
              <a:t>aflat</a:t>
            </a:r>
            <a:r>
              <a:rPr lang="en-US" dirty="0"/>
              <a:t>-o din formula:</a:t>
            </a:r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C03FE-8612-EF5C-20E4-00AE012E6B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1731" y="1965287"/>
            <a:ext cx="3882360" cy="43587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F025B-B51A-FEA1-E24E-FA5FB465BE10}"/>
                  </a:ext>
                </a:extLst>
              </p:cNvPr>
              <p:cNvSpPr txBox="1"/>
              <p:nvPr/>
            </p:nvSpPr>
            <p:spPr>
              <a:xfrm>
                <a:off x="1097909" y="3623485"/>
                <a:ext cx="4463846" cy="612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3.74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−2.8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𝑚𝐴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=94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EF025B-B51A-FEA1-E24E-FA5FB465B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909" y="3623485"/>
                <a:ext cx="4463846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9932FEA-69D9-ABC1-08C3-68FE8E6DB38D}"/>
              </a:ext>
            </a:extLst>
          </p:cNvPr>
          <p:cNvSpPr txBox="1"/>
          <p:nvPr/>
        </p:nvSpPr>
        <p:spPr>
          <a:xfrm>
            <a:off x="870191" y="4807974"/>
            <a:ext cx="4919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ca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rezistentei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fie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standardizata</a:t>
            </a:r>
            <a:r>
              <a:rPr lang="en-US" dirty="0"/>
              <a:t> am ales R=100</a:t>
            </a:r>
            <a:r>
              <a:rPr lang="el-GR" dirty="0"/>
              <a:t>Ω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98137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230CF-F8BD-1590-EC62-ADE8398F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74" y="324463"/>
            <a:ext cx="10772775" cy="948363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Simulare</a:t>
            </a:r>
            <a:endParaRPr lang="ro-RO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067710-0FF1-A2C8-8BC1-B3F3BB27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0" y="1160206"/>
            <a:ext cx="11515139" cy="53733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64F152-03AA-1E5F-C198-B72720DB48EB}"/>
              </a:ext>
            </a:extLst>
          </p:cNvPr>
          <p:cNvCxnSpPr>
            <a:cxnSpLocks/>
          </p:cNvCxnSpPr>
          <p:nvPr/>
        </p:nvCxnSpPr>
        <p:spPr>
          <a:xfrm>
            <a:off x="1553497" y="1115509"/>
            <a:ext cx="216309" cy="644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CDF0D10-EFD5-2D95-0E92-EB8E764E95D6}"/>
              </a:ext>
            </a:extLst>
          </p:cNvPr>
          <p:cNvSpPr txBox="1"/>
          <p:nvPr/>
        </p:nvSpPr>
        <p:spPr>
          <a:xfrm>
            <a:off x="1052051" y="791410"/>
            <a:ext cx="120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OH</a:t>
            </a:r>
            <a:r>
              <a:rPr lang="ro-RO" b="1" dirty="0"/>
              <a:t>=</a:t>
            </a:r>
            <a:r>
              <a:rPr lang="en-US" b="1" dirty="0"/>
              <a:t>2.7</a:t>
            </a:r>
            <a:r>
              <a:rPr lang="ro-RO" b="1" dirty="0"/>
              <a:t>V</a:t>
            </a:r>
          </a:p>
          <a:p>
            <a:endParaRPr lang="ro-RO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17406A7-D94D-53A0-3159-86385EB3DBD7}"/>
              </a:ext>
            </a:extLst>
          </p:cNvPr>
          <p:cNvCxnSpPr>
            <a:cxnSpLocks/>
          </p:cNvCxnSpPr>
          <p:nvPr/>
        </p:nvCxnSpPr>
        <p:spPr>
          <a:xfrm flipH="1" flipV="1">
            <a:off x="3534696" y="5520813"/>
            <a:ext cx="260556" cy="869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53A3B-4AF3-E248-8C02-1063395F65F2}"/>
              </a:ext>
            </a:extLst>
          </p:cNvPr>
          <p:cNvSpPr txBox="1"/>
          <p:nvPr/>
        </p:nvSpPr>
        <p:spPr>
          <a:xfrm>
            <a:off x="3669890" y="6390743"/>
            <a:ext cx="1700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O</a:t>
            </a:r>
            <a:r>
              <a:rPr lang="en-US" b="1" baseline="-25000" dirty="0"/>
              <a:t>L</a:t>
            </a:r>
            <a:r>
              <a:rPr lang="ro-RO" b="1" dirty="0"/>
              <a:t>=</a:t>
            </a:r>
            <a:r>
              <a:rPr lang="en-US" b="1" dirty="0"/>
              <a:t>-2.74</a:t>
            </a:r>
            <a:r>
              <a:rPr lang="ro-RO" b="1" dirty="0"/>
              <a:t>V</a:t>
            </a:r>
          </a:p>
          <a:p>
            <a:endParaRPr lang="ro-RO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3E75F45-40E0-BB68-AC16-BC82CCD81B12}"/>
              </a:ext>
            </a:extLst>
          </p:cNvPr>
          <p:cNvCxnSpPr/>
          <p:nvPr/>
        </p:nvCxnSpPr>
        <p:spPr>
          <a:xfrm flipH="1">
            <a:off x="2497394" y="798644"/>
            <a:ext cx="235974" cy="639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57D768-F134-1569-1B9E-9FCB77B791B4}"/>
              </a:ext>
            </a:extLst>
          </p:cNvPr>
          <p:cNvSpPr txBox="1"/>
          <p:nvPr/>
        </p:nvSpPr>
        <p:spPr>
          <a:xfrm>
            <a:off x="2615381" y="462791"/>
            <a:ext cx="1868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PH</a:t>
            </a:r>
            <a:r>
              <a:rPr lang="ro-RO" b="1" dirty="0"/>
              <a:t>=3.</a:t>
            </a:r>
            <a:r>
              <a:rPr lang="en-US" b="1" dirty="0"/>
              <a:t>28</a:t>
            </a:r>
            <a:r>
              <a:rPr lang="ro-RO" b="1" dirty="0"/>
              <a:t>V</a:t>
            </a:r>
          </a:p>
          <a:p>
            <a:endParaRPr lang="ro-RO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6F49C2A-561C-2860-089A-0A96E1D45F05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5850194"/>
            <a:ext cx="1809918" cy="54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F0A766-CB34-EDE0-DA57-2B684A7852C6}"/>
              </a:ext>
            </a:extLst>
          </p:cNvPr>
          <p:cNvSpPr txBox="1"/>
          <p:nvPr/>
        </p:nvSpPr>
        <p:spPr>
          <a:xfrm>
            <a:off x="6821131" y="6409364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P</a:t>
            </a:r>
            <a:r>
              <a:rPr lang="en-US" b="1" baseline="-25000" dirty="0"/>
              <a:t>L</a:t>
            </a:r>
            <a:r>
              <a:rPr lang="ro-RO" b="1" dirty="0"/>
              <a:t>=</a:t>
            </a:r>
            <a:r>
              <a:rPr lang="en-US" b="1" dirty="0"/>
              <a:t>-</a:t>
            </a:r>
            <a:r>
              <a:rPr lang="ro-RO" b="1" dirty="0"/>
              <a:t>3.</a:t>
            </a:r>
            <a:r>
              <a:rPr lang="en-US" b="1" dirty="0"/>
              <a:t>23</a:t>
            </a:r>
            <a:r>
              <a:rPr lang="ro-RO" b="1" dirty="0"/>
              <a:t>V</a:t>
            </a:r>
          </a:p>
          <a:p>
            <a:endParaRPr lang="ro-RO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13F22B-400A-FB8E-8B8A-3CA9F10F022F}"/>
              </a:ext>
            </a:extLst>
          </p:cNvPr>
          <p:cNvCxnSpPr/>
          <p:nvPr/>
        </p:nvCxnSpPr>
        <p:spPr>
          <a:xfrm>
            <a:off x="10756490" y="559814"/>
            <a:ext cx="0" cy="1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74805B-5659-5973-84BD-4BA4E4CEC99D}"/>
              </a:ext>
            </a:extLst>
          </p:cNvPr>
          <p:cNvCxnSpPr>
            <a:cxnSpLocks/>
          </p:cNvCxnSpPr>
          <p:nvPr/>
        </p:nvCxnSpPr>
        <p:spPr>
          <a:xfrm>
            <a:off x="10063932" y="855216"/>
            <a:ext cx="326991" cy="5100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3831047-C79B-B01B-876F-F1F06D03C969}"/>
              </a:ext>
            </a:extLst>
          </p:cNvPr>
          <p:cNvSpPr txBox="1"/>
          <p:nvPr/>
        </p:nvSpPr>
        <p:spPr>
          <a:xfrm>
            <a:off x="9330197" y="462790"/>
            <a:ext cx="19959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baseline="-25000" dirty="0" err="1"/>
              <a:t>osc</a:t>
            </a:r>
            <a:r>
              <a:rPr lang="en-US" b="1" dirty="0"/>
              <a:t>=2.10kHz</a:t>
            </a:r>
            <a:r>
              <a:rPr lang="en-US" b="1" baseline="-25000" dirty="0"/>
              <a:t> </a:t>
            </a:r>
            <a:endParaRPr lang="ro-RO" b="1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678112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38ECD-B931-CA9F-0ECF-36EEA58A5E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418856"/>
            <a:ext cx="10753725" cy="1223132"/>
          </a:xfrm>
        </p:spPr>
        <p:txBody>
          <a:bodyPr/>
          <a:lstStyle/>
          <a:p>
            <a:pPr algn="just"/>
            <a:r>
              <a:rPr lang="ro-RO" dirty="0"/>
              <a:t>Insa schema circuitului de mai sus este deja realizata cu valori standardizate de rezistente si condensatoare. Insa pentru aceasta am pornit de la o schema realizata prin calcule matematice.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1EB59-73E3-85BE-022C-485118B1E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733110"/>
            <a:ext cx="11164267" cy="447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9117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E579-1FC4-9199-0763-AEFC4B6D8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5059" y="1898117"/>
            <a:ext cx="6222436" cy="3061765"/>
          </a:xfrm>
        </p:spPr>
        <p:txBody>
          <a:bodyPr>
            <a:normAutofit/>
          </a:bodyPr>
          <a:lstStyle/>
          <a:p>
            <a:r>
              <a:rPr lang="ro-RO" dirty="0"/>
              <a:t>Pentru primul bloc din circuit am ales ca valorile rezistentelor R1, R2 si R3 sa fie de 1k</a:t>
            </a:r>
            <a:r>
              <a:rPr lang="el-GR" dirty="0"/>
              <a:t>Ω</a:t>
            </a:r>
            <a:r>
              <a:rPr lang="ro-RO" dirty="0"/>
              <a:t>. Astfel cand tranzistorul este in </a:t>
            </a:r>
            <a:r>
              <a:rPr lang="ro-RO" b="1" dirty="0"/>
              <a:t>saturatie</a:t>
            </a:r>
            <a:r>
              <a:rPr lang="ro-RO" dirty="0"/>
              <a:t>, AO se va comporta ca un inversor, iar cand tranzistorul este blocat, AO se va comporta ca un </a:t>
            </a:r>
            <a:r>
              <a:rPr lang="ro-RO" b="1" dirty="0"/>
              <a:t>repetor.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500752-A2E4-747B-415E-0864EBCD2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21" y="949796"/>
            <a:ext cx="4839119" cy="42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214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6181A-5BB6-D61D-4FE4-9CAFCFB3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0282" y="150223"/>
            <a:ext cx="2862724" cy="1658198"/>
          </a:xfrm>
        </p:spPr>
        <p:txBody>
          <a:bodyPr>
            <a:normAutofit/>
          </a:bodyPr>
          <a:lstStyle/>
          <a:p>
            <a:r>
              <a:rPr lang="ro-RO" sz="3600" b="1" dirty="0">
                <a:solidFill>
                  <a:schemeClr val="tx1"/>
                </a:solidFill>
              </a:rPr>
              <a:t>Integrator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CDFFC-2946-3C27-1654-41D4FAD0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8421"/>
            <a:ext cx="4724781" cy="3766185"/>
          </a:xfrm>
        </p:spPr>
        <p:txBody>
          <a:bodyPr/>
          <a:lstStyle/>
          <a:p>
            <a:r>
              <a:rPr lang="ro-RO" dirty="0"/>
              <a:t>Integratorul primeste tensiune constantă de la AO, astfel iesirea de la integrator este de formă triunghiulară (semnal triunghiular).</a:t>
            </a:r>
          </a:p>
          <a:p>
            <a:r>
              <a:rPr lang="ro-RO" dirty="0"/>
              <a:t>Tensiunile de prag ale integratorului au fost alese astfel</a:t>
            </a:r>
            <a:r>
              <a:rPr lang="en-US" dirty="0"/>
              <a:t>:</a:t>
            </a:r>
          </a:p>
          <a:p>
            <a:r>
              <a:rPr lang="en-US" b="1" dirty="0"/>
              <a:t>V</a:t>
            </a:r>
            <a:r>
              <a:rPr lang="en-US" b="1" baseline="-25000" dirty="0"/>
              <a:t>PH</a:t>
            </a:r>
            <a:r>
              <a:rPr lang="en-US" b="1" dirty="0"/>
              <a:t>=3.86V </a:t>
            </a:r>
            <a:r>
              <a:rPr lang="ro-RO" b="1" dirty="0"/>
              <a:t>și V</a:t>
            </a:r>
            <a:r>
              <a:rPr lang="ro-RO" b="1" baseline="-25000" dirty="0"/>
              <a:t>PL</a:t>
            </a:r>
            <a:r>
              <a:rPr lang="ro-RO" b="1" dirty="0"/>
              <a:t>=-3.75V</a:t>
            </a:r>
          </a:p>
          <a:p>
            <a:r>
              <a:rPr lang="ro-RO" dirty="0"/>
              <a:t>Pentru a avea aceste valori am ales pentru </a:t>
            </a:r>
            <a:r>
              <a:rPr lang="ro-RO" b="1" dirty="0"/>
              <a:t>R4=4k</a:t>
            </a:r>
            <a:r>
              <a:rPr lang="el-GR" b="1" dirty="0"/>
              <a:t>Ω</a:t>
            </a:r>
            <a:r>
              <a:rPr lang="ro-RO" b="1" dirty="0"/>
              <a:t> </a:t>
            </a:r>
            <a:r>
              <a:rPr lang="ro-RO" dirty="0"/>
              <a:t>și </a:t>
            </a:r>
            <a:r>
              <a:rPr lang="ro-RO" b="1" dirty="0"/>
              <a:t>C=20nF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05CC8-60DA-3246-E821-9F4C4054E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635" y="1808421"/>
            <a:ext cx="3934018" cy="3705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38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66D28E-7273-D1D6-9941-E7D562E32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33" y="1211585"/>
            <a:ext cx="10038734" cy="466869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005243B-8AC7-9BEE-95BA-F9BF874E7CA6}"/>
              </a:ext>
            </a:extLst>
          </p:cNvPr>
          <p:cNvCxnSpPr/>
          <p:nvPr/>
        </p:nvCxnSpPr>
        <p:spPr>
          <a:xfrm>
            <a:off x="3706761" y="1061884"/>
            <a:ext cx="865239" cy="32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3FDB84A-34B7-A130-24BA-DD2FC67B278C}"/>
              </a:ext>
            </a:extLst>
          </p:cNvPr>
          <p:cNvSpPr txBox="1"/>
          <p:nvPr/>
        </p:nvSpPr>
        <p:spPr>
          <a:xfrm>
            <a:off x="2753032" y="767403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</a:t>
            </a:r>
            <a:r>
              <a:rPr lang="ro-RO" baseline="-25000" dirty="0"/>
              <a:t>PH</a:t>
            </a:r>
            <a:r>
              <a:rPr lang="ro-RO" dirty="0"/>
              <a:t>=3.8</a:t>
            </a:r>
            <a:r>
              <a:rPr lang="en-US" dirty="0"/>
              <a:t>6</a:t>
            </a:r>
            <a:r>
              <a:rPr lang="ro-RO" dirty="0"/>
              <a:t>V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E59D7D-A907-0668-F0D1-DB06078E90CA}"/>
              </a:ext>
            </a:extLst>
          </p:cNvPr>
          <p:cNvCxnSpPr/>
          <p:nvPr/>
        </p:nvCxnSpPr>
        <p:spPr>
          <a:xfrm flipH="1" flipV="1">
            <a:off x="5683045" y="5397910"/>
            <a:ext cx="1052052" cy="87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91883B4-BCA3-560C-9976-9D1FEE0E5B61}"/>
              </a:ext>
            </a:extLst>
          </p:cNvPr>
          <p:cNvSpPr txBox="1"/>
          <p:nvPr/>
        </p:nvSpPr>
        <p:spPr>
          <a:xfrm>
            <a:off x="6735097" y="6206959"/>
            <a:ext cx="175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</a:t>
            </a:r>
            <a:r>
              <a:rPr lang="ro-RO" baseline="-25000" dirty="0"/>
              <a:t>P</a:t>
            </a:r>
            <a:r>
              <a:rPr lang="en-US" baseline="-25000" dirty="0"/>
              <a:t>L</a:t>
            </a:r>
            <a:r>
              <a:rPr lang="ro-RO" dirty="0"/>
              <a:t>=-3.7</a:t>
            </a:r>
            <a:r>
              <a:rPr lang="en-US" dirty="0"/>
              <a:t>5</a:t>
            </a:r>
            <a:r>
              <a:rPr lang="ro-RO" dirty="0"/>
              <a:t>V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A6515-2D06-1C92-D9E2-8E6913ABD7E0}"/>
              </a:ext>
            </a:extLst>
          </p:cNvPr>
          <p:cNvSpPr txBox="1"/>
          <p:nvPr/>
        </p:nvSpPr>
        <p:spPr>
          <a:xfrm>
            <a:off x="5683045" y="334297"/>
            <a:ext cx="5093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Din cauza ca AO-ul folosit nu este ideal, valorile sunt asimetrice.</a:t>
            </a:r>
          </a:p>
        </p:txBody>
      </p:sp>
    </p:spTree>
    <p:extLst>
      <p:ext uri="{BB962C8B-B14F-4D97-AF65-F5344CB8AC3E}">
        <p14:creationId xmlns:p14="http://schemas.microsoft.com/office/powerpoint/2010/main" val="539240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600E5-051F-46FA-ED4F-CC41DACF9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sz="2800" b="1" dirty="0">
                <a:solidFill>
                  <a:schemeClr val="tx1"/>
                </a:solidFill>
              </a:rPr>
              <a:t>Comparator Trigger-Schmitt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54D10-764E-E2B0-0609-9EA4796E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6606" y="2011680"/>
            <a:ext cx="5041244" cy="3766185"/>
          </a:xfrm>
        </p:spPr>
        <p:txBody>
          <a:bodyPr/>
          <a:lstStyle/>
          <a:p>
            <a:r>
              <a:rPr lang="ro-RO" dirty="0"/>
              <a:t>Pentru comparator tensiunea de la intrare este tensiunea de la integrator. Trigger-Schmitt va avea la iesire un semnal dreptunghiular cu tensiunile </a:t>
            </a:r>
            <a:r>
              <a:rPr lang="ro-RO" b="1" dirty="0">
                <a:solidFill>
                  <a:schemeClr val="tx1"/>
                </a:solidFill>
              </a:rPr>
              <a:t>V</a:t>
            </a:r>
            <a:r>
              <a:rPr lang="ro-RO" b="1" baseline="-25000" dirty="0">
                <a:solidFill>
                  <a:schemeClr val="tx1"/>
                </a:solidFill>
              </a:rPr>
              <a:t>OL </a:t>
            </a:r>
            <a:r>
              <a:rPr lang="ro-RO" b="1" dirty="0">
                <a:solidFill>
                  <a:schemeClr val="tx1"/>
                </a:solidFill>
              </a:rPr>
              <a:t>și V</a:t>
            </a:r>
            <a:r>
              <a:rPr lang="ro-RO" b="1" baseline="-25000" dirty="0">
                <a:solidFill>
                  <a:schemeClr val="tx1"/>
                </a:solidFill>
              </a:rPr>
              <a:t>OH</a:t>
            </a:r>
            <a:r>
              <a:rPr lang="ro-RO" dirty="0"/>
              <a:t>. Deoarece V</a:t>
            </a:r>
            <a:r>
              <a:rPr lang="ro-RO" baseline="-25000" dirty="0"/>
              <a:t>OL </a:t>
            </a:r>
            <a:r>
              <a:rPr lang="ro-RO" dirty="0"/>
              <a:t>și V</a:t>
            </a:r>
            <a:r>
              <a:rPr lang="ro-RO" baseline="-25000" dirty="0"/>
              <a:t>OH </a:t>
            </a:r>
            <a:r>
              <a:rPr lang="ro-RO" dirty="0"/>
              <a:t>nu sunt simetrice am aproximat ca fiind 3.8V.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3CDC40-70F6-3A19-7492-6815A29AB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2054906"/>
            <a:ext cx="5041244" cy="3671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A125ED-E4A1-11DA-D798-11F0488811FD}"/>
                  </a:ext>
                </a:extLst>
              </p:cNvPr>
              <p:cNvSpPr txBox="1"/>
              <p:nvPr/>
            </p:nvSpPr>
            <p:spPr>
              <a:xfrm>
                <a:off x="6838335" y="4621162"/>
                <a:ext cx="4591664" cy="53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3.</m:t>
                            </m:r>
                            <m:r>
                              <a:rPr lang="ro-RO" b="0" i="1" smtClean="0">
                                <a:latin typeface="Cambria Math" panose="02040503050406030204" pitchFamily="18" charset="0"/>
                              </a:rPr>
                              <m:t>83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−3.</m:t>
                                </m:r>
                                <m:r>
                                  <a:rPr lang="ro-RO" b="0" i="1" smtClean="0">
                                    <a:latin typeface="Cambria Math" panose="02040503050406030204" pitchFamily="18" charset="0"/>
                                  </a:rPr>
                                  <m:t>95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=3.74V</a:t>
                </a:r>
                <a:r>
                  <a:rPr lang="ro-RO" dirty="0"/>
                  <a:t>=</a:t>
                </a:r>
                <a:r>
                  <a:rPr lang="ro-RO" b="1" dirty="0"/>
                  <a:t>3.8V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A125ED-E4A1-11DA-D798-11F0488811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335" y="4621162"/>
                <a:ext cx="4591664" cy="534249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32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4E36-3C78-EED7-E420-82F95AA3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405" y="344130"/>
            <a:ext cx="10772775" cy="987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Date de </a:t>
            </a:r>
            <a:r>
              <a:rPr lang="en-US" sz="3200" dirty="0" err="1"/>
              <a:t>proiectare</a:t>
            </a:r>
            <a:r>
              <a:rPr lang="en-US" sz="3200" dirty="0"/>
              <a:t>:</a:t>
            </a:r>
            <a:endParaRPr lang="ro-RO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335D4-186F-39D9-994C-11D959246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05" y="1545907"/>
            <a:ext cx="10753725" cy="3766185"/>
          </a:xfrm>
        </p:spPr>
        <p:txBody>
          <a:bodyPr/>
          <a:lstStyle/>
          <a:p>
            <a:r>
              <a:rPr lang="en-US" dirty="0"/>
              <a:t> Tema: </a:t>
            </a:r>
            <a:r>
              <a:rPr lang="ro-RO" dirty="0"/>
              <a:t>Convertor V/F  cu frecvențe în domeniul audio</a:t>
            </a:r>
            <a:endParaRPr lang="en-US" dirty="0"/>
          </a:p>
          <a:p>
            <a:r>
              <a:rPr lang="ro-RO" dirty="0"/>
              <a:t>Domeniu de frecvențe / forma de unda de generat</a:t>
            </a:r>
            <a:r>
              <a:rPr lang="en-US" dirty="0"/>
              <a:t>:</a:t>
            </a:r>
          </a:p>
          <a:p>
            <a:r>
              <a:rPr lang="ro-RO" dirty="0"/>
              <a:t>Vin&lt;0; La Vin = -3V: Fout = 2KHz</a:t>
            </a:r>
            <a:endParaRPr lang="en-US" dirty="0"/>
          </a:p>
          <a:p>
            <a:r>
              <a:rPr lang="ro-RO" dirty="0"/>
              <a:t>Circuite folosite pentru implementare</a:t>
            </a:r>
            <a:r>
              <a:rPr lang="en-US" dirty="0"/>
              <a:t>:</a:t>
            </a:r>
          </a:p>
          <a:p>
            <a:r>
              <a:rPr lang="ro-RO" dirty="0"/>
              <a:t>AO inv/neinv cu switch pe TB NPN + integrator +  Trigger-Schmidt</a:t>
            </a:r>
            <a:endParaRPr lang="en-US" dirty="0"/>
          </a:p>
          <a:p>
            <a:r>
              <a:rPr lang="ro-RO" dirty="0"/>
              <a:t>Specificați Implementare</a:t>
            </a:r>
            <a:r>
              <a:rPr lang="en-US" dirty="0"/>
              <a:t>:</a:t>
            </a:r>
          </a:p>
          <a:p>
            <a:r>
              <a:rPr lang="ro-RO" dirty="0"/>
              <a:t>Limitator pentru referință: Punte diode ±4VD</a:t>
            </a:r>
          </a:p>
        </p:txBody>
      </p:sp>
    </p:spTree>
    <p:extLst>
      <p:ext uri="{BB962C8B-B14F-4D97-AF65-F5344CB8AC3E}">
        <p14:creationId xmlns:p14="http://schemas.microsoft.com/office/powerpoint/2010/main" val="3894929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B8D298-3B96-89C7-F78A-501CB5433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05" y="958604"/>
            <a:ext cx="11476189" cy="53399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D69DF6-B67E-8D67-49DE-789E27C56241}"/>
              </a:ext>
            </a:extLst>
          </p:cNvPr>
          <p:cNvCxnSpPr/>
          <p:nvPr/>
        </p:nvCxnSpPr>
        <p:spPr>
          <a:xfrm>
            <a:off x="4178710" y="825910"/>
            <a:ext cx="678425" cy="373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201BC9A-B70A-C83F-55BE-14AEB842C82F}"/>
              </a:ext>
            </a:extLst>
          </p:cNvPr>
          <p:cNvCxnSpPr/>
          <p:nvPr/>
        </p:nvCxnSpPr>
        <p:spPr>
          <a:xfrm flipH="1" flipV="1">
            <a:off x="6174658" y="5437239"/>
            <a:ext cx="845574" cy="983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A4C00F-04FE-29B6-4210-7298D054428D}"/>
              </a:ext>
            </a:extLst>
          </p:cNvPr>
          <p:cNvSpPr txBox="1"/>
          <p:nvPr/>
        </p:nvSpPr>
        <p:spPr>
          <a:xfrm>
            <a:off x="3274142" y="490127"/>
            <a:ext cx="1327355" cy="373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</a:t>
            </a:r>
            <a:r>
              <a:rPr lang="ro-RO" baseline="-25000" dirty="0"/>
              <a:t>OH</a:t>
            </a:r>
            <a:r>
              <a:rPr lang="ro-RO" dirty="0"/>
              <a:t>=3.83V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F23AE8-CA16-E97B-89B2-182F7F76C1E0}"/>
              </a:ext>
            </a:extLst>
          </p:cNvPr>
          <p:cNvSpPr txBox="1"/>
          <p:nvPr/>
        </p:nvSpPr>
        <p:spPr>
          <a:xfrm>
            <a:off x="6941574" y="6298594"/>
            <a:ext cx="2556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V</a:t>
            </a:r>
            <a:r>
              <a:rPr lang="ro-RO" baseline="-25000" dirty="0"/>
              <a:t>OL</a:t>
            </a:r>
            <a:r>
              <a:rPr lang="ro-RO" dirty="0"/>
              <a:t>=-3.95V</a:t>
            </a:r>
          </a:p>
        </p:txBody>
      </p:sp>
    </p:spTree>
    <p:extLst>
      <p:ext uri="{BB962C8B-B14F-4D97-AF65-F5344CB8AC3E}">
        <p14:creationId xmlns:p14="http://schemas.microsoft.com/office/powerpoint/2010/main" val="211967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F5F39-1D9C-8F17-8AF1-B9D260ED3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137" y="418855"/>
            <a:ext cx="10753725" cy="741351"/>
          </a:xfrm>
        </p:spPr>
        <p:txBody>
          <a:bodyPr/>
          <a:lstStyle/>
          <a:p>
            <a:r>
              <a:rPr lang="ro-RO" dirty="0"/>
              <a:t>Pentru a afla rezistențele comparatorului am folosit formulele specifice acestuia</a:t>
            </a:r>
            <a:r>
              <a:rPr lang="en-US" dirty="0"/>
              <a:t>:</a:t>
            </a:r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D3356-CE37-EB4E-92D4-35960B2F37C5}"/>
                  </a:ext>
                </a:extLst>
              </p:cNvPr>
              <p:cNvSpPr txBox="1"/>
              <p:nvPr/>
            </p:nvSpPr>
            <p:spPr>
              <a:xfrm>
                <a:off x="2831690" y="1040372"/>
                <a:ext cx="6096000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D3356-CE37-EB4E-92D4-35960B2F3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1690" y="1040372"/>
                <a:ext cx="6096000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9F6C7D-D148-1A83-BFC8-0BB7D9443717}"/>
                  </a:ext>
                </a:extLst>
              </p:cNvPr>
              <p:cNvSpPr txBox="1"/>
              <p:nvPr/>
            </p:nvSpPr>
            <p:spPr>
              <a:xfrm>
                <a:off x="175597" y="3254954"/>
                <a:ext cx="11297265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⇒3.8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⇒3.8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2.5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∙3.95⇒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2=2.6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3.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∙3.8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⇒−3.75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2.5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Ω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∙3.95⇒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2=2.6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9F6C7D-D148-1A83-BFC8-0BB7D94437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97" y="3254954"/>
                <a:ext cx="11297265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6437101-CEF2-524A-5F29-692A00A8AC05}"/>
              </a:ext>
            </a:extLst>
          </p:cNvPr>
          <p:cNvSpPr txBox="1"/>
          <p:nvPr/>
        </p:nvSpPr>
        <p:spPr>
          <a:xfrm>
            <a:off x="4838853" y="2633437"/>
            <a:ext cx="3913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 ales R1=2.5kΩ</a:t>
            </a:r>
            <a:endParaRPr lang="ro-R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55BBE-7E64-4CBC-CD74-1E29DA40F189}"/>
              </a:ext>
            </a:extLst>
          </p:cNvPr>
          <p:cNvSpPr txBox="1"/>
          <p:nvPr/>
        </p:nvSpPr>
        <p:spPr>
          <a:xfrm>
            <a:off x="719137" y="5284870"/>
            <a:ext cx="11138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Însă deoarece daca folosesc aceasta valoare la rezistenta R2, frecventa nu v-a fi la 2kHz. Astfel am ales sa fie 2.8k</a:t>
            </a:r>
            <a:r>
              <a:rPr lang="el-GR" dirty="0"/>
              <a:t>Ω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9536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14B72-56F8-2334-BFB2-DABD4D9A9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9137" y="527009"/>
                <a:ext cx="10753725" cy="2058876"/>
              </a:xfrm>
            </p:spPr>
            <p:txBody>
              <a:bodyPr/>
              <a:lstStyle/>
              <a:p>
                <a:r>
                  <a:rPr lang="ro-RO" dirty="0"/>
                  <a:t>Astfel pentru a calcula frecventa ceruta de 2kHz folosim formula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𝑉𝑟𝑒𝑓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𝑅𝐶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2∙4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𝑛𝐹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=2.32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𝑘𝐻𝑧</m:t>
                    </m:r>
                  </m:oMath>
                </a14:m>
                <a:endParaRPr lang="ro-R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214B72-56F8-2334-BFB2-DABD4D9A9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9137" y="527009"/>
                <a:ext cx="10753725" cy="2058876"/>
              </a:xfrm>
              <a:blipFill>
                <a:blip r:embed="rId2"/>
                <a:stretch>
                  <a:fillRect l="-57" t="-503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7BFE5CB-7CF8-7FF0-A773-66035FC02694}"/>
              </a:ext>
            </a:extLst>
          </p:cNvPr>
          <p:cNvSpPr txBox="1"/>
          <p:nvPr/>
        </p:nvSpPr>
        <p:spPr>
          <a:xfrm>
            <a:off x="2584500" y="2784676"/>
            <a:ext cx="8888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Deoarece</a:t>
            </a:r>
            <a:r>
              <a:rPr lang="en-US" dirty="0"/>
              <a:t> </a:t>
            </a:r>
            <a:r>
              <a:rPr lang="en-US" dirty="0" err="1"/>
              <a:t>frecventa</a:t>
            </a:r>
            <a:r>
              <a:rPr lang="en-US" dirty="0"/>
              <a:t> nu a </a:t>
            </a:r>
            <a:r>
              <a:rPr lang="en-US" dirty="0" err="1"/>
              <a:t>dat</a:t>
            </a:r>
            <a:r>
              <a:rPr lang="en-US" dirty="0"/>
              <a:t> </a:t>
            </a:r>
            <a:r>
              <a:rPr lang="en-US" dirty="0" err="1"/>
              <a:t>chiar</a:t>
            </a:r>
            <a:r>
              <a:rPr lang="en-US" dirty="0"/>
              <a:t> 2kHz am </a:t>
            </a:r>
            <a:r>
              <a:rPr lang="en-US" dirty="0" err="1"/>
              <a:t>aproximat</a:t>
            </a:r>
            <a:r>
              <a:rPr lang="en-US" dirty="0"/>
              <a:t> 2.32kHz la 2kHz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22876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F8147-4224-C2F1-821E-777091134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285134"/>
            <a:ext cx="10772775" cy="938531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Simulare</a:t>
            </a:r>
            <a:endParaRPr lang="ro-RO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7F578-4729-B850-E076-5DB30D6B3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29" y="1223665"/>
            <a:ext cx="11396713" cy="5249504"/>
          </a:xfrm>
          <a:prstGeom prst="rec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9C78E3-E3E5-B603-DA68-69CDB6C4CB8A}"/>
              </a:ext>
            </a:extLst>
          </p:cNvPr>
          <p:cNvCxnSpPr/>
          <p:nvPr/>
        </p:nvCxnSpPr>
        <p:spPr>
          <a:xfrm>
            <a:off x="3873910" y="754399"/>
            <a:ext cx="491613" cy="63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E586C2-11A6-2608-08B1-85AD8006BCD1}"/>
              </a:ext>
            </a:extLst>
          </p:cNvPr>
          <p:cNvCxnSpPr>
            <a:cxnSpLocks/>
          </p:cNvCxnSpPr>
          <p:nvPr/>
        </p:nvCxnSpPr>
        <p:spPr>
          <a:xfrm flipV="1">
            <a:off x="2261419" y="5525729"/>
            <a:ext cx="904568" cy="934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5CAE61-D176-BAC3-200E-6C7677787514}"/>
              </a:ext>
            </a:extLst>
          </p:cNvPr>
          <p:cNvSpPr txBox="1"/>
          <p:nvPr/>
        </p:nvSpPr>
        <p:spPr>
          <a:xfrm>
            <a:off x="2846439" y="431234"/>
            <a:ext cx="205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PH</a:t>
            </a:r>
            <a:r>
              <a:rPr lang="ro-RO" b="1" dirty="0"/>
              <a:t>=3.8</a:t>
            </a:r>
            <a:r>
              <a:rPr lang="en-US" b="1" dirty="0"/>
              <a:t>6</a:t>
            </a:r>
            <a:r>
              <a:rPr lang="ro-RO" b="1" dirty="0"/>
              <a:t>V</a:t>
            </a:r>
          </a:p>
          <a:p>
            <a:endParaRPr lang="ro-R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4EF6B-AA54-B07A-8498-34BFCF4F308D}"/>
              </a:ext>
            </a:extLst>
          </p:cNvPr>
          <p:cNvSpPr txBox="1"/>
          <p:nvPr/>
        </p:nvSpPr>
        <p:spPr>
          <a:xfrm>
            <a:off x="2185219" y="6426766"/>
            <a:ext cx="1587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P</a:t>
            </a:r>
            <a:r>
              <a:rPr lang="en-US" b="1" baseline="-25000" dirty="0"/>
              <a:t>L</a:t>
            </a:r>
            <a:r>
              <a:rPr lang="ro-RO" b="1" dirty="0"/>
              <a:t>=-3.7</a:t>
            </a:r>
            <a:r>
              <a:rPr lang="en-US" b="1" dirty="0"/>
              <a:t>5</a:t>
            </a:r>
            <a:r>
              <a:rPr lang="ro-RO" b="1" dirty="0"/>
              <a:t>V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DDEE91-1638-7A34-A422-94637E4ED23E}"/>
              </a:ext>
            </a:extLst>
          </p:cNvPr>
          <p:cNvCxnSpPr/>
          <p:nvPr/>
        </p:nvCxnSpPr>
        <p:spPr>
          <a:xfrm flipH="1">
            <a:off x="7865806" y="754399"/>
            <a:ext cx="540775" cy="631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351D98-1C6C-CB3A-BA51-26FAA9BD7515}"/>
              </a:ext>
            </a:extLst>
          </p:cNvPr>
          <p:cNvSpPr txBox="1"/>
          <p:nvPr/>
        </p:nvSpPr>
        <p:spPr>
          <a:xfrm>
            <a:off x="8117685" y="384831"/>
            <a:ext cx="1622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OH</a:t>
            </a:r>
            <a:r>
              <a:rPr lang="ro-RO" b="1" dirty="0"/>
              <a:t>=3.83V</a:t>
            </a:r>
          </a:p>
          <a:p>
            <a:endParaRPr lang="ro-RO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BE7CAA-F36B-236E-F332-4DF9A7F121AC}"/>
              </a:ext>
            </a:extLst>
          </p:cNvPr>
          <p:cNvCxnSpPr/>
          <p:nvPr/>
        </p:nvCxnSpPr>
        <p:spPr>
          <a:xfrm flipV="1">
            <a:off x="7364361" y="5732206"/>
            <a:ext cx="619433" cy="74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7590D6-65F3-936F-7C35-AFB4CF20821F}"/>
              </a:ext>
            </a:extLst>
          </p:cNvPr>
          <p:cNvSpPr txBox="1"/>
          <p:nvPr/>
        </p:nvSpPr>
        <p:spPr>
          <a:xfrm>
            <a:off x="6096000" y="6460100"/>
            <a:ext cx="1691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V</a:t>
            </a:r>
            <a:r>
              <a:rPr lang="ro-RO" b="1" baseline="-25000" dirty="0"/>
              <a:t>OL</a:t>
            </a:r>
            <a:r>
              <a:rPr lang="ro-RO" b="1" dirty="0"/>
              <a:t>=-3.95V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E3840-5EC1-37D6-CA4D-2645532A5C28}"/>
              </a:ext>
            </a:extLst>
          </p:cNvPr>
          <p:cNvCxnSpPr>
            <a:cxnSpLocks/>
          </p:cNvCxnSpPr>
          <p:nvPr/>
        </p:nvCxnSpPr>
        <p:spPr>
          <a:xfrm flipH="1">
            <a:off x="10392697" y="900736"/>
            <a:ext cx="540774" cy="5323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0912C83-3D44-2BDD-BC1C-71C11408ABE5}"/>
              </a:ext>
            </a:extLst>
          </p:cNvPr>
          <p:cNvSpPr txBox="1"/>
          <p:nvPr/>
        </p:nvSpPr>
        <p:spPr>
          <a:xfrm>
            <a:off x="10329168" y="460387"/>
            <a:ext cx="162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f</a:t>
            </a:r>
            <a:r>
              <a:rPr lang="en-US" b="1" baseline="-25000" dirty="0" err="1"/>
              <a:t>osc</a:t>
            </a:r>
            <a:r>
              <a:rPr lang="en-US" b="1" dirty="0"/>
              <a:t>=2.33kHz</a:t>
            </a:r>
            <a:r>
              <a:rPr lang="en-US" b="1" baseline="-25000" dirty="0"/>
              <a:t> 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465310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17375-EEA5-5C9B-D14C-7A711D7EE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037" y="137652"/>
            <a:ext cx="10772775" cy="1194170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Montaj</a:t>
            </a:r>
            <a:endParaRPr lang="ro-RO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A circuit board with wires on it&#10;&#10;Description automatically generated">
            <a:extLst>
              <a:ext uri="{FF2B5EF4-FFF2-40B4-BE49-F238E27FC236}">
                <a16:creationId xmlns:a16="http://schemas.microsoft.com/office/drawing/2014/main" id="{BE73B9A6-F664-5675-75DD-EAFAC764F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4" y="1182033"/>
            <a:ext cx="4043124" cy="5390832"/>
          </a:xfrm>
          <a:prstGeom prst="rect">
            <a:avLst/>
          </a:prstGeom>
        </p:spPr>
      </p:pic>
      <p:pic>
        <p:nvPicPr>
          <p:cNvPr id="7" name="Picture 6" descr="A group of wires on a notebook&#10;&#10;Description automatically generated">
            <a:extLst>
              <a:ext uri="{FF2B5EF4-FFF2-40B4-BE49-F238E27FC236}">
                <a16:creationId xmlns:a16="http://schemas.microsoft.com/office/drawing/2014/main" id="{30BF683D-8607-5BC6-336B-3E7741C7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5477" y="1256928"/>
            <a:ext cx="4043124" cy="539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830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wires on a piece of paper&#10;&#10;Description automatically generated">
            <a:extLst>
              <a:ext uri="{FF2B5EF4-FFF2-40B4-BE49-F238E27FC236}">
                <a16:creationId xmlns:a16="http://schemas.microsoft.com/office/drawing/2014/main" id="{DC6A1D89-1D88-D168-0ABF-7538C57A1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64" y="294967"/>
            <a:ext cx="4701049" cy="6268065"/>
          </a:xfrm>
          <a:prstGeom prst="rect">
            <a:avLst/>
          </a:prstGeom>
        </p:spPr>
      </p:pic>
      <p:pic>
        <p:nvPicPr>
          <p:cNvPr id="7" name="Picture 6" descr="A wire on a piece of paper&#10;&#10;Description automatically generated">
            <a:extLst>
              <a:ext uri="{FF2B5EF4-FFF2-40B4-BE49-F238E27FC236}">
                <a16:creationId xmlns:a16="http://schemas.microsoft.com/office/drawing/2014/main" id="{12982013-6F24-083C-ED97-57DC8524A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774" y="221225"/>
            <a:ext cx="4811662" cy="641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227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ircuit board with wires on it&#10;&#10;Description automatically generated">
            <a:extLst>
              <a:ext uri="{FF2B5EF4-FFF2-40B4-BE49-F238E27FC236}">
                <a16:creationId xmlns:a16="http://schemas.microsoft.com/office/drawing/2014/main" id="{AA13A482-766F-EB01-A23E-1C8A84F1F6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13" y="413819"/>
            <a:ext cx="4522771" cy="6030361"/>
          </a:xfrm>
          <a:prstGeom prst="rect">
            <a:avLst/>
          </a:prstGeom>
        </p:spPr>
      </p:pic>
      <p:pic>
        <p:nvPicPr>
          <p:cNvPr id="7" name="Picture 6" descr="A circuit board with wires attached&#10;&#10;Description automatically generated">
            <a:extLst>
              <a:ext uri="{FF2B5EF4-FFF2-40B4-BE49-F238E27FC236}">
                <a16:creationId xmlns:a16="http://schemas.microsoft.com/office/drawing/2014/main" id="{AC69824A-EA55-2C35-B6A5-35462EBFD2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620" y="363792"/>
            <a:ext cx="4597810" cy="613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46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FB3AA-7E42-2432-4C69-7C8FF8ADD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237" y="180933"/>
            <a:ext cx="10772775" cy="899202"/>
          </a:xfrm>
        </p:spPr>
        <p:txBody>
          <a:bodyPr>
            <a:normAutofit/>
          </a:bodyPr>
          <a:lstStyle/>
          <a:p>
            <a:pPr algn="ctr"/>
            <a:r>
              <a:rPr lang="ro-RO" sz="4000" dirty="0"/>
              <a:t>Schema circuitului</a:t>
            </a:r>
            <a:r>
              <a:rPr lang="en-US" sz="4000" dirty="0"/>
              <a:t>:</a:t>
            </a:r>
            <a:endParaRPr lang="ro-RO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47B78C-00E4-DD8C-4FE0-138DD4B55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00" y="1080135"/>
            <a:ext cx="11732599" cy="55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81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BE03-2B35-3760-7302-27C18DC3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06" y="264057"/>
            <a:ext cx="10772775" cy="1077596"/>
          </a:xfrm>
        </p:spPr>
        <p:txBody>
          <a:bodyPr>
            <a:normAutofit/>
          </a:bodyPr>
          <a:lstStyle/>
          <a:p>
            <a:pPr algn="ctr"/>
            <a:r>
              <a:rPr lang="en-US" sz="4400" dirty="0" err="1"/>
              <a:t>Dimensionarea</a:t>
            </a:r>
            <a:r>
              <a:rPr lang="en-US" sz="4400" dirty="0"/>
              <a:t> </a:t>
            </a:r>
            <a:r>
              <a:rPr lang="en-US" sz="4400" dirty="0" err="1"/>
              <a:t>componentelor</a:t>
            </a:r>
            <a:endParaRPr lang="ro-RO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DF963-57FA-CF84-76FD-D085B2B6E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43993" y="1226602"/>
                <a:ext cx="6020188" cy="5367341"/>
              </a:xfrm>
            </p:spPr>
            <p:txBody>
              <a:bodyPr/>
              <a:lstStyle/>
              <a:p>
                <a:r>
                  <a:rPr lang="en-US" b="1" dirty="0"/>
                  <a:t>Multiplicator +/-1</a:t>
                </a:r>
                <a:endParaRPr lang="ro-RO" b="1" dirty="0"/>
              </a:p>
              <a:p>
                <a:r>
                  <a:rPr lang="ro-RO" dirty="0"/>
                  <a:t>Am ales rezistentele astfel incat sa fie egale intre ele R1=R2=R3=1K</a:t>
                </a:r>
                <a:r>
                  <a:rPr lang="el-GR" dirty="0"/>
                  <a:t>Ω</a:t>
                </a:r>
                <a:endParaRPr lang="en-US" dirty="0"/>
              </a:p>
              <a:p>
                <a:r>
                  <a:rPr lang="ro-RO" dirty="0"/>
                  <a:t>Dacă tranzitorul NPN este saturat, atunci circuitul AO</a:t>
                </a:r>
                <a:r>
                  <a:rPr lang="ro-RO" baseline="-25000" dirty="0"/>
                  <a:t>1 </a:t>
                </a:r>
                <a:r>
                  <a:rPr lang="ro-RO" dirty="0"/>
                  <a:t>va avea schema echivalenta a unui </a:t>
                </a:r>
                <a:r>
                  <a:rPr lang="ro-RO" b="1" dirty="0"/>
                  <a:t>inversor.</a:t>
                </a:r>
              </a:p>
              <a:p>
                <a:r>
                  <a:rPr lang="ro-RO" b="1" dirty="0">
                    <a:solidFill>
                      <a:srgbClr val="FF0000"/>
                    </a:solidFill>
                  </a:rPr>
                  <a:t>Inversor</a:t>
                </a:r>
                <a:r>
                  <a:rPr lang="en-US" b="1" dirty="0">
                    <a:solidFill>
                      <a:srgbClr val="FF0000"/>
                    </a:solidFill>
                  </a:rPr>
                  <a:t> =&gt;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out_dr</a:t>
                </a:r>
                <a:r>
                  <a:rPr lang="en-US" b="1" dirty="0">
                    <a:solidFill>
                      <a:srgbClr val="FF0000"/>
                    </a:solidFill>
                  </a:rPr>
                  <a:t>=(-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comanda</a:t>
                </a:r>
                <a:r>
                  <a:rPr lang="en-US" b="1" dirty="0">
                    <a:solidFill>
                      <a:srgbClr val="FF0000"/>
                    </a:solidFill>
                  </a:rPr>
                  <a:t>)=+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comanda</a:t>
                </a:r>
                <a:endParaRPr lang="en-US" b="1" baseline="-2500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Dac</a:t>
                </a:r>
                <a:r>
                  <a:rPr lang="ro-RO" dirty="0"/>
                  <a:t>ă tranzitorul NPN este blocat, atunci circuitul AO</a:t>
                </a:r>
                <a:r>
                  <a:rPr lang="ro-RO" baseline="-25000" dirty="0"/>
                  <a:t>1 </a:t>
                </a:r>
                <a:r>
                  <a:rPr lang="ro-RO" dirty="0"/>
                  <a:t> va avea schema echivalenta a unui</a:t>
                </a:r>
                <a:r>
                  <a:rPr lang="ro-RO" b="1" dirty="0"/>
                  <a:t> repetor.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  <m:sSub>
                          <m:sSubPr>
                            <m:ctrlP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</m:sub>
                        </m:sSub>
                        <m: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o-RO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ro-RO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𝒄𝒐𝒎𝒂𝒏𝒅𝒂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</m:sub>
                        </m:sSub>
                        <m: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ro-RO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𝟏𝟐𝟑</m:t>
                            </m:r>
                          </m:sub>
                        </m:sSub>
                      </m:den>
                    </m:f>
                    <m:r>
                      <a:rPr lang="ro-RO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ro-RO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𝒄𝒐𝒎𝒂𝒏𝒅𝒂</m:t>
                        </m:r>
                      </m:sub>
                    </m:sSub>
                  </m:oMath>
                </a14:m>
                <a:endParaRPr lang="ro-RO" b="1" dirty="0">
                  <a:solidFill>
                    <a:srgbClr val="FF0000"/>
                  </a:solidFill>
                </a:endParaRPr>
              </a:p>
              <a:p>
                <a:r>
                  <a:rPr lang="ro-RO" b="1" dirty="0">
                    <a:solidFill>
                      <a:srgbClr val="FF0000"/>
                    </a:solidFill>
                  </a:rPr>
                  <a:t>=</a:t>
                </a:r>
                <a:r>
                  <a:rPr lang="en-US" b="1" dirty="0">
                    <a:solidFill>
                      <a:srgbClr val="FF0000"/>
                    </a:solidFill>
                  </a:rPr>
                  <a:t>&gt;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out_dr</a:t>
                </a:r>
                <a:r>
                  <a:rPr lang="en-US" b="1" dirty="0">
                    <a:solidFill>
                      <a:srgbClr val="FF0000"/>
                    </a:solidFill>
                  </a:rPr>
                  <a:t>= -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V</a:t>
                </a:r>
                <a:r>
                  <a:rPr lang="en-US" b="1" baseline="-25000" dirty="0" err="1">
                    <a:solidFill>
                      <a:srgbClr val="FF0000"/>
                    </a:solidFill>
                  </a:rPr>
                  <a:t>comanda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en-US" b="1" dirty="0">
                    <a:solidFill>
                      <a:srgbClr val="FF0000"/>
                    </a:solidFill>
                  </a:rPr>
                  <a:t>-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Repetor</a:t>
                </a:r>
                <a:r>
                  <a:rPr lang="en-US" b="1" baseline="-25000" dirty="0">
                    <a:solidFill>
                      <a:srgbClr val="FF0000"/>
                    </a:solidFill>
                  </a:rPr>
                  <a:t>	</a:t>
                </a:r>
                <a:endParaRPr lang="ro-RO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9DF963-57FA-CF84-76FD-D085B2B6E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43993" y="1226602"/>
                <a:ext cx="6020188" cy="5367341"/>
              </a:xfrm>
              <a:blipFill>
                <a:blip r:embed="rId2"/>
                <a:stretch>
                  <a:fillRect t="-193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103950A-B4E0-D0EA-2D6D-1EE4F9AFE9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998" y="1226602"/>
            <a:ext cx="4245584" cy="50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34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EE551-B381-F867-945D-413A95FAB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12" y="332884"/>
            <a:ext cx="10772775" cy="414368"/>
          </a:xfrm>
        </p:spPr>
        <p:txBody>
          <a:bodyPr>
            <a:normAutofit fontScale="90000"/>
          </a:bodyPr>
          <a:lstStyle/>
          <a:p>
            <a:pPr algn="ctr"/>
            <a:r>
              <a:rPr lang="ro-RO" sz="2800" dirty="0"/>
              <a:t>Simulare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434845-E6FF-D266-CC9D-43E812E9A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03" y="827417"/>
            <a:ext cx="11758408" cy="544393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3CE5D6-A304-11C5-C753-0EBE8A930FB6}"/>
              </a:ext>
            </a:extLst>
          </p:cNvPr>
          <p:cNvCxnSpPr>
            <a:cxnSpLocks/>
          </p:cNvCxnSpPr>
          <p:nvPr/>
        </p:nvCxnSpPr>
        <p:spPr>
          <a:xfrm flipH="1" flipV="1">
            <a:off x="2054942" y="5879690"/>
            <a:ext cx="1002890" cy="481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C79157-33B8-1E9B-DD26-224561086B73}"/>
              </a:ext>
            </a:extLst>
          </p:cNvPr>
          <p:cNvSpPr txBox="1"/>
          <p:nvPr/>
        </p:nvSpPr>
        <p:spPr>
          <a:xfrm>
            <a:off x="3244645" y="6184490"/>
            <a:ext cx="430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Când tranzistorul NPN este </a:t>
            </a:r>
            <a:r>
              <a:rPr lang="ro-RO" b="1" dirty="0"/>
              <a:t>blocat =</a:t>
            </a:r>
            <a:r>
              <a:rPr lang="en-US" b="1" dirty="0"/>
              <a:t>&gt; -3V</a:t>
            </a:r>
            <a:endParaRPr lang="ro-RO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AA16BA-9EF9-0F9B-EFAD-119010549902}"/>
              </a:ext>
            </a:extLst>
          </p:cNvPr>
          <p:cNvCxnSpPr/>
          <p:nvPr/>
        </p:nvCxnSpPr>
        <p:spPr>
          <a:xfrm flipH="1">
            <a:off x="1101213" y="747252"/>
            <a:ext cx="403122" cy="255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11C938-3341-0996-0D3B-046647A27ECE}"/>
              </a:ext>
            </a:extLst>
          </p:cNvPr>
          <p:cNvSpPr txBox="1"/>
          <p:nvPr/>
        </p:nvSpPr>
        <p:spPr>
          <a:xfrm>
            <a:off x="1548580" y="228740"/>
            <a:ext cx="3018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ro-RO" dirty="0"/>
              <a:t>ând tranzistorul NPN este </a:t>
            </a:r>
            <a:r>
              <a:rPr lang="ro-RO" b="1" dirty="0"/>
              <a:t>saturat =</a:t>
            </a:r>
            <a:r>
              <a:rPr lang="en-US" b="1" dirty="0"/>
              <a:t> 3V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373414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3FEA-77FC-9942-197C-8B731232F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1" y="656303"/>
            <a:ext cx="4925961" cy="5545393"/>
          </a:xfrm>
        </p:spPr>
        <p:txBody>
          <a:bodyPr/>
          <a:lstStyle/>
          <a:p>
            <a:r>
              <a:rPr lang="en-US" b="1" dirty="0"/>
              <a:t>Circuit integrator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intrare</a:t>
            </a:r>
            <a:r>
              <a:rPr lang="en-US" dirty="0"/>
              <a:t> </a:t>
            </a:r>
            <a:r>
              <a:rPr lang="en-US" dirty="0" err="1"/>
              <a:t>primeste</a:t>
            </a:r>
            <a:r>
              <a:rPr lang="en-US" dirty="0"/>
              <a:t> </a:t>
            </a:r>
            <a:r>
              <a:rPr lang="en-US" dirty="0" err="1"/>
              <a:t>tensiune</a:t>
            </a:r>
            <a:r>
              <a:rPr lang="en-US" dirty="0"/>
              <a:t> constant</a:t>
            </a:r>
            <a:r>
              <a:rPr lang="ro-RO" dirty="0"/>
              <a:t>ă</a:t>
            </a:r>
          </a:p>
          <a:p>
            <a:pPr marL="0" indent="0">
              <a:buNone/>
            </a:pPr>
            <a:r>
              <a:rPr lang="ro-RO" dirty="0"/>
              <a:t>(+ sau – V</a:t>
            </a:r>
            <a:r>
              <a:rPr lang="ro-RO" baseline="-25000" dirty="0"/>
              <a:t>comanda</a:t>
            </a:r>
            <a:r>
              <a:rPr lang="ro-RO" dirty="0"/>
              <a:t>)</a:t>
            </a:r>
          </a:p>
          <a:p>
            <a:pPr marL="0" indent="0">
              <a:buNone/>
            </a:pPr>
            <a:r>
              <a:rPr lang="ro-RO" dirty="0"/>
              <a:t>Rezultă</a:t>
            </a:r>
            <a:r>
              <a:rPr lang="en-US" dirty="0"/>
              <a:t>: V</a:t>
            </a:r>
            <a:r>
              <a:rPr lang="en-US" baseline="-25000" dirty="0"/>
              <a:t>T</a:t>
            </a:r>
            <a:r>
              <a:rPr lang="en-US" dirty="0"/>
              <a:t>- </a:t>
            </a:r>
            <a:r>
              <a:rPr lang="en-US" dirty="0" err="1"/>
              <a:t>tensiune</a:t>
            </a:r>
            <a:r>
              <a:rPr lang="en-US" dirty="0"/>
              <a:t> </a:t>
            </a:r>
            <a:r>
              <a:rPr lang="en-US" dirty="0" err="1"/>
              <a:t>liniar</a:t>
            </a:r>
            <a:r>
              <a:rPr lang="en-US" dirty="0"/>
              <a:t> </a:t>
            </a:r>
            <a:r>
              <a:rPr lang="en-US" dirty="0" err="1"/>
              <a:t>variabil</a:t>
            </a:r>
            <a:r>
              <a:rPr lang="ro-RO" dirty="0"/>
              <a:t>ă (triunghiulară) se găsește la iesirea AO</a:t>
            </a:r>
            <a:r>
              <a:rPr lang="ro-RO" baseline="-25000" dirty="0"/>
              <a:t>2</a:t>
            </a:r>
            <a:r>
              <a:rPr lang="ro-RO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67E632-8AC4-8AA6-1426-B1613F4D4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3163" y="1145512"/>
            <a:ext cx="4879420" cy="405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801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A570-93BA-49C6-D357-DBFF573A1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083" y="212378"/>
            <a:ext cx="11603834" cy="6306409"/>
          </a:xfrm>
        </p:spPr>
        <p:txBody>
          <a:bodyPr>
            <a:normAutofit/>
          </a:bodyPr>
          <a:lstStyle/>
          <a:p>
            <a:r>
              <a:rPr lang="en-US" dirty="0"/>
              <a:t>La </a:t>
            </a:r>
            <a:r>
              <a:rPr lang="en-US" dirty="0" err="1"/>
              <a:t>pornire</a:t>
            </a:r>
            <a:r>
              <a:rPr lang="en-US" dirty="0"/>
              <a:t> </a:t>
            </a:r>
            <a:r>
              <a:rPr lang="ro-RO" dirty="0"/>
              <a:t>considerăm V</a:t>
            </a:r>
            <a:r>
              <a:rPr lang="ro-RO" baseline="-25000" dirty="0"/>
              <a:t>C</a:t>
            </a:r>
            <a:r>
              <a:rPr lang="ro-RO" dirty="0"/>
              <a:t>=0, astfel condensatorul este initial descarcat, atunci si tensiunea semnalului triunghiular este 0 (V</a:t>
            </a:r>
            <a:r>
              <a:rPr lang="ro-RO" baseline="-25000" dirty="0"/>
              <a:t>T</a:t>
            </a:r>
            <a:r>
              <a:rPr lang="ro-RO" dirty="0"/>
              <a:t>=0V).</a:t>
            </a:r>
          </a:p>
          <a:p>
            <a:r>
              <a:rPr lang="ro-RO" dirty="0"/>
              <a:t>Reacția pozitivă forțează AO</a:t>
            </a:r>
            <a:r>
              <a:rPr lang="ro-RO" baseline="-25000" dirty="0"/>
              <a:t>3 </a:t>
            </a:r>
            <a:r>
              <a:rPr lang="ro-RO" dirty="0"/>
              <a:t>ori in V</a:t>
            </a:r>
            <a:r>
              <a:rPr lang="ro-RO" baseline="-25000" dirty="0"/>
              <a:t>OH</a:t>
            </a:r>
            <a:r>
              <a:rPr lang="ro-RO" dirty="0"/>
              <a:t> ori in V</a:t>
            </a:r>
            <a:r>
              <a:rPr lang="ro-RO" baseline="-25000" dirty="0"/>
              <a:t>OL.</a:t>
            </a:r>
          </a:p>
          <a:p>
            <a:pPr marL="0" indent="0">
              <a:buNone/>
            </a:pPr>
            <a:r>
              <a:rPr lang="ro-RO" dirty="0"/>
              <a:t>Am ales valoare ca find V</a:t>
            </a:r>
            <a:r>
              <a:rPr lang="ro-RO" baseline="-25000" dirty="0"/>
              <a:t>OL</a:t>
            </a:r>
          </a:p>
          <a:p>
            <a:pPr marL="0" indent="0">
              <a:buNone/>
            </a:pPr>
            <a:r>
              <a:rPr lang="ro-RO" sz="2000" dirty="0"/>
              <a:t>V</a:t>
            </a:r>
            <a:r>
              <a:rPr lang="ro-RO" sz="2000" baseline="-25000" dirty="0"/>
              <a:t>out_comp</a:t>
            </a:r>
            <a:r>
              <a:rPr lang="ro-RO" sz="2000" dirty="0"/>
              <a:t>=V</a:t>
            </a:r>
            <a:r>
              <a:rPr lang="ro-RO" sz="2000" baseline="-25000" dirty="0"/>
              <a:t>OL</a:t>
            </a:r>
            <a:r>
              <a:rPr lang="ro-RO" sz="2000" dirty="0"/>
              <a:t>=</a:t>
            </a:r>
            <a:r>
              <a:rPr lang="en-US" sz="2000" dirty="0"/>
              <a:t>&gt; </a:t>
            </a:r>
            <a:r>
              <a:rPr lang="en-US" sz="2000" dirty="0" err="1"/>
              <a:t>Tranzistorul</a:t>
            </a:r>
            <a:r>
              <a:rPr lang="en-US" sz="2000" dirty="0"/>
              <a:t> NPN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blocat</a:t>
            </a:r>
            <a:r>
              <a:rPr lang="en-US" sz="2000" dirty="0"/>
              <a:t> =&gt; AO1-repetor =&gt; </a:t>
            </a:r>
            <a:r>
              <a:rPr lang="en-US" sz="2000" dirty="0" err="1"/>
              <a:t>V</a:t>
            </a:r>
            <a:r>
              <a:rPr lang="en-US" sz="2000" baseline="-25000" dirty="0" err="1"/>
              <a:t>out_dr</a:t>
            </a:r>
            <a:r>
              <a:rPr lang="en-US" sz="2000" dirty="0"/>
              <a:t>=-</a:t>
            </a:r>
            <a:r>
              <a:rPr lang="en-US" sz="2000" dirty="0" err="1"/>
              <a:t>V</a:t>
            </a:r>
            <a:r>
              <a:rPr lang="en-US" sz="2000" baseline="-25000" dirty="0" err="1"/>
              <a:t>comanda</a:t>
            </a:r>
            <a:r>
              <a:rPr lang="en-US" sz="2000" dirty="0"/>
              <a:t>=&gt;</a:t>
            </a:r>
            <a:r>
              <a:rPr lang="en-US" sz="2000" dirty="0" err="1"/>
              <a:t>V</a:t>
            </a:r>
            <a:r>
              <a:rPr lang="en-US" sz="2000" baseline="-25000" dirty="0" err="1"/>
              <a:t>out_tri</a:t>
            </a:r>
            <a:r>
              <a:rPr lang="en-US" sz="2000" baseline="-25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en-US" sz="2000" b="1" dirty="0" err="1"/>
              <a:t>creste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ro-RO" sz="2000" dirty="0"/>
              <a:t>V</a:t>
            </a:r>
            <a:r>
              <a:rPr lang="ro-RO" sz="2000" baseline="-25000" dirty="0"/>
              <a:t>out_comp</a:t>
            </a:r>
            <a:r>
              <a:rPr lang="ro-RO" sz="2000" dirty="0"/>
              <a:t>=V</a:t>
            </a:r>
            <a:r>
              <a:rPr lang="ro-RO" sz="2000" baseline="-25000" dirty="0"/>
              <a:t>OL</a:t>
            </a:r>
            <a:r>
              <a:rPr lang="ro-RO" sz="2000" dirty="0"/>
              <a:t>=</a:t>
            </a:r>
            <a:r>
              <a:rPr lang="en-US" sz="2000" dirty="0"/>
              <a:t>&gt; </a:t>
            </a:r>
            <a:r>
              <a:rPr lang="en-US" sz="2000" dirty="0" err="1"/>
              <a:t>Tranzistorul</a:t>
            </a:r>
            <a:r>
              <a:rPr lang="en-US" sz="2000" dirty="0"/>
              <a:t> NPN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blocat</a:t>
            </a:r>
            <a:r>
              <a:rPr lang="en-US" sz="2000" dirty="0"/>
              <a:t> =&gt; AO1-repetor =&gt; </a:t>
            </a:r>
            <a:r>
              <a:rPr lang="en-US" sz="2000" dirty="0" err="1"/>
              <a:t>V</a:t>
            </a:r>
            <a:r>
              <a:rPr lang="en-US" sz="2000" baseline="-25000" dirty="0" err="1"/>
              <a:t>out_dr</a:t>
            </a:r>
            <a:r>
              <a:rPr lang="en-US" sz="2000" dirty="0"/>
              <a:t>=-</a:t>
            </a:r>
            <a:r>
              <a:rPr lang="en-US" sz="2000" dirty="0" err="1"/>
              <a:t>V</a:t>
            </a:r>
            <a:r>
              <a:rPr lang="en-US" sz="2000" baseline="-25000" dirty="0" err="1"/>
              <a:t>comanda</a:t>
            </a:r>
            <a:r>
              <a:rPr lang="en-US" sz="2000" dirty="0"/>
              <a:t>=&gt;</a:t>
            </a:r>
            <a:r>
              <a:rPr lang="en-US" sz="2000" dirty="0" err="1"/>
              <a:t>V</a:t>
            </a:r>
            <a:r>
              <a:rPr lang="en-US" sz="2000" baseline="-25000" dirty="0" err="1"/>
              <a:t>out_tri</a:t>
            </a:r>
            <a:r>
              <a:rPr lang="en-US" sz="2000" baseline="-25000" dirty="0"/>
              <a:t> </a:t>
            </a:r>
            <a:r>
              <a:rPr lang="en-US" sz="2000" dirty="0" err="1"/>
              <a:t>va</a:t>
            </a:r>
            <a:r>
              <a:rPr lang="en-US" sz="2000" dirty="0"/>
              <a:t> </a:t>
            </a:r>
            <a:r>
              <a:rPr lang="ro-RO" sz="2000" b="1" dirty="0"/>
              <a:t>scadea.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Dac</a:t>
            </a:r>
            <a:r>
              <a:rPr lang="ro-RO" sz="2000" dirty="0"/>
              <a:t>ă tensiunea de la AO1 este +V</a:t>
            </a:r>
            <a:r>
              <a:rPr lang="ro-RO" sz="2000" baseline="-25000" dirty="0"/>
              <a:t>comanda</a:t>
            </a:r>
            <a:r>
              <a:rPr lang="ro-RO" sz="2000" dirty="0"/>
              <a:t> atunci tensiunea semnalului triunghiular va fi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ro-RO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Dac</a:t>
            </a:r>
            <a:r>
              <a:rPr lang="ro-RO" sz="2000" dirty="0"/>
              <a:t>ă tensiunea de la AO1 este –V</a:t>
            </a:r>
            <a:r>
              <a:rPr lang="ro-RO" sz="2000" baseline="-25000" dirty="0"/>
              <a:t>comanda</a:t>
            </a:r>
            <a:r>
              <a:rPr lang="ro-RO" sz="2000" dirty="0"/>
              <a:t> atunci tensiunea semnalului triunghiular va fi</a:t>
            </a:r>
            <a:r>
              <a:rPr lang="en-US" sz="2000" dirty="0"/>
              <a:t>:</a:t>
            </a:r>
          </a:p>
          <a:p>
            <a:pPr marL="0" indent="0">
              <a:buNone/>
            </a:pP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FA34B4-BF68-3FA7-A074-9A0F4C0EB996}"/>
                  </a:ext>
                </a:extLst>
              </p:cNvPr>
              <p:cNvSpPr txBox="1"/>
              <p:nvPr/>
            </p:nvSpPr>
            <p:spPr>
              <a:xfrm>
                <a:off x="2998839" y="3913239"/>
                <a:ext cx="5751871" cy="10958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𝑐𝑜𝑚𝑎𝑛𝑑𝑎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𝑐𝑜𝑚𝑎𝑛𝑑𝑎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BFA34B4-BF68-3FA7-A074-9A0F4C0EB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9" y="3913239"/>
                <a:ext cx="5751871" cy="10958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C9B90-3AA3-D471-329F-2DCB33268FCC}"/>
                  </a:ext>
                </a:extLst>
              </p:cNvPr>
              <p:cNvSpPr txBox="1"/>
              <p:nvPr/>
            </p:nvSpPr>
            <p:spPr>
              <a:xfrm>
                <a:off x="2998838" y="5354512"/>
                <a:ext cx="5751871" cy="818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𝑐𝑜𝑚𝑎𝑛𝑑𝑎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𝑐𝑜𝑚𝑎𝑛𝑑𝑎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e>
                      </m:nary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9C9B90-3AA3-D471-329F-2DCB33268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8" y="5354512"/>
                <a:ext cx="5751871" cy="8188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98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5CBB-19DC-33D1-F9CF-5A5EDAC27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117" y="223685"/>
            <a:ext cx="10753725" cy="690715"/>
          </a:xfrm>
        </p:spPr>
        <p:txBody>
          <a:bodyPr/>
          <a:lstStyle/>
          <a:p>
            <a:r>
              <a:rPr lang="en-US" dirty="0"/>
              <a:t>Astfel </a:t>
            </a:r>
            <a:r>
              <a:rPr lang="en-US" dirty="0" err="1"/>
              <a:t>ecuatiile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determinarea</a:t>
            </a:r>
            <a:r>
              <a:rPr lang="en-US" dirty="0"/>
              <a:t> </a:t>
            </a:r>
            <a:r>
              <a:rPr lang="en-US" dirty="0" err="1"/>
              <a:t>perioadelor</a:t>
            </a:r>
            <a:r>
              <a:rPr lang="en-US" dirty="0"/>
              <a:t> sunt </a:t>
            </a:r>
            <a:r>
              <a:rPr lang="en-US" dirty="0" err="1"/>
              <a:t>urmatoarele</a:t>
            </a:r>
            <a:r>
              <a:rPr lang="en-US" dirty="0"/>
              <a:t>:</a:t>
            </a:r>
          </a:p>
          <a:p>
            <a:endParaRPr lang="ro-R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3ADAA2-8E3A-AB6E-B509-92A11F2B184C}"/>
                  </a:ext>
                </a:extLst>
              </p:cNvPr>
              <p:cNvSpPr txBox="1"/>
              <p:nvPr/>
            </p:nvSpPr>
            <p:spPr>
              <a:xfrm>
                <a:off x="2998837" y="1036070"/>
                <a:ext cx="5732206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𝑐𝑜𝑚𝑎𝑛𝑑𝑎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3ADAA2-8E3A-AB6E-B509-92A11F2B1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837" y="1036070"/>
                <a:ext cx="5732206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00BE909-A1D2-7061-7FDC-02D48158DF08}"/>
              </a:ext>
            </a:extLst>
          </p:cNvPr>
          <p:cNvSpPr txBox="1"/>
          <p:nvPr/>
        </p:nvSpPr>
        <p:spPr>
          <a:xfrm>
            <a:off x="3755923" y="152184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0</a:t>
            </a:r>
            <a:r>
              <a:rPr lang="en-US" b="1" dirty="0"/>
              <a:t>:</a:t>
            </a:r>
            <a:endParaRPr lang="ro-R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740EC-6C24-63B2-08D6-78507215AE42}"/>
                  </a:ext>
                </a:extLst>
              </p:cNvPr>
              <p:cNvSpPr txBox="1"/>
              <p:nvPr/>
            </p:nvSpPr>
            <p:spPr>
              <a:xfrm>
                <a:off x="3647768" y="2585884"/>
                <a:ext cx="4434346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𝑐𝑜𝑚𝑎𝑛𝑑𝑎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𝑃𝐿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44740EC-6C24-63B2-08D6-78507215A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768" y="2585884"/>
                <a:ext cx="4434346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BAA6006-06ED-CA65-CEAC-053C13952EBA}"/>
              </a:ext>
            </a:extLst>
          </p:cNvPr>
          <p:cNvSpPr txBox="1"/>
          <p:nvPr/>
        </p:nvSpPr>
        <p:spPr>
          <a:xfrm>
            <a:off x="3755923" y="3059668"/>
            <a:ext cx="4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1</a:t>
            </a:r>
            <a:r>
              <a:rPr lang="en-US" b="1" dirty="0"/>
              <a:t>:</a:t>
            </a:r>
            <a:endParaRPr lang="ro-R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72B7E-91BA-0E1E-C303-C665A958F9CD}"/>
                  </a:ext>
                </a:extLst>
              </p:cNvPr>
              <p:cNvSpPr txBox="1"/>
              <p:nvPr/>
            </p:nvSpPr>
            <p:spPr>
              <a:xfrm>
                <a:off x="3927985" y="4286865"/>
                <a:ext cx="3873910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𝑐𝑜𝑚𝑎𝑛𝑑𝑎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𝑅𝐶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(0)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872B7E-91BA-0E1E-C303-C665A958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7985" y="4286865"/>
                <a:ext cx="3873910" cy="13408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D4450A0-B110-EAE7-9DA6-0DF5CD4344D4}"/>
              </a:ext>
            </a:extLst>
          </p:cNvPr>
          <p:cNvSpPr txBox="1"/>
          <p:nvPr/>
        </p:nvSpPr>
        <p:spPr>
          <a:xfrm>
            <a:off x="3771362" y="4772639"/>
            <a:ext cx="460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  <a:r>
              <a:rPr lang="en-US" b="1" baseline="-25000" dirty="0"/>
              <a:t>2</a:t>
            </a:r>
            <a:r>
              <a:rPr lang="en-US" b="1" dirty="0"/>
              <a:t>: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546090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525F7-BE6B-7D5C-33F6-2EC440A88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4647"/>
            <a:ext cx="4527163" cy="2871882"/>
          </a:xfrm>
        </p:spPr>
        <p:txBody>
          <a:bodyPr/>
          <a:lstStyle/>
          <a:p>
            <a:r>
              <a:rPr lang="en-US" b="1" dirty="0"/>
              <a:t>Trigger Schmitt </a:t>
            </a:r>
          </a:p>
          <a:p>
            <a:r>
              <a:rPr lang="en-US" dirty="0" err="1"/>
              <a:t>Circuitul</a:t>
            </a:r>
            <a:r>
              <a:rPr lang="en-US" dirty="0"/>
              <a:t> Trigger Schmitt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folosit în tehnica impulsurilor ca detector de nivel sau formator de impulsuri dreptunghiulare din semnal de intrare lent variabil. Formulele pentru Trigger Schmitt neinversor sunt</a:t>
            </a:r>
            <a:r>
              <a:rPr lang="en-US" dirty="0"/>
              <a:t>:</a:t>
            </a:r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0C0A1A-411A-7B27-10E5-0CDF1AAB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465" y="1760879"/>
            <a:ext cx="5743402" cy="33362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7C930-2D84-6181-6F3D-4522642CC898}"/>
                  </a:ext>
                </a:extLst>
              </p:cNvPr>
              <p:cNvSpPr txBox="1"/>
              <p:nvPr/>
            </p:nvSpPr>
            <p:spPr>
              <a:xfrm>
                <a:off x="924232" y="4752913"/>
                <a:ext cx="3303639" cy="1340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o-RO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o-RO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𝑂𝐿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𝑂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ro-RO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567C930-2D84-6181-6F3D-4522642CC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232" y="4752913"/>
                <a:ext cx="3303639" cy="13408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3389107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338</TotalTime>
  <Words>943</Words>
  <Application>Microsoft Office PowerPoint</Application>
  <PresentationFormat>Widescreen</PresentationFormat>
  <Paragraphs>107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 Light</vt:lpstr>
      <vt:lpstr>Cambria Math</vt:lpstr>
      <vt:lpstr>Metropolitan</vt:lpstr>
      <vt:lpstr>Proiect SCIA Convertor tensiune-frecvență</vt:lpstr>
      <vt:lpstr>Date de proiectare:</vt:lpstr>
      <vt:lpstr>Schema circuitului:</vt:lpstr>
      <vt:lpstr>Dimensionarea componentelor</vt:lpstr>
      <vt:lpstr>Simulare</vt:lpstr>
      <vt:lpstr>PowerPoint Presentation</vt:lpstr>
      <vt:lpstr>PowerPoint Presentation</vt:lpstr>
      <vt:lpstr>PowerPoint Presentation</vt:lpstr>
      <vt:lpstr>PowerPoint Presentation</vt:lpstr>
      <vt:lpstr>LM741</vt:lpstr>
      <vt:lpstr>PowerPoint Presentation</vt:lpstr>
      <vt:lpstr>Simulare</vt:lpstr>
      <vt:lpstr>Punte diode ±4VD </vt:lpstr>
      <vt:lpstr>Simulare</vt:lpstr>
      <vt:lpstr>PowerPoint Presentation</vt:lpstr>
      <vt:lpstr>PowerPoint Presentation</vt:lpstr>
      <vt:lpstr>Integrator</vt:lpstr>
      <vt:lpstr>PowerPoint Presentation</vt:lpstr>
      <vt:lpstr>Comparator Trigger-Schmitt</vt:lpstr>
      <vt:lpstr>PowerPoint Presentation</vt:lpstr>
      <vt:lpstr>PowerPoint Presentation</vt:lpstr>
      <vt:lpstr>PowerPoint Presentation</vt:lpstr>
      <vt:lpstr>Simulare</vt:lpstr>
      <vt:lpstr>Montaj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Radu Pop</dc:creator>
  <cp:lastModifiedBy>Sebastian Radu Pop</cp:lastModifiedBy>
  <cp:revision>9</cp:revision>
  <dcterms:created xsi:type="dcterms:W3CDTF">2024-12-29T12:11:29Z</dcterms:created>
  <dcterms:modified xsi:type="dcterms:W3CDTF">2025-03-11T17:37:10Z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2024-12-29T13:23:23Z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8b3cffc1-6c5c-44a5-a13e-362208883148</vt:lpwstr>
  </property>
  <property fmtid="{D5CDD505-2E9C-101B-9397-08002B2CF9AE}" pid="8" name="MSIP_Label_5b58b62f-6f94-46bd-8089-18e64b0a9abb_ContentBits">
    <vt:lpwstr>0</vt:lpwstr>
  </property>
</Properties>
</file>