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71" r:id="rId5"/>
    <p:sldId id="290" r:id="rId6"/>
    <p:sldId id="291" r:id="rId7"/>
    <p:sldId id="292" r:id="rId8"/>
    <p:sldId id="293" r:id="rId9"/>
    <p:sldId id="282" r:id="rId10"/>
    <p:sldId id="283" r:id="rId11"/>
    <p:sldId id="294" r:id="rId12"/>
    <p:sldId id="284" r:id="rId13"/>
    <p:sldId id="295" r:id="rId14"/>
    <p:sldId id="28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7" autoAdjust="0"/>
    <p:restoredTop sz="94660"/>
  </p:normalViewPr>
  <p:slideViewPr>
    <p:cSldViewPr>
      <p:cViewPr>
        <p:scale>
          <a:sx n="79" d="100"/>
          <a:sy n="79" d="100"/>
        </p:scale>
        <p:origin x="-1800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661EC-5ED1-41B5-AB65-8E3C567812A8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F521FE-81E3-48A7-B708-7E01E44EB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63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1AE8-C05F-4E48-A015-872293814CCD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A284-3A93-45B5-AEAD-EE7288F9B6CD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8921B-5BE3-47D9-93AD-7D1CD364C6BB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46264-E8A5-4FF5-B3EF-43FFA04FB38C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197E-1151-4A74-8278-37C22D7F98DC}" type="datetime1">
              <a:rPr lang="en-US" smtClean="0"/>
              <a:t>6/19/2025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8C05-432D-47CA-ABE5-AD6937ADB9FE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68CB0-7AEE-47CC-AEC8-88C5F5307D1A}" type="datetime1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D341-FBAF-4ED4-A119-47A697F41AEA}" type="datetime1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274F-9423-4143-97FE-09A916CF4A0F}" type="datetime1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F793A-CCBB-45F1-9A7B-2136A112578E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E9E24-34F4-4201-93A0-2387E2C96CAC}" type="datetime1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1CAAC4B-D937-4A66-BB83-5C0C747DB464}" type="datetime1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e.ucv.r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e.ucv.r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e.ucv.r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e.ucv.r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e.ucv.r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e.ucv.ro/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e.ucv.ro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e.ucv.r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e.ucv.r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e.ucv.r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e.ucv.ro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e.ucv.ro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e.ucv.ro/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e.ucv.ro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ie.ucv.ro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0"/>
            <a:ext cx="7772400" cy="762000"/>
          </a:xfrm>
        </p:spPr>
        <p:txBody>
          <a:bodyPr/>
          <a:lstStyle/>
          <a:p>
            <a:pPr algn="ctr"/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RO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o-RO" sz="32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o-RO" sz="32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LUCRARE DE DISERTAȚIE </a:t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endParaRPr lang="en-US" sz="8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4" y="2667000"/>
            <a:ext cx="8991600" cy="1447800"/>
          </a:xfrm>
        </p:spPr>
        <p:txBody>
          <a:bodyPr>
            <a:noAutofit/>
          </a:bodyPr>
          <a:lstStyle/>
          <a:p>
            <a:pPr algn="ctr"/>
            <a:r>
              <a:rPr lang="pt-BR" sz="3000" b="1" dirty="0">
                <a:latin typeface="Times New Roman" pitchFamily="18" charset="0"/>
                <a:cs typeface="Times New Roman" pitchFamily="18" charset="0"/>
              </a:rPr>
              <a:t>Program de calcul pentru determinarea necesarului de căldură</a:t>
            </a:r>
            <a:endParaRPr lang="en-US" sz="3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ie">
            <a:hlinkClick r:id="rId2" tooltip="&quot;ie&quot;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6327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6019800" y="4724400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Masterand</a:t>
            </a:r>
            <a:r>
              <a:rPr lang="it-IT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o-RO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o-RO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ing. NICOLAE IONEL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580956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Coordonator </a:t>
            </a:r>
            <a:r>
              <a:rPr lang="ro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ştiinţific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Ş.l. dr. ing. 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 </a:t>
            </a:r>
            <a:r>
              <a:rPr lang="es-E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Ivan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Felicia Elena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0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e">
            <a:hlinkClick r:id="rId2" tooltip="&quot;ie&quot;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27" y="40105"/>
            <a:ext cx="9176327" cy="12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1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2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71600" y="797641"/>
            <a:ext cx="64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CAPITOLUL 3.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PROGRAM DE CALCUL AL NECESARULUI DE CĂLDURĂ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Picture 21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3" t="10504" r="11669" b="3629"/>
          <a:stretch/>
        </p:blipFill>
        <p:spPr bwMode="auto">
          <a:xfrm>
            <a:off x="533400" y="1720971"/>
            <a:ext cx="8001000" cy="49846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8943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e">
            <a:hlinkClick r:id="rId2" tooltip="&quot;ie&quot;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327" y="40105"/>
            <a:ext cx="9176327" cy="12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1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2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355436" y="786065"/>
            <a:ext cx="64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CAPITOLUL 3.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PROGRAM DE CALCUL AL NECESARULUI DE CĂLDURĂ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22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8" t="9453" r="12112" b="4418"/>
          <a:stretch/>
        </p:blipFill>
        <p:spPr bwMode="auto">
          <a:xfrm>
            <a:off x="521246" y="1743886"/>
            <a:ext cx="7860754" cy="48093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8647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e">
            <a:hlinkClick r:id="rId2" tooltip="&quot;ie&quot;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6327" cy="12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1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2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355436" y="757535"/>
            <a:ext cx="64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CAPITOLUL 3.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PROGRAM DE CALCUL AL NECESARULUI DE CĂLDURĂ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3" name="Picture 22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4" t="9154" r="12126" b="5207"/>
          <a:stretch/>
        </p:blipFill>
        <p:spPr bwMode="auto">
          <a:xfrm>
            <a:off x="838200" y="1690144"/>
            <a:ext cx="7239000" cy="46914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1727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e">
            <a:hlinkClick r:id="rId2" tooltip="&quot;ie&quot;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6327" cy="12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1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2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2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</a:t>
            </a:r>
            <a:endParaRPr kumimoji="0" lang="en-US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355436" y="685800"/>
            <a:ext cx="6400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CAPITOLUL 3.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PROGRAM DE CALCUL AL NECESARULUI DE CĂLDURĂ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" name="Picture 24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79" t="9978" r="12851" b="4680"/>
          <a:stretch/>
        </p:blipFill>
        <p:spPr bwMode="auto">
          <a:xfrm>
            <a:off x="739260" y="1768750"/>
            <a:ext cx="7795139" cy="46320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0216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e">
            <a:hlinkClick r:id="rId2" tooltip="&quot;ie&quot;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6327" cy="12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1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2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36648" y="87046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o-RO" b="1" dirty="0" smtClean="0"/>
              <a:t>BIBLIOGRAFIE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2400" y="1524000"/>
            <a:ext cx="86868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1. C. </a:t>
            </a:r>
            <a:r>
              <a:rPr lang="en-US" sz="1600" dirty="0" err="1"/>
              <a:t>Rotaru</a:t>
            </a:r>
            <a:r>
              <a:rPr lang="en-US" sz="1600" dirty="0"/>
              <a:t>, M. </a:t>
            </a:r>
            <a:r>
              <a:rPr lang="en-US" sz="1600" dirty="0" err="1"/>
              <a:t>Preda</a:t>
            </a:r>
            <a:r>
              <a:rPr lang="en-US" sz="1600" b="1" dirty="0"/>
              <a:t> </a:t>
            </a:r>
            <a:r>
              <a:rPr lang="en-US" sz="1600" dirty="0" err="1"/>
              <a:t>Eficienţa</a:t>
            </a:r>
            <a:r>
              <a:rPr lang="en-US" sz="1600" dirty="0"/>
              <a:t> </a:t>
            </a:r>
            <a:r>
              <a:rPr lang="en-US" sz="1600" dirty="0" err="1"/>
              <a:t>energetică</a:t>
            </a:r>
            <a:r>
              <a:rPr lang="en-US" sz="1600" dirty="0"/>
              <a:t> – un element al </a:t>
            </a:r>
            <a:r>
              <a:rPr lang="en-US" sz="1600" dirty="0" err="1"/>
              <a:t>dezvoltării</a:t>
            </a:r>
            <a:r>
              <a:rPr lang="en-US" sz="1600" dirty="0"/>
              <a:t> </a:t>
            </a:r>
            <a:r>
              <a:rPr lang="en-US" sz="1600" dirty="0" err="1"/>
              <a:t>durabile</a:t>
            </a:r>
            <a:r>
              <a:rPr lang="en-US" sz="1600" b="1" dirty="0"/>
              <a:t> </a:t>
            </a:r>
            <a:r>
              <a:rPr lang="en-US" sz="1600" dirty="0" err="1"/>
              <a:t>Masă</a:t>
            </a:r>
            <a:r>
              <a:rPr lang="en-US" sz="1600" dirty="0"/>
              <a:t> </a:t>
            </a:r>
            <a:r>
              <a:rPr lang="en-US" sz="1600" dirty="0" err="1"/>
              <a:t>rotundă</a:t>
            </a:r>
            <a:r>
              <a:rPr lang="en-US" sz="1600" dirty="0"/>
              <a:t> “</a:t>
            </a:r>
            <a:r>
              <a:rPr lang="en-US" sz="1600" dirty="0" err="1"/>
              <a:t>Energia</a:t>
            </a:r>
            <a:r>
              <a:rPr lang="en-US" sz="1600" dirty="0"/>
              <a:t> – </a:t>
            </a:r>
            <a:r>
              <a:rPr lang="en-US" sz="1600" dirty="0" err="1"/>
              <a:t>sursă</a:t>
            </a:r>
            <a:r>
              <a:rPr lang="en-US" sz="1600" dirty="0"/>
              <a:t> de </a:t>
            </a:r>
            <a:r>
              <a:rPr lang="en-US" sz="1600" dirty="0" err="1"/>
              <a:t>dezvoltare</a:t>
            </a:r>
            <a:r>
              <a:rPr lang="en-US" sz="1600" dirty="0"/>
              <a:t> </a:t>
            </a:r>
            <a:r>
              <a:rPr lang="en-US" sz="1600" dirty="0" err="1"/>
              <a:t>economica</a:t>
            </a:r>
            <a:r>
              <a:rPr lang="en-US" sz="1600" dirty="0"/>
              <a:t>” CCIRB, </a:t>
            </a:r>
            <a:r>
              <a:rPr lang="en-US" sz="1600" dirty="0" err="1"/>
              <a:t>Sala</a:t>
            </a:r>
            <a:r>
              <a:rPr lang="en-US" sz="1600" dirty="0"/>
              <a:t> Dacia, 14 </a:t>
            </a:r>
            <a:r>
              <a:rPr lang="en-US" sz="1600" dirty="0" err="1"/>
              <a:t>octombrie</a:t>
            </a:r>
            <a:r>
              <a:rPr lang="en-US" sz="1600" dirty="0"/>
              <a:t> 2004</a:t>
            </a:r>
          </a:p>
          <a:p>
            <a:pPr algn="just"/>
            <a:r>
              <a:rPr lang="en-US" sz="1600" dirty="0"/>
              <a:t>2. I. Pascal, </a:t>
            </a:r>
            <a:r>
              <a:rPr lang="en-US" sz="1600" dirty="0" err="1"/>
              <a:t>S.Deaconu</a:t>
            </a:r>
            <a:r>
              <a:rPr lang="en-US" sz="1600" dirty="0"/>
              <a:t>, C. </a:t>
            </a:r>
            <a:r>
              <a:rPr lang="en-US" sz="1600" dirty="0" err="1"/>
              <a:t>Vrabie</a:t>
            </a:r>
            <a:r>
              <a:rPr lang="en-US" sz="1600" dirty="0"/>
              <a:t>, N. Fabian „</a:t>
            </a:r>
            <a:r>
              <a:rPr lang="en-US" sz="1600" dirty="0" err="1"/>
              <a:t>Campanie</a:t>
            </a:r>
            <a:r>
              <a:rPr lang="en-US" sz="1600" dirty="0"/>
              <a:t> de </a:t>
            </a:r>
            <a:r>
              <a:rPr lang="en-US" sz="1600" dirty="0" err="1"/>
              <a:t>informare</a:t>
            </a:r>
            <a:r>
              <a:rPr lang="en-US" sz="1600" dirty="0"/>
              <a:t> a </a:t>
            </a:r>
            <a:r>
              <a:rPr lang="en-US" sz="1600" dirty="0" err="1"/>
              <a:t>functionarilor</a:t>
            </a:r>
            <a:r>
              <a:rPr lang="en-US" sz="1600" dirty="0"/>
              <a:t> </a:t>
            </a:r>
            <a:r>
              <a:rPr lang="en-US" sz="1600" dirty="0" err="1"/>
              <a:t>publici</a:t>
            </a:r>
            <a:r>
              <a:rPr lang="en-US" sz="1600" dirty="0"/>
              <a:t> </a:t>
            </a:r>
            <a:r>
              <a:rPr lang="en-US" sz="1600" dirty="0" err="1"/>
              <a:t>privind</a:t>
            </a:r>
            <a:r>
              <a:rPr lang="en-US" sz="1600" dirty="0"/>
              <a:t> </a:t>
            </a:r>
            <a:r>
              <a:rPr lang="en-US" sz="1600" dirty="0" err="1"/>
              <a:t>continutul</a:t>
            </a:r>
            <a:r>
              <a:rPr lang="en-US" sz="1600" dirty="0"/>
              <a:t> </a:t>
            </a:r>
            <a:r>
              <a:rPr lang="en-US" sz="1600" dirty="0" err="1"/>
              <a:t>acquis-ului</a:t>
            </a:r>
            <a:r>
              <a:rPr lang="en-US" sz="1600" dirty="0"/>
              <a:t> </a:t>
            </a:r>
            <a:r>
              <a:rPr lang="en-US" sz="1600" dirty="0" err="1"/>
              <a:t>comunitar</a:t>
            </a:r>
            <a:r>
              <a:rPr lang="en-US" sz="1600" dirty="0"/>
              <a:t>“,ISBN 973-8338-63-8, 2002</a:t>
            </a:r>
          </a:p>
          <a:p>
            <a:pPr algn="just"/>
            <a:r>
              <a:rPr lang="en-US" sz="1600" dirty="0"/>
              <a:t>3. M. </a:t>
            </a:r>
            <a:r>
              <a:rPr lang="en-US" sz="1600" dirty="0" err="1"/>
              <a:t>Georgescu</a:t>
            </a:r>
            <a:r>
              <a:rPr lang="en-US" sz="1600" dirty="0"/>
              <a:t>, R. </a:t>
            </a:r>
            <a:r>
              <a:rPr lang="en-US" sz="1600" dirty="0" err="1"/>
              <a:t>Cazanescu</a:t>
            </a:r>
            <a:r>
              <a:rPr lang="en-US" sz="1600" dirty="0"/>
              <a:t> I. </a:t>
            </a:r>
            <a:r>
              <a:rPr lang="en-US" sz="1600" dirty="0" err="1"/>
              <a:t>Andronache</a:t>
            </a:r>
            <a:r>
              <a:rPr lang="en-US" sz="1600" dirty="0"/>
              <a:t>, D. </a:t>
            </a:r>
            <a:r>
              <a:rPr lang="en-US" sz="1600" dirty="0" err="1"/>
              <a:t>Berbecaru</a:t>
            </a:r>
            <a:r>
              <a:rPr lang="en-US" sz="1600" dirty="0"/>
              <a:t> - </a:t>
            </a:r>
            <a:r>
              <a:rPr lang="en-US" sz="1600" dirty="0" err="1"/>
              <a:t>Importanta</a:t>
            </a:r>
            <a:r>
              <a:rPr lang="en-US" sz="1600" dirty="0"/>
              <a:t> </a:t>
            </a:r>
            <a:r>
              <a:rPr lang="en-US" sz="1600" dirty="0" err="1"/>
              <a:t>cladirilor</a:t>
            </a:r>
            <a:r>
              <a:rPr lang="en-US" sz="1600" dirty="0"/>
              <a:t> pilot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fundamentarea</a:t>
            </a:r>
            <a:r>
              <a:rPr lang="en-US" sz="1600" dirty="0"/>
              <a:t> </a:t>
            </a:r>
            <a:r>
              <a:rPr lang="en-US" sz="1600" dirty="0" err="1"/>
              <a:t>strategiei</a:t>
            </a:r>
            <a:r>
              <a:rPr lang="en-US" sz="1600" dirty="0"/>
              <a:t> </a:t>
            </a:r>
            <a:r>
              <a:rPr lang="en-US" sz="1600" dirty="0" err="1"/>
              <a:t>dereabilitare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modernizare</a:t>
            </a:r>
            <a:r>
              <a:rPr lang="en-US" sz="1600" dirty="0"/>
              <a:t> </a:t>
            </a:r>
            <a:r>
              <a:rPr lang="en-US" sz="1600" dirty="0" err="1"/>
              <a:t>termica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energetica</a:t>
            </a:r>
            <a:r>
              <a:rPr lang="en-US" sz="1600" dirty="0"/>
              <a:t> a </a:t>
            </a:r>
            <a:r>
              <a:rPr lang="en-US" sz="1600" dirty="0" err="1"/>
              <a:t>cladirilor</a:t>
            </a:r>
            <a:r>
              <a:rPr lang="en-US" sz="1600" dirty="0"/>
              <a:t> de </a:t>
            </a:r>
            <a:r>
              <a:rPr lang="en-US" sz="1600" dirty="0" err="1"/>
              <a:t>locuit</a:t>
            </a:r>
            <a:r>
              <a:rPr lang="en-US" sz="1600" dirty="0"/>
              <a:t> </a:t>
            </a:r>
            <a:r>
              <a:rPr lang="en-US" sz="1600" dirty="0" err="1"/>
              <a:t>masa</a:t>
            </a:r>
            <a:r>
              <a:rPr lang="en-US" sz="1600" dirty="0"/>
              <a:t> rotunda cu </a:t>
            </a:r>
            <a:r>
              <a:rPr lang="en-US" sz="1600" dirty="0" err="1"/>
              <a:t>tema</a:t>
            </a:r>
            <a:r>
              <a:rPr lang="en-US" sz="1600" dirty="0"/>
              <a:t> : </a:t>
            </a:r>
            <a:r>
              <a:rPr lang="en-US" sz="1600" dirty="0" err="1"/>
              <a:t>energetca</a:t>
            </a:r>
            <a:r>
              <a:rPr lang="en-US" sz="1600" dirty="0"/>
              <a:t> </a:t>
            </a:r>
            <a:r>
              <a:rPr lang="en-US" sz="1600" dirty="0" err="1"/>
              <a:t>cladirilor</a:t>
            </a:r>
            <a:r>
              <a:rPr lang="en-US" sz="1600" dirty="0"/>
              <a:t>, CNCMEC, </a:t>
            </a:r>
            <a:r>
              <a:rPr lang="en-US" sz="1600" dirty="0" err="1"/>
              <a:t>Bucureşti</a:t>
            </a:r>
            <a:r>
              <a:rPr lang="en-US" sz="1600" dirty="0"/>
              <a:t> 27.11. 2003</a:t>
            </a:r>
          </a:p>
          <a:p>
            <a:pPr algn="just"/>
            <a:r>
              <a:rPr lang="en-US" sz="1600" dirty="0"/>
              <a:t>4.  I. M. </a:t>
            </a:r>
            <a:r>
              <a:rPr lang="en-US" sz="1600" dirty="0" err="1"/>
              <a:t>Siear</a:t>
            </a:r>
            <a:r>
              <a:rPr lang="en-US" sz="1600" dirty="0"/>
              <a:t>, S. </a:t>
            </a:r>
            <a:r>
              <a:rPr lang="en-US" sz="1600" dirty="0" err="1"/>
              <a:t>L.Siear</a:t>
            </a:r>
            <a:r>
              <a:rPr lang="en-US" sz="1600" dirty="0"/>
              <a:t>, </a:t>
            </a:r>
            <a:r>
              <a:rPr lang="en-US" sz="1600" dirty="0" err="1"/>
              <a:t>A.Marinescu</a:t>
            </a:r>
            <a:r>
              <a:rPr lang="en-US" sz="1600" dirty="0"/>
              <a:t> - </a:t>
            </a:r>
            <a:r>
              <a:rPr lang="en-US" sz="1600" dirty="0" err="1"/>
              <a:t>Locul</a:t>
            </a:r>
            <a:r>
              <a:rPr lang="en-US" sz="1600" dirty="0"/>
              <a:t> </a:t>
            </a:r>
            <a:r>
              <a:rPr lang="en-US" sz="1600" dirty="0" err="1"/>
              <a:t>cladirilor</a:t>
            </a:r>
            <a:r>
              <a:rPr lang="en-US" sz="1600" dirty="0"/>
              <a:t> in </a:t>
            </a:r>
            <a:r>
              <a:rPr lang="en-US" sz="1600" dirty="0" err="1"/>
              <a:t>contextul</a:t>
            </a:r>
            <a:r>
              <a:rPr lang="en-US" sz="1600" dirty="0"/>
              <a:t> </a:t>
            </a:r>
            <a:r>
              <a:rPr lang="en-US" sz="1600" dirty="0" err="1"/>
              <a:t>interactiunii</a:t>
            </a:r>
            <a:r>
              <a:rPr lang="en-US" sz="1600" dirty="0"/>
              <a:t> </a:t>
            </a:r>
            <a:r>
              <a:rPr lang="en-US" sz="1600" dirty="0" err="1"/>
              <a:t>energie-mediu-consumator</a:t>
            </a:r>
            <a:r>
              <a:rPr lang="en-US" sz="1600" dirty="0"/>
              <a:t> - Program complex de </a:t>
            </a:r>
            <a:r>
              <a:rPr lang="en-US" sz="1600" dirty="0" err="1"/>
              <a:t>constientizare</a:t>
            </a:r>
            <a:r>
              <a:rPr lang="en-US" sz="1600" dirty="0"/>
              <a:t> a </a:t>
            </a:r>
            <a:r>
              <a:rPr lang="en-US" sz="1600" dirty="0" err="1"/>
              <a:t>societatii</a:t>
            </a:r>
            <a:r>
              <a:rPr lang="en-US" sz="1600" dirty="0"/>
              <a:t> </a:t>
            </a:r>
            <a:r>
              <a:rPr lang="en-US" sz="1600" dirty="0" err="1"/>
              <a:t>civile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implementarea</a:t>
            </a:r>
            <a:r>
              <a:rPr lang="en-US" sz="1600" dirty="0"/>
              <a:t> </a:t>
            </a:r>
            <a:r>
              <a:rPr lang="en-US" sz="1600" dirty="0" err="1"/>
              <a:t>acquis-ului</a:t>
            </a:r>
            <a:r>
              <a:rPr lang="en-US" sz="1600" dirty="0"/>
              <a:t> </a:t>
            </a:r>
            <a:r>
              <a:rPr lang="en-US" sz="1600" dirty="0" err="1"/>
              <a:t>comunitar</a:t>
            </a:r>
            <a:r>
              <a:rPr lang="en-US" sz="1600" dirty="0"/>
              <a:t> </a:t>
            </a:r>
            <a:r>
              <a:rPr lang="en-US" sz="1600" dirty="0" err="1"/>
              <a:t>privind</a:t>
            </a:r>
            <a:r>
              <a:rPr lang="en-US" sz="1600" dirty="0"/>
              <a:t> </a:t>
            </a:r>
            <a:r>
              <a:rPr lang="en-US" sz="1600" dirty="0" err="1"/>
              <a:t>protectia</a:t>
            </a:r>
            <a:r>
              <a:rPr lang="en-US" sz="1600" dirty="0"/>
              <a:t> </a:t>
            </a:r>
            <a:r>
              <a:rPr lang="en-US" sz="1600" dirty="0" err="1"/>
              <a:t>mediului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promovarea</a:t>
            </a:r>
            <a:r>
              <a:rPr lang="en-US" sz="1600" dirty="0"/>
              <a:t> </a:t>
            </a:r>
            <a:r>
              <a:rPr lang="en-US" sz="1600" dirty="0" err="1"/>
              <a:t>intereselor</a:t>
            </a:r>
            <a:r>
              <a:rPr lang="en-US" sz="1600" dirty="0"/>
              <a:t> </a:t>
            </a:r>
            <a:r>
              <a:rPr lang="en-US" sz="1600" dirty="0" err="1"/>
              <a:t>consumatorilor</a:t>
            </a:r>
            <a:r>
              <a:rPr lang="en-US" sz="1600" dirty="0"/>
              <a:t> </a:t>
            </a:r>
            <a:r>
              <a:rPr lang="en-US" sz="1600" dirty="0" err="1"/>
              <a:t>casnici</a:t>
            </a:r>
            <a:r>
              <a:rPr lang="en-US" sz="1600" dirty="0"/>
              <a:t> de </a:t>
            </a:r>
            <a:r>
              <a:rPr lang="en-US" sz="1600" dirty="0" err="1"/>
              <a:t>energie</a:t>
            </a:r>
            <a:r>
              <a:rPr lang="en-US" sz="1600" dirty="0"/>
              <a:t>” 2003, Craiova</a:t>
            </a:r>
          </a:p>
          <a:p>
            <a:pPr algn="just"/>
            <a:r>
              <a:rPr lang="fr-FR" sz="1600" dirty="0"/>
              <a:t>5. Program PHARE – Energie – Réhabilitation thermique du foyer d’étudiants T14</a:t>
            </a:r>
            <a:endParaRPr lang="en-US" sz="1600" dirty="0"/>
          </a:p>
          <a:p>
            <a:pPr algn="just"/>
            <a:r>
              <a:rPr lang="fr-FR" sz="1600" dirty="0"/>
              <a:t>6. C.A. Roulet, F. </a:t>
            </a:r>
            <a:r>
              <a:rPr lang="fr-FR" sz="1600" dirty="0" err="1"/>
              <a:t>Foradini</a:t>
            </a:r>
            <a:r>
              <a:rPr lang="fr-FR" sz="1600" dirty="0"/>
              <a:t> Programme LESOSAI 5.5 version 2005</a:t>
            </a:r>
            <a:endParaRPr lang="en-US" sz="1600" dirty="0"/>
          </a:p>
          <a:p>
            <a:pPr algn="just"/>
            <a:r>
              <a:rPr lang="fr-FR" sz="1600" dirty="0"/>
              <a:t>7. </a:t>
            </a:r>
            <a:r>
              <a:rPr lang="en-US" sz="1600" dirty="0"/>
              <a:t>A. </a:t>
            </a:r>
            <a:r>
              <a:rPr lang="en-US" sz="1600" dirty="0" err="1"/>
              <a:t>Radu</a:t>
            </a:r>
            <a:r>
              <a:rPr lang="en-US" sz="1600" dirty="0"/>
              <a:t>, </a:t>
            </a:r>
            <a:r>
              <a:rPr lang="en-US" sz="1600" dirty="0" err="1"/>
              <a:t>s.a.</a:t>
            </a:r>
            <a:r>
              <a:rPr lang="en-US" sz="1600" dirty="0"/>
              <a:t> </a:t>
            </a:r>
            <a:r>
              <a:rPr lang="en-US" sz="1600" dirty="0" err="1"/>
              <a:t>Satisfacerea</a:t>
            </a:r>
            <a:r>
              <a:rPr lang="en-US" sz="1600" dirty="0"/>
              <a:t> </a:t>
            </a:r>
            <a:r>
              <a:rPr lang="en-US" sz="1600" dirty="0" err="1"/>
              <a:t>exigenţelor</a:t>
            </a:r>
            <a:r>
              <a:rPr lang="en-US" sz="1600" dirty="0"/>
              <a:t> de </a:t>
            </a:r>
            <a:r>
              <a:rPr lang="en-US" sz="1600" dirty="0" err="1"/>
              <a:t>izolare</a:t>
            </a:r>
            <a:r>
              <a:rPr lang="en-US" sz="1600" dirty="0"/>
              <a:t> </a:t>
            </a:r>
            <a:r>
              <a:rPr lang="en-US" sz="1600" dirty="0" err="1"/>
              <a:t>termică</a:t>
            </a:r>
            <a:r>
              <a:rPr lang="en-US" sz="1600" dirty="0"/>
              <a:t> </a:t>
            </a:r>
            <a:r>
              <a:rPr lang="en-US" sz="1600" dirty="0" err="1"/>
              <a:t>şi</a:t>
            </a:r>
            <a:r>
              <a:rPr lang="en-US" sz="1600" dirty="0"/>
              <a:t> </a:t>
            </a:r>
            <a:r>
              <a:rPr lang="en-US" sz="1600" dirty="0" err="1"/>
              <a:t>conservare</a:t>
            </a:r>
            <a:r>
              <a:rPr lang="en-US" sz="1600" dirty="0"/>
              <a:t> a </a:t>
            </a:r>
            <a:r>
              <a:rPr lang="en-US" sz="1600" dirty="0" err="1"/>
              <a:t>energiei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construcţii</a:t>
            </a:r>
            <a:r>
              <a:rPr lang="en-US" sz="1600" dirty="0"/>
              <a:t>, 2003, Ed. </a:t>
            </a:r>
            <a:r>
              <a:rPr lang="en-US" sz="1600" dirty="0" err="1"/>
              <a:t>Societăţii</a:t>
            </a:r>
            <a:r>
              <a:rPr lang="en-US" sz="1600" dirty="0"/>
              <a:t> </a:t>
            </a:r>
            <a:r>
              <a:rPr lang="en-US" sz="1600" dirty="0" err="1"/>
              <a:t>Academice</a:t>
            </a:r>
            <a:r>
              <a:rPr lang="en-US" sz="1600" dirty="0"/>
              <a:t> </a:t>
            </a:r>
            <a:r>
              <a:rPr lang="en-US" sz="1600" dirty="0" err="1"/>
              <a:t>Matei-Teiu</a:t>
            </a:r>
            <a:r>
              <a:rPr lang="en-US" sz="1600" dirty="0"/>
              <a:t> </a:t>
            </a:r>
            <a:r>
              <a:rPr lang="en-US" sz="1600" dirty="0" err="1"/>
              <a:t>Botez</a:t>
            </a:r>
            <a:r>
              <a:rPr lang="en-US" sz="1600" dirty="0"/>
              <a:t>,  ISBN 973-85882-7-8 </a:t>
            </a:r>
            <a:r>
              <a:rPr lang="en-US" sz="1600" dirty="0" err="1"/>
              <a:t>pag</a:t>
            </a:r>
            <a:r>
              <a:rPr lang="en-US" sz="1600" dirty="0"/>
              <a:t>. </a:t>
            </a:r>
            <a:r>
              <a:rPr lang="en-US" sz="1600" dirty="0" smtClean="0"/>
              <a:t>10,12</a:t>
            </a:r>
            <a:endParaRPr lang="ro-RO" sz="1600" dirty="0" smtClean="0"/>
          </a:p>
          <a:p>
            <a:pPr lvl="0" algn="just"/>
            <a:r>
              <a:rPr lang="ro-RO" sz="1600" dirty="0" smtClean="0"/>
              <a:t>8. </a:t>
            </a:r>
            <a:r>
              <a:rPr lang="en-US" sz="1600" dirty="0" smtClean="0"/>
              <a:t>P130-1999 </a:t>
            </a:r>
            <a:r>
              <a:rPr lang="en-US" sz="1600" dirty="0"/>
              <a:t>– </a:t>
            </a:r>
            <a:r>
              <a:rPr lang="en-US" sz="1600" dirty="0" err="1"/>
              <a:t>Normativ</a:t>
            </a:r>
            <a:r>
              <a:rPr lang="en-US" sz="1600" dirty="0"/>
              <a:t> </a:t>
            </a:r>
            <a:r>
              <a:rPr lang="en-US" sz="1600" dirty="0" err="1"/>
              <a:t>privind</a:t>
            </a:r>
            <a:r>
              <a:rPr lang="en-US" sz="1600" dirty="0"/>
              <a:t> </a:t>
            </a:r>
            <a:r>
              <a:rPr lang="en-US" sz="1600" dirty="0" err="1"/>
              <a:t>comportarea</a:t>
            </a:r>
            <a:r>
              <a:rPr lang="en-US" sz="1600" dirty="0"/>
              <a:t> in </a:t>
            </a:r>
            <a:r>
              <a:rPr lang="en-US" sz="1600" dirty="0" err="1"/>
              <a:t>timp</a:t>
            </a:r>
            <a:r>
              <a:rPr lang="en-US" sz="1600" dirty="0"/>
              <a:t> a </a:t>
            </a:r>
            <a:r>
              <a:rPr lang="en-US" sz="1600" dirty="0" err="1"/>
              <a:t>constructiilor</a:t>
            </a:r>
            <a:endParaRPr lang="en-US" sz="1600" dirty="0"/>
          </a:p>
          <a:p>
            <a:pPr lvl="0" algn="just"/>
            <a:r>
              <a:rPr lang="ro-RO" sz="1600" dirty="0" smtClean="0"/>
              <a:t>9. </a:t>
            </a:r>
            <a:r>
              <a:rPr lang="en-US" sz="1600" dirty="0" smtClean="0"/>
              <a:t>MP </a:t>
            </a:r>
            <a:r>
              <a:rPr lang="en-US" sz="1600" dirty="0"/>
              <a:t>031-2003 – </a:t>
            </a:r>
            <a:r>
              <a:rPr lang="en-US" sz="1600" dirty="0" err="1"/>
              <a:t>Metodologie</a:t>
            </a:r>
            <a:r>
              <a:rPr lang="en-US" sz="1600" dirty="0"/>
              <a:t> </a:t>
            </a:r>
            <a:r>
              <a:rPr lang="en-US" sz="1600" dirty="0" err="1"/>
              <a:t>privind</a:t>
            </a:r>
            <a:r>
              <a:rPr lang="en-US" sz="1600" dirty="0"/>
              <a:t> </a:t>
            </a:r>
            <a:r>
              <a:rPr lang="en-US" sz="1600" dirty="0" err="1"/>
              <a:t>programul</a:t>
            </a:r>
            <a:r>
              <a:rPr lang="en-US" sz="1600" dirty="0"/>
              <a:t> de </a:t>
            </a:r>
            <a:r>
              <a:rPr lang="en-US" sz="1600" dirty="0" err="1"/>
              <a:t>urmarire</a:t>
            </a:r>
            <a:r>
              <a:rPr lang="en-US" sz="1600" dirty="0"/>
              <a:t> in </a:t>
            </a:r>
            <a:r>
              <a:rPr lang="en-US" sz="1600" dirty="0" err="1"/>
              <a:t>timp</a:t>
            </a:r>
            <a:r>
              <a:rPr lang="en-US" sz="1600" dirty="0"/>
              <a:t> a </a:t>
            </a:r>
            <a:r>
              <a:rPr lang="en-US" sz="1600" dirty="0" err="1"/>
              <a:t>comportarii</a:t>
            </a:r>
            <a:r>
              <a:rPr lang="en-US" sz="1600" dirty="0"/>
              <a:t> </a:t>
            </a:r>
            <a:r>
              <a:rPr lang="en-US" sz="1600" dirty="0" err="1"/>
              <a:t>constructiilor</a:t>
            </a:r>
            <a:r>
              <a:rPr lang="en-US" sz="1600" dirty="0"/>
              <a:t> din </a:t>
            </a:r>
            <a:r>
              <a:rPr lang="en-US" sz="1600" dirty="0" err="1"/>
              <a:t>punct</a:t>
            </a:r>
            <a:r>
              <a:rPr lang="en-US" sz="1600" dirty="0"/>
              <a:t> de </a:t>
            </a:r>
            <a:r>
              <a:rPr lang="en-US" sz="1600" dirty="0" err="1"/>
              <a:t>vedere</a:t>
            </a:r>
            <a:r>
              <a:rPr lang="en-US" sz="1600" dirty="0"/>
              <a:t> al </a:t>
            </a:r>
            <a:r>
              <a:rPr lang="en-US" sz="1600" dirty="0" err="1"/>
              <a:t>cerintelor</a:t>
            </a:r>
            <a:r>
              <a:rPr lang="en-US" sz="1600" dirty="0"/>
              <a:t> </a:t>
            </a:r>
            <a:r>
              <a:rPr lang="en-US" sz="1600" dirty="0" err="1"/>
              <a:t>functionale</a:t>
            </a:r>
            <a:endParaRPr lang="en-US" sz="1600" dirty="0"/>
          </a:p>
          <a:p>
            <a:pPr lvl="0" algn="just"/>
            <a:r>
              <a:rPr lang="ro-RO" sz="1600" dirty="0" smtClean="0"/>
              <a:t>10. </a:t>
            </a:r>
            <a:r>
              <a:rPr lang="en-US" sz="1600" dirty="0" err="1" smtClean="0"/>
              <a:t>Îndrumător</a:t>
            </a:r>
            <a:r>
              <a:rPr lang="en-US" sz="1600" dirty="0" smtClean="0"/>
              <a:t>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eficiența</a:t>
            </a:r>
            <a:r>
              <a:rPr lang="en-US" sz="1600" dirty="0"/>
              <a:t> </a:t>
            </a:r>
            <a:r>
              <a:rPr lang="en-US" sz="1600" dirty="0" err="1"/>
              <a:t>energetică</a:t>
            </a:r>
            <a:r>
              <a:rPr lang="en-US" sz="1600" dirty="0"/>
              <a:t> a </a:t>
            </a:r>
            <a:r>
              <a:rPr lang="en-US" sz="1600" dirty="0" err="1"/>
              <a:t>clădirilor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5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e">
            <a:hlinkClick r:id="rId2" tooltip="&quot;ie&quot;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76327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1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2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2590800"/>
            <a:ext cx="836881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o-RO" sz="5400" b="1" dirty="0">
                <a:ln w="1905"/>
                <a:solidFill>
                  <a:srgbClr val="FFC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Vă mulțumesc pentru atenție!</a:t>
            </a:r>
            <a:endParaRPr lang="en-US" sz="5400" b="1" dirty="0">
              <a:ln w="1905"/>
              <a:solidFill>
                <a:srgbClr val="FFC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9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e">
            <a:hlinkClick r:id="rId2" tooltip="&quot;ie&quot;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6327" cy="12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3613484" y="1219200"/>
            <a:ext cx="1782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o-RO" sz="2800" b="1" dirty="0">
                <a:latin typeface="Times New Roman" pitchFamily="18" charset="0"/>
                <a:cs typeface="Times New Roman" pitchFamily="18" charset="0"/>
              </a:rPr>
              <a:t>CUPRINS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89809" y="2304365"/>
            <a:ext cx="792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CAPITOLUL 1.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PRINCIPIILE CARE STAU LA BAZA DETERMINĂRII PIERDERILOR DE CĂLDURĂ </a:t>
            </a:r>
          </a:p>
        </p:txBody>
      </p:sp>
      <p:sp>
        <p:nvSpPr>
          <p:cNvPr id="5" name="Rectangle 4"/>
          <p:cNvSpPr/>
          <p:nvPr/>
        </p:nvSpPr>
        <p:spPr>
          <a:xfrm>
            <a:off x="755581" y="3370281"/>
            <a:ext cx="7793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b="1" dirty="0">
                <a:latin typeface="Times New Roman" pitchFamily="18" charset="0"/>
                <a:cs typeface="Times New Roman" pitchFamily="18" charset="0"/>
              </a:rPr>
              <a:t>CAPITOLUL 2. </a:t>
            </a:r>
            <a:r>
              <a:rPr lang="it-IT" dirty="0">
                <a:latin typeface="Times New Roman" pitchFamily="18" charset="0"/>
                <a:cs typeface="Times New Roman" pitchFamily="18" charset="0"/>
              </a:rPr>
              <a:t>TRANSMISIA CĂLDURII LA NIVELUL CLĂDIRILOR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153" y="4209365"/>
            <a:ext cx="7793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CAPITOLUL 3.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PROGRAM DE CALCUL AL NECESARULUI DE CĂLDURĂ </a:t>
            </a:r>
          </a:p>
        </p:txBody>
      </p:sp>
      <p:sp>
        <p:nvSpPr>
          <p:cNvPr id="7" name="Rectangle 6"/>
          <p:cNvSpPr/>
          <p:nvPr/>
        </p:nvSpPr>
        <p:spPr>
          <a:xfrm>
            <a:off x="752372" y="5226336"/>
            <a:ext cx="3125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latin typeface="Times New Roman" pitchFamily="18" charset="0"/>
                <a:cs typeface="Times New Roman" pitchFamily="18" charset="0"/>
              </a:rPr>
              <a:t>CAPITOLUL 4.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CONCLUZII </a:t>
            </a:r>
          </a:p>
        </p:txBody>
      </p:sp>
    </p:spTree>
    <p:extLst>
      <p:ext uri="{BB962C8B-B14F-4D97-AF65-F5344CB8AC3E}">
        <p14:creationId xmlns:p14="http://schemas.microsoft.com/office/powerpoint/2010/main" val="231375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e">
            <a:hlinkClick r:id="rId2" tooltip="&quot;ie&quot;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6327" cy="12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533400" y="2514600"/>
            <a:ext cx="762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Pierderea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căldură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este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determinată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ecuația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 = 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(T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T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Q = A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1/R 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(T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T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 [W]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3400" y="19050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Pierderile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căldură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din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învelișul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clădirii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pereți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acoperiș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geamuri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38200" y="799896"/>
            <a:ext cx="7162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aramond" pitchFamily="18" charset="0"/>
              </a:rPr>
              <a:t>CAPITOLUL 1.</a:t>
            </a:r>
          </a:p>
          <a:p>
            <a:pPr algn="ctr"/>
            <a:r>
              <a:rPr lang="en-US" b="1" dirty="0">
                <a:latin typeface="Garamond" pitchFamily="18" charset="0"/>
              </a:rPr>
              <a:t>PRINCIPIILE </a:t>
            </a:r>
            <a:r>
              <a:rPr lang="ro-RO" b="1" dirty="0">
                <a:latin typeface="Garamond" pitchFamily="18" charset="0"/>
              </a:rPr>
              <a:t>CARE STAU LA BAZA DETERMINĂRII</a:t>
            </a:r>
            <a:r>
              <a:rPr lang="en-US" b="1" dirty="0">
                <a:latin typeface="Garamond" pitchFamily="18" charset="0"/>
              </a:rPr>
              <a:t> PIERDERILOR DE CĂLDURĂ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8272" y="3505200"/>
            <a:ext cx="26212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Pierderile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căldură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(Q)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660" y="3524815"/>
            <a:ext cx="21891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Q = U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∆T  </a:t>
            </a:r>
            <a:r>
              <a:rPr lang="ro-RO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[W]</a:t>
            </a:r>
          </a:p>
        </p:txBody>
      </p:sp>
      <p:sp>
        <p:nvSpPr>
          <p:cNvPr id="9" name="Rectangle 8"/>
          <p:cNvSpPr/>
          <p:nvPr/>
        </p:nvSpPr>
        <p:spPr>
          <a:xfrm>
            <a:off x="435543" y="4257575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Pierderile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căldură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nivelul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pardoselilor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planșeelor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11857" y="4396074"/>
            <a:ext cx="2436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Q = F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 [W]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26816" y="5300311"/>
            <a:ext cx="3121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Q = A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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(T 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– T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  [W]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5918" y="5161812"/>
            <a:ext cx="365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o-RO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ierderil</a:t>
            </a:r>
            <a:r>
              <a:rPr lang="ro-RO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căldură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pereții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podeaua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subsolului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719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e">
            <a:hlinkClick r:id="rId2" tooltip="&quot;ie&quot;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6327" cy="12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02063" y="762000"/>
            <a:ext cx="6172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aramond" pitchFamily="18" charset="0"/>
                <a:cs typeface="Times New Roman" pitchFamily="18" charset="0"/>
              </a:rPr>
              <a:t>CAPITOLUL 2.</a:t>
            </a:r>
            <a:endParaRPr lang="en-US" sz="2000" dirty="0">
              <a:latin typeface="Garamond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Garamond" pitchFamily="18" charset="0"/>
                <a:cs typeface="Times New Roman" pitchFamily="18" charset="0"/>
              </a:rPr>
              <a:t>TRANSMISIA CĂLDURII LA NIVELUL CLĂDIRILOR</a:t>
            </a:r>
            <a:endParaRPr lang="en-US" dirty="0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8600" y="1407155"/>
            <a:ext cx="8686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Moduri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combinate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de transfer de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căldură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Transferul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căldură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convecție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ch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radiație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rh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aerul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cald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suprafețele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suprafața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peretelui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Transferul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căldură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conducție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perete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cd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Transfer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căldură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convecție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cc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radiație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suprafața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peretelui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aerul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rece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și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suprafețele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înconjurătoare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12" name="Picture 11"/>
          <p:cNvPicPr/>
          <p:nvPr/>
        </p:nvPicPr>
        <p:blipFill rotWithShape="1">
          <a:blip r:embed="rId4"/>
          <a:srcRect l="5241" t="3698" r="16552" b="20283"/>
          <a:stretch/>
        </p:blipFill>
        <p:spPr bwMode="auto">
          <a:xfrm>
            <a:off x="2904422" y="3161478"/>
            <a:ext cx="5782378" cy="35441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4518040"/>
            <a:ext cx="3048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Figura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Schimbul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căldură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nivelul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unui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perete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98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e">
            <a:hlinkClick r:id="rId2" tooltip="&quot;ie&quot;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6327" cy="12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02063" y="762000"/>
            <a:ext cx="6172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aramond" pitchFamily="18" charset="0"/>
                <a:cs typeface="Times New Roman" pitchFamily="18" charset="0"/>
              </a:rPr>
              <a:t>CAPITOLUL 2.</a:t>
            </a:r>
            <a:endParaRPr lang="en-US" sz="2000" dirty="0">
              <a:latin typeface="Garamond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Garamond" pitchFamily="18" charset="0"/>
                <a:cs typeface="Times New Roman" pitchFamily="18" charset="0"/>
              </a:rPr>
              <a:t>TRANSMISIA CĂLDURII LA NIVELUL CLĂDIRILOR</a:t>
            </a:r>
            <a:endParaRPr lang="en-US" dirty="0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" y="1524000"/>
            <a:ext cx="7696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PIERDEREA DE CĂLDURĂ CONDUCTIVĂ (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b="1" baseline="-25000" dirty="0" err="1">
                <a:latin typeface="Times New Roman" pitchFamily="18" charset="0"/>
                <a:cs typeface="Times New Roman" pitchFamily="18" charset="0"/>
              </a:rPr>
              <a:t>Conductiv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Etapa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– 1: 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Calculul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valoarii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U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pereții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exteriori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prin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găsirea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inversului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sumei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valorilor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individuale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R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individuale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fiecare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i="1" dirty="0" err="1">
                <a:latin typeface="Times New Roman" pitchFamily="18" charset="0"/>
                <a:cs typeface="Times New Roman" pitchFamily="18" charset="0"/>
              </a:rPr>
              <a:t>strat</a:t>
            </a:r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 de material.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632130"/>
              </p:ext>
            </p:extLst>
          </p:nvPr>
        </p:nvGraphicFramePr>
        <p:xfrm>
          <a:off x="1502065" y="2783074"/>
          <a:ext cx="7260936" cy="3663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9501"/>
                <a:gridCol w="1210287"/>
                <a:gridCol w="1210287"/>
                <a:gridCol w="1210287"/>
                <a:gridCol w="1210287"/>
                <a:gridCol w="1210287"/>
              </a:tblGrid>
              <a:tr h="6286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Strat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[cm]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 [W/(m²·K)]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[W/m²·°С]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 [W/m²·°С]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 =x/k =1/c = 1/h [m²·K/ W]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3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Strat de aer exterior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33,36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0,03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8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Cărămidă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3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Strat de izola</a:t>
                      </a:r>
                      <a:r>
                        <a:rPr lang="ro-RO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ț</a:t>
                      </a: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ie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0,05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0,85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1,18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8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Beton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0,20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3,23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0,31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3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Spațiu de aer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0,04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5,85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0,17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3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Placă de ipsos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0,012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12,76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0,08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133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Strat de aer interior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8,24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0,12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1980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1,90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543124" y="2467275"/>
            <a:ext cx="42672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894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Tabelul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1.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Rezistența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totală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construcției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pereților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75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e">
            <a:hlinkClick r:id="rId2" tooltip="&quot;ie&quot;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6327" cy="12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447800"/>
            <a:ext cx="5867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Etapa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-2: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Calculul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valorii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U a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construcției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acoperișului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84286"/>
              </p:ext>
            </p:extLst>
          </p:nvPr>
        </p:nvGraphicFramePr>
        <p:xfrm>
          <a:off x="729915" y="2334671"/>
          <a:ext cx="7924801" cy="31897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0086"/>
                <a:gridCol w="1320943"/>
                <a:gridCol w="1320943"/>
                <a:gridCol w="1320943"/>
                <a:gridCol w="1320943"/>
                <a:gridCol w="1320943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Strat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[cm]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 [W/(m²·K)]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[W/m²·°С]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 [W/m²·°С]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 =x/k =1/c = 1/h [m²·K/ W]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Strat de aer exterior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33,38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0,03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Pietriș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0,009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16,97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0,001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Strat de izola</a:t>
                      </a:r>
                      <a:r>
                        <a:rPr lang="ro-RO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ț</a:t>
                      </a: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ie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0,05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0,79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1,27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Beton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0,20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3,23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0,31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Spațiu de aer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0,10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5,84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0,17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Țiglă izolantă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0,012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0,79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1,27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Strat de aer interior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9,25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0,11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290060" algn="l"/>
                        </a:tabLs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3,15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3886200" y="1996413"/>
            <a:ext cx="48768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289425" algn="l"/>
              </a:tabLst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Tabelul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2.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Rezistența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totală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a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componentelor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acoperișului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02063" y="762000"/>
            <a:ext cx="6172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aramond" pitchFamily="18" charset="0"/>
                <a:cs typeface="Times New Roman" pitchFamily="18" charset="0"/>
              </a:rPr>
              <a:t>CAPITOLUL 2.</a:t>
            </a:r>
            <a:endParaRPr lang="en-US" sz="2000" dirty="0">
              <a:latin typeface="Garamond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Garamond" pitchFamily="18" charset="0"/>
                <a:cs typeface="Times New Roman" pitchFamily="18" charset="0"/>
              </a:rPr>
              <a:t>TRANSMISIA CĂLDURII LA NIVELUL CLĂDIRILOR</a:t>
            </a:r>
            <a:endParaRPr lang="en-US" dirty="0">
              <a:latin typeface="Garamond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1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e">
            <a:hlinkClick r:id="rId2" tooltip="&quot;ie&quot;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6327" cy="12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81761" y="13751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Etapa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– 3: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Calcul</a:t>
            </a:r>
            <a:r>
              <a:rPr lang="ro-RO" b="1" i="1" dirty="0" smtClean="0">
                <a:latin typeface="Times New Roman" pitchFamily="18" charset="0"/>
                <a:cs typeface="Times New Roman" pitchFamily="18" charset="0"/>
              </a:rPr>
              <a:t>ul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pierderilor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b="1" i="1" dirty="0" err="1">
                <a:latin typeface="Times New Roman" pitchFamily="18" charset="0"/>
                <a:cs typeface="Times New Roman" pitchFamily="18" charset="0"/>
              </a:rPr>
              <a:t>căldură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11688" y="725183"/>
            <a:ext cx="6172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aramond" pitchFamily="18" charset="0"/>
                <a:cs typeface="Times New Roman" pitchFamily="18" charset="0"/>
              </a:rPr>
              <a:t>CAPITOLUL 2.</a:t>
            </a:r>
            <a:endParaRPr lang="en-US" sz="2000" dirty="0">
              <a:latin typeface="Garamond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Garamond" pitchFamily="18" charset="0"/>
                <a:cs typeface="Times New Roman" pitchFamily="18" charset="0"/>
              </a:rPr>
              <a:t>TRANSMISIA CĂLDURII LA NIVELUL CLĂDIRILOR</a:t>
            </a:r>
            <a:endParaRPr lang="en-US" dirty="0">
              <a:latin typeface="Garamond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4220" y="1740063"/>
            <a:ext cx="82387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Sarcina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încălzire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suprafețelor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err="1" smtClean="0">
                <a:latin typeface="Times New Roman" pitchFamily="18" charset="0"/>
                <a:cs typeface="Times New Roman" pitchFamily="18" charset="0"/>
              </a:rPr>
              <a:t>Conducție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perete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acoperiș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fereastră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233953"/>
              </p:ext>
            </p:extLst>
          </p:nvPr>
        </p:nvGraphicFramePr>
        <p:xfrm>
          <a:off x="76201" y="2437077"/>
          <a:ext cx="8676373" cy="4371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8126"/>
                <a:gridCol w="1358042"/>
                <a:gridCol w="1131701"/>
                <a:gridCol w="1358041"/>
                <a:gridCol w="1056254"/>
                <a:gridCol w="829914"/>
                <a:gridCol w="1358041"/>
                <a:gridCol w="1056254"/>
              </a:tblGrid>
              <a:tr h="9016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Zona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Tip element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Aria, [m</a:t>
                      </a:r>
                      <a:r>
                        <a:rPr lang="en-US" sz="1100" baseline="30000">
                          <a:effectLst/>
                        </a:rPr>
                        <a:t>2</a:t>
                      </a:r>
                      <a:r>
                        <a:rPr lang="en-US" sz="1100">
                          <a:effectLst/>
                        </a:rPr>
                        <a:t>]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>
                          <a:effectLst/>
                        </a:rPr>
                        <a:t>Numărul</a:t>
                      </a:r>
                      <a:r>
                        <a:rPr lang="en-US" sz="1100" dirty="0">
                          <a:effectLst/>
                        </a:rPr>
                        <a:t> de </a:t>
                      </a:r>
                      <a:r>
                        <a:rPr lang="en-US" sz="1100" dirty="0" err="1">
                          <a:effectLst/>
                        </a:rPr>
                        <a:t>suprafețe</a:t>
                      </a:r>
                      <a:r>
                        <a:rPr lang="en-US" sz="1100" dirty="0" smtClean="0">
                          <a:effectLst/>
                        </a:rPr>
                        <a:t>,</a:t>
                      </a:r>
                      <a:r>
                        <a:rPr lang="ro-RO" sz="1100" dirty="0" smtClean="0">
                          <a:effectLst/>
                        </a:rPr>
                        <a:t> </a:t>
                      </a:r>
                      <a:r>
                        <a:rPr lang="en-US" sz="1100" dirty="0" smtClean="0">
                          <a:effectLst/>
                        </a:rPr>
                        <a:t>n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U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1100">
                          <a:effectLst/>
                        </a:rPr>
                        <a:t>[W/(m²·K)]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1100" dirty="0" smtClean="0">
                          <a:effectLst/>
                        </a:rPr>
                        <a:t>∆</a:t>
                      </a:r>
                      <a:r>
                        <a:rPr lang="ro-RO" sz="1100" dirty="0" smtClean="0">
                          <a:effectLst/>
                        </a:rPr>
                        <a:t>, </a:t>
                      </a:r>
                      <a:r>
                        <a:rPr lang="en-US" sz="1100" dirty="0" smtClean="0">
                          <a:effectLst/>
                        </a:rPr>
                        <a:t>[°</a:t>
                      </a:r>
                      <a:r>
                        <a:rPr lang="en-US" sz="1100" dirty="0">
                          <a:effectLst/>
                        </a:rPr>
                        <a:t>C]</a:t>
                      </a:r>
                      <a:endParaRPr lang="en-US" sz="10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480"/>
                        </a:spcAft>
                      </a:pPr>
                      <a:r>
                        <a:rPr lang="en-US" sz="1100" spc="-80" dirty="0">
                          <a:effectLst/>
                        </a:rPr>
                        <a:t>Q = U </a:t>
                      </a:r>
                      <a:r>
                        <a:rPr lang="en-US" sz="1100" spc="-80" dirty="0">
                          <a:effectLst/>
                          <a:sym typeface="Symbol"/>
                        </a:rPr>
                        <a:t></a:t>
                      </a:r>
                      <a:r>
                        <a:rPr lang="en-US" sz="1100" spc="-80" dirty="0">
                          <a:effectLst/>
                        </a:rPr>
                        <a:t> A </a:t>
                      </a:r>
                      <a:r>
                        <a:rPr lang="en-US" sz="1100" spc="-80" dirty="0">
                          <a:effectLst/>
                          <a:sym typeface="Symbol"/>
                        </a:rPr>
                        <a:t></a:t>
                      </a:r>
                      <a:r>
                        <a:rPr lang="en-US" sz="1100" spc="-80" dirty="0">
                          <a:effectLst/>
                        </a:rPr>
                        <a:t> ∆</a:t>
                      </a:r>
                      <a:r>
                        <a:rPr lang="en-US" sz="1100" spc="-80" dirty="0" smtClean="0">
                          <a:effectLst/>
                        </a:rPr>
                        <a:t>T</a:t>
                      </a:r>
                      <a:r>
                        <a:rPr lang="ro-RO" sz="1100" spc="-80" dirty="0" smtClean="0">
                          <a:effectLst/>
                        </a:rPr>
                        <a:t>, </a:t>
                      </a:r>
                      <a:r>
                        <a:rPr lang="en-US" sz="1100" dirty="0" smtClean="0">
                          <a:effectLst/>
                        </a:rPr>
                        <a:t>[</a:t>
                      </a:r>
                      <a:r>
                        <a:rPr lang="en-US" sz="1100" dirty="0">
                          <a:effectLst/>
                        </a:rPr>
                        <a:t>W]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 err="1" smtClean="0">
                          <a:effectLst/>
                        </a:rPr>
                        <a:t>Q</a:t>
                      </a:r>
                      <a:r>
                        <a:rPr lang="en-US" sz="1100" baseline="-25000" dirty="0" err="1" smtClean="0">
                          <a:effectLst/>
                        </a:rPr>
                        <a:t>total</a:t>
                      </a:r>
                      <a:r>
                        <a:rPr lang="ro-RO" sz="1100" baseline="-25000" dirty="0" smtClean="0">
                          <a:effectLst/>
                        </a:rPr>
                        <a:t>, </a:t>
                      </a:r>
                      <a:r>
                        <a:rPr lang="en-US" sz="1100" dirty="0" smtClean="0">
                          <a:effectLst/>
                        </a:rPr>
                        <a:t>[</a:t>
                      </a:r>
                      <a:r>
                        <a:rPr lang="en-US" sz="1100" dirty="0">
                          <a:effectLst/>
                        </a:rPr>
                        <a:t>W]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</a:tr>
              <a:tr h="548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Perete 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Fereastră 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Acoperiș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13,38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4,45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16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0,52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3,97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3562,28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9045,24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12607,52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</a:tr>
              <a:tr h="548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Perete 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Fereastră 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Acoperiș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13,38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4,45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20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0,52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3,97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4452,85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11306,55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15759,4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</a:tr>
              <a:tr h="548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Perete 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Fereastră 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Acoperiș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</a:tr>
              <a:tr h="548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Perete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Fereastră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Acoperiș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13,38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4,45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23,71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0,52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3,97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0,31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1781,14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4522,62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235,20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6538,96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</a:tr>
              <a:tr h="548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Perete 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Fereastră 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Acoperiș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13,38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4,45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23,71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0,52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3,97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0,31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2226,42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5653,27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940,80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8820,49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</a:tr>
              <a:tr h="5484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Perete 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Fereastră 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Acoperiș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23,71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0,31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32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-</a:t>
                      </a:r>
                      <a:endParaRPr lang="en-US" sz="10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352,80</a:t>
                      </a:r>
                      <a:endParaRPr lang="en-US" sz="10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352,80</a:t>
                      </a:r>
                      <a:endParaRPr lang="en-US" sz="1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2007" marR="62007" marT="0" marB="0" anchor="ctr"/>
                </a:tc>
              </a:tr>
            </a:tbl>
          </a:graphicData>
        </a:graphic>
      </p:graphicFrame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912803" y="2128514"/>
            <a:ext cx="383976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Tabelul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3.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Pierderi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căldură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prin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conducție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94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e">
            <a:hlinkClick r:id="rId2" tooltip="&quot;ie&quot;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6327" cy="12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56807"/>
              </p:ext>
            </p:extLst>
          </p:nvPr>
        </p:nvGraphicFramePr>
        <p:xfrm>
          <a:off x="444888" y="2143911"/>
          <a:ext cx="8470512" cy="27848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2801"/>
                <a:gridCol w="1199311"/>
                <a:gridCol w="1828800"/>
                <a:gridCol w="1371600"/>
                <a:gridCol w="1371600"/>
                <a:gridCol w="1676400"/>
              </a:tblGrid>
              <a:tr h="10673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Zona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Nr. de</a:t>
                      </a:r>
                      <a:endParaRPr lang="en-US" sz="12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zone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Pierderea de căldură prin ventilație/zonă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1400" baseline="-25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ventilation</a:t>
                      </a:r>
                      <a:r>
                        <a:rPr lang="ro-RO" sz="1400" baseline="-25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W]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1400" baseline="-250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conduc</a:t>
                      </a:r>
                      <a:r>
                        <a:rPr lang="ro-RO" sz="1400" baseline="-25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ție,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W]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Pierderi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totale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de </a:t>
                      </a:r>
                      <a:r>
                        <a:rPr lang="ro-RO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căldură,</a:t>
                      </a: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r>
                        <a:rPr lang="en-US" sz="1400" baseline="-250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r>
                        <a:rPr lang="ro-RO" sz="1400" baseline="-25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W]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2333.95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18671.6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12607.52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31279.12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2333.95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46679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15759.4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62438.4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2333.95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28007.4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-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28007.4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2333.95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9335.8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6538.96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15874.76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2333.95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23339.5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8820.49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32159.99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2333.95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14003.7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352.8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14356.5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285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TOTAL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140037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44079,2</a:t>
                      </a:r>
                      <a:endParaRPr lang="en-US" sz="12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184116,2</a:t>
                      </a:r>
                      <a:endParaRPr lang="en-US" sz="12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5410200" y="1768071"/>
            <a:ext cx="34261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Tabelul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lang="ro-RO" sz="1400" dirty="0" smtClean="0">
                <a:solidFill>
                  <a:srgbClr val="00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4.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Pierderile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totale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căldură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511688" y="725183"/>
            <a:ext cx="6172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aramond" pitchFamily="18" charset="0"/>
                <a:cs typeface="Times New Roman" pitchFamily="18" charset="0"/>
              </a:rPr>
              <a:t>CAPITOLUL 2.</a:t>
            </a:r>
            <a:endParaRPr lang="en-US" sz="2000" dirty="0">
              <a:latin typeface="Garamond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Garamond" pitchFamily="18" charset="0"/>
                <a:cs typeface="Times New Roman" pitchFamily="18" charset="0"/>
              </a:rPr>
              <a:t>TRANSMISIA CĂLDURII LA NIVELUL CLĂDIRILOR</a:t>
            </a:r>
            <a:endParaRPr lang="en-US" dirty="0">
              <a:latin typeface="Garamond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31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e">
            <a:hlinkClick r:id="rId2" tooltip="&quot;ie&quot;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76327" cy="1219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18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222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1511688" y="725183"/>
            <a:ext cx="6172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Garamond" pitchFamily="18" charset="0"/>
                <a:cs typeface="Times New Roman" pitchFamily="18" charset="0"/>
              </a:rPr>
              <a:t>CAPITOLUL 2.</a:t>
            </a:r>
            <a:endParaRPr lang="en-US" sz="2000" dirty="0">
              <a:latin typeface="Garamond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Garamond" pitchFamily="18" charset="0"/>
                <a:cs typeface="Times New Roman" pitchFamily="18" charset="0"/>
              </a:rPr>
              <a:t>TRANSMISIA CĂLDURII LA NIVELUL CLĂDIRILOR</a:t>
            </a:r>
            <a:endParaRPr lang="en-US" dirty="0">
              <a:latin typeface="Garamond" pitchFamily="18" charset="0"/>
              <a:cs typeface="Times New Roman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442302"/>
              </p:ext>
            </p:extLst>
          </p:nvPr>
        </p:nvGraphicFramePr>
        <p:xfrm>
          <a:off x="304800" y="2133600"/>
          <a:ext cx="8534399" cy="4191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3000"/>
                <a:gridCol w="1371600"/>
                <a:gridCol w="1585050"/>
                <a:gridCol w="1767750"/>
                <a:gridCol w="1371600"/>
                <a:gridCol w="1295399"/>
              </a:tblGrid>
              <a:tr h="112259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Încălzire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Echipament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Costul combustibilului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Conținutul energetic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[kWh]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Eficiența</a:t>
                      </a: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1400" dirty="0" err="1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sistemului</a:t>
                      </a:r>
                      <a:r>
                        <a:rPr lang="ro-RO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sz="14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[%]</a:t>
                      </a:r>
                      <a:endParaRPr lang="en-US" sz="14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Costul căldurii [lei/kWh]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789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Electric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Rezistență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1,3 lei/ kWh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0.999716 kWh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0.98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1.27 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7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Pompă de căldură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Electric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1,3 lei/ kWh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0.999716 kWh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0.98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1.27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557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Încălzire cu gaze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Centrală termică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3,3 lei/m</a:t>
                      </a:r>
                      <a:r>
                        <a:rPr lang="en-US" sz="1400" baseline="30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 </a:t>
                      </a:r>
                      <a:endParaRPr lang="en-US" sz="14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0,31 lei/kWh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10,55 kWh 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0.02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36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Încălzire cu combustibil p</a:t>
                      </a:r>
                      <a:r>
                        <a:rPr lang="ro-RO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ăcură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Centrală termică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2,5 lei/l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12,2 kWh 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0.85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0.17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8368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Încălzire cu combustibil propan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Centrală termică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3.65 lei/l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23,70 kWh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0.85</a:t>
                      </a:r>
                      <a:endParaRPr lang="en-US" sz="14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0.13</a:t>
                      </a:r>
                      <a:endParaRPr lang="en-US" sz="14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86000" y="1790411"/>
            <a:ext cx="6477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Tabelul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ro-RO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5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r>
              <a:rPr kumimoji="0" lang="ro-RO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ostul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căldurii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pentru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diferiți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combustibili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și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echipamente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de </a:t>
            </a:r>
            <a:r>
              <a:rPr kumimoji="0" 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încălzire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93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869</TotalTime>
  <Words>1231</Words>
  <Application>Microsoft Office PowerPoint</Application>
  <PresentationFormat>On-screen Show (4:3)</PresentationFormat>
  <Paragraphs>413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Essential</vt:lpstr>
      <vt:lpstr>  LUCRARE DE DISERTAȚIE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PROIECT DE LICENŢĂ</dc:title>
  <dc:creator>florin stan</dc:creator>
  <cp:lastModifiedBy>Pc</cp:lastModifiedBy>
  <cp:revision>210</cp:revision>
  <dcterms:created xsi:type="dcterms:W3CDTF">2006-08-16T00:00:00Z</dcterms:created>
  <dcterms:modified xsi:type="dcterms:W3CDTF">2025-06-19T11:42:14Z</dcterms:modified>
</cp:coreProperties>
</file>