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8/22/2022</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75896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8/22/2022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4372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8/22/2022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49459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8/22/2022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3161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8/22/2022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5300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8/22/2022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9994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8/22/2022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759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8/22/2022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6455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8/22/2022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968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8/22/2022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1118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8/22/2022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785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8/22/2022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45082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tmp"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rashnic/fitbit"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0A110AC-485D-DEB9-39E3-8CC22FA28722}"/>
              </a:ext>
            </a:extLst>
          </p:cNvPr>
          <p:cNvPicPr>
            <a:picLocks noChangeAspect="1"/>
          </p:cNvPicPr>
          <p:nvPr/>
        </p:nvPicPr>
        <p:blipFill rotWithShape="1">
          <a:blip r:embed="rId3">
            <a:alphaModFix amt="70000"/>
          </a:blip>
          <a:srcRect t="18369" r="6" b="20159"/>
          <a:stretch/>
        </p:blipFill>
        <p:spPr>
          <a:xfrm>
            <a:off x="20" y="10"/>
            <a:ext cx="12188932" cy="6856614"/>
          </a:xfrm>
          <a:prstGeom prst="rect">
            <a:avLst/>
          </a:prstGeom>
        </p:spPr>
      </p:pic>
      <p:sp>
        <p:nvSpPr>
          <p:cNvPr id="2" name="Title"/>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BELLABEAT</a:t>
            </a:r>
          </a:p>
        </p:txBody>
      </p:sp>
      <p:sp>
        <p:nvSpPr>
          <p:cNvPr id="3" name="SubTitle"/>
          <p:cNvSpPr>
            <a:spLocks noGrp="1"/>
          </p:cNvSpPr>
          <p:nvPr>
            <p:ph type="subTitle" idx="1"/>
          </p:nvPr>
        </p:nvSpPr>
        <p:spPr>
          <a:xfrm>
            <a:off x="838200" y="4074515"/>
            <a:ext cx="7583133" cy="1279124"/>
          </a:xfrm>
        </p:spPr>
        <p:txBody>
          <a:bodyPr>
            <a:normAutofit/>
          </a:bodyPr>
          <a:lstStyle/>
          <a:p>
            <a:pPr algn="l">
              <a:lnSpc>
                <a:spcPct val="100000"/>
              </a:lnSpc>
            </a:pPr>
            <a:r>
              <a:rPr lang="en-US" sz="1500" b="1" dirty="0">
                <a:solidFill>
                  <a:srgbClr val="FFFFFF"/>
                </a:solidFill>
              </a:rPr>
              <a:t>CASE STUDY : HOW CAN A WELLNESS TECHNOLOGYCOMPANY PLAY IT SMART?
By : SEBIN V BABYCHEN</a:t>
            </a:r>
            <a:r>
              <a:rPr lang="en-US" sz="1500" dirty="0">
                <a:solidFill>
                  <a:srgbClr val="FFFFFF"/>
                </a:solidFill>
              </a:rPr>
              <a:t>
</a:t>
            </a:r>
          </a:p>
        </p:txBody>
      </p:sp>
    </p:spTree>
    <p:extLst>
      <p:ext uri="{BB962C8B-B14F-4D97-AF65-F5344CB8AC3E}">
        <p14:creationId xmlns:p14="http://schemas.microsoft.com/office/powerpoint/2010/main" val="3721274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5888EE-B5E1-EC8D-D2C5-9618C211B097}"/>
              </a:ext>
            </a:extLst>
          </p:cNvPr>
          <p:cNvSpPr txBox="1"/>
          <p:nvPr/>
        </p:nvSpPr>
        <p:spPr>
          <a:xfrm>
            <a:off x="155251" y="167478"/>
            <a:ext cx="6556053" cy="369332"/>
          </a:xfrm>
          <a:prstGeom prst="rect">
            <a:avLst/>
          </a:prstGeom>
          <a:noFill/>
        </p:spPr>
        <p:txBody>
          <a:bodyPr wrap="square" rtlCol="0">
            <a:spAutoFit/>
          </a:bodyPr>
          <a:lstStyle/>
          <a:p>
            <a:pPr algn="l"/>
            <a:r>
              <a:rPr lang="en-US" b="1" dirty="0">
                <a:solidFill>
                  <a:schemeClr val="bg1"/>
                </a:solidFill>
              </a:rPr>
              <a:t>Graphical representation of the analysis </a:t>
            </a:r>
          </a:p>
        </p:txBody>
      </p:sp>
      <p:pic>
        <p:nvPicPr>
          <p:cNvPr id="5" name="Picture 5">
            <a:extLst>
              <a:ext uri="{FF2B5EF4-FFF2-40B4-BE49-F238E27FC236}">
                <a16:creationId xmlns:a16="http://schemas.microsoft.com/office/drawing/2014/main" id="{DA452CD5-D835-F352-AAF3-48196EB3A224}"/>
              </a:ext>
            </a:extLst>
          </p:cNvPr>
          <p:cNvPicPr>
            <a:picLocks noChangeAspect="1"/>
          </p:cNvPicPr>
          <p:nvPr/>
        </p:nvPicPr>
        <p:blipFill>
          <a:blip r:embed="rId2"/>
          <a:srcRect/>
          <a:stretch/>
        </p:blipFill>
        <p:spPr>
          <a:xfrm>
            <a:off x="834031" y="1620631"/>
            <a:ext cx="7796536" cy="5156186"/>
          </a:xfrm>
          <a:prstGeom prst="rect">
            <a:avLst/>
          </a:prstGeom>
        </p:spPr>
      </p:pic>
      <p:sp>
        <p:nvSpPr>
          <p:cNvPr id="6" name="TextBox 5">
            <a:extLst>
              <a:ext uri="{FF2B5EF4-FFF2-40B4-BE49-F238E27FC236}">
                <a16:creationId xmlns:a16="http://schemas.microsoft.com/office/drawing/2014/main" id="{66C24854-CEED-B032-187B-57F083D55280}"/>
              </a:ext>
            </a:extLst>
          </p:cNvPr>
          <p:cNvSpPr txBox="1"/>
          <p:nvPr/>
        </p:nvSpPr>
        <p:spPr>
          <a:xfrm>
            <a:off x="834031" y="755555"/>
            <a:ext cx="10658471" cy="646331"/>
          </a:xfrm>
          <a:prstGeom prst="rect">
            <a:avLst/>
          </a:prstGeom>
          <a:noFill/>
        </p:spPr>
        <p:txBody>
          <a:bodyPr wrap="square" rtlCol="0">
            <a:spAutoFit/>
          </a:bodyPr>
          <a:lstStyle/>
          <a:p>
            <a:pPr algn="l"/>
            <a:r>
              <a:rPr lang="en-US" b="1" dirty="0">
                <a:solidFill>
                  <a:schemeClr val="bg1"/>
                </a:solidFill>
              </a:rPr>
              <a:t>Total of 7 users (87% of sample population) have BMI in the “healthy” and “overweight” categories</a:t>
            </a:r>
          </a:p>
        </p:txBody>
      </p:sp>
    </p:spTree>
    <p:extLst>
      <p:ext uri="{BB962C8B-B14F-4D97-AF65-F5344CB8AC3E}">
        <p14:creationId xmlns:p14="http://schemas.microsoft.com/office/powerpoint/2010/main" val="284015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84DB7C-3DD6-0ACB-842F-605DCDEE3369}"/>
              </a:ext>
            </a:extLst>
          </p:cNvPr>
          <p:cNvSpPr txBox="1"/>
          <p:nvPr/>
        </p:nvSpPr>
        <p:spPr>
          <a:xfrm>
            <a:off x="446806" y="719642"/>
            <a:ext cx="5089101" cy="369332"/>
          </a:xfrm>
          <a:prstGeom prst="rect">
            <a:avLst/>
          </a:prstGeom>
          <a:noFill/>
        </p:spPr>
        <p:txBody>
          <a:bodyPr wrap="square" rtlCol="0">
            <a:spAutoFit/>
          </a:bodyPr>
          <a:lstStyle/>
          <a:p>
            <a:pPr algn="l"/>
            <a:r>
              <a:rPr lang="en-US" b="1" dirty="0">
                <a:solidFill>
                  <a:schemeClr val="bg1"/>
                </a:solidFill>
              </a:rPr>
              <a:t>The mean steps = 8236.848485</a:t>
            </a:r>
          </a:p>
        </p:txBody>
      </p:sp>
      <p:sp>
        <p:nvSpPr>
          <p:cNvPr id="6" name="TextBox 5">
            <a:extLst>
              <a:ext uri="{FF2B5EF4-FFF2-40B4-BE49-F238E27FC236}">
                <a16:creationId xmlns:a16="http://schemas.microsoft.com/office/drawing/2014/main" id="{937CB405-C528-E3A7-6626-DE73F333108B}"/>
              </a:ext>
            </a:extLst>
          </p:cNvPr>
          <p:cNvSpPr txBox="1"/>
          <p:nvPr/>
        </p:nvSpPr>
        <p:spPr>
          <a:xfrm>
            <a:off x="1852635" y="1569638"/>
            <a:ext cx="9881145" cy="3139321"/>
          </a:xfrm>
          <a:prstGeom prst="rect">
            <a:avLst/>
          </a:prstGeom>
          <a:noFill/>
        </p:spPr>
        <p:txBody>
          <a:bodyPr wrap="square" rtlCol="0">
            <a:spAutoFit/>
          </a:bodyPr>
          <a:lstStyle/>
          <a:p>
            <a:pPr algn="l"/>
            <a:r>
              <a:rPr lang="en-US" b="1" dirty="0">
                <a:solidFill>
                  <a:schemeClr val="bg1"/>
                </a:solidFill>
              </a:rPr>
              <a:t>According to the total steps the activity level is categorized into 4 type :</a:t>
            </a:r>
          </a:p>
          <a:p>
            <a:pPr algn="l"/>
            <a:endParaRPr lang="en-US" b="1" dirty="0">
              <a:solidFill>
                <a:schemeClr val="bg1"/>
              </a:solidFill>
            </a:endParaRPr>
          </a:p>
          <a:p>
            <a:pPr marL="285750" indent="-285750" algn="l">
              <a:buFont typeface="Arial" panose="020B0604020202020204" pitchFamily="34" charset="0"/>
              <a:buChar char="•"/>
            </a:pPr>
            <a:r>
              <a:rPr lang="en-US" b="1" dirty="0">
                <a:solidFill>
                  <a:schemeClr val="bg1"/>
                </a:solidFill>
              </a:rPr>
              <a:t>Sedentary = Less than 1000 steps</a:t>
            </a:r>
          </a:p>
          <a:p>
            <a:pPr marL="285750" indent="-285750" algn="l">
              <a:buFont typeface="Arial" panose="020B0604020202020204" pitchFamily="34" charset="0"/>
              <a:buChar char="•"/>
            </a:pPr>
            <a:r>
              <a:rPr lang="en-US" b="1" dirty="0">
                <a:solidFill>
                  <a:schemeClr val="bg1"/>
                </a:solidFill>
              </a:rPr>
              <a:t>Lightly active = Greater than or Equal to 1000 &amp; Less than 10000 steps</a:t>
            </a:r>
          </a:p>
          <a:p>
            <a:pPr marL="285750" indent="-285750" algn="l">
              <a:buFont typeface="Arial" panose="020B0604020202020204" pitchFamily="34" charset="0"/>
              <a:buChar char="•"/>
            </a:pPr>
            <a:r>
              <a:rPr lang="en-US" b="1" dirty="0">
                <a:solidFill>
                  <a:schemeClr val="bg1"/>
                </a:solidFill>
              </a:rPr>
              <a:t>Considered active = Greater than or Equal to 10000 &amp; Less than 23000 steps</a:t>
            </a:r>
          </a:p>
          <a:p>
            <a:pPr marL="285750" indent="-285750" algn="l">
              <a:buFont typeface="Arial" panose="020B0604020202020204" pitchFamily="34" charset="0"/>
              <a:buChar char="•"/>
            </a:pPr>
            <a:r>
              <a:rPr lang="en-US" b="1" dirty="0">
                <a:solidFill>
                  <a:schemeClr val="bg1"/>
                </a:solidFill>
              </a:rPr>
              <a:t>Highly active = Greater than or Equal to 23000 steps</a:t>
            </a:r>
          </a:p>
          <a:p>
            <a:pPr marL="285750" indent="-285750" algn="l">
              <a:buFont typeface="Arial" panose="020B0604020202020204" pitchFamily="34" charset="0"/>
              <a:buChar char="•"/>
            </a:pPr>
            <a:endParaRPr lang="en-US" b="1" dirty="0">
              <a:solidFill>
                <a:schemeClr val="bg1"/>
              </a:solidFill>
            </a:endParaRPr>
          </a:p>
          <a:p>
            <a:pPr marL="285750" indent="-285750" algn="l">
              <a:buFont typeface="Arial" panose="020B0604020202020204" pitchFamily="34" charset="0"/>
              <a:buChar char="•"/>
            </a:pPr>
            <a:endParaRPr lang="en-US" b="1" dirty="0">
              <a:solidFill>
                <a:schemeClr val="bg1"/>
              </a:solidFill>
            </a:endParaRPr>
          </a:p>
          <a:p>
            <a:pPr marL="285750" indent="-285750" algn="l">
              <a:buFont typeface="Arial" panose="020B0604020202020204" pitchFamily="34" charset="0"/>
              <a:buChar char="•"/>
            </a:pPr>
            <a:endParaRPr lang="en-US" b="1" dirty="0">
              <a:solidFill>
                <a:schemeClr val="bg1"/>
              </a:solidFill>
            </a:endParaRPr>
          </a:p>
          <a:p>
            <a:pPr marL="285750" indent="-285750" algn="l">
              <a:buFont typeface="Arial" panose="020B0604020202020204" pitchFamily="34" charset="0"/>
              <a:buChar char="•"/>
            </a:pPr>
            <a:endParaRPr lang="en-US" b="1" dirty="0">
              <a:solidFill>
                <a:schemeClr val="bg1"/>
              </a:solidFill>
            </a:endParaRPr>
          </a:p>
          <a:p>
            <a:pPr algn="l"/>
            <a:endParaRPr lang="en-US" b="1" dirty="0">
              <a:solidFill>
                <a:schemeClr val="bg1"/>
              </a:solidFill>
            </a:endParaRPr>
          </a:p>
        </p:txBody>
      </p:sp>
      <p:sp>
        <p:nvSpPr>
          <p:cNvPr id="7" name="TextBox 6">
            <a:extLst>
              <a:ext uri="{FF2B5EF4-FFF2-40B4-BE49-F238E27FC236}">
                <a16:creationId xmlns:a16="http://schemas.microsoft.com/office/drawing/2014/main" id="{C5661748-FA73-6D10-8FD6-1BA6FCAAC698}"/>
              </a:ext>
            </a:extLst>
          </p:cNvPr>
          <p:cNvSpPr txBox="1"/>
          <p:nvPr/>
        </p:nvSpPr>
        <p:spPr>
          <a:xfrm>
            <a:off x="458220" y="3568420"/>
            <a:ext cx="3838524" cy="369332"/>
          </a:xfrm>
          <a:prstGeom prst="rect">
            <a:avLst/>
          </a:prstGeom>
          <a:noFill/>
        </p:spPr>
        <p:txBody>
          <a:bodyPr wrap="square" rtlCol="0">
            <a:spAutoFit/>
          </a:bodyPr>
          <a:lstStyle/>
          <a:p>
            <a:pPr algn="l"/>
            <a:r>
              <a:rPr lang="en-US" b="1" dirty="0">
                <a:solidFill>
                  <a:schemeClr val="bg1"/>
                </a:solidFill>
              </a:rPr>
              <a:t>Results from analysis are</a:t>
            </a:r>
          </a:p>
        </p:txBody>
      </p:sp>
      <p:graphicFrame>
        <p:nvGraphicFramePr>
          <p:cNvPr id="8" name="Table 8">
            <a:extLst>
              <a:ext uri="{FF2B5EF4-FFF2-40B4-BE49-F238E27FC236}">
                <a16:creationId xmlns:a16="http://schemas.microsoft.com/office/drawing/2014/main" id="{33319FDF-51AB-56DB-8774-E3298ED4BA72}"/>
              </a:ext>
            </a:extLst>
          </p:cNvPr>
          <p:cNvGraphicFramePr>
            <a:graphicFrameLocks noGrp="1"/>
          </p:cNvGraphicFramePr>
          <p:nvPr>
            <p:extLst>
              <p:ext uri="{D42A27DB-BD31-4B8C-83A1-F6EECF244321}">
                <p14:modId xmlns:p14="http://schemas.microsoft.com/office/powerpoint/2010/main" val="318234507"/>
              </p:ext>
            </p:extLst>
          </p:nvPr>
        </p:nvGraphicFramePr>
        <p:xfrm>
          <a:off x="1479176" y="4168588"/>
          <a:ext cx="7023644" cy="2361955"/>
        </p:xfrm>
        <a:graphic>
          <a:graphicData uri="http://schemas.openxmlformats.org/drawingml/2006/table">
            <a:tbl>
              <a:tblPr firstRow="1" bandRow="1">
                <a:tableStyleId>{5C22544A-7EE6-4342-B048-85BDC9FD1C3A}</a:tableStyleId>
              </a:tblPr>
              <a:tblGrid>
                <a:gridCol w="3511822">
                  <a:extLst>
                    <a:ext uri="{9D8B030D-6E8A-4147-A177-3AD203B41FA5}">
                      <a16:colId xmlns:a16="http://schemas.microsoft.com/office/drawing/2014/main" val="3612953686"/>
                    </a:ext>
                  </a:extLst>
                </a:gridCol>
                <a:gridCol w="3511822">
                  <a:extLst>
                    <a:ext uri="{9D8B030D-6E8A-4147-A177-3AD203B41FA5}">
                      <a16:colId xmlns:a16="http://schemas.microsoft.com/office/drawing/2014/main" val="2609017073"/>
                    </a:ext>
                  </a:extLst>
                </a:gridCol>
              </a:tblGrid>
              <a:tr h="472391">
                <a:tc>
                  <a:txBody>
                    <a:bodyPr/>
                    <a:lstStyle/>
                    <a:p>
                      <a:r>
                        <a:rPr lang="en-US" dirty="0"/>
                        <a:t>Activity categorize</a:t>
                      </a:r>
                    </a:p>
                  </a:txBody>
                  <a:tcPr/>
                </a:tc>
                <a:tc>
                  <a:txBody>
                    <a:bodyPr/>
                    <a:lstStyle/>
                    <a:p>
                      <a:r>
                        <a:rPr lang="en-US" dirty="0"/>
                        <a:t>Population 2</a:t>
                      </a:r>
                    </a:p>
                  </a:txBody>
                  <a:tcPr/>
                </a:tc>
                <a:extLst>
                  <a:ext uri="{0D108BD9-81ED-4DB2-BD59-A6C34878D82A}">
                    <a16:rowId xmlns:a16="http://schemas.microsoft.com/office/drawing/2014/main" val="2485476590"/>
                  </a:ext>
                </a:extLst>
              </a:tr>
              <a:tr h="472391">
                <a:tc>
                  <a:txBody>
                    <a:bodyPr/>
                    <a:lstStyle/>
                    <a:p>
                      <a:r>
                        <a:rPr lang="en-US" b="1" dirty="0"/>
                        <a:t>Sedentary</a:t>
                      </a:r>
                    </a:p>
                  </a:txBody>
                  <a:tcPr/>
                </a:tc>
                <a:tc>
                  <a:txBody>
                    <a:bodyPr/>
                    <a:lstStyle/>
                    <a:p>
                      <a:r>
                        <a:rPr lang="en-US" dirty="0"/>
                        <a:t>       3</a:t>
                      </a:r>
                    </a:p>
                  </a:txBody>
                  <a:tcPr/>
                </a:tc>
                <a:extLst>
                  <a:ext uri="{0D108BD9-81ED-4DB2-BD59-A6C34878D82A}">
                    <a16:rowId xmlns:a16="http://schemas.microsoft.com/office/drawing/2014/main" val="4061847948"/>
                  </a:ext>
                </a:extLst>
              </a:tr>
              <a:tr h="472391">
                <a:tc>
                  <a:txBody>
                    <a:bodyPr/>
                    <a:lstStyle/>
                    <a:p>
                      <a:r>
                        <a:rPr lang="en-US" b="1" dirty="0"/>
                        <a:t>Lightly active</a:t>
                      </a:r>
                    </a:p>
                  </a:txBody>
                  <a:tcPr/>
                </a:tc>
                <a:tc>
                  <a:txBody>
                    <a:bodyPr/>
                    <a:lstStyle/>
                    <a:p>
                      <a:r>
                        <a:rPr lang="en-US" dirty="0"/>
                        <a:t>      18</a:t>
                      </a:r>
                    </a:p>
                  </a:txBody>
                  <a:tcPr/>
                </a:tc>
                <a:extLst>
                  <a:ext uri="{0D108BD9-81ED-4DB2-BD59-A6C34878D82A}">
                    <a16:rowId xmlns:a16="http://schemas.microsoft.com/office/drawing/2014/main" val="1664684741"/>
                  </a:ext>
                </a:extLst>
              </a:tr>
              <a:tr h="472391">
                <a:tc>
                  <a:txBody>
                    <a:bodyPr/>
                    <a:lstStyle/>
                    <a:p>
                      <a:r>
                        <a:rPr lang="en-US" b="1" dirty="0"/>
                        <a:t>Considered active</a:t>
                      </a:r>
                    </a:p>
                  </a:txBody>
                  <a:tcPr/>
                </a:tc>
                <a:tc>
                  <a:txBody>
                    <a:bodyPr/>
                    <a:lstStyle/>
                    <a:p>
                      <a:r>
                        <a:rPr lang="en-US" dirty="0"/>
                        <a:t>      11</a:t>
                      </a:r>
                    </a:p>
                  </a:txBody>
                  <a:tcPr/>
                </a:tc>
                <a:extLst>
                  <a:ext uri="{0D108BD9-81ED-4DB2-BD59-A6C34878D82A}">
                    <a16:rowId xmlns:a16="http://schemas.microsoft.com/office/drawing/2014/main" val="3109828580"/>
                  </a:ext>
                </a:extLst>
              </a:tr>
              <a:tr h="472391">
                <a:tc>
                  <a:txBody>
                    <a:bodyPr/>
                    <a:lstStyle/>
                    <a:p>
                      <a:r>
                        <a:rPr lang="en-US" b="1" dirty="0"/>
                        <a:t>Highly active</a:t>
                      </a:r>
                    </a:p>
                  </a:txBody>
                  <a:tcPr/>
                </a:tc>
                <a:tc>
                  <a:txBody>
                    <a:bodyPr/>
                    <a:lstStyle/>
                    <a:p>
                      <a:r>
                        <a:rPr lang="en-US" dirty="0"/>
                        <a:t>       1</a:t>
                      </a:r>
                    </a:p>
                  </a:txBody>
                  <a:tcPr/>
                </a:tc>
                <a:extLst>
                  <a:ext uri="{0D108BD9-81ED-4DB2-BD59-A6C34878D82A}">
                    <a16:rowId xmlns:a16="http://schemas.microsoft.com/office/drawing/2014/main" val="1038999929"/>
                  </a:ext>
                </a:extLst>
              </a:tr>
            </a:tbl>
          </a:graphicData>
        </a:graphic>
      </p:graphicFrame>
    </p:spTree>
    <p:extLst>
      <p:ext uri="{BB962C8B-B14F-4D97-AF65-F5344CB8AC3E}">
        <p14:creationId xmlns:p14="http://schemas.microsoft.com/office/powerpoint/2010/main" val="1545085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83F109-7188-BB96-78DE-75FECEF2A90C}"/>
              </a:ext>
            </a:extLst>
          </p:cNvPr>
          <p:cNvSpPr txBox="1"/>
          <p:nvPr/>
        </p:nvSpPr>
        <p:spPr>
          <a:xfrm>
            <a:off x="187851" y="48899"/>
            <a:ext cx="5908149" cy="369332"/>
          </a:xfrm>
          <a:prstGeom prst="rect">
            <a:avLst/>
          </a:prstGeom>
          <a:noFill/>
        </p:spPr>
        <p:txBody>
          <a:bodyPr wrap="square" rtlCol="0">
            <a:spAutoFit/>
          </a:bodyPr>
          <a:lstStyle/>
          <a:p>
            <a:pPr algn="l"/>
            <a:r>
              <a:rPr lang="en-US" b="1" dirty="0">
                <a:solidFill>
                  <a:schemeClr val="bg1"/>
                </a:solidFill>
              </a:rPr>
              <a:t>Graphical representation of Analysis</a:t>
            </a:r>
          </a:p>
        </p:txBody>
      </p:sp>
      <p:pic>
        <p:nvPicPr>
          <p:cNvPr id="4" name="Picture 4">
            <a:extLst>
              <a:ext uri="{FF2B5EF4-FFF2-40B4-BE49-F238E27FC236}">
                <a16:creationId xmlns:a16="http://schemas.microsoft.com/office/drawing/2014/main" id="{A8EED61C-B98A-25E7-4BDE-4DDCDD9A2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22" y="1259134"/>
            <a:ext cx="11239555" cy="5549967"/>
          </a:xfrm>
          <a:prstGeom prst="rect">
            <a:avLst/>
          </a:prstGeom>
        </p:spPr>
      </p:pic>
      <p:sp>
        <p:nvSpPr>
          <p:cNvPr id="5" name="TextBox 4">
            <a:extLst>
              <a:ext uri="{FF2B5EF4-FFF2-40B4-BE49-F238E27FC236}">
                <a16:creationId xmlns:a16="http://schemas.microsoft.com/office/drawing/2014/main" id="{72F31E21-F158-4D88-99E3-0B4AEEFE252C}"/>
              </a:ext>
            </a:extLst>
          </p:cNvPr>
          <p:cNvSpPr txBox="1"/>
          <p:nvPr/>
        </p:nvSpPr>
        <p:spPr>
          <a:xfrm>
            <a:off x="1114477" y="515517"/>
            <a:ext cx="11576694" cy="646331"/>
          </a:xfrm>
          <a:prstGeom prst="rect">
            <a:avLst/>
          </a:prstGeom>
          <a:noFill/>
        </p:spPr>
        <p:txBody>
          <a:bodyPr wrap="square" rtlCol="0">
            <a:spAutoFit/>
          </a:bodyPr>
          <a:lstStyle/>
          <a:p>
            <a:pPr algn="l"/>
            <a:r>
              <a:rPr lang="en-US" b="1" dirty="0">
                <a:solidFill>
                  <a:schemeClr val="bg1"/>
                </a:solidFill>
              </a:rPr>
              <a:t>Among the 33 unique profiles,  54.5% of the sample population are lightly active and 33.3% are considered active. </a:t>
            </a:r>
          </a:p>
        </p:txBody>
      </p:sp>
    </p:spTree>
    <p:extLst>
      <p:ext uri="{BB962C8B-B14F-4D97-AF65-F5344CB8AC3E}">
        <p14:creationId xmlns:p14="http://schemas.microsoft.com/office/powerpoint/2010/main" val="145315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6FDAF-4F05-FB10-4843-93C2D9E8A350}"/>
              </a:ext>
            </a:extLst>
          </p:cNvPr>
          <p:cNvSpPr txBox="1"/>
          <p:nvPr/>
        </p:nvSpPr>
        <p:spPr>
          <a:xfrm>
            <a:off x="472684" y="696803"/>
            <a:ext cx="9657433" cy="923330"/>
          </a:xfrm>
          <a:prstGeom prst="rect">
            <a:avLst/>
          </a:prstGeom>
          <a:noFill/>
        </p:spPr>
        <p:txBody>
          <a:bodyPr wrap="square" rtlCol="0">
            <a:spAutoFit/>
          </a:bodyPr>
          <a:lstStyle/>
          <a:p>
            <a:pPr algn="l"/>
            <a:r>
              <a:rPr lang="en-US" b="1" dirty="0">
                <a:solidFill>
                  <a:schemeClr val="bg1"/>
                </a:solidFill>
              </a:rPr>
              <a:t>The Mean Time Asleep                                 = 390.6666667</a:t>
            </a:r>
          </a:p>
          <a:p>
            <a:pPr algn="l"/>
            <a:r>
              <a:rPr lang="en-US" b="1" dirty="0">
                <a:solidFill>
                  <a:schemeClr val="bg1"/>
                </a:solidFill>
              </a:rPr>
              <a:t> The Mean Time In Bed                                 = 432.3      </a:t>
            </a:r>
          </a:p>
          <a:p>
            <a:pPr algn="l"/>
            <a:endParaRPr lang="en-US" b="1" dirty="0">
              <a:solidFill>
                <a:schemeClr val="bg1"/>
              </a:solidFill>
            </a:endParaRPr>
          </a:p>
        </p:txBody>
      </p:sp>
      <p:sp>
        <p:nvSpPr>
          <p:cNvPr id="3" name="TextBox 2">
            <a:extLst>
              <a:ext uri="{FF2B5EF4-FFF2-40B4-BE49-F238E27FC236}">
                <a16:creationId xmlns:a16="http://schemas.microsoft.com/office/drawing/2014/main" id="{9D2BCC7C-E1C9-C06B-6738-2FFF6D8EF685}"/>
              </a:ext>
            </a:extLst>
          </p:cNvPr>
          <p:cNvSpPr txBox="1"/>
          <p:nvPr/>
        </p:nvSpPr>
        <p:spPr>
          <a:xfrm>
            <a:off x="1577381" y="1965343"/>
            <a:ext cx="8552736" cy="1477328"/>
          </a:xfrm>
          <a:prstGeom prst="rect">
            <a:avLst/>
          </a:prstGeom>
          <a:noFill/>
        </p:spPr>
        <p:txBody>
          <a:bodyPr wrap="square" rtlCol="0">
            <a:spAutoFit/>
          </a:bodyPr>
          <a:lstStyle/>
          <a:p>
            <a:pPr algn="l"/>
            <a:r>
              <a:rPr lang="en-US" b="1" dirty="0">
                <a:solidFill>
                  <a:schemeClr val="bg1"/>
                </a:solidFill>
              </a:rPr>
              <a:t>According to the percentage of mean time asleep the sleep efficiency is categorized into 2 ;</a:t>
            </a:r>
          </a:p>
          <a:p>
            <a:pPr marL="285750" indent="-285750" algn="l">
              <a:buFont typeface="Arial" panose="020B0604020202020204" pitchFamily="34" charset="0"/>
              <a:buChar char="•"/>
            </a:pPr>
            <a:r>
              <a:rPr lang="en-US" b="1" dirty="0">
                <a:solidFill>
                  <a:schemeClr val="bg1"/>
                </a:solidFill>
              </a:rPr>
              <a:t>Good sleep efficiency = percentage of mean time asleep greater than 85</a:t>
            </a:r>
          </a:p>
          <a:p>
            <a:pPr marL="285750" indent="-285750" algn="l">
              <a:buFont typeface="Arial" panose="020B0604020202020204" pitchFamily="34" charset="0"/>
              <a:buChar char="•"/>
            </a:pPr>
            <a:r>
              <a:rPr lang="en-US" b="1" dirty="0">
                <a:solidFill>
                  <a:schemeClr val="bg1"/>
                </a:solidFill>
              </a:rPr>
              <a:t>Lousy sleep efficiency = percentage of mean time asleep less than 85</a:t>
            </a:r>
          </a:p>
          <a:p>
            <a:pPr marL="285750" indent="-285750" algn="l">
              <a:buFont typeface="Arial" panose="020B0604020202020204" pitchFamily="34" charset="0"/>
              <a:buChar char="•"/>
            </a:pPr>
            <a:endParaRPr lang="en-US" b="1" dirty="0">
              <a:solidFill>
                <a:schemeClr val="bg1"/>
              </a:solidFill>
            </a:endParaRPr>
          </a:p>
        </p:txBody>
      </p:sp>
      <p:sp>
        <p:nvSpPr>
          <p:cNvPr id="4" name="TextBox 3">
            <a:extLst>
              <a:ext uri="{FF2B5EF4-FFF2-40B4-BE49-F238E27FC236}">
                <a16:creationId xmlns:a16="http://schemas.microsoft.com/office/drawing/2014/main" id="{C9961574-4053-DBA0-B58D-1C53CA689512}"/>
              </a:ext>
            </a:extLst>
          </p:cNvPr>
          <p:cNvSpPr txBox="1"/>
          <p:nvPr/>
        </p:nvSpPr>
        <p:spPr>
          <a:xfrm>
            <a:off x="472684" y="3663712"/>
            <a:ext cx="4016393" cy="369332"/>
          </a:xfrm>
          <a:prstGeom prst="rect">
            <a:avLst/>
          </a:prstGeom>
          <a:noFill/>
        </p:spPr>
        <p:txBody>
          <a:bodyPr wrap="square" rtlCol="0">
            <a:spAutoFit/>
          </a:bodyPr>
          <a:lstStyle/>
          <a:p>
            <a:pPr algn="l"/>
            <a:r>
              <a:rPr lang="en-US" b="1" dirty="0">
                <a:solidFill>
                  <a:schemeClr val="bg1"/>
                </a:solidFill>
              </a:rPr>
              <a:t>Results from the </a:t>
            </a:r>
            <a:r>
              <a:rPr lang="en-US" b="1">
                <a:solidFill>
                  <a:schemeClr val="bg1"/>
                </a:solidFill>
              </a:rPr>
              <a:t>analysis are</a:t>
            </a:r>
            <a:endParaRPr lang="en-US" b="1" dirty="0">
              <a:solidFill>
                <a:schemeClr val="bg1"/>
              </a:solidFill>
            </a:endParaRPr>
          </a:p>
        </p:txBody>
      </p:sp>
      <p:graphicFrame>
        <p:nvGraphicFramePr>
          <p:cNvPr id="5" name="Table 5">
            <a:extLst>
              <a:ext uri="{FF2B5EF4-FFF2-40B4-BE49-F238E27FC236}">
                <a16:creationId xmlns:a16="http://schemas.microsoft.com/office/drawing/2014/main" id="{92AF4700-77E9-9207-3854-A9E70C60CAED}"/>
              </a:ext>
            </a:extLst>
          </p:cNvPr>
          <p:cNvGraphicFramePr>
            <a:graphicFrameLocks noGrp="1"/>
          </p:cNvGraphicFramePr>
          <p:nvPr>
            <p:extLst>
              <p:ext uri="{D42A27DB-BD31-4B8C-83A1-F6EECF244321}">
                <p14:modId xmlns:p14="http://schemas.microsoft.com/office/powerpoint/2010/main" val="237393596"/>
              </p:ext>
            </p:extLst>
          </p:nvPr>
        </p:nvGraphicFramePr>
        <p:xfrm>
          <a:off x="1695144" y="4472607"/>
          <a:ext cx="6874300" cy="1604016"/>
        </p:xfrm>
        <a:graphic>
          <a:graphicData uri="http://schemas.openxmlformats.org/drawingml/2006/table">
            <a:tbl>
              <a:tblPr firstRow="1" bandRow="1">
                <a:tableStyleId>{5C22544A-7EE6-4342-B048-85BDC9FD1C3A}</a:tableStyleId>
              </a:tblPr>
              <a:tblGrid>
                <a:gridCol w="3437150">
                  <a:extLst>
                    <a:ext uri="{9D8B030D-6E8A-4147-A177-3AD203B41FA5}">
                      <a16:colId xmlns:a16="http://schemas.microsoft.com/office/drawing/2014/main" val="798502838"/>
                    </a:ext>
                  </a:extLst>
                </a:gridCol>
                <a:gridCol w="3437150">
                  <a:extLst>
                    <a:ext uri="{9D8B030D-6E8A-4147-A177-3AD203B41FA5}">
                      <a16:colId xmlns:a16="http://schemas.microsoft.com/office/drawing/2014/main" val="343165554"/>
                    </a:ext>
                  </a:extLst>
                </a:gridCol>
              </a:tblGrid>
              <a:tr h="534672">
                <a:tc>
                  <a:txBody>
                    <a:bodyPr/>
                    <a:lstStyle/>
                    <a:p>
                      <a:r>
                        <a:rPr lang="en-US" dirty="0"/>
                        <a:t>Sleep efficiency</a:t>
                      </a:r>
                    </a:p>
                  </a:txBody>
                  <a:tcPr/>
                </a:tc>
                <a:tc>
                  <a:txBody>
                    <a:bodyPr/>
                    <a:lstStyle/>
                    <a:p>
                      <a:r>
                        <a:rPr lang="en-US" dirty="0"/>
                        <a:t>Population</a:t>
                      </a:r>
                    </a:p>
                  </a:txBody>
                  <a:tcPr/>
                </a:tc>
                <a:extLst>
                  <a:ext uri="{0D108BD9-81ED-4DB2-BD59-A6C34878D82A}">
                    <a16:rowId xmlns:a16="http://schemas.microsoft.com/office/drawing/2014/main" val="2964204885"/>
                  </a:ext>
                </a:extLst>
              </a:tr>
              <a:tr h="534672">
                <a:tc>
                  <a:txBody>
                    <a:bodyPr/>
                    <a:lstStyle/>
                    <a:p>
                      <a:r>
                        <a:rPr lang="en-US" b="1" dirty="0">
                          <a:solidFill>
                            <a:schemeClr val="tx1"/>
                          </a:solidFill>
                        </a:rPr>
                        <a:t>Good sleep efficiency</a:t>
                      </a:r>
                    </a:p>
                  </a:txBody>
                  <a:tcPr/>
                </a:tc>
                <a:tc>
                  <a:txBody>
                    <a:bodyPr/>
                    <a:lstStyle/>
                    <a:p>
                      <a:r>
                        <a:rPr lang="en-US" dirty="0"/>
                        <a:t>            22</a:t>
                      </a:r>
                    </a:p>
                  </a:txBody>
                  <a:tcPr/>
                </a:tc>
                <a:extLst>
                  <a:ext uri="{0D108BD9-81ED-4DB2-BD59-A6C34878D82A}">
                    <a16:rowId xmlns:a16="http://schemas.microsoft.com/office/drawing/2014/main" val="1802808206"/>
                  </a:ext>
                </a:extLst>
              </a:tr>
              <a:tr h="534672">
                <a:tc>
                  <a:txBody>
                    <a:bodyPr/>
                    <a:lstStyle/>
                    <a:p>
                      <a:r>
                        <a:rPr lang="en-US" b="1" dirty="0"/>
                        <a:t>Lousy sleep efficiency</a:t>
                      </a:r>
                    </a:p>
                  </a:txBody>
                  <a:tcPr/>
                </a:tc>
                <a:tc>
                  <a:txBody>
                    <a:bodyPr/>
                    <a:lstStyle/>
                    <a:p>
                      <a:r>
                        <a:rPr lang="en-US" dirty="0"/>
                        <a:t>             2</a:t>
                      </a:r>
                    </a:p>
                  </a:txBody>
                  <a:tcPr/>
                </a:tc>
                <a:extLst>
                  <a:ext uri="{0D108BD9-81ED-4DB2-BD59-A6C34878D82A}">
                    <a16:rowId xmlns:a16="http://schemas.microsoft.com/office/drawing/2014/main" val="4173240012"/>
                  </a:ext>
                </a:extLst>
              </a:tr>
            </a:tbl>
          </a:graphicData>
        </a:graphic>
      </p:graphicFrame>
    </p:spTree>
    <p:extLst>
      <p:ext uri="{BB962C8B-B14F-4D97-AF65-F5344CB8AC3E}">
        <p14:creationId xmlns:p14="http://schemas.microsoft.com/office/powerpoint/2010/main" val="853142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9428E-4B7C-DA4F-8D09-9BA02CE951A0}"/>
              </a:ext>
            </a:extLst>
          </p:cNvPr>
          <p:cNvSpPr txBox="1"/>
          <p:nvPr/>
        </p:nvSpPr>
        <p:spPr>
          <a:xfrm>
            <a:off x="391187" y="156326"/>
            <a:ext cx="5871474" cy="369332"/>
          </a:xfrm>
          <a:prstGeom prst="rect">
            <a:avLst/>
          </a:prstGeom>
          <a:noFill/>
        </p:spPr>
        <p:txBody>
          <a:bodyPr wrap="square" rtlCol="0">
            <a:spAutoFit/>
          </a:bodyPr>
          <a:lstStyle/>
          <a:p>
            <a:pPr algn="l"/>
            <a:r>
              <a:rPr lang="en-US" b="1" dirty="0">
                <a:solidFill>
                  <a:schemeClr val="bg1"/>
                </a:solidFill>
              </a:rPr>
              <a:t>Graphical representation of analysis</a:t>
            </a:r>
          </a:p>
        </p:txBody>
      </p:sp>
      <p:pic>
        <p:nvPicPr>
          <p:cNvPr id="4" name="Picture 4">
            <a:extLst>
              <a:ext uri="{FF2B5EF4-FFF2-40B4-BE49-F238E27FC236}">
                <a16:creationId xmlns:a16="http://schemas.microsoft.com/office/drawing/2014/main" id="{2C2177C7-CEDE-B432-2E82-FC61D8577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213" y="1612006"/>
            <a:ext cx="10011947" cy="5089669"/>
          </a:xfrm>
          <a:prstGeom prst="rect">
            <a:avLst/>
          </a:prstGeom>
        </p:spPr>
      </p:pic>
      <p:sp>
        <p:nvSpPr>
          <p:cNvPr id="5" name="TextBox 4">
            <a:extLst>
              <a:ext uri="{FF2B5EF4-FFF2-40B4-BE49-F238E27FC236}">
                <a16:creationId xmlns:a16="http://schemas.microsoft.com/office/drawing/2014/main" id="{CA366A36-2738-6AF8-C09E-9163D39DE5E0}"/>
              </a:ext>
            </a:extLst>
          </p:cNvPr>
          <p:cNvSpPr txBox="1"/>
          <p:nvPr/>
        </p:nvSpPr>
        <p:spPr>
          <a:xfrm>
            <a:off x="1090027" y="623454"/>
            <a:ext cx="10437770" cy="646331"/>
          </a:xfrm>
          <a:prstGeom prst="rect">
            <a:avLst/>
          </a:prstGeom>
          <a:noFill/>
        </p:spPr>
        <p:txBody>
          <a:bodyPr wrap="square" rtlCol="0">
            <a:spAutoFit/>
          </a:bodyPr>
          <a:lstStyle/>
          <a:p>
            <a:pPr algn="l"/>
            <a:r>
              <a:rPr lang="en-US" b="1" dirty="0">
                <a:solidFill>
                  <a:schemeClr val="bg1"/>
                </a:solidFill>
              </a:rPr>
              <a:t>91.6% of the sample population has good sleep efficiency also, Individuals with good &amp; moderate BMI and daily activity will have a better sleep efficiency.</a:t>
            </a:r>
          </a:p>
        </p:txBody>
      </p:sp>
    </p:spTree>
    <p:extLst>
      <p:ext uri="{BB962C8B-B14F-4D97-AF65-F5344CB8AC3E}">
        <p14:creationId xmlns:p14="http://schemas.microsoft.com/office/powerpoint/2010/main" val="2665601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804B95-09FA-3A41-28E3-7E8253C9A57E}"/>
              </a:ext>
            </a:extLst>
          </p:cNvPr>
          <p:cNvSpPr txBox="1"/>
          <p:nvPr/>
        </p:nvSpPr>
        <p:spPr>
          <a:xfrm>
            <a:off x="5179562" y="2514600"/>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4055804B-9CEE-C5C2-017C-110E9C355C17}"/>
              </a:ext>
            </a:extLst>
          </p:cNvPr>
          <p:cNvSpPr txBox="1"/>
          <p:nvPr/>
        </p:nvSpPr>
        <p:spPr>
          <a:xfrm>
            <a:off x="182350" y="806440"/>
            <a:ext cx="11827300" cy="4524315"/>
          </a:xfrm>
          <a:prstGeom prst="rect">
            <a:avLst/>
          </a:prstGeom>
          <a:noFill/>
        </p:spPr>
        <p:txBody>
          <a:bodyPr wrap="square" rtlCol="0">
            <a:spAutoFit/>
          </a:bodyPr>
          <a:lstStyle/>
          <a:p>
            <a:pPr algn="l"/>
            <a:r>
              <a:rPr lang="en-US" b="1" dirty="0">
                <a:solidFill>
                  <a:schemeClr val="bg1"/>
                </a:solidFill>
              </a:rPr>
              <a:t>RECOMMENDATIONS :</a:t>
            </a:r>
          </a:p>
          <a:p>
            <a:pPr marL="342900" indent="-342900" algn="l">
              <a:buFont typeface="+mj-lt"/>
              <a:buAutoNum type="arabicPeriod"/>
            </a:pPr>
            <a:endParaRPr lang="en-US" b="1" dirty="0">
              <a:solidFill>
                <a:schemeClr val="bg1"/>
              </a:solidFill>
            </a:endParaRPr>
          </a:p>
          <a:p>
            <a:pPr marL="342900" indent="-342900" algn="l">
              <a:buFont typeface="+mj-lt"/>
              <a:buAutoNum type="arabicPeriod"/>
            </a:pPr>
            <a:r>
              <a:rPr lang="en-US" b="1" i="0" dirty="0">
                <a:solidFill>
                  <a:schemeClr val="bg1"/>
                </a:solidFill>
                <a:effectLst/>
                <a:latin typeface="Inter"/>
              </a:rPr>
              <a:t>BELLABEAT'S MARKETING STRATEGY TARGETS;</a:t>
            </a:r>
          </a:p>
          <a:p>
            <a:pPr marL="342900" indent="-342900" algn="l">
              <a:buFont typeface="Arial" panose="020B0604020202020204" pitchFamily="34" charset="0"/>
              <a:buChar char="•"/>
            </a:pPr>
            <a:endParaRPr lang="en-US" b="1" dirty="0">
              <a:solidFill>
                <a:schemeClr val="bg1"/>
              </a:solidFill>
              <a:latin typeface="Inter"/>
            </a:endParaRPr>
          </a:p>
          <a:p>
            <a:pPr marL="342900" indent="-342900" algn="l">
              <a:buFont typeface="Arial" panose="020B0604020202020204" pitchFamily="34" charset="0"/>
              <a:buChar char="•"/>
            </a:pPr>
            <a:r>
              <a:rPr lang="en-US" b="1" dirty="0">
                <a:solidFill>
                  <a:schemeClr val="bg1"/>
                </a:solidFill>
              </a:rPr>
              <a:t>Individuals who have BMI measurement of between healthy and overweight.</a:t>
            </a:r>
          </a:p>
          <a:p>
            <a:pPr marL="342900" indent="-342900" algn="l">
              <a:buFont typeface="Arial" panose="020B0604020202020204" pitchFamily="34" charset="0"/>
              <a:buChar char="•"/>
            </a:pPr>
            <a:r>
              <a:rPr lang="en-US" b="1" dirty="0">
                <a:solidFill>
                  <a:schemeClr val="bg1"/>
                </a:solidFill>
              </a:rPr>
              <a:t>Individuals who have daily activity level of between lightly active and considered active.</a:t>
            </a:r>
          </a:p>
          <a:p>
            <a:pPr marL="342900" indent="-342900" algn="l">
              <a:buFont typeface="Arial" panose="020B0604020202020204" pitchFamily="34" charset="0"/>
              <a:buChar char="•"/>
            </a:pPr>
            <a:r>
              <a:rPr lang="en-US" b="1" dirty="0">
                <a:solidFill>
                  <a:schemeClr val="bg1"/>
                </a:solidFill>
              </a:rPr>
              <a:t>Individuals who have good sleep efficiency</a:t>
            </a:r>
          </a:p>
          <a:p>
            <a:pPr marL="342900" indent="-342900" algn="l">
              <a:buFont typeface="Arial" panose="020B0604020202020204" pitchFamily="34" charset="0"/>
              <a:buChar char="•"/>
            </a:pPr>
            <a:endParaRPr lang="en-US" b="1" dirty="0">
              <a:solidFill>
                <a:schemeClr val="bg1"/>
              </a:solidFill>
            </a:endParaRPr>
          </a:p>
          <a:p>
            <a:pPr marL="342900" indent="-342900" algn="l">
              <a:buAutoNum type="arabicPeriod" startAt="2"/>
            </a:pPr>
            <a:r>
              <a:rPr lang="en-US" b="1" i="0" dirty="0">
                <a:solidFill>
                  <a:schemeClr val="bg1"/>
                </a:solidFill>
                <a:effectLst/>
                <a:latin typeface="Inter"/>
              </a:rPr>
              <a:t>SETUP ONLINE MARKETING CAMPAIGN TO ADVERTISE BELLABEAT PRODUCTS TO INDIVIDUALS WHO FITS THE TARGET CONSUMER PROFILE.</a:t>
            </a:r>
          </a:p>
          <a:p>
            <a:pPr marL="342900" indent="-342900" algn="l">
              <a:buAutoNum type="arabicPeriod" startAt="2"/>
            </a:pPr>
            <a:endParaRPr lang="en-US" b="1" i="0" dirty="0">
              <a:solidFill>
                <a:schemeClr val="bg1"/>
              </a:solidFill>
              <a:effectLst/>
              <a:latin typeface="Inter"/>
            </a:endParaRPr>
          </a:p>
          <a:p>
            <a:pPr marL="342900" indent="-342900" algn="l">
              <a:buFont typeface="+mj-lt"/>
              <a:buAutoNum type="arabicPeriod" startAt="2"/>
            </a:pPr>
            <a:r>
              <a:rPr lang="en-US" b="1" dirty="0">
                <a:solidFill>
                  <a:schemeClr val="bg1"/>
                </a:solidFill>
              </a:rPr>
              <a:t>PARTICIPATE IN HEALTH FORUM OR SYMPOSIUM TO TARGET INDIVIDUALS WHO ARE CONSIOUS ABOUT HEALTH AND WOULD EITHER LIKE TO MAINTAIN OR IMPROVE THEIR HEALTH.</a:t>
            </a:r>
          </a:p>
          <a:p>
            <a:pPr algn="l"/>
            <a:endParaRPr lang="en-US" b="1" dirty="0">
              <a:solidFill>
                <a:schemeClr val="bg1"/>
              </a:solidFill>
            </a:endParaRPr>
          </a:p>
          <a:p>
            <a:r>
              <a:rPr lang="en-US" b="1" dirty="0">
                <a:solidFill>
                  <a:schemeClr val="bg1"/>
                </a:solidFill>
              </a:rPr>
              <a:t>4.  COLLABORATION WITH GYMS OR YOGA STUDIOS TO MARKET THE PRODUCT TO ACTIVE                   </a:t>
            </a:r>
          </a:p>
          <a:p>
            <a:r>
              <a:rPr lang="en-US" b="1" dirty="0">
                <a:solidFill>
                  <a:schemeClr val="bg1"/>
                </a:solidFill>
              </a:rPr>
              <a:t>      INDIVIDUALS</a:t>
            </a:r>
          </a:p>
        </p:txBody>
      </p:sp>
    </p:spTree>
    <p:extLst>
      <p:ext uri="{BB962C8B-B14F-4D97-AF65-F5344CB8AC3E}">
        <p14:creationId xmlns:p14="http://schemas.microsoft.com/office/powerpoint/2010/main" val="1359247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96DA-3FE5-56F5-76D1-75FBFF2B0EBB}"/>
              </a:ext>
            </a:extLst>
          </p:cNvPr>
          <p:cNvSpPr>
            <a:spLocks noGrp="1"/>
          </p:cNvSpPr>
          <p:nvPr>
            <p:ph type="title"/>
          </p:nvPr>
        </p:nvSpPr>
        <p:spPr>
          <a:xfrm rot="10800000" flipV="1">
            <a:off x="4016595" y="2143632"/>
            <a:ext cx="10515600" cy="2269447"/>
          </a:xfrm>
        </p:spPr>
        <p:txBody>
          <a:bodyPr/>
          <a:lstStyle/>
          <a:p>
            <a:r>
              <a:rPr lang="en-US" dirty="0"/>
              <a:t>THANK YOU</a:t>
            </a:r>
          </a:p>
        </p:txBody>
      </p:sp>
    </p:spTree>
    <p:extLst>
      <p:ext uri="{BB962C8B-B14F-4D97-AF65-F5344CB8AC3E}">
        <p14:creationId xmlns:p14="http://schemas.microsoft.com/office/powerpoint/2010/main" val="392160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798478A-6006-0988-1D92-98A27AE23DB1}"/>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r>
              <a:rPr lang="en-US" dirty="0"/>
              <a:t>ABOUT THE COMPANY</a:t>
            </a:r>
          </a:p>
        </p:txBody>
      </p:sp>
      <p:sp>
        <p:nvSpPr>
          <p:cNvPr id="3" name="Content Placeholder"/>
          <p:cNvSpPr>
            <a:spLocks noGrp="1"/>
          </p:cNvSpPr>
          <p:nvPr>
            <p:ph idx="1"/>
          </p:nvPr>
        </p:nvSpPr>
        <p:spPr>
          <a:xfrm>
            <a:off x="135285" y="750836"/>
            <a:ext cx="10515600" cy="4195763"/>
          </a:xfrm>
        </p:spPr>
        <p:txBody>
          <a:bodyPr anchor="ctr">
            <a:normAutofit/>
          </a:bodyPr>
          <a:lstStyle/>
          <a:p>
            <a:pPr marL="0" indent="0">
              <a:buNone/>
            </a:pPr>
            <a:endParaRPr lang="en-US" sz="1800" b="1" dirty="0">
              <a:solidFill>
                <a:schemeClr val="tx1">
                  <a:alpha val="80000"/>
                </a:schemeClr>
              </a:solidFill>
            </a:endParaRPr>
          </a:p>
          <a:p>
            <a:pPr marL="0" indent="0">
              <a:buNone/>
            </a:pPr>
            <a:endParaRPr lang="en-US" sz="1800" b="1" dirty="0">
              <a:solidFill>
                <a:schemeClr val="bg2"/>
              </a:solidFill>
            </a:endParaRPr>
          </a:p>
        </p:txBody>
      </p:sp>
      <p:sp>
        <p:nvSpPr>
          <p:cNvPr id="2" name="TextBox 1">
            <a:extLst>
              <a:ext uri="{FF2B5EF4-FFF2-40B4-BE49-F238E27FC236}">
                <a16:creationId xmlns:a16="http://schemas.microsoft.com/office/drawing/2014/main" id="{50C56D79-556B-6414-846A-0C7BE3F8FB74}"/>
              </a:ext>
            </a:extLst>
          </p:cNvPr>
          <p:cNvSpPr txBox="1"/>
          <p:nvPr/>
        </p:nvSpPr>
        <p:spPr>
          <a:xfrm>
            <a:off x="838200" y="2441798"/>
            <a:ext cx="11423074" cy="2031325"/>
          </a:xfrm>
          <a:prstGeom prst="rect">
            <a:avLst/>
          </a:prstGeom>
          <a:noFill/>
        </p:spPr>
        <p:txBody>
          <a:bodyPr wrap="square" rtlCol="0">
            <a:spAutoFit/>
          </a:bodyPr>
          <a:lstStyle/>
          <a:p>
            <a:pPr algn="l"/>
            <a:r>
              <a:rPr lang="en-US" b="1" dirty="0">
                <a:solidFill>
                  <a:schemeClr val="bg1"/>
                </a:solidFill>
              </a:rPr>
              <a:t>URŠKA SRŠEN AND SANDO MUR FOUNDED BELLABEAT, A HIGH-TECH COMPANY THAT MANUFACTURES HEALTH-FOCUSED SMART PRODUCTS. SRŠEN USED HER BACKGROUND AS AN ARTIST TO DEVELOP BEAUTIFULLY DESIGNED TECHNOLOGY THAT INFORMS AND INSPIRES WOMEN AROUND THE WORLD. COLLECTING DATA ON ACTIVITY, SLEEP, STRESS, AND REPRODUCTIVE HEALTH HAS ALLOWED BELLABEAT TO EMPOWER WOMEN WITH KNOWLEDGE ABOUT THEIR OWN HEALTH AND HABITS. SINCE IT WAS FOUNDED IN 2013, BELLABEAT HAS GROWN RAPIDLY AND QUICKLY POSITIONED ITSELF AS A TECH-DRIVEN WELLNESS COMPANY FOR WOMEN.</a:t>
            </a:r>
          </a:p>
        </p:txBody>
      </p:sp>
    </p:spTree>
    <p:extLst>
      <p:ext uri="{BB962C8B-B14F-4D97-AF65-F5344CB8AC3E}">
        <p14:creationId xmlns:p14="http://schemas.microsoft.com/office/powerpoint/2010/main" val="31312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587D229-7276-FCFE-88C9-5644ADF9B980}"/>
              </a:ext>
            </a:extLst>
          </p:cNvPr>
          <p:cNvSpPr>
            <a:spLocks noGrp="1"/>
          </p:cNvSpPr>
          <p:nvPr>
            <p:ph type="title"/>
          </p:nvPr>
        </p:nvSpPr>
        <p:spPr/>
        <p:txBody>
          <a:bodyPr>
            <a:normAutofit fontScale="90000"/>
          </a:bodyPr>
          <a:lstStyle/>
          <a:p>
            <a:r>
              <a:rPr lang="en-US" i="0" dirty="0">
                <a:effectLst/>
                <a:latin typeface="Inter"/>
              </a:rPr>
              <a:t>BUSINESS TASK</a:t>
            </a:r>
            <a:br>
              <a:rPr lang="en-US" b="0" i="0" dirty="0">
                <a:solidFill>
                  <a:srgbClr val="000000"/>
                </a:solidFill>
                <a:effectLst/>
                <a:latin typeface="Inter"/>
              </a:rPr>
            </a:br>
            <a:endParaRPr lang="en-US" dirty="0"/>
          </a:p>
        </p:txBody>
      </p:sp>
      <p:sp>
        <p:nvSpPr>
          <p:cNvPr id="8" name="Picture Placeholder 7">
            <a:extLst>
              <a:ext uri="{FF2B5EF4-FFF2-40B4-BE49-F238E27FC236}">
                <a16:creationId xmlns:a16="http://schemas.microsoft.com/office/drawing/2014/main" id="{F1B53D1A-86E8-612B-044D-E3BE7F929AC1}"/>
              </a:ext>
            </a:extLst>
          </p:cNvPr>
          <p:cNvSpPr>
            <a:spLocks noGrp="1"/>
          </p:cNvSpPr>
          <p:nvPr>
            <p:ph idx="1"/>
          </p:nvPr>
        </p:nvSpPr>
        <p:spPr/>
        <p:txBody>
          <a:bodyPr/>
          <a:lstStyle/>
          <a:p>
            <a:pPr marL="0" indent="0">
              <a:buNone/>
            </a:pPr>
            <a:r>
              <a:rPr lang="en-US" b="1" i="0" dirty="0">
                <a:effectLst/>
                <a:latin typeface="Inter"/>
              </a:rPr>
              <a:t>To gain insight into the trends of smart-device usage that could be applied to Bellabeat customers and influence the company's marketing strategy.</a:t>
            </a:r>
            <a:endParaRPr lang="en-US" dirty="0"/>
          </a:p>
        </p:txBody>
      </p:sp>
      <p:sp>
        <p:nvSpPr>
          <p:cNvPr id="3" name="Content Placeholder"/>
          <p:cNvSpPr>
            <a:spLocks noGrp="1"/>
          </p:cNvSpPr>
          <p:nvPr>
            <p:ph type="body" sz="half" idx="4294967295"/>
          </p:nvPr>
        </p:nvSpPr>
        <p:spPr>
          <a:xfrm>
            <a:off x="6980246" y="-1267691"/>
            <a:ext cx="3932238" cy="3811588"/>
          </a:xfrm>
        </p:spPr>
        <p:txBody>
          <a:bodyPr anchor="ctr">
            <a:normAutofit/>
          </a:bodyPr>
          <a:lstStyle/>
          <a:p>
            <a:pPr marL="0" indent="0">
              <a:buNone/>
            </a:pPr>
            <a:endParaRPr lang="en-US" sz="1800" dirty="0">
              <a:solidFill>
                <a:schemeClr val="tx1">
                  <a:alpha val="80000"/>
                </a:schemeClr>
              </a:solidFill>
            </a:endParaRPr>
          </a:p>
          <a:p>
            <a:pPr marL="0" indent="0">
              <a:buNone/>
            </a:pPr>
            <a:r>
              <a:rPr lang="en-US" sz="1800" dirty="0">
                <a:solidFill>
                  <a:schemeClr val="tx1">
                    <a:alpha val="80000"/>
                  </a:schemeClr>
                </a:solidFill>
              </a:rPr>
              <a:t>
</a:t>
            </a:r>
          </a:p>
        </p:txBody>
      </p:sp>
    </p:spTree>
    <p:extLst>
      <p:ext uri="{BB962C8B-B14F-4D97-AF65-F5344CB8AC3E}">
        <p14:creationId xmlns:p14="http://schemas.microsoft.com/office/powerpoint/2010/main" val="1027126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normAutofit/>
          </a:bodyPr>
          <a:lstStyle/>
          <a:p>
            <a:r>
              <a:rPr lang="en-US" dirty="0"/>
              <a:t>Data source </a:t>
            </a:r>
            <a:endParaRPr dirty="0"/>
          </a:p>
        </p:txBody>
      </p:sp>
      <p:sp>
        <p:nvSpPr>
          <p:cNvPr id="3" name="Content Placeholder"/>
          <p:cNvSpPr>
            <a:spLocks noGrp="1"/>
          </p:cNvSpPr>
          <p:nvPr>
            <p:ph idx="1"/>
          </p:nvPr>
        </p:nvSpPr>
        <p:spPr>
          <a:xfrm>
            <a:off x="838200" y="365760"/>
            <a:ext cx="10515600" cy="4195763"/>
          </a:xfrm>
        </p:spPr>
        <p:txBody>
          <a:bodyPr anchor="ctr">
            <a:normAutofit/>
          </a:bodyPr>
          <a:lstStyle/>
          <a:p>
            <a:pPr marL="0" indent="0">
              <a:buNone/>
            </a:pPr>
            <a:r>
              <a:rPr lang="en-US" sz="1200" b="1" i="0" dirty="0">
                <a:effectLst/>
                <a:latin typeface="Inter"/>
              </a:rPr>
              <a:t>The Dataset Used For This Analysis Can Be Accessed At </a:t>
            </a:r>
          </a:p>
          <a:p>
            <a:pPr marL="0" indent="0">
              <a:buNone/>
            </a:pPr>
            <a:r>
              <a:rPr lang="en-US" sz="1200" b="1" i="0" dirty="0">
                <a:effectLst/>
                <a:latin typeface="Inter"/>
                <a:hlinkClick r:id="rId2"/>
              </a:rPr>
              <a:t>FitBit Fitness Tracker Data</a:t>
            </a:r>
            <a:r>
              <a:rPr lang="en-US" sz="1200" b="1" i="0" dirty="0">
                <a:effectLst/>
                <a:latin typeface="Inter"/>
              </a:rPr>
              <a:t> </a:t>
            </a:r>
            <a:r>
              <a:rPr lang="en-US" sz="1200" b="1" dirty="0">
                <a:latin typeface="Inter"/>
              </a:rPr>
              <a:t>CCO :</a:t>
            </a:r>
            <a:r>
              <a:rPr lang="en-US" sz="1200" b="1" i="0" dirty="0">
                <a:effectLst/>
                <a:latin typeface="Inter"/>
              </a:rPr>
              <a:t> Public Domain, Dataset Made Available Through </a:t>
            </a:r>
            <a:r>
              <a:rPr lang="en-US" sz="1200" b="1" i="0" dirty="0">
                <a:effectLst/>
                <a:latin typeface="Inter"/>
                <a:hlinkClick r:id="rId2"/>
              </a:rPr>
              <a:t>MOBIUS</a:t>
            </a:r>
            <a:r>
              <a:rPr lang="en-US" sz="1200" b="0" i="0" dirty="0">
                <a:effectLst/>
                <a:latin typeface="Inter"/>
              </a:rPr>
              <a:t> </a:t>
            </a:r>
            <a:r>
              <a:rPr lang="en-US" sz="1200" b="1" i="0" dirty="0">
                <a:effectLst/>
                <a:latin typeface="Inter"/>
              </a:rPr>
              <a:t>Kaggle's Profile.</a:t>
            </a:r>
            <a:endParaRPr lang="en-US" sz="1800" b="1" dirty="0">
              <a:solidFill>
                <a:schemeClr val="bg1">
                  <a:alpha val="80000"/>
                </a:schemeClr>
              </a:solidFill>
            </a:endParaRPr>
          </a:p>
        </p:txBody>
      </p:sp>
      <p:sp>
        <p:nvSpPr>
          <p:cNvPr id="4" name="TextBox 3">
            <a:extLst>
              <a:ext uri="{FF2B5EF4-FFF2-40B4-BE49-F238E27FC236}">
                <a16:creationId xmlns:a16="http://schemas.microsoft.com/office/drawing/2014/main" id="{44AC4869-2E13-A1AC-7EF0-730036A97538}"/>
              </a:ext>
            </a:extLst>
          </p:cNvPr>
          <p:cNvSpPr txBox="1"/>
          <p:nvPr/>
        </p:nvSpPr>
        <p:spPr>
          <a:xfrm>
            <a:off x="943738" y="2921679"/>
            <a:ext cx="8725920" cy="2308324"/>
          </a:xfrm>
          <a:prstGeom prst="rect">
            <a:avLst/>
          </a:prstGeom>
          <a:noFill/>
        </p:spPr>
        <p:txBody>
          <a:bodyPr wrap="square" rtlCol="0">
            <a:spAutoFit/>
          </a:bodyPr>
          <a:lstStyle/>
          <a:p>
            <a:pPr algn="l"/>
            <a:r>
              <a:rPr lang="en-US" b="1" dirty="0">
                <a:solidFill>
                  <a:schemeClr val="bg1"/>
                </a:solidFill>
              </a:rPr>
              <a:t>Data Integrity &amp; Limitations :</a:t>
            </a:r>
          </a:p>
          <a:p>
            <a:pPr marL="285750" indent="-285750" algn="l">
              <a:buFont typeface="Arial" panose="020B0604020202020204" pitchFamily="34" charset="0"/>
              <a:buChar char="•"/>
            </a:pPr>
            <a:r>
              <a:rPr lang="en-US" b="1" i="0" dirty="0">
                <a:solidFill>
                  <a:schemeClr val="bg1"/>
                </a:solidFill>
                <a:effectLst/>
                <a:latin typeface="Inter"/>
              </a:rPr>
              <a:t>The Data Is From 2016, Trends And Patterns May Have Changed Over The Last 6 Years.</a:t>
            </a:r>
          </a:p>
          <a:p>
            <a:pPr marL="285750" indent="-285750" algn="l">
              <a:buFont typeface="Arial" panose="020B0604020202020204" pitchFamily="34" charset="0"/>
              <a:buChar char="•"/>
            </a:pPr>
            <a:r>
              <a:rPr lang="en-US" b="1" i="0" dirty="0">
                <a:solidFill>
                  <a:schemeClr val="bg1"/>
                </a:solidFill>
                <a:effectLst/>
                <a:latin typeface="Inter"/>
              </a:rPr>
              <a:t>The Data Sample Is Only Of 30 Individuals, The Scope Of The Analysis And Reliability Of The Results Are Limited. </a:t>
            </a:r>
          </a:p>
          <a:p>
            <a:pPr marL="285750" indent="-285750" algn="l">
              <a:buFont typeface="Arial" panose="020B0604020202020204" pitchFamily="34" charset="0"/>
              <a:buChar char="•"/>
            </a:pPr>
            <a:r>
              <a:rPr lang="en-US" b="1" i="0" dirty="0">
                <a:solidFill>
                  <a:schemeClr val="bg1"/>
                </a:solidFill>
                <a:effectLst/>
                <a:latin typeface="Inter"/>
              </a:rPr>
              <a:t>The Data Seems To Be Missing Some Metadata Information . </a:t>
            </a:r>
          </a:p>
          <a:p>
            <a:pPr marL="285750" indent="-285750" algn="l">
              <a:buFont typeface="Arial" panose="020B0604020202020204" pitchFamily="34" charset="0"/>
              <a:buChar char="•"/>
            </a:pPr>
            <a:endParaRPr lang="en-US" b="1" i="0" dirty="0">
              <a:solidFill>
                <a:schemeClr val="bg1"/>
              </a:solidFill>
              <a:effectLst/>
              <a:latin typeface="Inter"/>
            </a:endParaRPr>
          </a:p>
          <a:p>
            <a:pPr marL="285750" indent="-285750" algn="l">
              <a:buFont typeface="Arial" panose="020B0604020202020204" pitchFamily="34" charset="0"/>
              <a:buChar char="•"/>
            </a:pPr>
            <a:endParaRPr lang="en-US" b="1" i="0" dirty="0">
              <a:solidFill>
                <a:schemeClr val="bg1"/>
              </a:solidFill>
              <a:effectLst/>
              <a:latin typeface="Inter"/>
            </a:endParaRPr>
          </a:p>
          <a:p>
            <a:pPr marL="285750" indent="-285750" algn="l">
              <a:buFont typeface="Arial" panose="020B0604020202020204" pitchFamily="34" charset="0"/>
              <a:buChar char="•"/>
            </a:pPr>
            <a:endParaRPr lang="en-US" b="1" dirty="0">
              <a:solidFill>
                <a:schemeClr val="bg1"/>
              </a:solidFill>
            </a:endParaRPr>
          </a:p>
        </p:txBody>
      </p:sp>
    </p:spTree>
    <p:extLst>
      <p:ext uri="{BB962C8B-B14F-4D97-AF65-F5344CB8AC3E}">
        <p14:creationId xmlns:p14="http://schemas.microsoft.com/office/powerpoint/2010/main" val="52357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7A5B03-4FE8-42C5-0777-EDECF3E4BB6B}"/>
              </a:ext>
            </a:extLst>
          </p:cNvPr>
          <p:cNvSpPr>
            <a:spLocks noGrp="1"/>
          </p:cNvSpPr>
          <p:nvPr>
            <p:ph type="title"/>
          </p:nvPr>
        </p:nvSpPr>
        <p:spPr/>
        <p:txBody>
          <a:bodyPr/>
          <a:lstStyle/>
          <a:p>
            <a:r>
              <a:rPr lang="en-US" dirty="0"/>
              <a:t>The Data Is Processed By :</a:t>
            </a:r>
          </a:p>
        </p:txBody>
      </p:sp>
      <p:sp>
        <p:nvSpPr>
          <p:cNvPr id="5" name="Content Placeholder 4">
            <a:extLst>
              <a:ext uri="{FF2B5EF4-FFF2-40B4-BE49-F238E27FC236}">
                <a16:creationId xmlns:a16="http://schemas.microsoft.com/office/drawing/2014/main" id="{0DCB28B6-72DA-7749-58F3-10C520E09444}"/>
              </a:ext>
            </a:extLst>
          </p:cNvPr>
          <p:cNvSpPr>
            <a:spLocks noGrp="1"/>
          </p:cNvSpPr>
          <p:nvPr>
            <p:ph idx="1"/>
          </p:nvPr>
        </p:nvSpPr>
        <p:spPr>
          <a:xfrm>
            <a:off x="838200" y="1931113"/>
            <a:ext cx="10515600" cy="4195763"/>
          </a:xfrm>
        </p:spPr>
        <p:txBody>
          <a:bodyPr/>
          <a:lstStyle/>
          <a:p>
            <a:r>
              <a:rPr lang="en-US" b="1" dirty="0"/>
              <a:t>Eliminating All The Duplicate Values </a:t>
            </a:r>
          </a:p>
          <a:p>
            <a:r>
              <a:rPr lang="en-US" b="1" dirty="0"/>
              <a:t>Deleting All The Null And Empty Cells </a:t>
            </a:r>
          </a:p>
          <a:p>
            <a:r>
              <a:rPr lang="en-US" b="1" dirty="0"/>
              <a:t>Formatting Data Sets Into A Readable Datatype</a:t>
            </a:r>
          </a:p>
          <a:p>
            <a:r>
              <a:rPr lang="en-US" b="1" dirty="0"/>
              <a:t>Converted Character To Only Date And Removed Time</a:t>
            </a:r>
          </a:p>
          <a:p>
            <a:r>
              <a:rPr lang="en-US" b="1" dirty="0"/>
              <a:t>Sorted And Filtered Out The Unique Values From The Datasets</a:t>
            </a:r>
          </a:p>
          <a:p>
            <a:endParaRPr lang="en-US" dirty="0"/>
          </a:p>
          <a:p>
            <a:endParaRPr lang="en-US" dirty="0"/>
          </a:p>
          <a:p>
            <a:pPr marL="0" indent="0">
              <a:buNone/>
            </a:pPr>
            <a:endParaRPr lang="en-US" dirty="0"/>
          </a:p>
          <a:p>
            <a:endParaRPr lang="en-US" dirty="0"/>
          </a:p>
          <a:p>
            <a:endParaRPr lang="en-US" dirty="0"/>
          </a:p>
          <a:p>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6707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5490B8-C637-FD8C-A08D-7B55539957A6}"/>
              </a:ext>
            </a:extLst>
          </p:cNvPr>
          <p:cNvSpPr txBox="1"/>
          <p:nvPr/>
        </p:nvSpPr>
        <p:spPr>
          <a:xfrm>
            <a:off x="488983" y="1772567"/>
            <a:ext cx="8056012" cy="3416320"/>
          </a:xfrm>
          <a:prstGeom prst="rect">
            <a:avLst/>
          </a:prstGeom>
          <a:noFill/>
        </p:spPr>
        <p:txBody>
          <a:bodyPr wrap="square">
            <a:spAutoFit/>
          </a:bodyPr>
          <a:lstStyle/>
          <a:p>
            <a:r>
              <a:rPr lang="en-US" b="1" dirty="0">
                <a:solidFill>
                  <a:schemeClr val="bg1"/>
                </a:solidFill>
              </a:rPr>
              <a:t>TO ENSURE ACCURACY OF THE DATA PROVIDED.</a:t>
            </a:r>
          </a:p>
          <a:p>
            <a:endParaRPr lang="en-US" b="1" dirty="0">
              <a:solidFill>
                <a:schemeClr val="bg1"/>
              </a:solidFill>
            </a:endParaRPr>
          </a:p>
          <a:p>
            <a:r>
              <a:rPr lang="en-US" b="1" dirty="0">
                <a:solidFill>
                  <a:schemeClr val="bg1"/>
                </a:solidFill>
              </a:rPr>
              <a:t>The Correlation Between Totalsteps Taken And Totaldistance Were Calculated, The Results Was 0.984679651</a:t>
            </a:r>
          </a:p>
          <a:p>
            <a:endParaRPr lang="en-US" b="1" dirty="0">
              <a:solidFill>
                <a:schemeClr val="bg1"/>
              </a:solidFill>
            </a:endParaRPr>
          </a:p>
          <a:p>
            <a:r>
              <a:rPr lang="en-US" b="1" dirty="0">
                <a:solidFill>
                  <a:schemeClr val="bg1"/>
                </a:solidFill>
              </a:rPr>
              <a:t>The Correlation  Between Totalsteps Taken And Totaldistance Traveled Is Inserted On A Scatterplot</a:t>
            </a:r>
          </a:p>
          <a:p>
            <a:endParaRPr lang="en-US" b="1" dirty="0">
              <a:solidFill>
                <a:schemeClr val="bg1"/>
              </a:solidFill>
            </a:endParaRPr>
          </a:p>
          <a:p>
            <a:r>
              <a:rPr lang="en-US" b="1" dirty="0">
                <a:solidFill>
                  <a:schemeClr val="bg1"/>
                </a:solidFill>
              </a:rPr>
              <a:t>The Total Steps Taken Is Highly Correlated To The Total Distance Traveled</a:t>
            </a:r>
          </a:p>
          <a:p>
            <a:endParaRPr lang="en-US" b="1" dirty="0">
              <a:solidFill>
                <a:schemeClr val="bg1"/>
              </a:solidFill>
            </a:endParaRPr>
          </a:p>
          <a:p>
            <a:endParaRPr lang="en-US" b="1" dirty="0">
              <a:solidFill>
                <a:schemeClr val="bg1"/>
              </a:solidFill>
            </a:endParaRPr>
          </a:p>
        </p:txBody>
      </p:sp>
    </p:spTree>
    <p:extLst>
      <p:ext uri="{BB962C8B-B14F-4D97-AF65-F5344CB8AC3E}">
        <p14:creationId xmlns:p14="http://schemas.microsoft.com/office/powerpoint/2010/main" val="169423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7AF64F8-F107-4825-0676-188931F54B2D}"/>
              </a:ext>
            </a:extLst>
          </p:cNvPr>
          <p:cNvPicPr>
            <a:picLocks noChangeAspect="1"/>
          </p:cNvPicPr>
          <p:nvPr/>
        </p:nvPicPr>
        <p:blipFill>
          <a:blip r:embed="rId2"/>
          <a:srcRect/>
          <a:stretch/>
        </p:blipFill>
        <p:spPr>
          <a:xfrm>
            <a:off x="2045610" y="562333"/>
            <a:ext cx="8308626" cy="5268122"/>
          </a:xfrm>
          <a:prstGeom prst="rect">
            <a:avLst/>
          </a:prstGeom>
        </p:spPr>
      </p:pic>
      <p:sp>
        <p:nvSpPr>
          <p:cNvPr id="2" name="TextBox 1">
            <a:extLst>
              <a:ext uri="{FF2B5EF4-FFF2-40B4-BE49-F238E27FC236}">
                <a16:creationId xmlns:a16="http://schemas.microsoft.com/office/drawing/2014/main" id="{2140B1EB-FF88-CC1F-5591-449F06C4E96E}"/>
              </a:ext>
            </a:extLst>
          </p:cNvPr>
          <p:cNvSpPr txBox="1"/>
          <p:nvPr/>
        </p:nvSpPr>
        <p:spPr>
          <a:xfrm rot="595556">
            <a:off x="5179562"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71551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normAutofit/>
          </a:bodyPr>
          <a:lstStyle/>
          <a:p>
            <a:r>
              <a:rPr lang="en-US" dirty="0"/>
              <a:t>The Data Is Analysed By Calculating</a:t>
            </a:r>
            <a:endParaRPr dirty="0"/>
          </a:p>
        </p:txBody>
      </p:sp>
      <p:sp>
        <p:nvSpPr>
          <p:cNvPr id="3" name="Content Placeholder"/>
          <p:cNvSpPr>
            <a:spLocks noGrp="1"/>
          </p:cNvSpPr>
          <p:nvPr>
            <p:ph idx="1"/>
          </p:nvPr>
        </p:nvSpPr>
        <p:spPr>
          <a:xfrm>
            <a:off x="1033794" y="1184423"/>
            <a:ext cx="10515600" cy="4195763"/>
          </a:xfrm>
        </p:spPr>
        <p:txBody>
          <a:bodyPr anchor="ctr">
            <a:normAutofit/>
          </a:bodyPr>
          <a:lstStyle/>
          <a:p>
            <a:r>
              <a:rPr lang="en-US" sz="1800" b="1" dirty="0">
                <a:solidFill>
                  <a:schemeClr val="bg1">
                    <a:alpha val="80000"/>
                  </a:schemeClr>
                </a:solidFill>
              </a:rPr>
              <a:t>THE MEAN WEIGHT </a:t>
            </a:r>
          </a:p>
          <a:p>
            <a:r>
              <a:rPr lang="en-US" sz="1800" b="1" dirty="0">
                <a:solidFill>
                  <a:schemeClr val="bg1">
                    <a:alpha val="80000"/>
                  </a:schemeClr>
                </a:solidFill>
              </a:rPr>
              <a:t>THE MEAN BMI</a:t>
            </a:r>
          </a:p>
          <a:p>
            <a:r>
              <a:rPr lang="en-US" sz="1800" b="1" dirty="0">
                <a:solidFill>
                  <a:schemeClr val="bg1">
                    <a:alpha val="80000"/>
                  </a:schemeClr>
                </a:solidFill>
              </a:rPr>
              <a:t>THE MEAN STEPS</a:t>
            </a:r>
          </a:p>
          <a:p>
            <a:r>
              <a:rPr lang="en-US" sz="1800" b="1" dirty="0">
                <a:solidFill>
                  <a:schemeClr val="bg1">
                    <a:alpha val="80000"/>
                  </a:schemeClr>
                </a:solidFill>
              </a:rPr>
              <a:t>THE MEAN TIME ASLEEP</a:t>
            </a:r>
          </a:p>
          <a:p>
            <a:r>
              <a:rPr lang="en-US" sz="1800" b="1" dirty="0">
                <a:solidFill>
                  <a:schemeClr val="bg1">
                    <a:alpha val="80000"/>
                  </a:schemeClr>
                </a:solidFill>
              </a:rPr>
              <a:t>THE MEAN TIME IN BED</a:t>
            </a:r>
          </a:p>
          <a:p>
            <a:r>
              <a:rPr lang="en-US" sz="1800" b="1" dirty="0">
                <a:solidFill>
                  <a:schemeClr val="bg1">
                    <a:alpha val="80000"/>
                  </a:schemeClr>
                </a:solidFill>
              </a:rPr>
              <a:t>THE MEAN PERCENTAGE TIME ASLEEP</a:t>
            </a:r>
          </a:p>
          <a:p>
            <a:pPr marL="0" indent="0">
              <a:buNone/>
            </a:pPr>
            <a:endParaRPr lang="en-US" sz="1800" b="1" dirty="0">
              <a:solidFill>
                <a:schemeClr val="bg1">
                  <a:alpha val="80000"/>
                </a:schemeClr>
              </a:solidFill>
            </a:endParaRPr>
          </a:p>
        </p:txBody>
      </p:sp>
    </p:spTree>
    <p:extLst>
      <p:ext uri="{BB962C8B-B14F-4D97-AF65-F5344CB8AC3E}">
        <p14:creationId xmlns:p14="http://schemas.microsoft.com/office/powerpoint/2010/main" val="23393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CAC04E-6DC6-DDA0-5598-4A54B68E0D61}"/>
              </a:ext>
            </a:extLst>
          </p:cNvPr>
          <p:cNvSpPr txBox="1"/>
          <p:nvPr/>
        </p:nvSpPr>
        <p:spPr>
          <a:xfrm>
            <a:off x="2781097" y="623889"/>
            <a:ext cx="4196704" cy="923330"/>
          </a:xfrm>
          <a:prstGeom prst="rect">
            <a:avLst/>
          </a:prstGeom>
          <a:noFill/>
        </p:spPr>
        <p:txBody>
          <a:bodyPr wrap="square" rtlCol="0">
            <a:spAutoFit/>
          </a:bodyPr>
          <a:lstStyle/>
          <a:p>
            <a:pPr algn="l"/>
            <a:r>
              <a:rPr lang="en-US" b="1" dirty="0">
                <a:solidFill>
                  <a:schemeClr val="bg1"/>
                </a:solidFill>
              </a:rPr>
              <a:t>The mean weight = 77.98749971</a:t>
            </a:r>
          </a:p>
          <a:p>
            <a:pPr algn="l"/>
            <a:r>
              <a:rPr lang="en-US" b="1" dirty="0">
                <a:solidFill>
                  <a:schemeClr val="bg1"/>
                </a:solidFill>
              </a:rPr>
              <a:t>The mean BMI = 28.05125022</a:t>
            </a:r>
          </a:p>
          <a:p>
            <a:pPr algn="l"/>
            <a:endParaRPr lang="en-US" b="1" dirty="0">
              <a:solidFill>
                <a:schemeClr val="bg1"/>
              </a:solidFill>
            </a:endParaRPr>
          </a:p>
        </p:txBody>
      </p:sp>
      <p:sp>
        <p:nvSpPr>
          <p:cNvPr id="5" name="TextBox 4">
            <a:extLst>
              <a:ext uri="{FF2B5EF4-FFF2-40B4-BE49-F238E27FC236}">
                <a16:creationId xmlns:a16="http://schemas.microsoft.com/office/drawing/2014/main" id="{56F1EF94-FDB8-C9F9-147E-B2A5323EE3A8}"/>
              </a:ext>
            </a:extLst>
          </p:cNvPr>
          <p:cNvSpPr txBox="1"/>
          <p:nvPr/>
        </p:nvSpPr>
        <p:spPr>
          <a:xfrm>
            <a:off x="1769612" y="114198"/>
            <a:ext cx="9013401" cy="369332"/>
          </a:xfrm>
          <a:prstGeom prst="rect">
            <a:avLst/>
          </a:prstGeom>
          <a:noFill/>
        </p:spPr>
        <p:txBody>
          <a:bodyPr wrap="square" rtlCol="0">
            <a:spAutoFit/>
          </a:bodyPr>
          <a:lstStyle/>
          <a:p>
            <a:pPr algn="l"/>
            <a:r>
              <a:rPr lang="en-US" b="1" dirty="0">
                <a:solidFill>
                  <a:schemeClr val="bg1"/>
                </a:solidFill>
              </a:rPr>
              <a:t>AS OF THE CALCULATIONS :</a:t>
            </a:r>
          </a:p>
        </p:txBody>
      </p:sp>
      <p:sp>
        <p:nvSpPr>
          <p:cNvPr id="6" name="TextBox 5">
            <a:extLst>
              <a:ext uri="{FF2B5EF4-FFF2-40B4-BE49-F238E27FC236}">
                <a16:creationId xmlns:a16="http://schemas.microsoft.com/office/drawing/2014/main" id="{AB10907C-67DA-D36D-CFF5-748FD11F4F3D}"/>
              </a:ext>
            </a:extLst>
          </p:cNvPr>
          <p:cNvSpPr txBox="1"/>
          <p:nvPr/>
        </p:nvSpPr>
        <p:spPr>
          <a:xfrm rot="10800000" flipV="1">
            <a:off x="3515181" y="1415806"/>
            <a:ext cx="10207539" cy="2308324"/>
          </a:xfrm>
          <a:prstGeom prst="rect">
            <a:avLst/>
          </a:prstGeom>
          <a:noFill/>
        </p:spPr>
        <p:txBody>
          <a:bodyPr wrap="square" rtlCol="0">
            <a:spAutoFit/>
          </a:bodyPr>
          <a:lstStyle/>
          <a:p>
            <a:pPr algn="l"/>
            <a:r>
              <a:rPr lang="en-US" b="1" dirty="0">
                <a:solidFill>
                  <a:schemeClr val="bg1"/>
                </a:solidFill>
              </a:rPr>
              <a:t>THE BMI IS CATEGORIZEDINTO INTO 4 TYPES :</a:t>
            </a:r>
          </a:p>
          <a:p>
            <a:pPr algn="l"/>
            <a:endParaRPr lang="en-US" b="1" dirty="0">
              <a:solidFill>
                <a:schemeClr val="bg1"/>
              </a:solidFill>
            </a:endParaRPr>
          </a:p>
          <a:p>
            <a:pPr marL="285750" indent="-285750" algn="l">
              <a:buFont typeface="Arial" panose="020B0604020202020204" pitchFamily="34" charset="0"/>
              <a:buChar char="•"/>
            </a:pPr>
            <a:r>
              <a:rPr lang="en-US" b="1" dirty="0">
                <a:solidFill>
                  <a:schemeClr val="bg1"/>
                </a:solidFill>
              </a:rPr>
              <a:t>Under weight = BMI less than 18.5</a:t>
            </a:r>
          </a:p>
          <a:p>
            <a:pPr marL="285750" indent="-285750" algn="l">
              <a:buFont typeface="Arial" panose="020B0604020202020204" pitchFamily="34" charset="0"/>
              <a:buChar char="•"/>
            </a:pPr>
            <a:r>
              <a:rPr lang="en-US" b="1" dirty="0">
                <a:solidFill>
                  <a:schemeClr val="bg1"/>
                </a:solidFill>
              </a:rPr>
              <a:t>Healthy = BMI between 18.5 &amp; 24.9</a:t>
            </a:r>
          </a:p>
          <a:p>
            <a:pPr marL="285750" indent="-285750" algn="l">
              <a:buFont typeface="Arial" panose="020B0604020202020204" pitchFamily="34" charset="0"/>
              <a:buChar char="•"/>
            </a:pPr>
            <a:r>
              <a:rPr lang="en-US" b="1" dirty="0">
                <a:solidFill>
                  <a:schemeClr val="bg1"/>
                </a:solidFill>
              </a:rPr>
              <a:t>Over weight = BMI between 25 &amp; 29.9</a:t>
            </a:r>
          </a:p>
          <a:p>
            <a:pPr marL="285750" indent="-285750" algn="l">
              <a:buFont typeface="Arial" panose="020B0604020202020204" pitchFamily="34" charset="0"/>
              <a:buChar char="•"/>
            </a:pPr>
            <a:r>
              <a:rPr lang="en-US" b="1" dirty="0">
                <a:solidFill>
                  <a:schemeClr val="bg1"/>
                </a:solidFill>
              </a:rPr>
              <a:t>Obese = BMI over 30</a:t>
            </a:r>
          </a:p>
          <a:p>
            <a:pPr marL="285750" indent="-285750" algn="l">
              <a:buFont typeface="Arial" panose="020B0604020202020204" pitchFamily="34" charset="0"/>
              <a:buChar char="•"/>
            </a:pPr>
            <a:endParaRPr lang="en-US" b="1" dirty="0">
              <a:solidFill>
                <a:schemeClr val="bg1"/>
              </a:solidFill>
            </a:endParaRPr>
          </a:p>
          <a:p>
            <a:pPr algn="l"/>
            <a:endParaRPr lang="en-US" b="1" dirty="0">
              <a:solidFill>
                <a:schemeClr val="bg1"/>
              </a:solidFill>
            </a:endParaRPr>
          </a:p>
        </p:txBody>
      </p:sp>
      <p:graphicFrame>
        <p:nvGraphicFramePr>
          <p:cNvPr id="7" name="Table 7">
            <a:extLst>
              <a:ext uri="{FF2B5EF4-FFF2-40B4-BE49-F238E27FC236}">
                <a16:creationId xmlns:a16="http://schemas.microsoft.com/office/drawing/2014/main" id="{3B3D8C9E-9E56-F8CA-F332-1D16692386D1}"/>
              </a:ext>
            </a:extLst>
          </p:cNvPr>
          <p:cNvGraphicFramePr>
            <a:graphicFrameLocks noGrp="1"/>
          </p:cNvGraphicFramePr>
          <p:nvPr>
            <p:extLst>
              <p:ext uri="{D42A27DB-BD31-4B8C-83A1-F6EECF244321}">
                <p14:modId xmlns:p14="http://schemas.microsoft.com/office/powerpoint/2010/main" val="2652713850"/>
              </p:ext>
            </p:extLst>
          </p:nvPr>
        </p:nvGraphicFramePr>
        <p:xfrm>
          <a:off x="3643134" y="3985728"/>
          <a:ext cx="5624040" cy="2758075"/>
        </p:xfrm>
        <a:graphic>
          <a:graphicData uri="http://schemas.openxmlformats.org/drawingml/2006/table">
            <a:tbl>
              <a:tblPr firstRow="1" bandRow="1">
                <a:tableStyleId>{5C22544A-7EE6-4342-B048-85BDC9FD1C3A}</a:tableStyleId>
              </a:tblPr>
              <a:tblGrid>
                <a:gridCol w="2812020">
                  <a:extLst>
                    <a:ext uri="{9D8B030D-6E8A-4147-A177-3AD203B41FA5}">
                      <a16:colId xmlns:a16="http://schemas.microsoft.com/office/drawing/2014/main" val="1606914125"/>
                    </a:ext>
                  </a:extLst>
                </a:gridCol>
                <a:gridCol w="2812020">
                  <a:extLst>
                    <a:ext uri="{9D8B030D-6E8A-4147-A177-3AD203B41FA5}">
                      <a16:colId xmlns:a16="http://schemas.microsoft.com/office/drawing/2014/main" val="3167836778"/>
                    </a:ext>
                  </a:extLst>
                </a:gridCol>
              </a:tblGrid>
              <a:tr h="551615">
                <a:tc>
                  <a:txBody>
                    <a:bodyPr/>
                    <a:lstStyle/>
                    <a:p>
                      <a:r>
                        <a:rPr lang="en-US" dirty="0"/>
                        <a:t>BMI Category</a:t>
                      </a:r>
                    </a:p>
                  </a:txBody>
                  <a:tcPr/>
                </a:tc>
                <a:tc>
                  <a:txBody>
                    <a:bodyPr/>
                    <a:lstStyle/>
                    <a:p>
                      <a:r>
                        <a:rPr lang="en-US" dirty="0"/>
                        <a:t>Population</a:t>
                      </a:r>
                    </a:p>
                  </a:txBody>
                  <a:tcPr/>
                </a:tc>
                <a:extLst>
                  <a:ext uri="{0D108BD9-81ED-4DB2-BD59-A6C34878D82A}">
                    <a16:rowId xmlns:a16="http://schemas.microsoft.com/office/drawing/2014/main" val="994807289"/>
                  </a:ext>
                </a:extLst>
              </a:tr>
              <a:tr h="551615">
                <a:tc>
                  <a:txBody>
                    <a:bodyPr/>
                    <a:lstStyle/>
                    <a:p>
                      <a:r>
                        <a:rPr lang="en-US" b="1" dirty="0">
                          <a:solidFill>
                            <a:schemeClr val="tx1"/>
                          </a:solidFill>
                        </a:rPr>
                        <a:t>Under weight</a:t>
                      </a:r>
                    </a:p>
                  </a:txBody>
                  <a:tcPr/>
                </a:tc>
                <a:tc>
                  <a:txBody>
                    <a:bodyPr/>
                    <a:lstStyle/>
                    <a:p>
                      <a:r>
                        <a:rPr lang="en-US" dirty="0"/>
                        <a:t>            0</a:t>
                      </a:r>
                    </a:p>
                  </a:txBody>
                  <a:tcPr/>
                </a:tc>
                <a:extLst>
                  <a:ext uri="{0D108BD9-81ED-4DB2-BD59-A6C34878D82A}">
                    <a16:rowId xmlns:a16="http://schemas.microsoft.com/office/drawing/2014/main" val="2759773882"/>
                  </a:ext>
                </a:extLst>
              </a:tr>
              <a:tr h="551615">
                <a:tc>
                  <a:txBody>
                    <a:bodyPr/>
                    <a:lstStyle/>
                    <a:p>
                      <a:r>
                        <a:rPr lang="en-US" b="1" dirty="0"/>
                        <a:t>Healthy</a:t>
                      </a:r>
                    </a:p>
                  </a:txBody>
                  <a:tcPr/>
                </a:tc>
                <a:tc>
                  <a:txBody>
                    <a:bodyPr/>
                    <a:lstStyle/>
                    <a:p>
                      <a:r>
                        <a:rPr lang="en-US" dirty="0"/>
                        <a:t>            3</a:t>
                      </a:r>
                    </a:p>
                  </a:txBody>
                  <a:tcPr/>
                </a:tc>
                <a:extLst>
                  <a:ext uri="{0D108BD9-81ED-4DB2-BD59-A6C34878D82A}">
                    <a16:rowId xmlns:a16="http://schemas.microsoft.com/office/drawing/2014/main" val="770981617"/>
                  </a:ext>
                </a:extLst>
              </a:tr>
              <a:tr h="551615">
                <a:tc>
                  <a:txBody>
                    <a:bodyPr/>
                    <a:lstStyle/>
                    <a:p>
                      <a:r>
                        <a:rPr lang="en-US" b="1" dirty="0"/>
                        <a:t>Over weight</a:t>
                      </a:r>
                    </a:p>
                  </a:txBody>
                  <a:tcPr/>
                </a:tc>
                <a:tc>
                  <a:txBody>
                    <a:bodyPr/>
                    <a:lstStyle/>
                    <a:p>
                      <a:r>
                        <a:rPr lang="en-US" dirty="0"/>
                        <a:t>            4</a:t>
                      </a:r>
                    </a:p>
                  </a:txBody>
                  <a:tcPr/>
                </a:tc>
                <a:extLst>
                  <a:ext uri="{0D108BD9-81ED-4DB2-BD59-A6C34878D82A}">
                    <a16:rowId xmlns:a16="http://schemas.microsoft.com/office/drawing/2014/main" val="175040505"/>
                  </a:ext>
                </a:extLst>
              </a:tr>
              <a:tr h="551615">
                <a:tc>
                  <a:txBody>
                    <a:bodyPr/>
                    <a:lstStyle/>
                    <a:p>
                      <a:r>
                        <a:rPr lang="en-US" b="1" dirty="0"/>
                        <a:t>Obese</a:t>
                      </a:r>
                    </a:p>
                  </a:txBody>
                  <a:tcPr/>
                </a:tc>
                <a:tc>
                  <a:txBody>
                    <a:bodyPr/>
                    <a:lstStyle/>
                    <a:p>
                      <a:r>
                        <a:rPr lang="en-US" dirty="0"/>
                        <a:t>            1</a:t>
                      </a:r>
                    </a:p>
                  </a:txBody>
                  <a:tcPr/>
                </a:tc>
                <a:extLst>
                  <a:ext uri="{0D108BD9-81ED-4DB2-BD59-A6C34878D82A}">
                    <a16:rowId xmlns:a16="http://schemas.microsoft.com/office/drawing/2014/main" val="1869437002"/>
                  </a:ext>
                </a:extLst>
              </a:tr>
            </a:tbl>
          </a:graphicData>
        </a:graphic>
      </p:graphicFrame>
      <p:sp>
        <p:nvSpPr>
          <p:cNvPr id="8" name="TextBox 7">
            <a:extLst>
              <a:ext uri="{FF2B5EF4-FFF2-40B4-BE49-F238E27FC236}">
                <a16:creationId xmlns:a16="http://schemas.microsoft.com/office/drawing/2014/main" id="{C797757C-A31D-C277-6914-7A7D1A02CF3C}"/>
              </a:ext>
            </a:extLst>
          </p:cNvPr>
          <p:cNvSpPr txBox="1"/>
          <p:nvPr/>
        </p:nvSpPr>
        <p:spPr>
          <a:xfrm>
            <a:off x="5361911" y="2643127"/>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D846BA96-E2C4-E202-2378-DF066BED4A0E}"/>
              </a:ext>
            </a:extLst>
          </p:cNvPr>
          <p:cNvSpPr txBox="1"/>
          <p:nvPr/>
        </p:nvSpPr>
        <p:spPr>
          <a:xfrm rot="10800000" flipV="1">
            <a:off x="1949924" y="3332737"/>
            <a:ext cx="8652775" cy="369332"/>
          </a:xfrm>
          <a:prstGeom prst="rect">
            <a:avLst/>
          </a:prstGeom>
          <a:noFill/>
        </p:spPr>
        <p:txBody>
          <a:bodyPr wrap="square" rtlCol="0">
            <a:spAutoFit/>
          </a:bodyPr>
          <a:lstStyle/>
          <a:p>
            <a:pPr algn="l"/>
            <a:r>
              <a:rPr lang="en-US" b="1" dirty="0">
                <a:solidFill>
                  <a:schemeClr val="bg1"/>
                </a:solidFill>
              </a:rPr>
              <a:t>THE RESULTS FROM THE ANALYSIS ARE;</a:t>
            </a:r>
          </a:p>
        </p:txBody>
      </p:sp>
    </p:spTree>
    <p:extLst>
      <p:ext uri="{BB962C8B-B14F-4D97-AF65-F5344CB8AC3E}">
        <p14:creationId xmlns:p14="http://schemas.microsoft.com/office/powerpoint/2010/main" val="3419429617"/>
      </p:ext>
    </p:extLst>
  </p:cSld>
  <p:clrMapOvr>
    <a:masterClrMapping/>
  </p:clrMapOvr>
</p:sld>
</file>

<file path=ppt/theme/theme1.xml><?xml version="1.0" encoding="utf-8"?>
<a:theme xmlns:a="http://schemas.openxmlformats.org/drawingml/2006/main" name="BlockprintVTI">
  <a:themeElements>
    <a:clrScheme name="AnalogousFromRegularSeedLeftStep">
      <a:dk1>
        <a:srgbClr val="000000"/>
      </a:dk1>
      <a:lt1>
        <a:srgbClr val="FFFFFF"/>
      </a:lt1>
      <a:dk2>
        <a:srgbClr val="2F211B"/>
      </a:dk2>
      <a:lt2>
        <a:srgbClr val="F0F2F3"/>
      </a:lt2>
      <a:accent1>
        <a:srgbClr val="E76029"/>
      </a:accent1>
      <a:accent2>
        <a:srgbClr val="D5172F"/>
      </a:accent2>
      <a:accent3>
        <a:srgbClr val="E72990"/>
      </a:accent3>
      <a:accent4>
        <a:srgbClr val="D517CD"/>
      </a:accent4>
      <a:accent5>
        <a:srgbClr val="9F29E7"/>
      </a:accent5>
      <a:accent6>
        <a:srgbClr val="512ED9"/>
      </a:accent6>
      <a:hlink>
        <a:srgbClr val="3D94B8"/>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BlockprintVTI</vt:lpstr>
      <vt:lpstr>BELLABEAT</vt:lpstr>
      <vt:lpstr>ABOUT THE COMPANY</vt:lpstr>
      <vt:lpstr>BUSINESS TASK </vt:lpstr>
      <vt:lpstr>Data source </vt:lpstr>
      <vt:lpstr>The Data Is Processed By :</vt:lpstr>
      <vt:lpstr>PowerPoint Presentation</vt:lpstr>
      <vt:lpstr>PowerPoint Presentation</vt:lpstr>
      <vt:lpstr>The Data Is Analysed By Calculating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dc:title>
  <dc:creator>sebhello007@gmail.com</dc:creator>
  <cp:lastModifiedBy>sebhello007@gmail.com</cp:lastModifiedBy>
  <cp:revision>10</cp:revision>
  <dcterms:created xsi:type="dcterms:W3CDTF">2022-08-20T13:25:03Z</dcterms:created>
  <dcterms:modified xsi:type="dcterms:W3CDTF">2022-08-22T08:57:02Z</dcterms:modified>
</cp:coreProperties>
</file>