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f5322ac7d4_0_20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f5322ac7d4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f5322ac7d4_0_2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f5322ac7d4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f5322ac7d4_0_2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f5322ac7d4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f5322ac7d4_0_2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f5322ac7d4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f5322ac7d4_0_2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f5322ac7d4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f5322ac7d4_0_2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f5322ac7d4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f5322ac7d4_0_2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f5322ac7d4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f5322ac7d4_0_2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f5322ac7d4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f5322ac7d4_0_2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f5322ac7d4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f5322ac7d4_0_2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f5322ac7d4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5322ac7d4_0_1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f5322ac7d4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f5322ac7d4_0_2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f5322ac7d4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f5322ac7d4_0_1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f5322ac7d4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f5322ac7d4_0_1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f5322ac7d4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f5322ac7d4_0_1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f5322ac7d4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f5322ac7d4_0_18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f5322ac7d4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f5322ac7d4_0_18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f5322ac7d4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f5322ac7d4_0_19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f5322ac7d4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f5322ac7d4_0_2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f5322ac7d4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/>
          <p:nvPr/>
        </p:nvSpPr>
        <p:spPr>
          <a:xfrm>
            <a:off x="-75" y="11675"/>
            <a:ext cx="9144000" cy="3918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5"/>
          <p:cNvSpPr txBox="1"/>
          <p:nvPr>
            <p:ph type="ctrTitle"/>
          </p:nvPr>
        </p:nvSpPr>
        <p:spPr>
          <a:xfrm>
            <a:off x="311700" y="1506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Diseño del frontend  con</a:t>
            </a:r>
            <a:endParaRPr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t/>
            </a:r>
            <a:endParaRPr b="1" sz="478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t/>
            </a:r>
            <a:endParaRPr b="1" sz="478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1" name="Google Shape;10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3750" y="4146675"/>
            <a:ext cx="734500" cy="73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5"/>
          <p:cNvSpPr txBox="1"/>
          <p:nvPr/>
        </p:nvSpPr>
        <p:spPr>
          <a:xfrm>
            <a:off x="1198975" y="4117675"/>
            <a:ext cx="4299900" cy="8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Universidad Tecnológica Nacional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Facultad Regional Córdoba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Cátedra: Desarrollo de Software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29525" y="4267998"/>
            <a:ext cx="608900" cy="68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50850" y="1935800"/>
            <a:ext cx="1809750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4"/>
          <p:cNvSpPr txBox="1"/>
          <p:nvPr/>
        </p:nvSpPr>
        <p:spPr>
          <a:xfrm>
            <a:off x="38975" y="261713"/>
            <a:ext cx="90597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selectores</a:t>
            </a:r>
            <a:endParaRPr b="1" sz="3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4" name="Google Shape;164;p34"/>
          <p:cNvSpPr txBox="1"/>
          <p:nvPr/>
        </p:nvSpPr>
        <p:spPr>
          <a:xfrm>
            <a:off x="272780" y="1352250"/>
            <a:ext cx="86112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Un selector es, habitualmente, un elemento HTML</a:t>
            </a:r>
            <a:endParaRPr sz="30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4"/>
          <p:cNvSpPr txBox="1"/>
          <p:nvPr/>
        </p:nvSpPr>
        <p:spPr>
          <a:xfrm>
            <a:off x="387850" y="2604802"/>
            <a:ext cx="8409600" cy="1507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rgbClr val="56B62C"/>
                </a:solidFill>
                <a:latin typeface="Consolas"/>
                <a:ea typeface="Consolas"/>
                <a:cs typeface="Consolas"/>
                <a:sym typeface="Consolas"/>
              </a:rPr>
              <a:t>body </a:t>
            </a:r>
            <a:r>
              <a:rPr b="1" lang="es" sz="21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{ property: value; }</a:t>
            </a:r>
            <a:endParaRPr b="1" sz="21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rgbClr val="56B62C"/>
                </a:solidFill>
                <a:latin typeface="Consolas"/>
                <a:ea typeface="Consolas"/>
                <a:cs typeface="Consolas"/>
                <a:sym typeface="Consolas"/>
              </a:rPr>
              <a:t>h1 </a:t>
            </a:r>
            <a:r>
              <a:rPr b="1" lang="es" sz="21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{ property: value; }</a:t>
            </a:r>
            <a:endParaRPr b="1" sz="21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rgbClr val="56B62C"/>
                </a:solidFill>
                <a:latin typeface="Consolas"/>
                <a:ea typeface="Consolas"/>
                <a:cs typeface="Consolas"/>
                <a:sym typeface="Consolas"/>
              </a:rPr>
              <a:t>em </a:t>
            </a:r>
            <a:r>
              <a:rPr b="1" lang="es" sz="21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{ property: value; }</a:t>
            </a:r>
            <a:endParaRPr b="1" sz="21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rgbClr val="56B62C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1" lang="es" sz="21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{ property: value; }</a:t>
            </a:r>
            <a:endParaRPr b="1" sz="21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5"/>
          <p:cNvSpPr txBox="1"/>
          <p:nvPr/>
        </p:nvSpPr>
        <p:spPr>
          <a:xfrm>
            <a:off x="38975" y="261713"/>
            <a:ext cx="90597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selectores: Id y Class</a:t>
            </a:r>
            <a:endParaRPr b="1" sz="3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1" name="Google Shape;171;p35"/>
          <p:cNvSpPr txBox="1"/>
          <p:nvPr/>
        </p:nvSpPr>
        <p:spPr>
          <a:xfrm>
            <a:off x="272780" y="1352250"/>
            <a:ext cx="8611200" cy="36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Además de los elementos HTML, CSS nos permite crear nuestros propios selectores, llamados "id" y "class"</a:t>
            </a:r>
            <a:endParaRPr sz="32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6"/>
          <p:cNvSpPr txBox="1"/>
          <p:nvPr/>
        </p:nvSpPr>
        <p:spPr>
          <a:xfrm>
            <a:off x="38975" y="261713"/>
            <a:ext cx="90597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el selector id</a:t>
            </a:r>
            <a:endParaRPr b="1" sz="3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7" name="Google Shape;177;p36"/>
          <p:cNvSpPr txBox="1"/>
          <p:nvPr/>
        </p:nvSpPr>
        <p:spPr>
          <a:xfrm>
            <a:off x="272780" y="1066500"/>
            <a:ext cx="8611200" cy="16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El selector id se usa para especificar el estilo para un único elemento.</a:t>
            </a:r>
            <a:endParaRPr sz="24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El selector id usa el atributo id del elemento HTML y se define con un "#"</a:t>
            </a:r>
            <a:endParaRPr sz="24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6"/>
          <p:cNvSpPr txBox="1"/>
          <p:nvPr/>
        </p:nvSpPr>
        <p:spPr>
          <a:xfrm>
            <a:off x="387850" y="3157254"/>
            <a:ext cx="8409600" cy="1311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/* Esta regla se aplica al elemento con id = "para1" */</a:t>
            </a:r>
            <a:endParaRPr sz="13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#para1 {</a:t>
            </a:r>
            <a:endParaRPr sz="13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text-align:center;</a:t>
            </a:r>
            <a:endParaRPr sz="13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color:red;</a:t>
            </a:r>
            <a:endParaRPr sz="13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7"/>
          <p:cNvSpPr txBox="1"/>
          <p:nvPr/>
        </p:nvSpPr>
        <p:spPr>
          <a:xfrm>
            <a:off x="38975" y="261713"/>
            <a:ext cx="90597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el selector class</a:t>
            </a:r>
            <a:endParaRPr b="1" sz="3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4" name="Google Shape;184;p37"/>
          <p:cNvSpPr txBox="1"/>
          <p:nvPr/>
        </p:nvSpPr>
        <p:spPr>
          <a:xfrm>
            <a:off x="272780" y="1066500"/>
            <a:ext cx="8611200" cy="16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El selector class se usa para especificar un estilo para un grupo de elementos. A diferencia del selector id, el selector class se utiliza para aplicar estilo a múltiples elementos</a:t>
            </a:r>
            <a:endParaRPr sz="20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Esto permite tener un conjunto de  estilos para muchos elementos de la misma clase.</a:t>
            </a:r>
            <a:endParaRPr sz="20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El selector class utiliza el atributo HTML class y se define con un "."</a:t>
            </a:r>
            <a:endParaRPr sz="20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85" name="Google Shape;185;p37"/>
          <p:cNvSpPr txBox="1"/>
          <p:nvPr/>
        </p:nvSpPr>
        <p:spPr>
          <a:xfrm>
            <a:off x="387850" y="3860480"/>
            <a:ext cx="8409600" cy="9387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/* Este estilo se aplica a todos los elementos con class="center" */</a:t>
            </a:r>
            <a:endParaRPr sz="17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.center {text-align:center;}</a:t>
            </a:r>
            <a:endParaRPr sz="17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8"/>
          <p:cNvSpPr txBox="1"/>
          <p:nvPr/>
        </p:nvSpPr>
        <p:spPr>
          <a:xfrm>
            <a:off x="38975" y="261713"/>
            <a:ext cx="90597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orden de la cascada</a:t>
            </a:r>
            <a:endParaRPr b="1" sz="3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1" name="Google Shape;191;p38"/>
          <p:cNvSpPr txBox="1"/>
          <p:nvPr/>
        </p:nvSpPr>
        <p:spPr>
          <a:xfrm>
            <a:off x="272780" y="1013613"/>
            <a:ext cx="8611200" cy="28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¿Qué estilo se aplica cuando hay varios estilos definidos para un mismo elemento?</a:t>
            </a:r>
            <a:endParaRPr sz="24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AutoNum type="arabicPeriod"/>
            </a:pPr>
            <a:r>
              <a:rPr b="1" lang="es" sz="24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Browser default</a:t>
            </a:r>
            <a:endParaRPr b="1" sz="24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AutoNum type="arabicPeriod"/>
            </a:pPr>
            <a:r>
              <a:rPr b="1" lang="es" sz="24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Style sheet externa</a:t>
            </a:r>
            <a:endParaRPr b="1" sz="24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AutoNum type="arabicPeriod"/>
            </a:pPr>
            <a:r>
              <a:rPr b="1" lang="es" sz="24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Style sheet interna</a:t>
            </a:r>
            <a:endParaRPr b="1" sz="24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AutoNum type="arabicPeriod"/>
            </a:pPr>
            <a:r>
              <a:rPr b="1" lang="es" sz="24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Style sheet inline</a:t>
            </a:r>
            <a:endParaRPr b="1" sz="24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9"/>
          <p:cNvSpPr txBox="1"/>
          <p:nvPr/>
        </p:nvSpPr>
        <p:spPr>
          <a:xfrm>
            <a:off x="38975" y="261713"/>
            <a:ext cx="90597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propiedades y valores</a:t>
            </a:r>
            <a:endParaRPr b="1" sz="3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7" name="Google Shape;197;p39"/>
          <p:cNvSpPr txBox="1"/>
          <p:nvPr/>
        </p:nvSpPr>
        <p:spPr>
          <a:xfrm>
            <a:off x="272780" y="1013613"/>
            <a:ext cx="8611200" cy="8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Las propiedades y valores le dicen al elemento HTML como se debe mostrar</a:t>
            </a:r>
            <a:endParaRPr sz="24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9"/>
          <p:cNvSpPr txBox="1"/>
          <p:nvPr/>
        </p:nvSpPr>
        <p:spPr>
          <a:xfrm>
            <a:off x="387850" y="2374580"/>
            <a:ext cx="8409600" cy="18906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body {</a:t>
            </a:r>
            <a:r>
              <a:rPr lang="es" sz="24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background: purple;</a:t>
            </a:r>
            <a:r>
              <a:rPr lang="e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sz="24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h1 {</a:t>
            </a:r>
            <a:r>
              <a:rPr lang="es" sz="24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color: green;</a:t>
            </a:r>
            <a:r>
              <a:rPr lang="e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h2 {</a:t>
            </a:r>
            <a:r>
              <a:rPr lang="es" sz="24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font-size: large;</a:t>
            </a:r>
            <a:r>
              <a:rPr lang="e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p {</a:t>
            </a:r>
            <a:r>
              <a:rPr lang="es" sz="24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color: #ff0000;</a:t>
            </a:r>
            <a:r>
              <a:rPr lang="e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} /* rojo hexadecimal */</a:t>
            </a:r>
            <a:endParaRPr sz="24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0"/>
          <p:cNvSpPr txBox="1"/>
          <p:nvPr/>
        </p:nvSpPr>
        <p:spPr>
          <a:xfrm>
            <a:off x="38975" y="261713"/>
            <a:ext cx="90597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colores</a:t>
            </a:r>
            <a:endParaRPr b="1" sz="3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4" name="Google Shape;204;p40"/>
          <p:cNvSpPr txBox="1"/>
          <p:nvPr/>
        </p:nvSpPr>
        <p:spPr>
          <a:xfrm>
            <a:off x="272775" y="1066500"/>
            <a:ext cx="8611200" cy="24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Los colores en CSS se pueden definir de tres formas distintas</a:t>
            </a:r>
            <a:endParaRPr sz="30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s" sz="30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Un valor hexadecimal como </a:t>
            </a:r>
            <a:r>
              <a:rPr b="1" lang="es" sz="3000">
                <a:solidFill>
                  <a:srgbClr val="A64D79"/>
                </a:solidFill>
                <a:latin typeface="Trebuchet MS"/>
                <a:ea typeface="Trebuchet MS"/>
                <a:cs typeface="Trebuchet MS"/>
                <a:sym typeface="Trebuchet MS"/>
              </a:rPr>
              <a:t>"#ff0000"</a:t>
            </a:r>
            <a:endParaRPr b="1" sz="3000">
              <a:solidFill>
                <a:srgbClr val="A64D7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s" sz="30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Un valor RGB como </a:t>
            </a:r>
            <a:r>
              <a:rPr b="1" lang="es" sz="3000">
                <a:solidFill>
                  <a:srgbClr val="A64D79"/>
                </a:solidFill>
                <a:latin typeface="Trebuchet MS"/>
                <a:ea typeface="Trebuchet MS"/>
                <a:cs typeface="Trebuchet MS"/>
                <a:sym typeface="Trebuchet MS"/>
              </a:rPr>
              <a:t>"rgb(255,0,0)"</a:t>
            </a:r>
            <a:endParaRPr b="1" sz="3000">
              <a:solidFill>
                <a:srgbClr val="A64D7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s" sz="30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Un nombre de color como </a:t>
            </a:r>
            <a:r>
              <a:rPr b="1" lang="es" sz="3000">
                <a:solidFill>
                  <a:srgbClr val="A64D79"/>
                </a:solidFill>
                <a:latin typeface="Trebuchet MS"/>
                <a:ea typeface="Trebuchet MS"/>
                <a:cs typeface="Trebuchet MS"/>
                <a:sym typeface="Trebuchet MS"/>
              </a:rPr>
              <a:t>"red"</a:t>
            </a:r>
            <a:endParaRPr b="1" sz="3000">
              <a:solidFill>
                <a:srgbClr val="A64D7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1"/>
          <p:cNvSpPr txBox="1"/>
          <p:nvPr/>
        </p:nvSpPr>
        <p:spPr>
          <a:xfrm>
            <a:off x="38975" y="261713"/>
            <a:ext cx="90597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background</a:t>
            </a:r>
            <a:endParaRPr b="1" sz="3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0" name="Google Shape;210;p41"/>
          <p:cNvSpPr txBox="1"/>
          <p:nvPr/>
        </p:nvSpPr>
        <p:spPr>
          <a:xfrm>
            <a:off x="272780" y="1066500"/>
            <a:ext cx="8611200" cy="3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Las propiedades background de CSS se usan para definir los atributos del fondo de un elemento.</a:t>
            </a:r>
            <a:endParaRPr sz="30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30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background-color</a:t>
            </a:r>
            <a:endParaRPr sz="30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30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background-image</a:t>
            </a:r>
            <a:endParaRPr sz="30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30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background-repeat</a:t>
            </a:r>
            <a:br>
              <a:rPr lang="es" sz="30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repeat|repeat-x|repeat-y|no-repeat|initial|inherit</a:t>
            </a:r>
            <a:endParaRPr sz="30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30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background-attachment</a:t>
            </a:r>
            <a:br>
              <a:rPr lang="es" sz="30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scroll|fixed|local|initial|inherit</a:t>
            </a:r>
            <a:endParaRPr sz="30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30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background-position</a:t>
            </a:r>
            <a:br>
              <a:rPr lang="es" sz="30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/>
          <p:nvPr/>
        </p:nvSpPr>
        <p:spPr>
          <a:xfrm>
            <a:off x="38975" y="261713"/>
            <a:ext cx="90597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background</a:t>
            </a:r>
            <a:endParaRPr b="1" sz="3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6" name="Google Shape;216;p42"/>
          <p:cNvSpPr txBox="1"/>
          <p:nvPr/>
        </p:nvSpPr>
        <p:spPr>
          <a:xfrm>
            <a:off x="387850" y="888675"/>
            <a:ext cx="8409600" cy="1499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body {background-color:#b0c4de;}</a:t>
            </a:r>
            <a:endParaRPr sz="16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h1 {background-color:#6495ed;}</a:t>
            </a:r>
            <a:endParaRPr sz="16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p {background-color:#e0ffff;}</a:t>
            </a:r>
            <a:endParaRPr sz="16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div {background-color:#b0c4de;}</a:t>
            </a:r>
            <a:endParaRPr sz="16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body {background-image:url('logo.gif');} </a:t>
            </a:r>
            <a:endParaRPr sz="16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7" name="Google Shape;217;p42"/>
          <p:cNvSpPr txBox="1"/>
          <p:nvPr/>
        </p:nvSpPr>
        <p:spPr>
          <a:xfrm>
            <a:off x="364025" y="2437743"/>
            <a:ext cx="8409600" cy="6456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background-image:url('gradiente.png');</a:t>
            </a:r>
            <a:endParaRPr sz="16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background-repeat:repeat-x;</a:t>
            </a:r>
            <a:endParaRPr sz="16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8" name="Google Shape;218;p42"/>
          <p:cNvSpPr txBox="1"/>
          <p:nvPr/>
        </p:nvSpPr>
        <p:spPr>
          <a:xfrm>
            <a:off x="387850" y="4106349"/>
            <a:ext cx="8409600" cy="709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body {background:#ffffff url('img_tree.png') no-repeat right top;}</a:t>
            </a:r>
            <a:endParaRPr sz="15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9" name="Google Shape;219;p42"/>
          <p:cNvSpPr txBox="1"/>
          <p:nvPr/>
        </p:nvSpPr>
        <p:spPr>
          <a:xfrm>
            <a:off x="387850" y="3146944"/>
            <a:ext cx="8409600" cy="9009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background-image:url('img_tree.png');</a:t>
            </a:r>
            <a:endParaRPr sz="15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background-repeat:no-repeat;</a:t>
            </a:r>
            <a:endParaRPr sz="15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background-position:right top;</a:t>
            </a:r>
            <a:endParaRPr sz="15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3"/>
          <p:cNvSpPr txBox="1"/>
          <p:nvPr/>
        </p:nvSpPr>
        <p:spPr>
          <a:xfrm>
            <a:off x="38975" y="261713"/>
            <a:ext cx="90597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texto</a:t>
            </a:r>
            <a:endParaRPr b="1" sz="3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5" name="Google Shape;225;p43"/>
          <p:cNvSpPr txBox="1"/>
          <p:nvPr/>
        </p:nvSpPr>
        <p:spPr>
          <a:xfrm>
            <a:off x="387850" y="3477692"/>
            <a:ext cx="8409600" cy="9096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h1 {text-align:center;}</a:t>
            </a:r>
            <a:endParaRPr sz="15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p.date {text-align:right;}</a:t>
            </a:r>
            <a:endParaRPr sz="15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p.main {text-align:justify;}</a:t>
            </a:r>
            <a:endParaRPr sz="15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6" name="Google Shape;226;p43"/>
          <p:cNvSpPr txBox="1"/>
          <p:nvPr/>
        </p:nvSpPr>
        <p:spPr>
          <a:xfrm>
            <a:off x="387850" y="1718193"/>
            <a:ext cx="8409600" cy="9597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body {color:blue;}</a:t>
            </a:r>
            <a:endParaRPr sz="15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h1 {color:#00ff00;}</a:t>
            </a:r>
            <a:endParaRPr sz="15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h2 {color:rgb(255,0,0);}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7" name="Google Shape;227;p43"/>
          <p:cNvSpPr txBox="1"/>
          <p:nvPr/>
        </p:nvSpPr>
        <p:spPr>
          <a:xfrm>
            <a:off x="272775" y="1180800"/>
            <a:ext cx="86112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rebuchet MS"/>
              <a:buChar char="●"/>
            </a:pPr>
            <a:r>
              <a:rPr lang="es" sz="30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color del texto</a:t>
            </a:r>
            <a:endParaRPr/>
          </a:p>
        </p:txBody>
      </p:sp>
      <p:sp>
        <p:nvSpPr>
          <p:cNvPr id="228" name="Google Shape;228;p43"/>
          <p:cNvSpPr txBox="1"/>
          <p:nvPr/>
        </p:nvSpPr>
        <p:spPr>
          <a:xfrm>
            <a:off x="272775" y="2895300"/>
            <a:ext cx="86112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rebuchet MS"/>
              <a:buChar char="●"/>
            </a:pPr>
            <a:r>
              <a:rPr lang="es" sz="30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alineación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/>
        </p:nvSpPr>
        <p:spPr>
          <a:xfrm>
            <a:off x="38975" y="261713"/>
            <a:ext cx="90597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¿qué es CSS?</a:t>
            </a:r>
            <a:endParaRPr b="1" sz="3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0" name="Google Shape;110;p26"/>
          <p:cNvSpPr txBox="1"/>
          <p:nvPr/>
        </p:nvSpPr>
        <p:spPr>
          <a:xfrm>
            <a:off x="272780" y="1352250"/>
            <a:ext cx="5402700" cy="36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s" sz="20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CSS quiere decir Hojas de Estilo en Cascada (Cascading Style Sheets)</a:t>
            </a:r>
            <a:endParaRPr sz="20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s" sz="20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Un Archivo CSS es típicamente un archivo de texto con extensión .css que contiene una serie de comandos y reglas</a:t>
            </a:r>
            <a:endParaRPr sz="20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s" sz="20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Estas reglas le dicen a HTML como se debe mostrar</a:t>
            </a:r>
            <a:endParaRPr sz="20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11" name="Google Shape;111;p26"/>
          <p:cNvSpPr txBox="1"/>
          <p:nvPr/>
        </p:nvSpPr>
        <p:spPr>
          <a:xfrm>
            <a:off x="5853100" y="1388344"/>
            <a:ext cx="2944200" cy="3358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body {</a:t>
            </a:r>
            <a:endParaRPr sz="9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font-family:Arial;</a:t>
            </a:r>
            <a:endParaRPr sz="9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background: #000;</a:t>
            </a:r>
            <a:endParaRPr sz="9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9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#contenido {</a:t>
            </a:r>
            <a:endParaRPr sz="9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text-align:left;</a:t>
            </a:r>
            <a:endParaRPr sz="9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width:1020px;</a:t>
            </a:r>
            <a:endParaRPr sz="9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9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#encabezado{</a:t>
            </a:r>
            <a:endParaRPr sz="9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height:232px;</a:t>
            </a:r>
            <a:endParaRPr sz="9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9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#pie{</a:t>
            </a:r>
            <a:endParaRPr sz="9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width: 100%;</a:t>
            </a:r>
            <a:endParaRPr sz="9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padding: 0 10px;</a:t>
            </a:r>
            <a:endParaRPr sz="9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margin-bottom: 10px;</a:t>
            </a:r>
            <a:endParaRPr sz="9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9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4"/>
          <p:cNvSpPr txBox="1"/>
          <p:nvPr/>
        </p:nvSpPr>
        <p:spPr>
          <a:xfrm>
            <a:off x="38975" y="90263"/>
            <a:ext cx="90597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texto</a:t>
            </a:r>
            <a:endParaRPr b="1" sz="3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4" name="Google Shape;234;p44"/>
          <p:cNvSpPr txBox="1"/>
          <p:nvPr/>
        </p:nvSpPr>
        <p:spPr>
          <a:xfrm>
            <a:off x="387850" y="2849042"/>
            <a:ext cx="8409600" cy="9096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p.uppercase {text-transform:uppercase;}</a:t>
            </a:r>
            <a:endParaRPr sz="15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p.lowercase {text-transform:lowercase;}</a:t>
            </a:r>
            <a:endParaRPr sz="15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p.capitalize {text-transform:capitalize;}</a:t>
            </a:r>
            <a:endParaRPr sz="15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5" name="Google Shape;235;p44"/>
          <p:cNvSpPr txBox="1"/>
          <p:nvPr/>
        </p:nvSpPr>
        <p:spPr>
          <a:xfrm>
            <a:off x="387850" y="1203844"/>
            <a:ext cx="8409600" cy="977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h1 {text-decoration:overline;}</a:t>
            </a:r>
            <a:endParaRPr sz="15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h2 {text-decoration:line-through;}</a:t>
            </a:r>
            <a:endParaRPr sz="15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h3 {text-decoration:underline;}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6" name="Google Shape;236;p44"/>
          <p:cNvSpPr txBox="1"/>
          <p:nvPr/>
        </p:nvSpPr>
        <p:spPr>
          <a:xfrm>
            <a:off x="272775" y="666450"/>
            <a:ext cx="86112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rebuchet MS"/>
              <a:buChar char="●"/>
            </a:pPr>
            <a:r>
              <a:rPr lang="es" sz="30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decoración</a:t>
            </a:r>
            <a:endParaRPr/>
          </a:p>
        </p:txBody>
      </p:sp>
      <p:sp>
        <p:nvSpPr>
          <p:cNvPr id="237" name="Google Shape;237;p44"/>
          <p:cNvSpPr txBox="1"/>
          <p:nvPr/>
        </p:nvSpPr>
        <p:spPr>
          <a:xfrm>
            <a:off x="272775" y="2323800"/>
            <a:ext cx="86112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rebuchet MS"/>
              <a:buChar char="●"/>
            </a:pPr>
            <a:r>
              <a:rPr lang="es" sz="30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transformación</a:t>
            </a:r>
            <a:endParaRPr/>
          </a:p>
        </p:txBody>
      </p:sp>
      <p:sp>
        <p:nvSpPr>
          <p:cNvPr id="238" name="Google Shape;238;p44"/>
          <p:cNvSpPr txBox="1"/>
          <p:nvPr/>
        </p:nvSpPr>
        <p:spPr>
          <a:xfrm>
            <a:off x="387850" y="4449243"/>
            <a:ext cx="8409600" cy="3816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p {text-indent:50px;}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9" name="Google Shape;239;p44"/>
          <p:cNvSpPr txBox="1"/>
          <p:nvPr/>
        </p:nvSpPr>
        <p:spPr>
          <a:xfrm>
            <a:off x="272775" y="3924000"/>
            <a:ext cx="86112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rebuchet MS"/>
              <a:buChar char="●"/>
            </a:pPr>
            <a:r>
              <a:rPr lang="es" sz="30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identación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/>
        </p:nvSpPr>
        <p:spPr>
          <a:xfrm>
            <a:off x="38975" y="261713"/>
            <a:ext cx="90597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beneficios de CSS</a:t>
            </a:r>
            <a:endParaRPr b="1" sz="3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7" name="Google Shape;117;p27"/>
          <p:cNvSpPr txBox="1"/>
          <p:nvPr/>
        </p:nvSpPr>
        <p:spPr>
          <a:xfrm>
            <a:off x="272780" y="1352250"/>
            <a:ext cx="8611200" cy="36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Char char="●"/>
            </a:pPr>
            <a:r>
              <a:rPr lang="es" sz="22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Separación de contenido y presentación</a:t>
            </a:r>
            <a:endParaRPr sz="22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Char char="●"/>
            </a:pPr>
            <a:r>
              <a:rPr lang="es" sz="22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Beneficios de CSS</a:t>
            </a:r>
            <a:endParaRPr sz="22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Char char="●"/>
            </a:pPr>
            <a:r>
              <a:rPr lang="es" sz="22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Brinda control sobre la presentación</a:t>
            </a:r>
            <a:endParaRPr sz="22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Char char="●"/>
            </a:pPr>
            <a:r>
              <a:rPr lang="es" sz="22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Facilita el mantenimiento de múltiples páginas</a:t>
            </a:r>
            <a:endParaRPr sz="22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Char char="●"/>
            </a:pPr>
            <a:r>
              <a:rPr lang="es" sz="22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Agiliza la carga de las páginas</a:t>
            </a:r>
            <a:endParaRPr sz="22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Char char="●"/>
            </a:pPr>
            <a:r>
              <a:rPr lang="es" sz="22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Mejora la accesibilidad</a:t>
            </a:r>
            <a:endParaRPr sz="22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Char char="●"/>
            </a:pPr>
            <a:r>
              <a:rPr lang="es" sz="22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Fácil de aprender</a:t>
            </a:r>
            <a:endParaRPr sz="22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/>
        </p:nvSpPr>
        <p:spPr>
          <a:xfrm>
            <a:off x="38975" y="261713"/>
            <a:ext cx="90597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HTML y CSS</a:t>
            </a:r>
            <a:endParaRPr b="1" sz="3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3" name="Google Shape;123;p28"/>
          <p:cNvSpPr txBox="1"/>
          <p:nvPr/>
        </p:nvSpPr>
        <p:spPr>
          <a:xfrm>
            <a:off x="272780" y="1352250"/>
            <a:ext cx="8611200" cy="36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HTML y CSS trabajan en conjunción para ofrecer características estéticas y funcionales a los</a:t>
            </a:r>
            <a:endParaRPr sz="28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sitios Web</a:t>
            </a:r>
            <a:endParaRPr sz="28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</a:rPr>
              <a:t>HTML </a:t>
            </a:r>
            <a:r>
              <a:rPr lang="es" sz="28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= estructura</a:t>
            </a:r>
            <a:endParaRPr sz="28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</a:rPr>
              <a:t>CSS </a:t>
            </a:r>
            <a:r>
              <a:rPr lang="es" sz="28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= estilo</a:t>
            </a:r>
            <a:endParaRPr sz="28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/>
          <p:nvPr/>
        </p:nvSpPr>
        <p:spPr>
          <a:xfrm>
            <a:off x="38975" y="261713"/>
            <a:ext cx="90597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adjuntar una hoja de estilos</a:t>
            </a:r>
            <a:endParaRPr b="1" sz="3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9" name="Google Shape;129;p29"/>
          <p:cNvSpPr txBox="1"/>
          <p:nvPr/>
        </p:nvSpPr>
        <p:spPr>
          <a:xfrm>
            <a:off x="272780" y="1352250"/>
            <a:ext cx="8611200" cy="36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Hay 3 formas de agregar CSS a una página</a:t>
            </a:r>
            <a:endParaRPr sz="28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064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Char char="●"/>
            </a:pPr>
            <a:r>
              <a:rPr lang="es" sz="28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Inline</a:t>
            </a:r>
            <a:endParaRPr sz="28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064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Char char="●"/>
            </a:pPr>
            <a:r>
              <a:rPr lang="es" sz="28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Interna</a:t>
            </a:r>
            <a:endParaRPr sz="28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064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Char char="●"/>
            </a:pPr>
            <a:r>
              <a:rPr lang="es" sz="28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Externa</a:t>
            </a:r>
            <a:endParaRPr sz="28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 txBox="1"/>
          <p:nvPr/>
        </p:nvSpPr>
        <p:spPr>
          <a:xfrm>
            <a:off x="38975" y="261713"/>
            <a:ext cx="90597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3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adjuntar una hoja de estilos</a:t>
            </a:r>
            <a:endParaRPr b="1" sz="3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5" name="Google Shape;135;p30"/>
          <p:cNvSpPr txBox="1"/>
          <p:nvPr/>
        </p:nvSpPr>
        <p:spPr>
          <a:xfrm>
            <a:off x="272780" y="1352250"/>
            <a:ext cx="86112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Hoja de estilos inline</a:t>
            </a:r>
            <a:endParaRPr sz="30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30"/>
          <p:cNvSpPr txBox="1"/>
          <p:nvPr/>
        </p:nvSpPr>
        <p:spPr>
          <a:xfrm>
            <a:off x="387850" y="2604802"/>
            <a:ext cx="8409600" cy="4497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&lt;p </a:t>
            </a:r>
            <a:r>
              <a:rPr lang="es" sz="24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style="color: red"</a:t>
            </a:r>
            <a:r>
              <a:rPr lang="e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&gt;Algún texto&lt;/p&gt;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/>
        </p:nvSpPr>
        <p:spPr>
          <a:xfrm>
            <a:off x="38975" y="261713"/>
            <a:ext cx="90597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adjuntar una hoja de estilos</a:t>
            </a:r>
            <a:endParaRPr b="1" sz="3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2" name="Google Shape;142;p31"/>
          <p:cNvSpPr txBox="1"/>
          <p:nvPr/>
        </p:nvSpPr>
        <p:spPr>
          <a:xfrm>
            <a:off x="272780" y="1352250"/>
            <a:ext cx="86112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Hoja de estilos interna</a:t>
            </a:r>
            <a:endParaRPr sz="30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31"/>
          <p:cNvSpPr txBox="1"/>
          <p:nvPr/>
        </p:nvSpPr>
        <p:spPr>
          <a:xfrm>
            <a:off x="387850" y="2604802"/>
            <a:ext cx="8409600" cy="1031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&lt;style type="text/css"&gt;</a:t>
            </a:r>
            <a:br>
              <a:rPr lang="es" sz="2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2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h1 {color: red}</a:t>
            </a:r>
            <a:br>
              <a:rPr lang="es" sz="2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2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&lt;/style&gt;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2"/>
          <p:cNvSpPr txBox="1"/>
          <p:nvPr/>
        </p:nvSpPr>
        <p:spPr>
          <a:xfrm>
            <a:off x="38975" y="261713"/>
            <a:ext cx="90597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adjuntar una hoja de estilos</a:t>
            </a:r>
            <a:endParaRPr b="1" sz="3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9" name="Google Shape;149;p32"/>
          <p:cNvSpPr txBox="1"/>
          <p:nvPr/>
        </p:nvSpPr>
        <p:spPr>
          <a:xfrm>
            <a:off x="272780" y="1352250"/>
            <a:ext cx="86112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Hoja de estilos externa</a:t>
            </a:r>
            <a:endParaRPr sz="30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2"/>
          <p:cNvSpPr txBox="1"/>
          <p:nvPr/>
        </p:nvSpPr>
        <p:spPr>
          <a:xfrm>
            <a:off x="387850" y="2604802"/>
            <a:ext cx="8409600" cy="674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&lt;link rel="stylesheet" type="text/css"</a:t>
            </a:r>
            <a:endParaRPr sz="17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media="all" href="css/styles.css" /&gt;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3"/>
          <p:cNvSpPr txBox="1"/>
          <p:nvPr/>
        </p:nvSpPr>
        <p:spPr>
          <a:xfrm>
            <a:off x="38975" y="261713"/>
            <a:ext cx="90597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estructura de una regla CSS</a:t>
            </a:r>
            <a:endParaRPr b="1" sz="3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6" name="Google Shape;156;p33"/>
          <p:cNvSpPr txBox="1"/>
          <p:nvPr/>
        </p:nvSpPr>
        <p:spPr>
          <a:xfrm>
            <a:off x="272780" y="1352250"/>
            <a:ext cx="8611200" cy="36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Una regla CSS consiste en un selector, seguido por una o más declaraciones.</a:t>
            </a:r>
            <a:endParaRPr sz="30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Una declaración es un par propiedad valor.</a:t>
            </a:r>
            <a:endParaRPr sz="30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3"/>
          <p:cNvSpPr/>
          <p:nvPr/>
        </p:nvSpPr>
        <p:spPr>
          <a:xfrm>
            <a:off x="370225" y="3622931"/>
            <a:ext cx="8427000" cy="124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3657600"/>
            <a:ext cx="4293394" cy="1071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