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954C5D-91AD-489D-A14D-DC5DFECFF1CA}">
  <a:tblStyle styleId="{C8954C5D-91AD-489D-A14D-DC5DFECFF1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xpo.getbootstrap.com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etbootstrap.com/docs/4.5/examples/navbar-fixed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ackit.com/bootstrap/bootstrap_4/tutorial/bootstrap_images.cfm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74f6d72b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274f6d72b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274f6d72b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274f6d72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http://getbootstrap.com/examples/grid/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274f6d72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274f6d72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274f6d72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274f6d72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.col-auto  define el ancho de la columna segun el ancho del contenido de la misma.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274f6d72b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274f6d72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274f6d72b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274f6d72b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274f6d72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274f6d72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274f6d72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274f6d72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274f6d72b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274f6d72b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274f6d72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274f6d72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274f6d72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274f6d72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 templates en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https://expo.getbootstrap.com/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274f6d72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274f6d72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las columnas no ocupan los 12 espacios!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274f6d72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274f6d72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274f6d72b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274f6d72b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274f6d72b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274f6d72b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274f6d72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274f6d72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https://getbootstrap.com/docs/4.0/content/typography/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274f6d72b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274f6d72b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274f6d72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274f6d72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https://getbootstrap.com/docs/4.5/examples/navbar-fixed/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274f6d72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274f6d72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https://www.quackit.com/bootstrap/bootstrap_4/tutorial/bootstrap_images.cfm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274f6d72b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274f6d72b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274f6d72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274f6d72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buscar como agregar un icono a los Botones...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274f6d72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274f6d72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274f6d72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274f6d72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https://getbootstrap.com/docs/4.0/content/tables/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274f6d72b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274f6d72b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Los controles de formulario reciben automáticamente un estilo global con Bootstrap: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Los formularios pueden ser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a) stacked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.form-group</a:t>
            </a: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alrededor de cada control de formulario, garantiza los márgenes adecuados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todos los elementos  </a:t>
            </a:r>
            <a:r>
              <a:rPr lang="es" sz="120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s" sz="120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&lt;textarea&gt;</a:t>
            </a: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s" sz="120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&lt;select&gt; </a:t>
            </a: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 clase </a:t>
            </a:r>
            <a:r>
              <a:rPr lang="es" sz="120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.form-control </a:t>
            </a: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tienen un ancho del 100%. 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b) inline 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Agregar la clase </a:t>
            </a:r>
            <a:r>
              <a:rPr lang="es" sz="120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.form-inline </a:t>
            </a: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 elemento </a:t>
            </a:r>
            <a:r>
              <a:rPr lang="es" sz="120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&lt;form&gt;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5336933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5336933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f552df8c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f552df8c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274f6d72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274f6d72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552df8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552df8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74f6d72b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274f6d72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274f6d72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274f6d72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34343"/>
                </a:solidFill>
              </a:rPr>
              <a:t>Objetivo: comprender cómo incluir bootstrap en un sitio web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1: Bajar Bootstrap compilado y minimizado desde: http://getbootstrap.com/getting-started/</a:t>
            </a:r>
            <a:br>
              <a:rPr lang="es"/>
            </a:br>
            <a:r>
              <a:rPr lang="es">
                <a:solidFill>
                  <a:schemeClr val="dk1"/>
                </a:solidFill>
              </a:rPr>
              <a:t>Paso 2: </a:t>
            </a:r>
            <a:r>
              <a:rPr lang="es"/>
              <a:t>Crear un proyecto web</a:t>
            </a:r>
            <a:br>
              <a:rPr lang="es"/>
            </a:br>
            <a:r>
              <a:rPr lang="es"/>
              <a:t>Paso 3: Crear un archivo html</a:t>
            </a:r>
            <a:br>
              <a:rPr lang="es"/>
            </a:br>
            <a:r>
              <a:rPr lang="es"/>
              <a:t>Paso 4: Copiar y pegar la plantilla básica (basic template)</a:t>
            </a:r>
            <a:br>
              <a:rPr lang="es"/>
            </a:br>
            <a:r>
              <a:rPr lang="es"/>
              <a:t>Paso 5: http://getbootstrap.com/getting-started/#template</a:t>
            </a:r>
            <a:br>
              <a:rPr lang="es"/>
            </a:br>
            <a:r>
              <a:rPr lang="es"/>
              <a:t>Paso 6: Verificar que los enlaces estén correctos</a:t>
            </a:r>
            <a:br>
              <a:rPr lang="es"/>
            </a:br>
            <a:r>
              <a:rPr lang="es"/>
              <a:t>Paso 7: Visualizar la página en el browser</a:t>
            </a:r>
            <a:br>
              <a:rPr lang="es"/>
            </a:br>
            <a:br>
              <a:rPr lang="es"/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274f6d72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274f6d72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https://getbootstrap.com/docs/4.0/examples/grid/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274f6d72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274f6d72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lingscars.com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tackblitz.com/edit/dds-formulario-html?file=index.html" TargetMode="External"/><Relationship Id="rId4" Type="http://schemas.openxmlformats.org/officeDocument/2006/relationships/hyperlink" Target="https://getbootstrap.com/docs/5.3/forms/form-contro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lukew.com/ff/entry.asp?1514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2023.stateofcss.com/en-US/css-frameworks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bootstrap.com/docs/5.2/getting-started/download/" TargetMode="External"/><Relationship Id="rId4" Type="http://schemas.openxmlformats.org/officeDocument/2006/relationships/hyperlink" Target="https://getbootstrap.com/docs/5.2/getting-started/download/#cdn-via-jsdelivr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stackblitz.com/edit/dds-bootstra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5" y="11675"/>
            <a:ext cx="9144000" cy="3918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45750" y="856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Diseño del frontend  con</a:t>
            </a:r>
            <a:br>
              <a:rPr b="1" lang="e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  </a:t>
            </a:r>
            <a:endParaRPr b="1" sz="478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750" y="4146675"/>
            <a:ext cx="734500" cy="7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198975" y="4117675"/>
            <a:ext cx="4299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 Tecnológica Nacional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Facultad Regional Córdoba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Cátedra: Desarrollo de Software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275" y="2227050"/>
            <a:ext cx="1722300" cy="14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Sistema de grilla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829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Bootstrap trabaja con un sistema de 12 columnas</a:t>
            </a:r>
            <a:br>
              <a:rPr lang="es" sz="1829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s" sz="1829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Elementos principales</a:t>
            </a:r>
            <a:endParaRPr sz="1829"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b="1" lang="es" sz="1829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Contenedores</a:t>
            </a:r>
            <a:r>
              <a:rPr lang="es" sz="1829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son elementos div con clases css (.container o .container-fluid) son el elemento principal que envuelve el contenido del sitio</a:t>
            </a:r>
            <a:endParaRPr sz="1829"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lang="es" sz="1829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Las </a:t>
            </a:r>
            <a:r>
              <a:rPr b="1" lang="es" sz="1829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filas</a:t>
            </a:r>
            <a:r>
              <a:rPr lang="es" sz="1829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se deben colocar dentro de una clase css </a:t>
            </a:r>
            <a:r>
              <a:rPr lang="es" sz="1829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.container</a:t>
            </a:r>
            <a:r>
              <a:rPr lang="es" sz="1829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(ancho fijo) o </a:t>
            </a:r>
            <a:r>
              <a:rPr lang="es" sz="1829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.container-fluid</a:t>
            </a:r>
            <a:r>
              <a:rPr lang="es" sz="1829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29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(ancho completo).</a:t>
            </a:r>
            <a:endParaRPr sz="1829"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90"/>
              <a:buFont typeface="Trebuchet MS"/>
              <a:buChar char="○"/>
            </a:pPr>
            <a:r>
              <a:rPr lang="es" sz="1490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Las filas </a:t>
            </a:r>
            <a:r>
              <a:rPr lang="es" sz="149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.row </a:t>
            </a:r>
            <a:r>
              <a:rPr lang="es" sz="1490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se utilizan para crear grupos horizontales de columnas </a:t>
            </a:r>
            <a:r>
              <a:rPr lang="es" sz="149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.col</a:t>
            </a:r>
            <a:endParaRPr sz="1490"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b="1" lang="es" sz="1829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Columnas</a:t>
            </a:r>
            <a:r>
              <a:rPr lang="es" sz="1829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: Las columnas (.col) son el elemento básico de la cuadrícula y se utilizan para contener el contenido</a:t>
            </a:r>
            <a:endParaRPr sz="1829"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30"/>
              <a:buFont typeface="Trebuchet MS"/>
              <a:buChar char="○"/>
            </a:pPr>
            <a:r>
              <a:rPr lang="es" sz="1490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Se debe colocar el contenido entre columnas y solamente estas pueden ser los hijos inmediatos de las filas.</a:t>
            </a:r>
            <a:endParaRPr sz="1490"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4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4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Contenedores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Los contenedores son el elemento básico de la distribución del espacio en Bootstrap y son necesarios cuando trabajamos con el sistema de grillas.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Tenemos dos tipos de contenedores disponibles: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De ancho fijo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Ancho total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788600" y="2406925"/>
            <a:ext cx="7794900" cy="76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contenido --&gt;</a:t>
            </a:r>
            <a:br>
              <a:rPr lang="e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6" name="Google Shape;136;p23"/>
          <p:cNvSpPr txBox="1"/>
          <p:nvPr/>
        </p:nvSpPr>
        <p:spPr>
          <a:xfrm>
            <a:off x="967725" y="3774450"/>
            <a:ext cx="7794900" cy="76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"container-fluid"</a:t>
            </a: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contenido --&gt;</a:t>
            </a:r>
            <a:br>
              <a:rPr lang="e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Sistema de grilla: viewports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000075"/>
            <a:ext cx="85206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El sistema de grilla de bootstrap tiene seis clases</a:t>
            </a:r>
            <a:br>
              <a:rPr b="1" lang="es"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s" sz="2400">
                <a:latin typeface="Trebuchet MS"/>
                <a:ea typeface="Trebuchet MS"/>
                <a:cs typeface="Trebuchet MS"/>
                <a:sym typeface="Trebuchet MS"/>
              </a:rPr>
            </a:b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444225" y="152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{C8954C5D-91AD-489D-A14D-DC5DFECFF1CA}</a:tableStyleId>
              </a:tblPr>
              <a:tblGrid>
                <a:gridCol w="1380725"/>
                <a:gridCol w="4380275"/>
                <a:gridCol w="1835400"/>
              </a:tblGrid>
              <a:tr h="5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</a:t>
                      </a:r>
                      <a:endParaRPr b="1" sz="2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Teléfonos móviles modo vertical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 576 px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.col-sm</a:t>
                      </a:r>
                      <a:endParaRPr b="1" sz="2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Teléfonos móviles modo landscape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576 px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md</a:t>
                      </a:r>
                      <a:endParaRPr b="1" sz="2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Dispositivos medianos (tablets)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768 px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lg</a:t>
                      </a:r>
                      <a:endParaRPr b="1" sz="2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Desktops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992 px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xl</a:t>
                      </a:r>
                      <a:endParaRPr b="1" sz="2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Desktops grandes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1200 px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.col-x</a:t>
                      </a:r>
                      <a:r>
                        <a:rPr b="1" lang="es" sz="2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xl</a:t>
                      </a:r>
                      <a:endParaRPr b="1" sz="22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Desktops extra grandes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1400 px</a:t>
                      </a:r>
                      <a:endParaRPr sz="16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Celdas de igual ancho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350" y="1090100"/>
            <a:ext cx="4249851" cy="12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311700" y="1090100"/>
            <a:ext cx="4055100" cy="33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 class="row"&gt;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&lt;div class="col"&gt;celda 1 de 2&lt;/div&gt;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&lt;div class="col"&gt;celda 2 de 2&lt;/div&gt;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&lt;br /&gt;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 class="row"&gt;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&lt;div class="col"&gt;celda 1 de 3&lt;/div&gt;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&lt;div class="col"&gt;celda 2 de 3&lt;/div&gt;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&lt;div class="col"&gt;celda 3 de 3&lt;/div&gt;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&lt;br /&gt;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 class="row"&gt;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&lt;div class="col"&gt;celda 1 de 4&lt;/div&gt;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&lt;div class="col"&gt;celda 2 de 4&lt;/div&gt;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&lt;div class="col"&gt;celda 3 de 4&lt;/div&gt;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&lt;div class="col"&gt;celda 4 de 4&lt;/div&gt;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Celdas de ancho determinado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311700" y="2537900"/>
            <a:ext cx="8520600" cy="20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    &lt;div class="row"&gt;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        &lt;div class="col-4"&gt;celda de 4 unidades&lt;/div&gt;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        &lt;div class="col-8"&gt;celda de 8 unidades&lt;/div&gt;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    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    &lt;br /&gt;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    &lt;div class="row"&gt;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        &lt;div class="col-3"&gt;celda de 3 unidades&lt;/div&gt;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        &lt;div class="col-3"&gt;celda de 3 unidades&lt;/div&gt;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        &lt;div class="col-6"&gt;celda de 6 unidades&lt;/div&gt;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     &lt;/div&gt;</a:t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050"/>
            <a:ext cx="8520599" cy="118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259400" y="1275825"/>
            <a:ext cx="8611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.col-sm-8</a:t>
            </a:r>
            <a:endParaRPr b="1" sz="3000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768475" y="2329699"/>
            <a:ext cx="7596300" cy="2463000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773800" y="18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{C8954C5D-91AD-489D-A14D-DC5DFECFF1CA}</a:tableStyleId>
              </a:tblPr>
              <a:tblGrid>
                <a:gridCol w="1367450"/>
                <a:gridCol w="4393575"/>
                <a:gridCol w="183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</a:t>
                      </a:r>
                      <a:endParaRPr b="1" sz="2000">
                        <a:solidFill>
                          <a:srgbClr val="B7B7B7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B7B7B7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Teléfonos móviles modo vertical</a:t>
                      </a:r>
                      <a:endParaRPr>
                        <a:solidFill>
                          <a:srgbClr val="B7B7B7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B7B7B7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 576 px</a:t>
                      </a:r>
                      <a:endParaRPr>
                        <a:solidFill>
                          <a:srgbClr val="B7B7B7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sm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Teléfonos móviles modo landscape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576 px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md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Dispositivos medianos (tablets)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768 px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lg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Desktops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992 px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xl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Desktops grandes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1200 px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.col-x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xl</a:t>
                      </a:r>
                      <a:endParaRPr b="1" sz="20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Desktops extra grandes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1400 px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Sistema de grilla y los viewports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272775" y="1269600"/>
            <a:ext cx="86112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.col-4</a:t>
            </a:r>
            <a:endParaRPr b="1" sz="3000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781850" y="1866900"/>
            <a:ext cx="7596300" cy="2876400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773800" y="18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{C8954C5D-91AD-489D-A14D-DC5DFECFF1CA}</a:tableStyleId>
              </a:tblPr>
              <a:tblGrid>
                <a:gridCol w="1367450"/>
                <a:gridCol w="4393575"/>
                <a:gridCol w="183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</a:t>
                      </a:r>
                      <a:endParaRPr b="1" sz="2000">
                        <a:solidFill>
                          <a:srgbClr val="B7B7B7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Teléfonos móviles modo vertical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 576 px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sm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Teléfonos móviles modo landscape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576 px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md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Dispositivos medianos (tablets)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768 px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lg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Desktops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992 px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xl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Desktops grandes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1200 px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.col-x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xl</a:t>
                      </a:r>
                      <a:endParaRPr b="1" sz="20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Desktops extra grandes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1400 px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Sistema de grilla y los viewports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9"/>
          <p:cNvGraphicFramePr/>
          <p:nvPr/>
        </p:nvGraphicFramePr>
        <p:xfrm>
          <a:off x="773800" y="18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{C8954C5D-91AD-489D-A14D-DC5DFECFF1CA}</a:tableStyleId>
              </a:tblPr>
              <a:tblGrid>
                <a:gridCol w="1367450"/>
                <a:gridCol w="4393575"/>
                <a:gridCol w="183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</a:t>
                      </a:r>
                      <a:endParaRPr b="1" sz="2000">
                        <a:solidFill>
                          <a:srgbClr val="B7B7B7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B7B7B7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Teléfonos móviles modo vertical</a:t>
                      </a:r>
                      <a:endParaRPr>
                        <a:solidFill>
                          <a:srgbClr val="B7B7B7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B7B7B7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 576 px</a:t>
                      </a:r>
                      <a:endParaRPr>
                        <a:solidFill>
                          <a:srgbClr val="B7B7B7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sm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Teléfonos móviles modo landscape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576 px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md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Dispositivos medianos (tablets)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768 px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lg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Desktops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992 px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xl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Desktops grandes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1200 px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.col-x</a:t>
                      </a:r>
                      <a:r>
                        <a:rPr b="1" lang="es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xl</a:t>
                      </a:r>
                      <a:endParaRPr b="1" sz="20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Desktops extra grandes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 1400 px</a:t>
                      </a:r>
                      <a:endParaRPr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Sistema de grilla y los viewports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72775" y="1193400"/>
            <a:ext cx="86112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.col-sm</a:t>
            </a:r>
            <a:r>
              <a:rPr b="1" lang="es" sz="3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-4</a:t>
            </a:r>
            <a:r>
              <a:rPr b="1" lang="es" sz="30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3000">
                <a:solidFill>
                  <a:srgbClr val="FF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.col-lg</a:t>
            </a:r>
            <a:r>
              <a:rPr b="1" lang="es" sz="3000">
                <a:solidFill>
                  <a:srgbClr val="FF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-2</a:t>
            </a:r>
            <a:endParaRPr b="1" sz="3000">
              <a:solidFill>
                <a:srgbClr val="FF99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781850" y="2335500"/>
            <a:ext cx="7596300" cy="2457300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781850" y="3352400"/>
            <a:ext cx="7596300" cy="14403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Desplazamiento de celdas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272775" y="1193400"/>
            <a:ext cx="86112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.offset-sm-4</a:t>
            </a:r>
            <a:endParaRPr b="1" sz="3000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00" y="2745330"/>
            <a:ext cx="8611200" cy="104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Alineación vertical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11700" y="1090100"/>
            <a:ext cx="8520600" cy="74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s" sz="105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"row align-items-start"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s" sz="105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"row align-items-center"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s" sz="105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"row align-items-end"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175" y="3864525"/>
            <a:ext cx="4477964" cy="8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371" y="2880500"/>
            <a:ext cx="4526279" cy="8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965" y="1924774"/>
            <a:ext cx="4478000" cy="82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Necesidad de Bootstrap</a:t>
            </a:r>
            <a:br>
              <a:rPr lang="es"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44833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imes New Roman"/>
              <a:buChar char="●"/>
            </a:pPr>
            <a:r>
              <a:rPr lang="es" sz="3328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en todos los proyectos web tenemos un diseñador web</a:t>
            </a:r>
            <a:endParaRPr sz="3328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63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imes New Roman"/>
              <a:buChar char="○"/>
            </a:pPr>
            <a:r>
              <a:rPr lang="es" sz="2928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a pesar de las buenas intenciones no siempre sale todo bien: </a:t>
            </a:r>
            <a:r>
              <a:rPr lang="es" sz="29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http://www.lingscars.com/</a:t>
            </a:r>
            <a:endParaRPr sz="2928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052"/>
              <a:buFont typeface="Arial"/>
              <a:buNone/>
            </a:pPr>
            <a:r>
              <a:t/>
            </a:r>
            <a:endParaRPr sz="3328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33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imes New Roman"/>
              <a:buChar char="●"/>
            </a:pPr>
            <a:r>
              <a:rPr lang="es" sz="3328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Podemos aprender de los cientos de sitios web bien diseñados</a:t>
            </a:r>
            <a:endParaRPr sz="3328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63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imes New Roman"/>
              <a:buChar char="○"/>
            </a:pPr>
            <a:r>
              <a:rPr lang="es" sz="2928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 ciertos elementos que se repiten en la mayor parte de ellos</a:t>
            </a:r>
            <a:endParaRPr sz="2928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63" lvl="2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imes New Roman"/>
              <a:buChar char="■"/>
            </a:pPr>
            <a:r>
              <a:rPr lang="es" sz="2928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Navegación</a:t>
            </a:r>
            <a:endParaRPr sz="2928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63" lvl="2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imes New Roman"/>
              <a:buChar char="■"/>
            </a:pPr>
            <a:r>
              <a:rPr lang="es" sz="2928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endParaRPr sz="2928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63" lvl="2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imes New Roman"/>
              <a:buChar char="■"/>
            </a:pPr>
            <a:r>
              <a:rPr lang="es" sz="2928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 de página</a:t>
            </a:r>
            <a:endParaRPr sz="2928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63" lvl="2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imes New Roman"/>
              <a:buChar char="■"/>
            </a:pPr>
            <a:r>
              <a:rPr lang="es" sz="2928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br>
              <a:rPr lang="es" sz="2928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928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Alineación horizontal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311700" y="1090100"/>
            <a:ext cx="8520600" cy="104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s" sz="105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"row justify-content-start"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s" sz="105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"row justify-content-center"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s" sz="105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"row justify-content-end"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s" sz="105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"row justify-content-around"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s" sz="105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"row justify-content-between"</a:t>
            </a:r>
            <a:r>
              <a:rPr lang="es" sz="105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" sz="105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575" y="2891575"/>
            <a:ext cx="51244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525" y="3339250"/>
            <a:ext cx="51625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0750" y="2399288"/>
            <a:ext cx="51339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6813" y="3805975"/>
            <a:ext cx="51339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3000" y="4411975"/>
            <a:ext cx="5181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Ocultar y visibilizar celdas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272775" y="1193400"/>
            <a:ext cx="86112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.d-none </a:t>
            </a:r>
            <a:r>
              <a:rPr b="1" lang="es" sz="18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oculta la celda</a:t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.d-lg-none	</a:t>
            </a:r>
            <a:r>
              <a:rPr b="1" lang="es" sz="18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s" sz="18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 oculta la celda en lg</a:t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.d-xl-block </a:t>
            </a:r>
            <a:r>
              <a:rPr b="1" lang="es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muestra la celda en xl como block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FF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.d-md-inline	</a:t>
            </a:r>
            <a:r>
              <a:rPr b="1" lang="es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muestra la celda en md como inline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3399475" y="4149175"/>
            <a:ext cx="4525500" cy="80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lang="es" sz="13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3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3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"col-6 d-none d-md-block"</a:t>
            </a:r>
            <a:r>
              <a:rPr lang="es" sz="13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&lt;!-- Contenido de la columna --&gt;</a:t>
            </a:r>
            <a:endParaRPr sz="13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Alinear contenido en una celda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272775" y="1041000"/>
            <a:ext cx="86112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.float-left </a:t>
            </a:r>
            <a:endParaRPr b="1" sz="3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6363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.float-right</a:t>
            </a:r>
            <a:endParaRPr b="1" sz="30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636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.float-none</a:t>
            </a:r>
            <a:endParaRPr b="1" sz="30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636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.mx-auto</a:t>
            </a:r>
            <a:endParaRPr b="1" sz="30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636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también se pueden combinar con el tamaño de viewport</a:t>
            </a:r>
            <a:endParaRPr b="1"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636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.float-md-left </a:t>
            </a:r>
            <a:endParaRPr b="1" sz="30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636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6363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Ejercicio 4.2.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experimentar con los elementos fundamentales del sistema de grillas de bootstrap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Crear una grilla con la distribución que se muestra a continuación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Modificar el tamaño del browser y verificar cómo la grilla cambia en función de este tamaño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br>
              <a:rPr lang="es" sz="2400">
                <a:latin typeface="Trebuchet MS"/>
                <a:ea typeface="Trebuchet MS"/>
                <a:cs typeface="Trebuchet MS"/>
                <a:sym typeface="Trebuchet MS"/>
              </a:rPr>
            </a:b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75" y="3142275"/>
            <a:ext cx="8611201" cy="126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Tipografía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Encabezados </a:t>
            </a:r>
            <a:r>
              <a:rPr b="1" lang="es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&lt;h1&gt; - &lt;h6&gt;</a:t>
            </a:r>
            <a:endParaRPr b="1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Clases </a:t>
            </a:r>
            <a:r>
              <a:rPr b="1" lang="es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.h1</a:t>
            </a: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b="1" lang="es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.h6</a:t>
            </a:r>
            <a:endParaRPr b="1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Encabezados</a:t>
            </a:r>
            <a:r>
              <a:rPr b="1" lang="es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.display-1 .display-4</a:t>
            </a:r>
            <a:endParaRPr b="1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Texto destacado</a:t>
            </a:r>
            <a:r>
              <a:rPr b="1" lang="es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.lead</a:t>
            </a:r>
            <a:endParaRPr b="1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&lt;small&gt;</a:t>
            </a: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crea un elemento secundario en un encabezado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&lt;mark&gt;</a:t>
            </a: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resalta un texto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&lt;del&gt;</a:t>
            </a: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texto eliminado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&lt;blockquote&gt;</a:t>
            </a: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define una cita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&lt;code&gt;</a:t>
            </a: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permite especificar código fuente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&lt;kbd&gt;</a:t>
            </a: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permite definir elementos del teclado</a:t>
            </a:r>
            <a:endParaRPr b="1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Tipografía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272775" y="1041000"/>
            <a:ext cx="86112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.text-muted .text-primary .text-success .text-info .text-warning .text-danger</a:t>
            </a:r>
            <a:endParaRPr sz="1100">
              <a:solidFill>
                <a:srgbClr val="777777"/>
              </a:solidFill>
            </a:endParaRPr>
          </a:p>
          <a:p>
            <a:pPr indent="0" lvl="0" marL="0" rtl="0" algn="l">
              <a:lnSpc>
                <a:spcPct val="136363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777777"/>
                </a:solidFill>
              </a:rPr>
              <a:t>Este texto está silenciado.</a:t>
            </a:r>
            <a:br>
              <a:rPr lang="es" sz="1100">
                <a:solidFill>
                  <a:srgbClr val="777777"/>
                </a:solidFill>
              </a:rPr>
            </a:br>
            <a:r>
              <a:rPr lang="es" sz="1100">
                <a:solidFill>
                  <a:srgbClr val="337AB7"/>
                </a:solidFill>
              </a:rPr>
              <a:t>Este texto es importante.</a:t>
            </a:r>
            <a:br>
              <a:rPr lang="es" sz="1100">
                <a:solidFill>
                  <a:srgbClr val="337AB7"/>
                </a:solidFill>
              </a:rPr>
            </a:br>
            <a:r>
              <a:rPr lang="es" sz="1100">
                <a:solidFill>
                  <a:srgbClr val="3C763D"/>
                </a:solidFill>
              </a:rPr>
              <a:t>Este texto indica éxito.</a:t>
            </a:r>
            <a:br>
              <a:rPr lang="es" sz="1100">
                <a:solidFill>
                  <a:srgbClr val="3C763D"/>
                </a:solidFill>
              </a:rPr>
            </a:br>
            <a:r>
              <a:rPr lang="es" sz="1100">
                <a:solidFill>
                  <a:srgbClr val="31708F"/>
                </a:solidFill>
              </a:rPr>
              <a:t>Este texto representa información.</a:t>
            </a:r>
            <a:br>
              <a:rPr lang="es" sz="1100">
                <a:solidFill>
                  <a:srgbClr val="31708F"/>
                </a:solidFill>
              </a:rPr>
            </a:br>
            <a:r>
              <a:rPr lang="es" sz="1100">
                <a:solidFill>
                  <a:srgbClr val="8A6D3B"/>
                </a:solidFill>
              </a:rPr>
              <a:t>Este texto representa una advertencia.</a:t>
            </a:r>
            <a:br>
              <a:rPr lang="es" sz="1100">
                <a:solidFill>
                  <a:srgbClr val="8A6D3B"/>
                </a:solidFill>
              </a:rPr>
            </a:br>
            <a:r>
              <a:rPr lang="es" sz="1100">
                <a:solidFill>
                  <a:srgbClr val="A94442"/>
                </a:solidFill>
              </a:rPr>
              <a:t>Este texto representa peligro.</a:t>
            </a:r>
            <a:endParaRPr sz="1100">
              <a:solidFill>
                <a:srgbClr val="A94442"/>
              </a:solidFill>
            </a:endParaRPr>
          </a:p>
          <a:p>
            <a:pPr indent="0" lvl="0" marL="0" rtl="0" algn="l">
              <a:lnSpc>
                <a:spcPct val="13636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.text-center .text-right</a:t>
            </a:r>
            <a:endParaRPr sz="1100">
              <a:solidFill>
                <a:srgbClr val="A94442"/>
              </a:solidFill>
            </a:endParaRPr>
          </a:p>
          <a:p>
            <a:pPr indent="0" lvl="0" marL="0" rtl="0" algn="l">
              <a:lnSpc>
                <a:spcPct val="136363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.bg-primary .bg-success .bg-info .bg-warning .bg-danger</a:t>
            </a:r>
            <a:endParaRPr sz="1100">
              <a:solidFill>
                <a:srgbClr val="777777"/>
              </a:solidFill>
            </a:endParaRPr>
          </a:p>
          <a:p>
            <a:pPr indent="0" lvl="0" marL="0" rtl="0" algn="l">
              <a:lnSpc>
                <a:spcPct val="136363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highlight>
                  <a:srgbClr val="337AB7"/>
                </a:highlight>
              </a:rPr>
              <a:t>Este texto es importante.</a:t>
            </a:r>
            <a:br>
              <a:rPr lang="es" sz="1100">
                <a:solidFill>
                  <a:srgbClr val="FFFFFF"/>
                </a:solidFill>
                <a:highlight>
                  <a:srgbClr val="337AB7"/>
                </a:highlight>
              </a:rPr>
            </a:br>
            <a:r>
              <a:rPr lang="es" sz="1100">
                <a:solidFill>
                  <a:srgbClr val="333333"/>
                </a:solidFill>
                <a:highlight>
                  <a:srgbClr val="DFF0D8"/>
                </a:highlight>
              </a:rPr>
              <a:t>Este texto indica éxito.</a:t>
            </a:r>
            <a:br>
              <a:rPr lang="es" sz="1100">
                <a:solidFill>
                  <a:srgbClr val="333333"/>
                </a:solidFill>
                <a:highlight>
                  <a:srgbClr val="DFF0D8"/>
                </a:highlight>
              </a:rPr>
            </a:br>
            <a:r>
              <a:rPr lang="es" sz="1100">
                <a:solidFill>
                  <a:srgbClr val="333333"/>
                </a:solidFill>
                <a:highlight>
                  <a:srgbClr val="D9EDF7"/>
                </a:highlight>
              </a:rPr>
              <a:t>Este texto representa información.</a:t>
            </a:r>
            <a:br>
              <a:rPr lang="es" sz="1100">
                <a:solidFill>
                  <a:srgbClr val="333333"/>
                </a:solidFill>
                <a:highlight>
                  <a:srgbClr val="D9EDF7"/>
                </a:highlight>
              </a:rPr>
            </a:br>
            <a:r>
              <a:rPr lang="es" sz="1100">
                <a:solidFill>
                  <a:srgbClr val="333333"/>
                </a:solidFill>
                <a:highlight>
                  <a:srgbClr val="FCF8E3"/>
                </a:highlight>
              </a:rPr>
              <a:t>Este texto representa una advertencia.</a:t>
            </a:r>
            <a:br>
              <a:rPr lang="es" sz="1100">
                <a:solidFill>
                  <a:srgbClr val="333333"/>
                </a:solidFill>
                <a:highlight>
                  <a:srgbClr val="FCF8E3"/>
                </a:highlight>
              </a:rPr>
            </a:br>
            <a:r>
              <a:rPr lang="es" sz="1100">
                <a:solidFill>
                  <a:srgbClr val="333333"/>
                </a:solidFill>
                <a:highlight>
                  <a:srgbClr val="F2DEDE"/>
                </a:highlight>
              </a:rPr>
              <a:t>Este texto representa peligro.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Navegación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.navbar</a:t>
            </a:r>
            <a:endParaRPr b="1"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.navbar-default</a:t>
            </a:r>
            <a:endParaRPr b="1"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.navbar-toggler</a:t>
            </a:r>
            <a:endParaRPr b="1"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.navbar-brand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4187550"/>
            <a:ext cx="2406600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25" y="2376825"/>
            <a:ext cx="7009015" cy="18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Imágenes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272775" y="1093750"/>
            <a:ext cx="86112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.img-fluid 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.img-thumbnail</a:t>
            </a:r>
            <a:r>
              <a:rPr lang="e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b="1"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272775" y="2541550"/>
            <a:ext cx="8611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class="img-fluid" style="width: 100%;height: auto;"</a:t>
            </a:r>
            <a:endParaRPr b="1"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752050" y="2073600"/>
            <a:ext cx="587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Imagen responsive</a:t>
            </a:r>
            <a:endParaRPr/>
          </a:p>
        </p:txBody>
      </p:sp>
      <p:pic>
        <p:nvPicPr>
          <p:cNvPr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Botones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Las clases de botón se pueden aplicar a los siguientes elementos: </a:t>
            </a:r>
            <a:r>
              <a:rPr b="1"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&lt;a&gt;, &lt;button&gt;, &lt;input&gt;</a:t>
            </a:r>
            <a:endParaRPr b="1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.btn-default</a:t>
            </a:r>
            <a:endParaRPr b="1"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.btn-primary</a:t>
            </a:r>
            <a:endParaRPr b="1"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.btn-success</a:t>
            </a:r>
            <a:endParaRPr b="1"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.btn-info</a:t>
            </a:r>
            <a:endParaRPr b="1"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.btn-warning</a:t>
            </a:r>
            <a:endParaRPr b="1"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.btn-danger</a:t>
            </a:r>
            <a:endParaRPr b="1"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.btn-link</a:t>
            </a:r>
            <a:endParaRPr sz="1400">
              <a:solidFill>
                <a:srgbClr val="DC143C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00" y="3768775"/>
            <a:ext cx="78676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Botones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272775" y="1345800"/>
            <a:ext cx="86112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Tamaño</a:t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.btn-lg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.btn-md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.btn-sm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.btn-xs</a:t>
            </a:r>
            <a:endParaRPr>
              <a:solidFill>
                <a:srgbClr val="DC143C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Activo / Deshabilitado</a:t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.active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.disabled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925" y="1981838"/>
            <a:ext cx="26670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925" y="3583463"/>
            <a:ext cx="20097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¿Qué es bootstrap?</a:t>
            </a:r>
            <a:br>
              <a:rPr lang="es"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es un framework open source para construir sitios web</a:t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Modular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Mobile First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Open Source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Cubre la mayoría de los elementos constitutivos de un website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Tablas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7" name="Google Shape;297;p42"/>
          <p:cNvGrpSpPr/>
          <p:nvPr/>
        </p:nvGrpSpPr>
        <p:grpSpPr>
          <a:xfrm>
            <a:off x="7561450" y="4829025"/>
            <a:ext cx="1553900" cy="315300"/>
            <a:chOff x="7561450" y="4829025"/>
            <a:chExt cx="1553900" cy="315300"/>
          </a:xfrm>
        </p:grpSpPr>
        <p:pic>
          <p:nvPicPr>
            <p:cNvPr id="298" name="Google Shape;298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61450" y="4863575"/>
              <a:ext cx="246200" cy="24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42"/>
            <p:cNvSpPr txBox="1"/>
            <p:nvPr/>
          </p:nvSpPr>
          <p:spPr>
            <a:xfrm>
              <a:off x="7807650" y="4829025"/>
              <a:ext cx="13077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PAV2 - UTN FRC</a:t>
              </a:r>
              <a:endParaRPr sz="1000"/>
            </a:p>
          </p:txBody>
        </p:sp>
      </p:grpSp>
      <p:sp>
        <p:nvSpPr>
          <p:cNvPr id="300" name="Google Shape;300;p42"/>
          <p:cNvSpPr txBox="1"/>
          <p:nvPr/>
        </p:nvSpPr>
        <p:spPr>
          <a:xfrm>
            <a:off x="272775" y="1117200"/>
            <a:ext cx="8729400" cy="29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.table</a:t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.table-dark</a:t>
            </a:r>
            <a:endParaRPr b="1" sz="18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.thead-dark .thead-light</a:t>
            </a:r>
            <a:endParaRPr b="1" sz="18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.table-striped </a:t>
            </a:r>
            <a:r>
              <a:rPr lang="e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para hacer que las filas alternen color */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.table-bordered .table-borderless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.table-hover  </a:t>
            </a:r>
            <a:r>
              <a:rPr lang="e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fondo de color gris sobre fila posicionada */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.table-sm </a:t>
            </a:r>
            <a:r>
              <a:rPr lang="e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/*elimina espacios entre filas */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Formularios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43"/>
          <p:cNvSpPr txBox="1"/>
          <p:nvPr/>
        </p:nvSpPr>
        <p:spPr>
          <a:xfrm>
            <a:off x="532800" y="1228250"/>
            <a:ext cx="86112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.form-group .form-inline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.form-control placeholder=""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7" name="Google Shape;3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458" y="2130950"/>
            <a:ext cx="6137350" cy="25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 </a:t>
            </a:r>
            <a:r>
              <a:rPr lang="es"/>
              <a:t>documentación</a:t>
            </a:r>
            <a:r>
              <a:rPr lang="es"/>
              <a:t> oficial :</a:t>
            </a:r>
            <a:endParaRPr/>
          </a:p>
        </p:txBody>
      </p:sp>
      <p:sp>
        <p:nvSpPr>
          <p:cNvPr id="314" name="Google Shape;31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https://getbootstrap.com/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Ejercitación</a:t>
            </a:r>
            <a:endParaRPr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 el siguiente formulario de html: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https://stackblitz.com/edit/dds-formulario-html?file=index.html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Aplicar diseño responsive utilizando la documentación de bootstrap para formularios: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https://getbootstrap.com/docs/5.3/forms/form-control/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Diseño web responsive y mobile-first</a:t>
            </a:r>
            <a:br>
              <a:rPr lang="es"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Trebuchet MS"/>
              <a:buChar char="●"/>
            </a:pPr>
            <a:r>
              <a:rPr b="1" lang="es" sz="2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web design:</a:t>
            </a:r>
            <a:r>
              <a:rPr lang="es" sz="2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diseño web capaz de adaptarse a un amplio rango de dispositivos:</a:t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Computadora 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Tablet 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Smartphone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Más información en: </a:t>
            </a:r>
            <a:r>
              <a:rPr b="1" lang="es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http://www.lukew.com/ff/entry.asp?1514</a:t>
            </a:r>
            <a:endParaRPr b="1" sz="12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Trebuchet MS"/>
              <a:buChar char="●"/>
            </a:pPr>
            <a:r>
              <a:rPr b="1" lang="es" sz="2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Mobile-first: </a:t>
            </a:r>
            <a:r>
              <a:rPr lang="es" sz="2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5.x adopta un abordaje que permite que los diseños se visualicen correctamente en dispositivos móviles desde su concepción</a:t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Frameworks CSS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54050" y="4608100"/>
            <a:ext cx="85206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Fuente: </a:t>
            </a:r>
            <a:r>
              <a:rPr lang="es" sz="1200" u="sng">
                <a:solidFill>
                  <a:schemeClr val="hlink"/>
                </a:solidFill>
                <a:hlinkClick r:id="rId3"/>
              </a:rPr>
              <a:t>https://2023.stateofcss.com/en-US/css-frameworks/</a:t>
            </a:r>
            <a:endParaRPr sz="12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75" y="902650"/>
            <a:ext cx="6227550" cy="370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Empezar con Bootstrap 1/3...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Trebuchet MS"/>
                <a:ea typeface="Trebuchet MS"/>
                <a:cs typeface="Trebuchet MS"/>
                <a:sym typeface="Trebuchet MS"/>
              </a:rPr>
              <a:t>1. Bajar bootstrap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rebuchet MS"/>
                <a:ea typeface="Trebuchet MS"/>
                <a:cs typeface="Trebuchet MS"/>
                <a:sym typeface="Trebuchet MS"/>
              </a:rPr>
              <a:t>Compilado y minimizado</a:t>
            </a: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 desde: 	</a:t>
            </a:r>
            <a:r>
              <a:rPr lang="es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https://getbootstrap.com/docs/5.2/getting-started/download/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rebuchet MS"/>
                <a:ea typeface="Trebuchet MS"/>
                <a:cs typeface="Trebuchet MS"/>
                <a:sym typeface="Trebuchet MS"/>
              </a:rPr>
              <a:t>Alternativamente</a:t>
            </a: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 se pueden referenciar la CDN (Content Delivery Network).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https://getbootstrap.com/docs/5.2/getting-started/download/#cdn-via-jsdelivr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rebuchet MS"/>
                <a:ea typeface="Trebuchet MS"/>
                <a:cs typeface="Trebuchet MS"/>
                <a:sym typeface="Trebuchet MS"/>
              </a:rPr>
              <a:t>También necesitamos hacer referencia a la dependencia: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b="1" lang="es">
                <a:latin typeface="Trebuchet MS"/>
                <a:ea typeface="Trebuchet MS"/>
                <a:cs typeface="Trebuchet MS"/>
                <a:sym typeface="Trebuchet MS"/>
              </a:rPr>
              <a:t>Popper.js</a:t>
            </a:r>
            <a:br>
              <a:rPr lang="es" sz="2400">
                <a:latin typeface="Trebuchet MS"/>
                <a:ea typeface="Trebuchet MS"/>
                <a:cs typeface="Trebuchet MS"/>
                <a:sym typeface="Trebuchet MS"/>
              </a:rPr>
            </a:b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40350" y="125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Demostración como incluir bootstrap en un sitio web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Obtener un panorama general de las posibilidades y características de Bootstrap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20650" y="11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Sistema de grilla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22050" y="686300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Bootstrap utiliza un sistema de grilla fluida que escala hasta 12 columnas en la medida en que el el tamaño del dispositivo o viewport aumenta.</a:t>
            </a:r>
            <a:br>
              <a:rPr lang="es" sz="2400">
                <a:latin typeface="Trebuchet MS"/>
                <a:ea typeface="Trebuchet MS"/>
                <a:cs typeface="Trebuchet MS"/>
                <a:sym typeface="Trebuchet MS"/>
              </a:rPr>
            </a:b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712500" y="1420625"/>
            <a:ext cx="7719000" cy="32493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.container o .container-fluid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1153350" y="2346150"/>
            <a:ext cx="6858000" cy="2100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.row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1560450" y="325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{C8954C5D-91AD-489D-A14D-DC5DFECFF1CA}</a:tableStyleId>
              </a:tblPr>
              <a:tblGrid>
                <a:gridCol w="491525"/>
                <a:gridCol w="491525"/>
                <a:gridCol w="491525"/>
                <a:gridCol w="491525"/>
                <a:gridCol w="491525"/>
                <a:gridCol w="491525"/>
                <a:gridCol w="491525"/>
                <a:gridCol w="491525"/>
                <a:gridCol w="491525"/>
                <a:gridCol w="491525"/>
                <a:gridCol w="491525"/>
                <a:gridCol w="491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20"/>
          <p:cNvSpPr/>
          <p:nvPr/>
        </p:nvSpPr>
        <p:spPr>
          <a:xfrm>
            <a:off x="1571225" y="3777400"/>
            <a:ext cx="1975500" cy="435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.col-4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539276" y="3777400"/>
            <a:ext cx="3919500" cy="435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.col-8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22050" y="4669925"/>
            <a:ext cx="46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 demo en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https://stackblitz.com/edit/dds-bootstrap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Sistema de grilla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626400" cy="23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