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7.xml"/><Relationship Id="rId22" Type="http://schemas.openxmlformats.org/officeDocument/2006/relationships/font" Target="fonts/RobotoMono-italic.fntdata"/><Relationship Id="rId10" Type="http://schemas.openxmlformats.org/officeDocument/2006/relationships/slide" Target="slides/slide6.xml"/><Relationship Id="rId21" Type="http://schemas.openxmlformats.org/officeDocument/2006/relationships/font" Target="fonts/RobotoMon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f231781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f231781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17913568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17913568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f2317819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f231781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f231781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f231781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f231781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f231781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17913568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17913568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e1791356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e1791356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¿Por qué debería usar Express.js cuando ya existe Node.js?</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Node.js es una plataforma de programación que permite a los desarrolladores crear aplicaciones de servidor en JavaScript. Node.js proporciona un conjunto de módulos principales, como el módulo HTTP, que permite la creación de servidores web.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Express.js es un marco de aplicación web construido sobre Node.js que facilita la creación de aplicaciones web y API. Express.js proporciona una gran cantidad de funcionalidades, como el enrutamiento, middleware, manejo de solicitudes y respuestas, y más, que simplifican significativamente el proceso de creación de aplicaciones web en Node.js.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Estas son algunas de las razones por las que debería considerar usar Express.js en lugar de Node.js: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Simplifica el proceso de desarrollo: Express.js proporciona una gran cantidad de funcionalidades y características que permiten a los desarrolladores crear aplicaciones web y API más rápido y con menos código. Al hacer uso de Express.js, los desarrolladores pueden centrarse en la lógica de negocios de la aplicación en lugar de preocuparse por la infraestructura del servidor.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Enrutamiento y middleware: Express.js proporciona una API de enrutamiento fácil de usar y un sistema de middleware flexible que permite a los desarrolladores definir cómo se manejarán las solicitudes y respuestas. Esto hace que la aplicación sea más modular y fácil de mantener.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Comunidad activa y soporte: Express.js es uno de los marcos de aplicación web más populares en la comunidad de Node.js y cuenta con una gran cantidad de recursos, documentación y tutoriales disponibles en línea. Además, como está construido sobre Node.js, Express.js se beneficia de la gran comunidad y soporte de Node.js.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 resumen, si está buscando crear aplicaciones web o API en Node.js, debería considerar usar Express.js. Express.js proporciona una gran cantidad de funcionalidades y características que simplifican el proceso de desarrollo y hacen que la aplicación sea más modular y fácil de mantener. Además, la comunidad activa y el soporte de Express.js y Node.js hacen que sea una opción sólida para la creación de aplicaciones web y API en Node.js.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Por ejemplo, enviar una imagen es complejo en Node, pero se hace fácilmente en Express. En Node, el controlador de ruta es un gran monolito, pero </a:t>
            </a:r>
            <a:r>
              <a:rPr b="1" lang="es"/>
              <a:t>Express permite un diseño más modular y un código mantenible.</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Node es un tiempo de ejecución de JavaScript para la ejecución del lado del servidor. Por lo tanto, Node se puede utilizar como servidor de aplicaciones para su aplicación web. Express se ve como un framework web ligero. Express viene con una serie de software "middleware" que implementan soluciones listas para usar para los requisitos típicos de las aplicaciones web.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17913568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17913568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f4d7f2d3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f4d7f2d3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1791356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1791356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17913568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17913568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17913568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17913568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f23178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f231781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f231781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f231781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5" y="11675"/>
            <a:ext cx="9144000" cy="3918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type="ctrTitle"/>
          </p:nvPr>
        </p:nvSpPr>
        <p:spPr>
          <a:xfrm>
            <a:off x="311700" y="1506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s" sz="4780">
                <a:solidFill>
                  <a:schemeClr val="lt1"/>
                </a:solidFill>
                <a:latin typeface="Trebuchet MS"/>
                <a:ea typeface="Trebuchet MS"/>
                <a:cs typeface="Trebuchet MS"/>
                <a:sym typeface="Trebuchet MS"/>
              </a:rPr>
              <a:t>WebAPI con Express</a:t>
            </a:r>
            <a:endParaRPr b="1" sz="4780">
              <a:solidFill>
                <a:schemeClr val="lt1"/>
              </a:solidFill>
              <a:latin typeface="Trebuchet MS"/>
              <a:ea typeface="Trebuchet MS"/>
              <a:cs typeface="Trebuchet MS"/>
              <a:sym typeface="Trebuchet MS"/>
            </a:endParaRPr>
          </a:p>
        </p:txBody>
      </p:sp>
      <p:pic>
        <p:nvPicPr>
          <p:cNvPr id="56" name="Google Shape;56;p13"/>
          <p:cNvPicPr preferRelativeResize="0"/>
          <p:nvPr/>
        </p:nvPicPr>
        <p:blipFill rotWithShape="1">
          <a:blip r:embed="rId3">
            <a:alphaModFix/>
          </a:blip>
          <a:srcRect b="0" l="0" r="0" t="0"/>
          <a:stretch/>
        </p:blipFill>
        <p:spPr>
          <a:xfrm>
            <a:off x="443750" y="4146675"/>
            <a:ext cx="734500" cy="734500"/>
          </a:xfrm>
          <a:prstGeom prst="rect">
            <a:avLst/>
          </a:prstGeom>
          <a:noFill/>
          <a:ln>
            <a:noFill/>
          </a:ln>
        </p:spPr>
      </p:pic>
      <p:sp>
        <p:nvSpPr>
          <p:cNvPr id="57" name="Google Shape;57;p13"/>
          <p:cNvSpPr txBox="1"/>
          <p:nvPr/>
        </p:nvSpPr>
        <p:spPr>
          <a:xfrm>
            <a:off x="1198975" y="4117675"/>
            <a:ext cx="4299900" cy="8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Universidad Tecnológica Nacional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Facultad Regional Córdoba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Cátedra: Desarrollo de Software</a:t>
            </a:r>
            <a:endParaRPr b="0" i="0" sz="1200" u="none" cap="none" strike="noStrike">
              <a:solidFill>
                <a:srgbClr val="000000"/>
              </a:solidFill>
              <a:latin typeface="Arial"/>
              <a:ea typeface="Arial"/>
              <a:cs typeface="Arial"/>
              <a:sym typeface="Arial"/>
            </a:endParaRPr>
          </a:p>
        </p:txBody>
      </p:sp>
      <p:pic>
        <p:nvPicPr>
          <p:cNvPr id="58" name="Google Shape;58;p13"/>
          <p:cNvPicPr preferRelativeResize="0"/>
          <p:nvPr/>
        </p:nvPicPr>
        <p:blipFill rotWithShape="1">
          <a:blip r:embed="rId4">
            <a:alphaModFix/>
          </a:blip>
          <a:srcRect b="0" l="0" r="0" t="0"/>
          <a:stretch/>
        </p:blipFill>
        <p:spPr>
          <a:xfrm>
            <a:off x="8329525" y="4267998"/>
            <a:ext cx="608900" cy="68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Respondiendo a peticiones</a:t>
            </a:r>
            <a:endParaRPr/>
          </a:p>
        </p:txBody>
      </p:sp>
      <p:sp>
        <p:nvSpPr>
          <p:cNvPr id="119" name="Google Shape;119;p22"/>
          <p:cNvSpPr txBox="1"/>
          <p:nvPr>
            <p:ph idx="1" type="body"/>
          </p:nvPr>
        </p:nvSpPr>
        <p:spPr>
          <a:xfrm>
            <a:off x="311700" y="1109525"/>
            <a:ext cx="8520600" cy="3416400"/>
          </a:xfrm>
          <a:prstGeom prst="rect">
            <a:avLst/>
          </a:prstGeom>
        </p:spPr>
        <p:txBody>
          <a:bodyPr anchorCtr="0" anchor="t" bIns="91425" lIns="91425" spcFirstLastPara="1" rIns="91425" wrap="square" tIns="91425">
            <a:normAutofit/>
          </a:bodyPr>
          <a:lstStyle/>
          <a:p>
            <a:pPr indent="-342900" lvl="0" marL="457200" rtl="0" algn="l">
              <a:lnSpc>
                <a:spcPct val="135714"/>
              </a:lnSpc>
              <a:spcBef>
                <a:spcPts val="0"/>
              </a:spcBef>
              <a:spcAft>
                <a:spcPts val="0"/>
              </a:spcAft>
              <a:buSzPts val="1800"/>
              <a:buChar char="●"/>
            </a:pPr>
            <a:r>
              <a:rPr lang="es"/>
              <a:t>res.sendStatus(statusCode)</a:t>
            </a:r>
            <a:endParaRPr/>
          </a:p>
        </p:txBody>
      </p:sp>
      <p:sp>
        <p:nvSpPr>
          <p:cNvPr id="120" name="Google Shape;120;p22"/>
          <p:cNvSpPr txBox="1"/>
          <p:nvPr/>
        </p:nvSpPr>
        <p:spPr>
          <a:xfrm>
            <a:off x="641475" y="1694225"/>
            <a:ext cx="7682700" cy="1899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3000">
                <a:solidFill>
                  <a:srgbClr val="4FC1FF"/>
                </a:solidFill>
                <a:highlight>
                  <a:srgbClr val="1E1E1E"/>
                </a:highlight>
                <a:latin typeface="Courier New"/>
                <a:ea typeface="Courier New"/>
                <a:cs typeface="Courier New"/>
                <a:sym typeface="Courier New"/>
              </a:rPr>
              <a:t>app</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use</a:t>
            </a:r>
            <a:r>
              <a:rPr b="1" lang="es" sz="3000">
                <a:solidFill>
                  <a:srgbClr val="D4D4D4"/>
                </a:solidFill>
                <a:highlight>
                  <a:srgbClr val="1E1E1E"/>
                </a:highlight>
                <a:latin typeface="Courier New"/>
                <a:ea typeface="Courier New"/>
                <a:cs typeface="Courier New"/>
                <a:sym typeface="Courier New"/>
              </a:rPr>
              <a:t>(</a:t>
            </a:r>
            <a:r>
              <a:rPr b="1" lang="es" sz="3000">
                <a:solidFill>
                  <a:srgbClr val="CE9178"/>
                </a:solidFill>
                <a:highlight>
                  <a:srgbClr val="1E1E1E"/>
                </a:highlight>
                <a:latin typeface="Courier New"/>
                <a:ea typeface="Courier New"/>
                <a:cs typeface="Courier New"/>
                <a:sym typeface="Courier New"/>
              </a:rPr>
              <a:t>''</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req</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 </a:t>
            </a:r>
            <a:r>
              <a:rPr b="1" lang="es" sz="3000">
                <a:solidFill>
                  <a:srgbClr val="569CD6"/>
                </a:solidFill>
                <a:highlight>
                  <a:srgbClr val="1E1E1E"/>
                </a:highlight>
                <a:latin typeface="Courier New"/>
                <a:ea typeface="Courier New"/>
                <a:cs typeface="Courier New"/>
                <a:sym typeface="Courier New"/>
              </a:rPr>
              <a:t>=&gt;</a:t>
            </a:r>
            <a:r>
              <a:rPr b="1" lang="es" sz="3000">
                <a:solidFill>
                  <a:srgbClr val="D4D4D4"/>
                </a:solidFill>
                <a:highlight>
                  <a:srgbClr val="1E1E1E"/>
                </a:highlight>
                <a:latin typeface="Courier New"/>
                <a:ea typeface="Courier New"/>
                <a:cs typeface="Courier New"/>
                <a:sym typeface="Courier New"/>
              </a:rPr>
              <a:t> {</a:t>
            </a:r>
            <a:endParaRPr b="1" sz="3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sendStatus</a:t>
            </a:r>
            <a:r>
              <a:rPr b="1" lang="es" sz="3000">
                <a:solidFill>
                  <a:srgbClr val="D4D4D4"/>
                </a:solidFill>
                <a:highlight>
                  <a:srgbClr val="1E1E1E"/>
                </a:highlight>
                <a:latin typeface="Courier New"/>
                <a:ea typeface="Courier New"/>
                <a:cs typeface="Courier New"/>
                <a:sym typeface="Courier New"/>
              </a:rPr>
              <a:t>(</a:t>
            </a:r>
            <a:r>
              <a:rPr b="1" lang="es" sz="3000">
                <a:solidFill>
                  <a:srgbClr val="B5CEA8"/>
                </a:solidFill>
                <a:highlight>
                  <a:srgbClr val="1E1E1E"/>
                </a:highlight>
                <a:latin typeface="Courier New"/>
                <a:ea typeface="Courier New"/>
                <a:cs typeface="Courier New"/>
                <a:sym typeface="Courier New"/>
              </a:rPr>
              <a:t>404</a:t>
            </a:r>
            <a:r>
              <a:rPr b="1" lang="es" sz="3000">
                <a:solidFill>
                  <a:srgbClr val="D4D4D4"/>
                </a:solidFill>
                <a:highlight>
                  <a:srgbClr val="1E1E1E"/>
                </a:highlight>
                <a:latin typeface="Courier New"/>
                <a:ea typeface="Courier New"/>
                <a:cs typeface="Courier New"/>
                <a:sym typeface="Courier New"/>
              </a:rPr>
              <a:t>);</a:t>
            </a:r>
            <a:endParaRPr b="1" sz="3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3000">
                <a:solidFill>
                  <a:srgbClr val="D4D4D4"/>
                </a:solidFill>
                <a:highlight>
                  <a:srgbClr val="1E1E1E"/>
                </a:highlight>
                <a:latin typeface="Courier New"/>
                <a:ea typeface="Courier New"/>
                <a:cs typeface="Courier New"/>
                <a:sym typeface="Courier New"/>
              </a:rPr>
              <a:t>});</a:t>
            </a:r>
            <a:endParaRPr b="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s" sz="2800"/>
              <a:t>params</a:t>
            </a:r>
            <a:endParaRPr sz="2800"/>
          </a:p>
          <a:p>
            <a:pPr indent="0" lvl="0" marL="0" rtl="0" algn="l">
              <a:spcBef>
                <a:spcPts val="0"/>
              </a:spcBef>
              <a:spcAft>
                <a:spcPts val="0"/>
              </a:spcAft>
              <a:buNone/>
            </a:pPr>
            <a:r>
              <a:t/>
            </a:r>
            <a:endParaRPr/>
          </a:p>
        </p:txBody>
      </p:sp>
      <p:sp>
        <p:nvSpPr>
          <p:cNvPr id="127" name="Google Shape;127;p23"/>
          <p:cNvSpPr txBox="1"/>
          <p:nvPr/>
        </p:nvSpPr>
        <p:spPr>
          <a:xfrm>
            <a:off x="152625" y="1690475"/>
            <a:ext cx="8815800" cy="3417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2000">
                <a:solidFill>
                  <a:srgbClr val="6A9955"/>
                </a:solidFill>
                <a:highlight>
                  <a:srgbClr val="1E1E1E"/>
                </a:highlight>
                <a:latin typeface="Courier New"/>
                <a:ea typeface="Courier New"/>
                <a:cs typeface="Courier New"/>
                <a:sym typeface="Courier New"/>
              </a:rPr>
              <a:t>//http://localhost:3000/ventas/articulo/15/cliente/101</a:t>
            </a:r>
            <a:endParaRPr b="1" sz="20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000">
                <a:solidFill>
                  <a:srgbClr val="4FC1FF"/>
                </a:solidFill>
                <a:highlight>
                  <a:srgbClr val="1E1E1E"/>
                </a:highlight>
                <a:latin typeface="Courier New"/>
                <a:ea typeface="Courier New"/>
                <a:cs typeface="Courier New"/>
                <a:sym typeface="Courier New"/>
              </a:rPr>
              <a:t>app</a:t>
            </a:r>
            <a:r>
              <a:rPr b="1" lang="es" sz="2000">
                <a:solidFill>
                  <a:srgbClr val="D4D4D4"/>
                </a:solidFill>
                <a:highlight>
                  <a:srgbClr val="1E1E1E"/>
                </a:highlight>
                <a:latin typeface="Courier New"/>
                <a:ea typeface="Courier New"/>
                <a:cs typeface="Courier New"/>
                <a:sym typeface="Courier New"/>
              </a:rPr>
              <a:t>.</a:t>
            </a:r>
            <a:r>
              <a:rPr b="1" lang="es" sz="2000">
                <a:solidFill>
                  <a:srgbClr val="DCDCAA"/>
                </a:solidFill>
                <a:highlight>
                  <a:srgbClr val="1E1E1E"/>
                </a:highlight>
                <a:latin typeface="Courier New"/>
                <a:ea typeface="Courier New"/>
                <a:cs typeface="Courier New"/>
                <a:sym typeface="Courier New"/>
              </a:rPr>
              <a:t>get</a:t>
            </a:r>
            <a:r>
              <a:rPr b="1" lang="es" sz="2000">
                <a:solidFill>
                  <a:srgbClr val="D4D4D4"/>
                </a:solidFill>
                <a:highlight>
                  <a:srgbClr val="1E1E1E"/>
                </a:highlight>
                <a:latin typeface="Courier New"/>
                <a:ea typeface="Courier New"/>
                <a:cs typeface="Courier New"/>
                <a:sym typeface="Courier New"/>
              </a:rPr>
              <a:t>(</a:t>
            </a:r>
            <a:r>
              <a:rPr b="1" lang="es" sz="2000">
                <a:solidFill>
                  <a:srgbClr val="CE9178"/>
                </a:solidFill>
                <a:highlight>
                  <a:srgbClr val="1E1E1E"/>
                </a:highlight>
                <a:latin typeface="Courier New"/>
                <a:ea typeface="Courier New"/>
                <a:cs typeface="Courier New"/>
                <a:sym typeface="Courier New"/>
              </a:rPr>
              <a:t>'/ventas/articulo/:IdArticulo/cliente/:IdCliente'</a:t>
            </a:r>
            <a:r>
              <a:rPr b="1" lang="es" sz="2000">
                <a:solidFill>
                  <a:srgbClr val="D4D4D4"/>
                </a:solidFill>
                <a:highlight>
                  <a:srgbClr val="1E1E1E"/>
                </a:highlight>
                <a:latin typeface="Courier New"/>
                <a:ea typeface="Courier New"/>
                <a:cs typeface="Courier New"/>
                <a:sym typeface="Courier New"/>
              </a:rPr>
              <a:t>,(</a:t>
            </a:r>
            <a:r>
              <a:rPr b="1" lang="es" sz="2000">
                <a:solidFill>
                  <a:srgbClr val="9CDCFE"/>
                </a:solidFill>
                <a:highlight>
                  <a:srgbClr val="1E1E1E"/>
                </a:highlight>
                <a:latin typeface="Courier New"/>
                <a:ea typeface="Courier New"/>
                <a:cs typeface="Courier New"/>
                <a:sym typeface="Courier New"/>
              </a:rPr>
              <a:t>req</a:t>
            </a:r>
            <a:r>
              <a:rPr b="1" lang="es" sz="2000">
                <a:solidFill>
                  <a:srgbClr val="D4D4D4"/>
                </a:solidFill>
                <a:highlight>
                  <a:srgbClr val="1E1E1E"/>
                </a:highlight>
                <a:latin typeface="Courier New"/>
                <a:ea typeface="Courier New"/>
                <a:cs typeface="Courier New"/>
                <a:sym typeface="Courier New"/>
              </a:rPr>
              <a:t>, </a:t>
            </a:r>
            <a:r>
              <a:rPr b="1" lang="es" sz="2000">
                <a:solidFill>
                  <a:srgbClr val="9CDCFE"/>
                </a:solidFill>
                <a:highlight>
                  <a:srgbClr val="1E1E1E"/>
                </a:highlight>
                <a:latin typeface="Courier New"/>
                <a:ea typeface="Courier New"/>
                <a:cs typeface="Courier New"/>
                <a:sym typeface="Courier New"/>
              </a:rPr>
              <a:t>res</a:t>
            </a:r>
            <a:r>
              <a:rPr b="1" lang="es" sz="2000">
                <a:solidFill>
                  <a:srgbClr val="D4D4D4"/>
                </a:solidFill>
                <a:highlight>
                  <a:srgbClr val="1E1E1E"/>
                </a:highlight>
                <a:latin typeface="Courier New"/>
                <a:ea typeface="Courier New"/>
                <a:cs typeface="Courier New"/>
                <a:sym typeface="Courier New"/>
              </a:rPr>
              <a:t>) </a:t>
            </a:r>
            <a:r>
              <a:rPr b="1" lang="es" sz="2000">
                <a:solidFill>
                  <a:srgbClr val="569CD6"/>
                </a:solidFill>
                <a:highlight>
                  <a:srgbClr val="1E1E1E"/>
                </a:highlight>
                <a:latin typeface="Courier New"/>
                <a:ea typeface="Courier New"/>
                <a:cs typeface="Courier New"/>
                <a:sym typeface="Courier New"/>
              </a:rPr>
              <a:t>=&gt;</a:t>
            </a:r>
            <a:r>
              <a:rPr b="1" lang="es" sz="2000">
                <a:solidFill>
                  <a:srgbClr val="D4D4D4"/>
                </a:solidFill>
                <a:highlight>
                  <a:srgbClr val="1E1E1E"/>
                </a:highlight>
                <a:latin typeface="Courier New"/>
                <a:ea typeface="Courier New"/>
                <a:cs typeface="Courier New"/>
                <a:sym typeface="Courier New"/>
              </a:rPr>
              <a:t> {</a:t>
            </a:r>
            <a:endParaRPr b="1"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000">
                <a:solidFill>
                  <a:srgbClr val="D4D4D4"/>
                </a:solidFill>
                <a:highlight>
                  <a:srgbClr val="1E1E1E"/>
                </a:highlight>
                <a:latin typeface="Courier New"/>
                <a:ea typeface="Courier New"/>
                <a:cs typeface="Courier New"/>
                <a:sym typeface="Courier New"/>
              </a:rPr>
              <a:t>  </a:t>
            </a:r>
            <a:r>
              <a:rPr b="1" lang="es" sz="2000">
                <a:solidFill>
                  <a:srgbClr val="569CD6"/>
                </a:solidFill>
                <a:highlight>
                  <a:srgbClr val="1E1E1E"/>
                </a:highlight>
                <a:latin typeface="Courier New"/>
                <a:ea typeface="Courier New"/>
                <a:cs typeface="Courier New"/>
                <a:sym typeface="Courier New"/>
              </a:rPr>
              <a:t>const</a:t>
            </a:r>
            <a:r>
              <a:rPr b="1" lang="es" sz="2000">
                <a:solidFill>
                  <a:srgbClr val="D4D4D4"/>
                </a:solidFill>
                <a:highlight>
                  <a:srgbClr val="1E1E1E"/>
                </a:highlight>
                <a:latin typeface="Courier New"/>
                <a:ea typeface="Courier New"/>
                <a:cs typeface="Courier New"/>
                <a:sym typeface="Courier New"/>
              </a:rPr>
              <a:t> </a:t>
            </a:r>
            <a:r>
              <a:rPr b="1" lang="es" sz="2000">
                <a:solidFill>
                  <a:srgbClr val="4FC1FF"/>
                </a:solidFill>
                <a:highlight>
                  <a:srgbClr val="1E1E1E"/>
                </a:highlight>
                <a:latin typeface="Courier New"/>
                <a:ea typeface="Courier New"/>
                <a:cs typeface="Courier New"/>
                <a:sym typeface="Courier New"/>
              </a:rPr>
              <a:t>IdArticulo</a:t>
            </a:r>
            <a:r>
              <a:rPr b="1" lang="es" sz="2000">
                <a:solidFill>
                  <a:srgbClr val="D4D4D4"/>
                </a:solidFill>
                <a:highlight>
                  <a:srgbClr val="1E1E1E"/>
                </a:highlight>
                <a:latin typeface="Courier New"/>
                <a:ea typeface="Courier New"/>
                <a:cs typeface="Courier New"/>
                <a:sym typeface="Courier New"/>
              </a:rPr>
              <a:t>= </a:t>
            </a:r>
            <a:r>
              <a:rPr b="1" lang="es" sz="2000">
                <a:solidFill>
                  <a:srgbClr val="9CDCFE"/>
                </a:solidFill>
                <a:highlight>
                  <a:srgbClr val="1E1E1E"/>
                </a:highlight>
                <a:latin typeface="Courier New"/>
                <a:ea typeface="Courier New"/>
                <a:cs typeface="Courier New"/>
                <a:sym typeface="Courier New"/>
              </a:rPr>
              <a:t>req</a:t>
            </a:r>
            <a:r>
              <a:rPr b="1" lang="es" sz="2000">
                <a:solidFill>
                  <a:srgbClr val="D4D4D4"/>
                </a:solidFill>
                <a:highlight>
                  <a:srgbClr val="1E1E1E"/>
                </a:highlight>
                <a:latin typeface="Courier New"/>
                <a:ea typeface="Courier New"/>
                <a:cs typeface="Courier New"/>
                <a:sym typeface="Courier New"/>
              </a:rPr>
              <a:t>.</a:t>
            </a:r>
            <a:r>
              <a:rPr b="1" lang="es" sz="2000">
                <a:solidFill>
                  <a:srgbClr val="9CDCFE"/>
                </a:solidFill>
                <a:highlight>
                  <a:srgbClr val="1E1E1E"/>
                </a:highlight>
                <a:latin typeface="Courier New"/>
                <a:ea typeface="Courier New"/>
                <a:cs typeface="Courier New"/>
                <a:sym typeface="Courier New"/>
              </a:rPr>
              <a:t>params</a:t>
            </a:r>
            <a:r>
              <a:rPr b="1" lang="es" sz="2000">
                <a:solidFill>
                  <a:srgbClr val="D4D4D4"/>
                </a:solidFill>
                <a:highlight>
                  <a:srgbClr val="1E1E1E"/>
                </a:highlight>
                <a:latin typeface="Courier New"/>
                <a:ea typeface="Courier New"/>
                <a:cs typeface="Courier New"/>
                <a:sym typeface="Courier New"/>
              </a:rPr>
              <a:t>.</a:t>
            </a:r>
            <a:r>
              <a:rPr b="1" lang="es" sz="2000">
                <a:solidFill>
                  <a:srgbClr val="9CDCFE"/>
                </a:solidFill>
                <a:highlight>
                  <a:srgbClr val="1E1E1E"/>
                </a:highlight>
                <a:latin typeface="Courier New"/>
                <a:ea typeface="Courier New"/>
                <a:cs typeface="Courier New"/>
                <a:sym typeface="Courier New"/>
              </a:rPr>
              <a:t>IdArticulo</a:t>
            </a:r>
            <a:r>
              <a:rPr b="1" lang="es" sz="2000">
                <a:solidFill>
                  <a:srgbClr val="D4D4D4"/>
                </a:solidFill>
                <a:highlight>
                  <a:srgbClr val="1E1E1E"/>
                </a:highlight>
                <a:latin typeface="Courier New"/>
                <a:ea typeface="Courier New"/>
                <a:cs typeface="Courier New"/>
                <a:sym typeface="Courier New"/>
              </a:rPr>
              <a:t>;</a:t>
            </a:r>
            <a:endParaRPr b="1"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000">
                <a:solidFill>
                  <a:srgbClr val="D4D4D4"/>
                </a:solidFill>
                <a:highlight>
                  <a:srgbClr val="1E1E1E"/>
                </a:highlight>
                <a:latin typeface="Courier New"/>
                <a:ea typeface="Courier New"/>
                <a:cs typeface="Courier New"/>
                <a:sym typeface="Courier New"/>
              </a:rPr>
              <a:t>  </a:t>
            </a:r>
            <a:r>
              <a:rPr b="1" lang="es" sz="2000">
                <a:solidFill>
                  <a:srgbClr val="569CD6"/>
                </a:solidFill>
                <a:highlight>
                  <a:srgbClr val="1E1E1E"/>
                </a:highlight>
                <a:latin typeface="Courier New"/>
                <a:ea typeface="Courier New"/>
                <a:cs typeface="Courier New"/>
                <a:sym typeface="Courier New"/>
              </a:rPr>
              <a:t>const</a:t>
            </a:r>
            <a:r>
              <a:rPr b="1" lang="es" sz="2000">
                <a:solidFill>
                  <a:srgbClr val="D4D4D4"/>
                </a:solidFill>
                <a:highlight>
                  <a:srgbClr val="1E1E1E"/>
                </a:highlight>
                <a:latin typeface="Courier New"/>
                <a:ea typeface="Courier New"/>
                <a:cs typeface="Courier New"/>
                <a:sym typeface="Courier New"/>
              </a:rPr>
              <a:t> </a:t>
            </a:r>
            <a:r>
              <a:rPr b="1" lang="es" sz="2000">
                <a:solidFill>
                  <a:srgbClr val="4FC1FF"/>
                </a:solidFill>
                <a:highlight>
                  <a:srgbClr val="1E1E1E"/>
                </a:highlight>
                <a:latin typeface="Courier New"/>
                <a:ea typeface="Courier New"/>
                <a:cs typeface="Courier New"/>
                <a:sym typeface="Courier New"/>
              </a:rPr>
              <a:t>IdCliente</a:t>
            </a:r>
            <a:r>
              <a:rPr b="1" lang="es" sz="2000">
                <a:solidFill>
                  <a:srgbClr val="D4D4D4"/>
                </a:solidFill>
                <a:highlight>
                  <a:srgbClr val="1E1E1E"/>
                </a:highlight>
                <a:latin typeface="Courier New"/>
                <a:ea typeface="Courier New"/>
                <a:cs typeface="Courier New"/>
                <a:sym typeface="Courier New"/>
              </a:rPr>
              <a:t>= </a:t>
            </a:r>
            <a:r>
              <a:rPr b="1" lang="es" sz="2000">
                <a:solidFill>
                  <a:srgbClr val="9CDCFE"/>
                </a:solidFill>
                <a:highlight>
                  <a:srgbClr val="1E1E1E"/>
                </a:highlight>
                <a:latin typeface="Courier New"/>
                <a:ea typeface="Courier New"/>
                <a:cs typeface="Courier New"/>
                <a:sym typeface="Courier New"/>
              </a:rPr>
              <a:t>req</a:t>
            </a:r>
            <a:r>
              <a:rPr b="1" lang="es" sz="2000">
                <a:solidFill>
                  <a:srgbClr val="D4D4D4"/>
                </a:solidFill>
                <a:highlight>
                  <a:srgbClr val="1E1E1E"/>
                </a:highlight>
                <a:latin typeface="Courier New"/>
                <a:ea typeface="Courier New"/>
                <a:cs typeface="Courier New"/>
                <a:sym typeface="Courier New"/>
              </a:rPr>
              <a:t>.</a:t>
            </a:r>
            <a:r>
              <a:rPr b="1" lang="es" sz="2000">
                <a:solidFill>
                  <a:srgbClr val="9CDCFE"/>
                </a:solidFill>
                <a:highlight>
                  <a:srgbClr val="1E1E1E"/>
                </a:highlight>
                <a:latin typeface="Courier New"/>
                <a:ea typeface="Courier New"/>
                <a:cs typeface="Courier New"/>
                <a:sym typeface="Courier New"/>
              </a:rPr>
              <a:t>params</a:t>
            </a:r>
            <a:r>
              <a:rPr b="1" lang="es" sz="2000">
                <a:solidFill>
                  <a:srgbClr val="D4D4D4"/>
                </a:solidFill>
                <a:highlight>
                  <a:srgbClr val="1E1E1E"/>
                </a:highlight>
                <a:latin typeface="Courier New"/>
                <a:ea typeface="Courier New"/>
                <a:cs typeface="Courier New"/>
                <a:sym typeface="Courier New"/>
              </a:rPr>
              <a:t>.</a:t>
            </a:r>
            <a:r>
              <a:rPr b="1" lang="es" sz="2000">
                <a:solidFill>
                  <a:srgbClr val="9CDCFE"/>
                </a:solidFill>
                <a:highlight>
                  <a:srgbClr val="1E1E1E"/>
                </a:highlight>
                <a:latin typeface="Courier New"/>
                <a:ea typeface="Courier New"/>
                <a:cs typeface="Courier New"/>
                <a:sym typeface="Courier New"/>
              </a:rPr>
              <a:t>IdCliente</a:t>
            </a:r>
            <a:r>
              <a:rPr b="1" lang="es" sz="2000">
                <a:solidFill>
                  <a:srgbClr val="D4D4D4"/>
                </a:solidFill>
                <a:highlight>
                  <a:srgbClr val="1E1E1E"/>
                </a:highlight>
                <a:latin typeface="Courier New"/>
                <a:ea typeface="Courier New"/>
                <a:cs typeface="Courier New"/>
                <a:sym typeface="Courier New"/>
              </a:rPr>
              <a:t>;</a:t>
            </a:r>
            <a:endParaRPr b="1"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000">
                <a:solidFill>
                  <a:srgbClr val="D4D4D4"/>
                </a:solidFill>
                <a:highlight>
                  <a:srgbClr val="1E1E1E"/>
                </a:highlight>
                <a:latin typeface="Courier New"/>
                <a:ea typeface="Courier New"/>
                <a:cs typeface="Courier New"/>
                <a:sym typeface="Courier New"/>
              </a:rPr>
              <a:t>  </a:t>
            </a:r>
            <a:r>
              <a:rPr b="1" lang="es" sz="2000">
                <a:solidFill>
                  <a:srgbClr val="9CDCFE"/>
                </a:solidFill>
                <a:highlight>
                  <a:srgbClr val="1E1E1E"/>
                </a:highlight>
                <a:latin typeface="Courier New"/>
                <a:ea typeface="Courier New"/>
                <a:cs typeface="Courier New"/>
                <a:sym typeface="Courier New"/>
              </a:rPr>
              <a:t>res</a:t>
            </a:r>
            <a:r>
              <a:rPr b="1" lang="es" sz="2000">
                <a:solidFill>
                  <a:srgbClr val="D4D4D4"/>
                </a:solidFill>
                <a:highlight>
                  <a:srgbClr val="1E1E1E"/>
                </a:highlight>
                <a:latin typeface="Courier New"/>
                <a:ea typeface="Courier New"/>
                <a:cs typeface="Courier New"/>
                <a:sym typeface="Courier New"/>
              </a:rPr>
              <a:t>.</a:t>
            </a:r>
            <a:r>
              <a:rPr b="1" lang="es" sz="2000">
                <a:solidFill>
                  <a:srgbClr val="DCDCAA"/>
                </a:solidFill>
                <a:highlight>
                  <a:srgbClr val="1E1E1E"/>
                </a:highlight>
                <a:latin typeface="Courier New"/>
                <a:ea typeface="Courier New"/>
                <a:cs typeface="Courier New"/>
                <a:sym typeface="Courier New"/>
              </a:rPr>
              <a:t>send</a:t>
            </a:r>
            <a:r>
              <a:rPr b="1" lang="es" sz="2000">
                <a:solidFill>
                  <a:srgbClr val="D4D4D4"/>
                </a:solidFill>
                <a:highlight>
                  <a:srgbClr val="1E1E1E"/>
                </a:highlight>
                <a:latin typeface="Courier New"/>
                <a:ea typeface="Courier New"/>
                <a:cs typeface="Courier New"/>
                <a:sym typeface="Courier New"/>
              </a:rPr>
              <a:t>(</a:t>
            </a:r>
            <a:r>
              <a:rPr b="1" lang="es" sz="2000">
                <a:solidFill>
                  <a:srgbClr val="CE9178"/>
                </a:solidFill>
                <a:highlight>
                  <a:srgbClr val="1E1E1E"/>
                </a:highlight>
                <a:latin typeface="Courier New"/>
                <a:ea typeface="Courier New"/>
                <a:cs typeface="Courier New"/>
                <a:sym typeface="Courier New"/>
              </a:rPr>
              <a:t>`ventas articulo: </a:t>
            </a:r>
            <a:r>
              <a:rPr b="1" lang="es" sz="2000">
                <a:solidFill>
                  <a:srgbClr val="569CD6"/>
                </a:solidFill>
                <a:highlight>
                  <a:srgbClr val="1E1E1E"/>
                </a:highlight>
                <a:latin typeface="Courier New"/>
                <a:ea typeface="Courier New"/>
                <a:cs typeface="Courier New"/>
                <a:sym typeface="Courier New"/>
              </a:rPr>
              <a:t>${</a:t>
            </a:r>
            <a:r>
              <a:rPr b="1" lang="es" sz="2000">
                <a:solidFill>
                  <a:srgbClr val="4FC1FF"/>
                </a:solidFill>
                <a:highlight>
                  <a:srgbClr val="1E1E1E"/>
                </a:highlight>
                <a:latin typeface="Courier New"/>
                <a:ea typeface="Courier New"/>
                <a:cs typeface="Courier New"/>
                <a:sym typeface="Courier New"/>
              </a:rPr>
              <a:t>IdArticulo</a:t>
            </a:r>
            <a:r>
              <a:rPr b="1" lang="es" sz="2000">
                <a:solidFill>
                  <a:srgbClr val="569CD6"/>
                </a:solidFill>
                <a:highlight>
                  <a:srgbClr val="1E1E1E"/>
                </a:highlight>
                <a:latin typeface="Courier New"/>
                <a:ea typeface="Courier New"/>
                <a:cs typeface="Courier New"/>
                <a:sym typeface="Courier New"/>
              </a:rPr>
              <a:t>}</a:t>
            </a:r>
            <a:r>
              <a:rPr b="1" lang="es" sz="2000">
                <a:solidFill>
                  <a:srgbClr val="CE9178"/>
                </a:solidFill>
                <a:highlight>
                  <a:srgbClr val="1E1E1E"/>
                </a:highlight>
                <a:latin typeface="Courier New"/>
                <a:ea typeface="Courier New"/>
                <a:cs typeface="Courier New"/>
                <a:sym typeface="Courier New"/>
              </a:rPr>
              <a:t> para cliente </a:t>
            </a:r>
            <a:r>
              <a:rPr b="1" lang="es" sz="2000">
                <a:solidFill>
                  <a:srgbClr val="569CD6"/>
                </a:solidFill>
                <a:highlight>
                  <a:srgbClr val="1E1E1E"/>
                </a:highlight>
                <a:latin typeface="Courier New"/>
                <a:ea typeface="Courier New"/>
                <a:cs typeface="Courier New"/>
                <a:sym typeface="Courier New"/>
              </a:rPr>
              <a:t>${</a:t>
            </a:r>
            <a:r>
              <a:rPr b="1" lang="es" sz="2000">
                <a:solidFill>
                  <a:srgbClr val="4FC1FF"/>
                </a:solidFill>
                <a:highlight>
                  <a:srgbClr val="1E1E1E"/>
                </a:highlight>
                <a:latin typeface="Courier New"/>
                <a:ea typeface="Courier New"/>
                <a:cs typeface="Courier New"/>
                <a:sym typeface="Courier New"/>
              </a:rPr>
              <a:t>IdCliente</a:t>
            </a:r>
            <a:r>
              <a:rPr b="1" lang="es" sz="2000">
                <a:solidFill>
                  <a:srgbClr val="569CD6"/>
                </a:solidFill>
                <a:highlight>
                  <a:srgbClr val="1E1E1E"/>
                </a:highlight>
                <a:latin typeface="Courier New"/>
                <a:ea typeface="Courier New"/>
                <a:cs typeface="Courier New"/>
                <a:sym typeface="Courier New"/>
              </a:rPr>
              <a:t>}</a:t>
            </a:r>
            <a:r>
              <a:rPr b="1" lang="es" sz="2000">
                <a:solidFill>
                  <a:srgbClr val="CE9178"/>
                </a:solidFill>
                <a:highlight>
                  <a:srgbClr val="1E1E1E"/>
                </a:highlight>
                <a:latin typeface="Courier New"/>
                <a:ea typeface="Courier New"/>
                <a:cs typeface="Courier New"/>
                <a:sym typeface="Courier New"/>
              </a:rPr>
              <a:t>`</a:t>
            </a:r>
            <a:r>
              <a:rPr b="1" lang="es" sz="2000">
                <a:solidFill>
                  <a:srgbClr val="D4D4D4"/>
                </a:solidFill>
                <a:highlight>
                  <a:srgbClr val="1E1E1E"/>
                </a:highlight>
                <a:latin typeface="Courier New"/>
                <a:ea typeface="Courier New"/>
                <a:cs typeface="Courier New"/>
                <a:sym typeface="Courier New"/>
              </a:rPr>
              <a:t> );</a:t>
            </a:r>
            <a:endParaRPr b="1"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2000">
                <a:solidFill>
                  <a:srgbClr val="D4D4D4"/>
                </a:solidFill>
                <a:highlight>
                  <a:srgbClr val="1E1E1E"/>
                </a:highlight>
                <a:latin typeface="Courier New"/>
                <a:ea typeface="Courier New"/>
                <a:cs typeface="Courier New"/>
                <a:sym typeface="Courier New"/>
              </a:rPr>
              <a:t>});</a:t>
            </a:r>
            <a:endParaRPr b="1" sz="20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 </a:t>
            </a:r>
            <a:endParaRPr/>
          </a:p>
        </p:txBody>
      </p:sp>
      <p:sp>
        <p:nvSpPr>
          <p:cNvPr id="133" name="Google Shape;133;p24"/>
          <p:cNvSpPr txBox="1"/>
          <p:nvPr>
            <p:ph idx="1" type="body"/>
          </p:nvPr>
        </p:nvSpPr>
        <p:spPr>
          <a:xfrm>
            <a:off x="27815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sz="2800"/>
              <a:t>query</a:t>
            </a:r>
            <a:br>
              <a:rPr lang="es"/>
            </a:br>
            <a:br>
              <a:rPr lang="es"/>
            </a:br>
            <a:br>
              <a:rPr lang="es"/>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4"/>
          <p:cNvSpPr txBox="1"/>
          <p:nvPr/>
        </p:nvSpPr>
        <p:spPr>
          <a:xfrm>
            <a:off x="119000" y="1639650"/>
            <a:ext cx="8838900" cy="29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1950">
                <a:solidFill>
                  <a:srgbClr val="6A9955"/>
                </a:solidFill>
                <a:highlight>
                  <a:srgbClr val="1E1E1E"/>
                </a:highlight>
                <a:latin typeface="Courier New"/>
                <a:ea typeface="Courier New"/>
                <a:cs typeface="Courier New"/>
                <a:sym typeface="Courier New"/>
              </a:rPr>
              <a:t>//http://localhost:3000/</a:t>
            </a:r>
            <a:r>
              <a:rPr b="1" lang="es" sz="1950">
                <a:solidFill>
                  <a:srgbClr val="6A9955"/>
                </a:solidFill>
                <a:highlight>
                  <a:srgbClr val="1E1E1E"/>
                </a:highlight>
                <a:latin typeface="Courier New"/>
                <a:ea typeface="Courier New"/>
                <a:cs typeface="Courier New"/>
                <a:sym typeface="Courier New"/>
              </a:rPr>
              <a:t>articulos</a:t>
            </a:r>
            <a:r>
              <a:rPr b="1" lang="es" sz="1950">
                <a:solidFill>
                  <a:srgbClr val="6A9955"/>
                </a:solidFill>
                <a:highlight>
                  <a:srgbClr val="1E1E1E"/>
                </a:highlight>
                <a:latin typeface="Courier New"/>
                <a:ea typeface="Courier New"/>
                <a:cs typeface="Courier New"/>
                <a:sym typeface="Courier New"/>
              </a:rPr>
              <a:t>?Nombre=aire&amp;Activo=false</a:t>
            </a:r>
            <a:endParaRPr b="1" sz="19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950">
                <a:solidFill>
                  <a:srgbClr val="4FC1FF"/>
                </a:solidFill>
                <a:highlight>
                  <a:srgbClr val="1E1E1E"/>
                </a:highlight>
                <a:latin typeface="Courier New"/>
                <a:ea typeface="Courier New"/>
                <a:cs typeface="Courier New"/>
                <a:sym typeface="Courier New"/>
              </a:rPr>
              <a:t>app</a:t>
            </a:r>
            <a:r>
              <a:rPr b="1" lang="es" sz="1950">
                <a:solidFill>
                  <a:srgbClr val="D4D4D4"/>
                </a:solidFill>
                <a:highlight>
                  <a:srgbClr val="1E1E1E"/>
                </a:highlight>
                <a:latin typeface="Courier New"/>
                <a:ea typeface="Courier New"/>
                <a:cs typeface="Courier New"/>
                <a:sym typeface="Courier New"/>
              </a:rPr>
              <a:t>.</a:t>
            </a:r>
            <a:r>
              <a:rPr b="1" lang="es" sz="1950">
                <a:solidFill>
                  <a:srgbClr val="DCDCAA"/>
                </a:solidFill>
                <a:highlight>
                  <a:srgbClr val="1E1E1E"/>
                </a:highlight>
                <a:latin typeface="Courier New"/>
                <a:ea typeface="Courier New"/>
                <a:cs typeface="Courier New"/>
                <a:sym typeface="Courier New"/>
              </a:rPr>
              <a:t>get</a:t>
            </a:r>
            <a:r>
              <a:rPr b="1" lang="es" sz="1950">
                <a:solidFill>
                  <a:srgbClr val="D4D4D4"/>
                </a:solidFill>
                <a:highlight>
                  <a:srgbClr val="1E1E1E"/>
                </a:highlight>
                <a:latin typeface="Courier New"/>
                <a:ea typeface="Courier New"/>
                <a:cs typeface="Courier New"/>
                <a:sym typeface="Courier New"/>
              </a:rPr>
              <a:t>(</a:t>
            </a:r>
            <a:r>
              <a:rPr b="1" lang="es" sz="1950">
                <a:solidFill>
                  <a:srgbClr val="CE9178"/>
                </a:solidFill>
                <a:highlight>
                  <a:srgbClr val="1E1E1E"/>
                </a:highlight>
                <a:latin typeface="Courier New"/>
                <a:ea typeface="Courier New"/>
                <a:cs typeface="Courier New"/>
                <a:sym typeface="Courier New"/>
              </a:rPr>
              <a:t>'/articulos'</a:t>
            </a:r>
            <a:r>
              <a:rPr b="1" lang="es" sz="1950">
                <a:solidFill>
                  <a:srgbClr val="D4D4D4"/>
                </a:solidFill>
                <a:highlight>
                  <a:srgbClr val="1E1E1E"/>
                </a:highlight>
                <a:latin typeface="Courier New"/>
                <a:ea typeface="Courier New"/>
                <a:cs typeface="Courier New"/>
                <a:sym typeface="Courier New"/>
              </a:rPr>
              <a:t>, (</a:t>
            </a:r>
            <a:r>
              <a:rPr b="1" lang="es" sz="1950">
                <a:solidFill>
                  <a:srgbClr val="9CDCFE"/>
                </a:solidFill>
                <a:highlight>
                  <a:srgbClr val="1E1E1E"/>
                </a:highlight>
                <a:latin typeface="Courier New"/>
                <a:ea typeface="Courier New"/>
                <a:cs typeface="Courier New"/>
                <a:sym typeface="Courier New"/>
              </a:rPr>
              <a:t>req</a:t>
            </a:r>
            <a:r>
              <a:rPr b="1" lang="es" sz="1950">
                <a:solidFill>
                  <a:srgbClr val="D4D4D4"/>
                </a:solidFill>
                <a:highlight>
                  <a:srgbClr val="1E1E1E"/>
                </a:highlight>
                <a:latin typeface="Courier New"/>
                <a:ea typeface="Courier New"/>
                <a:cs typeface="Courier New"/>
                <a:sym typeface="Courier New"/>
              </a:rPr>
              <a:t>, </a:t>
            </a:r>
            <a:r>
              <a:rPr b="1" lang="es" sz="1950">
                <a:solidFill>
                  <a:srgbClr val="9CDCFE"/>
                </a:solidFill>
                <a:highlight>
                  <a:srgbClr val="1E1E1E"/>
                </a:highlight>
                <a:latin typeface="Courier New"/>
                <a:ea typeface="Courier New"/>
                <a:cs typeface="Courier New"/>
                <a:sym typeface="Courier New"/>
              </a:rPr>
              <a:t>res</a:t>
            </a:r>
            <a:r>
              <a:rPr b="1" lang="es" sz="1950">
                <a:solidFill>
                  <a:srgbClr val="D4D4D4"/>
                </a:solidFill>
                <a:highlight>
                  <a:srgbClr val="1E1E1E"/>
                </a:highlight>
                <a:latin typeface="Courier New"/>
                <a:ea typeface="Courier New"/>
                <a:cs typeface="Courier New"/>
                <a:sym typeface="Courier New"/>
              </a:rPr>
              <a:t>) </a:t>
            </a:r>
            <a:r>
              <a:rPr b="1" lang="es" sz="1950">
                <a:solidFill>
                  <a:srgbClr val="569CD6"/>
                </a:solidFill>
                <a:highlight>
                  <a:srgbClr val="1E1E1E"/>
                </a:highlight>
                <a:latin typeface="Courier New"/>
                <a:ea typeface="Courier New"/>
                <a:cs typeface="Courier New"/>
                <a:sym typeface="Courier New"/>
              </a:rPr>
              <a:t>=&gt;</a:t>
            </a:r>
            <a:r>
              <a:rPr b="1" lang="es" sz="1950">
                <a:solidFill>
                  <a:srgbClr val="D4D4D4"/>
                </a:solidFill>
                <a:highlight>
                  <a:srgbClr val="1E1E1E"/>
                </a:highlight>
                <a:latin typeface="Courier New"/>
                <a:ea typeface="Courier New"/>
                <a:cs typeface="Courier New"/>
                <a:sym typeface="Courier New"/>
              </a:rPr>
              <a:t> {</a:t>
            </a:r>
            <a:endParaRPr b="1" sz="1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950">
                <a:solidFill>
                  <a:srgbClr val="D4D4D4"/>
                </a:solidFill>
                <a:highlight>
                  <a:srgbClr val="1E1E1E"/>
                </a:highlight>
                <a:latin typeface="Courier New"/>
                <a:ea typeface="Courier New"/>
                <a:cs typeface="Courier New"/>
                <a:sym typeface="Courier New"/>
              </a:rPr>
              <a:t>  </a:t>
            </a:r>
            <a:r>
              <a:rPr b="1" lang="es" sz="1950">
                <a:solidFill>
                  <a:srgbClr val="9CDCFE"/>
                </a:solidFill>
                <a:highlight>
                  <a:srgbClr val="1E1E1E"/>
                </a:highlight>
                <a:latin typeface="Courier New"/>
                <a:ea typeface="Courier New"/>
                <a:cs typeface="Courier New"/>
                <a:sym typeface="Courier New"/>
              </a:rPr>
              <a:t>console</a:t>
            </a:r>
            <a:r>
              <a:rPr b="1" lang="es" sz="1950">
                <a:solidFill>
                  <a:srgbClr val="D4D4D4"/>
                </a:solidFill>
                <a:highlight>
                  <a:srgbClr val="1E1E1E"/>
                </a:highlight>
                <a:latin typeface="Courier New"/>
                <a:ea typeface="Courier New"/>
                <a:cs typeface="Courier New"/>
                <a:sym typeface="Courier New"/>
              </a:rPr>
              <a:t>.</a:t>
            </a:r>
            <a:r>
              <a:rPr b="1" lang="es" sz="1950">
                <a:solidFill>
                  <a:srgbClr val="DCDCAA"/>
                </a:solidFill>
                <a:highlight>
                  <a:srgbClr val="1E1E1E"/>
                </a:highlight>
                <a:latin typeface="Courier New"/>
                <a:ea typeface="Courier New"/>
                <a:cs typeface="Courier New"/>
                <a:sym typeface="Courier New"/>
              </a:rPr>
              <a:t>log</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req</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query</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Nombre</a:t>
            </a:r>
            <a:r>
              <a:rPr b="1" lang="es" sz="1950">
                <a:solidFill>
                  <a:srgbClr val="D4D4D4"/>
                </a:solidFill>
                <a:highlight>
                  <a:srgbClr val="1E1E1E"/>
                </a:highlight>
                <a:latin typeface="Courier New"/>
                <a:ea typeface="Courier New"/>
                <a:cs typeface="Courier New"/>
                <a:sym typeface="Courier New"/>
              </a:rPr>
              <a:t>);</a:t>
            </a:r>
            <a:endParaRPr b="1" sz="1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950">
                <a:solidFill>
                  <a:srgbClr val="D4D4D4"/>
                </a:solidFill>
                <a:highlight>
                  <a:srgbClr val="1E1E1E"/>
                </a:highlight>
                <a:latin typeface="Courier New"/>
                <a:ea typeface="Courier New"/>
                <a:cs typeface="Courier New"/>
                <a:sym typeface="Courier New"/>
              </a:rPr>
              <a:t>  </a:t>
            </a:r>
            <a:r>
              <a:rPr b="1" lang="es" sz="1950">
                <a:solidFill>
                  <a:srgbClr val="9CDCFE"/>
                </a:solidFill>
                <a:highlight>
                  <a:srgbClr val="1E1E1E"/>
                </a:highlight>
                <a:latin typeface="Courier New"/>
                <a:ea typeface="Courier New"/>
                <a:cs typeface="Courier New"/>
                <a:sym typeface="Courier New"/>
              </a:rPr>
              <a:t>console</a:t>
            </a:r>
            <a:r>
              <a:rPr b="1" lang="es" sz="1950">
                <a:solidFill>
                  <a:srgbClr val="D4D4D4"/>
                </a:solidFill>
                <a:highlight>
                  <a:srgbClr val="1E1E1E"/>
                </a:highlight>
                <a:latin typeface="Courier New"/>
                <a:ea typeface="Courier New"/>
                <a:cs typeface="Courier New"/>
                <a:sym typeface="Courier New"/>
              </a:rPr>
              <a:t>.</a:t>
            </a:r>
            <a:r>
              <a:rPr b="1" lang="es" sz="1950">
                <a:solidFill>
                  <a:srgbClr val="DCDCAA"/>
                </a:solidFill>
                <a:highlight>
                  <a:srgbClr val="1E1E1E"/>
                </a:highlight>
                <a:latin typeface="Courier New"/>
                <a:ea typeface="Courier New"/>
                <a:cs typeface="Courier New"/>
                <a:sym typeface="Courier New"/>
              </a:rPr>
              <a:t>log</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req</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query</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Activo</a:t>
            </a:r>
            <a:r>
              <a:rPr b="1" lang="es" sz="1950">
                <a:solidFill>
                  <a:srgbClr val="D4D4D4"/>
                </a:solidFill>
                <a:highlight>
                  <a:srgbClr val="1E1E1E"/>
                </a:highlight>
                <a:latin typeface="Courier New"/>
                <a:ea typeface="Courier New"/>
                <a:cs typeface="Courier New"/>
                <a:sym typeface="Courier New"/>
              </a:rPr>
              <a:t>);</a:t>
            </a:r>
            <a:endParaRPr b="1" sz="1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950">
                <a:solidFill>
                  <a:srgbClr val="D4D4D4"/>
                </a:solidFill>
                <a:highlight>
                  <a:srgbClr val="1E1E1E"/>
                </a:highlight>
                <a:latin typeface="Courier New"/>
                <a:ea typeface="Courier New"/>
                <a:cs typeface="Courier New"/>
                <a:sym typeface="Courier New"/>
              </a:rPr>
              <a:t>  </a:t>
            </a:r>
            <a:r>
              <a:rPr b="1" lang="es" sz="1950">
                <a:solidFill>
                  <a:srgbClr val="9CDCFE"/>
                </a:solidFill>
                <a:highlight>
                  <a:srgbClr val="1E1E1E"/>
                </a:highlight>
                <a:latin typeface="Courier New"/>
                <a:ea typeface="Courier New"/>
                <a:cs typeface="Courier New"/>
                <a:sym typeface="Courier New"/>
              </a:rPr>
              <a:t>res</a:t>
            </a:r>
            <a:r>
              <a:rPr b="1" lang="es" sz="1950">
                <a:solidFill>
                  <a:srgbClr val="D4D4D4"/>
                </a:solidFill>
                <a:highlight>
                  <a:srgbClr val="1E1E1E"/>
                </a:highlight>
                <a:latin typeface="Courier New"/>
                <a:ea typeface="Courier New"/>
                <a:cs typeface="Courier New"/>
                <a:sym typeface="Courier New"/>
              </a:rPr>
              <a:t>.</a:t>
            </a:r>
            <a:r>
              <a:rPr b="1" lang="es" sz="1950">
                <a:solidFill>
                  <a:srgbClr val="DCDCAA"/>
                </a:solidFill>
                <a:highlight>
                  <a:srgbClr val="1E1E1E"/>
                </a:highlight>
                <a:latin typeface="Courier New"/>
                <a:ea typeface="Courier New"/>
                <a:cs typeface="Courier New"/>
                <a:sym typeface="Courier New"/>
              </a:rPr>
              <a:t>send</a:t>
            </a:r>
            <a:r>
              <a:rPr b="1" lang="es" sz="1950">
                <a:solidFill>
                  <a:srgbClr val="D4D4D4"/>
                </a:solidFill>
                <a:highlight>
                  <a:srgbClr val="1E1E1E"/>
                </a:highlight>
                <a:latin typeface="Courier New"/>
                <a:ea typeface="Courier New"/>
                <a:cs typeface="Courier New"/>
                <a:sym typeface="Courier New"/>
              </a:rPr>
              <a:t>(</a:t>
            </a:r>
            <a:r>
              <a:rPr b="1" lang="es" sz="1950">
                <a:solidFill>
                  <a:srgbClr val="CE9178"/>
                </a:solidFill>
                <a:highlight>
                  <a:srgbClr val="1E1E1E"/>
                </a:highlight>
                <a:latin typeface="Courier New"/>
                <a:ea typeface="Courier New"/>
                <a:cs typeface="Courier New"/>
                <a:sym typeface="Courier New"/>
              </a:rPr>
              <a:t>`Se solicitó: </a:t>
            </a:r>
            <a:r>
              <a:rPr b="1" lang="es" sz="1950">
                <a:solidFill>
                  <a:srgbClr val="569CD6"/>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req</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query</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Nombre</a:t>
            </a:r>
            <a:r>
              <a:rPr b="1" lang="es" sz="1950">
                <a:solidFill>
                  <a:srgbClr val="569CD6"/>
                </a:solidFill>
                <a:highlight>
                  <a:srgbClr val="1E1E1E"/>
                </a:highlight>
                <a:latin typeface="Courier New"/>
                <a:ea typeface="Courier New"/>
                <a:cs typeface="Courier New"/>
                <a:sym typeface="Courier New"/>
              </a:rPr>
              <a:t>}</a:t>
            </a:r>
            <a:r>
              <a:rPr b="1" lang="es" sz="1950">
                <a:solidFill>
                  <a:srgbClr val="CE9178"/>
                </a:solidFill>
                <a:highlight>
                  <a:srgbClr val="1E1E1E"/>
                </a:highlight>
                <a:latin typeface="Courier New"/>
                <a:ea typeface="Courier New"/>
                <a:cs typeface="Courier New"/>
                <a:sym typeface="Courier New"/>
              </a:rPr>
              <a:t> y con Activo: </a:t>
            </a:r>
            <a:r>
              <a:rPr b="1" lang="es" sz="1950">
                <a:solidFill>
                  <a:srgbClr val="569CD6"/>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req</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query</a:t>
            </a:r>
            <a:r>
              <a:rPr b="1" lang="es" sz="1950">
                <a:solidFill>
                  <a:srgbClr val="D4D4D4"/>
                </a:solidFill>
                <a:highlight>
                  <a:srgbClr val="1E1E1E"/>
                </a:highlight>
                <a:latin typeface="Courier New"/>
                <a:ea typeface="Courier New"/>
                <a:cs typeface="Courier New"/>
                <a:sym typeface="Courier New"/>
              </a:rPr>
              <a:t>.</a:t>
            </a:r>
            <a:r>
              <a:rPr b="1" lang="es" sz="1950">
                <a:solidFill>
                  <a:srgbClr val="9CDCFE"/>
                </a:solidFill>
                <a:highlight>
                  <a:srgbClr val="1E1E1E"/>
                </a:highlight>
                <a:latin typeface="Courier New"/>
                <a:ea typeface="Courier New"/>
                <a:cs typeface="Courier New"/>
                <a:sym typeface="Courier New"/>
              </a:rPr>
              <a:t>Activo</a:t>
            </a:r>
            <a:r>
              <a:rPr b="1" lang="es" sz="1950">
                <a:solidFill>
                  <a:srgbClr val="569CD6"/>
                </a:solidFill>
                <a:highlight>
                  <a:srgbClr val="1E1E1E"/>
                </a:highlight>
                <a:latin typeface="Courier New"/>
                <a:ea typeface="Courier New"/>
                <a:cs typeface="Courier New"/>
                <a:sym typeface="Courier New"/>
              </a:rPr>
              <a:t>}</a:t>
            </a:r>
            <a:r>
              <a:rPr b="1" lang="es" sz="1950">
                <a:solidFill>
                  <a:srgbClr val="CE9178"/>
                </a:solidFill>
                <a:highlight>
                  <a:srgbClr val="1E1E1E"/>
                </a:highlight>
                <a:latin typeface="Courier New"/>
                <a:ea typeface="Courier New"/>
                <a:cs typeface="Courier New"/>
                <a:sym typeface="Courier New"/>
              </a:rPr>
              <a:t>`</a:t>
            </a:r>
            <a:r>
              <a:rPr b="1" lang="es" sz="1950">
                <a:solidFill>
                  <a:srgbClr val="D4D4D4"/>
                </a:solidFill>
                <a:highlight>
                  <a:srgbClr val="1E1E1E"/>
                </a:highlight>
                <a:latin typeface="Courier New"/>
                <a:ea typeface="Courier New"/>
                <a:cs typeface="Courier New"/>
                <a:sym typeface="Courier New"/>
              </a:rPr>
              <a:t>);</a:t>
            </a:r>
            <a:endParaRPr b="1" sz="1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950">
                <a:solidFill>
                  <a:srgbClr val="D4D4D4"/>
                </a:solidFill>
                <a:highlight>
                  <a:srgbClr val="1E1E1E"/>
                </a:highlight>
                <a:latin typeface="Courier New"/>
                <a:ea typeface="Courier New"/>
                <a:cs typeface="Courier New"/>
                <a:sym typeface="Courier New"/>
              </a:rPr>
              <a:t>});</a:t>
            </a:r>
            <a:endParaRPr b="1"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body</a:t>
            </a:r>
            <a:endParaRPr/>
          </a:p>
          <a:p>
            <a:pPr indent="0" lvl="0" marL="0" rtl="0" algn="l">
              <a:spcBef>
                <a:spcPts val="0"/>
              </a:spcBef>
              <a:spcAft>
                <a:spcPts val="0"/>
              </a:spcAft>
              <a:buNone/>
            </a:pPr>
            <a:r>
              <a:t/>
            </a:r>
            <a:endParaRPr/>
          </a:p>
        </p:txBody>
      </p:sp>
      <p:sp>
        <p:nvSpPr>
          <p:cNvPr id="141" name="Google Shape;141;p25"/>
          <p:cNvSpPr txBox="1"/>
          <p:nvPr/>
        </p:nvSpPr>
        <p:spPr>
          <a:xfrm>
            <a:off x="435450" y="1575475"/>
            <a:ext cx="8520600" cy="3240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2550">
                <a:solidFill>
                  <a:srgbClr val="4FC1FF"/>
                </a:solidFill>
                <a:highlight>
                  <a:srgbClr val="1E1E1E"/>
                </a:highlight>
                <a:latin typeface="Courier New"/>
                <a:ea typeface="Courier New"/>
                <a:cs typeface="Courier New"/>
                <a:sym typeface="Courier New"/>
              </a:rPr>
              <a:t>app</a:t>
            </a:r>
            <a:r>
              <a:rPr b="1" lang="es" sz="2550">
                <a:solidFill>
                  <a:srgbClr val="D4D4D4"/>
                </a:solidFill>
                <a:highlight>
                  <a:srgbClr val="1E1E1E"/>
                </a:highlight>
                <a:latin typeface="Courier New"/>
                <a:ea typeface="Courier New"/>
                <a:cs typeface="Courier New"/>
                <a:sym typeface="Courier New"/>
              </a:rPr>
              <a:t>.</a:t>
            </a:r>
            <a:r>
              <a:rPr b="1" lang="es" sz="2550">
                <a:solidFill>
                  <a:srgbClr val="DCDCAA"/>
                </a:solidFill>
                <a:highlight>
                  <a:srgbClr val="1E1E1E"/>
                </a:highlight>
                <a:latin typeface="Courier New"/>
                <a:ea typeface="Courier New"/>
                <a:cs typeface="Courier New"/>
                <a:sym typeface="Courier New"/>
              </a:rPr>
              <a:t>post</a:t>
            </a:r>
            <a:r>
              <a:rPr b="1" lang="es" sz="2550">
                <a:solidFill>
                  <a:srgbClr val="D4D4D4"/>
                </a:solidFill>
                <a:highlight>
                  <a:srgbClr val="1E1E1E"/>
                </a:highlight>
                <a:latin typeface="Courier New"/>
                <a:ea typeface="Courier New"/>
                <a:cs typeface="Courier New"/>
                <a:sym typeface="Courier New"/>
              </a:rPr>
              <a:t>(</a:t>
            </a:r>
            <a:r>
              <a:rPr b="1" lang="es" sz="2550">
                <a:solidFill>
                  <a:srgbClr val="CE9178"/>
                </a:solidFill>
                <a:highlight>
                  <a:srgbClr val="1E1E1E"/>
                </a:highlight>
                <a:latin typeface="Courier New"/>
                <a:ea typeface="Courier New"/>
                <a:cs typeface="Courier New"/>
                <a:sym typeface="Courier New"/>
              </a:rPr>
              <a:t>'/users'</a:t>
            </a:r>
            <a:r>
              <a:rPr b="1" lang="es" sz="2550">
                <a:solidFill>
                  <a:srgbClr val="D4D4D4"/>
                </a:solidFill>
                <a:highlight>
                  <a:srgbClr val="1E1E1E"/>
                </a:highlight>
                <a:latin typeface="Courier New"/>
                <a:ea typeface="Courier New"/>
                <a:cs typeface="Courier New"/>
                <a:sym typeface="Courier New"/>
              </a:rPr>
              <a:t>, (</a:t>
            </a:r>
            <a:r>
              <a:rPr b="1" lang="es" sz="2550">
                <a:solidFill>
                  <a:srgbClr val="9CDCFE"/>
                </a:solidFill>
                <a:highlight>
                  <a:srgbClr val="1E1E1E"/>
                </a:highlight>
                <a:latin typeface="Courier New"/>
                <a:ea typeface="Courier New"/>
                <a:cs typeface="Courier New"/>
                <a:sym typeface="Courier New"/>
              </a:rPr>
              <a:t>req</a:t>
            </a:r>
            <a:r>
              <a:rPr b="1" lang="es" sz="2550">
                <a:solidFill>
                  <a:srgbClr val="D4D4D4"/>
                </a:solidFill>
                <a:highlight>
                  <a:srgbClr val="1E1E1E"/>
                </a:highlight>
                <a:latin typeface="Courier New"/>
                <a:ea typeface="Courier New"/>
                <a:cs typeface="Courier New"/>
                <a:sym typeface="Courier New"/>
              </a:rPr>
              <a:t>, </a:t>
            </a:r>
            <a:r>
              <a:rPr b="1" lang="es" sz="2550">
                <a:solidFill>
                  <a:srgbClr val="9CDCFE"/>
                </a:solidFill>
                <a:highlight>
                  <a:srgbClr val="1E1E1E"/>
                </a:highlight>
                <a:latin typeface="Courier New"/>
                <a:ea typeface="Courier New"/>
                <a:cs typeface="Courier New"/>
                <a:sym typeface="Courier New"/>
              </a:rPr>
              <a:t>res</a:t>
            </a:r>
            <a:r>
              <a:rPr b="1" lang="es" sz="2550">
                <a:solidFill>
                  <a:srgbClr val="D4D4D4"/>
                </a:solidFill>
                <a:highlight>
                  <a:srgbClr val="1E1E1E"/>
                </a:highlight>
                <a:latin typeface="Courier New"/>
                <a:ea typeface="Courier New"/>
                <a:cs typeface="Courier New"/>
                <a:sym typeface="Courier New"/>
              </a:rPr>
              <a:t>) </a:t>
            </a:r>
            <a:r>
              <a:rPr b="1" lang="es" sz="2550">
                <a:solidFill>
                  <a:srgbClr val="569CD6"/>
                </a:solidFill>
                <a:highlight>
                  <a:srgbClr val="1E1E1E"/>
                </a:highlight>
                <a:latin typeface="Courier New"/>
                <a:ea typeface="Courier New"/>
                <a:cs typeface="Courier New"/>
                <a:sym typeface="Courier New"/>
              </a:rPr>
              <a:t>=&gt;</a:t>
            </a:r>
            <a:r>
              <a:rPr b="1" lang="es" sz="2550">
                <a:solidFill>
                  <a:srgbClr val="D4D4D4"/>
                </a:solidFill>
                <a:highlight>
                  <a:srgbClr val="1E1E1E"/>
                </a:highlight>
                <a:latin typeface="Courier New"/>
                <a:ea typeface="Courier New"/>
                <a:cs typeface="Courier New"/>
                <a:sym typeface="Courier New"/>
              </a:rPr>
              <a:t> {</a:t>
            </a:r>
            <a:endParaRPr b="1" sz="2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550">
                <a:solidFill>
                  <a:srgbClr val="D4D4D4"/>
                </a:solidFill>
                <a:highlight>
                  <a:srgbClr val="1E1E1E"/>
                </a:highlight>
                <a:latin typeface="Courier New"/>
                <a:ea typeface="Courier New"/>
                <a:cs typeface="Courier New"/>
                <a:sym typeface="Courier New"/>
              </a:rPr>
              <a:t>  </a:t>
            </a:r>
            <a:r>
              <a:rPr b="1" lang="es" sz="2550">
                <a:solidFill>
                  <a:srgbClr val="569CD6"/>
                </a:solidFill>
                <a:highlight>
                  <a:srgbClr val="1E1E1E"/>
                </a:highlight>
                <a:latin typeface="Courier New"/>
                <a:ea typeface="Courier New"/>
                <a:cs typeface="Courier New"/>
                <a:sym typeface="Courier New"/>
              </a:rPr>
              <a:t>const</a:t>
            </a:r>
            <a:r>
              <a:rPr b="1" lang="es" sz="2550">
                <a:solidFill>
                  <a:srgbClr val="D4D4D4"/>
                </a:solidFill>
                <a:highlight>
                  <a:srgbClr val="1E1E1E"/>
                </a:highlight>
                <a:latin typeface="Courier New"/>
                <a:ea typeface="Courier New"/>
                <a:cs typeface="Courier New"/>
                <a:sym typeface="Courier New"/>
              </a:rPr>
              <a:t> </a:t>
            </a:r>
            <a:r>
              <a:rPr b="1" lang="es" sz="2550">
                <a:solidFill>
                  <a:srgbClr val="4FC1FF"/>
                </a:solidFill>
                <a:highlight>
                  <a:srgbClr val="1E1E1E"/>
                </a:highlight>
                <a:latin typeface="Courier New"/>
                <a:ea typeface="Courier New"/>
                <a:cs typeface="Courier New"/>
                <a:sym typeface="Courier New"/>
              </a:rPr>
              <a:t>user</a:t>
            </a:r>
            <a:r>
              <a:rPr b="1" lang="es" sz="2550">
                <a:solidFill>
                  <a:srgbClr val="D4D4D4"/>
                </a:solidFill>
                <a:highlight>
                  <a:srgbClr val="1E1E1E"/>
                </a:highlight>
                <a:latin typeface="Courier New"/>
                <a:ea typeface="Courier New"/>
                <a:cs typeface="Courier New"/>
                <a:sym typeface="Courier New"/>
              </a:rPr>
              <a:t> = </a:t>
            </a:r>
            <a:r>
              <a:rPr b="1" lang="es" sz="2550">
                <a:solidFill>
                  <a:srgbClr val="9CDCFE"/>
                </a:solidFill>
                <a:highlight>
                  <a:srgbClr val="1E1E1E"/>
                </a:highlight>
                <a:latin typeface="Courier New"/>
                <a:ea typeface="Courier New"/>
                <a:cs typeface="Courier New"/>
                <a:sym typeface="Courier New"/>
              </a:rPr>
              <a:t>req</a:t>
            </a:r>
            <a:r>
              <a:rPr b="1" lang="es" sz="2550">
                <a:solidFill>
                  <a:srgbClr val="D4D4D4"/>
                </a:solidFill>
                <a:highlight>
                  <a:srgbClr val="1E1E1E"/>
                </a:highlight>
                <a:latin typeface="Courier New"/>
                <a:ea typeface="Courier New"/>
                <a:cs typeface="Courier New"/>
                <a:sym typeface="Courier New"/>
              </a:rPr>
              <a:t>.</a:t>
            </a:r>
            <a:r>
              <a:rPr b="1" lang="es" sz="2550">
                <a:solidFill>
                  <a:srgbClr val="9CDCFE"/>
                </a:solidFill>
                <a:highlight>
                  <a:srgbClr val="1E1E1E"/>
                </a:highlight>
                <a:latin typeface="Courier New"/>
                <a:ea typeface="Courier New"/>
                <a:cs typeface="Courier New"/>
                <a:sym typeface="Courier New"/>
              </a:rPr>
              <a:t>body</a:t>
            </a:r>
            <a:r>
              <a:rPr b="1" lang="es" sz="2550">
                <a:solidFill>
                  <a:srgbClr val="D4D4D4"/>
                </a:solidFill>
                <a:highlight>
                  <a:srgbClr val="1E1E1E"/>
                </a:highlight>
                <a:latin typeface="Courier New"/>
                <a:ea typeface="Courier New"/>
                <a:cs typeface="Courier New"/>
                <a:sym typeface="Courier New"/>
              </a:rPr>
              <a:t>;</a:t>
            </a:r>
            <a:endParaRPr b="1" sz="2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550">
                <a:solidFill>
                  <a:srgbClr val="D4D4D4"/>
                </a:solidFill>
                <a:highlight>
                  <a:srgbClr val="1E1E1E"/>
                </a:highlight>
                <a:latin typeface="Courier New"/>
                <a:ea typeface="Courier New"/>
                <a:cs typeface="Courier New"/>
                <a:sym typeface="Courier New"/>
              </a:rPr>
              <a:t>  </a:t>
            </a:r>
            <a:r>
              <a:rPr b="1" lang="es" sz="2550">
                <a:solidFill>
                  <a:srgbClr val="4FC1FF"/>
                </a:solidFill>
                <a:highlight>
                  <a:srgbClr val="1E1E1E"/>
                </a:highlight>
                <a:latin typeface="Courier New"/>
                <a:ea typeface="Courier New"/>
                <a:cs typeface="Courier New"/>
                <a:sym typeface="Courier New"/>
              </a:rPr>
              <a:t>user</a:t>
            </a:r>
            <a:r>
              <a:rPr b="1" lang="es" sz="2550">
                <a:solidFill>
                  <a:srgbClr val="D4D4D4"/>
                </a:solidFill>
                <a:highlight>
                  <a:srgbClr val="1E1E1E"/>
                </a:highlight>
                <a:latin typeface="Courier New"/>
                <a:ea typeface="Courier New"/>
                <a:cs typeface="Courier New"/>
                <a:sym typeface="Courier New"/>
              </a:rPr>
              <a:t>.</a:t>
            </a:r>
            <a:r>
              <a:rPr b="1" lang="es" sz="2550">
                <a:solidFill>
                  <a:srgbClr val="9CDCFE"/>
                </a:solidFill>
                <a:highlight>
                  <a:srgbClr val="1E1E1E"/>
                </a:highlight>
                <a:latin typeface="Courier New"/>
                <a:ea typeface="Courier New"/>
                <a:cs typeface="Courier New"/>
                <a:sym typeface="Courier New"/>
              </a:rPr>
              <a:t>id</a:t>
            </a:r>
            <a:r>
              <a:rPr b="1" lang="es" sz="2550">
                <a:solidFill>
                  <a:srgbClr val="D4D4D4"/>
                </a:solidFill>
                <a:highlight>
                  <a:srgbClr val="1E1E1E"/>
                </a:highlight>
                <a:latin typeface="Courier New"/>
                <a:ea typeface="Courier New"/>
                <a:cs typeface="Courier New"/>
                <a:sym typeface="Courier New"/>
              </a:rPr>
              <a:t> = </a:t>
            </a:r>
            <a:r>
              <a:rPr b="1" lang="es" sz="2550">
                <a:solidFill>
                  <a:srgbClr val="9CDCFE"/>
                </a:solidFill>
                <a:highlight>
                  <a:srgbClr val="1E1E1E"/>
                </a:highlight>
                <a:latin typeface="Courier New"/>
                <a:ea typeface="Courier New"/>
                <a:cs typeface="Courier New"/>
                <a:sym typeface="Courier New"/>
              </a:rPr>
              <a:t>mockData</a:t>
            </a:r>
            <a:r>
              <a:rPr b="1" lang="es" sz="2550">
                <a:solidFill>
                  <a:srgbClr val="D4D4D4"/>
                </a:solidFill>
                <a:highlight>
                  <a:srgbClr val="1E1E1E"/>
                </a:highlight>
                <a:latin typeface="Courier New"/>
                <a:ea typeface="Courier New"/>
                <a:cs typeface="Courier New"/>
                <a:sym typeface="Courier New"/>
              </a:rPr>
              <a:t>.</a:t>
            </a:r>
            <a:r>
              <a:rPr b="1" lang="es" sz="2550">
                <a:solidFill>
                  <a:srgbClr val="9CDCFE"/>
                </a:solidFill>
                <a:highlight>
                  <a:srgbClr val="1E1E1E"/>
                </a:highlight>
                <a:latin typeface="Courier New"/>
                <a:ea typeface="Courier New"/>
                <a:cs typeface="Courier New"/>
                <a:sym typeface="Courier New"/>
              </a:rPr>
              <a:t>users</a:t>
            </a:r>
            <a:r>
              <a:rPr b="1" lang="es" sz="2550">
                <a:solidFill>
                  <a:srgbClr val="D4D4D4"/>
                </a:solidFill>
                <a:highlight>
                  <a:srgbClr val="1E1E1E"/>
                </a:highlight>
                <a:latin typeface="Courier New"/>
                <a:ea typeface="Courier New"/>
                <a:cs typeface="Courier New"/>
                <a:sym typeface="Courier New"/>
              </a:rPr>
              <a:t>.</a:t>
            </a:r>
            <a:r>
              <a:rPr b="1" lang="es" sz="2550">
                <a:solidFill>
                  <a:srgbClr val="9CDCFE"/>
                </a:solidFill>
                <a:highlight>
                  <a:srgbClr val="1E1E1E"/>
                </a:highlight>
                <a:latin typeface="Courier New"/>
                <a:ea typeface="Courier New"/>
                <a:cs typeface="Courier New"/>
                <a:sym typeface="Courier New"/>
              </a:rPr>
              <a:t>length</a:t>
            </a:r>
            <a:r>
              <a:rPr b="1" lang="es" sz="2550">
                <a:solidFill>
                  <a:srgbClr val="D4D4D4"/>
                </a:solidFill>
                <a:highlight>
                  <a:srgbClr val="1E1E1E"/>
                </a:highlight>
                <a:latin typeface="Courier New"/>
                <a:ea typeface="Courier New"/>
                <a:cs typeface="Courier New"/>
                <a:sym typeface="Courier New"/>
              </a:rPr>
              <a:t> + </a:t>
            </a:r>
            <a:r>
              <a:rPr b="1" lang="es" sz="2550">
                <a:solidFill>
                  <a:srgbClr val="B5CEA8"/>
                </a:solidFill>
                <a:highlight>
                  <a:srgbClr val="1E1E1E"/>
                </a:highlight>
                <a:latin typeface="Courier New"/>
                <a:ea typeface="Courier New"/>
                <a:cs typeface="Courier New"/>
                <a:sym typeface="Courier New"/>
              </a:rPr>
              <a:t>1</a:t>
            </a:r>
            <a:r>
              <a:rPr b="1" lang="es" sz="2550">
                <a:solidFill>
                  <a:srgbClr val="D4D4D4"/>
                </a:solidFill>
                <a:highlight>
                  <a:srgbClr val="1E1E1E"/>
                </a:highlight>
                <a:latin typeface="Courier New"/>
                <a:ea typeface="Courier New"/>
                <a:cs typeface="Courier New"/>
                <a:sym typeface="Courier New"/>
              </a:rPr>
              <a:t>;</a:t>
            </a:r>
            <a:endParaRPr b="1" sz="2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550">
                <a:solidFill>
                  <a:srgbClr val="D4D4D4"/>
                </a:solidFill>
                <a:highlight>
                  <a:srgbClr val="1E1E1E"/>
                </a:highlight>
                <a:latin typeface="Courier New"/>
                <a:ea typeface="Courier New"/>
                <a:cs typeface="Courier New"/>
                <a:sym typeface="Courier New"/>
              </a:rPr>
              <a:t>  </a:t>
            </a:r>
            <a:r>
              <a:rPr b="1" lang="es" sz="2550">
                <a:solidFill>
                  <a:srgbClr val="9CDCFE"/>
                </a:solidFill>
                <a:highlight>
                  <a:srgbClr val="1E1E1E"/>
                </a:highlight>
                <a:latin typeface="Courier New"/>
                <a:ea typeface="Courier New"/>
                <a:cs typeface="Courier New"/>
                <a:sym typeface="Courier New"/>
              </a:rPr>
              <a:t>mockData</a:t>
            </a:r>
            <a:r>
              <a:rPr b="1" lang="es" sz="2550">
                <a:solidFill>
                  <a:srgbClr val="D4D4D4"/>
                </a:solidFill>
                <a:highlight>
                  <a:srgbClr val="1E1E1E"/>
                </a:highlight>
                <a:latin typeface="Courier New"/>
                <a:ea typeface="Courier New"/>
                <a:cs typeface="Courier New"/>
                <a:sym typeface="Courier New"/>
              </a:rPr>
              <a:t>.</a:t>
            </a:r>
            <a:r>
              <a:rPr b="1" lang="es" sz="2550">
                <a:solidFill>
                  <a:srgbClr val="9CDCFE"/>
                </a:solidFill>
                <a:highlight>
                  <a:srgbClr val="1E1E1E"/>
                </a:highlight>
                <a:latin typeface="Courier New"/>
                <a:ea typeface="Courier New"/>
                <a:cs typeface="Courier New"/>
                <a:sym typeface="Courier New"/>
              </a:rPr>
              <a:t>users</a:t>
            </a:r>
            <a:r>
              <a:rPr b="1" lang="es" sz="2550">
                <a:solidFill>
                  <a:srgbClr val="D4D4D4"/>
                </a:solidFill>
                <a:highlight>
                  <a:srgbClr val="1E1E1E"/>
                </a:highlight>
                <a:latin typeface="Courier New"/>
                <a:ea typeface="Courier New"/>
                <a:cs typeface="Courier New"/>
                <a:sym typeface="Courier New"/>
              </a:rPr>
              <a:t>.</a:t>
            </a:r>
            <a:r>
              <a:rPr b="1" lang="es" sz="2550">
                <a:solidFill>
                  <a:srgbClr val="DCDCAA"/>
                </a:solidFill>
                <a:highlight>
                  <a:srgbClr val="1E1E1E"/>
                </a:highlight>
                <a:latin typeface="Courier New"/>
                <a:ea typeface="Courier New"/>
                <a:cs typeface="Courier New"/>
                <a:sym typeface="Courier New"/>
              </a:rPr>
              <a:t>push</a:t>
            </a:r>
            <a:r>
              <a:rPr b="1" lang="es" sz="2550">
                <a:solidFill>
                  <a:srgbClr val="D4D4D4"/>
                </a:solidFill>
                <a:highlight>
                  <a:srgbClr val="1E1E1E"/>
                </a:highlight>
                <a:latin typeface="Courier New"/>
                <a:ea typeface="Courier New"/>
                <a:cs typeface="Courier New"/>
                <a:sym typeface="Courier New"/>
              </a:rPr>
              <a:t>(</a:t>
            </a:r>
            <a:r>
              <a:rPr b="1" lang="es" sz="2550">
                <a:solidFill>
                  <a:srgbClr val="4FC1FF"/>
                </a:solidFill>
                <a:highlight>
                  <a:srgbClr val="1E1E1E"/>
                </a:highlight>
                <a:latin typeface="Courier New"/>
                <a:ea typeface="Courier New"/>
                <a:cs typeface="Courier New"/>
                <a:sym typeface="Courier New"/>
              </a:rPr>
              <a:t>user</a:t>
            </a:r>
            <a:r>
              <a:rPr b="1" lang="es" sz="2550">
                <a:solidFill>
                  <a:srgbClr val="D4D4D4"/>
                </a:solidFill>
                <a:highlight>
                  <a:srgbClr val="1E1E1E"/>
                </a:highlight>
                <a:latin typeface="Courier New"/>
                <a:ea typeface="Courier New"/>
                <a:cs typeface="Courier New"/>
                <a:sym typeface="Courier New"/>
              </a:rPr>
              <a:t>);</a:t>
            </a:r>
            <a:endParaRPr b="1" sz="2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2550">
                <a:solidFill>
                  <a:srgbClr val="D4D4D4"/>
                </a:solidFill>
                <a:highlight>
                  <a:srgbClr val="1E1E1E"/>
                </a:highlight>
                <a:latin typeface="Courier New"/>
                <a:ea typeface="Courier New"/>
                <a:cs typeface="Courier New"/>
                <a:sym typeface="Courier New"/>
              </a:rPr>
              <a:t>  </a:t>
            </a:r>
            <a:r>
              <a:rPr b="1" lang="es" sz="2550">
                <a:solidFill>
                  <a:srgbClr val="9CDCFE"/>
                </a:solidFill>
                <a:highlight>
                  <a:srgbClr val="1E1E1E"/>
                </a:highlight>
                <a:latin typeface="Courier New"/>
                <a:ea typeface="Courier New"/>
                <a:cs typeface="Courier New"/>
                <a:sym typeface="Courier New"/>
              </a:rPr>
              <a:t>res</a:t>
            </a:r>
            <a:r>
              <a:rPr b="1" lang="es" sz="2550">
                <a:solidFill>
                  <a:srgbClr val="D4D4D4"/>
                </a:solidFill>
                <a:highlight>
                  <a:srgbClr val="1E1E1E"/>
                </a:highlight>
                <a:latin typeface="Courier New"/>
                <a:ea typeface="Courier New"/>
                <a:cs typeface="Courier New"/>
                <a:sym typeface="Courier New"/>
              </a:rPr>
              <a:t>.</a:t>
            </a:r>
            <a:r>
              <a:rPr b="1" lang="es" sz="2550">
                <a:solidFill>
                  <a:srgbClr val="DCDCAA"/>
                </a:solidFill>
                <a:highlight>
                  <a:srgbClr val="1E1E1E"/>
                </a:highlight>
                <a:latin typeface="Courier New"/>
                <a:ea typeface="Courier New"/>
                <a:cs typeface="Courier New"/>
                <a:sym typeface="Courier New"/>
              </a:rPr>
              <a:t>status</a:t>
            </a:r>
            <a:r>
              <a:rPr b="1" lang="es" sz="2550">
                <a:solidFill>
                  <a:srgbClr val="D4D4D4"/>
                </a:solidFill>
                <a:highlight>
                  <a:srgbClr val="1E1E1E"/>
                </a:highlight>
                <a:latin typeface="Courier New"/>
                <a:ea typeface="Courier New"/>
                <a:cs typeface="Courier New"/>
                <a:sym typeface="Courier New"/>
              </a:rPr>
              <a:t>(</a:t>
            </a:r>
            <a:r>
              <a:rPr b="1" lang="es" sz="2550">
                <a:solidFill>
                  <a:srgbClr val="B5CEA8"/>
                </a:solidFill>
                <a:highlight>
                  <a:srgbClr val="1E1E1E"/>
                </a:highlight>
                <a:latin typeface="Courier New"/>
                <a:ea typeface="Courier New"/>
                <a:cs typeface="Courier New"/>
                <a:sym typeface="Courier New"/>
              </a:rPr>
              <a:t>201</a:t>
            </a:r>
            <a:r>
              <a:rPr b="1" lang="es" sz="2550">
                <a:solidFill>
                  <a:srgbClr val="D4D4D4"/>
                </a:solidFill>
                <a:highlight>
                  <a:srgbClr val="1E1E1E"/>
                </a:highlight>
                <a:latin typeface="Courier New"/>
                <a:ea typeface="Courier New"/>
                <a:cs typeface="Courier New"/>
                <a:sym typeface="Courier New"/>
              </a:rPr>
              <a:t>).</a:t>
            </a:r>
            <a:r>
              <a:rPr b="1" lang="es" sz="2550">
                <a:solidFill>
                  <a:srgbClr val="DCDCAA"/>
                </a:solidFill>
                <a:highlight>
                  <a:srgbClr val="1E1E1E"/>
                </a:highlight>
                <a:latin typeface="Courier New"/>
                <a:ea typeface="Courier New"/>
                <a:cs typeface="Courier New"/>
                <a:sym typeface="Courier New"/>
              </a:rPr>
              <a:t>json</a:t>
            </a:r>
            <a:r>
              <a:rPr b="1" lang="es" sz="2550">
                <a:solidFill>
                  <a:srgbClr val="D4D4D4"/>
                </a:solidFill>
                <a:highlight>
                  <a:srgbClr val="1E1E1E"/>
                </a:highlight>
                <a:latin typeface="Courier New"/>
                <a:ea typeface="Courier New"/>
                <a:cs typeface="Courier New"/>
                <a:sym typeface="Courier New"/>
              </a:rPr>
              <a:t>(</a:t>
            </a:r>
            <a:r>
              <a:rPr b="1" lang="es" sz="2550">
                <a:solidFill>
                  <a:srgbClr val="4FC1FF"/>
                </a:solidFill>
                <a:highlight>
                  <a:srgbClr val="1E1E1E"/>
                </a:highlight>
                <a:latin typeface="Courier New"/>
                <a:ea typeface="Courier New"/>
                <a:cs typeface="Courier New"/>
                <a:sym typeface="Courier New"/>
              </a:rPr>
              <a:t>user</a:t>
            </a:r>
            <a:r>
              <a:rPr b="1" lang="es" sz="2550">
                <a:solidFill>
                  <a:srgbClr val="D4D4D4"/>
                </a:solidFill>
                <a:highlight>
                  <a:srgbClr val="1E1E1E"/>
                </a:highlight>
                <a:latin typeface="Courier New"/>
                <a:ea typeface="Courier New"/>
                <a:cs typeface="Courier New"/>
                <a:sym typeface="Courier New"/>
              </a:rPr>
              <a:t>);</a:t>
            </a:r>
            <a:endParaRPr b="1" sz="2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2550">
                <a:solidFill>
                  <a:srgbClr val="D4D4D4"/>
                </a:solidFill>
                <a:highlight>
                  <a:srgbClr val="1E1E1E"/>
                </a:highlight>
                <a:latin typeface="Courier New"/>
                <a:ea typeface="Courier New"/>
                <a:cs typeface="Courier New"/>
                <a:sym typeface="Courier New"/>
              </a:rPr>
              <a:t>});</a:t>
            </a:r>
            <a:endParaRPr b="1" sz="2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 </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s"/>
              <a:t>params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25755" lvl="0" marL="457200" rtl="0" algn="l">
              <a:spcBef>
                <a:spcPts val="0"/>
              </a:spcBef>
              <a:spcAft>
                <a:spcPts val="0"/>
              </a:spcAft>
              <a:buSzPct val="100000"/>
              <a:buChar char="●"/>
            </a:pPr>
            <a:r>
              <a:rPr lang="es"/>
              <a:t>query</a:t>
            </a:r>
            <a:br>
              <a:rPr lang="es"/>
            </a:br>
            <a:br>
              <a:rPr lang="es"/>
            </a:br>
            <a:br>
              <a:rPr lang="es"/>
            </a:br>
            <a:endParaRPr/>
          </a:p>
          <a:p>
            <a:pPr indent="0" lvl="0" marL="0" rtl="0" algn="l">
              <a:spcBef>
                <a:spcPts val="0"/>
              </a:spcBef>
              <a:spcAft>
                <a:spcPts val="0"/>
              </a:spcAft>
              <a:buNone/>
            </a:pPr>
            <a:r>
              <a:t/>
            </a:r>
            <a:endParaRPr/>
          </a:p>
          <a:p>
            <a:pPr indent="-325755" lvl="0" marL="457200" rtl="0" algn="l">
              <a:spcBef>
                <a:spcPts val="0"/>
              </a:spcBef>
              <a:spcAft>
                <a:spcPts val="0"/>
              </a:spcAft>
              <a:buSzPct val="100000"/>
              <a:buChar char="●"/>
            </a:pPr>
            <a:r>
              <a:rPr lang="es"/>
              <a:t>body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25755" lvl="0" marL="457200" rtl="0" algn="l">
              <a:spcBef>
                <a:spcPts val="0"/>
              </a:spcBef>
              <a:spcAft>
                <a:spcPts val="0"/>
              </a:spcAft>
              <a:buSzPct val="100000"/>
              <a:buChar char="●"/>
            </a:pPr>
            <a:r>
              <a:rPr lang="es"/>
              <a:t>headers</a:t>
            </a:r>
            <a:endParaRPr/>
          </a:p>
          <a:p>
            <a:pPr indent="0" lvl="0" marL="0" rtl="0" algn="l">
              <a:spcBef>
                <a:spcPts val="0"/>
              </a:spcBef>
              <a:spcAft>
                <a:spcPts val="0"/>
              </a:spcAft>
              <a:buNone/>
            </a:pPr>
            <a:r>
              <a:t/>
            </a:r>
            <a:endParaRPr/>
          </a:p>
        </p:txBody>
      </p:sp>
      <p:sp>
        <p:nvSpPr>
          <p:cNvPr id="148" name="Google Shape;148;p26"/>
          <p:cNvSpPr txBox="1"/>
          <p:nvPr/>
        </p:nvSpPr>
        <p:spPr>
          <a:xfrm>
            <a:off x="2180700" y="1940325"/>
            <a:ext cx="67143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1050">
                <a:solidFill>
                  <a:srgbClr val="6A9955"/>
                </a:solidFill>
                <a:highlight>
                  <a:srgbClr val="1E1E1E"/>
                </a:highlight>
                <a:latin typeface="Courier New"/>
                <a:ea typeface="Courier New"/>
                <a:cs typeface="Courier New"/>
                <a:sym typeface="Courier New"/>
              </a:rPr>
              <a:t>//http://localhost:3000/articulos?Nombre=aire&amp;Activo=false</a:t>
            </a:r>
            <a:endParaRPr b="1"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4FC1FF"/>
                </a:solidFill>
                <a:highlight>
                  <a:srgbClr val="1E1E1E"/>
                </a:highlight>
                <a:latin typeface="Courier New"/>
                <a:ea typeface="Courier New"/>
                <a:cs typeface="Courier New"/>
                <a:sym typeface="Courier New"/>
              </a:rPr>
              <a:t>app</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get</a:t>
            </a:r>
            <a:r>
              <a:rPr b="1" lang="es" sz="1050">
                <a:solidFill>
                  <a:srgbClr val="D4D4D4"/>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'/articulos'</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=&gt;</a:t>
            </a:r>
            <a:r>
              <a:rPr b="1" lang="es" sz="1050">
                <a:solidFill>
                  <a:srgbClr val="D4D4D4"/>
                </a:solidFill>
                <a:highlight>
                  <a:srgbClr val="1E1E1E"/>
                </a:highlight>
                <a:latin typeface="Courier New"/>
                <a:ea typeface="Courier New"/>
                <a:cs typeface="Courier New"/>
                <a:sym typeface="Courier New"/>
              </a:rPr>
              <a:t> {</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console</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log</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query</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Nombre</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console</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log</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query</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Activo</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send</a:t>
            </a:r>
            <a:r>
              <a:rPr b="1" lang="es" sz="1050">
                <a:solidFill>
                  <a:srgbClr val="D4D4D4"/>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`Se solicitó: </a:t>
            </a:r>
            <a:r>
              <a:rPr b="1" lang="es" sz="1050">
                <a:solidFill>
                  <a:srgbClr val="569CD6"/>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query</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Nombre</a:t>
            </a:r>
            <a:r>
              <a:rPr b="1" lang="es" sz="1050">
                <a:solidFill>
                  <a:srgbClr val="569CD6"/>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 y con Activo: </a:t>
            </a:r>
            <a:r>
              <a:rPr b="1" lang="es" sz="1050">
                <a:solidFill>
                  <a:srgbClr val="569CD6"/>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query</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Activo</a:t>
            </a:r>
            <a:r>
              <a:rPr b="1" lang="es" sz="1050">
                <a:solidFill>
                  <a:srgbClr val="569CD6"/>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rgbClr val="D4D4D4"/>
                </a:solidFill>
                <a:highlight>
                  <a:srgbClr val="1E1E1E"/>
                </a:highlight>
                <a:latin typeface="Courier New"/>
                <a:ea typeface="Courier New"/>
                <a:cs typeface="Courier New"/>
                <a:sym typeface="Courier New"/>
              </a:rPr>
              <a:t>});</a:t>
            </a:r>
            <a:endParaRPr b="1"/>
          </a:p>
        </p:txBody>
      </p:sp>
      <p:sp>
        <p:nvSpPr>
          <p:cNvPr id="149" name="Google Shape;149;p26"/>
          <p:cNvSpPr txBox="1"/>
          <p:nvPr/>
        </p:nvSpPr>
        <p:spPr>
          <a:xfrm>
            <a:off x="2180700" y="445025"/>
            <a:ext cx="64890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1050">
                <a:solidFill>
                  <a:srgbClr val="6A9955"/>
                </a:solidFill>
                <a:highlight>
                  <a:srgbClr val="1E1E1E"/>
                </a:highlight>
                <a:latin typeface="Courier New"/>
                <a:ea typeface="Courier New"/>
                <a:cs typeface="Courier New"/>
                <a:sym typeface="Courier New"/>
              </a:rPr>
              <a:t>//http://localhost:3000/ventas/articulo/15/cliente/101</a:t>
            </a:r>
            <a:endParaRPr b="1"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4FC1FF"/>
                </a:solidFill>
                <a:highlight>
                  <a:srgbClr val="1E1E1E"/>
                </a:highlight>
                <a:latin typeface="Courier New"/>
                <a:ea typeface="Courier New"/>
                <a:cs typeface="Courier New"/>
                <a:sym typeface="Courier New"/>
              </a:rPr>
              <a:t>app</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get</a:t>
            </a:r>
            <a:r>
              <a:rPr b="1" lang="es" sz="1050">
                <a:solidFill>
                  <a:srgbClr val="D4D4D4"/>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'/ventas/articulo/:IdArticulo/cliente/:IdCliente'</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=&gt;</a:t>
            </a:r>
            <a:r>
              <a:rPr b="1" lang="es" sz="1050">
                <a:solidFill>
                  <a:srgbClr val="D4D4D4"/>
                </a:solidFill>
                <a:highlight>
                  <a:srgbClr val="1E1E1E"/>
                </a:highlight>
                <a:latin typeface="Courier New"/>
                <a:ea typeface="Courier New"/>
                <a:cs typeface="Courier New"/>
                <a:sym typeface="Courier New"/>
              </a:rPr>
              <a:t> {</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const</a:t>
            </a:r>
            <a:r>
              <a:rPr b="1" lang="es" sz="1050">
                <a:solidFill>
                  <a:srgbClr val="D4D4D4"/>
                </a:solidFill>
                <a:highlight>
                  <a:srgbClr val="1E1E1E"/>
                </a:highlight>
                <a:latin typeface="Courier New"/>
                <a:ea typeface="Courier New"/>
                <a:cs typeface="Courier New"/>
                <a:sym typeface="Courier New"/>
              </a:rPr>
              <a:t> </a:t>
            </a:r>
            <a:r>
              <a:rPr b="1" lang="es" sz="1050">
                <a:solidFill>
                  <a:srgbClr val="4FC1FF"/>
                </a:solidFill>
                <a:highlight>
                  <a:srgbClr val="1E1E1E"/>
                </a:highlight>
                <a:latin typeface="Courier New"/>
                <a:ea typeface="Courier New"/>
                <a:cs typeface="Courier New"/>
                <a:sym typeface="Courier New"/>
              </a:rPr>
              <a:t>IdArticulo</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params</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IdPedido</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const</a:t>
            </a:r>
            <a:r>
              <a:rPr b="1" lang="es" sz="1050">
                <a:solidFill>
                  <a:srgbClr val="D4D4D4"/>
                </a:solidFill>
                <a:highlight>
                  <a:srgbClr val="1E1E1E"/>
                </a:highlight>
                <a:latin typeface="Courier New"/>
                <a:ea typeface="Courier New"/>
                <a:cs typeface="Courier New"/>
                <a:sym typeface="Courier New"/>
              </a:rPr>
              <a:t> </a:t>
            </a:r>
            <a:r>
              <a:rPr b="1" lang="es" sz="1050">
                <a:solidFill>
                  <a:srgbClr val="4FC1FF"/>
                </a:solidFill>
                <a:highlight>
                  <a:srgbClr val="1E1E1E"/>
                </a:highlight>
                <a:latin typeface="Courier New"/>
                <a:ea typeface="Courier New"/>
                <a:cs typeface="Courier New"/>
                <a:sym typeface="Courier New"/>
              </a:rPr>
              <a:t>IdCliente</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params</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IdCliente</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send</a:t>
            </a:r>
            <a:r>
              <a:rPr b="1" lang="es" sz="1050">
                <a:solidFill>
                  <a:srgbClr val="D4D4D4"/>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`ventas articulo: </a:t>
            </a:r>
            <a:r>
              <a:rPr b="1" lang="es" sz="1050">
                <a:solidFill>
                  <a:srgbClr val="569CD6"/>
                </a:solidFill>
                <a:highlight>
                  <a:srgbClr val="1E1E1E"/>
                </a:highlight>
                <a:latin typeface="Courier New"/>
                <a:ea typeface="Courier New"/>
                <a:cs typeface="Courier New"/>
                <a:sym typeface="Courier New"/>
              </a:rPr>
              <a:t>${</a:t>
            </a:r>
            <a:r>
              <a:rPr b="1" lang="es" sz="1050">
                <a:solidFill>
                  <a:srgbClr val="4FC1FF"/>
                </a:solidFill>
                <a:highlight>
                  <a:srgbClr val="1E1E1E"/>
                </a:highlight>
                <a:latin typeface="Courier New"/>
                <a:ea typeface="Courier New"/>
                <a:cs typeface="Courier New"/>
                <a:sym typeface="Courier New"/>
              </a:rPr>
              <a:t>IdArticulo</a:t>
            </a:r>
            <a:r>
              <a:rPr b="1" lang="es" sz="1050">
                <a:solidFill>
                  <a:srgbClr val="569CD6"/>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 para cliente </a:t>
            </a:r>
            <a:r>
              <a:rPr b="1" lang="es" sz="1050">
                <a:solidFill>
                  <a:srgbClr val="569CD6"/>
                </a:solidFill>
                <a:highlight>
                  <a:srgbClr val="1E1E1E"/>
                </a:highlight>
                <a:latin typeface="Courier New"/>
                <a:ea typeface="Courier New"/>
                <a:cs typeface="Courier New"/>
                <a:sym typeface="Courier New"/>
              </a:rPr>
              <a:t>${</a:t>
            </a:r>
            <a:r>
              <a:rPr b="1" lang="es" sz="1050">
                <a:solidFill>
                  <a:srgbClr val="4FC1FF"/>
                </a:solidFill>
                <a:highlight>
                  <a:srgbClr val="1E1E1E"/>
                </a:highlight>
                <a:latin typeface="Courier New"/>
                <a:ea typeface="Courier New"/>
                <a:cs typeface="Courier New"/>
                <a:sym typeface="Courier New"/>
              </a:rPr>
              <a:t>IdCliente</a:t>
            </a:r>
            <a:r>
              <a:rPr b="1" lang="es" sz="1050">
                <a:solidFill>
                  <a:srgbClr val="569CD6"/>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a:t>
            </a:r>
            <a:r>
              <a:rPr b="1" lang="es" sz="1050">
                <a:solidFill>
                  <a:srgbClr val="D4D4D4"/>
                </a:solidFill>
                <a:highlight>
                  <a:srgbClr val="1E1E1E"/>
                </a:highlight>
                <a:latin typeface="Courier New"/>
                <a:ea typeface="Courier New"/>
                <a:cs typeface="Courier New"/>
                <a:sym typeface="Courier New"/>
              </a:rPr>
              <a:t> );</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rgbClr val="D4D4D4"/>
                </a:solidFill>
                <a:highlight>
                  <a:srgbClr val="1E1E1E"/>
                </a:highlight>
                <a:latin typeface="Courier New"/>
                <a:ea typeface="Courier New"/>
                <a:cs typeface="Courier New"/>
                <a:sym typeface="Courier New"/>
              </a:rPr>
              <a:t>});</a:t>
            </a:r>
            <a:endParaRPr b="1">
              <a:latin typeface="Courier New"/>
              <a:ea typeface="Courier New"/>
              <a:cs typeface="Courier New"/>
              <a:sym typeface="Courier New"/>
            </a:endParaRPr>
          </a:p>
        </p:txBody>
      </p:sp>
      <p:sp>
        <p:nvSpPr>
          <p:cNvPr id="150" name="Google Shape;150;p26"/>
          <p:cNvSpPr txBox="1"/>
          <p:nvPr/>
        </p:nvSpPr>
        <p:spPr>
          <a:xfrm>
            <a:off x="2207225" y="3476100"/>
            <a:ext cx="56670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1050">
                <a:solidFill>
                  <a:srgbClr val="4FC1FF"/>
                </a:solidFill>
                <a:highlight>
                  <a:srgbClr val="1E1E1E"/>
                </a:highlight>
                <a:latin typeface="Courier New"/>
                <a:ea typeface="Courier New"/>
                <a:cs typeface="Courier New"/>
                <a:sym typeface="Courier New"/>
              </a:rPr>
              <a:t>app</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post</a:t>
            </a:r>
            <a:r>
              <a:rPr b="1" lang="es" sz="1050">
                <a:solidFill>
                  <a:srgbClr val="D4D4D4"/>
                </a:solidFill>
                <a:highlight>
                  <a:srgbClr val="1E1E1E"/>
                </a:highlight>
                <a:latin typeface="Courier New"/>
                <a:ea typeface="Courier New"/>
                <a:cs typeface="Courier New"/>
                <a:sym typeface="Courier New"/>
              </a:rPr>
              <a:t>(</a:t>
            </a:r>
            <a:r>
              <a:rPr b="1" lang="es" sz="1050">
                <a:solidFill>
                  <a:srgbClr val="CE9178"/>
                </a:solidFill>
                <a:highlight>
                  <a:srgbClr val="1E1E1E"/>
                </a:highlight>
                <a:latin typeface="Courier New"/>
                <a:ea typeface="Courier New"/>
                <a:cs typeface="Courier New"/>
                <a:sym typeface="Courier New"/>
              </a:rPr>
              <a:t>'/users'</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=&gt;</a:t>
            </a:r>
            <a:r>
              <a:rPr b="1" lang="es" sz="1050">
                <a:solidFill>
                  <a:srgbClr val="D4D4D4"/>
                </a:solidFill>
                <a:highlight>
                  <a:srgbClr val="1E1E1E"/>
                </a:highlight>
                <a:latin typeface="Courier New"/>
                <a:ea typeface="Courier New"/>
                <a:cs typeface="Courier New"/>
                <a:sym typeface="Courier New"/>
              </a:rPr>
              <a:t> {</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569CD6"/>
                </a:solidFill>
                <a:highlight>
                  <a:srgbClr val="1E1E1E"/>
                </a:highlight>
                <a:latin typeface="Courier New"/>
                <a:ea typeface="Courier New"/>
                <a:cs typeface="Courier New"/>
                <a:sym typeface="Courier New"/>
              </a:rPr>
              <a:t>const</a:t>
            </a:r>
            <a:r>
              <a:rPr b="1" lang="es" sz="1050">
                <a:solidFill>
                  <a:srgbClr val="D4D4D4"/>
                </a:solidFill>
                <a:highlight>
                  <a:srgbClr val="1E1E1E"/>
                </a:highlight>
                <a:latin typeface="Courier New"/>
                <a:ea typeface="Courier New"/>
                <a:cs typeface="Courier New"/>
                <a:sym typeface="Courier New"/>
              </a:rPr>
              <a:t> </a:t>
            </a:r>
            <a:r>
              <a:rPr b="1" lang="es" sz="1050">
                <a:solidFill>
                  <a:srgbClr val="4FC1FF"/>
                </a:solidFill>
                <a:highlight>
                  <a:srgbClr val="1E1E1E"/>
                </a:highlight>
                <a:latin typeface="Courier New"/>
                <a:ea typeface="Courier New"/>
                <a:cs typeface="Courier New"/>
                <a:sym typeface="Courier New"/>
              </a:rPr>
              <a:t>user</a:t>
            </a:r>
            <a:r>
              <a:rPr b="1" lang="es" sz="1050">
                <a:solidFill>
                  <a:srgbClr val="D4D4D4"/>
                </a:solidFill>
                <a:highlight>
                  <a:srgbClr val="1E1E1E"/>
                </a:highlight>
                <a:latin typeface="Courier New"/>
                <a:ea typeface="Courier New"/>
                <a:cs typeface="Courier New"/>
                <a:sym typeface="Courier New"/>
              </a:rPr>
              <a:t> = </a:t>
            </a:r>
            <a:r>
              <a:rPr b="1" lang="es" sz="1050">
                <a:solidFill>
                  <a:srgbClr val="9CDCFE"/>
                </a:solidFill>
                <a:highlight>
                  <a:srgbClr val="1E1E1E"/>
                </a:highlight>
                <a:latin typeface="Courier New"/>
                <a:ea typeface="Courier New"/>
                <a:cs typeface="Courier New"/>
                <a:sym typeface="Courier New"/>
              </a:rPr>
              <a:t>req</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body</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4FC1FF"/>
                </a:solidFill>
                <a:highlight>
                  <a:srgbClr val="1E1E1E"/>
                </a:highlight>
                <a:latin typeface="Courier New"/>
                <a:ea typeface="Courier New"/>
                <a:cs typeface="Courier New"/>
                <a:sym typeface="Courier New"/>
              </a:rPr>
              <a:t>user</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id</a:t>
            </a:r>
            <a:r>
              <a:rPr b="1" lang="es" sz="1050">
                <a:solidFill>
                  <a:srgbClr val="D4D4D4"/>
                </a:solidFill>
                <a:highlight>
                  <a:srgbClr val="1E1E1E"/>
                </a:highlight>
                <a:latin typeface="Courier New"/>
                <a:ea typeface="Courier New"/>
                <a:cs typeface="Courier New"/>
                <a:sym typeface="Courier New"/>
              </a:rPr>
              <a:t> = </a:t>
            </a:r>
            <a:r>
              <a:rPr b="1" lang="es" sz="1050">
                <a:solidFill>
                  <a:srgbClr val="9CDCFE"/>
                </a:solidFill>
                <a:highlight>
                  <a:srgbClr val="1E1E1E"/>
                </a:highlight>
                <a:latin typeface="Courier New"/>
                <a:ea typeface="Courier New"/>
                <a:cs typeface="Courier New"/>
                <a:sym typeface="Courier New"/>
              </a:rPr>
              <a:t>mockData</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users</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length</a:t>
            </a:r>
            <a:r>
              <a:rPr b="1" lang="es" sz="1050">
                <a:solidFill>
                  <a:srgbClr val="D4D4D4"/>
                </a:solidFill>
                <a:highlight>
                  <a:srgbClr val="1E1E1E"/>
                </a:highlight>
                <a:latin typeface="Courier New"/>
                <a:ea typeface="Courier New"/>
                <a:cs typeface="Courier New"/>
                <a:sym typeface="Courier New"/>
              </a:rPr>
              <a:t> + </a:t>
            </a:r>
            <a:r>
              <a:rPr b="1" lang="es" sz="1050">
                <a:solidFill>
                  <a:srgbClr val="B5CEA8"/>
                </a:solidFill>
                <a:highlight>
                  <a:srgbClr val="1E1E1E"/>
                </a:highlight>
                <a:latin typeface="Courier New"/>
                <a:ea typeface="Courier New"/>
                <a:cs typeface="Courier New"/>
                <a:sym typeface="Courier New"/>
              </a:rPr>
              <a:t>1</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mockData</a:t>
            </a:r>
            <a:r>
              <a:rPr b="1" lang="es" sz="1050">
                <a:solidFill>
                  <a:srgbClr val="D4D4D4"/>
                </a:solidFill>
                <a:highlight>
                  <a:srgbClr val="1E1E1E"/>
                </a:highlight>
                <a:latin typeface="Courier New"/>
                <a:ea typeface="Courier New"/>
                <a:cs typeface="Courier New"/>
                <a:sym typeface="Courier New"/>
              </a:rPr>
              <a:t>.</a:t>
            </a:r>
            <a:r>
              <a:rPr b="1" lang="es" sz="1050">
                <a:solidFill>
                  <a:srgbClr val="9CDCFE"/>
                </a:solidFill>
                <a:highlight>
                  <a:srgbClr val="1E1E1E"/>
                </a:highlight>
                <a:latin typeface="Courier New"/>
                <a:ea typeface="Courier New"/>
                <a:cs typeface="Courier New"/>
                <a:sym typeface="Courier New"/>
              </a:rPr>
              <a:t>users</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push</a:t>
            </a:r>
            <a:r>
              <a:rPr b="1" lang="es" sz="1050">
                <a:solidFill>
                  <a:srgbClr val="D4D4D4"/>
                </a:solidFill>
                <a:highlight>
                  <a:srgbClr val="1E1E1E"/>
                </a:highlight>
                <a:latin typeface="Courier New"/>
                <a:ea typeface="Courier New"/>
                <a:cs typeface="Courier New"/>
                <a:sym typeface="Courier New"/>
              </a:rPr>
              <a:t>(</a:t>
            </a:r>
            <a:r>
              <a:rPr b="1" lang="es" sz="1050">
                <a:solidFill>
                  <a:srgbClr val="4FC1FF"/>
                </a:solidFill>
                <a:highlight>
                  <a:srgbClr val="1E1E1E"/>
                </a:highlight>
                <a:latin typeface="Courier New"/>
                <a:ea typeface="Courier New"/>
                <a:cs typeface="Courier New"/>
                <a:sym typeface="Courier New"/>
              </a:rPr>
              <a:t>user</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D4D4D4"/>
                </a:solidFill>
                <a:highlight>
                  <a:srgbClr val="1E1E1E"/>
                </a:highlight>
                <a:latin typeface="Courier New"/>
                <a:ea typeface="Courier New"/>
                <a:cs typeface="Courier New"/>
                <a:sym typeface="Courier New"/>
              </a:rPr>
              <a:t>  </a:t>
            </a:r>
            <a:r>
              <a:rPr b="1" lang="es" sz="1050">
                <a:solidFill>
                  <a:srgbClr val="9CDCFE"/>
                </a:solidFill>
                <a:highlight>
                  <a:srgbClr val="1E1E1E"/>
                </a:highlight>
                <a:latin typeface="Courier New"/>
                <a:ea typeface="Courier New"/>
                <a:cs typeface="Courier New"/>
                <a:sym typeface="Courier New"/>
              </a:rPr>
              <a:t>res</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status</a:t>
            </a:r>
            <a:r>
              <a:rPr b="1" lang="es" sz="1050">
                <a:solidFill>
                  <a:srgbClr val="D4D4D4"/>
                </a:solidFill>
                <a:highlight>
                  <a:srgbClr val="1E1E1E"/>
                </a:highlight>
                <a:latin typeface="Courier New"/>
                <a:ea typeface="Courier New"/>
                <a:cs typeface="Courier New"/>
                <a:sym typeface="Courier New"/>
              </a:rPr>
              <a:t>(</a:t>
            </a:r>
            <a:r>
              <a:rPr b="1" lang="es" sz="1050">
                <a:solidFill>
                  <a:srgbClr val="B5CEA8"/>
                </a:solidFill>
                <a:highlight>
                  <a:srgbClr val="1E1E1E"/>
                </a:highlight>
                <a:latin typeface="Courier New"/>
                <a:ea typeface="Courier New"/>
                <a:cs typeface="Courier New"/>
                <a:sym typeface="Courier New"/>
              </a:rPr>
              <a:t>201</a:t>
            </a:r>
            <a:r>
              <a:rPr b="1" lang="es" sz="1050">
                <a:solidFill>
                  <a:srgbClr val="D4D4D4"/>
                </a:solidFill>
                <a:highlight>
                  <a:srgbClr val="1E1E1E"/>
                </a:highlight>
                <a:latin typeface="Courier New"/>
                <a:ea typeface="Courier New"/>
                <a:cs typeface="Courier New"/>
                <a:sym typeface="Courier New"/>
              </a:rPr>
              <a:t>).</a:t>
            </a:r>
            <a:r>
              <a:rPr b="1" lang="es" sz="1050">
                <a:solidFill>
                  <a:srgbClr val="DCDCAA"/>
                </a:solidFill>
                <a:highlight>
                  <a:srgbClr val="1E1E1E"/>
                </a:highlight>
                <a:latin typeface="Courier New"/>
                <a:ea typeface="Courier New"/>
                <a:cs typeface="Courier New"/>
                <a:sym typeface="Courier New"/>
              </a:rPr>
              <a:t>json</a:t>
            </a:r>
            <a:r>
              <a:rPr b="1" lang="es" sz="1050">
                <a:solidFill>
                  <a:srgbClr val="D4D4D4"/>
                </a:solidFill>
                <a:highlight>
                  <a:srgbClr val="1E1E1E"/>
                </a:highlight>
                <a:latin typeface="Courier New"/>
                <a:ea typeface="Courier New"/>
                <a:cs typeface="Courier New"/>
                <a:sym typeface="Courier New"/>
              </a:rPr>
              <a:t>(</a:t>
            </a:r>
            <a:r>
              <a:rPr b="1" lang="es" sz="1050">
                <a:solidFill>
                  <a:srgbClr val="4FC1FF"/>
                </a:solidFill>
                <a:highlight>
                  <a:srgbClr val="1E1E1E"/>
                </a:highlight>
                <a:latin typeface="Courier New"/>
                <a:ea typeface="Courier New"/>
                <a:cs typeface="Courier New"/>
                <a:sym typeface="Courier New"/>
              </a:rPr>
              <a:t>user</a:t>
            </a:r>
            <a:r>
              <a:rPr b="1" lang="es" sz="1050">
                <a:solidFill>
                  <a:srgbClr val="D4D4D4"/>
                </a:solidFill>
                <a:highlight>
                  <a:srgbClr val="1E1E1E"/>
                </a:highlight>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rgbClr val="D4D4D4"/>
                </a:solidFill>
                <a:highlight>
                  <a:srgbClr val="1E1E1E"/>
                </a:highlight>
                <a:latin typeface="Courier New"/>
                <a:ea typeface="Courier New"/>
                <a:cs typeface="Courier New"/>
                <a:sym typeface="Courier New"/>
              </a:rPr>
              <a:t>});</a:t>
            </a:r>
            <a:endParaRPr b="1"/>
          </a:p>
        </p:txBody>
      </p:sp>
      <p:cxnSp>
        <p:nvCxnSpPr>
          <p:cNvPr id="151" name="Google Shape;151;p26"/>
          <p:cNvCxnSpPr/>
          <p:nvPr/>
        </p:nvCxnSpPr>
        <p:spPr>
          <a:xfrm flipH="1" rot="10800000">
            <a:off x="1617275" y="1292375"/>
            <a:ext cx="457500" cy="1128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6"/>
          <p:cNvCxnSpPr/>
          <p:nvPr/>
        </p:nvCxnSpPr>
        <p:spPr>
          <a:xfrm>
            <a:off x="1531125" y="2246975"/>
            <a:ext cx="570000" cy="1128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6"/>
          <p:cNvCxnSpPr/>
          <p:nvPr/>
        </p:nvCxnSpPr>
        <p:spPr>
          <a:xfrm>
            <a:off x="1478100" y="3393650"/>
            <a:ext cx="596400" cy="41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Express Router</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express.router</a:t>
            </a:r>
            <a:r>
              <a:rPr lang="es"/>
              <a:t>: crear manejadores de rutas montables y modulares</a:t>
            </a:r>
            <a:endParaRPr/>
          </a:p>
        </p:txBody>
      </p:sp>
      <p:sp>
        <p:nvSpPr>
          <p:cNvPr id="160" name="Google Shape;160;p27"/>
          <p:cNvSpPr txBox="1"/>
          <p:nvPr/>
        </p:nvSpPr>
        <p:spPr>
          <a:xfrm>
            <a:off x="464000" y="1975225"/>
            <a:ext cx="4029900" cy="2988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2E95D3"/>
                </a:solidFill>
                <a:highlight>
                  <a:schemeClr val="dk1"/>
                </a:highlight>
                <a:latin typeface="Courier New"/>
                <a:ea typeface="Courier New"/>
                <a:cs typeface="Courier New"/>
                <a:sym typeface="Courier New"/>
              </a:rPr>
              <a:t>const</a:t>
            </a:r>
            <a:r>
              <a:rPr lang="es" sz="1250">
                <a:solidFill>
                  <a:srgbClr val="FFFFFF"/>
                </a:solidFill>
                <a:highlight>
                  <a:schemeClr val="dk1"/>
                </a:highlight>
                <a:latin typeface="Courier New"/>
                <a:ea typeface="Courier New"/>
                <a:cs typeface="Courier New"/>
                <a:sym typeface="Courier New"/>
              </a:rPr>
              <a:t> express = </a:t>
            </a:r>
            <a:r>
              <a:rPr lang="es" sz="1250">
                <a:solidFill>
                  <a:srgbClr val="E9950C"/>
                </a:solidFill>
                <a:highlight>
                  <a:schemeClr val="dk1"/>
                </a:highlight>
                <a:latin typeface="Courier New"/>
                <a:ea typeface="Courier New"/>
                <a:cs typeface="Courier New"/>
                <a:sym typeface="Courier New"/>
              </a:rPr>
              <a:t>require</a:t>
            </a:r>
            <a:r>
              <a:rPr lang="es" sz="1250">
                <a:solidFill>
                  <a:srgbClr val="FFFFFF"/>
                </a:solidFill>
                <a:highlight>
                  <a:schemeClr val="dk1"/>
                </a:highlight>
                <a:latin typeface="Courier New"/>
                <a:ea typeface="Courier New"/>
                <a:cs typeface="Courier New"/>
                <a:sym typeface="Courier New"/>
              </a:rPr>
              <a:t>(</a:t>
            </a:r>
            <a:r>
              <a:rPr lang="es" sz="1250">
                <a:solidFill>
                  <a:srgbClr val="00A67D"/>
                </a:solidFill>
                <a:highlight>
                  <a:schemeClr val="dk1"/>
                </a:highlight>
                <a:latin typeface="Courier New"/>
                <a:ea typeface="Courier New"/>
                <a:cs typeface="Courier New"/>
                <a:sym typeface="Courier New"/>
              </a:rPr>
              <a:t>'express'</a:t>
            </a:r>
            <a:r>
              <a:rPr lang="es" sz="1250">
                <a:solidFill>
                  <a:srgbClr val="FFFFFF"/>
                </a:solidFill>
                <a:highlight>
                  <a:schemeClr val="dk1"/>
                </a:highlight>
                <a:latin typeface="Courier New"/>
                <a:ea typeface="Courier New"/>
                <a:cs typeface="Courier New"/>
                <a:sym typeface="Courier New"/>
              </a:rPr>
              <a:t>);</a:t>
            </a:r>
            <a:endParaRPr sz="12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569CD6"/>
                </a:solidFill>
                <a:highlight>
                  <a:srgbClr val="1E1E1E"/>
                </a:highlight>
                <a:latin typeface="Courier New"/>
                <a:ea typeface="Courier New"/>
                <a:cs typeface="Courier New"/>
                <a:sym typeface="Courier New"/>
              </a:rPr>
              <a:t>const</a:t>
            </a:r>
            <a:r>
              <a:rPr lang="es" sz="1250">
                <a:solidFill>
                  <a:srgbClr val="D4D4D4"/>
                </a:solidFill>
                <a:highlight>
                  <a:srgbClr val="1E1E1E"/>
                </a:highlight>
                <a:latin typeface="Courier New"/>
                <a:ea typeface="Courier New"/>
                <a:cs typeface="Courier New"/>
                <a:sym typeface="Courier New"/>
              </a:rPr>
              <a:t> </a:t>
            </a:r>
            <a:r>
              <a:rPr lang="es" sz="1250">
                <a:solidFill>
                  <a:srgbClr val="4FC1FF"/>
                </a:solidFill>
                <a:highlight>
                  <a:srgbClr val="1E1E1E"/>
                </a:highlight>
                <a:latin typeface="Courier New"/>
                <a:ea typeface="Courier New"/>
                <a:cs typeface="Courier New"/>
                <a:sym typeface="Courier New"/>
              </a:rPr>
              <a:t>router</a:t>
            </a:r>
            <a:r>
              <a:rPr lang="es" sz="1250">
                <a:solidFill>
                  <a:srgbClr val="D4D4D4"/>
                </a:solidFill>
                <a:highlight>
                  <a:srgbClr val="1E1E1E"/>
                </a:highlight>
                <a:latin typeface="Courier New"/>
                <a:ea typeface="Courier New"/>
                <a:cs typeface="Courier New"/>
                <a:sym typeface="Courier New"/>
              </a:rPr>
              <a:t> = </a:t>
            </a:r>
            <a:r>
              <a:rPr lang="es" sz="1250">
                <a:solidFill>
                  <a:srgbClr val="DCDCAA"/>
                </a:solidFill>
                <a:highlight>
                  <a:srgbClr val="1E1E1E"/>
                </a:highlight>
                <a:latin typeface="Courier New"/>
                <a:ea typeface="Courier New"/>
                <a:cs typeface="Courier New"/>
                <a:sym typeface="Courier New"/>
              </a:rPr>
              <a:t>express</a:t>
            </a:r>
            <a:r>
              <a:rPr lang="es" sz="1250">
                <a:solidFill>
                  <a:srgbClr val="D4D4D4"/>
                </a:solidFill>
                <a:highlight>
                  <a:srgbClr val="1E1E1E"/>
                </a:highlight>
                <a:latin typeface="Courier New"/>
                <a:ea typeface="Courier New"/>
                <a:cs typeface="Courier New"/>
                <a:sym typeface="Courier New"/>
              </a:rPr>
              <a:t>.</a:t>
            </a:r>
            <a:r>
              <a:rPr lang="es" sz="1250">
                <a:solidFill>
                  <a:srgbClr val="DCDCAA"/>
                </a:solidFill>
                <a:highlight>
                  <a:srgbClr val="1E1E1E"/>
                </a:highlight>
                <a:latin typeface="Courier New"/>
                <a:ea typeface="Courier New"/>
                <a:cs typeface="Courier New"/>
                <a:sym typeface="Courier New"/>
              </a:rPr>
              <a:t>Router</a:t>
            </a:r>
            <a:r>
              <a:rPr lang="es"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4FC1FF"/>
                </a:solidFill>
                <a:highlight>
                  <a:srgbClr val="1E1E1E"/>
                </a:highlight>
                <a:latin typeface="Courier New"/>
                <a:ea typeface="Courier New"/>
                <a:cs typeface="Courier New"/>
                <a:sym typeface="Courier New"/>
              </a:rPr>
              <a:t>router</a:t>
            </a:r>
            <a:r>
              <a:rPr lang="es" sz="1250">
                <a:solidFill>
                  <a:srgbClr val="D4D4D4"/>
                </a:solidFill>
                <a:highlight>
                  <a:srgbClr val="1E1E1E"/>
                </a:highlight>
                <a:latin typeface="Courier New"/>
                <a:ea typeface="Courier New"/>
                <a:cs typeface="Courier New"/>
                <a:sym typeface="Courier New"/>
              </a:rPr>
              <a:t>.</a:t>
            </a:r>
            <a:r>
              <a:rPr lang="es" sz="1250">
                <a:solidFill>
                  <a:srgbClr val="DCDCAA"/>
                </a:solidFill>
                <a:highlight>
                  <a:srgbClr val="1E1E1E"/>
                </a:highlight>
                <a:latin typeface="Courier New"/>
                <a:ea typeface="Courier New"/>
                <a:cs typeface="Courier New"/>
                <a:sym typeface="Courier New"/>
              </a:rPr>
              <a:t>get</a:t>
            </a:r>
            <a:r>
              <a:rPr lang="es" sz="1250">
                <a:solidFill>
                  <a:srgbClr val="D4D4D4"/>
                </a:solidFill>
                <a:highlight>
                  <a:srgbClr val="1E1E1E"/>
                </a:highlight>
                <a:latin typeface="Courier New"/>
                <a:ea typeface="Courier New"/>
                <a:cs typeface="Courier New"/>
                <a:sym typeface="Courier New"/>
              </a:rPr>
              <a:t>(</a:t>
            </a:r>
            <a:r>
              <a:rPr lang="es" sz="1250">
                <a:solidFill>
                  <a:srgbClr val="CE9178"/>
                </a:solidFill>
                <a:highlight>
                  <a:srgbClr val="1E1E1E"/>
                </a:highlight>
                <a:latin typeface="Courier New"/>
                <a:ea typeface="Courier New"/>
                <a:cs typeface="Courier New"/>
                <a:sym typeface="Courier New"/>
              </a:rPr>
              <a:t>"/api/articulos"</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async</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function</a:t>
            </a:r>
            <a:r>
              <a:rPr lang="es" sz="1250">
                <a:solidFill>
                  <a:srgbClr val="D4D4D4"/>
                </a:solidFill>
                <a:highlight>
                  <a:srgbClr val="1E1E1E"/>
                </a:highlight>
                <a:latin typeface="Courier New"/>
                <a:ea typeface="Courier New"/>
                <a:cs typeface="Courier New"/>
                <a:sym typeface="Courier New"/>
              </a:rPr>
              <a:t> (</a:t>
            </a:r>
            <a:r>
              <a:rPr lang="es" sz="1250">
                <a:solidFill>
                  <a:srgbClr val="9CDCFE"/>
                </a:solidFill>
                <a:highlight>
                  <a:srgbClr val="1E1E1E"/>
                </a:highlight>
                <a:latin typeface="Courier New"/>
                <a:ea typeface="Courier New"/>
                <a:cs typeface="Courier New"/>
                <a:sym typeface="Courier New"/>
              </a:rPr>
              <a:t>req</a:t>
            </a:r>
            <a:r>
              <a:rPr lang="es" sz="1250">
                <a:solidFill>
                  <a:srgbClr val="D4D4D4"/>
                </a:solidFill>
                <a:highlight>
                  <a:srgbClr val="1E1E1E"/>
                </a:highlight>
                <a:latin typeface="Courier New"/>
                <a:ea typeface="Courier New"/>
                <a:cs typeface="Courier New"/>
                <a:sym typeface="Courier New"/>
              </a:rPr>
              <a:t>, </a:t>
            </a:r>
            <a:r>
              <a:rPr lang="es" sz="1250">
                <a:solidFill>
                  <a:srgbClr val="9CDCFE"/>
                </a:solidFill>
                <a:highlight>
                  <a:srgbClr val="1E1E1E"/>
                </a:highlight>
                <a:latin typeface="Courier New"/>
                <a:ea typeface="Courier New"/>
                <a:cs typeface="Courier New"/>
                <a:sym typeface="Courier New"/>
              </a:rPr>
              <a:t>res</a:t>
            </a:r>
            <a:r>
              <a:rPr lang="es" sz="1250">
                <a:solidFill>
                  <a:srgbClr val="D4D4D4"/>
                </a:solidFill>
                <a:highlight>
                  <a:srgbClr val="1E1E1E"/>
                </a:highlight>
                <a:latin typeface="Courier New"/>
                <a:ea typeface="Courier New"/>
                <a:cs typeface="Courier New"/>
                <a:sym typeface="Courier New"/>
              </a:rPr>
              <a:t>) {</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D4D4D4"/>
                </a:solidFill>
                <a:highlight>
                  <a:srgbClr val="1E1E1E"/>
                </a:highlight>
                <a:latin typeface="Courier New"/>
                <a:ea typeface="Courier New"/>
                <a:cs typeface="Courier New"/>
                <a:sym typeface="Courier New"/>
              </a:rPr>
              <a:t>  </a:t>
            </a:r>
            <a:r>
              <a:rPr lang="es" sz="1250">
                <a:solidFill>
                  <a:srgbClr val="6A9955"/>
                </a:solidFill>
                <a:highlight>
                  <a:srgbClr val="1E1E1E"/>
                </a:highlight>
                <a:latin typeface="Courier New"/>
                <a:ea typeface="Courier New"/>
                <a:cs typeface="Courier New"/>
                <a:sym typeface="Courier New"/>
              </a:rPr>
              <a:t>//Código del método</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4FC1FF"/>
                </a:solidFill>
                <a:highlight>
                  <a:srgbClr val="1E1E1E"/>
                </a:highlight>
                <a:latin typeface="Courier New"/>
                <a:ea typeface="Courier New"/>
                <a:cs typeface="Courier New"/>
                <a:sym typeface="Courier New"/>
              </a:rPr>
              <a:t>router</a:t>
            </a:r>
            <a:r>
              <a:rPr lang="es" sz="1250">
                <a:solidFill>
                  <a:srgbClr val="D4D4D4"/>
                </a:solidFill>
                <a:highlight>
                  <a:srgbClr val="1E1E1E"/>
                </a:highlight>
                <a:latin typeface="Courier New"/>
                <a:ea typeface="Courier New"/>
                <a:cs typeface="Courier New"/>
                <a:sym typeface="Courier New"/>
              </a:rPr>
              <a:t>.</a:t>
            </a:r>
            <a:r>
              <a:rPr lang="es" sz="1250">
                <a:solidFill>
                  <a:srgbClr val="DCDCAA"/>
                </a:solidFill>
                <a:highlight>
                  <a:srgbClr val="1E1E1E"/>
                </a:highlight>
                <a:latin typeface="Courier New"/>
                <a:ea typeface="Courier New"/>
                <a:cs typeface="Courier New"/>
                <a:sym typeface="Courier New"/>
              </a:rPr>
              <a:t>get</a:t>
            </a:r>
            <a:r>
              <a:rPr lang="es" sz="1250">
                <a:solidFill>
                  <a:srgbClr val="D4D4D4"/>
                </a:solidFill>
                <a:highlight>
                  <a:srgbClr val="1E1E1E"/>
                </a:highlight>
                <a:latin typeface="Courier New"/>
                <a:ea typeface="Courier New"/>
                <a:cs typeface="Courier New"/>
                <a:sym typeface="Courier New"/>
              </a:rPr>
              <a:t>(</a:t>
            </a:r>
            <a:r>
              <a:rPr lang="es" sz="1250">
                <a:solidFill>
                  <a:srgbClr val="CE9178"/>
                </a:solidFill>
                <a:highlight>
                  <a:srgbClr val="1E1E1E"/>
                </a:highlight>
                <a:latin typeface="Courier New"/>
                <a:ea typeface="Courier New"/>
                <a:cs typeface="Courier New"/>
                <a:sym typeface="Courier New"/>
              </a:rPr>
              <a:t>"/api/articulos/:id"</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async</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function</a:t>
            </a:r>
            <a:r>
              <a:rPr lang="es" sz="1250">
                <a:solidFill>
                  <a:srgbClr val="D4D4D4"/>
                </a:solidFill>
                <a:highlight>
                  <a:srgbClr val="1E1E1E"/>
                </a:highlight>
                <a:latin typeface="Courier New"/>
                <a:ea typeface="Courier New"/>
                <a:cs typeface="Courier New"/>
                <a:sym typeface="Courier New"/>
              </a:rPr>
              <a:t> (</a:t>
            </a:r>
            <a:r>
              <a:rPr lang="es" sz="1250">
                <a:solidFill>
                  <a:srgbClr val="9CDCFE"/>
                </a:solidFill>
                <a:highlight>
                  <a:srgbClr val="1E1E1E"/>
                </a:highlight>
                <a:latin typeface="Courier New"/>
                <a:ea typeface="Courier New"/>
                <a:cs typeface="Courier New"/>
                <a:sym typeface="Courier New"/>
              </a:rPr>
              <a:t>req</a:t>
            </a:r>
            <a:r>
              <a:rPr lang="es" sz="1250">
                <a:solidFill>
                  <a:srgbClr val="D4D4D4"/>
                </a:solidFill>
                <a:highlight>
                  <a:srgbClr val="1E1E1E"/>
                </a:highlight>
                <a:latin typeface="Courier New"/>
                <a:ea typeface="Courier New"/>
                <a:cs typeface="Courier New"/>
                <a:sym typeface="Courier New"/>
              </a:rPr>
              <a:t>, </a:t>
            </a:r>
            <a:r>
              <a:rPr lang="es" sz="1250">
                <a:solidFill>
                  <a:srgbClr val="9CDCFE"/>
                </a:solidFill>
                <a:highlight>
                  <a:srgbClr val="1E1E1E"/>
                </a:highlight>
                <a:latin typeface="Courier New"/>
                <a:ea typeface="Courier New"/>
                <a:cs typeface="Courier New"/>
                <a:sym typeface="Courier New"/>
              </a:rPr>
              <a:t>res</a:t>
            </a:r>
            <a:r>
              <a:rPr lang="es" sz="1250">
                <a:solidFill>
                  <a:srgbClr val="D4D4D4"/>
                </a:solidFill>
                <a:highlight>
                  <a:srgbClr val="1E1E1E"/>
                </a:highlight>
                <a:latin typeface="Courier New"/>
                <a:ea typeface="Courier New"/>
                <a:cs typeface="Courier New"/>
                <a:sym typeface="Courier New"/>
              </a:rPr>
              <a:t>) {</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D4D4D4"/>
                </a:solidFill>
                <a:highlight>
                  <a:srgbClr val="1E1E1E"/>
                </a:highlight>
                <a:latin typeface="Courier New"/>
                <a:ea typeface="Courier New"/>
                <a:cs typeface="Courier New"/>
                <a:sym typeface="Courier New"/>
              </a:rPr>
              <a:t>  </a:t>
            </a:r>
            <a:r>
              <a:rPr lang="es" sz="1250">
                <a:solidFill>
                  <a:srgbClr val="6A9955"/>
                </a:solidFill>
                <a:highlight>
                  <a:srgbClr val="1E1E1E"/>
                </a:highlight>
                <a:latin typeface="Courier New"/>
                <a:ea typeface="Courier New"/>
                <a:cs typeface="Courier New"/>
                <a:sym typeface="Courier New"/>
              </a:rPr>
              <a:t>//Código del método</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4FC1FF"/>
                </a:solidFill>
                <a:highlight>
                  <a:srgbClr val="1E1E1E"/>
                </a:highlight>
                <a:latin typeface="Courier New"/>
                <a:ea typeface="Courier New"/>
                <a:cs typeface="Courier New"/>
                <a:sym typeface="Courier New"/>
              </a:rPr>
              <a:t>module</a:t>
            </a:r>
            <a:r>
              <a:rPr lang="es" sz="1250">
                <a:solidFill>
                  <a:srgbClr val="D4D4D4"/>
                </a:solidFill>
                <a:highlight>
                  <a:srgbClr val="1E1E1E"/>
                </a:highlight>
                <a:latin typeface="Courier New"/>
                <a:ea typeface="Courier New"/>
                <a:cs typeface="Courier New"/>
                <a:sym typeface="Courier New"/>
              </a:rPr>
              <a:t>.</a:t>
            </a:r>
            <a:r>
              <a:rPr lang="es" sz="1250">
                <a:solidFill>
                  <a:srgbClr val="4FC1FF"/>
                </a:solidFill>
                <a:highlight>
                  <a:srgbClr val="1E1E1E"/>
                </a:highlight>
                <a:latin typeface="Courier New"/>
                <a:ea typeface="Courier New"/>
                <a:cs typeface="Courier New"/>
                <a:sym typeface="Courier New"/>
              </a:rPr>
              <a:t>exports</a:t>
            </a:r>
            <a:r>
              <a:rPr lang="es" sz="1250">
                <a:solidFill>
                  <a:srgbClr val="D4D4D4"/>
                </a:solidFill>
                <a:highlight>
                  <a:srgbClr val="1E1E1E"/>
                </a:highlight>
                <a:latin typeface="Courier New"/>
                <a:ea typeface="Courier New"/>
                <a:cs typeface="Courier New"/>
                <a:sym typeface="Courier New"/>
              </a:rPr>
              <a:t> = </a:t>
            </a:r>
            <a:r>
              <a:rPr lang="es" sz="1250">
                <a:solidFill>
                  <a:srgbClr val="4FC1FF"/>
                </a:solidFill>
                <a:highlight>
                  <a:srgbClr val="1E1E1E"/>
                </a:highlight>
                <a:latin typeface="Courier New"/>
                <a:ea typeface="Courier New"/>
                <a:cs typeface="Courier New"/>
                <a:sym typeface="Courier New"/>
              </a:rPr>
              <a:t>router</a:t>
            </a:r>
            <a:r>
              <a:rPr lang="es" sz="1250">
                <a:solidFill>
                  <a:srgbClr val="D4D4D4"/>
                </a:solidFill>
                <a:highlight>
                  <a:srgbClr val="1E1E1E"/>
                </a:highlight>
                <a:latin typeface="Courier New"/>
                <a:ea typeface="Courier New"/>
                <a:cs typeface="Courier New"/>
                <a:sym typeface="Courier New"/>
              </a:rPr>
              <a:t>;</a:t>
            </a:r>
            <a:endParaRPr sz="1600"/>
          </a:p>
        </p:txBody>
      </p:sp>
      <p:sp>
        <p:nvSpPr>
          <p:cNvPr id="161" name="Google Shape;161;p27"/>
          <p:cNvSpPr txBox="1"/>
          <p:nvPr/>
        </p:nvSpPr>
        <p:spPr>
          <a:xfrm>
            <a:off x="5156750" y="1975225"/>
            <a:ext cx="3380400" cy="2877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s" sz="1650">
                <a:solidFill>
                  <a:srgbClr val="569CD6"/>
                </a:solidFill>
                <a:highlight>
                  <a:srgbClr val="1E1E1E"/>
                </a:highlight>
                <a:latin typeface="Courier New"/>
                <a:ea typeface="Courier New"/>
                <a:cs typeface="Courier New"/>
                <a:sym typeface="Courier New"/>
              </a:rPr>
              <a:t>const</a:t>
            </a:r>
            <a:r>
              <a:rPr lang="es" sz="1650">
                <a:solidFill>
                  <a:srgbClr val="D4D4D4"/>
                </a:solidFill>
                <a:highlight>
                  <a:srgbClr val="1E1E1E"/>
                </a:highlight>
                <a:latin typeface="Courier New"/>
                <a:ea typeface="Courier New"/>
                <a:cs typeface="Courier New"/>
                <a:sym typeface="Courier New"/>
              </a:rPr>
              <a:t> </a:t>
            </a:r>
            <a:r>
              <a:rPr lang="es" sz="1650">
                <a:solidFill>
                  <a:srgbClr val="4FC1FF"/>
                </a:solidFill>
                <a:highlight>
                  <a:srgbClr val="1E1E1E"/>
                </a:highlight>
                <a:latin typeface="Courier New"/>
                <a:ea typeface="Courier New"/>
                <a:cs typeface="Courier New"/>
                <a:sym typeface="Courier New"/>
              </a:rPr>
              <a:t>articulosRouter</a:t>
            </a:r>
            <a:r>
              <a:rPr lang="es" sz="1650">
                <a:solidFill>
                  <a:srgbClr val="D4D4D4"/>
                </a:solidFill>
                <a:highlight>
                  <a:srgbClr val="1E1E1E"/>
                </a:highlight>
                <a:latin typeface="Courier New"/>
                <a:ea typeface="Courier New"/>
                <a:cs typeface="Courier New"/>
                <a:sym typeface="Courier New"/>
              </a:rPr>
              <a:t> = </a:t>
            </a:r>
            <a:r>
              <a:rPr lang="es" sz="1650">
                <a:solidFill>
                  <a:srgbClr val="DCDCAA"/>
                </a:solidFill>
                <a:highlight>
                  <a:srgbClr val="1E1E1E"/>
                </a:highlight>
                <a:latin typeface="Courier New"/>
                <a:ea typeface="Courier New"/>
                <a:cs typeface="Courier New"/>
                <a:sym typeface="Courier New"/>
              </a:rPr>
              <a:t>require</a:t>
            </a:r>
            <a:r>
              <a:rPr lang="es" sz="1650">
                <a:solidFill>
                  <a:srgbClr val="D4D4D4"/>
                </a:solidFill>
                <a:highlight>
                  <a:srgbClr val="1E1E1E"/>
                </a:highlight>
                <a:latin typeface="Courier New"/>
                <a:ea typeface="Courier New"/>
                <a:cs typeface="Courier New"/>
                <a:sym typeface="Courier New"/>
              </a:rPr>
              <a:t>(</a:t>
            </a:r>
            <a:r>
              <a:rPr lang="es" sz="1650">
                <a:solidFill>
                  <a:srgbClr val="CE9178"/>
                </a:solidFill>
                <a:highlight>
                  <a:srgbClr val="1E1E1E"/>
                </a:highlight>
                <a:latin typeface="Courier New"/>
                <a:ea typeface="Courier New"/>
                <a:cs typeface="Courier New"/>
                <a:sym typeface="Courier New"/>
              </a:rPr>
              <a:t>"./routes/articulos"</a:t>
            </a:r>
            <a:r>
              <a:rPr lang="es" sz="1650">
                <a:solidFill>
                  <a:srgbClr val="D4D4D4"/>
                </a:solidFill>
                <a:highlight>
                  <a:srgbClr val="1E1E1E"/>
                </a:highlight>
                <a:latin typeface="Courier New"/>
                <a:ea typeface="Courier New"/>
                <a:cs typeface="Courier New"/>
                <a:sym typeface="Courier New"/>
              </a:rPr>
              <a:t>);</a:t>
            </a:r>
            <a:endParaRPr sz="1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650">
                <a:solidFill>
                  <a:srgbClr val="4FC1FF"/>
                </a:solidFill>
                <a:highlight>
                  <a:srgbClr val="1E1E1E"/>
                </a:highlight>
                <a:latin typeface="Courier New"/>
                <a:ea typeface="Courier New"/>
                <a:cs typeface="Courier New"/>
                <a:sym typeface="Courier New"/>
              </a:rPr>
              <a:t>app</a:t>
            </a:r>
            <a:r>
              <a:rPr lang="es" sz="1650">
                <a:solidFill>
                  <a:srgbClr val="D4D4D4"/>
                </a:solidFill>
                <a:highlight>
                  <a:srgbClr val="1E1E1E"/>
                </a:highlight>
                <a:latin typeface="Courier New"/>
                <a:ea typeface="Courier New"/>
                <a:cs typeface="Courier New"/>
                <a:sym typeface="Courier New"/>
              </a:rPr>
              <a:t>.</a:t>
            </a:r>
            <a:r>
              <a:rPr lang="es" sz="1650">
                <a:solidFill>
                  <a:srgbClr val="DCDCAA"/>
                </a:solidFill>
                <a:highlight>
                  <a:srgbClr val="1E1E1E"/>
                </a:highlight>
                <a:latin typeface="Courier New"/>
                <a:ea typeface="Courier New"/>
                <a:cs typeface="Courier New"/>
                <a:sym typeface="Courier New"/>
              </a:rPr>
              <a:t>use</a:t>
            </a:r>
            <a:r>
              <a:rPr lang="es" sz="1650">
                <a:solidFill>
                  <a:srgbClr val="D4D4D4"/>
                </a:solidFill>
                <a:highlight>
                  <a:srgbClr val="1E1E1E"/>
                </a:highlight>
                <a:latin typeface="Courier New"/>
                <a:ea typeface="Courier New"/>
                <a:cs typeface="Courier New"/>
                <a:sym typeface="Courier New"/>
              </a:rPr>
              <a:t>(</a:t>
            </a:r>
            <a:r>
              <a:rPr lang="es" sz="1650">
                <a:solidFill>
                  <a:srgbClr val="9CDCFE"/>
                </a:solidFill>
                <a:highlight>
                  <a:srgbClr val="1E1E1E"/>
                </a:highlight>
                <a:latin typeface="Courier New"/>
                <a:ea typeface="Courier New"/>
                <a:cs typeface="Courier New"/>
                <a:sym typeface="Courier New"/>
              </a:rPr>
              <a:t>articulosRouter</a:t>
            </a:r>
            <a:r>
              <a:rPr lang="es" sz="1650">
                <a:solidFill>
                  <a:srgbClr val="D4D4D4"/>
                </a:solidFill>
                <a:highlight>
                  <a:srgbClr val="1E1E1E"/>
                </a:highlight>
                <a:latin typeface="Courier New"/>
                <a:ea typeface="Courier New"/>
                <a:cs typeface="Courier New"/>
                <a:sym typeface="Courier New"/>
              </a:rPr>
              <a:t>);</a:t>
            </a:r>
            <a:endParaRPr sz="1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300"/>
          </a:p>
        </p:txBody>
      </p:sp>
      <p:sp>
        <p:nvSpPr>
          <p:cNvPr id="162" name="Google Shape;162;p27"/>
          <p:cNvSpPr txBox="1"/>
          <p:nvPr/>
        </p:nvSpPr>
        <p:spPr>
          <a:xfrm>
            <a:off x="464000" y="1575025"/>
            <a:ext cx="40299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Archivo en ./routes/articulos.js</a:t>
            </a:r>
            <a:endParaRPr/>
          </a:p>
        </p:txBody>
      </p:sp>
      <p:sp>
        <p:nvSpPr>
          <p:cNvPr id="163" name="Google Shape;163;p27"/>
          <p:cNvSpPr txBox="1"/>
          <p:nvPr/>
        </p:nvSpPr>
        <p:spPr>
          <a:xfrm>
            <a:off x="5156750" y="1575025"/>
            <a:ext cx="33804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Archivo en app.js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Express</a:t>
            </a:r>
            <a:endParaRPr/>
          </a:p>
        </p:txBody>
      </p:sp>
      <p:sp>
        <p:nvSpPr>
          <p:cNvPr id="64" name="Google Shape;64;p14"/>
          <p:cNvSpPr txBox="1"/>
          <p:nvPr>
            <p:ph idx="1" type="body"/>
          </p:nvPr>
        </p:nvSpPr>
        <p:spPr>
          <a:xfrm>
            <a:off x="22807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Express es una infraestructura de aplicaciones web Node.js mínima y flexible que proporciona un conjunto sólido de características para las aplicaciones web y móviles.</a:t>
            </a:r>
            <a:endParaRPr/>
          </a:p>
          <a:p>
            <a:pPr indent="-342900" lvl="0" marL="457200" rtl="0" algn="l">
              <a:spcBef>
                <a:spcPts val="0"/>
              </a:spcBef>
              <a:spcAft>
                <a:spcPts val="0"/>
              </a:spcAft>
              <a:buSzPts val="1800"/>
              <a:buChar char="●"/>
            </a:pPr>
            <a:r>
              <a:rPr lang="es"/>
              <a:t>Se desarrolló en el año 2010.</a:t>
            </a:r>
            <a:endParaRPr/>
          </a:p>
          <a:p>
            <a:pPr indent="-342900" lvl="0" marL="457200" rtl="0" algn="l">
              <a:spcBef>
                <a:spcPts val="0"/>
              </a:spcBef>
              <a:spcAft>
                <a:spcPts val="0"/>
              </a:spcAft>
              <a:buSzPts val="1800"/>
              <a:buChar char="●"/>
            </a:pPr>
            <a:r>
              <a:rPr lang="es"/>
              <a:t>Permite desarrollo simple y rápido de api REST</a:t>
            </a:r>
            <a:endParaRPr/>
          </a:p>
          <a:p>
            <a:pPr indent="-342900" lvl="0" marL="457200" rtl="0" algn="l">
              <a:spcBef>
                <a:spcPts val="0"/>
              </a:spcBef>
              <a:spcAft>
                <a:spcPts val="0"/>
              </a:spcAft>
              <a:buSzPts val="1800"/>
              <a:buChar char="●"/>
            </a:pPr>
            <a:r>
              <a:rPr lang="es"/>
              <a:t>Comunidad de soporte y desarrollo muy amplia y madura.</a:t>
            </a:r>
            <a:endParaRPr/>
          </a:p>
          <a:p>
            <a:pPr indent="-342900" lvl="0" marL="457200" rtl="0" algn="l">
              <a:spcBef>
                <a:spcPts val="0"/>
              </a:spcBef>
              <a:spcAft>
                <a:spcPts val="0"/>
              </a:spcAft>
              <a:buSzPts val="1800"/>
              <a:buChar char="●"/>
            </a:pPr>
            <a:r>
              <a:rPr lang="es"/>
              <a:t>No depende de patrones MVC</a:t>
            </a:r>
            <a:endParaRPr/>
          </a:p>
          <a:p>
            <a:pPr indent="-342900" lvl="0" marL="457200" rtl="0" algn="l">
              <a:spcBef>
                <a:spcPts val="0"/>
              </a:spcBef>
              <a:spcAft>
                <a:spcPts val="0"/>
              </a:spcAft>
              <a:buSzPts val="1800"/>
              <a:buChar char="●"/>
            </a:pPr>
            <a:r>
              <a:rPr lang="es"/>
              <a:t>Hay otros frameworks para aplicaciones web como Restify, Hapi, Sails, Meteor, Loopback, etc.</a:t>
            </a:r>
            <a:endParaRPr/>
          </a:p>
        </p:txBody>
      </p:sp>
      <p:sp>
        <p:nvSpPr>
          <p:cNvPr id="65" name="Google Shape;65;p14"/>
          <p:cNvSpPr/>
          <p:nvPr/>
        </p:nvSpPr>
        <p:spPr>
          <a:xfrm>
            <a:off x="8329525" y="4267998"/>
            <a:ext cx="608900" cy="689375"/>
          </a:xfrm>
          <a:prstGeom prst="rect">
            <a:avLst/>
          </a:prstGeom>
          <a:noFill/>
          <a:ln>
            <a:noFill/>
          </a:ln>
        </p:spPr>
      </p:sp>
      <p:pic>
        <p:nvPicPr>
          <p:cNvPr id="66" name="Google Shape;66;p14"/>
          <p:cNvPicPr preferRelativeResize="0"/>
          <p:nvPr/>
        </p:nvPicPr>
        <p:blipFill>
          <a:blip r:embed="rId3">
            <a:alphaModFix/>
          </a:blip>
          <a:stretch>
            <a:fillRect/>
          </a:stretch>
        </p:blipFill>
        <p:spPr>
          <a:xfrm>
            <a:off x="5945525" y="200725"/>
            <a:ext cx="1791800" cy="100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 y desventajas de Express</a:t>
            </a:r>
            <a:endParaRPr/>
          </a:p>
        </p:txBody>
      </p:sp>
      <p:pic>
        <p:nvPicPr>
          <p:cNvPr id="72" name="Google Shape;72;p15"/>
          <p:cNvPicPr preferRelativeResize="0"/>
          <p:nvPr/>
        </p:nvPicPr>
        <p:blipFill>
          <a:blip r:embed="rId3">
            <a:alphaModFix/>
          </a:blip>
          <a:stretch>
            <a:fillRect/>
          </a:stretch>
        </p:blipFill>
        <p:spPr>
          <a:xfrm>
            <a:off x="1181350" y="1231775"/>
            <a:ext cx="5734050" cy="358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Integración de express con node</a:t>
            </a:r>
            <a:endParaRPr/>
          </a:p>
        </p:txBody>
      </p:sp>
      <p:pic>
        <p:nvPicPr>
          <p:cNvPr id="78" name="Google Shape;78;p16"/>
          <p:cNvPicPr preferRelativeResize="0"/>
          <p:nvPr/>
        </p:nvPicPr>
        <p:blipFill>
          <a:blip r:embed="rId3">
            <a:alphaModFix/>
          </a:blip>
          <a:stretch>
            <a:fillRect/>
          </a:stretch>
        </p:blipFill>
        <p:spPr>
          <a:xfrm>
            <a:off x="605825" y="1114425"/>
            <a:ext cx="7620000" cy="2914650"/>
          </a:xfrm>
          <a:prstGeom prst="rect">
            <a:avLst/>
          </a:prstGeom>
          <a:noFill/>
          <a:ln>
            <a:noFill/>
          </a:ln>
        </p:spPr>
      </p:pic>
      <p:sp>
        <p:nvSpPr>
          <p:cNvPr id="79" name="Google Shape;79;p16"/>
          <p:cNvSpPr/>
          <p:nvPr/>
        </p:nvSpPr>
        <p:spPr>
          <a:xfrm>
            <a:off x="8329525" y="4267998"/>
            <a:ext cx="608900" cy="689375"/>
          </a:xfrm>
          <a:prstGeom prst="rect">
            <a:avLst/>
          </a:prstGeom>
          <a:no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Solicitud (Request) y Respuesta (Response)</a:t>
            </a:r>
            <a:r>
              <a:rPr lang="es"/>
              <a:t> con Express</a:t>
            </a:r>
            <a:endParaRPr/>
          </a:p>
        </p:txBody>
      </p:sp>
      <p:sp>
        <p:nvSpPr>
          <p:cNvPr id="85" name="Google Shape;85;p17"/>
          <p:cNvSpPr txBox="1"/>
          <p:nvPr>
            <p:ph idx="1" type="body"/>
          </p:nvPr>
        </p:nvSpPr>
        <p:spPr>
          <a:xfrm>
            <a:off x="2585175" y="1517425"/>
            <a:ext cx="4705800" cy="197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s" sz="2509"/>
              <a:t>app.get('/', (req, res) {</a:t>
            </a:r>
            <a:endParaRPr b="1" sz="2509"/>
          </a:p>
          <a:p>
            <a:pPr indent="0" lvl="0" marL="0" rtl="0" algn="l">
              <a:spcBef>
                <a:spcPts val="0"/>
              </a:spcBef>
              <a:spcAft>
                <a:spcPts val="0"/>
              </a:spcAft>
              <a:buNone/>
            </a:pPr>
            <a:r>
              <a:t/>
            </a:r>
            <a:endParaRPr b="1" sz="2509"/>
          </a:p>
          <a:p>
            <a:pPr indent="0" lvl="0" marL="0" rtl="0" algn="l">
              <a:spcBef>
                <a:spcPts val="0"/>
              </a:spcBef>
              <a:spcAft>
                <a:spcPts val="0"/>
              </a:spcAft>
              <a:buNone/>
            </a:pPr>
            <a:r>
              <a:rPr b="1" lang="es" sz="2509"/>
              <a:t>// --</a:t>
            </a:r>
            <a:endParaRPr b="1" sz="2509"/>
          </a:p>
          <a:p>
            <a:pPr indent="0" lvl="0" marL="0" rtl="0" algn="l">
              <a:spcBef>
                <a:spcPts val="0"/>
              </a:spcBef>
              <a:spcAft>
                <a:spcPts val="0"/>
              </a:spcAft>
              <a:buNone/>
            </a:pPr>
            <a:r>
              <a:t/>
            </a:r>
            <a:endParaRPr b="1" sz="2509"/>
          </a:p>
          <a:p>
            <a:pPr indent="0" lvl="0" marL="0" rtl="0" algn="l">
              <a:spcBef>
                <a:spcPts val="0"/>
              </a:spcBef>
              <a:spcAft>
                <a:spcPts val="0"/>
              </a:spcAft>
              <a:buNone/>
            </a:pPr>
            <a:r>
              <a:rPr b="1" lang="es" sz="2509"/>
              <a:t>});</a:t>
            </a:r>
            <a:endParaRPr b="1" sz="2509"/>
          </a:p>
          <a:p>
            <a:pPr indent="0" lvl="0" marL="0" rtl="0" algn="l">
              <a:spcBef>
                <a:spcPts val="0"/>
              </a:spcBef>
              <a:spcAft>
                <a:spcPts val="0"/>
              </a:spcAft>
              <a:buClr>
                <a:schemeClr val="dk1"/>
              </a:buClr>
              <a:buSzPct val="61111"/>
              <a:buFont typeface="Arial"/>
              <a:buNone/>
            </a:pPr>
            <a:r>
              <a:t/>
            </a:r>
            <a:endParaRPr b="1"/>
          </a:p>
          <a:p>
            <a:pPr indent="0" lvl="0" marL="0" rtl="0" algn="l">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43975" y="16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Enrutamiento con Express</a:t>
            </a:r>
            <a:endParaRPr/>
          </a:p>
        </p:txBody>
      </p:sp>
      <p:sp>
        <p:nvSpPr>
          <p:cNvPr id="91" name="Google Shape;91;p18"/>
          <p:cNvSpPr txBox="1"/>
          <p:nvPr>
            <p:ph idx="1" type="body"/>
          </p:nvPr>
        </p:nvSpPr>
        <p:spPr>
          <a:xfrm>
            <a:off x="5216975" y="890900"/>
            <a:ext cx="5015700" cy="4178700"/>
          </a:xfrm>
          <a:prstGeom prst="rect">
            <a:avLst/>
          </a:prstGeom>
          <a:solidFill>
            <a:srgbClr val="1E1E1E"/>
          </a:solidFill>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express</a:t>
            </a:r>
            <a:r>
              <a:rPr lang="es" sz="1050">
                <a:solidFill>
                  <a:srgbClr val="D4D4D4"/>
                </a:solidFill>
                <a:highlight>
                  <a:srgbClr val="1E1E1E"/>
                </a:highlight>
                <a:latin typeface="Courier New"/>
                <a:ea typeface="Courier New"/>
                <a:cs typeface="Courier New"/>
                <a:sym typeface="Courier New"/>
              </a:rPr>
              <a:t> = </a:t>
            </a:r>
            <a:r>
              <a:rPr lang="es" sz="1050">
                <a:solidFill>
                  <a:srgbClr val="DCDCAA"/>
                </a:solidFill>
                <a:highlight>
                  <a:srgbClr val="1E1E1E"/>
                </a:highlight>
                <a:latin typeface="Courier New"/>
                <a:ea typeface="Courier New"/>
                <a:cs typeface="Courier New"/>
                <a:sym typeface="Courier New"/>
              </a:rPr>
              <a:t>require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'express'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 = </a:t>
            </a:r>
            <a:r>
              <a:rPr lang="es" sz="1050">
                <a:solidFill>
                  <a:srgbClr val="DCDCAA"/>
                </a:solidFill>
                <a:highlight>
                  <a:srgbClr val="1E1E1E"/>
                </a:highlight>
                <a:latin typeface="Courier New"/>
                <a:ea typeface="Courier New"/>
                <a:cs typeface="Courier New"/>
                <a:sym typeface="Courier New"/>
              </a:rPr>
              <a:t>express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FC1FF"/>
                </a:solidFill>
                <a:highlight>
                  <a:srgbClr val="1E1E1E"/>
                </a:highlight>
                <a:latin typeface="Courier New"/>
                <a:ea typeface="Courier New"/>
                <a:cs typeface="Courier New"/>
                <a:sym typeface="Courier New"/>
              </a:rPr>
              <a:t>port</a:t>
            </a:r>
            <a:r>
              <a:rPr lang="es" sz="1050">
                <a:solidFill>
                  <a:srgbClr val="D4D4D4"/>
                </a:solidFill>
                <a:highlight>
                  <a:srgbClr val="1E1E1E"/>
                </a:highlight>
                <a:latin typeface="Courier New"/>
                <a:ea typeface="Courier New"/>
                <a:cs typeface="Courier New"/>
                <a:sym typeface="Courier New"/>
              </a:rPr>
              <a:t> = </a:t>
            </a:r>
            <a:r>
              <a:rPr lang="es" sz="1050">
                <a:solidFill>
                  <a:srgbClr val="DCDCAA"/>
                </a:solidFill>
                <a:highlight>
                  <a:srgbClr val="1E1E1E"/>
                </a:highlight>
                <a:latin typeface="Courier New"/>
                <a:ea typeface="Courier New"/>
                <a:cs typeface="Courier New"/>
                <a:sym typeface="Courier New"/>
              </a:rPr>
              <a:t>3000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req</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=&gt;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redirect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redireccion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req</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=&gt;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send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'Página de Inicio!'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'/aboutus'</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req</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=&gt;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send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'Página de Acerca!'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use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req</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=&gt;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res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send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'Página no econtrada!'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FC1FF"/>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listen</a:t>
            </a:r>
            <a:r>
              <a:rPr lang="es" sz="1050">
                <a:solidFill>
                  <a:srgbClr val="D4D4D4"/>
                </a:solidFill>
                <a:highlight>
                  <a:srgbClr val="1E1E1E"/>
                </a:highlight>
                <a:latin typeface="Courier New"/>
                <a:ea typeface="Courier New"/>
                <a:cs typeface="Courier New"/>
                <a:sym typeface="Courier New"/>
              </a:rPr>
              <a:t>(</a:t>
            </a:r>
            <a:r>
              <a:rPr lang="es" sz="1050">
                <a:solidFill>
                  <a:srgbClr val="4FC1FF"/>
                </a:solidFill>
                <a:highlight>
                  <a:srgbClr val="1E1E1E"/>
                </a:highlight>
                <a:latin typeface="Courier New"/>
                <a:ea typeface="Courier New"/>
                <a:cs typeface="Courier New"/>
                <a:sym typeface="Courier New"/>
              </a:rPr>
              <a:t>port</a:t>
            </a:r>
            <a:r>
              <a:rPr lang="es" sz="1050">
                <a:solidFill>
                  <a:srgbClr val="D4D4D4"/>
                </a:solidFill>
                <a:highlight>
                  <a:srgbClr val="1E1E1E"/>
                </a:highlight>
                <a:latin typeface="Courier New"/>
                <a:ea typeface="Courier New"/>
                <a:cs typeface="Courier New"/>
                <a:sym typeface="Courier New"/>
              </a:rPr>
              <a:t>, () </a:t>
            </a:r>
            <a:r>
              <a:rPr lang="es" sz="1050">
                <a:solidFill>
                  <a:srgbClr val="569CD6"/>
                </a:solidFill>
                <a:highlight>
                  <a:srgbClr val="1E1E1E"/>
                </a:highlight>
                <a:latin typeface="Courier New"/>
                <a:ea typeface="Courier New"/>
                <a:cs typeface="Courier New"/>
                <a:sym typeface="Courier New"/>
              </a:rPr>
              <a:t>=&gt;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console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log</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`Aplicacion Hola Mundo escuchando en el puerto </a:t>
            </a:r>
            <a:r>
              <a:rPr lang="es" sz="1050">
                <a:solidFill>
                  <a:srgbClr val="569CD6"/>
                </a:solidFill>
                <a:highlight>
                  <a:srgbClr val="1E1E1E"/>
                </a:highlight>
                <a:latin typeface="Courier New"/>
                <a:ea typeface="Courier New"/>
                <a:cs typeface="Courier New"/>
                <a:sym typeface="Courier New"/>
              </a:rPr>
              <a:t>${</a:t>
            </a:r>
            <a:r>
              <a:rPr lang="es" sz="1050">
                <a:solidFill>
                  <a:srgbClr val="4FC1FF"/>
                </a:solidFill>
                <a:highlight>
                  <a:srgbClr val="1E1E1E"/>
                </a:highlight>
                <a:latin typeface="Courier New"/>
                <a:ea typeface="Courier New"/>
                <a:cs typeface="Courier New"/>
                <a:sym typeface="Courier New"/>
              </a:rPr>
              <a:t>port</a:t>
            </a:r>
            <a:r>
              <a:rPr lang="es" sz="1050">
                <a:solidFill>
                  <a:srgbClr val="569CD6"/>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a:t>
            </a:r>
            <a:endParaRPr/>
          </a:p>
        </p:txBody>
      </p:sp>
      <p:pic>
        <p:nvPicPr>
          <p:cNvPr id="92" name="Google Shape;92;p18"/>
          <p:cNvPicPr preferRelativeResize="0"/>
          <p:nvPr/>
        </p:nvPicPr>
        <p:blipFill>
          <a:blip r:embed="rId3">
            <a:alphaModFix/>
          </a:blip>
          <a:stretch>
            <a:fillRect/>
          </a:stretch>
        </p:blipFill>
        <p:spPr>
          <a:xfrm>
            <a:off x="311700" y="1192425"/>
            <a:ext cx="4087475" cy="2231977"/>
          </a:xfrm>
          <a:prstGeom prst="rect">
            <a:avLst/>
          </a:prstGeom>
          <a:noFill/>
          <a:ln>
            <a:noFill/>
          </a:ln>
        </p:spPr>
      </p:pic>
      <p:sp>
        <p:nvSpPr>
          <p:cNvPr id="93" name="Google Shape;93;p18"/>
          <p:cNvSpPr txBox="1"/>
          <p:nvPr/>
        </p:nvSpPr>
        <p:spPr>
          <a:xfrm>
            <a:off x="775500" y="3599125"/>
            <a:ext cx="3625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188038"/>
                </a:solidFill>
                <a:latin typeface="Roboto Mono"/>
                <a:ea typeface="Roboto Mono"/>
                <a:cs typeface="Roboto Mono"/>
                <a:sym typeface="Roboto Mono"/>
              </a:rPr>
              <a:t>app.METHOD(PATH, HANDLER)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Respondiendo a peticiones</a:t>
            </a:r>
            <a:endParaRPr/>
          </a:p>
        </p:txBody>
      </p:sp>
      <p:sp>
        <p:nvSpPr>
          <p:cNvPr id="99" name="Google Shape;99;p19"/>
          <p:cNvSpPr txBox="1"/>
          <p:nvPr>
            <p:ph idx="1" type="body"/>
          </p:nvPr>
        </p:nvSpPr>
        <p:spPr>
          <a:xfrm>
            <a:off x="547925" y="101772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s" sz="3000"/>
              <a:t>res.send([body]);</a:t>
            </a:r>
            <a:endParaRPr sz="3000"/>
          </a:p>
          <a:p>
            <a:pPr indent="0" lvl="0" marL="457200" rtl="0" algn="l">
              <a:spcBef>
                <a:spcPts val="0"/>
              </a:spcBef>
              <a:spcAft>
                <a:spcPts val="0"/>
              </a:spcAft>
              <a:buNone/>
            </a:pPr>
            <a:r>
              <a:t/>
            </a:r>
            <a:endParaRPr sz="3000"/>
          </a:p>
          <a:p>
            <a:pPr indent="-419100" lvl="1" marL="914400" rtl="0" algn="l">
              <a:lnSpc>
                <a:spcPct val="135714"/>
              </a:lnSpc>
              <a:spcBef>
                <a:spcPts val="0"/>
              </a:spcBef>
              <a:spcAft>
                <a:spcPts val="0"/>
              </a:spcAft>
              <a:buSzPts val="3000"/>
              <a:buChar char="○"/>
            </a:pPr>
            <a:r>
              <a:rPr lang="es" sz="2650">
                <a:solidFill>
                  <a:srgbClr val="9CDCFE"/>
                </a:solidFill>
                <a:highlight>
                  <a:srgbClr val="1E1E1E"/>
                </a:highlight>
                <a:latin typeface="Courier New"/>
                <a:ea typeface="Courier New"/>
                <a:cs typeface="Courier New"/>
                <a:sym typeface="Courier New"/>
              </a:rPr>
              <a:t>res</a:t>
            </a:r>
            <a:r>
              <a:rPr lang="es" sz="2650">
                <a:solidFill>
                  <a:srgbClr val="D4D4D4"/>
                </a:solidFill>
                <a:highlight>
                  <a:srgbClr val="1E1E1E"/>
                </a:highlight>
                <a:latin typeface="Courier New"/>
                <a:ea typeface="Courier New"/>
                <a:cs typeface="Courier New"/>
                <a:sym typeface="Courier New"/>
              </a:rPr>
              <a:t>.</a:t>
            </a:r>
            <a:r>
              <a:rPr lang="es" sz="2650">
                <a:solidFill>
                  <a:srgbClr val="DCDCAA"/>
                </a:solidFill>
                <a:highlight>
                  <a:srgbClr val="1E1E1E"/>
                </a:highlight>
                <a:latin typeface="Courier New"/>
                <a:ea typeface="Courier New"/>
                <a:cs typeface="Courier New"/>
                <a:sym typeface="Courier New"/>
              </a:rPr>
              <a:t>send</a:t>
            </a:r>
            <a:r>
              <a:rPr lang="es" sz="2650">
                <a:solidFill>
                  <a:srgbClr val="D4D4D4"/>
                </a:solidFill>
                <a:highlight>
                  <a:srgbClr val="1E1E1E"/>
                </a:highlight>
                <a:latin typeface="Courier New"/>
                <a:ea typeface="Courier New"/>
                <a:cs typeface="Courier New"/>
                <a:sym typeface="Courier New"/>
              </a:rPr>
              <a:t>(</a:t>
            </a:r>
            <a:r>
              <a:rPr lang="es" sz="2650">
                <a:solidFill>
                  <a:srgbClr val="CE9178"/>
                </a:solidFill>
                <a:highlight>
                  <a:srgbClr val="1E1E1E"/>
                </a:highlight>
                <a:latin typeface="Courier New"/>
                <a:ea typeface="Courier New"/>
                <a:cs typeface="Courier New"/>
                <a:sym typeface="Courier New"/>
              </a:rPr>
              <a:t>'&lt;p&gt;párrafo en html&lt;/p&gt;'</a:t>
            </a:r>
            <a:r>
              <a:rPr lang="es" sz="2650">
                <a:solidFill>
                  <a:srgbClr val="D4D4D4"/>
                </a:solidFill>
                <a:highlight>
                  <a:srgbClr val="1E1E1E"/>
                </a:highlight>
                <a:latin typeface="Courier New"/>
                <a:ea typeface="Courier New"/>
                <a:cs typeface="Courier New"/>
                <a:sym typeface="Courier New"/>
              </a:rPr>
              <a:t>);</a:t>
            </a:r>
            <a:endParaRPr sz="2650">
              <a:solidFill>
                <a:srgbClr val="D4D4D4"/>
              </a:solidFill>
              <a:highlight>
                <a:srgbClr val="1E1E1E"/>
              </a:highlight>
              <a:latin typeface="Courier New"/>
              <a:ea typeface="Courier New"/>
              <a:cs typeface="Courier New"/>
              <a:sym typeface="Courier New"/>
            </a:endParaRPr>
          </a:p>
          <a:p>
            <a:pPr indent="-396875" lvl="1" marL="914400" rtl="0" algn="l">
              <a:lnSpc>
                <a:spcPct val="135714"/>
              </a:lnSpc>
              <a:spcBef>
                <a:spcPts val="0"/>
              </a:spcBef>
              <a:spcAft>
                <a:spcPts val="0"/>
              </a:spcAft>
              <a:buSzPts val="2650"/>
              <a:buChar char="○"/>
            </a:pPr>
            <a:r>
              <a:rPr lang="es" sz="2650">
                <a:solidFill>
                  <a:srgbClr val="9CDCFE"/>
                </a:solidFill>
                <a:highlight>
                  <a:srgbClr val="1E1E1E"/>
                </a:highlight>
                <a:latin typeface="Courier New"/>
                <a:ea typeface="Courier New"/>
                <a:cs typeface="Courier New"/>
                <a:sym typeface="Courier New"/>
              </a:rPr>
              <a:t>res</a:t>
            </a:r>
            <a:r>
              <a:rPr lang="es" sz="2650">
                <a:solidFill>
                  <a:srgbClr val="D4D4D4"/>
                </a:solidFill>
                <a:highlight>
                  <a:srgbClr val="1E1E1E"/>
                </a:highlight>
                <a:latin typeface="Courier New"/>
                <a:ea typeface="Courier New"/>
                <a:cs typeface="Courier New"/>
                <a:sym typeface="Courier New"/>
              </a:rPr>
              <a:t>.</a:t>
            </a:r>
            <a:r>
              <a:rPr lang="es" sz="2650">
                <a:solidFill>
                  <a:srgbClr val="DCDCAA"/>
                </a:solidFill>
                <a:highlight>
                  <a:srgbClr val="1E1E1E"/>
                </a:highlight>
                <a:latin typeface="Courier New"/>
                <a:ea typeface="Courier New"/>
                <a:cs typeface="Courier New"/>
                <a:sym typeface="Courier New"/>
              </a:rPr>
              <a:t>send</a:t>
            </a:r>
            <a:r>
              <a:rPr lang="es" sz="2650">
                <a:solidFill>
                  <a:srgbClr val="D4D4D4"/>
                </a:solidFill>
                <a:highlight>
                  <a:srgbClr val="1E1E1E"/>
                </a:highlight>
                <a:latin typeface="Courier New"/>
                <a:ea typeface="Courier New"/>
                <a:cs typeface="Courier New"/>
                <a:sym typeface="Courier New"/>
              </a:rPr>
              <a:t>({ </a:t>
            </a:r>
            <a:r>
              <a:rPr lang="es" sz="2650">
                <a:solidFill>
                  <a:srgbClr val="9CDCFE"/>
                </a:solidFill>
                <a:highlight>
                  <a:srgbClr val="1E1E1E"/>
                </a:highlight>
                <a:latin typeface="Courier New"/>
                <a:ea typeface="Courier New"/>
                <a:cs typeface="Courier New"/>
                <a:sym typeface="Courier New"/>
              </a:rPr>
              <a:t>usuario:</a:t>
            </a:r>
            <a:r>
              <a:rPr lang="es" sz="2650">
                <a:solidFill>
                  <a:srgbClr val="D4D4D4"/>
                </a:solidFill>
                <a:highlight>
                  <a:srgbClr val="1E1E1E"/>
                </a:highlight>
                <a:latin typeface="Courier New"/>
                <a:ea typeface="Courier New"/>
                <a:cs typeface="Courier New"/>
                <a:sym typeface="Courier New"/>
              </a:rPr>
              <a:t> </a:t>
            </a:r>
            <a:r>
              <a:rPr lang="es" sz="2650">
                <a:solidFill>
                  <a:srgbClr val="CE9178"/>
                </a:solidFill>
                <a:highlight>
                  <a:srgbClr val="1E1E1E"/>
                </a:highlight>
                <a:latin typeface="Courier New"/>
                <a:ea typeface="Courier New"/>
                <a:cs typeface="Courier New"/>
                <a:sym typeface="Courier New"/>
              </a:rPr>
              <a:t>'maria'</a:t>
            </a:r>
            <a:r>
              <a:rPr lang="es" sz="2650">
                <a:solidFill>
                  <a:srgbClr val="D4D4D4"/>
                </a:solidFill>
                <a:highlight>
                  <a:srgbClr val="1E1E1E"/>
                </a:highlight>
                <a:latin typeface="Courier New"/>
                <a:ea typeface="Courier New"/>
                <a:cs typeface="Courier New"/>
                <a:sym typeface="Courier New"/>
              </a:rPr>
              <a:t> });</a:t>
            </a:r>
            <a:endParaRPr sz="26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Respondiendo a peticiones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s" sz="2800"/>
              <a:t>res.json([body]);</a:t>
            </a:r>
            <a:endParaRPr sz="2800"/>
          </a:p>
        </p:txBody>
      </p:sp>
      <p:sp>
        <p:nvSpPr>
          <p:cNvPr id="106" name="Google Shape;106;p20"/>
          <p:cNvSpPr txBox="1"/>
          <p:nvPr/>
        </p:nvSpPr>
        <p:spPr>
          <a:xfrm>
            <a:off x="439050" y="2018650"/>
            <a:ext cx="8265900" cy="1899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3000">
                <a:solidFill>
                  <a:srgbClr val="4FC1FF"/>
                </a:solidFill>
                <a:highlight>
                  <a:srgbClr val="1E1E1E"/>
                </a:highlight>
                <a:latin typeface="Courier New"/>
                <a:ea typeface="Courier New"/>
                <a:cs typeface="Courier New"/>
                <a:sym typeface="Courier New"/>
              </a:rPr>
              <a:t>app</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get</a:t>
            </a:r>
            <a:r>
              <a:rPr b="1" lang="es" sz="3000">
                <a:solidFill>
                  <a:srgbClr val="D4D4D4"/>
                </a:solidFill>
                <a:highlight>
                  <a:srgbClr val="1E1E1E"/>
                </a:highlight>
                <a:latin typeface="Courier New"/>
                <a:ea typeface="Courier New"/>
                <a:cs typeface="Courier New"/>
                <a:sym typeface="Courier New"/>
              </a:rPr>
              <a:t>(</a:t>
            </a:r>
            <a:r>
              <a:rPr b="1" lang="es" sz="3000">
                <a:solidFill>
                  <a:srgbClr val="CE9178"/>
                </a:solidFill>
                <a:highlight>
                  <a:srgbClr val="1E1E1E"/>
                </a:highlight>
                <a:latin typeface="Courier New"/>
                <a:ea typeface="Courier New"/>
                <a:cs typeface="Courier New"/>
                <a:sym typeface="Courier New"/>
              </a:rPr>
              <a:t>'/users'</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req</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 </a:t>
            </a:r>
            <a:r>
              <a:rPr b="1" lang="es" sz="3000">
                <a:solidFill>
                  <a:srgbClr val="569CD6"/>
                </a:solidFill>
                <a:highlight>
                  <a:srgbClr val="1E1E1E"/>
                </a:highlight>
                <a:latin typeface="Courier New"/>
                <a:ea typeface="Courier New"/>
                <a:cs typeface="Courier New"/>
                <a:sym typeface="Courier New"/>
              </a:rPr>
              <a:t>=&gt;</a:t>
            </a:r>
            <a:r>
              <a:rPr b="1" lang="es" sz="3000">
                <a:solidFill>
                  <a:srgbClr val="D4D4D4"/>
                </a:solidFill>
                <a:highlight>
                  <a:srgbClr val="1E1E1E"/>
                </a:highlight>
                <a:latin typeface="Courier New"/>
                <a:ea typeface="Courier New"/>
                <a:cs typeface="Courier New"/>
                <a:sym typeface="Courier New"/>
              </a:rPr>
              <a:t> {</a:t>
            </a:r>
            <a:br>
              <a:rPr b="1" lang="es" sz="3000">
                <a:solidFill>
                  <a:srgbClr val="D4D4D4"/>
                </a:solidFill>
                <a:highlight>
                  <a:srgbClr val="1E1E1E"/>
                </a:highlight>
                <a:latin typeface="Courier New"/>
                <a:ea typeface="Courier New"/>
                <a:cs typeface="Courier New"/>
                <a:sym typeface="Courier New"/>
              </a:rPr>
            </a:b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json</a:t>
            </a:r>
            <a:r>
              <a:rPr b="1" lang="es" sz="3000">
                <a:solidFill>
                  <a:srgbClr val="D4D4D4"/>
                </a:solidFill>
                <a:highlight>
                  <a:srgbClr val="1E1E1E"/>
                </a:highlight>
                <a:latin typeface="Courier New"/>
                <a:ea typeface="Courier New"/>
                <a:cs typeface="Courier New"/>
                <a:sym typeface="Courier New"/>
              </a:rPr>
              <a:t>(</a:t>
            </a:r>
            <a:r>
              <a:rPr b="1" lang="es" sz="3000">
                <a:solidFill>
                  <a:srgbClr val="9CDCFE"/>
                </a:solidFill>
                <a:highlight>
                  <a:srgbClr val="1E1E1E"/>
                </a:highlight>
                <a:latin typeface="Courier New"/>
                <a:ea typeface="Courier New"/>
                <a:cs typeface="Courier New"/>
                <a:sym typeface="Courier New"/>
              </a:rPr>
              <a:t>mockData</a:t>
            </a:r>
            <a:r>
              <a:rPr b="1" lang="es" sz="3000">
                <a:solidFill>
                  <a:srgbClr val="D4D4D4"/>
                </a:solidFill>
                <a:highlight>
                  <a:srgbClr val="1E1E1E"/>
                </a:highlight>
                <a:latin typeface="Courier New"/>
                <a:ea typeface="Courier New"/>
                <a:cs typeface="Courier New"/>
                <a:sym typeface="Courier New"/>
              </a:rPr>
              <a:t>.</a:t>
            </a:r>
            <a:r>
              <a:rPr b="1" lang="es" sz="3000">
                <a:solidFill>
                  <a:srgbClr val="9CDCFE"/>
                </a:solidFill>
                <a:highlight>
                  <a:srgbClr val="1E1E1E"/>
                </a:highlight>
                <a:latin typeface="Courier New"/>
                <a:ea typeface="Courier New"/>
                <a:cs typeface="Courier New"/>
                <a:sym typeface="Courier New"/>
              </a:rPr>
              <a:t>users</a:t>
            </a:r>
            <a:r>
              <a:rPr b="1" lang="es" sz="3000">
                <a:solidFill>
                  <a:srgbClr val="D4D4D4"/>
                </a:solidFill>
                <a:highlight>
                  <a:srgbClr val="1E1E1E"/>
                </a:highlight>
                <a:latin typeface="Courier New"/>
                <a:ea typeface="Courier New"/>
                <a:cs typeface="Courier New"/>
                <a:sym typeface="Courier New"/>
              </a:rPr>
              <a:t>);</a:t>
            </a:r>
            <a:br>
              <a:rPr b="1" lang="es" sz="3000">
                <a:solidFill>
                  <a:srgbClr val="D4D4D4"/>
                </a:solidFill>
                <a:highlight>
                  <a:srgbClr val="1E1E1E"/>
                </a:highlight>
                <a:latin typeface="Courier New"/>
                <a:ea typeface="Courier New"/>
                <a:cs typeface="Courier New"/>
                <a:sym typeface="Courier New"/>
              </a:rPr>
            </a:br>
            <a:r>
              <a:rPr b="1" lang="es" sz="3000">
                <a:solidFill>
                  <a:srgbClr val="D4D4D4"/>
                </a:solidFill>
                <a:highlight>
                  <a:srgbClr val="1E1E1E"/>
                </a:highlight>
                <a:latin typeface="Courier New"/>
                <a:ea typeface="Courier New"/>
                <a:cs typeface="Courier New"/>
                <a:sym typeface="Courier New"/>
              </a:rPr>
              <a:t>}</a:t>
            </a:r>
            <a:r>
              <a:rPr b="1" lang="es" sz="3000">
                <a:solidFill>
                  <a:srgbClr val="D4D4D4"/>
                </a:solidFill>
                <a:highlight>
                  <a:srgbClr val="1E1E1E"/>
                </a:highlight>
                <a:latin typeface="Courier New"/>
                <a:ea typeface="Courier New"/>
                <a:cs typeface="Courier New"/>
                <a:sym typeface="Courier New"/>
              </a:rPr>
              <a:t>);</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Respondiendo a peticiones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5714"/>
              </a:lnSpc>
              <a:spcBef>
                <a:spcPts val="0"/>
              </a:spcBef>
              <a:spcAft>
                <a:spcPts val="0"/>
              </a:spcAft>
              <a:buSzPts val="1800"/>
              <a:buChar char="●"/>
            </a:pPr>
            <a:r>
              <a:rPr lang="es" sz="2700"/>
              <a:t>res.status(code)</a:t>
            </a:r>
            <a:endParaRPr/>
          </a:p>
        </p:txBody>
      </p:sp>
      <p:sp>
        <p:nvSpPr>
          <p:cNvPr id="113" name="Google Shape;113;p21"/>
          <p:cNvSpPr txBox="1"/>
          <p:nvPr/>
        </p:nvSpPr>
        <p:spPr>
          <a:xfrm>
            <a:off x="464775" y="1784575"/>
            <a:ext cx="8450700" cy="2526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s" sz="3000">
                <a:solidFill>
                  <a:srgbClr val="4FC1FF"/>
                </a:solidFill>
                <a:highlight>
                  <a:srgbClr val="1E1E1E"/>
                </a:highlight>
                <a:latin typeface="Courier New"/>
                <a:ea typeface="Courier New"/>
                <a:cs typeface="Courier New"/>
                <a:sym typeface="Courier New"/>
              </a:rPr>
              <a:t>app</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delete</a:t>
            </a:r>
            <a:r>
              <a:rPr b="1" lang="es" sz="3000">
                <a:solidFill>
                  <a:srgbClr val="D4D4D4"/>
                </a:solidFill>
                <a:highlight>
                  <a:srgbClr val="1E1E1E"/>
                </a:highlight>
                <a:latin typeface="Courier New"/>
                <a:ea typeface="Courier New"/>
                <a:cs typeface="Courier New"/>
                <a:sym typeface="Courier New"/>
              </a:rPr>
              <a:t>(</a:t>
            </a:r>
            <a:r>
              <a:rPr b="1" lang="es" sz="3000">
                <a:solidFill>
                  <a:srgbClr val="CE9178"/>
                </a:solidFill>
                <a:highlight>
                  <a:srgbClr val="1E1E1E"/>
                </a:highlight>
                <a:latin typeface="Courier New"/>
                <a:ea typeface="Courier New"/>
                <a:cs typeface="Courier New"/>
                <a:sym typeface="Courier New"/>
              </a:rPr>
              <a:t>'/users'</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req</a:t>
            </a: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 </a:t>
            </a:r>
            <a:r>
              <a:rPr b="1" lang="es" sz="3000">
                <a:solidFill>
                  <a:srgbClr val="569CD6"/>
                </a:solidFill>
                <a:highlight>
                  <a:srgbClr val="1E1E1E"/>
                </a:highlight>
                <a:latin typeface="Courier New"/>
                <a:ea typeface="Courier New"/>
                <a:cs typeface="Courier New"/>
                <a:sym typeface="Courier New"/>
              </a:rPr>
              <a:t>=&gt;</a:t>
            </a:r>
            <a:r>
              <a:rPr b="1" lang="es" sz="3000">
                <a:solidFill>
                  <a:srgbClr val="D4D4D4"/>
                </a:solidFill>
                <a:highlight>
                  <a:srgbClr val="1E1E1E"/>
                </a:highlight>
                <a:latin typeface="Courier New"/>
                <a:ea typeface="Courier New"/>
                <a:cs typeface="Courier New"/>
                <a:sym typeface="Courier New"/>
              </a:rPr>
              <a:t> {</a:t>
            </a:r>
            <a:endParaRPr b="1" sz="3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3000">
                <a:solidFill>
                  <a:srgbClr val="D4D4D4"/>
                </a:solidFill>
                <a:highlight>
                  <a:srgbClr val="1E1E1E"/>
                </a:highlight>
                <a:latin typeface="Courier New"/>
                <a:ea typeface="Courier New"/>
                <a:cs typeface="Courier New"/>
                <a:sym typeface="Courier New"/>
              </a:rPr>
              <a:t> </a:t>
            </a:r>
            <a:r>
              <a:rPr b="1" lang="es" sz="3000">
                <a:solidFill>
                  <a:srgbClr val="9CDCFE"/>
                </a:solidFill>
                <a:highlight>
                  <a:srgbClr val="1E1E1E"/>
                </a:highlight>
                <a:latin typeface="Courier New"/>
                <a:ea typeface="Courier New"/>
                <a:cs typeface="Courier New"/>
                <a:sym typeface="Courier New"/>
              </a:rPr>
              <a:t>res</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status</a:t>
            </a:r>
            <a:r>
              <a:rPr b="1" lang="es" sz="3000">
                <a:solidFill>
                  <a:srgbClr val="D4D4D4"/>
                </a:solidFill>
                <a:highlight>
                  <a:srgbClr val="1E1E1E"/>
                </a:highlight>
                <a:latin typeface="Courier New"/>
                <a:ea typeface="Courier New"/>
                <a:cs typeface="Courier New"/>
                <a:sym typeface="Courier New"/>
              </a:rPr>
              <a:t>(</a:t>
            </a:r>
            <a:r>
              <a:rPr b="1" lang="es" sz="3000">
                <a:solidFill>
                  <a:srgbClr val="B5CEA8"/>
                </a:solidFill>
                <a:highlight>
                  <a:srgbClr val="1E1E1E"/>
                </a:highlight>
                <a:latin typeface="Courier New"/>
                <a:ea typeface="Courier New"/>
                <a:cs typeface="Courier New"/>
                <a:sym typeface="Courier New"/>
              </a:rPr>
              <a:t>200</a:t>
            </a:r>
            <a:r>
              <a:rPr b="1" lang="es" sz="3000">
                <a:solidFill>
                  <a:srgbClr val="D4D4D4"/>
                </a:solidFill>
                <a:highlight>
                  <a:srgbClr val="1E1E1E"/>
                </a:highlight>
                <a:latin typeface="Courier New"/>
                <a:ea typeface="Courier New"/>
                <a:cs typeface="Courier New"/>
                <a:sym typeface="Courier New"/>
              </a:rPr>
              <a:t>).</a:t>
            </a:r>
            <a:r>
              <a:rPr b="1" lang="es" sz="3000">
                <a:solidFill>
                  <a:srgbClr val="DCDCAA"/>
                </a:solidFill>
                <a:highlight>
                  <a:srgbClr val="1E1E1E"/>
                </a:highlight>
                <a:latin typeface="Courier New"/>
                <a:ea typeface="Courier New"/>
                <a:cs typeface="Courier New"/>
                <a:sym typeface="Courier New"/>
              </a:rPr>
              <a:t>json</a:t>
            </a:r>
            <a:r>
              <a:rPr b="1" lang="es" sz="3000">
                <a:solidFill>
                  <a:srgbClr val="D4D4D4"/>
                </a:solidFill>
                <a:highlight>
                  <a:srgbClr val="1E1E1E"/>
                </a:highlight>
                <a:latin typeface="Courier New"/>
                <a:ea typeface="Courier New"/>
                <a:cs typeface="Courier New"/>
                <a:sym typeface="Courier New"/>
              </a:rPr>
              <a:t>(</a:t>
            </a:r>
            <a:r>
              <a:rPr b="1" lang="es" sz="3000">
                <a:solidFill>
                  <a:srgbClr val="CE9178"/>
                </a:solidFill>
                <a:highlight>
                  <a:srgbClr val="1E1E1E"/>
                </a:highlight>
                <a:latin typeface="Courier New"/>
                <a:ea typeface="Courier New"/>
                <a:cs typeface="Courier New"/>
                <a:sym typeface="Courier New"/>
              </a:rPr>
              <a:t>'eliminando usuario!'</a:t>
            </a:r>
            <a:r>
              <a:rPr b="1" lang="es" sz="3000">
                <a:solidFill>
                  <a:srgbClr val="D4D4D4"/>
                </a:solidFill>
                <a:highlight>
                  <a:srgbClr val="1E1E1E"/>
                </a:highlight>
                <a:latin typeface="Courier New"/>
                <a:ea typeface="Courier New"/>
                <a:cs typeface="Courier New"/>
                <a:sym typeface="Courier New"/>
              </a:rPr>
              <a:t>) </a:t>
            </a:r>
            <a:endParaRPr b="1" sz="30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3000">
                <a:solidFill>
                  <a:srgbClr val="D4D4D4"/>
                </a:solidFill>
                <a:highlight>
                  <a:srgbClr val="1E1E1E"/>
                </a:highlight>
                <a:latin typeface="Courier New"/>
                <a:ea typeface="Courier New"/>
                <a:cs typeface="Courier New"/>
                <a:sym typeface="Courier New"/>
              </a:rPr>
              <a:t>});</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