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285"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Condensed" charset="0"/>
      <p:regular r:id="rId32"/>
      <p:bold r:id="rId33"/>
      <p:italic r:id="rId34"/>
      <p:boldItalic r:id="rId35"/>
    </p:embeddedFont>
    <p:embeddedFont>
      <p:font typeface="Roboto Condensed Light" charset="0"/>
      <p:regular r:id="rId36"/>
      <p:bold r:id="rId37"/>
      <p:italic r:id="rId38"/>
      <p:boldItalic r:id="rId39"/>
    </p:embeddedFont>
    <p:embeddedFont>
      <p:font typeface="Arv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CE90C55-D784-4421-B176-257EDD1BF196}">
  <a:tblStyle styleId="{0CE90C55-D784-4421-B176-257EDD1BF1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92" autoAdjust="0"/>
    <p:restoredTop sz="94277" autoAdjust="0"/>
  </p:normalViewPr>
  <p:slideViewPr>
    <p:cSldViewPr>
      <p:cViewPr>
        <p:scale>
          <a:sx n="80" d="100"/>
          <a:sy n="80" d="100"/>
        </p:scale>
        <p:origin x="-984" y="-2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3633010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7125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76389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731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96551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5184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6039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758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4182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55168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2801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4734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50833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66087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21565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3929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7275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31867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29916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7466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737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4971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3455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6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7436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7901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490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smtClean="0"/>
              <a:t>Biblioteca Escolar</a:t>
            </a:r>
            <a:br>
              <a:rPr lang="es-ES" dirty="0" smtClean="0"/>
            </a:br>
            <a:r>
              <a:rPr lang="es-ES" dirty="0" smtClean="0"/>
              <a:t>Virtual</a:t>
            </a:r>
            <a:br>
              <a:rPr lang="es-ES" dirty="0" smtClean="0"/>
            </a:br>
            <a:r>
              <a:rPr lang="es-ES" dirty="0" smtClean="0"/>
              <a:t>Nombre:B.E.V</a:t>
            </a:r>
            <a:endParaRPr dirty="0"/>
          </a:p>
        </p:txBody>
      </p:sp>
      <p:sp>
        <p:nvSpPr>
          <p:cNvPr id="2" name="CuadroTexto 1"/>
          <p:cNvSpPr txBox="1"/>
          <p:nvPr/>
        </p:nvSpPr>
        <p:spPr>
          <a:xfrm>
            <a:off x="7703840" y="4299942"/>
            <a:ext cx="1440160" cy="276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r">
              <a:buNone/>
              <a:defRPr sz="1200" b="1">
                <a:solidFill>
                  <a:schemeClr val="lt1"/>
                </a:solidFill>
                <a:latin typeface="Roboto Condensed"/>
                <a:ea typeface="Roboto Condensed"/>
                <a:cs typeface="Roboto Condensed"/>
                <a:sym typeface="Roboto Condensed"/>
              </a:defRPr>
            </a:lvl1pPr>
            <a:lvl2pPr algn="r">
              <a:buNone/>
              <a:defRPr sz="1200" b="1">
                <a:solidFill>
                  <a:schemeClr val="lt1"/>
                </a:solidFill>
                <a:latin typeface="Roboto Condensed"/>
                <a:ea typeface="Roboto Condensed"/>
                <a:cs typeface="Roboto Condensed"/>
                <a:sym typeface="Roboto Condensed"/>
              </a:defRPr>
            </a:lvl2pPr>
            <a:lvl3pPr algn="r">
              <a:buNone/>
              <a:defRPr sz="1200" b="1">
                <a:solidFill>
                  <a:schemeClr val="lt1"/>
                </a:solidFill>
                <a:latin typeface="Roboto Condensed"/>
                <a:ea typeface="Roboto Condensed"/>
                <a:cs typeface="Roboto Condensed"/>
                <a:sym typeface="Roboto Condensed"/>
              </a:defRPr>
            </a:lvl3pPr>
            <a:lvl4pPr algn="r">
              <a:buNone/>
              <a:defRPr sz="1200" b="1">
                <a:solidFill>
                  <a:schemeClr val="lt1"/>
                </a:solidFill>
                <a:latin typeface="Roboto Condensed"/>
                <a:ea typeface="Roboto Condensed"/>
                <a:cs typeface="Roboto Condensed"/>
                <a:sym typeface="Roboto Condensed"/>
              </a:defRPr>
            </a:lvl4pPr>
            <a:lvl5pPr algn="r">
              <a:buNone/>
              <a:defRPr sz="1200" b="1">
                <a:solidFill>
                  <a:schemeClr val="lt1"/>
                </a:solidFill>
                <a:latin typeface="Roboto Condensed"/>
                <a:ea typeface="Roboto Condensed"/>
                <a:cs typeface="Roboto Condensed"/>
                <a:sym typeface="Roboto Condensed"/>
              </a:defRPr>
            </a:lvl5pPr>
            <a:lvl6pPr algn="r">
              <a:buNone/>
              <a:defRPr sz="1200" b="1">
                <a:solidFill>
                  <a:schemeClr val="lt1"/>
                </a:solidFill>
                <a:latin typeface="Roboto Condensed"/>
                <a:ea typeface="Roboto Condensed"/>
                <a:cs typeface="Roboto Condensed"/>
                <a:sym typeface="Roboto Condensed"/>
              </a:defRPr>
            </a:lvl6pPr>
            <a:lvl7pPr algn="r">
              <a:buNone/>
              <a:defRPr sz="1200" b="1">
                <a:solidFill>
                  <a:schemeClr val="lt1"/>
                </a:solidFill>
                <a:latin typeface="Roboto Condensed"/>
                <a:ea typeface="Roboto Condensed"/>
                <a:cs typeface="Roboto Condensed"/>
                <a:sym typeface="Roboto Condensed"/>
              </a:defRPr>
            </a:lvl7pPr>
            <a:lvl8pPr algn="r">
              <a:buNone/>
              <a:defRPr sz="1200" b="1">
                <a:solidFill>
                  <a:schemeClr val="lt1"/>
                </a:solidFill>
                <a:latin typeface="Roboto Condensed"/>
                <a:ea typeface="Roboto Condensed"/>
                <a:cs typeface="Roboto Condensed"/>
                <a:sym typeface="Roboto Condensed"/>
              </a:defRPr>
            </a:lvl8pPr>
            <a:lvl9pPr algn="r">
              <a:buNone/>
              <a:defRPr sz="1200" b="1">
                <a:solidFill>
                  <a:schemeClr val="lt1"/>
                </a:solidFill>
                <a:latin typeface="Roboto Condensed"/>
                <a:ea typeface="Roboto Condensed"/>
                <a:cs typeface="Roboto Condensed"/>
                <a:sym typeface="Roboto Condensed"/>
              </a:defRPr>
            </a:lvl9pPr>
          </a:lstStyle>
          <a:p>
            <a:r>
              <a:rPr lang="es-AR" dirty="0" smtClean="0"/>
              <a:t>1</a:t>
            </a:r>
            <a:endParaRPr lang="es-ES" dirty="0"/>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900" decel="100000" fill="hold"/>
                                        <p:tgtEl>
                                          <p:spTgt spid="18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endParaRPr/>
          </a:p>
        </p:txBody>
      </p:sp>
      <p:pic>
        <p:nvPicPr>
          <p:cNvPr id="302" name="Google Shape;302;p20" descr="18.jpg"/>
          <p:cNvPicPr preferRelativeResize="0"/>
          <p:nvPr/>
        </p:nvPicPr>
        <p:blipFill>
          <a:blip r:embed="rId3"/>
          <a:stretch>
            <a:fillRect/>
          </a:stretch>
        </p:blipFill>
        <p:spPr>
          <a:xfrm>
            <a:off x="4675375" y="1329364"/>
            <a:ext cx="4097700" cy="3257671"/>
          </a:xfrm>
          <a:prstGeom prst="diamond">
            <a:avLst/>
          </a:prstGeom>
          <a:noFill/>
          <a:ln>
            <a:noFill/>
          </a:ln>
        </p:spPr>
      </p:pic>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title" idx="4294967295"/>
          </p:nvPr>
        </p:nvSpPr>
        <p:spPr>
          <a:xfrm>
            <a:off x="2118750" y="15769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t>USE BIG IMAGE</a:t>
            </a:r>
            <a:endParaRPr/>
          </a:p>
        </p:txBody>
      </p:sp>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322" name="Google Shape;322;p22"/>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342" name="Google Shape;342;p23"/>
          <p:cNvGraphicFramePr/>
          <p:nvPr/>
        </p:nvGraphicFramePr>
        <p:xfrm>
          <a:off x="880100" y="1810081"/>
          <a:ext cx="5422200" cy="2740900"/>
        </p:xfrm>
        <a:graphic>
          <a:graphicData uri="http://schemas.openxmlformats.org/drawingml/2006/table">
            <a:tbl>
              <a:tblPr>
                <a:noFill/>
                <a:tableStyleId>{0CE90C55-D784-4421-B176-257EDD1BF196}</a:tableStyleId>
              </a:tblPr>
              <a:tblGrid>
                <a:gridCol w="1355550"/>
                <a:gridCol w="1355550"/>
                <a:gridCol w="1355550"/>
                <a:gridCol w="1355550"/>
              </a:tblGrid>
              <a:tr h="685225">
                <a:tc>
                  <a:txBody>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B</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C</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Yellow</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7</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Orange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24</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16</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p:nvPr/>
        </p:nvSpPr>
        <p:spPr>
          <a:xfrm>
            <a:off x="514725" y="7901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MAPS</a:t>
            </a:r>
            <a:endParaRPr>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grpSp>
        <p:nvGrpSpPr>
          <p:cNvPr id="359" name="Google Shape;359;p24"/>
          <p:cNvGrpSpPr/>
          <p:nvPr/>
        </p:nvGrpSpPr>
        <p:grpSpPr>
          <a:xfrm rot="10800000">
            <a:off x="1712742" y="1488722"/>
            <a:ext cx="1134224" cy="322897"/>
            <a:chOff x="2689942" y="1287960"/>
            <a:chExt cx="7261354" cy="2067200"/>
          </a:xfrm>
        </p:grpSpPr>
        <p:sp>
          <p:nvSpPr>
            <p:cNvPr id="360" name="Google Shape;360;p24"/>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1" name="Google Shape;361;p24"/>
            <p:cNvSpPr/>
            <p:nvPr/>
          </p:nvSpPr>
          <p:spPr>
            <a:xfrm rot="10800000" flipH="1">
              <a:off x="3905360" y="1697078"/>
              <a:ext cx="48012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Condensed"/>
                  <a:ea typeface="Roboto Condensed"/>
                  <a:cs typeface="Roboto Condensed"/>
                  <a:sym typeface="Roboto Condensed"/>
                </a:rPr>
                <a:t>OUR OFFICE</a:t>
              </a:r>
              <a:endParaRPr sz="800" b="1">
                <a:solidFill>
                  <a:srgbClr val="FFFFFF"/>
                </a:solidFill>
                <a:latin typeface="Roboto Condensed"/>
                <a:ea typeface="Roboto Condensed"/>
                <a:cs typeface="Roboto Condensed"/>
                <a:sym typeface="Roboto Condensed"/>
              </a:endParaRPr>
            </a:p>
          </p:txBody>
        </p:sp>
        <p:sp>
          <p:nvSpPr>
            <p:cNvPr id="362" name="Google Shape;362;p2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3" name="Google Shape;363;p24"/>
            <p:cNvSpPr/>
            <p:nvPr/>
          </p:nvSpPr>
          <p:spPr>
            <a:xfrm flipH="1">
              <a:off x="2689942"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4" name="Google Shape;364;p24"/>
            <p:cNvSpPr/>
            <p:nvPr/>
          </p:nvSpPr>
          <p:spPr>
            <a:xfrm rot="10800000">
              <a:off x="2689947"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grpSp>
      <p:sp>
        <p:nvSpPr>
          <p:cNvPr id="365" name="Google Shape;365;p24"/>
          <p:cNvSpPr/>
          <p:nvPr/>
        </p:nvSpPr>
        <p:spPr>
          <a:xfrm>
            <a:off x="1209130" y="21159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2992605" y="33704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3907005" y="184139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786205" y="23779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621130" y="39976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412180" y="403672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1" idx="2"/>
          </p:cNvCxnSpPr>
          <p:nvPr/>
        </p:nvCxnSpPr>
        <p:spPr>
          <a:xfrm>
            <a:off x="2282144" y="1747714"/>
            <a:ext cx="0" cy="167400"/>
          </a:xfrm>
          <a:prstGeom prst="straightConnector1">
            <a:avLst/>
          </a:prstGeom>
          <a:noFill/>
          <a:ln w="19050" cap="flat" cmpd="sng">
            <a:solidFill>
              <a:srgbClr val="FF9800"/>
            </a:solidFill>
            <a:prstDash val="solid"/>
            <a:round/>
            <a:headEnd type="none" w="sm" len="sm"/>
            <a:tailEnd type="diamond" w="sm" len="sm"/>
          </a:ln>
        </p:spPr>
      </p:cxn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3F5378"/>
                </a:solidFill>
              </a:rPr>
              <a:t>89,526,124</a:t>
            </a:r>
            <a:endParaRPr sz="720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Whoa! That’s a big number, aren’t you proud?</a:t>
            </a:r>
            <a:endParaRPr>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2053393" y="2059371"/>
            <a:ext cx="5043757"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2053393" y="3507171"/>
            <a:ext cx="5043757"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2053393" y="611571"/>
            <a:ext cx="5043757"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08" name="Google Shape;408;p26"/>
          <p:cNvSpPr txBox="1">
            <a:spLocks noGrp="1"/>
          </p:cNvSpPr>
          <p:nvPr>
            <p:ph type="subTitle" idx="4294967295"/>
          </p:nvPr>
        </p:nvSpPr>
        <p:spPr>
          <a:xfrm>
            <a:off x="2613475" y="1335108"/>
            <a:ext cx="3917100" cy="463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That’s a lot of money</a:t>
            </a:r>
            <a:endParaRPr sz="1800">
              <a:solidFill>
                <a:srgbClr val="3F5378"/>
              </a:solidFill>
            </a:endParaRP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0" name="Google Shape;410;p26"/>
          <p:cNvSpPr txBox="1">
            <a:spLocks noGrp="1"/>
          </p:cNvSpPr>
          <p:nvPr>
            <p:ph type="subTitle" idx="4294967295"/>
          </p:nvPr>
        </p:nvSpPr>
        <p:spPr>
          <a:xfrm>
            <a:off x="2613475" y="4243600"/>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Total success!</a:t>
            </a:r>
            <a:endParaRPr sz="1800">
              <a:solidFill>
                <a:srgbClr val="3F5378"/>
              </a:solidFill>
            </a:endParaRPr>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2" name="Google Shape;412;p26"/>
          <p:cNvSpPr txBox="1">
            <a:spLocks noGrp="1"/>
          </p:cNvSpPr>
          <p:nvPr>
            <p:ph type="subTitle" idx="4294967295"/>
          </p:nvPr>
        </p:nvSpPr>
        <p:spPr>
          <a:xfrm>
            <a:off x="2613475" y="2776651"/>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And a lot of users</a:t>
            </a:r>
            <a:endParaRPr sz="180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grpSp>
        <p:nvGrpSpPr>
          <p:cNvPr id="420" name="Google Shape;420;p27"/>
          <p:cNvGrpSpPr/>
          <p:nvPr/>
        </p:nvGrpSpPr>
        <p:grpSpPr>
          <a:xfrm rot="10800000">
            <a:off x="836024" y="2296511"/>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first</a:t>
              </a:r>
              <a:endParaRPr sz="24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second</a:t>
              </a:r>
              <a:endParaRPr sz="24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Condensed"/>
                  <a:ea typeface="Roboto Condensed"/>
                  <a:cs typeface="Roboto Condensed"/>
                  <a:sym typeface="Roboto Condensed"/>
                </a:rPr>
                <a:t>last</a:t>
              </a:r>
              <a:endParaRPr sz="24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2</a:t>
            </a:fld>
            <a:endParaRPr lang="es-ES"/>
          </a:p>
        </p:txBody>
      </p:sp>
    </p:spTree>
    <p:extLst>
      <p:ext uri="{BB962C8B-B14F-4D97-AF65-F5344CB8AC3E}">
        <p14:creationId xmlns:p14="http://schemas.microsoft.com/office/powerpoint/2010/main" xmlns="" val="1279071597"/>
      </p:ext>
    </p:extLst>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p:nvPr/>
        </p:nvSpPr>
        <p:spPr>
          <a:xfrm>
            <a:off x="44610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1" name="Google Shape;471;p30"/>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ANDROID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
        <p:nvSpPr>
          <p:cNvPr id="472" name="Google Shape;472;p30"/>
          <p:cNvSpPr/>
          <p:nvPr/>
        </p:nvSpPr>
        <p:spPr>
          <a:xfrm>
            <a:off x="45543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1"/>
          <p:cNvSpPr/>
          <p:nvPr/>
        </p:nvSpPr>
        <p:spPr>
          <a:xfrm>
            <a:off x="43148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9" name="Google Shape;479;p31"/>
          <p:cNvSpPr/>
          <p:nvPr/>
        </p:nvSpPr>
        <p:spPr>
          <a:xfrm>
            <a:off x="44465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0" name="Google Shape;480;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481" name="Google Shape;481;p31"/>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iPHONE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p:nvPr/>
        </p:nvSpPr>
        <p:spPr>
          <a:xfrm>
            <a:off x="4101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87" name="Google Shape;487;p32"/>
          <p:cNvSpPr/>
          <p:nvPr/>
        </p:nvSpPr>
        <p:spPr>
          <a:xfrm>
            <a:off x="43006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489" name="Google Shape;489;p32"/>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TABLET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p:nvPr/>
        </p:nvSpPr>
        <p:spPr>
          <a:xfrm>
            <a:off x="3860350" y="860949"/>
            <a:ext cx="4269672" cy="332398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
        <p:nvSpPr>
          <p:cNvPr id="497" name="Google Shape;497;p33"/>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DESKTOP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 sz="2000"/>
              <a:t>You can find me at</a:t>
            </a:r>
            <a:endParaRPr sz="2000"/>
          </a:p>
          <a:p>
            <a:pPr marL="0" lvl="0" indent="0" algn="ctr" rtl="0">
              <a:spcBef>
                <a:spcPts val="0"/>
              </a:spcBef>
              <a:spcAft>
                <a:spcPts val="0"/>
              </a:spcAft>
              <a:buClr>
                <a:schemeClr val="dk1"/>
              </a:buClr>
              <a:buSzPts val="1100"/>
              <a:buFont typeface="Arial"/>
              <a:buNone/>
            </a:pPr>
            <a:r>
              <a:rPr lang="en" sz="2000"/>
              <a:t>@username &amp; user@mail.me</a:t>
            </a:r>
            <a:endParaRPr sz="2000" b="1"/>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13" name="Google Shape;513;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3F5378"/>
                </a:solidFill>
                <a:hlinkClick r:id="rId3"/>
              </a:rPr>
              <a:t>SlidesCarnival</a:t>
            </a:r>
            <a:endParaRPr sz="2400">
              <a:solidFill>
                <a:srgbClr val="3F5378"/>
              </a:solidFill>
            </a:endParaRPr>
          </a:p>
          <a:p>
            <a:pPr marL="457200" lvl="0" indent="-381000" algn="l" rtl="0">
              <a:lnSpc>
                <a:spcPct val="115000"/>
              </a:lnSpc>
              <a:spcBef>
                <a:spcPts val="0"/>
              </a:spcBef>
              <a:spcAft>
                <a:spcPts val="0"/>
              </a:spcAft>
              <a:buSzPts val="2400"/>
              <a:buChar char="▰"/>
            </a:pPr>
            <a:r>
              <a:rPr lang="en" sz="2400"/>
              <a:t>Photographs by </a:t>
            </a:r>
            <a:r>
              <a:rPr lang="en" u="sng">
                <a:solidFill>
                  <a:srgbClr val="3F5378"/>
                </a:solidFill>
                <a:hlinkClick r:id="rId4"/>
              </a:rPr>
              <a:t>Startup Stock Photos</a:t>
            </a:r>
            <a:endParaRPr sz="240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521" name="Google Shape;521;p3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This presentation uses the following typographies and colors:</a:t>
            </a:r>
            <a:endParaRPr sz="1800"/>
          </a:p>
          <a:p>
            <a:pPr marL="457200" lvl="0" indent="-342900" algn="l" rtl="0">
              <a:lnSpc>
                <a:spcPct val="115000"/>
              </a:lnSpc>
              <a:spcBef>
                <a:spcPts val="0"/>
              </a:spcBef>
              <a:spcAft>
                <a:spcPts val="0"/>
              </a:spcAft>
              <a:buSzPts val="1800"/>
              <a:buChar char="▰"/>
            </a:pPr>
            <a:r>
              <a:rPr lang="en" sz="1800"/>
              <a:t>Titles: Roboto Condensed</a:t>
            </a:r>
            <a:endParaRPr sz="1800"/>
          </a:p>
          <a:p>
            <a:pPr marL="457200" lvl="0" indent="-342900" algn="l" rtl="0">
              <a:lnSpc>
                <a:spcPct val="115000"/>
              </a:lnSpc>
              <a:spcBef>
                <a:spcPts val="0"/>
              </a:spcBef>
              <a:spcAft>
                <a:spcPts val="0"/>
              </a:spcAft>
              <a:buSzPts val="1800"/>
              <a:buChar char="▰"/>
            </a:pPr>
            <a:r>
              <a:rPr lang="en" sz="1800"/>
              <a:t>Body copy: Roboto Condensed</a:t>
            </a:r>
            <a:endParaRPr sz="1800"/>
          </a:p>
          <a:p>
            <a:pPr marL="0" lvl="0" indent="0" algn="l" rtl="0">
              <a:lnSpc>
                <a:spcPct val="115000"/>
              </a:lnSpc>
              <a:spcBef>
                <a:spcPts val="0"/>
              </a:spcBef>
              <a:spcAft>
                <a:spcPts val="0"/>
              </a:spcAft>
              <a:buNone/>
            </a:pPr>
            <a:r>
              <a:rPr lang="en" sz="1800"/>
              <a:t>You can download the fonts on this page:</a:t>
            </a:r>
            <a:endParaRPr sz="1800"/>
          </a:p>
          <a:p>
            <a:pPr marL="0" lvl="0" indent="0" algn="l" rtl="0">
              <a:lnSpc>
                <a:spcPct val="115000"/>
              </a:lnSpc>
              <a:spcBef>
                <a:spcPts val="0"/>
              </a:spcBef>
              <a:spcAft>
                <a:spcPts val="0"/>
              </a:spcAft>
              <a:buNone/>
            </a:pPr>
            <a:r>
              <a:rPr lang="en" sz="1800" u="sng">
                <a:solidFill>
                  <a:srgbClr val="3F5378"/>
                </a:solidFill>
                <a:hlinkClick r:id="rId3"/>
              </a:rPr>
              <a:t>https://material.io/guidelines/resources/roboto-noto-fonts.html</a:t>
            </a:r>
            <a:endParaRPr sz="1800">
              <a:solidFill>
                <a:srgbClr val="3F537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Navy </a:t>
            </a:r>
            <a:r>
              <a:rPr lang="en" sz="1800" b="1">
                <a:solidFill>
                  <a:srgbClr val="3F5378"/>
                </a:solidFill>
              </a:rPr>
              <a:t>#3f5378 </a:t>
            </a:r>
            <a:r>
              <a:rPr lang="en" sz="1800"/>
              <a:t>· Dark navy </a:t>
            </a:r>
            <a:r>
              <a:rPr lang="en" sz="1800" b="1"/>
              <a:t>#263248</a:t>
            </a:r>
            <a:r>
              <a:rPr lang="en" sz="1800" b="1">
                <a:solidFill>
                  <a:srgbClr val="3F5378"/>
                </a:solidFill>
              </a:rPr>
              <a:t> </a:t>
            </a:r>
            <a:r>
              <a:rPr lang="en" sz="1800"/>
              <a:t>· Yellow </a:t>
            </a:r>
            <a:r>
              <a:rPr lang="en" sz="1800" b="1">
                <a:solidFill>
                  <a:srgbClr val="FF9800"/>
                </a:solidFill>
              </a:rPr>
              <a:t>#ff9800</a:t>
            </a:r>
            <a:endParaRPr sz="1800" b="1">
              <a:solidFill>
                <a:srgbClr val="FF9800"/>
              </a:solidFill>
            </a:endParaRPr>
          </a:p>
        </p:txBody>
      </p:sp>
      <p:sp>
        <p:nvSpPr>
          <p:cNvPr id="522" name="Google Shape;522;p36"/>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a:solidFill>
                <a:srgbClr val="3F5378"/>
              </a:solidFill>
              <a:latin typeface="Roboto Condensed"/>
              <a:ea typeface="Roboto Condensed"/>
              <a:cs typeface="Roboto Condensed"/>
              <a:sym typeface="Roboto Condensed"/>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37"/>
          <p:cNvSpPr txBox="1"/>
          <p:nvPr/>
        </p:nvSpPr>
        <p:spPr>
          <a:xfrm>
            <a:off x="5972125" y="9193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3F5378"/>
                </a:solidFill>
                <a:latin typeface="Roboto Condensed"/>
                <a:ea typeface="Roboto Condensed"/>
                <a:cs typeface="Roboto Condensed"/>
                <a:sym typeface="Roboto Condensed"/>
              </a:rPr>
              <a:t>SlidesCarnival icons are editable shapes</a:t>
            </a:r>
            <a:r>
              <a:rPr lang="en" sz="900">
                <a:solidFill>
                  <a:srgbClr val="3F5378"/>
                </a:solidFill>
                <a:latin typeface="Roboto Condensed"/>
                <a:ea typeface="Roboto Condensed"/>
                <a:cs typeface="Roboto Condensed"/>
                <a:sym typeface="Roboto Condensed"/>
              </a:rPr>
              <a:t>. </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a:solidFill>
                  <a:srgbClr val="3F5378"/>
                </a:solidFill>
                <a:latin typeface="Roboto Condensed"/>
                <a:ea typeface="Roboto Condensed"/>
                <a:cs typeface="Roboto Condensed"/>
                <a:sym typeface="Roboto Condensed"/>
              </a:rPr>
              <a:t>This means that you can:</a:t>
            </a:r>
            <a:endParaRPr sz="90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Resize them without losing quality.</a:t>
            </a:r>
            <a:endParaRPr sz="90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Change line color, width and style.</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3F5378"/>
                </a:solidFill>
                <a:latin typeface="Roboto Condensed"/>
                <a:ea typeface="Roboto Condensed"/>
                <a:cs typeface="Roboto Condensed"/>
                <a:sym typeface="Roboto Condensed"/>
              </a:rPr>
              <a:t>Isn’t that nice? :)</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3F5378"/>
                </a:solidFill>
                <a:latin typeface="Roboto Condensed"/>
                <a:ea typeface="Roboto Condensed"/>
                <a:cs typeface="Roboto Condensed"/>
                <a:sym typeface="Roboto Condensed"/>
              </a:rPr>
              <a:t>Examples:</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p:txBody>
      </p:sp>
      <p:grpSp>
        <p:nvGrpSpPr>
          <p:cNvPr id="536" name="Google Shape;536;p37"/>
          <p:cNvGrpSpPr/>
          <p:nvPr/>
        </p:nvGrpSpPr>
        <p:grpSpPr>
          <a:xfrm>
            <a:off x="583358" y="919304"/>
            <a:ext cx="309041" cy="403123"/>
            <a:chOff x="590250" y="244200"/>
            <a:chExt cx="407975" cy="532175"/>
          </a:xfrm>
        </p:grpSpPr>
        <p:sp>
          <p:nvSpPr>
            <p:cNvPr id="537" name="Google Shape;537;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7"/>
          <p:cNvGrpSpPr/>
          <p:nvPr/>
        </p:nvGrpSpPr>
        <p:grpSpPr>
          <a:xfrm>
            <a:off x="1081471" y="978805"/>
            <a:ext cx="335800" cy="279518"/>
            <a:chOff x="1247825" y="322750"/>
            <a:chExt cx="443300" cy="369000"/>
          </a:xfrm>
        </p:grpSpPr>
        <p:sp>
          <p:nvSpPr>
            <p:cNvPr id="552" name="Google Shape;552;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7"/>
          <p:cNvGrpSpPr/>
          <p:nvPr/>
        </p:nvGrpSpPr>
        <p:grpSpPr>
          <a:xfrm>
            <a:off x="1598048" y="977423"/>
            <a:ext cx="321028" cy="282282"/>
            <a:chOff x="1929775" y="320925"/>
            <a:chExt cx="423800" cy="372650"/>
          </a:xfrm>
        </p:grpSpPr>
        <p:sp>
          <p:nvSpPr>
            <p:cNvPr id="558" name="Google Shape;558;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36334" y="967277"/>
            <a:ext cx="262909" cy="302583"/>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663528" y="968205"/>
            <a:ext cx="226928" cy="30072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7"/>
          <p:cNvGrpSpPr/>
          <p:nvPr/>
        </p:nvGrpSpPr>
        <p:grpSpPr>
          <a:xfrm>
            <a:off x="3643563" y="945589"/>
            <a:ext cx="303511" cy="345931"/>
            <a:chOff x="4630125" y="278900"/>
            <a:chExt cx="400675" cy="456675"/>
          </a:xfrm>
        </p:grpSpPr>
        <p:sp>
          <p:nvSpPr>
            <p:cNvPr id="566" name="Google Shape;566;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7"/>
          <p:cNvSpPr/>
          <p:nvPr/>
        </p:nvSpPr>
        <p:spPr>
          <a:xfrm>
            <a:off x="4130705" y="96682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7"/>
          <p:cNvGrpSpPr/>
          <p:nvPr/>
        </p:nvGrpSpPr>
        <p:grpSpPr>
          <a:xfrm>
            <a:off x="587978" y="1438172"/>
            <a:ext cx="309022" cy="376837"/>
            <a:chOff x="596350" y="929175"/>
            <a:chExt cx="407950" cy="497475"/>
          </a:xfrm>
        </p:grpSpPr>
        <p:sp>
          <p:nvSpPr>
            <p:cNvPr id="572" name="Google Shape;572;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7"/>
          <p:cNvGrpSpPr/>
          <p:nvPr/>
        </p:nvGrpSpPr>
        <p:grpSpPr>
          <a:xfrm>
            <a:off x="1601267" y="1493072"/>
            <a:ext cx="314590" cy="269367"/>
            <a:chOff x="1934025" y="1001650"/>
            <a:chExt cx="415300" cy="355600"/>
          </a:xfrm>
        </p:grpSpPr>
        <p:sp>
          <p:nvSpPr>
            <p:cNvPr id="580" name="Google Shape;580;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37"/>
          <p:cNvSpPr/>
          <p:nvPr/>
        </p:nvSpPr>
        <p:spPr>
          <a:xfrm>
            <a:off x="2109593" y="1470475"/>
            <a:ext cx="316408" cy="31457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619251" y="148615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133056" y="1488466"/>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3652409" y="1491231"/>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7"/>
          <p:cNvGrpSpPr/>
          <p:nvPr/>
        </p:nvGrpSpPr>
        <p:grpSpPr>
          <a:xfrm>
            <a:off x="4146751" y="1472771"/>
            <a:ext cx="315499" cy="315953"/>
            <a:chOff x="5294400" y="974850"/>
            <a:chExt cx="416500" cy="417100"/>
          </a:xfrm>
        </p:grpSpPr>
        <p:sp>
          <p:nvSpPr>
            <p:cNvPr id="589" name="Google Shape;589;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7"/>
          <p:cNvGrpSpPr/>
          <p:nvPr/>
        </p:nvGrpSpPr>
        <p:grpSpPr>
          <a:xfrm>
            <a:off x="4618124" y="1437263"/>
            <a:ext cx="391135" cy="380985"/>
            <a:chOff x="5916675" y="927975"/>
            <a:chExt cx="516350" cy="502950"/>
          </a:xfrm>
        </p:grpSpPr>
        <p:sp>
          <p:nvSpPr>
            <p:cNvPr id="592" name="Google Shape;59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7"/>
          <p:cNvGrpSpPr/>
          <p:nvPr/>
        </p:nvGrpSpPr>
        <p:grpSpPr>
          <a:xfrm>
            <a:off x="563984" y="2022546"/>
            <a:ext cx="352389" cy="238007"/>
            <a:chOff x="564675" y="1700625"/>
            <a:chExt cx="465200" cy="314200"/>
          </a:xfrm>
        </p:grpSpPr>
        <p:sp>
          <p:nvSpPr>
            <p:cNvPr id="595" name="Google Shape;595;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1073176" y="1964426"/>
            <a:ext cx="352389" cy="345022"/>
            <a:chOff x="1236875" y="1623900"/>
            <a:chExt cx="465200" cy="455475"/>
          </a:xfrm>
        </p:grpSpPr>
        <p:sp>
          <p:nvSpPr>
            <p:cNvPr id="599" name="Google Shape;599;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7"/>
          <p:cNvGrpSpPr/>
          <p:nvPr/>
        </p:nvGrpSpPr>
        <p:grpSpPr>
          <a:xfrm>
            <a:off x="1593427" y="1971812"/>
            <a:ext cx="330270" cy="330251"/>
            <a:chOff x="1923675" y="1633650"/>
            <a:chExt cx="436000" cy="435975"/>
          </a:xfrm>
        </p:grpSpPr>
        <p:sp>
          <p:nvSpPr>
            <p:cNvPr id="607" name="Google Shape;607;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7"/>
          <p:cNvGrpSpPr/>
          <p:nvPr/>
        </p:nvGrpSpPr>
        <p:grpSpPr>
          <a:xfrm>
            <a:off x="2101236" y="1970430"/>
            <a:ext cx="333016" cy="333016"/>
            <a:chOff x="2594050" y="1631825"/>
            <a:chExt cx="439625" cy="439625"/>
          </a:xfrm>
        </p:grpSpPr>
        <p:sp>
          <p:nvSpPr>
            <p:cNvPr id="614" name="Google Shape;61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7"/>
          <p:cNvSpPr/>
          <p:nvPr/>
        </p:nvSpPr>
        <p:spPr>
          <a:xfrm>
            <a:off x="2625235" y="1985206"/>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7"/>
          <p:cNvGrpSpPr/>
          <p:nvPr/>
        </p:nvGrpSpPr>
        <p:grpSpPr>
          <a:xfrm>
            <a:off x="3150980" y="1945527"/>
            <a:ext cx="270295" cy="382822"/>
            <a:chOff x="3979850" y="1598950"/>
            <a:chExt cx="356825" cy="505375"/>
          </a:xfrm>
        </p:grpSpPr>
        <p:sp>
          <p:nvSpPr>
            <p:cNvPr id="620" name="Google Shape;620;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7"/>
          <p:cNvGrpSpPr/>
          <p:nvPr/>
        </p:nvGrpSpPr>
        <p:grpSpPr>
          <a:xfrm>
            <a:off x="3617278" y="2027621"/>
            <a:ext cx="356082" cy="218633"/>
            <a:chOff x="4595425" y="1707325"/>
            <a:chExt cx="470075" cy="288625"/>
          </a:xfrm>
        </p:grpSpPr>
        <p:sp>
          <p:nvSpPr>
            <p:cNvPr id="623" name="Google Shape;623;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7"/>
          <p:cNvGrpSpPr/>
          <p:nvPr/>
        </p:nvGrpSpPr>
        <p:grpSpPr>
          <a:xfrm>
            <a:off x="4143532" y="1974122"/>
            <a:ext cx="321956" cy="325630"/>
            <a:chOff x="5290150" y="1636700"/>
            <a:chExt cx="425025" cy="429875"/>
          </a:xfrm>
        </p:grpSpPr>
        <p:sp>
          <p:nvSpPr>
            <p:cNvPr id="629" name="Google Shape;629;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7"/>
          <p:cNvGrpSpPr/>
          <p:nvPr/>
        </p:nvGrpSpPr>
        <p:grpSpPr>
          <a:xfrm>
            <a:off x="4651795" y="1964426"/>
            <a:ext cx="323793" cy="339493"/>
            <a:chOff x="5961125" y="1623900"/>
            <a:chExt cx="427450" cy="448175"/>
          </a:xfrm>
        </p:grpSpPr>
        <p:sp>
          <p:nvSpPr>
            <p:cNvPr id="632" name="Google Shape;632;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7"/>
          <p:cNvGrpSpPr/>
          <p:nvPr/>
        </p:nvGrpSpPr>
        <p:grpSpPr>
          <a:xfrm>
            <a:off x="5149908" y="1973194"/>
            <a:ext cx="345931" cy="327486"/>
            <a:chOff x="6618700" y="1635475"/>
            <a:chExt cx="456675" cy="432325"/>
          </a:xfrm>
        </p:grpSpPr>
        <p:sp>
          <p:nvSpPr>
            <p:cNvPr id="640" name="Google Shape;640;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7"/>
          <p:cNvGrpSpPr/>
          <p:nvPr/>
        </p:nvGrpSpPr>
        <p:grpSpPr>
          <a:xfrm>
            <a:off x="603185" y="2498994"/>
            <a:ext cx="273988" cy="294270"/>
            <a:chOff x="616425" y="2329600"/>
            <a:chExt cx="361700" cy="388475"/>
          </a:xfrm>
        </p:grpSpPr>
        <p:sp>
          <p:nvSpPr>
            <p:cNvPr id="646" name="Google Shape;646;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7"/>
          <p:cNvGrpSpPr/>
          <p:nvPr/>
        </p:nvGrpSpPr>
        <p:grpSpPr>
          <a:xfrm>
            <a:off x="1105010" y="2501759"/>
            <a:ext cx="288740" cy="288740"/>
            <a:chOff x="1278900" y="2333250"/>
            <a:chExt cx="381175" cy="381175"/>
          </a:xfrm>
        </p:grpSpPr>
        <p:sp>
          <p:nvSpPr>
            <p:cNvPr id="655" name="Google Shape;655;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7"/>
          <p:cNvGrpSpPr/>
          <p:nvPr/>
        </p:nvGrpSpPr>
        <p:grpSpPr>
          <a:xfrm>
            <a:off x="1614182" y="2501759"/>
            <a:ext cx="288759" cy="288740"/>
            <a:chOff x="1951075" y="2333250"/>
            <a:chExt cx="381200" cy="381175"/>
          </a:xfrm>
        </p:grpSpPr>
        <p:sp>
          <p:nvSpPr>
            <p:cNvPr id="660" name="Google Shape;660;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7"/>
          <p:cNvGrpSpPr/>
          <p:nvPr/>
        </p:nvGrpSpPr>
        <p:grpSpPr>
          <a:xfrm>
            <a:off x="2123374" y="2501759"/>
            <a:ext cx="288740" cy="288740"/>
            <a:chOff x="2623275" y="2333250"/>
            <a:chExt cx="381175" cy="381175"/>
          </a:xfrm>
        </p:grpSpPr>
        <p:sp>
          <p:nvSpPr>
            <p:cNvPr id="665" name="Google Shape;665;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7"/>
          <p:cNvGrpSpPr/>
          <p:nvPr/>
        </p:nvGrpSpPr>
        <p:grpSpPr>
          <a:xfrm>
            <a:off x="2699907" y="2451953"/>
            <a:ext cx="154057" cy="384677"/>
            <a:chOff x="3384375" y="2267500"/>
            <a:chExt cx="203375" cy="507825"/>
          </a:xfrm>
        </p:grpSpPr>
        <p:sp>
          <p:nvSpPr>
            <p:cNvPr id="670" name="Google Shape;670;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7"/>
          <p:cNvGrpSpPr/>
          <p:nvPr/>
        </p:nvGrpSpPr>
        <p:grpSpPr>
          <a:xfrm>
            <a:off x="3732115" y="2500831"/>
            <a:ext cx="126389" cy="286903"/>
            <a:chOff x="4747025" y="2332025"/>
            <a:chExt cx="166850" cy="378750"/>
          </a:xfrm>
        </p:grpSpPr>
        <p:sp>
          <p:nvSpPr>
            <p:cNvPr id="673" name="Google Shape;673;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7"/>
          <p:cNvGrpSpPr/>
          <p:nvPr/>
        </p:nvGrpSpPr>
        <p:grpSpPr>
          <a:xfrm>
            <a:off x="3220632" y="2453790"/>
            <a:ext cx="130991" cy="380985"/>
            <a:chOff x="4071800" y="2269925"/>
            <a:chExt cx="172925" cy="502950"/>
          </a:xfrm>
        </p:grpSpPr>
        <p:sp>
          <p:nvSpPr>
            <p:cNvPr id="676" name="Google Shape;676;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7"/>
          <p:cNvSpPr/>
          <p:nvPr/>
        </p:nvSpPr>
        <p:spPr>
          <a:xfrm>
            <a:off x="4160229" y="2493953"/>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7"/>
          <p:cNvGrpSpPr/>
          <p:nvPr/>
        </p:nvGrpSpPr>
        <p:grpSpPr>
          <a:xfrm>
            <a:off x="4660563" y="2499449"/>
            <a:ext cx="311806" cy="293361"/>
            <a:chOff x="5972700" y="2330200"/>
            <a:chExt cx="411625" cy="387275"/>
          </a:xfrm>
        </p:grpSpPr>
        <p:sp>
          <p:nvSpPr>
            <p:cNvPr id="680" name="Google Shape;680;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7"/>
          <p:cNvGrpSpPr/>
          <p:nvPr/>
        </p:nvGrpSpPr>
        <p:grpSpPr>
          <a:xfrm>
            <a:off x="690828" y="2975424"/>
            <a:ext cx="98721" cy="359775"/>
            <a:chOff x="732125" y="2958550"/>
            <a:chExt cx="130325" cy="474950"/>
          </a:xfrm>
        </p:grpSpPr>
        <p:sp>
          <p:nvSpPr>
            <p:cNvPr id="683" name="Google Shape;683;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37"/>
          <p:cNvSpPr/>
          <p:nvPr/>
        </p:nvSpPr>
        <p:spPr>
          <a:xfrm>
            <a:off x="1607303" y="2961169"/>
            <a:ext cx="302583" cy="388370"/>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1137302" y="2961169"/>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7"/>
          <p:cNvGrpSpPr/>
          <p:nvPr/>
        </p:nvGrpSpPr>
        <p:grpSpPr>
          <a:xfrm>
            <a:off x="2092941" y="2986957"/>
            <a:ext cx="349624" cy="331179"/>
            <a:chOff x="2583100" y="2973775"/>
            <a:chExt cx="461550" cy="437200"/>
          </a:xfrm>
        </p:grpSpPr>
        <p:sp>
          <p:nvSpPr>
            <p:cNvPr id="694" name="Google Shape;694;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7"/>
          <p:cNvSpPr/>
          <p:nvPr/>
        </p:nvSpPr>
        <p:spPr>
          <a:xfrm>
            <a:off x="3634873" y="2994840"/>
            <a:ext cx="321028" cy="321028"/>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7"/>
          <p:cNvGrpSpPr/>
          <p:nvPr/>
        </p:nvGrpSpPr>
        <p:grpSpPr>
          <a:xfrm>
            <a:off x="4111243" y="3012333"/>
            <a:ext cx="392063" cy="291505"/>
            <a:chOff x="5247525" y="3007275"/>
            <a:chExt cx="517575" cy="384825"/>
          </a:xfrm>
        </p:grpSpPr>
        <p:sp>
          <p:nvSpPr>
            <p:cNvPr id="698"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7"/>
          <p:cNvGrpSpPr/>
          <p:nvPr/>
        </p:nvGrpSpPr>
        <p:grpSpPr>
          <a:xfrm>
            <a:off x="3129770" y="2995725"/>
            <a:ext cx="309022" cy="315499"/>
            <a:chOff x="3951850" y="2985350"/>
            <a:chExt cx="407950" cy="416500"/>
          </a:xfrm>
        </p:grpSpPr>
        <p:sp>
          <p:nvSpPr>
            <p:cNvPr id="701" name="Google Shape;701;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7"/>
          <p:cNvGrpSpPr/>
          <p:nvPr/>
        </p:nvGrpSpPr>
        <p:grpSpPr>
          <a:xfrm>
            <a:off x="567223" y="3527054"/>
            <a:ext cx="357919" cy="274897"/>
            <a:chOff x="568950" y="3686775"/>
            <a:chExt cx="472500" cy="362900"/>
          </a:xfrm>
        </p:grpSpPr>
        <p:sp>
          <p:nvSpPr>
            <p:cNvPr id="706" name="Google Shape;706;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4692025" y="2980088"/>
            <a:ext cx="243536" cy="35055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7"/>
          <p:cNvGrpSpPr/>
          <p:nvPr/>
        </p:nvGrpSpPr>
        <p:grpSpPr>
          <a:xfrm>
            <a:off x="1079179" y="3550120"/>
            <a:ext cx="340402" cy="228784"/>
            <a:chOff x="1244800" y="3717225"/>
            <a:chExt cx="449375" cy="302025"/>
          </a:xfrm>
        </p:grpSpPr>
        <p:sp>
          <p:nvSpPr>
            <p:cNvPr id="711" name="Google Shape;711;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7"/>
          <p:cNvGrpSpPr/>
          <p:nvPr/>
        </p:nvGrpSpPr>
        <p:grpSpPr>
          <a:xfrm>
            <a:off x="1592972" y="3532584"/>
            <a:ext cx="331179" cy="258762"/>
            <a:chOff x="1923075" y="3694075"/>
            <a:chExt cx="437200" cy="341600"/>
          </a:xfrm>
        </p:grpSpPr>
        <p:sp>
          <p:nvSpPr>
            <p:cNvPr id="718" name="Google Shape;718;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7"/>
          <p:cNvGrpSpPr/>
          <p:nvPr/>
        </p:nvGrpSpPr>
        <p:grpSpPr>
          <a:xfrm>
            <a:off x="2105383" y="3528437"/>
            <a:ext cx="324721" cy="266602"/>
            <a:chOff x="2599525" y="3688600"/>
            <a:chExt cx="428675" cy="351950"/>
          </a:xfrm>
        </p:grpSpPr>
        <p:sp>
          <p:nvSpPr>
            <p:cNvPr id="728" name="Google Shape;728;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7"/>
          <p:cNvGrpSpPr/>
          <p:nvPr/>
        </p:nvGrpSpPr>
        <p:grpSpPr>
          <a:xfrm>
            <a:off x="2630255" y="3509992"/>
            <a:ext cx="300746" cy="296580"/>
            <a:chOff x="3292425" y="3664250"/>
            <a:chExt cx="397025" cy="391525"/>
          </a:xfrm>
        </p:grpSpPr>
        <p:sp>
          <p:nvSpPr>
            <p:cNvPr id="732" name="Google Shape;732;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a:off x="3114998" y="3548264"/>
            <a:ext cx="333035" cy="241699"/>
            <a:chOff x="3932350" y="3714775"/>
            <a:chExt cx="439650" cy="319075"/>
          </a:xfrm>
        </p:grpSpPr>
        <p:sp>
          <p:nvSpPr>
            <p:cNvPr id="736" name="Google Shape;736;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a:off x="3624190" y="3548264"/>
            <a:ext cx="333016" cy="241699"/>
            <a:chOff x="4604550" y="3714775"/>
            <a:chExt cx="439625" cy="319075"/>
          </a:xfrm>
        </p:grpSpPr>
        <p:sp>
          <p:nvSpPr>
            <p:cNvPr id="742" name="Google Shape;742;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4145369" y="3523361"/>
            <a:ext cx="318264" cy="282756"/>
            <a:chOff x="5292575" y="3681900"/>
            <a:chExt cx="420150" cy="373275"/>
          </a:xfrm>
        </p:grpSpPr>
        <p:sp>
          <p:nvSpPr>
            <p:cNvPr id="745" name="Google Shape;745;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7"/>
          <p:cNvGrpSpPr/>
          <p:nvPr/>
        </p:nvGrpSpPr>
        <p:grpSpPr>
          <a:xfrm>
            <a:off x="4636570" y="3487380"/>
            <a:ext cx="354245" cy="354245"/>
            <a:chOff x="5941025" y="3634400"/>
            <a:chExt cx="467650" cy="467650"/>
          </a:xfrm>
        </p:grpSpPr>
        <p:sp>
          <p:nvSpPr>
            <p:cNvPr id="753"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7"/>
          <p:cNvGrpSpPr/>
          <p:nvPr/>
        </p:nvGrpSpPr>
        <p:grpSpPr>
          <a:xfrm>
            <a:off x="5168372" y="3509992"/>
            <a:ext cx="309022" cy="309041"/>
            <a:chOff x="6643075" y="3664250"/>
            <a:chExt cx="407950" cy="407975"/>
          </a:xfrm>
        </p:grpSpPr>
        <p:sp>
          <p:nvSpPr>
            <p:cNvPr id="760" name="Google Shape;760;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572753" y="4006268"/>
            <a:ext cx="334872" cy="334853"/>
            <a:chOff x="576250" y="4319400"/>
            <a:chExt cx="442075" cy="442050"/>
          </a:xfrm>
        </p:grpSpPr>
        <p:sp>
          <p:nvSpPr>
            <p:cNvPr id="763" name="Google Shape;763;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7"/>
          <p:cNvSpPr/>
          <p:nvPr/>
        </p:nvSpPr>
        <p:spPr>
          <a:xfrm>
            <a:off x="1068121" y="4071363"/>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132601" y="4020155"/>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2623398" y="4039528"/>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640421" y="4018773"/>
            <a:ext cx="309950" cy="3099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7"/>
          <p:cNvGrpSpPr/>
          <p:nvPr/>
        </p:nvGrpSpPr>
        <p:grpSpPr>
          <a:xfrm>
            <a:off x="4126924" y="4023330"/>
            <a:ext cx="355154" cy="293361"/>
            <a:chOff x="5268225" y="4341925"/>
            <a:chExt cx="468850" cy="387275"/>
          </a:xfrm>
        </p:grpSpPr>
        <p:sp>
          <p:nvSpPr>
            <p:cNvPr id="772" name="Google Shape;772;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7"/>
          <p:cNvGrpSpPr/>
          <p:nvPr/>
        </p:nvGrpSpPr>
        <p:grpSpPr>
          <a:xfrm>
            <a:off x="4654106" y="4014108"/>
            <a:ext cx="319173" cy="319173"/>
            <a:chOff x="5964175" y="4329750"/>
            <a:chExt cx="421350" cy="421350"/>
          </a:xfrm>
        </p:grpSpPr>
        <p:sp>
          <p:nvSpPr>
            <p:cNvPr id="781" name="Google Shape;781;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7"/>
          <p:cNvGrpSpPr/>
          <p:nvPr/>
        </p:nvGrpSpPr>
        <p:grpSpPr>
          <a:xfrm>
            <a:off x="1081471" y="4523299"/>
            <a:ext cx="335800" cy="324721"/>
            <a:chOff x="1247825" y="5001950"/>
            <a:chExt cx="443300" cy="428675"/>
          </a:xfrm>
        </p:grpSpPr>
        <p:sp>
          <p:nvSpPr>
            <p:cNvPr id="784" name="Google Shape;784;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7"/>
          <p:cNvGrpSpPr/>
          <p:nvPr/>
        </p:nvGrpSpPr>
        <p:grpSpPr>
          <a:xfrm>
            <a:off x="1620640" y="4507146"/>
            <a:ext cx="275844" cy="351480"/>
            <a:chOff x="1959600" y="4980625"/>
            <a:chExt cx="364150" cy="464000"/>
          </a:xfrm>
        </p:grpSpPr>
        <p:sp>
          <p:nvSpPr>
            <p:cNvPr id="791" name="Google Shape;791;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7"/>
          <p:cNvGrpSpPr/>
          <p:nvPr/>
        </p:nvGrpSpPr>
        <p:grpSpPr>
          <a:xfrm>
            <a:off x="2109550" y="4520534"/>
            <a:ext cx="316408" cy="325176"/>
            <a:chOff x="2605025" y="4998300"/>
            <a:chExt cx="417700" cy="429275"/>
          </a:xfrm>
        </p:grpSpPr>
        <p:sp>
          <p:nvSpPr>
            <p:cNvPr id="799" name="Google Shape;799;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587835" y="4523299"/>
            <a:ext cx="378220" cy="315025"/>
            <a:chOff x="3236425" y="5001950"/>
            <a:chExt cx="499300" cy="415875"/>
          </a:xfrm>
        </p:grpSpPr>
        <p:sp>
          <p:nvSpPr>
            <p:cNvPr id="803" name="Google Shape;803;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7"/>
          <p:cNvGrpSpPr/>
          <p:nvPr/>
        </p:nvGrpSpPr>
        <p:grpSpPr>
          <a:xfrm>
            <a:off x="3142211" y="4507146"/>
            <a:ext cx="287831" cy="342712"/>
            <a:chOff x="3968275" y="4980625"/>
            <a:chExt cx="379975" cy="452425"/>
          </a:xfrm>
        </p:grpSpPr>
        <p:sp>
          <p:nvSpPr>
            <p:cNvPr id="810" name="Google Shape;810;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7"/>
          <p:cNvGrpSpPr/>
          <p:nvPr/>
        </p:nvGrpSpPr>
        <p:grpSpPr>
          <a:xfrm>
            <a:off x="4634259" y="4583710"/>
            <a:ext cx="364395" cy="198351"/>
            <a:chOff x="5937975" y="5081700"/>
            <a:chExt cx="481050" cy="261850"/>
          </a:xfrm>
        </p:grpSpPr>
        <p:sp>
          <p:nvSpPr>
            <p:cNvPr id="814" name="Google Shape;814;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7"/>
          <p:cNvGrpSpPr/>
          <p:nvPr/>
        </p:nvGrpSpPr>
        <p:grpSpPr>
          <a:xfrm>
            <a:off x="5191419" y="4545437"/>
            <a:ext cx="261527" cy="300728"/>
            <a:chOff x="6673500" y="5031175"/>
            <a:chExt cx="345250" cy="397000"/>
          </a:xfrm>
        </p:grpSpPr>
        <p:sp>
          <p:nvSpPr>
            <p:cNvPr id="818" name="Google Shape;818;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3111324" y="962652"/>
            <a:ext cx="349624" cy="311806"/>
            <a:chOff x="3927500" y="301425"/>
            <a:chExt cx="461550" cy="411625"/>
          </a:xfrm>
        </p:grpSpPr>
        <p:sp>
          <p:nvSpPr>
            <p:cNvPr id="824" name="Google Shape;824;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7"/>
          <p:cNvGrpSpPr/>
          <p:nvPr/>
        </p:nvGrpSpPr>
        <p:grpSpPr>
          <a:xfrm>
            <a:off x="5172974" y="968655"/>
            <a:ext cx="299818" cy="299818"/>
            <a:chOff x="6649150" y="309350"/>
            <a:chExt cx="395800" cy="395800"/>
          </a:xfrm>
        </p:grpSpPr>
        <p:sp>
          <p:nvSpPr>
            <p:cNvPr id="852" name="Google Shape;852;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7"/>
          <p:cNvGrpSpPr/>
          <p:nvPr/>
        </p:nvGrpSpPr>
        <p:grpSpPr>
          <a:xfrm>
            <a:off x="4661472" y="975567"/>
            <a:ext cx="304439" cy="288286"/>
            <a:chOff x="5973900" y="318475"/>
            <a:chExt cx="401900" cy="380575"/>
          </a:xfrm>
        </p:grpSpPr>
        <p:sp>
          <p:nvSpPr>
            <p:cNvPr id="876" name="Google Shape;876;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7"/>
          <p:cNvGrpSpPr/>
          <p:nvPr/>
        </p:nvGrpSpPr>
        <p:grpSpPr>
          <a:xfrm>
            <a:off x="1097170" y="1438172"/>
            <a:ext cx="309022" cy="376837"/>
            <a:chOff x="1268550" y="929175"/>
            <a:chExt cx="407950" cy="497475"/>
          </a:xfrm>
        </p:grpSpPr>
        <p:sp>
          <p:nvSpPr>
            <p:cNvPr id="891" name="Google Shape;891;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7"/>
          <p:cNvGrpSpPr/>
          <p:nvPr/>
        </p:nvGrpSpPr>
        <p:grpSpPr>
          <a:xfrm>
            <a:off x="5140231" y="1452470"/>
            <a:ext cx="365304" cy="350552"/>
            <a:chOff x="6605925" y="948050"/>
            <a:chExt cx="482250" cy="462775"/>
          </a:xfrm>
        </p:grpSpPr>
        <p:sp>
          <p:nvSpPr>
            <p:cNvPr id="895" name="Google Shape;895;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7"/>
          <p:cNvGrpSpPr/>
          <p:nvPr/>
        </p:nvGrpSpPr>
        <p:grpSpPr>
          <a:xfrm>
            <a:off x="5225564" y="2490681"/>
            <a:ext cx="194640" cy="308587"/>
            <a:chOff x="6718575" y="2318625"/>
            <a:chExt cx="256950" cy="407375"/>
          </a:xfrm>
        </p:grpSpPr>
        <p:sp>
          <p:nvSpPr>
            <p:cNvPr id="902" name="Google Shape;902;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7"/>
          <p:cNvGrpSpPr/>
          <p:nvPr/>
        </p:nvGrpSpPr>
        <p:grpSpPr>
          <a:xfrm>
            <a:off x="2613192" y="3055681"/>
            <a:ext cx="327486" cy="199279"/>
            <a:chOff x="3269900" y="3064500"/>
            <a:chExt cx="432325" cy="263075"/>
          </a:xfrm>
        </p:grpSpPr>
        <p:sp>
          <p:nvSpPr>
            <p:cNvPr id="911" name="Google Shape;911;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7"/>
          <p:cNvGrpSpPr/>
          <p:nvPr/>
        </p:nvGrpSpPr>
        <p:grpSpPr>
          <a:xfrm>
            <a:off x="5203407" y="2994797"/>
            <a:ext cx="238934" cy="335800"/>
            <a:chOff x="6689325" y="2984125"/>
            <a:chExt cx="315425" cy="443300"/>
          </a:xfrm>
        </p:grpSpPr>
        <p:sp>
          <p:nvSpPr>
            <p:cNvPr id="915" name="Google Shape;915;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a:off x="1642324" y="3981365"/>
            <a:ext cx="231094" cy="373599"/>
            <a:chOff x="1988225" y="4286525"/>
            <a:chExt cx="305075" cy="493200"/>
          </a:xfrm>
        </p:grpSpPr>
        <p:sp>
          <p:nvSpPr>
            <p:cNvPr id="921" name="Google Shape;921;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7"/>
          <p:cNvGrpSpPr/>
          <p:nvPr/>
        </p:nvGrpSpPr>
        <p:grpSpPr>
          <a:xfrm>
            <a:off x="2132597" y="4007650"/>
            <a:ext cx="279063" cy="353317"/>
            <a:chOff x="2635450" y="4321225"/>
            <a:chExt cx="368400" cy="466425"/>
          </a:xfrm>
        </p:grpSpPr>
        <p:sp>
          <p:nvSpPr>
            <p:cNvPr id="929" name="Google Shape;929;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7"/>
          <p:cNvGrpSpPr/>
          <p:nvPr/>
        </p:nvGrpSpPr>
        <p:grpSpPr>
          <a:xfrm>
            <a:off x="5168372" y="3998882"/>
            <a:ext cx="309022" cy="345931"/>
            <a:chOff x="6643075" y="4309650"/>
            <a:chExt cx="407950" cy="456675"/>
          </a:xfrm>
        </p:grpSpPr>
        <p:sp>
          <p:nvSpPr>
            <p:cNvPr id="936" name="Google Shape;936;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7"/>
          <p:cNvGrpSpPr/>
          <p:nvPr/>
        </p:nvGrpSpPr>
        <p:grpSpPr>
          <a:xfrm>
            <a:off x="4100638" y="4487318"/>
            <a:ext cx="407743" cy="391135"/>
            <a:chOff x="5233525" y="4954450"/>
            <a:chExt cx="538275" cy="516350"/>
          </a:xfrm>
        </p:grpSpPr>
        <p:sp>
          <p:nvSpPr>
            <p:cNvPr id="946" name="Google Shape;946;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3587754" y="4494230"/>
            <a:ext cx="415129" cy="377311"/>
            <a:chOff x="4556450" y="4963575"/>
            <a:chExt cx="548025" cy="498100"/>
          </a:xfrm>
        </p:grpSpPr>
        <p:sp>
          <p:nvSpPr>
            <p:cNvPr id="958" name="Google Shape;958;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7"/>
          <p:cNvGrpSpPr/>
          <p:nvPr/>
        </p:nvGrpSpPr>
        <p:grpSpPr>
          <a:xfrm>
            <a:off x="539082" y="4575870"/>
            <a:ext cx="401286" cy="221872"/>
            <a:chOff x="531800" y="5071350"/>
            <a:chExt cx="529750" cy="292900"/>
          </a:xfrm>
        </p:grpSpPr>
        <p:sp>
          <p:nvSpPr>
            <p:cNvPr id="964" name="Google Shape;964;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37"/>
          <p:cNvGrpSpPr/>
          <p:nvPr/>
        </p:nvGrpSpPr>
        <p:grpSpPr>
          <a:xfrm>
            <a:off x="6967444" y="2410625"/>
            <a:ext cx="433992" cy="422729"/>
            <a:chOff x="5916675" y="927975"/>
            <a:chExt cx="516350" cy="502950"/>
          </a:xfrm>
        </p:grpSpPr>
        <p:sp>
          <p:nvSpPr>
            <p:cNvPr id="972" name="Google Shape;97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7"/>
          <p:cNvGrpSpPr/>
          <p:nvPr/>
        </p:nvGrpSpPr>
        <p:grpSpPr>
          <a:xfrm>
            <a:off x="6083464" y="3116527"/>
            <a:ext cx="1079481" cy="1051467"/>
            <a:chOff x="5916675" y="927975"/>
            <a:chExt cx="516350" cy="502950"/>
          </a:xfrm>
        </p:grpSpPr>
        <p:sp>
          <p:nvSpPr>
            <p:cNvPr id="975" name="Google Shape;97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7"/>
          <p:cNvGrpSpPr/>
          <p:nvPr/>
        </p:nvGrpSpPr>
        <p:grpSpPr>
          <a:xfrm>
            <a:off x="6083607" y="2410625"/>
            <a:ext cx="433992" cy="422729"/>
            <a:chOff x="5916675" y="927975"/>
            <a:chExt cx="516350" cy="502950"/>
          </a:xfrm>
        </p:grpSpPr>
        <p:sp>
          <p:nvSpPr>
            <p:cNvPr id="978" name="Google Shape;978;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7"/>
          <p:cNvSpPr/>
          <p:nvPr/>
        </p:nvSpPr>
        <p:spPr>
          <a:xfrm>
            <a:off x="7159605"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6275768"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6561303" y="370454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7"/>
        <p:cNvGrpSpPr/>
        <p:nvPr/>
      </p:nvGrpSpPr>
      <p:grpSpPr>
        <a:xfrm>
          <a:off x="0" y="0"/>
          <a:ext cx="0" cy="0"/>
          <a:chOff x="0" y="0"/>
          <a:chExt cx="0" cy="0"/>
        </a:xfrm>
      </p:grpSpPr>
      <p:sp>
        <p:nvSpPr>
          <p:cNvPr id="988" name="Google Shape;988;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3F5378"/>
                </a:solidFill>
                <a:latin typeface="Roboto Condensed"/>
                <a:ea typeface="Roboto Condensed"/>
                <a:cs typeface="Roboto Condensed"/>
                <a:sym typeface="Roboto Condensed"/>
              </a:rPr>
              <a:t>Now you can use any emoji as an icon!</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a:solidFill>
                  <a:srgbClr val="3F5378"/>
                </a:solidFill>
                <a:latin typeface="Roboto Condensed"/>
                <a:ea typeface="Roboto Condensed"/>
                <a:cs typeface="Roboto Condensed"/>
                <a:sym typeface="Roboto Condensed"/>
              </a:rPr>
              <a:t>And of course it resizes without losing quality and you can change the color.</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How? Follow Google instructions </a:t>
            </a:r>
            <a:r>
              <a:rPr lang="en" u="sng">
                <a:solidFill>
                  <a:srgbClr val="3F5378"/>
                </a:solidFill>
                <a:latin typeface="Roboto Condensed"/>
                <a:ea typeface="Roboto Condensed"/>
                <a:cs typeface="Roboto Condensed"/>
                <a:sym typeface="Roboto Condensed"/>
                <a:hlinkClick r:id="rId3"/>
              </a:rPr>
              <a:t>https://twitter.com/googledocs/status/730087240156643328</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989" name="Google Shape;989;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63248"/>
                </a:solidFill>
                <a:latin typeface="Roboto Condensed"/>
                <a:ea typeface="Roboto Condensed"/>
                <a:cs typeface="Roboto Condensed"/>
                <a:sym typeface="Roboto Condensed"/>
              </a:rPr>
              <a:t>✋👆👉👍👤👦👧👨👩👪💃🏃💑❤😂😉😋😒😭👶😸🐟🍒🍔💣📌📖🔨🎃🎈🎨🏈🏰🌏🔌🔑</a:t>
            </a:r>
            <a:r>
              <a:rPr lang="en" sz="2400">
                <a:solidFill>
                  <a:srgbClr val="FF9800"/>
                </a:solidFill>
                <a:highlight>
                  <a:srgbClr val="3F5378"/>
                </a:highlight>
                <a:latin typeface="Roboto Condensed"/>
                <a:ea typeface="Roboto Condensed"/>
                <a:cs typeface="Roboto Condensed"/>
                <a:sym typeface="Roboto Condensed"/>
              </a:rPr>
              <a:t> and many more...</a:t>
            </a:r>
            <a:endParaRPr sz="2400">
              <a:solidFill>
                <a:srgbClr val="FF9800"/>
              </a:solidFill>
              <a:highlight>
                <a:srgbClr val="3F5378"/>
              </a:highlight>
              <a:latin typeface="Roboto Condensed"/>
              <a:ea typeface="Roboto Condensed"/>
              <a:cs typeface="Roboto Condensed"/>
              <a:sym typeface="Roboto Condensed"/>
            </a:endParaRPr>
          </a:p>
        </p:txBody>
      </p:sp>
      <p:sp>
        <p:nvSpPr>
          <p:cNvPr id="990" name="Google Shape;990;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9800"/>
                </a:solidFill>
              </a:rPr>
              <a:t>😉</a:t>
            </a:r>
            <a:endParaRPr sz="9600">
              <a:solidFill>
                <a:srgbClr val="FF9800"/>
              </a:solidFill>
            </a:endParaRPr>
          </a:p>
        </p:txBody>
      </p:sp>
      <p:sp>
        <p:nvSpPr>
          <p:cNvPr id="991" name="Google Shape;991;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Porque este tema?</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s-ES" sz="1600" dirty="0" smtClean="0"/>
              <a:t>Vamos a hablar sobre los puntos principales</a:t>
            </a:r>
            <a:endParaRPr sz="1600" dirty="0"/>
          </a:p>
        </p:txBody>
      </p:sp>
      <p:sp>
        <p:nvSpPr>
          <p:cNvPr id="223" name="Google Shape;223;p14"/>
          <p:cNvSpPr txBox="1">
            <a:spLocks noGrp="1"/>
          </p:cNvSpPr>
          <p:nvPr>
            <p:ph type="sldNum" idx="12"/>
          </p:nvPr>
        </p:nvSpPr>
        <p:spPr>
          <a:xfrm>
            <a:off x="7596336" y="460244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down)">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randombar(horizontal)">
                                      <p:cBhvr>
                                        <p:cTn id="12" dur="500"/>
                                        <p:tgtEl>
                                          <p:spTgt spid="22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2">
                                            <p:txEl>
                                              <p:pRg st="0" end="0"/>
                                            </p:txEl>
                                          </p:spTgt>
                                        </p:tgtEl>
                                        <p:attrNameLst>
                                          <p:attrName>style.visibility</p:attrName>
                                        </p:attrNameLst>
                                      </p:cBhvr>
                                      <p:to>
                                        <p:strVal val="visible"/>
                                      </p:to>
                                    </p:set>
                                    <p:animEffect transition="in" filter="randombar(horizontal)">
                                      <p:cBhvr>
                                        <p:cTn id="17" dur="5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714349" y="1214428"/>
            <a:ext cx="6286544" cy="27450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s-ES" sz="2000" dirty="0" smtClean="0"/>
              <a:t>Estamos entrando en un nuevo mundo en el cual el desarrollo</a:t>
            </a:r>
          </a:p>
          <a:p>
            <a:pPr marL="0" lvl="0" indent="0" rtl="0">
              <a:spcBef>
                <a:spcPts val="600"/>
              </a:spcBef>
              <a:spcAft>
                <a:spcPts val="0"/>
              </a:spcAft>
              <a:buNone/>
            </a:pPr>
            <a:r>
              <a:rPr lang="es-ES" sz="2000" dirty="0" smtClean="0"/>
              <a:t>en base a webs empieza a tomar mas seriedad debido a las</a:t>
            </a:r>
          </a:p>
          <a:p>
            <a:pPr marL="0" lvl="0" indent="0" rtl="0">
              <a:spcBef>
                <a:spcPts val="600"/>
              </a:spcBef>
              <a:spcAft>
                <a:spcPts val="0"/>
              </a:spcAft>
              <a:buNone/>
            </a:pPr>
            <a:r>
              <a:rPr lang="es-ES" sz="2000" dirty="0" smtClean="0"/>
              <a:t>nuevas tecnologías, hay muchos estudiantes Que quieren</a:t>
            </a:r>
          </a:p>
          <a:p>
            <a:pPr marL="0" lvl="0" indent="0" rtl="0">
              <a:spcBef>
                <a:spcPts val="600"/>
              </a:spcBef>
              <a:spcAft>
                <a:spcPts val="0"/>
              </a:spcAft>
              <a:buNone/>
            </a:pPr>
            <a:r>
              <a:rPr lang="es-ES" sz="2000" dirty="0" smtClean="0"/>
              <a:t>aprender al respecto y no les dan Los recursos debido a su</a:t>
            </a:r>
          </a:p>
          <a:p>
            <a:pPr marL="0" lvl="0" indent="0" rtl="0">
              <a:spcBef>
                <a:spcPts val="600"/>
              </a:spcBef>
              <a:spcAft>
                <a:spcPts val="0"/>
              </a:spcAft>
              <a:buNone/>
            </a:pPr>
            <a:r>
              <a:rPr lang="es-ES" sz="2000" dirty="0" smtClean="0"/>
              <a:t>zona o hay poco</a:t>
            </a:r>
            <a:r>
              <a:rPr lang="es-ES" sz="2000" dirty="0"/>
              <a:t> </a:t>
            </a:r>
            <a:r>
              <a:rPr lang="es-ES" sz="2000" dirty="0" smtClean="0"/>
              <a:t>Material respecto al tema además</a:t>
            </a:r>
          </a:p>
          <a:p>
            <a:pPr marL="0" lvl="0" indent="0" rtl="0">
              <a:spcBef>
                <a:spcPts val="600"/>
              </a:spcBef>
              <a:spcAft>
                <a:spcPts val="0"/>
              </a:spcAft>
              <a:buNone/>
            </a:pPr>
            <a:r>
              <a:rPr lang="es-ES" sz="2000" dirty="0" smtClean="0"/>
              <a:t> de ciertos profesores Los cuales no acompañan</a:t>
            </a:r>
          </a:p>
          <a:p>
            <a:pPr marL="0" lvl="0" indent="0" rtl="0">
              <a:spcBef>
                <a:spcPts val="600"/>
              </a:spcBef>
              <a:spcAft>
                <a:spcPts val="0"/>
              </a:spcAft>
              <a:buNone/>
            </a:pPr>
            <a:r>
              <a:rPr lang="es-ES" sz="2000" dirty="0" smtClean="0"/>
              <a:t> los pasos de un alumno a la Hora de aprender </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dirty="0"/>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randombar(horizontal)">
                                      <p:cBhvr>
                                        <p:cTn id="7" dur="5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randombar(horizontal)">
                                      <p:cBhvr>
                                        <p:cTn id="12" dur="5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randombar(horizontal)">
                                      <p:cBhvr>
                                        <p:cTn id="17" dur="5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randombar(horizontal)">
                                      <p:cBhvr>
                                        <p:cTn id="22" dur="500"/>
                                        <p:tgtEl>
                                          <p:spTgt spid="2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9">
                                            <p:txEl>
                                              <p:pRg st="4" end="4"/>
                                            </p:txEl>
                                          </p:spTgt>
                                        </p:tgtEl>
                                        <p:attrNameLst>
                                          <p:attrName>style.visibility</p:attrName>
                                        </p:attrNameLst>
                                      </p:cBhvr>
                                      <p:to>
                                        <p:strVal val="visible"/>
                                      </p:to>
                                    </p:set>
                                    <p:animEffect transition="in" filter="randombar(horizontal)">
                                      <p:cBhvr>
                                        <p:cTn id="27" dur="500"/>
                                        <p:tgtEl>
                                          <p:spTgt spid="2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29">
                                            <p:txEl>
                                              <p:pRg st="5" end="5"/>
                                            </p:txEl>
                                          </p:spTgt>
                                        </p:tgtEl>
                                        <p:attrNameLst>
                                          <p:attrName>style.visibility</p:attrName>
                                        </p:attrNameLst>
                                      </p:cBhvr>
                                      <p:to>
                                        <p:strVal val="visible"/>
                                      </p:to>
                                    </p:set>
                                    <p:animEffect transition="in" filter="randombar(horizontal)">
                                      <p:cBhvr>
                                        <p:cTn id="32" dur="500"/>
                                        <p:tgtEl>
                                          <p:spTgt spid="2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29">
                                            <p:txEl>
                                              <p:pRg st="6" end="6"/>
                                            </p:txEl>
                                          </p:spTgt>
                                        </p:tgtEl>
                                        <p:attrNameLst>
                                          <p:attrName>style.visibility</p:attrName>
                                        </p:attrNameLst>
                                      </p:cBhvr>
                                      <p:to>
                                        <p:strVal val="visible"/>
                                      </p:to>
                                    </p:set>
                                    <p:animEffect transition="in" filter="randombar(horizontal)">
                                      <p:cBhvr>
                                        <p:cTn id="37" dur="500"/>
                                        <p:tgtEl>
                                          <p:spTgt spid="2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smtClean="0"/>
              <a:t>Puntos a Remarcar Con Respecto al uso Proyecto</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ES" sz="2000" dirty="0" smtClean="0"/>
              <a:t>L</a:t>
            </a:r>
            <a:r>
              <a:rPr lang="en" sz="2000" dirty="0" smtClean="0"/>
              <a:t>a necesidad de ulitizar una cuenta institucional</a:t>
            </a:r>
            <a:endParaRPr sz="2000" dirty="0" smtClean="0"/>
          </a:p>
          <a:p>
            <a:pPr marL="457200" lvl="0" indent="-381000" algn="l" rtl="0">
              <a:spcBef>
                <a:spcPts val="1000"/>
              </a:spcBef>
              <a:spcAft>
                <a:spcPts val="0"/>
              </a:spcAft>
              <a:buSzPts val="2400"/>
              <a:buChar char="▰"/>
            </a:pPr>
            <a:r>
              <a:rPr lang="en" dirty="0" smtClean="0"/>
              <a:t>Disponer de internet y un dispositivo inteligente	</a:t>
            </a:r>
            <a:endParaRPr dirty="0"/>
          </a:p>
          <a:p>
            <a:pPr marL="457200" lvl="0" indent="-381000" algn="l" rtl="0">
              <a:spcBef>
                <a:spcPts val="1000"/>
              </a:spcBef>
              <a:spcAft>
                <a:spcPts val="0"/>
              </a:spcAft>
              <a:buSzPts val="2400"/>
              <a:buChar char="▰"/>
            </a:pPr>
            <a:r>
              <a:rPr lang="es-ES" dirty="0" smtClean="0"/>
              <a:t>Y</a:t>
            </a:r>
            <a:r>
              <a:rPr lang="en" dirty="0"/>
              <a:t> </a:t>
            </a:r>
            <a:r>
              <a:rPr lang="en" dirty="0" smtClean="0"/>
              <a:t>recordarles a las personas la importacia de nutrir y saciar su hambre de conocimiento </a:t>
            </a:r>
            <a:r>
              <a:rPr lang="en" dirty="0" smtClean="0"/>
              <a:t>y nunca estar </a:t>
            </a:r>
            <a:r>
              <a:rPr lang="en" dirty="0" smtClean="0"/>
              <a:t>conforme</a:t>
            </a:r>
            <a:r>
              <a:rPr lang="en" dirty="0" smtClean="0"/>
              <a:t> </a:t>
            </a:r>
            <a:r>
              <a:rPr lang="en" dirty="0" smtClean="0"/>
              <a:t>respecto a </a:t>
            </a:r>
            <a:r>
              <a:rPr lang="en" dirty="0" smtClean="0"/>
              <a:t> </a:t>
            </a:r>
            <a:r>
              <a:rPr lang="en" dirty="0" smtClean="0"/>
              <a:t>la inligencia de una persona</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randombar(horizontal)">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
                                            <p:txEl>
                                              <p:pRg st="0" end="0"/>
                                            </p:txEl>
                                          </p:spTgt>
                                        </p:tgtEl>
                                        <p:attrNameLst>
                                          <p:attrName>style.visibility</p:attrName>
                                        </p:attrNameLst>
                                      </p:cBhvr>
                                      <p:to>
                                        <p:strVal val="visible"/>
                                      </p:to>
                                    </p:set>
                                    <p:animEffect transition="in" filter="fade">
                                      <p:cBhvr>
                                        <p:cTn id="12" dur="250"/>
                                        <p:tgtEl>
                                          <p:spTgt spid="2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
                                            <p:txEl>
                                              <p:pRg st="1" end="1"/>
                                            </p:txEl>
                                          </p:spTgt>
                                        </p:tgtEl>
                                        <p:attrNameLst>
                                          <p:attrName>style.visibility</p:attrName>
                                        </p:attrNameLst>
                                      </p:cBhvr>
                                      <p:to>
                                        <p:strVal val="visible"/>
                                      </p:to>
                                    </p:set>
                                    <p:animEffect transition="in" filter="fade">
                                      <p:cBhvr>
                                        <p:cTn id="17" dur="250"/>
                                        <p:tgtEl>
                                          <p:spTgt spid="2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
                                            <p:txEl>
                                              <p:pRg st="2" end="2"/>
                                            </p:txEl>
                                          </p:spTgt>
                                        </p:tgtEl>
                                        <p:attrNameLst>
                                          <p:attrName>style.visibility</p:attrName>
                                        </p:attrNameLst>
                                      </p:cBhvr>
                                      <p:to>
                                        <p:strVal val="visible"/>
                                      </p:to>
                                    </p:set>
                                    <p:animEffect transition="in" filter="fade">
                                      <p:cBhvr>
                                        <p:cTn id="22" dur="250"/>
                                        <p:tgtEl>
                                          <p:spTgt spid="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P spid="23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571472" y="428610"/>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smtClean="0"/>
              <a:t>Bases Del Proyecto</a:t>
            </a:r>
            <a:endParaRPr sz="2800" dirty="0"/>
          </a:p>
        </p:txBody>
      </p:sp>
      <p:sp>
        <p:nvSpPr>
          <p:cNvPr id="190" name="Google Shape;190;p12"/>
          <p:cNvSpPr txBox="1">
            <a:spLocks noGrp="1"/>
          </p:cNvSpPr>
          <p:nvPr>
            <p:ph type="body" idx="2"/>
          </p:nvPr>
        </p:nvSpPr>
        <p:spPr>
          <a:xfrm>
            <a:off x="4211960" y="1762718"/>
            <a:ext cx="3654900" cy="2899028"/>
          </a:xfrm>
          <a:prstGeom prst="rect">
            <a:avLst/>
          </a:prstGeom>
        </p:spPr>
        <p:txBody>
          <a:bodyPr spcFirstLastPara="1" wrap="square" lIns="91425" tIns="91425" rIns="91425" bIns="91425" anchor="t" anchorCtr="0">
            <a:noAutofit/>
          </a:bodyPr>
          <a:lstStyle/>
          <a:p>
            <a:pPr marL="0" indent="0">
              <a:buClr>
                <a:schemeClr val="dk1"/>
              </a:buClr>
              <a:buSzPts val="1100"/>
              <a:buNone/>
            </a:pPr>
            <a:r>
              <a:rPr lang="es-ES" sz="1400" dirty="0" smtClean="0"/>
              <a:t>Por último, se propone el desarrollo de una herramienta tecnológica como alternativa para la gestión de recursos electrónicos en el ámbito de las bibliotecas escolares de la CABA. Se aportan elementos facilitadores para la gestión y preservación de los diversos materiales digitales que se hallan en estas bibliotecas, elaborando una propuesta de biblioteca digital centralizada, definiendo sus principales características, estableciendo políticas para su funcionamiento e incluyendo las fases para su generación y posterior aplicación.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93" name="Google Shape;193;p12"/>
          <p:cNvSpPr txBox="1">
            <a:spLocks noGrp="1"/>
          </p:cNvSpPr>
          <p:nvPr>
            <p:ph type="body" idx="1"/>
          </p:nvPr>
        </p:nvSpPr>
        <p:spPr>
          <a:xfrm>
            <a:off x="785786" y="1714494"/>
            <a:ext cx="3084300" cy="3000396"/>
          </a:xfrm>
          <a:prstGeom prst="rect">
            <a:avLst/>
          </a:prstGeom>
        </p:spPr>
        <p:txBody>
          <a:bodyPr spcFirstLastPara="1" wrap="square" lIns="91425" tIns="91425" rIns="91425" bIns="91425" numCol="1" anchor="t" anchorCtr="0">
            <a:noAutofit/>
          </a:bodyPr>
          <a:lstStyle/>
          <a:p>
            <a:pPr marL="0" lvl="0" indent="0" algn="l" rtl="0">
              <a:spcBef>
                <a:spcPts val="600"/>
              </a:spcBef>
              <a:spcAft>
                <a:spcPts val="0"/>
              </a:spcAft>
              <a:buClr>
                <a:schemeClr val="dk1"/>
              </a:buClr>
              <a:buSzPts val="1100"/>
              <a:buFont typeface="Arial"/>
              <a:buNone/>
            </a:pPr>
            <a:r>
              <a:rPr lang="en" sz="1200" b="1" dirty="0" smtClean="0">
                <a:solidFill>
                  <a:srgbClr val="FF9800"/>
                </a:solidFill>
              </a:rPr>
              <a:t>Principales ideas y inspiracion</a:t>
            </a:r>
            <a:r>
              <a:rPr lang="en" sz="1200" b="1" baseline="0" dirty="0" smtClean="0">
                <a:solidFill>
                  <a:srgbClr val="FF9800"/>
                </a:solidFill>
              </a:rPr>
              <a:t> </a:t>
            </a:r>
          </a:p>
          <a:p>
            <a:pPr marL="0" lvl="0" indent="0">
              <a:buClr>
                <a:schemeClr val="dk1"/>
              </a:buClr>
              <a:buSzPts val="1100"/>
              <a:buNone/>
            </a:pPr>
            <a:r>
              <a:rPr lang="es-ES" sz="1200" dirty="0" smtClean="0"/>
              <a:t>Este trabajo aborda la gestión de los recursos electrónicos en el contexto de las bibliotecas escolares de educación primaria de gestión estatal de la Ciudad Autónoma de Buenos Aires (CABA), mediante un estudio exploratorio basado en una encuesta realizada a los bibliotecarios en 2017. Asimismo, se analizan los principales conceptos relacionados con los recursos electrónicos educativos, se describen los tipos de repositorios digitales existentes para la organización y difusión de esta clase de recursos, y se explicitan los pasos generales para la conformación de una biblioteca digital, a partir del relevamiento bibliográfico efectuado. </a:t>
            </a:r>
            <a:endParaRPr sz="1200" dirty="0" smtClean="0">
              <a:solidFill>
                <a:srgbClr val="FF9800"/>
              </a:solidFill>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randombar(horizontal)">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randombar(horizontal)">
                                      <p:cBhvr>
                                        <p:cTn id="17" dur="500"/>
                                        <p:tgtEl>
                                          <p:spTgt spid="1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0">
                                            <p:txEl>
                                              <p:pRg st="0" end="0"/>
                                            </p:txEl>
                                          </p:spTgt>
                                        </p:tgtEl>
                                        <p:attrNameLst>
                                          <p:attrName>style.visibility</p:attrName>
                                        </p:attrNameLst>
                                      </p:cBhvr>
                                      <p:to>
                                        <p:strVal val="visible"/>
                                      </p:to>
                                    </p:set>
                                    <p:animEffect transition="in" filter="randombar(horizontal)">
                                      <p:cBhvr>
                                        <p:cTn id="22" dur="500"/>
                                        <p:tgtEl>
                                          <p:spTgt spid="1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90" grpId="0" build="p"/>
      <p:bldP spid="19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smtClean="0">
                <a:solidFill>
                  <a:schemeClr val="accent5"/>
                </a:solidFill>
              </a:rPr>
              <a:t>expectativas</a:t>
            </a:r>
            <a:endParaRPr sz="7200" dirty="0">
              <a:solidFill>
                <a:schemeClr val="accent5"/>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785786" y="85723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p>
          <a:p>
            <a:pPr marL="0" lvl="0" indent="0" algn="l" rtl="0">
              <a:spcBef>
                <a:spcPts val="1000"/>
              </a:spcBef>
              <a:spcAft>
                <a:spcPts val="1000"/>
              </a:spcAft>
              <a:buNone/>
            </a:pPr>
            <a:r>
              <a:rPr lang="es-AR" dirty="0" smtClean="0"/>
              <a:t>Buscamos inspirar y ayudar a los alumnos con la falta de inspiración que tiene a la hora de hacer un proyecto, recopilaríamos información de proyectos pasados para </a:t>
            </a:r>
            <a:r>
              <a:rPr lang="es-AR" dirty="0" err="1" smtClean="0"/>
              <a:t>qtengan</a:t>
            </a:r>
            <a:r>
              <a:rPr lang="es-AR" dirty="0" smtClean="0"/>
              <a:t> una idea de cómo hacer uno propio</a:t>
            </a:r>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smtClean="0"/>
              <a:t>E</a:t>
            </a:r>
            <a:r>
              <a:rPr lang="en" dirty="0" smtClean="0"/>
              <a:t>xpectativas a futuro</a:t>
            </a:r>
            <a:endParaRPr dirty="0"/>
          </a:p>
        </p:txBody>
      </p:sp>
      <p:sp>
        <p:nvSpPr>
          <p:cNvPr id="269" name="Google Shape;269;p18"/>
          <p:cNvSpPr txBox="1">
            <a:spLocks noGrp="1"/>
          </p:cNvSpPr>
          <p:nvPr>
            <p:ph type="body" idx="2"/>
          </p:nvPr>
        </p:nvSpPr>
        <p:spPr>
          <a:xfrm>
            <a:off x="4357686" y="928676"/>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p>
          <a:p>
            <a:pPr marL="0" lvl="0" indent="0">
              <a:spcBef>
                <a:spcPts val="1000"/>
              </a:spcBef>
              <a:spcAft>
                <a:spcPts val="1000"/>
              </a:spcAft>
              <a:buNone/>
            </a:pPr>
            <a:r>
              <a:rPr lang="es-AR" dirty="0" smtClean="0"/>
              <a:t> y con nuestro proyecto ayudar a los alumnos con la falta de material de estudio</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14 Imagen" descr="foto biblioteca.jpg"/>
          <p:cNvPicPr>
            <a:picLocks noChangeAspect="1"/>
          </p:cNvPicPr>
          <p:nvPr/>
        </p:nvPicPr>
        <p:blipFill>
          <a:blip r:embed="rId3"/>
          <a:stretch>
            <a:fillRect/>
          </a:stretch>
        </p:blipFill>
        <p:spPr>
          <a:xfrm>
            <a:off x="4429124" y="2428874"/>
            <a:ext cx="3571900" cy="202406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diseño</a:t>
            </a:r>
            <a:endParaRPr/>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b="1" dirty="0" err="1" smtClean="0"/>
              <a:t>javaScript</a:t>
            </a:r>
            <a:endParaRPr b="1"/>
          </a:p>
          <a:p>
            <a:pPr marL="0" lvl="0" indent="0">
              <a:spcBef>
                <a:spcPts val="1000"/>
              </a:spcBef>
              <a:spcAft>
                <a:spcPts val="1000"/>
              </a:spcAft>
              <a:buNone/>
            </a:pPr>
            <a:r>
              <a:rPr lang="es-AR" dirty="0" smtClean="0"/>
              <a:t>j</a:t>
            </a:r>
            <a:r>
              <a:rPr lang="es-ES" dirty="0" err="1" smtClean="0"/>
              <a:t>avaScript</a:t>
            </a:r>
            <a:r>
              <a:rPr lang="es-ES" dirty="0" smtClean="0"/>
              <a:t> </a:t>
            </a:r>
            <a:r>
              <a:rPr lang="es-ES" b="1" dirty="0" smtClean="0"/>
              <a:t>es un lenguaje de secuencias de comandos que te permite crear contenido de actualización dinámica, controlar </a:t>
            </a:r>
            <a:r>
              <a:rPr lang="es-ES" b="1" dirty="0" smtClean="0"/>
              <a:t>multimedia y </a:t>
            </a:r>
            <a:r>
              <a:rPr lang="es-ES" b="1" dirty="0" smtClean="0"/>
              <a:t>animar imágenes</a:t>
            </a:r>
            <a:endParaRPr/>
          </a:p>
        </p:txBody>
      </p:sp>
      <p:sp>
        <p:nvSpPr>
          <p:cNvPr id="285" name="Google Shape;285;p19"/>
          <p:cNvSpPr txBox="1">
            <a:spLocks noGrp="1"/>
          </p:cNvSpPr>
          <p:nvPr>
            <p:ph type="body" idx="2"/>
          </p:nvPr>
        </p:nvSpPr>
        <p:spPr>
          <a:xfrm>
            <a:off x="3000364" y="1571618"/>
            <a:ext cx="2247900" cy="26432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b="1" dirty="0" err="1" smtClean="0"/>
              <a:t>Python</a:t>
            </a:r>
            <a:endParaRPr b="1"/>
          </a:p>
          <a:p>
            <a:pPr marL="0" lvl="0" indent="0">
              <a:spcBef>
                <a:spcPts val="1000"/>
              </a:spcBef>
              <a:spcAft>
                <a:spcPts val="1000"/>
              </a:spcAft>
              <a:buNone/>
            </a:pPr>
            <a:r>
              <a:rPr lang="es-ES" dirty="0" err="1" smtClean="0"/>
              <a:t>Python</a:t>
            </a:r>
            <a:r>
              <a:rPr lang="es-ES" dirty="0" smtClean="0"/>
              <a:t> </a:t>
            </a:r>
            <a:r>
              <a:rPr lang="es-ES" b="1" dirty="0" smtClean="0"/>
              <a:t>es un lenguaje sencillo de leer y escribir debido a su alta similitud con el lenguaje humano</a:t>
            </a:r>
            <a:r>
              <a:rPr lang="es-ES" dirty="0" smtClean="0"/>
              <a:t>. Además, se trata de un lenguaje multiplataforma de código abierto </a:t>
            </a:r>
            <a:endParaRPr/>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html</a:t>
            </a:r>
            <a:endParaRPr b="1"/>
          </a:p>
          <a:p>
            <a:pPr marL="0" lvl="0" indent="0">
              <a:spcBef>
                <a:spcPts val="1000"/>
              </a:spcBef>
              <a:buNone/>
            </a:pPr>
            <a:r>
              <a:rPr lang="es-ES" b="1" dirty="0" smtClean="0"/>
              <a:t>H</a:t>
            </a:r>
            <a:r>
              <a:rPr lang="en" b="1" dirty="0" smtClean="0"/>
              <a:t>tml </a:t>
            </a:r>
            <a:r>
              <a:rPr lang="es-ES" b="1" dirty="0" smtClean="0"/>
              <a:t>es </a:t>
            </a:r>
            <a:r>
              <a:rPr lang="es-ES" b="1" dirty="0" smtClean="0"/>
              <a:t>el código que se utiliza para estructurar y desplegar una página web y sus contenidos</a:t>
            </a:r>
            <a:r>
              <a:rPr lang="es-ES" dirty="0" smtClean="0"/>
              <a:t>. Por ejemplo, sus contenidos podrían ser párrafos, una lista con viñetas</a:t>
            </a:r>
            <a:endParaRPr/>
          </a:p>
          <a:p>
            <a:pPr marL="0" lvl="0" indent="0" algn="l" rtl="0">
              <a:spcBef>
                <a:spcPts val="1000"/>
              </a:spcBef>
              <a:spcAft>
                <a:spcPts val="100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p14:dur="250" advClick="0" advTm="5000">
        <p:fade/>
      </p:transition>
    </mc:Choice>
    <mc:Fallback>
      <p:transition advClick="0" advTm="5000">
        <p:fade/>
      </p:transition>
    </mc:Fallback>
  </mc:AlternateContent>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F3F3F3"/>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933</Words>
  <Application>Microsoft Office PowerPoint</Application>
  <PresentationFormat>Presentación en pantalla (16:9)</PresentationFormat>
  <Paragraphs>155</Paragraphs>
  <Slides>29</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Roboto Condensed</vt:lpstr>
      <vt:lpstr>Roboto Condensed Light</vt:lpstr>
      <vt:lpstr>Arvo</vt:lpstr>
      <vt:lpstr>Salerio template</vt:lpstr>
      <vt:lpstr>Biblioteca Escolar Virtual Nombre:B.E.V</vt:lpstr>
      <vt:lpstr>Diapositiva 2</vt:lpstr>
      <vt:lpstr>Porque este tema?</vt:lpstr>
      <vt:lpstr>Diapositiva 4</vt:lpstr>
      <vt:lpstr>Puntos a Remarcar Con Respecto al uso Proyecto</vt:lpstr>
      <vt:lpstr>Bases Del Proyecto</vt:lpstr>
      <vt:lpstr>expectativas</vt:lpstr>
      <vt:lpstr>Expectativas a futuro</vt:lpstr>
      <vt:lpstr>diseño</vt:lpstr>
      <vt:lpstr>Diapositiva 10</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Diapositiva 19</vt:lpstr>
      <vt:lpstr>Diapositiva 20</vt:lpstr>
      <vt:lpstr>Diapositiva 21</vt:lpstr>
      <vt:lpstr>Diapositiva 22</vt:lpstr>
      <vt:lpstr>Diapositiva 23</vt:lpstr>
      <vt:lpstr>THANKS!</vt:lpstr>
      <vt:lpstr>CREDITS</vt:lpstr>
      <vt:lpstr>PRESENTATION DESIGN</vt:lpstr>
      <vt:lpstr>Diapositiva 27</vt:lpstr>
      <vt:lpstr>Diapositiva 28</vt:lpstr>
      <vt:lpstr>Diapositiva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Biblioteca Escolar Virtual Nombre: Pegaso</dc:title>
  <cp:lastModifiedBy>alumno</cp:lastModifiedBy>
  <cp:revision>33</cp:revision>
  <dcterms:modified xsi:type="dcterms:W3CDTF">2022-08-05T00:44:32Z</dcterms:modified>
</cp:coreProperties>
</file>