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4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59" r:id="rId17"/>
    <p:sldId id="260" r:id="rId18"/>
    <p:sldId id="261" r:id="rId19"/>
    <p:sldId id="258" r:id="rId20"/>
    <p:sldId id="26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o" initials="S" lastIdx="2" clrIdx="0">
    <p:extLst>
      <p:ext uri="{19B8F6BF-5375-455C-9EA6-DF929625EA0E}">
        <p15:presenceInfo xmlns:p15="http://schemas.microsoft.com/office/powerpoint/2012/main" userId="Sebasti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522"/>
    <a:srgbClr val="8BB1DE"/>
    <a:srgbClr val="87B0DD"/>
    <a:srgbClr val="8193A9"/>
    <a:srgbClr val="95595A"/>
    <a:srgbClr val="B63F40"/>
    <a:srgbClr val="F88526"/>
    <a:srgbClr val="0BCFFD"/>
    <a:srgbClr val="E07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4T20:13:55.56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0T16:37:11.66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CCFD9-73C6-776F-E4FE-35C99FEE2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9741F5-8C94-49E9-4EF4-C8D0D438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E387B7-D420-B9AE-8926-32F22DF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33B90A-5F89-7E47-08D1-4083FFED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25F500-4981-D8A1-422B-7BE31436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74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E0B209-E231-4D4E-1822-3B226442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0E1A3D-EDF7-EB56-FE46-8E5A9E2AD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8D1BDA-7AD4-DA9F-5B4B-4B643E65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44005B-921D-856C-21D8-FAB41FF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434B4-352D-1B10-83C1-7A23248D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7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0421386-C873-91C8-19AA-4D018CAAD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4886F2-767C-BF7D-E164-F8BE6310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6F36B6-E6D1-0736-1AD8-1B101AF3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149580-BBEE-A6DE-00B6-5CDEFCAC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7997E2-C6E4-E7B6-9CCE-701C3A50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F58CC-8272-04CD-2E17-F5E342D9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DAFEF-181A-A956-54F7-625BFB3C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FBD92E-81E6-5D0A-51BF-2DC9CAF3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1E36FA-C634-5F21-219F-0D8AE750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EE505A-C102-BAAE-2C26-B8485893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9A5E9D-559C-1356-FBD3-DB31A809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874472-FDD0-A006-8C50-EA04EF33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F7CAE6-3127-A7F3-3495-EF818F15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C97726-6BC3-D14C-129D-D3210B09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0F75D3-8C6E-8F57-CD8B-690C32FC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6FB61-C80D-02E9-E443-608F44BD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9D487D-F7A3-9C2D-8643-57AC0DDE9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736FD0-D449-D1CB-1F10-439F9A9CD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00B598-BEA0-9B6D-34A6-39EA581F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D2668E-5E91-BEDD-C899-9682A92C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D4C155-1C6D-6164-23BD-DC6D7156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5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702AE-4309-6424-8239-2AA1204F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70A4D0-B88C-FFF8-4F27-479BC163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617866-93BD-4149-C4C4-07817D39B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A1C512-715D-F811-DC78-142788974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462329-CEE7-5DCD-3840-EBBF2594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51F63E-58EC-AD6F-B371-A7951166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2C3CCD-0856-2547-3578-826334D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482122-6AD5-8DAF-567B-A3CF7CB3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3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1CB5B-53CC-07F7-99E4-A3764306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84AA0A-B610-B010-3AFA-9F3E286F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2C2C04-1467-0D62-FA88-910EE8F8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A569B8-8F9D-EA77-3421-899D7B4C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4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A8314E-0794-10B7-7337-52632DAD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69094E-1231-86C1-9A35-996D06B0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4C0431-2CE7-6AC8-CB77-773E151D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61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6448D-0548-F6BF-6291-B874629F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BB015-4F3A-6DBF-D139-E7E5FB47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507B5B-9561-2C31-B629-91B6D0F43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6C885D-BB9E-A0A5-0B90-6958F3B8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5F7D2E-6654-EB51-67C7-ABD6857A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583A12-8D75-7A7E-D10E-4BE55FE1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43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1C593-B636-8582-0083-2243F80E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975A21-36B3-BD62-44BD-67037C8FD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5A405A-78F0-A25A-460F-1291193B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56205E-F310-C020-199B-E72DAD91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7E7B0A-BAAB-B539-609A-9B0FD757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7026B-03F9-B2F3-A328-F40D9ED3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5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D165E7-3054-346E-4FF5-5BEC5B7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54BCDE-B03A-A075-A329-373FDE28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487B35-3C05-C281-6D3E-FAF863D0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1DB0-EDA6-4776-B5AA-028A0E2E8EE9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84D214-BF4F-CA61-5C7E-289A74FD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8B7758-0816-6407-58AF-E9D2519A7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1537-348C-4D17-B4A7-52B81F0D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1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EA685-76C2-1296-2350-C8BBD471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24" y="5094510"/>
            <a:ext cx="9144000" cy="56769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Implementazione di un applicativo per la gestione dei dati acquisiti da reti di sensori.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533CCE-CC88-0FBC-C7A9-3713A75E5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838" y="916528"/>
            <a:ext cx="9144000" cy="165576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UNIVERSITÁ POLITECNICA DELLE MARCHE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FACOLTÁ DI INGEGNERIA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632159-D158-025C-4960-D2A837A4A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13" y="2572290"/>
            <a:ext cx="3371850" cy="252222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396CBC-A816-4221-1FD3-E7186AFE7C7E}"/>
              </a:ext>
            </a:extLst>
          </p:cNvPr>
          <p:cNvSpPr txBox="1"/>
          <p:nvPr/>
        </p:nvSpPr>
        <p:spPr>
          <a:xfrm>
            <a:off x="3336758" y="6112042"/>
            <a:ext cx="44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Sebastian George </a:t>
            </a:r>
            <a:r>
              <a:rPr lang="it-IT" dirty="0" err="1"/>
              <a:t>Moian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7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5BF92E1-864B-3497-0906-FE63BDFD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033587"/>
            <a:ext cx="11239500" cy="42386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ACCE77-6287-CD8C-8EC7-E6FBB2C8892F}"/>
              </a:ext>
            </a:extLst>
          </p:cNvPr>
          <p:cNvSpPr txBox="1"/>
          <p:nvPr/>
        </p:nvSpPr>
        <p:spPr>
          <a:xfrm>
            <a:off x="847725" y="676275"/>
            <a:ext cx="939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chemeClr val="accent4"/>
                </a:solidFill>
                <a:effectLst/>
                <a:latin typeface="AmazonEmber"/>
              </a:rPr>
              <a:t>Amazon S3 è un servizio di archiviazione di oggetti che offre scalabilità, disponibilità dei dati, sicurezza e prestazioni.</a:t>
            </a:r>
            <a:endParaRPr lang="it-IT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A388F-F964-1293-B523-A374A55A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accent4"/>
                </a:solidFill>
                <a:latin typeface="+mn-lt"/>
              </a:rPr>
              <a:t>Bucket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5172A9-3C6B-5F86-BCE5-A52D3BA86BC2}"/>
              </a:ext>
            </a:extLst>
          </p:cNvPr>
          <p:cNvSpPr txBox="1"/>
          <p:nvPr/>
        </p:nvSpPr>
        <p:spPr>
          <a:xfrm>
            <a:off x="609600" y="3709988"/>
            <a:ext cx="299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bucket è un contenitore per gli oggetti archiviati su S3.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C00000"/>
                </a:solidFill>
              </a:rPr>
              <a:t>Ogni oggetto è contenuto in un bucket.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40E11C-209D-CE7D-59A8-368F635F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040051"/>
            <a:ext cx="2143125" cy="21431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0721EC-B7D7-8048-BF90-41F8F08EC76E}"/>
              </a:ext>
            </a:extLst>
          </p:cNvPr>
          <p:cNvSpPr txBox="1"/>
          <p:nvPr/>
        </p:nvSpPr>
        <p:spPr>
          <a:xfrm>
            <a:off x="5024437" y="3709988"/>
            <a:ext cx="631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si crea un bucket si sceglie un nome(regole di denominazione) e una regione di appartenenza, questi rimarranno tali finche l’utente non deciderà di eliminare il bucket.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9B0075-0ADF-1440-C3AD-6B6FD4031CF9}"/>
              </a:ext>
            </a:extLst>
          </p:cNvPr>
          <p:cNvSpPr txBox="1"/>
          <p:nvPr/>
        </p:nvSpPr>
        <p:spPr>
          <a:xfrm>
            <a:off x="5024437" y="4725650"/>
            <a:ext cx="5772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effectLst/>
              </a:rPr>
              <a:t>Tra i principali compiti:</a:t>
            </a:r>
          </a:p>
          <a:p>
            <a:r>
              <a:rPr lang="it-IT" b="0" i="0" dirty="0">
                <a:effectLst/>
              </a:rPr>
              <a:t>-Organizzano lo spazio dei nomi Amazon S3 al livello più alto.</a:t>
            </a:r>
          </a:p>
          <a:p>
            <a:r>
              <a:rPr lang="it-IT" b="0" i="0" dirty="0">
                <a:effectLst/>
              </a:rPr>
              <a:t>-Identificano l'account responsabile del costo di archiviazione e trasferimento dati.</a:t>
            </a:r>
          </a:p>
          <a:p>
            <a:r>
              <a:rPr lang="it-IT" b="0" i="0" dirty="0">
                <a:effectLst/>
              </a:rPr>
              <a:t>-</a:t>
            </a:r>
            <a:r>
              <a:rPr lang="it-IT" sz="1800" dirty="0">
                <a:effectLst/>
                <a:ea typeface="Calibri" panose="020F0502020204030204" pitchFamily="34" charset="0"/>
              </a:rPr>
              <a:t>hanno un ruolo nell’ambito del controllo di accesso agli oggetti.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590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2A1E72-8E76-0EF5-ED21-21F254609CC6}"/>
              </a:ext>
            </a:extLst>
          </p:cNvPr>
          <p:cNvSpPr txBox="1"/>
          <p:nvPr/>
        </p:nvSpPr>
        <p:spPr>
          <a:xfrm>
            <a:off x="609600" y="461095"/>
            <a:ext cx="4619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accent4"/>
                </a:solidFill>
              </a:rPr>
              <a:t>Object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C52F3E-0059-59F2-A159-611458DF2125}"/>
              </a:ext>
            </a:extLst>
          </p:cNvPr>
          <p:cNvSpPr txBox="1"/>
          <p:nvPr/>
        </p:nvSpPr>
        <p:spPr>
          <a:xfrm>
            <a:off x="609600" y="1644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Entità fondamentali salvate su S3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EADC7C-E5C3-209E-ED1E-9ED73ABE5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34" y="1368402"/>
            <a:ext cx="2142857" cy="214285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C14631-B2F5-4BED-A58F-378D939282C6}"/>
              </a:ext>
            </a:extLst>
          </p:cNvPr>
          <p:cNvSpPr txBox="1"/>
          <p:nvPr/>
        </p:nvSpPr>
        <p:spPr>
          <a:xfrm>
            <a:off x="609600" y="2443878"/>
            <a:ext cx="3743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16191F"/>
                </a:solidFill>
                <a:effectLst/>
                <a:latin typeface="Amazon Ember"/>
              </a:rPr>
              <a:t>Key:</a:t>
            </a:r>
          </a:p>
          <a:p>
            <a:r>
              <a:rPr lang="it-IT" dirty="0"/>
              <a:t>Il nome che si assegna a un oggetto. La chiave dell'oggetto viene utilizzata per recuperare l'oggetto.</a:t>
            </a:r>
          </a:p>
          <a:p>
            <a:r>
              <a:rPr lang="it-IT" dirty="0"/>
              <a:t>Max 1024 bytes UTF-8.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0" i="0" dirty="0">
                <a:solidFill>
                  <a:srgbClr val="16191F"/>
                </a:solidFill>
                <a:effectLst/>
                <a:latin typeface="Amazon Ember"/>
              </a:rPr>
              <a:t>Version ID:</a:t>
            </a:r>
            <a:endParaRPr lang="it-IT" dirty="0"/>
          </a:p>
          <a:p>
            <a:r>
              <a:rPr lang="it-IT" dirty="0"/>
              <a:t>All'interno di un bucket, una chiave e un Version ID identificano in modo univoco un oggetto. Il Version ID è una stringa generata da Amazon S3 quando si aggiunge un oggetto a un bucket.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217442-5180-5F0B-892C-077AA2662013}"/>
              </a:ext>
            </a:extLst>
          </p:cNvPr>
          <p:cNvSpPr txBox="1"/>
          <p:nvPr/>
        </p:nvSpPr>
        <p:spPr>
          <a:xfrm>
            <a:off x="7239000" y="2439831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16191F"/>
                </a:solidFill>
                <a:effectLst/>
                <a:latin typeface="Amazon Ember"/>
              </a:rPr>
              <a:t>Value:</a:t>
            </a:r>
          </a:p>
          <a:p>
            <a:r>
              <a:rPr lang="it-IT" dirty="0"/>
              <a:t>Il contenuto che si sta memorizzando.</a:t>
            </a:r>
          </a:p>
          <a:p>
            <a:r>
              <a:rPr lang="it-IT" dirty="0"/>
              <a:t>Il contenuto di un oggetto può essere una qualsiasi sequenza di byte. Le dimensioni degli oggetti possono variare da zero a 5 TB.</a:t>
            </a:r>
          </a:p>
          <a:p>
            <a:endParaRPr lang="it-IT" dirty="0"/>
          </a:p>
          <a:p>
            <a:r>
              <a:rPr lang="it-IT" dirty="0"/>
              <a:t>Metadata:</a:t>
            </a:r>
          </a:p>
          <a:p>
            <a:r>
              <a:rPr lang="it-IT" dirty="0"/>
              <a:t>Un insieme di coppie nome-valore con cui è possibile memorizzare informazioni relative all'oggetto. È possibile assegnare metadati, detti metadati definiti dall'utente, agli oggetti in Amazon S3. Amazon S3 assegna anche metadati di sistema a questi oggetti, che utilizza per la gestione degli oggetti.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BADD0B-7AFA-0340-7F01-FABB67256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4762742"/>
            <a:ext cx="1856382" cy="14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4E8DDE0-B110-7676-A6EE-C1E277BC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5" y="1166069"/>
            <a:ext cx="9277396" cy="4504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25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7866B5-E98E-E7AB-DE5E-0D2556E77995}"/>
              </a:ext>
            </a:extLst>
          </p:cNvPr>
          <p:cNvSpPr txBox="1"/>
          <p:nvPr/>
        </p:nvSpPr>
        <p:spPr>
          <a:xfrm>
            <a:off x="303518" y="516980"/>
            <a:ext cx="4712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accent4"/>
                </a:solidFill>
              </a:rPr>
              <a:t>Storage Classes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782E6B-CA46-716C-86E7-DA0DCC23E12B}"/>
              </a:ext>
            </a:extLst>
          </p:cNvPr>
          <p:cNvSpPr txBox="1"/>
          <p:nvPr/>
        </p:nvSpPr>
        <p:spPr>
          <a:xfrm>
            <a:off x="303518" y="1286421"/>
            <a:ext cx="1060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AWS permette agli utenti di scegliere la classe di archiviazione in base alle esigenze della applicazione.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FB8D67-6EFE-1104-EB0D-B9091928F769}"/>
              </a:ext>
            </a:extLst>
          </p:cNvPr>
          <p:cNvSpPr txBox="1"/>
          <p:nvPr/>
        </p:nvSpPr>
        <p:spPr>
          <a:xfrm>
            <a:off x="303518" y="1694477"/>
            <a:ext cx="268832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Vi sono 3 principali piani: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sz="2000" dirty="0">
                <a:solidFill>
                  <a:srgbClr val="FF0000"/>
                </a:solidFill>
              </a:rPr>
              <a:t>-Standard: </a:t>
            </a:r>
            <a:r>
              <a:rPr lang="it-IT" dirty="0"/>
              <a:t>Progettato per offrire altissima "</a:t>
            </a:r>
            <a:r>
              <a:rPr lang="it-IT" dirty="0" err="1"/>
              <a:t>durability</a:t>
            </a:r>
            <a:r>
              <a:rPr lang="it-IT" dirty="0"/>
              <a:t>" e vasta disponibilità per un periodo di 1 anno.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0E40B1-FDFB-63CA-7BCE-626063641DD6}"/>
              </a:ext>
            </a:extLst>
          </p:cNvPr>
          <p:cNvSpPr txBox="1"/>
          <p:nvPr/>
        </p:nvSpPr>
        <p:spPr>
          <a:xfrm>
            <a:off x="3745859" y="4456181"/>
            <a:ext cx="2933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Glacier: </a:t>
            </a:r>
            <a:r>
              <a:rPr lang="it-IT" dirty="0"/>
              <a:t>progettato per archiviare dati dove l’accesso ai dati non è frequente.</a:t>
            </a:r>
          </a:p>
          <a:p>
            <a:r>
              <a:rPr lang="it-IT" dirty="0"/>
              <a:t>Ha un costo ancora più ridotto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36DF2C-E8A4-129C-8B70-22B2D20D4B3B}"/>
              </a:ext>
            </a:extLst>
          </p:cNvPr>
          <p:cNvSpPr txBox="1"/>
          <p:nvPr/>
        </p:nvSpPr>
        <p:spPr>
          <a:xfrm>
            <a:off x="7433578" y="3134230"/>
            <a:ext cx="39243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sz="2000" dirty="0" err="1">
                <a:solidFill>
                  <a:srgbClr val="FF0000"/>
                </a:solidFill>
              </a:rPr>
              <a:t>Reduced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Redundancy</a:t>
            </a:r>
            <a:r>
              <a:rPr lang="it-IT" sz="2000" dirty="0">
                <a:solidFill>
                  <a:srgbClr val="FF0000"/>
                </a:solidFill>
              </a:rPr>
              <a:t> Storage</a:t>
            </a:r>
            <a:r>
              <a:rPr lang="it-IT" dirty="0"/>
              <a:t>:</a:t>
            </a:r>
          </a:p>
          <a:p>
            <a:r>
              <a:rPr lang="it-IT" dirty="0"/>
              <a:t>Riduce i costi salvando i dati con una </a:t>
            </a:r>
            <a:r>
              <a:rPr lang="it-IT" dirty="0">
                <a:solidFill>
                  <a:srgbClr val="C00000"/>
                </a:solidFill>
              </a:rPr>
              <a:t>minore ridondanza</a:t>
            </a:r>
            <a:r>
              <a:rPr lang="it-IT" dirty="0"/>
              <a:t> rispetto allo standard.</a:t>
            </a:r>
          </a:p>
          <a:p>
            <a:r>
              <a:rPr lang="it-IT" dirty="0"/>
              <a:t>Offre una </a:t>
            </a:r>
            <a:r>
              <a:rPr lang="it-IT" dirty="0" err="1"/>
              <a:t>durability</a:t>
            </a:r>
            <a:r>
              <a:rPr lang="it-IT" dirty="0"/>
              <a:t> leggermente minore e la stessa disponibilità dello standard nel periodo di un anno.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47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D071DA-2156-C567-FC86-F52BC201C5CC}"/>
              </a:ext>
            </a:extLst>
          </p:cNvPr>
          <p:cNvSpPr txBox="1"/>
          <p:nvPr/>
        </p:nvSpPr>
        <p:spPr>
          <a:xfrm>
            <a:off x="647700" y="673100"/>
            <a:ext cx="765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accent4"/>
                </a:solidFill>
              </a:rPr>
              <a:t>Generazione chiavi di accesso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E92339-8814-F1CF-D416-6261D29FE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/>
          <a:stretch/>
        </p:blipFill>
        <p:spPr>
          <a:xfrm>
            <a:off x="661156" y="1951032"/>
            <a:ext cx="2503937" cy="3379363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96D1D9E-1309-4712-B7E1-4C8044665B16}"/>
              </a:ext>
            </a:extLst>
          </p:cNvPr>
          <p:cNvCxnSpPr>
            <a:cxnSpLocks/>
          </p:cNvCxnSpPr>
          <p:nvPr/>
        </p:nvCxnSpPr>
        <p:spPr>
          <a:xfrm>
            <a:off x="293614" y="4194495"/>
            <a:ext cx="444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ABFA7F2-C26E-FEA4-5207-5D8A2BAA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34" y="2211982"/>
            <a:ext cx="5816367" cy="772153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DAF62B9-E111-17AD-A7D9-A90FE1A5B28B}"/>
              </a:ext>
            </a:extLst>
          </p:cNvPr>
          <p:cNvCxnSpPr>
            <a:cxnSpLocks/>
          </p:cNvCxnSpPr>
          <p:nvPr/>
        </p:nvCxnSpPr>
        <p:spPr>
          <a:xfrm>
            <a:off x="4826989" y="2138827"/>
            <a:ext cx="0" cy="389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5971457-2DEB-9E1B-BCE7-FFAE6F9B24B1}"/>
              </a:ext>
            </a:extLst>
          </p:cNvPr>
          <p:cNvSpPr txBox="1"/>
          <p:nvPr/>
        </p:nvSpPr>
        <p:spPr>
          <a:xfrm>
            <a:off x="-77076" y="4009829"/>
            <a:ext cx="14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184E216-4A85-1E9B-1EDB-7A384D4A4B3E}"/>
              </a:ext>
            </a:extLst>
          </p:cNvPr>
          <p:cNvSpPr txBox="1"/>
          <p:nvPr/>
        </p:nvSpPr>
        <p:spPr>
          <a:xfrm>
            <a:off x="3472166" y="21487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49144ED5-E59E-C70C-63E1-FDA427545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82" y="3429000"/>
            <a:ext cx="4913722" cy="125160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5E4A688-B98D-6235-5FE9-F91CE626D2C4}"/>
              </a:ext>
            </a:extLst>
          </p:cNvPr>
          <p:cNvSpPr txBox="1"/>
          <p:nvPr/>
        </p:nvSpPr>
        <p:spPr>
          <a:xfrm>
            <a:off x="3430986" y="33842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9D1EE40-304F-C7B1-0569-7C2AB3D47CE7}"/>
              </a:ext>
            </a:extLst>
          </p:cNvPr>
          <p:cNvSpPr txBox="1"/>
          <p:nvPr/>
        </p:nvSpPr>
        <p:spPr>
          <a:xfrm>
            <a:off x="647700" y="1480307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151D746-8C1E-EAE5-15CF-6CC8ADF1DB58}"/>
              </a:ext>
            </a:extLst>
          </p:cNvPr>
          <p:cNvSpPr/>
          <p:nvPr/>
        </p:nvSpPr>
        <p:spPr>
          <a:xfrm>
            <a:off x="1376362" y="2454012"/>
            <a:ext cx="738765" cy="12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33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652F7F-E9FA-4365-AFC3-AF3C3C0F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0" y="258276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  <a:latin typeface="+mn-lt"/>
              </a:rPr>
              <a:t>Interfaccia grafica: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1A333D-5FA5-1CE9-E3A5-B6FD3FC6FC59}"/>
              </a:ext>
            </a:extLst>
          </p:cNvPr>
          <p:cNvSpPr txBox="1"/>
          <p:nvPr/>
        </p:nvSpPr>
        <p:spPr>
          <a:xfrm>
            <a:off x="545430" y="1583839"/>
            <a:ext cx="103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L’interfaccia grafica è realizzata con l’applicazione “QT designer” e caricata attraverso la funzione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loadUI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all’interno dello script.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B3F7A9-0D70-2ABB-6BAA-D6D861AF4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t="3753" r="2821" b="3434"/>
          <a:stretch/>
        </p:blipFill>
        <p:spPr bwMode="auto">
          <a:xfrm>
            <a:off x="3124199" y="2390775"/>
            <a:ext cx="5257801" cy="397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40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890226-7F02-1492-BC18-BEF889FECD38}"/>
              </a:ext>
            </a:extLst>
          </p:cNvPr>
          <p:cNvSpPr txBox="1"/>
          <p:nvPr/>
        </p:nvSpPr>
        <p:spPr>
          <a:xfrm>
            <a:off x="882315" y="802105"/>
            <a:ext cx="9673389" cy="132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 ogni tasto è associato un “</a:t>
            </a:r>
            <a:r>
              <a:rPr lang="it-IT" sz="2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nome dell’oggetto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questo è univoco e permette di creare un link tra il programma e il pulsante visualizzato all’utente.</a:t>
            </a: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 stesso vale per le “caselle” dove è visualizzato il testo.</a:t>
            </a:r>
            <a:endParaRPr lang="it-IT" sz="2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D1C61D-E641-5E4E-7831-6B8B332DD58B}"/>
              </a:ext>
            </a:extLst>
          </p:cNvPr>
          <p:cNvSpPr txBox="1"/>
          <p:nvPr/>
        </p:nvSpPr>
        <p:spPr>
          <a:xfrm>
            <a:off x="882314" y="2310060"/>
            <a:ext cx="61922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PULSANTI</a:t>
            </a:r>
          </a:p>
          <a:p>
            <a:endParaRPr lang="it-IT" dirty="0"/>
          </a:p>
          <a:p>
            <a:r>
              <a:rPr lang="it-IT" sz="2200" dirty="0" err="1">
                <a:solidFill>
                  <a:srgbClr val="F88526"/>
                </a:solidFill>
              </a:rPr>
              <a:t>savelocation</a:t>
            </a:r>
            <a:endParaRPr lang="it-IT" sz="2200" dirty="0">
              <a:solidFill>
                <a:srgbClr val="F88526"/>
              </a:solidFill>
            </a:endParaRPr>
          </a:p>
          <a:p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permette di scegliere la cartella di salvataggio del file .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questo percorso è salvato sul file 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config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esterno all’applicazione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sz="2200" dirty="0" err="1">
                <a:solidFill>
                  <a:srgbClr val="F885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</a:t>
            </a:r>
            <a:endParaRPr lang="it-IT" sz="2200" dirty="0">
              <a:solidFill>
                <a:srgbClr val="F8852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pulsante permette di scegliere il file .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cbor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(è possibile aprire solo file .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cbor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ed eseguire la conversione in .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F34F79-AFE6-8EE4-50DD-70932EFFEFCF}"/>
              </a:ext>
            </a:extLst>
          </p:cNvPr>
          <p:cNvSpPr txBox="1"/>
          <p:nvPr/>
        </p:nvSpPr>
        <p:spPr>
          <a:xfrm>
            <a:off x="7363326" y="2943544"/>
            <a:ext cx="45078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rgbClr val="F885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UPLOAD S3</a:t>
            </a:r>
          </a:p>
          <a:p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Permette di caricare l’ultimo file visualizzato al di sotto di “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converted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file” nel cloud S3 selezionato. La selezione è salvata sul file 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config</a:t>
            </a:r>
            <a:r>
              <a:rPr lang="it-I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82373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041473-A3B5-E531-A927-6F8C7C4DCD72}"/>
              </a:ext>
            </a:extLst>
          </p:cNvPr>
          <p:cNvSpPr txBox="1"/>
          <p:nvPr/>
        </p:nvSpPr>
        <p:spPr>
          <a:xfrm>
            <a:off x="428807" y="673767"/>
            <a:ext cx="5454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Pulsante </a:t>
            </a:r>
            <a:r>
              <a:rPr lang="it-IT" sz="2200" dirty="0" err="1">
                <a:solidFill>
                  <a:srgbClr val="F88526"/>
                </a:solidFill>
              </a:rPr>
              <a:t>Config</a:t>
            </a:r>
            <a:endParaRPr lang="it-IT" sz="2200" dirty="0">
              <a:solidFill>
                <a:srgbClr val="F88526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E2B5CC-381C-A55C-4286-EB8428051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" y="1283731"/>
            <a:ext cx="11299073" cy="2758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036EC5-9849-3EBC-C7EC-F6C0546BB715}"/>
              </a:ext>
            </a:extLst>
          </p:cNvPr>
          <p:cNvSpPr txBox="1"/>
          <p:nvPr/>
        </p:nvSpPr>
        <p:spPr>
          <a:xfrm>
            <a:off x="373956" y="4283242"/>
            <a:ext cx="624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S3_path 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permette di scegliere il bucket univoco di S3.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CBB88A-743F-9B15-682A-EC06FEBC5B24}"/>
              </a:ext>
            </a:extLst>
          </p:cNvPr>
          <p:cNvSpPr txBox="1"/>
          <p:nvPr/>
        </p:nvSpPr>
        <p:spPr>
          <a:xfrm>
            <a:off x="373956" y="4813359"/>
            <a:ext cx="556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S3_pathfolder 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permette di scegliere il percorso desiderato all’interno del bucket, non è necessario creare la cartella precedentemente nell’account S3, è possibile farlo dall’applicazione.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FD87F-17F8-8CE0-B268-CBF7AF5BBF4C}"/>
              </a:ext>
            </a:extLst>
          </p:cNvPr>
          <p:cNvSpPr txBox="1"/>
          <p:nvPr/>
        </p:nvSpPr>
        <p:spPr>
          <a:xfrm>
            <a:off x="6618664" y="4058653"/>
            <a:ext cx="519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private_key</a:t>
            </a:r>
            <a:r>
              <a:rPr lang="it-IT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</a:t>
            </a:r>
            <a:r>
              <a:rPr lang="it-IT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public_key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</a:rPr>
              <a:t>, p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 accedere ai servizi AWS è stato utilizzato un sistema di chiavi che dovranno essere generati sul proprio account.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3F06820-4C8E-1B29-4C10-678FA688E14B}"/>
              </a:ext>
            </a:extLst>
          </p:cNvPr>
          <p:cNvSpPr txBox="1"/>
          <p:nvPr/>
        </p:nvSpPr>
        <p:spPr>
          <a:xfrm>
            <a:off x="6618664" y="5087489"/>
            <a:ext cx="510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</a:t>
            </a:r>
            <a:r>
              <a:rPr lang="it-IT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region_name</a:t>
            </a:r>
            <a:r>
              <a:rPr lang="it-IT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è la regione geografica del cloud che si sceglie quando si vuole generare il proprio bucket, in questo caso “eu-west-3” è in Francia a Parigi.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C45997-C638-8E13-F926-126A401172AE}"/>
              </a:ext>
            </a:extLst>
          </p:cNvPr>
          <p:cNvSpPr txBox="1"/>
          <p:nvPr/>
        </p:nvSpPr>
        <p:spPr>
          <a:xfrm>
            <a:off x="6618664" y="6010819"/>
            <a:ext cx="494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Filepath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è il percorso dove vengono salvati i file in locale.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03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0A145-543C-90FC-8C23-BC72E4B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  <a:latin typeface="+mn-lt"/>
              </a:rPr>
              <a:t>Librerie e moduli Python usati: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AB5BAB-C8A7-CCE1-42CE-0C1C4FAA4C17}"/>
              </a:ext>
            </a:extLst>
          </p:cNvPr>
          <p:cNvSpPr txBox="1"/>
          <p:nvPr/>
        </p:nvSpPr>
        <p:spPr>
          <a:xfrm>
            <a:off x="385010" y="1957136"/>
            <a:ext cx="10968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             Permette di manipolare il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runtime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Reload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      Ricarica i moduli precedentemente caricati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OS:                  Permette l’interazione con il sistema operativo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CBOR2:          Converte i file .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cbor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.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Shutil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        Permette di eseguire operazioni su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Savemat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   Permette di salvare un dizionario in formato .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PYQT5:           Fornisce le funzioni per costruire l’interfaccia grafica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BOTO3:          è l’SDK di AWS per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fornisce gli strumenti per gestire i servizi AWS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     Permette di lavorare con array e numerose funzioni matematiche </a:t>
            </a:r>
          </a:p>
        </p:txBody>
      </p:sp>
    </p:spTree>
    <p:extLst>
      <p:ext uri="{BB962C8B-B14F-4D97-AF65-F5344CB8AC3E}">
        <p14:creationId xmlns:p14="http://schemas.microsoft.com/office/powerpoint/2010/main" val="9333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B9CB1-AB92-A05D-5943-A5F7A20E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Introduzione: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5C6A6D-8FEC-4853-3C26-3732E20AAF7D}"/>
              </a:ext>
            </a:extLst>
          </p:cNvPr>
          <p:cNvSpPr txBox="1"/>
          <p:nvPr/>
        </p:nvSpPr>
        <p:spPr>
          <a:xfrm>
            <a:off x="838200" y="1572126"/>
            <a:ext cx="105156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lavoro di tesi nasce dalla necessità di elaborare i dati acquisiti dai sensori;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quali possono essere trasmessi in stream attraverso la rete oppure essere salvati su schedina SD(In locale) in appositi file.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file che verrà ottenuto è in formato “.</a:t>
            </a:r>
            <a:r>
              <a:rPr lang="it-IT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cbor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”, e per essere utilizzato su </a:t>
            </a:r>
            <a:r>
              <a:rPr lang="it-IT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dovrà essere prima essere convertito in formato “.</a:t>
            </a:r>
            <a:r>
              <a:rPr lang="it-IT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”, e successivamente attraverso una raffinazione dei dati in formato ”.</a:t>
            </a:r>
            <a:r>
              <a:rPr lang="it-IT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 portare a termine il compito è stato utilizzato il linguaggio di programmazione “Python” e l’applicazione “QT designer” per costruire l’interfaccia grafica che l’utente finale andrà ad utilizzare nella applicazione.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Inoltre è richiesta la possibilità di caricare i file generati su cloud “Amazon S3”.</a:t>
            </a:r>
          </a:p>
        </p:txBody>
      </p:sp>
    </p:spTree>
    <p:extLst>
      <p:ext uri="{BB962C8B-B14F-4D97-AF65-F5344CB8AC3E}">
        <p14:creationId xmlns:p14="http://schemas.microsoft.com/office/powerpoint/2010/main" val="298009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4F8A9-CF5E-FA96-00BB-97669E14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631"/>
            <a:ext cx="10515600" cy="1383464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it-IT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Introduzione Python script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380E49-131C-E8BA-35ED-7870AB805F45}"/>
              </a:ext>
            </a:extLst>
          </p:cNvPr>
          <p:cNvSpPr txBox="1"/>
          <p:nvPr/>
        </p:nvSpPr>
        <p:spPr>
          <a:xfrm>
            <a:off x="705854" y="1941095"/>
            <a:ext cx="101546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software si suddivide in una prima fase di definizione delle funzioni e successivamente all’interno della classe “</a:t>
            </a:r>
            <a:r>
              <a:rPr lang="it-IT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MainWindow</a:t>
            </a:r>
            <a:r>
              <a:rPr lang="it-IT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avviene la creazione dell’interfaccia grafica, i collegamenti tra nomi dei pulsanti e funzioni all’interno dello script, e le definizioni delle funzioni associate ad ogni pulsante.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45348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B70DD8-79C5-1049-8D17-EEF117D97262}"/>
              </a:ext>
            </a:extLst>
          </p:cNvPr>
          <p:cNvSpPr txBox="1"/>
          <p:nvPr/>
        </p:nvSpPr>
        <p:spPr>
          <a:xfrm>
            <a:off x="575308" y="470327"/>
            <a:ext cx="478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Serializzazione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AEB6E6-359E-85E3-6B22-3F7712056375}"/>
              </a:ext>
            </a:extLst>
          </p:cNvPr>
          <p:cNvSpPr txBox="1"/>
          <p:nvPr/>
        </p:nvSpPr>
        <p:spPr>
          <a:xfrm>
            <a:off x="553673" y="1434517"/>
            <a:ext cx="4211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il processo che consente a un oggetto in essere convertito in un flusso di bytes per essere memorizzato o trasmesso.</a:t>
            </a:r>
          </a:p>
          <a:p>
            <a:r>
              <a:rPr lang="it-IT" dirty="0"/>
              <a:t>Esistono diverse tipologie di serializzazione,</a:t>
            </a:r>
          </a:p>
          <a:p>
            <a:r>
              <a:rPr lang="it-IT" dirty="0"/>
              <a:t>le più usate sono:</a:t>
            </a:r>
          </a:p>
          <a:p>
            <a:r>
              <a:rPr lang="it-IT" dirty="0"/>
              <a:t>-</a:t>
            </a:r>
            <a:r>
              <a:rPr lang="it-IT" dirty="0">
                <a:solidFill>
                  <a:srgbClr val="7030A0"/>
                </a:solidFill>
              </a:rPr>
              <a:t>serializzazione di testo</a:t>
            </a:r>
            <a:r>
              <a:rPr lang="it-IT" dirty="0"/>
              <a:t>(converte gli oggetti in stringhe, </a:t>
            </a:r>
            <a:r>
              <a:rPr lang="it-IT" dirty="0" err="1"/>
              <a:t>Es:</a:t>
            </a:r>
            <a:r>
              <a:rPr lang="it-IT" dirty="0" err="1">
                <a:solidFill>
                  <a:srgbClr val="FF0000"/>
                </a:solidFill>
              </a:rPr>
              <a:t>JSON</a:t>
            </a:r>
            <a:r>
              <a:rPr lang="it-IT" dirty="0"/>
              <a:t>)</a:t>
            </a:r>
          </a:p>
          <a:p>
            <a:r>
              <a:rPr lang="it-IT" dirty="0"/>
              <a:t>-</a:t>
            </a:r>
            <a:r>
              <a:rPr lang="it-IT" dirty="0">
                <a:solidFill>
                  <a:srgbClr val="7030A0"/>
                </a:solidFill>
              </a:rPr>
              <a:t>Serializzazione binaria</a:t>
            </a:r>
            <a:r>
              <a:rPr lang="it-IT" dirty="0"/>
              <a:t>(converte gli oggetti in Bytes, </a:t>
            </a:r>
            <a:r>
              <a:rPr lang="it-IT" dirty="0" err="1"/>
              <a:t>Es:</a:t>
            </a:r>
            <a:r>
              <a:rPr lang="it-IT" dirty="0" err="1">
                <a:solidFill>
                  <a:srgbClr val="FF0000"/>
                </a:solidFill>
              </a:rPr>
              <a:t>CBOR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E056EC-CD78-FC4F-3FA9-EF6F62C7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25008"/>
            <a:ext cx="4978628" cy="330061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A189DF-0476-EC94-C78B-6440962A2411}"/>
              </a:ext>
            </a:extLst>
          </p:cNvPr>
          <p:cNvSpPr txBox="1"/>
          <p:nvPr/>
        </p:nvSpPr>
        <p:spPr>
          <a:xfrm>
            <a:off x="575308" y="4525624"/>
            <a:ext cx="5338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Deserializzazione</a:t>
            </a:r>
            <a:endParaRPr lang="it-IT" dirty="0">
              <a:solidFill>
                <a:srgbClr val="C00000"/>
              </a:solidFill>
            </a:endParaRPr>
          </a:p>
          <a:p>
            <a:r>
              <a:rPr lang="it-IT" dirty="0"/>
              <a:t>È il processo inverso, permette la ricostruzione di una struttura dati o di un oggetto da una serie di bytes o da una stringa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90A59C3-281E-2D5A-619F-9E02FAF2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D6EFB-7ACB-050A-195E-FCAD9ACC2CFA}"/>
              </a:ext>
            </a:extLst>
          </p:cNvPr>
          <p:cNvSpPr txBox="1"/>
          <p:nvPr/>
        </p:nvSpPr>
        <p:spPr>
          <a:xfrm>
            <a:off x="587229" y="497885"/>
            <a:ext cx="7843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JSON(JavaScript Object </a:t>
            </a:r>
            <a:r>
              <a:rPr lang="it-IT" sz="4400" dirty="0" err="1">
                <a:solidFill>
                  <a:srgbClr val="C00000"/>
                </a:solidFill>
              </a:rPr>
              <a:t>Notation</a:t>
            </a:r>
            <a:r>
              <a:rPr lang="it-IT" sz="4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5FACEE-8637-C5EC-CEDF-5BFE056C2997}"/>
              </a:ext>
            </a:extLst>
          </p:cNvPr>
          <p:cNvSpPr txBox="1"/>
          <p:nvPr/>
        </p:nvSpPr>
        <p:spPr>
          <a:xfrm>
            <a:off x="796954" y="1364214"/>
            <a:ext cx="44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un formato leggero per la memorizzazione e il trasporto di dati.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61559D-FD0D-2EA3-363B-E3A166A0D021}"/>
              </a:ext>
            </a:extLst>
          </p:cNvPr>
          <p:cNvSpPr txBox="1"/>
          <p:nvPr/>
        </p:nvSpPr>
        <p:spPr>
          <a:xfrm>
            <a:off x="796954" y="2342147"/>
            <a:ext cx="3096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basa su 2 caratteristiche principali:</a:t>
            </a:r>
          </a:p>
          <a:p>
            <a:r>
              <a:rPr lang="it-IT" dirty="0"/>
              <a:t>-I dati JSON sono scritti come coppie </a:t>
            </a:r>
            <a:r>
              <a:rPr lang="it-IT" dirty="0">
                <a:solidFill>
                  <a:srgbClr val="C00000"/>
                </a:solidFill>
              </a:rPr>
              <a:t>chiave/valore</a:t>
            </a:r>
            <a:r>
              <a:rPr lang="it-IT" dirty="0"/>
              <a:t>(simile ai dizionari di Python).</a:t>
            </a:r>
          </a:p>
          <a:p>
            <a:r>
              <a:rPr lang="it-IT" dirty="0"/>
              <a:t>-utilizza </a:t>
            </a:r>
            <a:r>
              <a:rPr lang="it-IT" dirty="0">
                <a:solidFill>
                  <a:srgbClr val="C00000"/>
                </a:solidFill>
              </a:rPr>
              <a:t>liste di valori</a:t>
            </a:r>
            <a:r>
              <a:rPr lang="it-IT" dirty="0"/>
              <a:t>(simili ad array).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CDA031-D533-B9DD-6179-B247737AE5A2}"/>
              </a:ext>
            </a:extLst>
          </p:cNvPr>
          <p:cNvSpPr txBox="1"/>
          <p:nvPr/>
        </p:nvSpPr>
        <p:spPr>
          <a:xfrm>
            <a:off x="796954" y="4667344"/>
            <a:ext cx="478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ea typeface="Calibri" panose="020F0502020204030204" pitchFamily="34" charset="0"/>
              </a:rPr>
              <a:t>È largamente usato data la natura testuale e la facilità di lettura per la macchina.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5EAAD8E-8E79-9279-89C0-E2A79837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0491"/>
            <a:ext cx="5714999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D4CA5-BC37-8C6B-8009-D4D28E81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61882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  <a:latin typeface="+mn-lt"/>
              </a:rPr>
              <a:t>CBOR(</a:t>
            </a:r>
            <a:r>
              <a:rPr lang="it-IT" i="0" dirty="0">
                <a:solidFill>
                  <a:srgbClr val="C00000"/>
                </a:solidFill>
                <a:effectLst/>
                <a:latin typeface="+mn-lt"/>
              </a:rPr>
              <a:t>Concise </a:t>
            </a:r>
            <a:r>
              <a:rPr lang="it-IT" i="0" dirty="0" err="1">
                <a:solidFill>
                  <a:srgbClr val="C00000"/>
                </a:solidFill>
                <a:effectLst/>
                <a:latin typeface="+mn-lt"/>
              </a:rPr>
              <a:t>Binary</a:t>
            </a:r>
            <a:r>
              <a:rPr lang="it-IT" i="0" dirty="0">
                <a:solidFill>
                  <a:srgbClr val="C00000"/>
                </a:solidFill>
                <a:effectLst/>
                <a:latin typeface="+mn-lt"/>
              </a:rPr>
              <a:t> Object </a:t>
            </a:r>
            <a:r>
              <a:rPr lang="it-IT" i="0" dirty="0" err="1">
                <a:solidFill>
                  <a:srgbClr val="C00000"/>
                </a:solidFill>
                <a:effectLst/>
                <a:latin typeface="+mn-lt"/>
              </a:rPr>
              <a:t>Representation</a:t>
            </a:r>
            <a:r>
              <a:rPr lang="it-IT" dirty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314BC2-69A5-D148-5427-6162CFDB53ED}"/>
              </a:ext>
            </a:extLst>
          </p:cNvPr>
          <p:cNvSpPr txBox="1"/>
          <p:nvPr/>
        </p:nvSpPr>
        <p:spPr>
          <a:xfrm>
            <a:off x="673768" y="1616744"/>
            <a:ext cx="35453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è un formato di serializzazione di dati binari basato su elementi del JSON.</a:t>
            </a:r>
          </a:p>
          <a:p>
            <a:endParaRPr lang="it-IT" sz="1600" dirty="0"/>
          </a:p>
          <a:p>
            <a:r>
              <a:rPr lang="it-IT" sz="1600" dirty="0"/>
              <a:t>Come il JSON consente la trasmissione di dati contenenti coppie nome-valore, ma in modo più conciso.</a:t>
            </a:r>
          </a:p>
          <a:p>
            <a:endParaRPr lang="it-IT" sz="1600" dirty="0"/>
          </a:p>
          <a:p>
            <a:r>
              <a:rPr lang="it-IT" sz="1600" dirty="0"/>
              <a:t>Ciò </a:t>
            </a:r>
            <a:r>
              <a:rPr lang="it-IT" sz="1600" dirty="0">
                <a:solidFill>
                  <a:srgbClr val="C00000"/>
                </a:solidFill>
              </a:rPr>
              <a:t>aumenta la velocità di elaborazione e di trasferimento</a:t>
            </a:r>
            <a:r>
              <a:rPr lang="it-IT" sz="1600" dirty="0"/>
              <a:t>, a scapito della </a:t>
            </a:r>
            <a:r>
              <a:rPr lang="it-IT" sz="1600" dirty="0">
                <a:solidFill>
                  <a:srgbClr val="C00000"/>
                </a:solidFill>
              </a:rPr>
              <a:t>leggibilità umana</a:t>
            </a:r>
            <a:r>
              <a:rPr lang="it-IT" sz="1600" dirty="0"/>
              <a:t>.</a:t>
            </a:r>
          </a:p>
          <a:p>
            <a:endParaRPr lang="it-IT" dirty="0"/>
          </a:p>
          <a:p>
            <a:r>
              <a:rPr lang="it-IT" sz="1600" dirty="0"/>
              <a:t>I dati codificati CBOR sono visti come un flusso di dati costituito da:</a:t>
            </a:r>
          </a:p>
          <a:p>
            <a:r>
              <a:rPr lang="it-IT" sz="1600" dirty="0"/>
              <a:t>1)un </a:t>
            </a:r>
            <a:r>
              <a:rPr lang="it-IT" sz="1600" dirty="0">
                <a:solidFill>
                  <a:srgbClr val="C00000"/>
                </a:solidFill>
              </a:rPr>
              <a:t>byte di intestazione</a:t>
            </a:r>
            <a:r>
              <a:rPr lang="it-IT" sz="1600" dirty="0"/>
              <a:t> contenente un  3-bit "major </a:t>
            </a:r>
            <a:r>
              <a:rPr lang="it-IT" sz="1600" dirty="0" err="1"/>
              <a:t>type</a:t>
            </a:r>
            <a:r>
              <a:rPr lang="it-IT" sz="1600" dirty="0"/>
              <a:t>" e un "</a:t>
            </a:r>
            <a:r>
              <a:rPr lang="it-IT" sz="1600" dirty="0" err="1"/>
              <a:t>count</a:t>
            </a:r>
            <a:r>
              <a:rPr lang="it-IT" sz="1600" dirty="0"/>
              <a:t>" a 5-bit che esprime la lunghezza del carico utile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18431A-D98F-7FF4-D621-D6E277625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72" y="1601329"/>
            <a:ext cx="3998132" cy="136659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180401F-C063-53B9-D39F-859DB5D9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72" y="3951697"/>
            <a:ext cx="4236588" cy="14662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9C58C9-5ECB-C966-253A-1A86F1F7DE9A}"/>
              </a:ext>
            </a:extLst>
          </p:cNvPr>
          <p:cNvSpPr txBox="1"/>
          <p:nvPr/>
        </p:nvSpPr>
        <p:spPr>
          <a:xfrm>
            <a:off x="7336483" y="3065960"/>
            <a:ext cx="3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CBOR mapping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3FD251-8FFD-4D0C-73E3-07801668C96E}"/>
              </a:ext>
            </a:extLst>
          </p:cNvPr>
          <p:cNvSpPr txBox="1"/>
          <p:nvPr/>
        </p:nvSpPr>
        <p:spPr>
          <a:xfrm>
            <a:off x="7336483" y="5565010"/>
            <a:ext cx="3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CBOR(</a:t>
            </a:r>
            <a:r>
              <a:rPr lang="it-IT" dirty="0" err="1"/>
              <a:t>hexadecimal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02611F-FFBE-F317-0D74-A324AE7714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470" b="1"/>
          <a:stretch/>
        </p:blipFill>
        <p:spPr>
          <a:xfrm>
            <a:off x="698500" y="5768974"/>
            <a:ext cx="4211856" cy="7620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CD9AF-4478-8724-E8DF-EBD467DA3DAE}"/>
              </a:ext>
            </a:extLst>
          </p:cNvPr>
          <p:cNvSpPr txBox="1"/>
          <p:nvPr/>
        </p:nvSpPr>
        <p:spPr>
          <a:xfrm>
            <a:off x="4328160" y="4819412"/>
            <a:ext cx="28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2)Un payload</a:t>
            </a:r>
          </a:p>
        </p:txBody>
      </p:sp>
    </p:spTree>
    <p:extLst>
      <p:ext uri="{BB962C8B-B14F-4D97-AF65-F5344CB8AC3E}">
        <p14:creationId xmlns:p14="http://schemas.microsoft.com/office/powerpoint/2010/main" val="107368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ED1308-F2B4-2174-C5A3-B2091967F1BB}"/>
              </a:ext>
            </a:extLst>
          </p:cNvPr>
          <p:cNvSpPr txBox="1"/>
          <p:nvPr/>
        </p:nvSpPr>
        <p:spPr>
          <a:xfrm>
            <a:off x="562061" y="452743"/>
            <a:ext cx="704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2"/>
                </a:solidFill>
              </a:rPr>
              <a:t>Struttura dati file </a:t>
            </a:r>
            <a:r>
              <a:rPr lang="it-IT" sz="4400" dirty="0" err="1">
                <a:solidFill>
                  <a:schemeClr val="tx2"/>
                </a:solidFill>
              </a:rPr>
              <a:t>cbor</a:t>
            </a:r>
            <a:r>
              <a:rPr lang="it-IT" sz="4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3B91A4-D5E2-4479-E1A3-2462FC70AEE4}"/>
              </a:ext>
            </a:extLst>
          </p:cNvPr>
          <p:cNvSpPr txBox="1"/>
          <p:nvPr/>
        </p:nvSpPr>
        <p:spPr>
          <a:xfrm>
            <a:off x="669370" y="1475366"/>
            <a:ext cx="5155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accelerometro pubblica un pacchetto </a:t>
            </a:r>
            <a:r>
              <a:rPr lang="it-IT" dirty="0" err="1"/>
              <a:t>cbor</a:t>
            </a:r>
            <a:r>
              <a:rPr lang="it-IT" dirty="0"/>
              <a:t> con protocollo MQTT, dove sul </a:t>
            </a:r>
            <a:r>
              <a:rPr lang="it-IT" dirty="0" err="1"/>
              <a:t>topic</a:t>
            </a:r>
            <a:r>
              <a:rPr lang="it-IT" dirty="0"/>
              <a:t> viene mappato l’identificativo SEED, in questo modo rimane quello per tutti i data stream.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600DCB-A149-3CDC-A859-D43696735525}"/>
              </a:ext>
            </a:extLst>
          </p:cNvPr>
          <p:cNvSpPr txBox="1"/>
          <p:nvPr/>
        </p:nvSpPr>
        <p:spPr>
          <a:xfrm>
            <a:off x="700871" y="2847927"/>
            <a:ext cx="46139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pacchetto </a:t>
            </a:r>
            <a:r>
              <a:rPr lang="it-IT" dirty="0">
                <a:solidFill>
                  <a:srgbClr val="C00000"/>
                </a:solidFill>
              </a:rPr>
              <a:t>ha il seguente formato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	"e":</a:t>
            </a:r>
            <a:r>
              <a:rPr lang="it-IT" dirty="0" err="1"/>
              <a:t>integer</a:t>
            </a:r>
            <a:r>
              <a:rPr lang="it-IT" dirty="0"/>
              <a:t>,</a:t>
            </a:r>
          </a:p>
          <a:p>
            <a:r>
              <a:rPr lang="it-IT" dirty="0"/>
              <a:t>	"t":</a:t>
            </a:r>
            <a:r>
              <a:rPr lang="it-IT" dirty="0" err="1"/>
              <a:t>integer</a:t>
            </a:r>
            <a:r>
              <a:rPr lang="it-IT" dirty="0"/>
              <a:t>,</a:t>
            </a:r>
          </a:p>
          <a:p>
            <a:r>
              <a:rPr lang="it-IT" dirty="0"/>
              <a:t>	"v":[array]</a:t>
            </a:r>
          </a:p>
          <a:p>
            <a:r>
              <a:rPr lang="it-IT" dirty="0"/>
              <a:t>}</a:t>
            </a:r>
          </a:p>
          <a:p>
            <a:endParaRPr lang="it-IT" dirty="0"/>
          </a:p>
          <a:p>
            <a:r>
              <a:rPr lang="it-IT" dirty="0"/>
              <a:t>"e" definisce frequenza di campionamento, fondo scala e tipo di dato generato</a:t>
            </a:r>
          </a:p>
          <a:p>
            <a:r>
              <a:rPr lang="it-IT" dirty="0"/>
              <a:t>"t" il </a:t>
            </a:r>
            <a:r>
              <a:rPr lang="it-IT" dirty="0" err="1"/>
              <a:t>timestamp</a:t>
            </a:r>
            <a:r>
              <a:rPr lang="it-IT" dirty="0"/>
              <a:t> UNIX iniziale</a:t>
            </a:r>
          </a:p>
          <a:p>
            <a:r>
              <a:rPr lang="it-IT" dirty="0"/>
              <a:t>"v" è l’array dove sono contenute le misurazioni sugli assi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25A0F4-0F15-BF77-A176-84FC66FF6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6" t="19948" b="-1"/>
          <a:stretch/>
        </p:blipFill>
        <p:spPr>
          <a:xfrm>
            <a:off x="6604333" y="4534440"/>
            <a:ext cx="4898900" cy="160147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BCB08A-3D47-2AE1-97D1-5025A8669333}"/>
              </a:ext>
            </a:extLst>
          </p:cNvPr>
          <p:cNvCxnSpPr/>
          <p:nvPr/>
        </p:nvCxnSpPr>
        <p:spPr>
          <a:xfrm>
            <a:off x="7724774" y="4257866"/>
            <a:ext cx="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861CE69-C4BA-8312-90C0-7F7A85A6ADEE}"/>
              </a:ext>
            </a:extLst>
          </p:cNvPr>
          <p:cNvCxnSpPr>
            <a:cxnSpLocks/>
          </p:cNvCxnSpPr>
          <p:nvPr/>
        </p:nvCxnSpPr>
        <p:spPr>
          <a:xfrm>
            <a:off x="9137884" y="4270843"/>
            <a:ext cx="0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3CD51C0-6413-4C27-160F-82EF586744A8}"/>
              </a:ext>
            </a:extLst>
          </p:cNvPr>
          <p:cNvCxnSpPr/>
          <p:nvPr/>
        </p:nvCxnSpPr>
        <p:spPr>
          <a:xfrm>
            <a:off x="10560518" y="4257816"/>
            <a:ext cx="0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69A324-48A4-10A4-9CB0-A4C3B7D292F9}"/>
              </a:ext>
            </a:extLst>
          </p:cNvPr>
          <p:cNvSpPr txBox="1"/>
          <p:nvPr/>
        </p:nvSpPr>
        <p:spPr>
          <a:xfrm>
            <a:off x="7608094" y="4011645"/>
            <a:ext cx="233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6A8A9F-E060-2145-D432-73B3B136408A}"/>
              </a:ext>
            </a:extLst>
          </p:cNvPr>
          <p:cNvSpPr txBox="1"/>
          <p:nvPr/>
        </p:nvSpPr>
        <p:spPr>
          <a:xfrm>
            <a:off x="9014292" y="4011644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112E8C-2729-7E5C-8ED7-F61EA63961CF}"/>
              </a:ext>
            </a:extLst>
          </p:cNvPr>
          <p:cNvSpPr txBox="1"/>
          <p:nvPr/>
        </p:nvSpPr>
        <p:spPr>
          <a:xfrm>
            <a:off x="10434313" y="4017939"/>
            <a:ext cx="300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238772-E858-5D66-FB70-2FA259095831}"/>
              </a:ext>
            </a:extLst>
          </p:cNvPr>
          <p:cNvSpPr txBox="1"/>
          <p:nvPr/>
        </p:nvSpPr>
        <p:spPr>
          <a:xfrm>
            <a:off x="11366503" y="4398891"/>
            <a:ext cx="4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922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46FC83-5CC9-69DC-EB51-95A5A54DDCD1}"/>
              </a:ext>
            </a:extLst>
          </p:cNvPr>
          <p:cNvSpPr txBox="1"/>
          <p:nvPr/>
        </p:nvSpPr>
        <p:spPr>
          <a:xfrm>
            <a:off x="3505200" y="1438111"/>
            <a:ext cx="3901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Bit 6-5: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FullScaleRange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0 = full_scale_range_2g,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1 = full_scale_range_4g,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2 = full_scale_range_8g;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Bit 4-1: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DataRate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(USB è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comunque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limitato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62.5Hz):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0 = data_rate_4000Hz,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1 = data_rate_2000Hz,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2 = data_rate_1000Hz,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3 = data_rate_500Hz,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4 = data_rate_250Hz,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5 = data_rate_125Hz,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6 = data_rate_62_5Hz,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7 = data_rate_31_25Hz,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8 = data_rate_15_625Hz,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9 = data_rate_7_8125Hz,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10 = data_rate_3_90625Hz,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Bit 0: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DataType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0 =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data_type_float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 1 =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data_type_int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9E3D52-A59D-2452-77B8-CBFB23E1A589}"/>
              </a:ext>
            </a:extLst>
          </p:cNvPr>
          <p:cNvSpPr txBox="1"/>
          <p:nvPr/>
        </p:nvSpPr>
        <p:spPr>
          <a:xfrm>
            <a:off x="-19050" y="2993172"/>
            <a:ext cx="9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"e": 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0093B6-286C-606C-6807-F6F5C84DAB0A}"/>
              </a:ext>
            </a:extLst>
          </p:cNvPr>
          <p:cNvSpPr txBox="1"/>
          <p:nvPr/>
        </p:nvSpPr>
        <p:spPr>
          <a:xfrm>
            <a:off x="1390650" y="300234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00001000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23EFE3-6212-CE63-7762-EE1E1BD89002}"/>
              </a:ext>
            </a:extLst>
          </p:cNvPr>
          <p:cNvSpPr txBox="1"/>
          <p:nvPr/>
        </p:nvSpPr>
        <p:spPr>
          <a:xfrm>
            <a:off x="8465820" y="2725341"/>
            <a:ext cx="24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-full_scale_range_2g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-data_rate_250Hz</a:t>
            </a:r>
          </a:p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data_type_float</a:t>
            </a:r>
            <a:endParaRPr lang="en-US" sz="1800" b="0" i="1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5ED6941-30FE-2F33-B1E9-A2F3839FFD67}"/>
              </a:ext>
            </a:extLst>
          </p:cNvPr>
          <p:cNvCxnSpPr>
            <a:cxnSpLocks/>
          </p:cNvCxnSpPr>
          <p:nvPr/>
        </p:nvCxnSpPr>
        <p:spPr>
          <a:xfrm>
            <a:off x="7200900" y="323860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C9B87CA-CBAB-6185-98E8-E5304D47E97E}"/>
              </a:ext>
            </a:extLst>
          </p:cNvPr>
          <p:cNvCxnSpPr>
            <a:cxnSpLocks/>
          </p:cNvCxnSpPr>
          <p:nvPr/>
        </p:nvCxnSpPr>
        <p:spPr>
          <a:xfrm>
            <a:off x="2716530" y="319647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8DC53BA-4752-B9A9-E545-41892BB85DE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39140" y="3187006"/>
            <a:ext cx="651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4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5B68A6-1E35-447F-7177-1820704FFEE6}"/>
              </a:ext>
            </a:extLst>
          </p:cNvPr>
          <p:cNvSpPr txBox="1"/>
          <p:nvPr/>
        </p:nvSpPr>
        <p:spPr>
          <a:xfrm>
            <a:off x="821205" y="4863187"/>
            <a:ext cx="1030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rgbClr val="C00000"/>
                </a:solidFill>
              </a:rPr>
              <a:t>CBOR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F78B114-03F4-C08B-FBF3-68FB984208C2}"/>
              </a:ext>
            </a:extLst>
          </p:cNvPr>
          <p:cNvSpPr txBox="1"/>
          <p:nvPr/>
        </p:nvSpPr>
        <p:spPr>
          <a:xfrm>
            <a:off x="821205" y="1367049"/>
            <a:ext cx="2424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{ </a:t>
            </a:r>
          </a:p>
          <a:p>
            <a:r>
              <a:rPr lang="it-IT" dirty="0"/>
              <a:t>"e":"8", "t": "1669807274", </a:t>
            </a:r>
          </a:p>
          <a:p>
            <a:r>
              <a:rPr lang="it-IT" dirty="0"/>
              <a:t>"V": [0.001, -0.003, 0.997] </a:t>
            </a:r>
          </a:p>
          <a:p>
            <a:r>
              <a:rPr lang="it-IT" dirty="0"/>
              <a:t>}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19ADC2C-5622-C074-8691-1AED7F0E8969}"/>
              </a:ext>
            </a:extLst>
          </p:cNvPr>
          <p:cNvSpPr txBox="1"/>
          <p:nvPr/>
        </p:nvSpPr>
        <p:spPr>
          <a:xfrm>
            <a:off x="1026945" y="611151"/>
            <a:ext cx="137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Oggetto da serializzare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10EBB84-0CEE-7FEF-9072-CCDF0DBA9D55}"/>
              </a:ext>
            </a:extLst>
          </p:cNvPr>
          <p:cNvSpPr txBox="1"/>
          <p:nvPr/>
        </p:nvSpPr>
        <p:spPr>
          <a:xfrm>
            <a:off x="4005261" y="3986631"/>
            <a:ext cx="333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[{'e': 8, 't': 1650635220.0, 'v': [-0.09117578715085983, 0.023109376430511475, 1.0027188062667847…]}]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BC55B00-C9EF-A023-AADA-232DCBE03138}"/>
              </a:ext>
            </a:extLst>
          </p:cNvPr>
          <p:cNvSpPr txBox="1"/>
          <p:nvPr/>
        </p:nvSpPr>
        <p:spPr>
          <a:xfrm>
            <a:off x="821205" y="5712539"/>
            <a:ext cx="1030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rgbClr val="C00000"/>
                </a:solidFill>
              </a:rPr>
              <a:t>CBOR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EF5DE9C-BF21-FF76-DB91-90DB5125046B}"/>
              </a:ext>
            </a:extLst>
          </p:cNvPr>
          <p:cNvSpPr txBox="1"/>
          <p:nvPr/>
        </p:nvSpPr>
        <p:spPr>
          <a:xfrm>
            <a:off x="8400581" y="3044840"/>
            <a:ext cx="3619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rgbClr val="C00000"/>
                </a:solidFill>
              </a:rPr>
              <a:t>MAT su Workspace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9894641-FD8C-72CF-C7EB-475F59AC1F2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397197" y="4585159"/>
            <a:ext cx="592607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" name="Immagine 31">
            <a:extLst>
              <a:ext uri="{FF2B5EF4-FFF2-40B4-BE49-F238E27FC236}">
                <a16:creationId xmlns:a16="http://schemas.microsoft.com/office/drawing/2014/main" id="{5FCE1CDF-25C6-5CDB-03DC-4E5CD71F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19" y="3596057"/>
            <a:ext cx="4020111" cy="1981477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8822532-14D1-5887-A5FA-86AE3CBF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5" y="3736625"/>
            <a:ext cx="2803056" cy="1840909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94A6220-0FE3-1106-F71C-0984B61F35FC}"/>
              </a:ext>
            </a:extLst>
          </p:cNvPr>
          <p:cNvSpPr txBox="1"/>
          <p:nvPr/>
        </p:nvSpPr>
        <p:spPr>
          <a:xfrm>
            <a:off x="4584476" y="3044841"/>
            <a:ext cx="3076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rgbClr val="C00000"/>
                </a:solidFill>
              </a:rPr>
              <a:t>JSON(UTF-8)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7248B46F-D3A4-71EB-41D5-22FE46CC5863}"/>
              </a:ext>
            </a:extLst>
          </p:cNvPr>
          <p:cNvCxnSpPr>
            <a:cxnSpLocks/>
          </p:cNvCxnSpPr>
          <p:nvPr/>
        </p:nvCxnSpPr>
        <p:spPr>
          <a:xfrm>
            <a:off x="7148511" y="4585159"/>
            <a:ext cx="761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10D3DCBD-65D4-7BDA-1B77-A54A5A99AE58}"/>
              </a:ext>
            </a:extLst>
          </p:cNvPr>
          <p:cNvSpPr/>
          <p:nvPr/>
        </p:nvSpPr>
        <p:spPr>
          <a:xfrm>
            <a:off x="3989804" y="3985813"/>
            <a:ext cx="3061764" cy="1200329"/>
          </a:xfrm>
          <a:prstGeom prst="rect">
            <a:avLst/>
          </a:prstGeom>
          <a:noFill/>
          <a:ln>
            <a:solidFill>
              <a:srgbClr val="FC7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7E01FE1-4B35-7DAA-A029-7FF8074CB2B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941484" y="3044840"/>
            <a:ext cx="11141" cy="691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4C444B69-8178-50E5-04D4-78E3B878AAAC}"/>
              </a:ext>
            </a:extLst>
          </p:cNvPr>
          <p:cNvSpPr/>
          <p:nvPr/>
        </p:nvSpPr>
        <p:spPr>
          <a:xfrm>
            <a:off x="821204" y="1290514"/>
            <a:ext cx="2240559" cy="1754326"/>
          </a:xfrm>
          <a:prstGeom prst="rect">
            <a:avLst/>
          </a:prstGeom>
          <a:noFill/>
          <a:ln>
            <a:solidFill>
              <a:srgbClr val="FC7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51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E1DA7-6318-E472-36FF-732D0470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2766218"/>
            <a:ext cx="78105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AMAZON S3</a:t>
            </a:r>
            <a:r>
              <a:rPr lang="it-IT" sz="3200" dirty="0">
                <a:solidFill>
                  <a:schemeClr val="accent4"/>
                </a:solidFill>
              </a:rPr>
              <a:t>(Simple Storage Service)</a:t>
            </a:r>
          </a:p>
        </p:txBody>
      </p:sp>
    </p:spTree>
    <p:extLst>
      <p:ext uri="{BB962C8B-B14F-4D97-AF65-F5344CB8AC3E}">
        <p14:creationId xmlns:p14="http://schemas.microsoft.com/office/powerpoint/2010/main" val="1615140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1568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Amazon Ember</vt:lpstr>
      <vt:lpstr>AmazonEmber</vt:lpstr>
      <vt:lpstr>Arial</vt:lpstr>
      <vt:lpstr>Calibri</vt:lpstr>
      <vt:lpstr>Calibri Light</vt:lpstr>
      <vt:lpstr>Segoe UI</vt:lpstr>
      <vt:lpstr>Times New Roman</vt:lpstr>
      <vt:lpstr>Tema di Office</vt:lpstr>
      <vt:lpstr>Implementazione di un applicativo per la gestione dei dati acquisiti da reti di sensori.</vt:lpstr>
      <vt:lpstr>Introduzione:</vt:lpstr>
      <vt:lpstr>Presentazione standard di PowerPoint</vt:lpstr>
      <vt:lpstr>Presentazione standard di PowerPoint</vt:lpstr>
      <vt:lpstr>CBOR(Concise Binary Object Representation)</vt:lpstr>
      <vt:lpstr>Presentazione standard di PowerPoint</vt:lpstr>
      <vt:lpstr>Presentazione standard di PowerPoint</vt:lpstr>
      <vt:lpstr>Presentazione standard di PowerPoint</vt:lpstr>
      <vt:lpstr>AMAZON S3(Simple Storage Service)</vt:lpstr>
      <vt:lpstr>Presentazione standard di PowerPoint</vt:lpstr>
      <vt:lpstr>Bucket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Interfaccia grafica:</vt:lpstr>
      <vt:lpstr>Presentazione standard di PowerPoint</vt:lpstr>
      <vt:lpstr>Presentazione standard di PowerPoint</vt:lpstr>
      <vt:lpstr>Librerie e moduli Python usati:</vt:lpstr>
      <vt:lpstr>Introduzione Python script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di un applicativo per la gestione dei dati acquisiti da reti di sensori.</dc:title>
  <dc:creator>Sebastiano</dc:creator>
  <cp:lastModifiedBy>Sebastiano</cp:lastModifiedBy>
  <cp:revision>11</cp:revision>
  <dcterms:created xsi:type="dcterms:W3CDTF">2023-01-01T22:57:33Z</dcterms:created>
  <dcterms:modified xsi:type="dcterms:W3CDTF">2023-01-16T10:05:32Z</dcterms:modified>
</cp:coreProperties>
</file>