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1" r:id="rId5"/>
    <p:sldId id="262" r:id="rId6"/>
    <p:sldId id="264" r:id="rId7"/>
    <p:sldId id="265" r:id="rId8"/>
    <p:sldId id="271" r:id="rId9"/>
    <p:sldId id="267" r:id="rId10"/>
    <p:sldId id="266" r:id="rId11"/>
    <p:sldId id="268" r:id="rId12"/>
    <p:sldId id="269" r:id="rId13"/>
    <p:sldId id="270" r:id="rId14"/>
    <p:sldId id="272" r:id="rId15"/>
    <p:sldId id="273"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0AC9FD-4C14-C47A-2CFB-02868A07B2F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45FF7CA-5224-F4C3-BDF3-6E2012CCD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4285C3F-F47B-0162-B845-14AA0E5854D9}"/>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8CF49C49-E5D3-E2EC-0659-53D37B3B186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4FD5F8F-AC6D-F976-7028-24626B3EC748}"/>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290670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1D535-E06D-B115-D929-84DFC17FC4DC}"/>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704B971-8B06-BEF1-B2FF-21B93F895CF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58F7A4D-AA19-EAD0-6F81-CDEE43F6EE6E}"/>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2A6351FD-2F93-5E64-9DC7-D01A7A1FEFD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EE444BA-8F2F-AF4E-51FE-A3808ADC6BE4}"/>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137828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A0088AB-479A-CFE5-26B5-EBFA59407FB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0E2B9B1-29AB-B3FD-D064-557391879A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925015B-E8E8-82EC-5038-5D7FE8322DE9}"/>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9F28A17C-78B2-0031-3012-198F6AC51B3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1FD18E20-40A7-F0C1-8812-D2BB5127035C}"/>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13715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7DBF5-DC14-CCB0-17A8-00F8FF038576}"/>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5365C775-51EC-9C85-8E46-F88D22900C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C06253B-B0AC-A396-36BF-6CDC1D68DFCF}"/>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EA8D2DA6-40AB-7CDB-FDB2-2488759DBEA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1CEDD09C-FF65-6C26-81D8-039B9830E361}"/>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16607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0D18A-D251-9831-E381-E64BB6E13B4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88E5BBC5-09E2-052B-0629-8D2170FEE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D41760A-5F3B-CB29-47AD-FEB8F7E1582C}"/>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2DC34A93-7730-40C2-5D45-F1CC3B99D06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BB6CB2D-8B77-5051-ED0C-7206E325103A}"/>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25562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8707FD-83D6-4245-0367-CE10948FF4C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F26E08A-59F6-8853-C768-01E99BD34D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AA3EC22E-C20B-C947-7D33-986AE1E8F39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0D2F4CB2-EFD4-A37B-08D4-6D9E799A7576}"/>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6" name="Espace réservé du pied de page 5">
            <a:extLst>
              <a:ext uri="{FF2B5EF4-FFF2-40B4-BE49-F238E27FC236}">
                <a16:creationId xmlns:a16="http://schemas.microsoft.com/office/drawing/2014/main" id="{D3ED7154-C538-C46B-0313-B268484778B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0BA3EB2-26EB-011E-246E-E0EF4B279393}"/>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233544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B63FFA-2C26-424F-8092-5ABE165751F3}"/>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387F03B4-F105-3506-089A-FB58D935C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DEE2A8-B574-5A59-AA91-1711137F71F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A4134CD-D0D4-0499-49F3-6F24A51D5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25A1D2B-67A2-A243-557D-68DB9155D21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5342C56F-0D67-44BD-2A47-E7B322CBB901}"/>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8" name="Espace réservé du pied de page 7">
            <a:extLst>
              <a:ext uri="{FF2B5EF4-FFF2-40B4-BE49-F238E27FC236}">
                <a16:creationId xmlns:a16="http://schemas.microsoft.com/office/drawing/2014/main" id="{67F80051-F1C0-AC7E-13DC-CE17B3E1E1A6}"/>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3D5EEA3B-A36E-AEE9-C704-D000CF975C90}"/>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4753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F0903-942F-76F8-B828-2C7045BCE9E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08A1246-F5B0-9755-4D26-38C91D4ECD56}"/>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4" name="Espace réservé du pied de page 3">
            <a:extLst>
              <a:ext uri="{FF2B5EF4-FFF2-40B4-BE49-F238E27FC236}">
                <a16:creationId xmlns:a16="http://schemas.microsoft.com/office/drawing/2014/main" id="{6C76DBA3-E7DF-0C36-262C-CA6AF274B907}"/>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D601F8BE-C59B-B47D-819F-42995089A440}"/>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36600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7724A9D-1FC5-D604-E72A-34D6A05CE3AA}"/>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3" name="Espace réservé du pied de page 2">
            <a:extLst>
              <a:ext uri="{FF2B5EF4-FFF2-40B4-BE49-F238E27FC236}">
                <a16:creationId xmlns:a16="http://schemas.microsoft.com/office/drawing/2014/main" id="{7F8AE2A0-FD9E-E042-AC4E-9E463E1E49B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7AD328D-9598-280B-77DD-5DAE64848DDF}"/>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312354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46AA4B-2009-AA87-BB3C-15D31E8DA4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417D577C-54A0-5F53-539B-CA9118158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D380389E-AAF6-0313-57BB-5416BD658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0FA3FB2-B46E-8317-56C6-19EF22E9D70E}"/>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6" name="Espace réservé du pied de page 5">
            <a:extLst>
              <a:ext uri="{FF2B5EF4-FFF2-40B4-BE49-F238E27FC236}">
                <a16:creationId xmlns:a16="http://schemas.microsoft.com/office/drawing/2014/main" id="{42563E69-FE81-58BF-72BD-AE0272914E8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7A98416-FA2A-3397-ACBC-7510BBD586EA}"/>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422597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037F92-D1CE-2FC0-D660-51912D821B7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8BDCFC55-474F-0451-D1FA-A9D71F36C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57AEB371-E682-1056-18D0-2457839F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D087F0-7437-A82B-7FEB-2855D55FE783}"/>
              </a:ext>
            </a:extLst>
          </p:cNvPr>
          <p:cNvSpPr>
            <a:spLocks noGrp="1"/>
          </p:cNvSpPr>
          <p:nvPr>
            <p:ph type="dt" sz="half" idx="10"/>
          </p:nvPr>
        </p:nvSpPr>
        <p:spPr/>
        <p:txBody>
          <a:bodyPr/>
          <a:lstStyle/>
          <a:p>
            <a:fld id="{A33EFC3F-9426-4B23-827C-DC782D283BF3}" type="datetimeFigureOut">
              <a:rPr lang="fr-CA" smtClean="0"/>
              <a:t>2022-07-21</a:t>
            </a:fld>
            <a:endParaRPr lang="fr-CA"/>
          </a:p>
        </p:txBody>
      </p:sp>
      <p:sp>
        <p:nvSpPr>
          <p:cNvPr id="6" name="Espace réservé du pied de page 5">
            <a:extLst>
              <a:ext uri="{FF2B5EF4-FFF2-40B4-BE49-F238E27FC236}">
                <a16:creationId xmlns:a16="http://schemas.microsoft.com/office/drawing/2014/main" id="{5AF922F4-694B-2C14-8C02-425386F9612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D9D2D2B-94F2-6FD9-C087-AA84A6D8F668}"/>
              </a:ext>
            </a:extLst>
          </p:cNvPr>
          <p:cNvSpPr>
            <a:spLocks noGrp="1"/>
          </p:cNvSpPr>
          <p:nvPr>
            <p:ph type="sldNum" sz="quarter" idx="12"/>
          </p:nvPr>
        </p:nvSpPr>
        <p:spPr/>
        <p:txBody>
          <a:bodyPr/>
          <a:lstStyle/>
          <a:p>
            <a:fld id="{0C17CF8B-6491-430A-B1DC-1F8723BE7916}" type="slidenum">
              <a:rPr lang="fr-CA" smtClean="0"/>
              <a:t>‹N°›</a:t>
            </a:fld>
            <a:endParaRPr lang="fr-CA"/>
          </a:p>
        </p:txBody>
      </p:sp>
    </p:spTree>
    <p:extLst>
      <p:ext uri="{BB962C8B-B14F-4D97-AF65-F5344CB8AC3E}">
        <p14:creationId xmlns:p14="http://schemas.microsoft.com/office/powerpoint/2010/main" val="89477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F287A0-9C88-053E-3CC9-AD12C33A9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616B1951-AA76-77E4-5A61-74393579B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37008A6-041B-9F3E-F756-1EED869C3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EFC3F-9426-4B23-827C-DC782D283BF3}" type="datetimeFigureOut">
              <a:rPr lang="fr-CA" smtClean="0"/>
              <a:t>2022-07-21</a:t>
            </a:fld>
            <a:endParaRPr lang="fr-CA"/>
          </a:p>
        </p:txBody>
      </p:sp>
      <p:sp>
        <p:nvSpPr>
          <p:cNvPr id="5" name="Espace réservé du pied de page 4">
            <a:extLst>
              <a:ext uri="{FF2B5EF4-FFF2-40B4-BE49-F238E27FC236}">
                <a16:creationId xmlns:a16="http://schemas.microsoft.com/office/drawing/2014/main" id="{33D85548-0DA2-D262-9DC7-B6885AC07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E3E10C76-DF36-029D-2260-0241B89AB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7CF8B-6491-430A-B1DC-1F8723BE7916}" type="slidenum">
              <a:rPr lang="fr-CA" smtClean="0"/>
              <a:t>‹N°›</a:t>
            </a:fld>
            <a:endParaRPr lang="fr-CA"/>
          </a:p>
        </p:txBody>
      </p:sp>
    </p:spTree>
    <p:extLst>
      <p:ext uri="{BB962C8B-B14F-4D97-AF65-F5344CB8AC3E}">
        <p14:creationId xmlns:p14="http://schemas.microsoft.com/office/powerpoint/2010/main" val="52239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F05797C9-CA01-31AF-973F-636847DD0AD5}"/>
              </a:ext>
            </a:extLst>
          </p:cNvPr>
          <p:cNvSpPr>
            <a:spLocks noGrp="1"/>
          </p:cNvSpPr>
          <p:nvPr>
            <p:ph type="subTitle" idx="1"/>
          </p:nvPr>
        </p:nvSpPr>
        <p:spPr>
          <a:xfrm>
            <a:off x="4439633" y="4518923"/>
            <a:ext cx="3312734" cy="1141851"/>
          </a:xfrm>
          <a:noFill/>
        </p:spPr>
        <p:txBody>
          <a:bodyPr>
            <a:normAutofit fontScale="92500" lnSpcReduction="10000"/>
          </a:bodyPr>
          <a:lstStyle/>
          <a:p>
            <a:r>
              <a:rPr lang="fr-CA" sz="1900" dirty="0">
                <a:solidFill>
                  <a:srgbClr val="080808"/>
                </a:solidFill>
              </a:rPr>
              <a:t>Un projet de:</a:t>
            </a:r>
          </a:p>
          <a:p>
            <a:r>
              <a:rPr lang="fr-CA" sz="1900" dirty="0">
                <a:solidFill>
                  <a:srgbClr val="080808"/>
                </a:solidFill>
              </a:rPr>
              <a:t>Seb Ji</a:t>
            </a:r>
            <a:br>
              <a:rPr lang="fr-CA" sz="1900" dirty="0">
                <a:solidFill>
                  <a:srgbClr val="080808"/>
                </a:solidFill>
              </a:rPr>
            </a:br>
            <a:r>
              <a:rPr lang="fr-CA" sz="1900" dirty="0">
                <a:solidFill>
                  <a:srgbClr val="080808"/>
                </a:solidFill>
              </a:rPr>
              <a:t>Patrick Brodeur</a:t>
            </a:r>
            <a:br>
              <a:rPr lang="fr-CA" sz="1900" dirty="0">
                <a:solidFill>
                  <a:srgbClr val="080808"/>
                </a:solidFill>
              </a:rPr>
            </a:br>
            <a:r>
              <a:rPr lang="fr-CA" sz="1900" dirty="0">
                <a:solidFill>
                  <a:srgbClr val="080808"/>
                </a:solidFill>
              </a:rPr>
              <a:t>Anthony Lemon</a:t>
            </a:r>
          </a:p>
        </p:txBody>
      </p:sp>
      <p:sp>
        <p:nvSpPr>
          <p:cNvPr id="2" name="Titre 1">
            <a:extLst>
              <a:ext uri="{FF2B5EF4-FFF2-40B4-BE49-F238E27FC236}">
                <a16:creationId xmlns:a16="http://schemas.microsoft.com/office/drawing/2014/main" id="{536C3BA2-51D8-0E7D-1029-12EAE52C7957}"/>
              </a:ext>
            </a:extLst>
          </p:cNvPr>
          <p:cNvSpPr>
            <a:spLocks noGrp="1"/>
          </p:cNvSpPr>
          <p:nvPr>
            <p:ph type="ctrTitle"/>
          </p:nvPr>
        </p:nvSpPr>
        <p:spPr>
          <a:xfrm>
            <a:off x="3204642" y="2353641"/>
            <a:ext cx="5782716" cy="2150719"/>
          </a:xfrm>
          <a:noFill/>
        </p:spPr>
        <p:txBody>
          <a:bodyPr anchor="ctr">
            <a:normAutofit/>
          </a:bodyPr>
          <a:lstStyle/>
          <a:p>
            <a:r>
              <a:rPr lang="fr-CA" sz="3600">
                <a:solidFill>
                  <a:srgbClr val="080808"/>
                </a:solidFill>
              </a:rPr>
              <a:t>Patjimon Adventure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039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re 8">
            <a:extLst>
              <a:ext uri="{FF2B5EF4-FFF2-40B4-BE49-F238E27FC236}">
                <a16:creationId xmlns:a16="http://schemas.microsoft.com/office/drawing/2014/main" id="{978049B4-B1C5-93DE-3D46-E88778D7CEF2}"/>
              </a:ext>
            </a:extLst>
          </p:cNvPr>
          <p:cNvSpPr>
            <a:spLocks noGrp="1"/>
          </p:cNvSpPr>
          <p:nvPr>
            <p:ph type="title"/>
          </p:nvPr>
        </p:nvSpPr>
        <p:spPr>
          <a:xfrm>
            <a:off x="643467" y="1698171"/>
            <a:ext cx="3962061" cy="4516360"/>
          </a:xfrm>
        </p:spPr>
        <p:txBody>
          <a:bodyPr anchor="t">
            <a:normAutofit/>
          </a:bodyPr>
          <a:lstStyle/>
          <a:p>
            <a:pPr algn="ctr"/>
            <a:r>
              <a:rPr lang="fr-CA" sz="3600" dirty="0"/>
              <a:t>Persona #1</a:t>
            </a:r>
            <a:br>
              <a:rPr lang="fr-CA" sz="3600" dirty="0"/>
            </a:br>
            <a:r>
              <a:rPr lang="fr-CA" sz="3600" dirty="0"/>
              <a:t>Camille </a:t>
            </a:r>
            <a:r>
              <a:rPr lang="fr-CA" sz="3600" dirty="0" err="1"/>
              <a:t>Ellimac</a:t>
            </a:r>
            <a:endParaRPr lang="fr-CA" sz="3600" dirty="0"/>
          </a:p>
        </p:txBody>
      </p:sp>
      <p:sp>
        <p:nvSpPr>
          <p:cNvPr id="17" name="Rectangle 1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Espace réservé du contenu 9">
            <a:extLst>
              <a:ext uri="{FF2B5EF4-FFF2-40B4-BE49-F238E27FC236}">
                <a16:creationId xmlns:a16="http://schemas.microsoft.com/office/drawing/2014/main" id="{9A090E8D-8AF7-4625-32B5-2519AE114F77}"/>
              </a:ext>
            </a:extLst>
          </p:cNvPr>
          <p:cNvSpPr>
            <a:spLocks noGrp="1"/>
          </p:cNvSpPr>
          <p:nvPr>
            <p:ph idx="1"/>
          </p:nvPr>
        </p:nvSpPr>
        <p:spPr>
          <a:xfrm>
            <a:off x="5070020" y="1698170"/>
            <a:ext cx="6478513" cy="4516361"/>
          </a:xfrm>
        </p:spPr>
        <p:txBody>
          <a:bodyPr>
            <a:normAutofit/>
          </a:bodyPr>
          <a:lstStyle/>
          <a:p>
            <a:r>
              <a:rPr lang="fr-CA" sz="2000" dirty="0"/>
              <a:t>Jeune adolescente de 17 ans, célibataire, qui étudie en science de la nature, elle vit en colocation dans un appartement a petit budget et est très consciencieuse de l’environnement.</a:t>
            </a:r>
          </a:p>
          <a:p>
            <a:r>
              <a:rPr lang="fr-CA" sz="2000" dirty="0"/>
              <a:t>Ce qu’elle recherche est de pouvoir passez le temps et relâcher le stress en s’évadant dans l’univers des jeux avec ses amis. Elle aime se sentir accomplie en réalisant des défis.</a:t>
            </a:r>
          </a:p>
          <a:p>
            <a:r>
              <a:rPr lang="fr-CA" sz="2000" dirty="0"/>
              <a:t>Elle n’aime pas la redondance et se plaint souvent du manque d’originalité dans les jeux.</a:t>
            </a:r>
          </a:p>
          <a:p>
            <a:r>
              <a:rPr lang="fr-CA" sz="2000" dirty="0"/>
              <a:t>Elle  souhaite vivre une expérience avec un design travaillé, offrant une belle immersion et ayant un bon niveau de difficulté.</a:t>
            </a:r>
          </a:p>
        </p:txBody>
      </p:sp>
      <p:sp>
        <p:nvSpPr>
          <p:cNvPr id="25" name="Isosceles Triangle 2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03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33E99BF-F562-CFF7-FAC3-F557B77AF443}"/>
              </a:ext>
            </a:extLst>
          </p:cNvPr>
          <p:cNvSpPr>
            <a:spLocks noGrp="1"/>
          </p:cNvSpPr>
          <p:nvPr>
            <p:ph type="title"/>
          </p:nvPr>
        </p:nvSpPr>
        <p:spPr>
          <a:xfrm>
            <a:off x="643467" y="1698171"/>
            <a:ext cx="3962061" cy="4516360"/>
          </a:xfrm>
        </p:spPr>
        <p:txBody>
          <a:bodyPr anchor="t">
            <a:normAutofit/>
          </a:bodyPr>
          <a:lstStyle/>
          <a:p>
            <a:pPr algn="ctr"/>
            <a:r>
              <a:rPr lang="fr-CA" sz="3600" dirty="0"/>
              <a:t>Persona #2</a:t>
            </a:r>
            <a:br>
              <a:rPr lang="fr-CA" sz="3600" dirty="0"/>
            </a:br>
            <a:r>
              <a:rPr lang="fr-CA" sz="3600" dirty="0"/>
              <a:t>Suzanne </a:t>
            </a:r>
            <a:r>
              <a:rPr lang="fr-CA" sz="3600" dirty="0" err="1"/>
              <a:t>Ennazus</a:t>
            </a:r>
            <a:endParaRPr lang="fr-CA"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61A25C07-D4FC-4B1C-F492-E8D941E12C1E}"/>
              </a:ext>
            </a:extLst>
          </p:cNvPr>
          <p:cNvSpPr>
            <a:spLocks noGrp="1"/>
          </p:cNvSpPr>
          <p:nvPr>
            <p:ph idx="1"/>
          </p:nvPr>
        </p:nvSpPr>
        <p:spPr>
          <a:xfrm>
            <a:off x="5070020" y="1698170"/>
            <a:ext cx="6478513" cy="4516361"/>
          </a:xfrm>
        </p:spPr>
        <p:txBody>
          <a:bodyPr>
            <a:normAutofit/>
          </a:bodyPr>
          <a:lstStyle/>
          <a:p>
            <a:r>
              <a:rPr lang="fr-CA" sz="2000" dirty="0"/>
              <a:t>Maman de 35 ans d’origine grecque, elle a deux jumeaux de 14 ans, elle travaille actuellement comme agente administrative dans une firme de comptabilité, elle se situe dans la classe moyenne.</a:t>
            </a:r>
          </a:p>
          <a:p>
            <a:r>
              <a:rPr lang="fr-CA" sz="2000" dirty="0"/>
              <a:t>Ce qu’elle recherche est de pouvoir se divertir avec des activités seul ou en famille, elle aime d’ailleurs particulièrement lorsqu’elle peut pratiquer son sens logique.</a:t>
            </a:r>
          </a:p>
          <a:p>
            <a:r>
              <a:rPr lang="fr-CA" sz="2000" dirty="0"/>
              <a:t>Elle déteste lorsqu’il y a des publicités dans les jeux et lorsque l’interface est difficile à comprendre.</a:t>
            </a:r>
          </a:p>
          <a:p>
            <a:r>
              <a:rPr lang="fr-CA" sz="2000" dirty="0"/>
              <a:t>Lors de son expérience, elle souhaite que le jeu soit fluide et bien construit, elle souhaite également se sentir émerveillé par la qualité des décors.</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314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4AF216D-41C4-55AA-3D58-7048FA765527}"/>
              </a:ext>
            </a:extLst>
          </p:cNvPr>
          <p:cNvSpPr>
            <a:spLocks noGrp="1"/>
          </p:cNvSpPr>
          <p:nvPr>
            <p:ph type="title"/>
          </p:nvPr>
        </p:nvSpPr>
        <p:spPr>
          <a:xfrm>
            <a:off x="643467" y="1698171"/>
            <a:ext cx="3962061" cy="4516360"/>
          </a:xfrm>
        </p:spPr>
        <p:txBody>
          <a:bodyPr anchor="t">
            <a:normAutofit/>
          </a:bodyPr>
          <a:lstStyle/>
          <a:p>
            <a:pPr algn="ctr"/>
            <a:r>
              <a:rPr lang="fr-CA" sz="3600" dirty="0"/>
              <a:t>Persona #3</a:t>
            </a:r>
            <a:br>
              <a:rPr lang="fr-CA" sz="3600" dirty="0"/>
            </a:br>
            <a:r>
              <a:rPr lang="fr-CA" sz="3600" dirty="0" err="1"/>
              <a:t>Gaetan</a:t>
            </a:r>
            <a:r>
              <a:rPr lang="fr-CA" sz="3600" dirty="0"/>
              <a:t> </a:t>
            </a:r>
            <a:r>
              <a:rPr lang="fr-CA" sz="3600" dirty="0" err="1"/>
              <a:t>Nateag</a:t>
            </a:r>
            <a:endParaRPr lang="fr-CA"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0F8761BC-F85C-F9B3-32CC-2DC806F3EA77}"/>
              </a:ext>
            </a:extLst>
          </p:cNvPr>
          <p:cNvSpPr>
            <a:spLocks noGrp="1"/>
          </p:cNvSpPr>
          <p:nvPr>
            <p:ph idx="1"/>
          </p:nvPr>
        </p:nvSpPr>
        <p:spPr>
          <a:xfrm>
            <a:off x="5070020" y="1698170"/>
            <a:ext cx="6478513" cy="4516361"/>
          </a:xfrm>
        </p:spPr>
        <p:txBody>
          <a:bodyPr>
            <a:normAutofit/>
          </a:bodyPr>
          <a:lstStyle/>
          <a:p>
            <a:r>
              <a:rPr lang="fr-CA" sz="2000" dirty="0"/>
              <a:t>Semi-retraité de 64 ans, il effectue des livraison à temps partiel pour Amazon. Veuf de sa femme, il habite dans sa maison et reste actif pour son âge.</a:t>
            </a:r>
          </a:p>
          <a:p>
            <a:r>
              <a:rPr lang="fr-CA" sz="2000" dirty="0"/>
              <a:t>Il cherche à briser l’isolement et passez le temps en entraînant son sens logique afin de conserver au plus possible sa neuroplasticité.</a:t>
            </a:r>
          </a:p>
          <a:p>
            <a:r>
              <a:rPr lang="fr-CA" sz="2000" dirty="0"/>
              <a:t>N’étant pas un as de l’informatique </a:t>
            </a:r>
            <a:r>
              <a:rPr lang="fr-CA" sz="2000" dirty="0" err="1"/>
              <a:t>Gaetan</a:t>
            </a:r>
            <a:r>
              <a:rPr lang="fr-CA" sz="2000" dirty="0"/>
              <a:t> n’aime pas lorsque c’est trop compliqué à prendre en main et lorsque le jeu est trop difficile.</a:t>
            </a:r>
          </a:p>
          <a:p>
            <a:r>
              <a:rPr lang="fr-CA" sz="2000" dirty="0"/>
              <a:t>Il souhaite que son expérience soit ludique et divertissante tout en étant capable de prendre son temps pour la réaliser.</a:t>
            </a:r>
          </a:p>
          <a:p>
            <a:endParaRPr lang="fr-CA" sz="2000" dirty="0"/>
          </a:p>
          <a:p>
            <a:endParaRPr lang="fr-CA"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58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30C1B4B-56DE-F91E-B3DD-AED860FD3814}"/>
              </a:ext>
            </a:extLst>
          </p:cNvPr>
          <p:cNvSpPr>
            <a:spLocks noGrp="1"/>
          </p:cNvSpPr>
          <p:nvPr>
            <p:ph type="title"/>
          </p:nvPr>
        </p:nvSpPr>
        <p:spPr>
          <a:xfrm>
            <a:off x="643467" y="1698171"/>
            <a:ext cx="3962061" cy="4516360"/>
          </a:xfrm>
        </p:spPr>
        <p:txBody>
          <a:bodyPr anchor="t">
            <a:normAutofit/>
          </a:bodyPr>
          <a:lstStyle/>
          <a:p>
            <a:pPr algn="ctr"/>
            <a:r>
              <a:rPr lang="fr-CA" sz="3600" dirty="0"/>
              <a:t>Persona #4</a:t>
            </a:r>
            <a:br>
              <a:rPr lang="fr-CA" sz="3600" dirty="0"/>
            </a:br>
            <a:r>
              <a:rPr lang="fr-CA" sz="3600" dirty="0"/>
              <a:t>Dave </a:t>
            </a:r>
            <a:r>
              <a:rPr lang="fr-CA" sz="3600" dirty="0" err="1"/>
              <a:t>Evad</a:t>
            </a:r>
            <a:endParaRPr lang="fr-CA"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E29AEE62-EAF5-0D23-F3D8-2F374D9102EC}"/>
              </a:ext>
            </a:extLst>
          </p:cNvPr>
          <p:cNvSpPr>
            <a:spLocks noGrp="1"/>
          </p:cNvSpPr>
          <p:nvPr>
            <p:ph idx="1"/>
          </p:nvPr>
        </p:nvSpPr>
        <p:spPr>
          <a:xfrm>
            <a:off x="5070020" y="1698170"/>
            <a:ext cx="6478513" cy="4516361"/>
          </a:xfrm>
        </p:spPr>
        <p:txBody>
          <a:bodyPr>
            <a:normAutofit/>
          </a:bodyPr>
          <a:lstStyle/>
          <a:p>
            <a:r>
              <a:rPr lang="fr-CA" sz="2000" dirty="0"/>
              <a:t>Homosexuel de 32 ans, Dave est en couple depuis plusieurs années avec son conjoint, il a un gros réseau d’amis, aime gamer et travaille actuellement pour le gouvernement. Lui et son conjoint sont assez aisé financièrement, ils ont également beaucoup de temps libre.</a:t>
            </a:r>
          </a:p>
          <a:p>
            <a:r>
              <a:rPr lang="fr-CA" sz="2000" dirty="0"/>
              <a:t>Il aime la compétition, les tournois et tente toujours de battre son record personnel dans ses jeux favoris. Il aime beaucoup les activités entre amis.</a:t>
            </a:r>
          </a:p>
          <a:p>
            <a:r>
              <a:rPr lang="fr-CA" sz="2000" dirty="0"/>
              <a:t>Il n’aime pas lorsque les jeux sont trop simple au niveau des mécaniques et lorsque le niveau de difficulté est trop bas.</a:t>
            </a:r>
          </a:p>
          <a:p>
            <a:r>
              <a:rPr lang="fr-CA" sz="2000" dirty="0"/>
              <a:t>Lors de son expérience, il souhaite pouvoir se challenger et découvrir de nouvelles </a:t>
            </a:r>
            <a:r>
              <a:rPr lang="fr-CA" sz="2000"/>
              <a:t>mécanique intéressante.</a:t>
            </a:r>
            <a:endParaRPr lang="fr-CA" sz="2000" dirty="0"/>
          </a:p>
          <a:p>
            <a:endParaRPr lang="fr-CA"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902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os plan de clics-infos sur l’itinéraire">
            <a:extLst>
              <a:ext uri="{FF2B5EF4-FFF2-40B4-BE49-F238E27FC236}">
                <a16:creationId xmlns:a16="http://schemas.microsoft.com/office/drawing/2014/main" id="{4423346C-D3D5-4D63-3ADC-420A527C8E81}"/>
              </a:ext>
            </a:extLst>
          </p:cNvPr>
          <p:cNvPicPr>
            <a:picLocks noChangeAspect="1"/>
          </p:cNvPicPr>
          <p:nvPr/>
        </p:nvPicPr>
        <p:blipFill rotWithShape="1">
          <a:blip r:embed="rId2"/>
          <a:srcRect r="1" b="15444"/>
          <a:stretch/>
        </p:blipFill>
        <p:spPr>
          <a:xfrm>
            <a:off x="-4243" y="10"/>
            <a:ext cx="12196243" cy="6857990"/>
          </a:xfrm>
          <a:prstGeom prst="rect">
            <a:avLst/>
          </a:prstGeom>
        </p:spPr>
      </p:pic>
      <p:grpSp>
        <p:nvGrpSpPr>
          <p:cNvPr id="11" name="Group 10">
            <a:extLst>
              <a:ext uri="{FF2B5EF4-FFF2-40B4-BE49-F238E27FC236}">
                <a16:creationId xmlns:a16="http://schemas.microsoft.com/office/drawing/2014/main" id="{ABDF8F5F-D119-46D7-B35A-FF6930D5D0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6008" y="5490560"/>
            <a:ext cx="803394" cy="855268"/>
            <a:chOff x="10246841" y="5975889"/>
            <a:chExt cx="1378553" cy="1467564"/>
          </a:xfrm>
        </p:grpSpPr>
        <p:sp>
          <p:nvSpPr>
            <p:cNvPr id="12" name="Rectangle 11">
              <a:extLst>
                <a:ext uri="{FF2B5EF4-FFF2-40B4-BE49-F238E27FC236}">
                  <a16:creationId xmlns:a16="http://schemas.microsoft.com/office/drawing/2014/main" id="{2223129E-6C02-428A-AF00-97CD5D201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AC01A6-6210-456F-BDA3-E221EF6E7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ACBEA27D-DDE4-3A15-1616-14AA7A9E4A15}"/>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a:t>L’exercice du user journey map</a:t>
            </a:r>
          </a:p>
        </p:txBody>
      </p:sp>
      <p:grpSp>
        <p:nvGrpSpPr>
          <p:cNvPr id="19" name="Group 18">
            <a:extLst>
              <a:ext uri="{FF2B5EF4-FFF2-40B4-BE49-F238E27FC236}">
                <a16:creationId xmlns:a16="http://schemas.microsoft.com/office/drawing/2014/main" id="{8A9C60AD-F4C2-4B03-8DAE-163F0B32AE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5814" y="-998971"/>
            <a:ext cx="1946803" cy="2536194"/>
            <a:chOff x="10136578" y="-985323"/>
            <a:chExt cx="1946803" cy="2536194"/>
          </a:xfrm>
        </p:grpSpPr>
        <p:sp>
          <p:nvSpPr>
            <p:cNvPr id="20" name="Freeform: Shape 19">
              <a:extLst>
                <a:ext uri="{FF2B5EF4-FFF2-40B4-BE49-F238E27FC236}">
                  <a16:creationId xmlns:a16="http://schemas.microsoft.com/office/drawing/2014/main" id="{C916F10D-FCDE-46BA-8978-8EE1228D7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536437-C633-43E7-9209-A68E4E7F1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89D8280-A836-4962-94D3-CEAE4E0B1B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69300" y="6047150"/>
            <a:ext cx="1636826" cy="818414"/>
            <a:chOff x="8085870" y="5837885"/>
            <a:chExt cx="2055357" cy="1027679"/>
          </a:xfrm>
        </p:grpSpPr>
        <p:sp>
          <p:nvSpPr>
            <p:cNvPr id="24" name="Rectangle 23">
              <a:extLst>
                <a:ext uri="{FF2B5EF4-FFF2-40B4-BE49-F238E27FC236}">
                  <a16:creationId xmlns:a16="http://schemas.microsoft.com/office/drawing/2014/main" id="{B150DA1F-B4DA-47F1-A5DC-F705E34BD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16631CE7-7E0C-4568-8450-33D7CC534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960D1EE-8AC7-4766-B65A-A205CE1005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15948" y="5609070"/>
            <a:ext cx="780052" cy="747280"/>
            <a:chOff x="7011922" y="4095164"/>
            <a:chExt cx="1203067" cy="1152523"/>
          </a:xfrm>
        </p:grpSpPr>
        <p:sp>
          <p:nvSpPr>
            <p:cNvPr id="28" name="Rectangle 27">
              <a:extLst>
                <a:ext uri="{FF2B5EF4-FFF2-40B4-BE49-F238E27FC236}">
                  <a16:creationId xmlns:a16="http://schemas.microsoft.com/office/drawing/2014/main" id="{6141B26B-1A89-4EB0-931E-5168A0112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5C2C148-AE74-4AED-BCB0-018969CBE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514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88F33-8115-37BF-6621-1E45C8EAD017}"/>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A21B6268-CBA9-0C1B-624D-82AD6206667D}"/>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65822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D67A2FE-5B4D-FE27-1F8B-6B8DA1D143A4}"/>
              </a:ext>
            </a:extLst>
          </p:cNvPr>
          <p:cNvSpPr>
            <a:spLocks noGrp="1"/>
          </p:cNvSpPr>
          <p:nvPr>
            <p:ph type="title"/>
          </p:nvPr>
        </p:nvSpPr>
        <p:spPr>
          <a:xfrm>
            <a:off x="643467" y="321734"/>
            <a:ext cx="10905066" cy="1135737"/>
          </a:xfrm>
        </p:spPr>
        <p:txBody>
          <a:bodyPr>
            <a:normAutofit/>
          </a:bodyPr>
          <a:lstStyle/>
          <a:p>
            <a:r>
              <a:rPr lang="fr-CA" sz="3600"/>
              <a:t>Notre Solution</a:t>
            </a:r>
          </a:p>
        </p:txBody>
      </p:sp>
      <p:sp>
        <p:nvSpPr>
          <p:cNvPr id="3" name="Espace réservé du contenu 2">
            <a:extLst>
              <a:ext uri="{FF2B5EF4-FFF2-40B4-BE49-F238E27FC236}">
                <a16:creationId xmlns:a16="http://schemas.microsoft.com/office/drawing/2014/main" id="{FE204EBD-F3F5-0D1C-801B-3FF04D40F7E8}"/>
              </a:ext>
            </a:extLst>
          </p:cNvPr>
          <p:cNvSpPr>
            <a:spLocks noGrp="1"/>
          </p:cNvSpPr>
          <p:nvPr>
            <p:ph idx="1"/>
          </p:nvPr>
        </p:nvSpPr>
        <p:spPr>
          <a:xfrm>
            <a:off x="643467" y="1782981"/>
            <a:ext cx="10905066" cy="4393982"/>
          </a:xfrm>
        </p:spPr>
        <p:txBody>
          <a:bodyPr>
            <a:normAutofit/>
          </a:bodyPr>
          <a:lstStyle/>
          <a:p>
            <a:r>
              <a:rPr lang="fr-CA" sz="2000"/>
              <a:t>Suite à la demande client, nous en sommes venu avec l’idée de conceptualiser et créer le jeu Patjimon Adventure. Un petit jeu multijoueur indé dans le style course contre la montre, inspiré des contradictions physiques qu’on retrouve dans le travail de M.C. Escher. </a:t>
            </a:r>
          </a:p>
          <a:p>
            <a:r>
              <a:rPr lang="fr-CA" sz="2000"/>
              <a:t>Les utilisateurs auront à résoudre de petites énigmes pour pouvoir progresser au sein du tableau tout en étant pressé d’évoluer verticalement, par l’élévation d’un niveau d’eau et horizontalement, par le déplacement d’une tornade.</a:t>
            </a:r>
          </a:p>
          <a:p>
            <a:r>
              <a:rPr lang="fr-CA" sz="2000"/>
              <a:t>Le jeu se jouera en mode stationnaire, les déplacements se faisant par le biais des manettes. L’utilisateur aura également la possibilité de personnifier son avatar à sa guise.</a:t>
            </a:r>
          </a:p>
          <a:p>
            <a:r>
              <a:rPr lang="fr-CA" sz="2000"/>
              <a:t>Deux modes de jeux seront disponibles, le mode compétitif où les utilisateurs auront la possibilité de ramasser des power up ou des malus qu’ils pourront infliger à leur adversaire et le mode coopératif où les utilisateurs devront s’entraider pour pouvoir progresser.</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421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43D697F0-9987-7EB0-3428-2680D14A1462}"/>
              </a:ext>
            </a:extLst>
          </p:cNvPr>
          <p:cNvSpPr>
            <a:spLocks noGrp="1"/>
          </p:cNvSpPr>
          <p:nvPr>
            <p:ph type="title"/>
          </p:nvPr>
        </p:nvSpPr>
        <p:spPr>
          <a:xfrm>
            <a:off x="838200" y="365125"/>
            <a:ext cx="5393361" cy="1325563"/>
          </a:xfrm>
        </p:spPr>
        <p:txBody>
          <a:bodyPr>
            <a:normAutofit/>
          </a:bodyPr>
          <a:lstStyle/>
          <a:p>
            <a:r>
              <a:rPr lang="fr-CA" sz="2800"/>
              <a:t>Notre pratique du Design </a:t>
            </a:r>
            <a:r>
              <a:rPr lang="fr-CA" sz="2800" err="1"/>
              <a:t>Thinking</a:t>
            </a:r>
            <a:r>
              <a:rPr lang="fr-CA" sz="2800"/>
              <a:t> (L’empathie et la définition)</a:t>
            </a: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2FF48337-9F30-1E1B-B32C-D8428F9984D5}"/>
              </a:ext>
            </a:extLst>
          </p:cNvPr>
          <p:cNvSpPr>
            <a:spLocks noGrp="1"/>
          </p:cNvSpPr>
          <p:nvPr>
            <p:ph idx="1"/>
          </p:nvPr>
        </p:nvSpPr>
        <p:spPr>
          <a:xfrm>
            <a:off x="838200" y="1825625"/>
            <a:ext cx="5393361" cy="4351338"/>
          </a:xfrm>
        </p:spPr>
        <p:txBody>
          <a:bodyPr>
            <a:normAutofit/>
          </a:bodyPr>
          <a:lstStyle/>
          <a:p>
            <a:r>
              <a:rPr lang="fr-CA" dirty="0"/>
              <a:t>La première étapes de nos démarches a été de nous créer un persona client et d’identifier ses besoins.</a:t>
            </a:r>
          </a:p>
          <a:p>
            <a:r>
              <a:rPr lang="fr-CA" dirty="0"/>
              <a:t>Par la suite, nous avons été en mesure de créer une commande fictive.</a:t>
            </a:r>
          </a:p>
          <a:p>
            <a:endParaRPr lang="fr-CA" dirty="0"/>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que 6" descr="Porte-bloc contour">
            <a:extLst>
              <a:ext uri="{FF2B5EF4-FFF2-40B4-BE49-F238E27FC236}">
                <a16:creationId xmlns:a16="http://schemas.microsoft.com/office/drawing/2014/main" id="{908646BF-3704-A4FA-3D2B-4CA9A2133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81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08705D2-3E32-BF76-0A29-F0608C356B59}"/>
              </a:ext>
            </a:extLst>
          </p:cNvPr>
          <p:cNvSpPr>
            <a:spLocks noGrp="1"/>
          </p:cNvSpPr>
          <p:nvPr>
            <p:ph type="title"/>
          </p:nvPr>
        </p:nvSpPr>
        <p:spPr>
          <a:xfrm>
            <a:off x="643467" y="321734"/>
            <a:ext cx="10905066" cy="1135737"/>
          </a:xfrm>
        </p:spPr>
        <p:txBody>
          <a:bodyPr>
            <a:normAutofit/>
          </a:bodyPr>
          <a:lstStyle/>
          <a:p>
            <a:r>
              <a:rPr lang="fr-CA" sz="3600" dirty="0"/>
              <a:t>Notre client et ses besoins</a:t>
            </a:r>
          </a:p>
        </p:txBody>
      </p:sp>
      <p:sp>
        <p:nvSpPr>
          <p:cNvPr id="3" name="Espace réservé du contenu 2">
            <a:extLst>
              <a:ext uri="{FF2B5EF4-FFF2-40B4-BE49-F238E27FC236}">
                <a16:creationId xmlns:a16="http://schemas.microsoft.com/office/drawing/2014/main" id="{111749C7-CF15-E244-018B-740A4DDF9145}"/>
              </a:ext>
            </a:extLst>
          </p:cNvPr>
          <p:cNvSpPr>
            <a:spLocks noGrp="1"/>
          </p:cNvSpPr>
          <p:nvPr>
            <p:ph idx="1"/>
          </p:nvPr>
        </p:nvSpPr>
        <p:spPr>
          <a:xfrm>
            <a:off x="643467" y="1782981"/>
            <a:ext cx="10905066" cy="4393982"/>
          </a:xfrm>
        </p:spPr>
        <p:txBody>
          <a:bodyPr>
            <a:normAutofit/>
          </a:bodyPr>
          <a:lstStyle/>
          <a:p>
            <a:r>
              <a:rPr lang="fr-CA" sz="2000" dirty="0"/>
              <a:t>Une petite compagnie spécialisé dans les jeux d’énigmes qui nous a contacté en mentionnant qu’elle souhaitait que nous produisions un nouvel attrait pour le centre de jeux dans le but d’étendre vers le jeux vidéo et la réalité virtuelle, le tout sans nécessité beaucoup d’espace pour y jouer puisque l’espace au centre reste limité.</a:t>
            </a:r>
          </a:p>
          <a:p>
            <a:r>
              <a:rPr lang="fr-CA" sz="2000" dirty="0"/>
              <a:t>Ce qu’ils veulent: un jeu d’énigme abordable, multijoueur, non-violent, se jouant en VR.</a:t>
            </a:r>
          </a:p>
          <a:p>
            <a:r>
              <a:rPr lang="fr-CA" sz="2000" dirty="0"/>
              <a:t>Le jeu serait joué au installation de ladite compagnie et pourrait devenir accessible éventuellement via Steam VR.</a:t>
            </a:r>
          </a:p>
          <a:p>
            <a:r>
              <a:rPr lang="fr-CA" sz="2000" dirty="0"/>
              <a:t>Le jeu s’adresserait à une clientèle cible âgé entre 16  et 50 ans.</a:t>
            </a:r>
          </a:p>
          <a:p>
            <a:r>
              <a:rPr lang="fr-CA" sz="2000" dirty="0"/>
              <a:t> Le premier prototype souhaité devrait être livrable d’ici 6 mois</a:t>
            </a:r>
          </a:p>
          <a:p>
            <a:pPr marL="0" indent="0">
              <a:buNone/>
            </a:pPr>
            <a:endParaRPr lang="fr-CA"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661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54481E17-BB21-FC1D-7485-1EFE6492C1EB}"/>
              </a:ext>
            </a:extLst>
          </p:cNvPr>
          <p:cNvSpPr>
            <a:spLocks noGrp="1"/>
          </p:cNvSpPr>
          <p:nvPr>
            <p:ph type="title"/>
          </p:nvPr>
        </p:nvSpPr>
        <p:spPr>
          <a:xfrm>
            <a:off x="838200" y="365125"/>
            <a:ext cx="5393361" cy="1325563"/>
          </a:xfrm>
        </p:spPr>
        <p:txBody>
          <a:bodyPr>
            <a:normAutofit/>
          </a:bodyPr>
          <a:lstStyle/>
          <a:p>
            <a:r>
              <a:rPr lang="fr-CA" sz="3700"/>
              <a:t>Notre pratique du Design Thinking (L’idéation)</a:t>
            </a:r>
          </a:p>
        </p:txBody>
      </p:sp>
      <p:sp>
        <p:nvSpPr>
          <p:cNvPr id="40" name="Freeform: Shape 3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88FFADAF-F7F0-9EF5-6EFB-798C1284D5ED}"/>
              </a:ext>
            </a:extLst>
          </p:cNvPr>
          <p:cNvSpPr>
            <a:spLocks noGrp="1"/>
          </p:cNvSpPr>
          <p:nvPr>
            <p:ph idx="1"/>
          </p:nvPr>
        </p:nvSpPr>
        <p:spPr>
          <a:xfrm>
            <a:off x="838200" y="1825625"/>
            <a:ext cx="5393361" cy="4351338"/>
          </a:xfrm>
        </p:spPr>
        <p:txBody>
          <a:bodyPr>
            <a:normAutofit/>
          </a:bodyPr>
          <a:lstStyle/>
          <a:p>
            <a:r>
              <a:rPr lang="fr-CA"/>
              <a:t>Une fois avoir identifier les besoins de notre clients et créer une commande fictive, notre prochaine étape a été de regrouper nos différentes idées afin d’être en mesure de répondre aux besoins de notre client.</a:t>
            </a:r>
          </a:p>
          <a:p>
            <a:endParaRPr lang="fr-CA"/>
          </a:p>
        </p:txBody>
      </p:sp>
      <p:sp>
        <p:nvSpPr>
          <p:cNvPr id="42" name="Oval 4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que 4" descr="Idée contour">
            <a:extLst>
              <a:ext uri="{FF2B5EF4-FFF2-40B4-BE49-F238E27FC236}">
                <a16:creationId xmlns:a16="http://schemas.microsoft.com/office/drawing/2014/main" id="{44720C0A-728C-313A-127E-793E7C3F8F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4" name="Freeform: Shape 4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0703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4961864-F9C5-9EED-0EFC-AD9AC1B731A8}"/>
              </a:ext>
            </a:extLst>
          </p:cNvPr>
          <p:cNvSpPr>
            <a:spLocks noGrp="1"/>
          </p:cNvSpPr>
          <p:nvPr>
            <p:ph type="title"/>
          </p:nvPr>
        </p:nvSpPr>
        <p:spPr>
          <a:xfrm>
            <a:off x="643467" y="321734"/>
            <a:ext cx="10905066" cy="1135737"/>
          </a:xfrm>
        </p:spPr>
        <p:txBody>
          <a:bodyPr>
            <a:normAutofit/>
          </a:bodyPr>
          <a:lstStyle/>
          <a:p>
            <a:r>
              <a:rPr lang="fr-CA" sz="3600" dirty="0"/>
              <a:t>Nos idées</a:t>
            </a:r>
          </a:p>
        </p:txBody>
      </p:sp>
      <p:sp>
        <p:nvSpPr>
          <p:cNvPr id="3" name="Espace réservé du contenu 2">
            <a:extLst>
              <a:ext uri="{FF2B5EF4-FFF2-40B4-BE49-F238E27FC236}">
                <a16:creationId xmlns:a16="http://schemas.microsoft.com/office/drawing/2014/main" id="{5F4F7F3B-3B2A-1F0C-F691-DF2051AB5447}"/>
              </a:ext>
            </a:extLst>
          </p:cNvPr>
          <p:cNvSpPr>
            <a:spLocks noGrp="1"/>
          </p:cNvSpPr>
          <p:nvPr>
            <p:ph idx="1"/>
          </p:nvPr>
        </p:nvSpPr>
        <p:spPr>
          <a:xfrm>
            <a:off x="643467" y="1782981"/>
            <a:ext cx="10905066" cy="4393982"/>
          </a:xfrm>
        </p:spPr>
        <p:txBody>
          <a:bodyPr>
            <a:normAutofit/>
          </a:bodyPr>
          <a:lstStyle/>
          <a:p>
            <a:r>
              <a:rPr lang="fr-CA" sz="2000" dirty="0"/>
              <a:t>Durant notre processus d’idéation, nous sommes passé par plusieurs idées avant d’aboutir à notre solution finale. Tout d’abord, nous avons établi plusieurs thèmes que nous trouvions intéressant pour le projet. En voici quelques un:</a:t>
            </a:r>
          </a:p>
          <a:p>
            <a:r>
              <a:rPr lang="fr-CA" sz="2000" dirty="0"/>
              <a:t>L’horreur</a:t>
            </a:r>
          </a:p>
          <a:p>
            <a:r>
              <a:rPr lang="fr-CA" sz="2000" dirty="0"/>
              <a:t>Le labyrinthe</a:t>
            </a:r>
          </a:p>
          <a:p>
            <a:r>
              <a:rPr lang="fr-CA" sz="2000" dirty="0"/>
              <a:t>L’environnement</a:t>
            </a:r>
          </a:p>
          <a:p>
            <a:r>
              <a:rPr lang="fr-CA" sz="2000" dirty="0"/>
              <a:t>La psychologie</a:t>
            </a:r>
          </a:p>
          <a:p>
            <a:r>
              <a:rPr lang="fr-CA" sz="2000" dirty="0"/>
              <a:t>Puzzle </a:t>
            </a:r>
            <a:r>
              <a:rPr lang="fr-CA" sz="2000" dirty="0" err="1"/>
              <a:t>game</a:t>
            </a:r>
            <a:endParaRPr lang="fr-CA" sz="2000" dirty="0"/>
          </a:p>
          <a:p>
            <a:r>
              <a:rPr lang="fr-CA" sz="2000" dirty="0"/>
              <a:t>Jeu de plateforme</a:t>
            </a:r>
          </a:p>
          <a:p>
            <a:r>
              <a:rPr lang="fr-CA" sz="2000" dirty="0"/>
              <a:t>Course contre la montre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144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 différent, plusieurs&#10;&#10;Description générée automatiquement">
            <a:extLst>
              <a:ext uri="{FF2B5EF4-FFF2-40B4-BE49-F238E27FC236}">
                <a16:creationId xmlns:a16="http://schemas.microsoft.com/office/drawing/2014/main" id="{4CEDDFFC-8B89-72C7-88EB-66224287B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133" y="719191"/>
            <a:ext cx="7113709" cy="5495341"/>
          </a:xfrm>
          <a:prstGeom prst="rect">
            <a:avLst/>
          </a:prstGeom>
          <a:ln>
            <a:noFill/>
          </a:ln>
        </p:spPr>
      </p:pic>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00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CC0B4498-273A-120C-FBC2-C08A8EF79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133" y="643467"/>
            <a:ext cx="7211734"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78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5C27FEC2-4B0E-E1A5-E24A-6F1FF7858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133" y="643467"/>
            <a:ext cx="7211734"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00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9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8" name="Freeform: Shape 95">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9894941C-E2C7-8E4C-3DA5-D4A67F45D4F1}"/>
              </a:ext>
            </a:extLst>
          </p:cNvPr>
          <p:cNvSpPr>
            <a:spLocks noGrp="1"/>
          </p:cNvSpPr>
          <p:nvPr>
            <p:ph type="title"/>
          </p:nvPr>
        </p:nvSpPr>
        <p:spPr>
          <a:xfrm>
            <a:off x="697222" y="2349784"/>
            <a:ext cx="4248318" cy="1952947"/>
          </a:xfrm>
          <a:noFill/>
        </p:spPr>
        <p:txBody>
          <a:bodyPr vert="horz" lIns="91440" tIns="45720" rIns="91440" bIns="45720" rtlCol="0" anchor="ctr">
            <a:normAutofit/>
          </a:bodyPr>
          <a:lstStyle/>
          <a:p>
            <a:pPr algn="ctr"/>
            <a:r>
              <a:rPr lang="en-US" sz="3600" dirty="0"/>
              <a:t>Des personas</a:t>
            </a:r>
          </a:p>
        </p:txBody>
      </p:sp>
      <p:sp>
        <p:nvSpPr>
          <p:cNvPr id="119" name="Freeform: Shape 97">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99">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01">
            <a:extLst>
              <a:ext uri="{FF2B5EF4-FFF2-40B4-BE49-F238E27FC236}">
                <a16:creationId xmlns:a16="http://schemas.microsoft.com/office/drawing/2014/main" id="{A2C8816B-132C-4433-807D-BE873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609070"/>
            <a:ext cx="780052" cy="747280"/>
            <a:chOff x="7011922" y="4095164"/>
            <a:chExt cx="1203067" cy="1152523"/>
          </a:xfrm>
        </p:grpSpPr>
        <p:sp>
          <p:nvSpPr>
            <p:cNvPr id="103" name="Rectangle 102">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03">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05">
            <a:extLst>
              <a:ext uri="{FF2B5EF4-FFF2-40B4-BE49-F238E27FC236}">
                <a16:creationId xmlns:a16="http://schemas.microsoft.com/office/drawing/2014/main" id="{3FE43375-339B-4A67-BEC7-44D202CA1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62597" y="5490560"/>
            <a:ext cx="803394" cy="855268"/>
            <a:chOff x="10246841" y="5975889"/>
            <a:chExt cx="1378553" cy="1467564"/>
          </a:xfrm>
        </p:grpSpPr>
        <p:sp>
          <p:nvSpPr>
            <p:cNvPr id="107" name="Rectangle 106">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07">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09">
            <a:extLst>
              <a:ext uri="{FF2B5EF4-FFF2-40B4-BE49-F238E27FC236}">
                <a16:creationId xmlns:a16="http://schemas.microsoft.com/office/drawing/2014/main" id="{89DECC1B-0AAB-435F-81AE-4C770DAC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5867" y="6047150"/>
            <a:ext cx="1636826" cy="818414"/>
            <a:chOff x="8085870" y="5837885"/>
            <a:chExt cx="2055357" cy="1027679"/>
          </a:xfrm>
        </p:grpSpPr>
        <p:sp>
          <p:nvSpPr>
            <p:cNvPr id="111" name="Rectangle 110">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111">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6" name="Picture 89" descr="Mapa mundial formado por personas unidas">
            <a:extLst>
              <a:ext uri="{FF2B5EF4-FFF2-40B4-BE49-F238E27FC236}">
                <a16:creationId xmlns:a16="http://schemas.microsoft.com/office/drawing/2014/main" id="{7809B830-EA05-1C4F-BC6D-FF4D032DED9A}"/>
              </a:ext>
            </a:extLst>
          </p:cNvPr>
          <p:cNvPicPr>
            <a:picLocks noChangeAspect="1"/>
          </p:cNvPicPr>
          <p:nvPr/>
        </p:nvPicPr>
        <p:blipFill rotWithShape="1">
          <a:blip r:embed="rId2"/>
          <a:srcRect r="1" b="4696"/>
          <a:stretch/>
        </p:blipFill>
        <p:spPr>
          <a:xfrm>
            <a:off x="5182714" y="1769554"/>
            <a:ext cx="7009286" cy="3689557"/>
          </a:xfrm>
          <a:prstGeom prst="rect">
            <a:avLst/>
          </a:prstGeom>
        </p:spPr>
      </p:pic>
    </p:spTree>
    <p:extLst>
      <p:ext uri="{BB962C8B-B14F-4D97-AF65-F5344CB8AC3E}">
        <p14:creationId xmlns:p14="http://schemas.microsoft.com/office/powerpoint/2010/main" val="10209220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905</Words>
  <Application>Microsoft Office PowerPoint</Application>
  <PresentationFormat>Grand écran</PresentationFormat>
  <Paragraphs>50</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Patjimon Adventure</vt:lpstr>
      <vt:lpstr>Notre pratique du Design Thinking (L’empathie et la définition)</vt:lpstr>
      <vt:lpstr>Notre client et ses besoins</vt:lpstr>
      <vt:lpstr>Notre pratique du Design Thinking (L’idéation)</vt:lpstr>
      <vt:lpstr>Nos idées</vt:lpstr>
      <vt:lpstr>Présentation PowerPoint</vt:lpstr>
      <vt:lpstr>Présentation PowerPoint</vt:lpstr>
      <vt:lpstr>Présentation PowerPoint</vt:lpstr>
      <vt:lpstr>Des personas</vt:lpstr>
      <vt:lpstr>Persona #1 Camille Ellimac</vt:lpstr>
      <vt:lpstr>Persona #2 Suzanne Ennazus</vt:lpstr>
      <vt:lpstr>Persona #3 Gaetan Nateag</vt:lpstr>
      <vt:lpstr>Persona #4 Dave Evad</vt:lpstr>
      <vt:lpstr>L’exercice du user journey map</vt:lpstr>
      <vt:lpstr>Présentation PowerPoint</vt:lpstr>
      <vt:lpstr>Notre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Jean-Sebastien Bisson</dc:creator>
  <cp:lastModifiedBy>Jean-Sebastien Bisson</cp:lastModifiedBy>
  <cp:revision>8</cp:revision>
  <dcterms:created xsi:type="dcterms:W3CDTF">2022-07-18T12:31:09Z</dcterms:created>
  <dcterms:modified xsi:type="dcterms:W3CDTF">2022-07-21T19:41:53Z</dcterms:modified>
</cp:coreProperties>
</file>