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6" r:id="rId4"/>
    <p:sldId id="257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55" y="1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6C2CE8-6437-51EF-7104-5957B3C3B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5B1F91-4B20-4FB1-1A4D-B8EAC7FB5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C748C1-F250-FDD6-DD55-3F1381C4E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8A9B-07D1-4BE1-9906-EFC5AA87340E}" type="datetimeFigureOut">
              <a:rPr lang="fr-FR" smtClean="0"/>
              <a:t>28/06/2024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3477AB-A4F8-F55B-E49E-63B0E46E4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A3EAC1-5BAD-4C1F-630D-6664D9563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F312-E806-4C21-BAC0-48ED68B4C0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17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CD3B4D-8DD6-5582-073D-9809C83B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FFF69E9-6BC9-C4E3-F55C-DBCA22ED4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E0A54A-A627-5EA1-C2AC-2EA9AD34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8A9B-07D1-4BE1-9906-EFC5AA87340E}" type="datetimeFigureOut">
              <a:rPr lang="fr-FR" smtClean="0"/>
              <a:t>28/06/2024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31EBC2-0995-7EFD-5324-0DC75F4A4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99421B-4727-E961-4049-BF828C61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F312-E806-4C21-BAC0-48ED68B4C0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56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02FEC0A-D2B2-2193-254C-C9B59E1D2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F178C3F-87CD-67F1-2544-751C85B6A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834C4-0455-8B74-5F8A-E14C6C6BC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8A9B-07D1-4BE1-9906-EFC5AA87340E}" type="datetimeFigureOut">
              <a:rPr lang="fr-FR" smtClean="0"/>
              <a:t>28/06/2024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DD7430-3331-E375-55CE-AF716DB0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3CC668-BF96-CC94-6384-DA0F9216E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F312-E806-4C21-BAC0-48ED68B4C0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49B7D0-29BF-67AB-FF0C-BEAEEBC89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342229-D5C2-A346-602D-DF0352FD3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703816-FF22-9FA6-57FC-A719C6B4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8A9B-07D1-4BE1-9906-EFC5AA87340E}" type="datetimeFigureOut">
              <a:rPr lang="fr-FR" smtClean="0"/>
              <a:t>28/06/2024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7E2CCA-D846-86B7-F75D-65FC5CF7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B40236-94CD-321E-37AE-154F4B2C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F312-E806-4C21-BAC0-48ED68B4C0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99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D91542-79BF-6245-3315-B60BEC2AB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BB8CDE-3981-3FF7-E679-44965B39D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B20238-860D-20AB-89DD-A60FF03CD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8A9B-07D1-4BE1-9906-EFC5AA87340E}" type="datetimeFigureOut">
              <a:rPr lang="fr-FR" smtClean="0"/>
              <a:t>28/06/2024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1A439C-08BC-8B1B-8B63-8A0D9D60A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9752EC-C48C-158B-747E-90B0D1B6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F312-E806-4C21-BAC0-48ED68B4C0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35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988E4A-4D35-907F-D112-6D68C140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13AA1E-5796-B476-43E2-D965E534B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7E518A-BBAC-5C8D-8945-FE30D7ED0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E71FDB8-CE95-C71F-48CD-7D4870C79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8A9B-07D1-4BE1-9906-EFC5AA87340E}" type="datetimeFigureOut">
              <a:rPr lang="fr-FR" smtClean="0"/>
              <a:t>28/06/2024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DB2444-061F-0A41-3E15-C16A7E22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C933DB-227E-9D01-F9EB-B9B2BB8AD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F312-E806-4C21-BAC0-48ED68B4C0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92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7FCF19-0611-0E3F-AD43-4FCBD1FD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71B0C5-4E59-A0CD-841B-E56CB9D22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5D40AA-D479-85BA-A806-9D72D0DFB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C6E3509-828C-6751-41FA-84878207EE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472FA23-602F-A9E3-8180-481158962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C15856D-060A-0B14-73B7-F9BBE8BC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8A9B-07D1-4BE1-9906-EFC5AA87340E}" type="datetimeFigureOut">
              <a:rPr lang="fr-FR" smtClean="0"/>
              <a:t>28/06/2024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E61B6EE-2BBA-C363-0DB9-F9AD258F0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04277FB-697B-F707-69E8-32B22B47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F312-E806-4C21-BAC0-48ED68B4C0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51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0EE5A3-06FA-F9E2-58E8-C664CFF90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5E48BA8-78C8-9721-39B5-FE14733B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8A9B-07D1-4BE1-9906-EFC5AA87340E}" type="datetimeFigureOut">
              <a:rPr lang="fr-FR" smtClean="0"/>
              <a:t>28/06/2024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B7D8DD1-9BEE-B731-C081-1DFB3B3C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A125FE-8ECA-E4DE-50D1-1DB95DF37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F312-E806-4C21-BAC0-48ED68B4C0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64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6515CD7-3C21-1FB3-1683-AAC888BEE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8A9B-07D1-4BE1-9906-EFC5AA87340E}" type="datetimeFigureOut">
              <a:rPr lang="fr-FR" smtClean="0"/>
              <a:t>28/06/2024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2A52F98-235D-8477-C508-2DD10043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AFCB09-F730-F6CF-181E-549D5FB5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F312-E806-4C21-BAC0-48ED68B4C0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4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D337C0-C2D7-7C77-6D02-D8E1D8138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6B3A60-BC17-DBE9-DBF4-EBC5A6AD7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25570D-D42B-39AC-F030-0074F5434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264D31-F191-3483-4735-ADCBCDA32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8A9B-07D1-4BE1-9906-EFC5AA87340E}" type="datetimeFigureOut">
              <a:rPr lang="fr-FR" smtClean="0"/>
              <a:t>28/06/2024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203043-113C-65A7-FFC4-E846C848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8B6890-E71A-B5EA-D13A-F6BA5545D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F312-E806-4C21-BAC0-48ED68B4C0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28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04F7C7-9BF3-FB13-24F3-BD539B29C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8A444C2-DBF1-32E3-9303-1E70DC729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44CDFF-BDFB-889F-C083-3F4567370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5D3E8B-811B-F558-2902-2BE1D6003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8A9B-07D1-4BE1-9906-EFC5AA87340E}" type="datetimeFigureOut">
              <a:rPr lang="fr-FR" smtClean="0"/>
              <a:t>28/06/2024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27F6FF-286B-24F8-DFD8-FD3CE77CF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B549FE-D77B-1A6A-9627-8F0C5331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F312-E806-4C21-BAC0-48ED68B4C0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30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596B6BA-0234-56BC-C7EB-1C1A074DB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7146EC-345B-5631-A184-7CAA56C65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7C4F29-A6F6-2C28-93C4-4B0374AF8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FC8A9B-07D1-4BE1-9906-EFC5AA87340E}" type="datetimeFigureOut">
              <a:rPr lang="fr-FR" smtClean="0"/>
              <a:t>28/06/2024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8C9181-AC3B-92EE-1613-D3B8F3AC9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C80E4A-EDB4-ABEA-0FC2-80BBCE19B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C3F312-E806-4C21-BAC0-48ED68B4C0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71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1515520-02EF-C5D5-F55F-615CAAA0B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0310" y="5389405"/>
            <a:ext cx="3311769" cy="1103470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Soufia</a:t>
            </a:r>
            <a:r>
              <a:rPr lang="fr-FR" dirty="0"/>
              <a:t> Lazrak</a:t>
            </a:r>
          </a:p>
          <a:p>
            <a:pPr marL="0" indent="0">
              <a:buNone/>
            </a:pPr>
            <a:r>
              <a:rPr lang="fr-FR" dirty="0"/>
              <a:t>Sébastien Boulnois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E193588E-D150-2936-EB74-E6054B5A8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11" y="240996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Brief Analyse de Ventes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38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pture d’écran, texte, Tracé, ligne&#10;&#10;Description générée automatiquement">
            <a:extLst>
              <a:ext uri="{FF2B5EF4-FFF2-40B4-BE49-F238E27FC236}">
                <a16:creationId xmlns:a16="http://schemas.microsoft.com/office/drawing/2014/main" id="{65989A50-121C-EC33-A92A-11383C1A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72" y="1117086"/>
            <a:ext cx="10550768" cy="3956538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6B105CDB-9E73-3DBB-E9F6-94AEAEE2D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831" y="254559"/>
            <a:ext cx="7439132" cy="655708"/>
          </a:xfrm>
        </p:spPr>
        <p:txBody>
          <a:bodyPr>
            <a:normAutofit/>
          </a:bodyPr>
          <a:lstStyle/>
          <a:p>
            <a:r>
              <a:rPr lang="fr-FR" sz="3200" dirty="0"/>
              <a:t>Graphique représentant l’anomalie présente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B94D66B2-BF89-9F02-0338-384BD187D107}"/>
              </a:ext>
            </a:extLst>
          </p:cNvPr>
          <p:cNvSpPr txBox="1">
            <a:spLocks/>
          </p:cNvSpPr>
          <p:nvPr/>
        </p:nvSpPr>
        <p:spPr>
          <a:xfrm>
            <a:off x="1292052" y="52804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/>
              <a:t>Interprétat</a:t>
            </a:r>
            <a:r>
              <a:rPr lang="fr-FR" sz="3800" dirty="0"/>
              <a:t>° : </a:t>
            </a:r>
          </a:p>
          <a:p>
            <a:pPr marL="571500" indent="-571500">
              <a:buFontTx/>
              <a:buChar char="-"/>
            </a:pPr>
            <a:r>
              <a:rPr lang="fr-FR" sz="3800" dirty="0"/>
              <a:t>Site web indisponible à partir de 3 H,</a:t>
            </a:r>
          </a:p>
          <a:p>
            <a:pPr marL="571500" indent="-571500">
              <a:buFontTx/>
              <a:buChar char="-"/>
            </a:pPr>
            <a:r>
              <a:rPr lang="fr-FR" sz="3800" dirty="0"/>
              <a:t>Coupure électrique,</a:t>
            </a:r>
          </a:p>
          <a:p>
            <a:pPr marL="571500" indent="-571500">
              <a:buFontTx/>
              <a:buChar char="-"/>
            </a:pPr>
            <a:r>
              <a:rPr lang="fr-FR" sz="3800" dirty="0"/>
              <a:t>Serveur d’hébergement H.S</a:t>
            </a:r>
          </a:p>
          <a:p>
            <a:pPr marL="571500" indent="-571500">
              <a:buFontTx/>
              <a:buChar char="-"/>
            </a:pPr>
            <a:endParaRPr lang="fr-FR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A2CE3FA0-0730-F4B5-E29D-174BAAA2D6BC}"/>
              </a:ext>
            </a:extLst>
          </p:cNvPr>
          <p:cNvSpPr txBox="1">
            <a:spLocks/>
          </p:cNvSpPr>
          <p:nvPr/>
        </p:nvSpPr>
        <p:spPr>
          <a:xfrm>
            <a:off x="298099" y="235246"/>
            <a:ext cx="2475246" cy="655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/>
              <a:t>Objectif 1 :</a:t>
            </a:r>
          </a:p>
        </p:txBody>
      </p:sp>
    </p:spTree>
    <p:extLst>
      <p:ext uri="{BB962C8B-B14F-4D97-AF65-F5344CB8AC3E}">
        <p14:creationId xmlns:p14="http://schemas.microsoft.com/office/powerpoint/2010/main" val="232311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>
            <a:extLst>
              <a:ext uri="{FF2B5EF4-FFF2-40B4-BE49-F238E27FC236}">
                <a16:creationId xmlns:a16="http://schemas.microsoft.com/office/drawing/2014/main" id="{62137487-AC8F-BF48-034F-49E19F6D81C7}"/>
              </a:ext>
            </a:extLst>
          </p:cNvPr>
          <p:cNvSpPr txBox="1"/>
          <p:nvPr/>
        </p:nvSpPr>
        <p:spPr>
          <a:xfrm>
            <a:off x="2887647" y="6011721"/>
            <a:ext cx="66331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0" i="0" u="none" strike="noStrike" baseline="0" dirty="0" err="1">
                <a:latin typeface="TimesNewRomanPSMT"/>
              </a:rPr>
              <a:t>Proport</a:t>
            </a:r>
            <a:r>
              <a:rPr lang="fr-FR" sz="2800" b="0" i="0" u="none" strike="noStrike" baseline="0" dirty="0">
                <a:latin typeface="TimesNewRomanPSMT"/>
              </a:rPr>
              <a:t>° des ventes par catégorie de produits</a:t>
            </a:r>
            <a:endParaRPr lang="fr-FR" sz="2800" dirty="0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33A25452-39AF-FDBB-B4AD-C3FF0EB69F14}"/>
              </a:ext>
            </a:extLst>
          </p:cNvPr>
          <p:cNvSpPr txBox="1">
            <a:spLocks/>
          </p:cNvSpPr>
          <p:nvPr/>
        </p:nvSpPr>
        <p:spPr>
          <a:xfrm>
            <a:off x="298099" y="235246"/>
            <a:ext cx="2475246" cy="655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/>
              <a:t>Objectif 2 :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A1AF511-C2CE-C52F-9DC0-40B29D6E0282}"/>
              </a:ext>
            </a:extLst>
          </p:cNvPr>
          <p:cNvSpPr txBox="1"/>
          <p:nvPr/>
        </p:nvSpPr>
        <p:spPr>
          <a:xfrm>
            <a:off x="3095312" y="275220"/>
            <a:ext cx="66331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0" i="0" u="none" strike="noStrike" baseline="0" dirty="0">
                <a:latin typeface="TimesNewRomanPSMT"/>
              </a:rPr>
              <a:t>Sélect° des 5 graphiques les plus pertinents</a:t>
            </a:r>
            <a:endParaRPr lang="fr-FR" sz="28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6064056-2B69-5B13-0D67-CF0A85517653}"/>
              </a:ext>
            </a:extLst>
          </p:cNvPr>
          <p:cNvSpPr txBox="1"/>
          <p:nvPr/>
        </p:nvSpPr>
        <p:spPr>
          <a:xfrm>
            <a:off x="744000" y="2836481"/>
            <a:ext cx="17278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0" i="0" u="none" strike="noStrike" baseline="0" dirty="0">
                <a:latin typeface="TimesNewRomanPSMT"/>
              </a:rPr>
              <a:t>Graph 1 : </a:t>
            </a:r>
            <a:endParaRPr lang="fr-FR" sz="2800" dirty="0"/>
          </a:p>
        </p:txBody>
      </p:sp>
      <p:pic>
        <p:nvPicPr>
          <p:cNvPr id="2" name="Image 1" descr="Une image contenant texte, capture d’écran, ligne, Caractère coloré&#10;&#10;Description générée automatiquement">
            <a:extLst>
              <a:ext uri="{FF2B5EF4-FFF2-40B4-BE49-F238E27FC236}">
                <a16:creationId xmlns:a16="http://schemas.microsoft.com/office/drawing/2014/main" id="{84B646A5-C707-8407-8FD7-FE17C99B9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436" y="1007659"/>
            <a:ext cx="6585180" cy="512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8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Une image contenant capture d’écran, visualisation&#10;&#10;Description générée automatiquement">
            <a:extLst>
              <a:ext uri="{FF2B5EF4-FFF2-40B4-BE49-F238E27FC236}">
                <a16:creationId xmlns:a16="http://schemas.microsoft.com/office/drawing/2014/main" id="{B5FF066B-C610-A7ED-CF31-9297652FC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052" y="-60290"/>
            <a:ext cx="7378800" cy="573906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7D6F7AF-DD2C-B2E3-B442-A7F81DF05C72}"/>
              </a:ext>
            </a:extLst>
          </p:cNvPr>
          <p:cNvSpPr txBox="1"/>
          <p:nvPr/>
        </p:nvSpPr>
        <p:spPr>
          <a:xfrm>
            <a:off x="3050721" y="5678777"/>
            <a:ext cx="64700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SymbolMT"/>
              </a:rPr>
              <a:t>M</a:t>
            </a:r>
            <a:r>
              <a:rPr lang="fr-FR" sz="2400" b="0" i="0" u="none" strike="noStrike" baseline="0" dirty="0">
                <a:latin typeface="TimesNewRomanPSMT"/>
              </a:rPr>
              <a:t>ontant </a:t>
            </a:r>
            <a:r>
              <a:rPr lang="fr-FR" sz="2800" b="0" i="0" u="none" strike="noStrike" baseline="0" dirty="0">
                <a:latin typeface="TimesNewRomanPSMT"/>
              </a:rPr>
              <a:t>des</a:t>
            </a:r>
            <a:r>
              <a:rPr lang="fr-FR" sz="2400" b="0" i="0" u="none" strike="noStrike" baseline="0" dirty="0">
                <a:latin typeface="TimesNewRomanPSMT"/>
              </a:rPr>
              <a:t> achats des clients (montant du panier)</a:t>
            </a:r>
            <a:endParaRPr lang="fr-FR" sz="2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8C66F34-F396-3F85-CC8C-7E049F1C3AD2}"/>
              </a:ext>
            </a:extLst>
          </p:cNvPr>
          <p:cNvSpPr txBox="1"/>
          <p:nvPr/>
        </p:nvSpPr>
        <p:spPr>
          <a:xfrm>
            <a:off x="744000" y="2836481"/>
            <a:ext cx="17278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0" i="0" u="none" strike="noStrike" baseline="0" dirty="0">
                <a:latin typeface="TimesNewRomanPSMT"/>
              </a:rPr>
              <a:t>Graph 2 : 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00997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7DCFA365-8889-C617-9507-1ADE944BF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02" y="-269522"/>
            <a:ext cx="7645938" cy="59468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598E7E0-1713-F66C-D605-0368E4BA8D31}"/>
              </a:ext>
            </a:extLst>
          </p:cNvPr>
          <p:cNvSpPr txBox="1"/>
          <p:nvPr/>
        </p:nvSpPr>
        <p:spPr>
          <a:xfrm>
            <a:off x="1055077" y="5677319"/>
            <a:ext cx="110280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TimesNewRomanPSMT"/>
              </a:rPr>
              <a:t>E</a:t>
            </a:r>
            <a:r>
              <a:rPr lang="fr-FR" sz="2800" b="0" i="0" u="none" strike="noStrike" baseline="0" dirty="0" err="1">
                <a:latin typeface="TimesNewRomanPSMT"/>
              </a:rPr>
              <a:t>volut</a:t>
            </a:r>
            <a:r>
              <a:rPr lang="fr-FR" sz="2800" b="0" i="0" u="none" strike="noStrike" baseline="0" dirty="0">
                <a:latin typeface="TimesNewRomanPSMT"/>
              </a:rPr>
              <a:t>° du ratio (nb de visites/nb d'achats des clients) au cours du </a:t>
            </a:r>
            <a:r>
              <a:rPr lang="fr-FR" sz="2800" dirty="0">
                <a:latin typeface="TimesNewRomanPSMT"/>
              </a:rPr>
              <a:t>T</a:t>
            </a:r>
            <a:r>
              <a:rPr lang="fr-FR" sz="2800" b="0" i="0" u="none" strike="noStrike" baseline="0" dirty="0">
                <a:latin typeface="TimesNewRomanPSMT"/>
              </a:rPr>
              <a:t>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SymbolMT"/>
              </a:rPr>
              <a:t>E</a:t>
            </a:r>
            <a:r>
              <a:rPr lang="fr-FR" sz="2800" b="0" i="0" u="none" strike="noStrike" baseline="0" dirty="0" err="1">
                <a:latin typeface="TimesNewRomanPSMT"/>
              </a:rPr>
              <a:t>volut</a:t>
            </a:r>
            <a:r>
              <a:rPr lang="fr-FR" sz="2800" b="0" i="0" u="none" strike="noStrike" baseline="0" dirty="0">
                <a:latin typeface="TimesNewRomanPSMT"/>
              </a:rPr>
              <a:t>° du nb de visites/site web au cours du </a:t>
            </a:r>
            <a:r>
              <a:rPr lang="fr-FR" sz="2800" dirty="0">
                <a:latin typeface="TimesNewRomanPSMT"/>
              </a:rPr>
              <a:t>T</a:t>
            </a:r>
            <a:r>
              <a:rPr lang="fr-FR" sz="2800" b="0" i="0" u="none" strike="noStrike" baseline="0" dirty="0">
                <a:latin typeface="TimesNewRomanPSMT"/>
              </a:rPr>
              <a:t>ps</a:t>
            </a:r>
            <a:endParaRPr lang="fr-FR" sz="2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3EBA6D2-2198-2BF3-BE2D-E0E87F797633}"/>
              </a:ext>
            </a:extLst>
          </p:cNvPr>
          <p:cNvSpPr txBox="1"/>
          <p:nvPr/>
        </p:nvSpPr>
        <p:spPr>
          <a:xfrm>
            <a:off x="744000" y="2836481"/>
            <a:ext cx="17278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0" i="0" u="none" strike="noStrike" baseline="0" dirty="0">
                <a:latin typeface="TimesNewRomanPSMT"/>
              </a:rPr>
              <a:t>Graph 3 : 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064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text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2B68C439-739F-AE34-58D4-FCAED2E6D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505" y="140677"/>
            <a:ext cx="6573635" cy="511282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998F572-8DCF-5371-38AB-3605A961B63E}"/>
              </a:ext>
            </a:extLst>
          </p:cNvPr>
          <p:cNvSpPr txBox="1"/>
          <p:nvPr/>
        </p:nvSpPr>
        <p:spPr>
          <a:xfrm>
            <a:off x="3400111" y="5341593"/>
            <a:ext cx="565847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err="1">
                <a:latin typeface="TimesNewRomanPSMT"/>
              </a:rPr>
              <a:t>E</a:t>
            </a:r>
            <a:r>
              <a:rPr lang="fr-FR" sz="2800" b="0" i="0" u="none" strike="noStrike" baseline="0" dirty="0" err="1">
                <a:latin typeface="TimesNewRomanPSMT"/>
              </a:rPr>
              <a:t>volut</a:t>
            </a:r>
            <a:r>
              <a:rPr lang="fr-FR" sz="2800" b="0" i="0" u="none" strike="noStrike" baseline="0" dirty="0">
                <a:latin typeface="TimesNewRomanPSMT"/>
              </a:rPr>
              <a:t>° du C.A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err="1">
                <a:latin typeface="SymbolMT"/>
              </a:rPr>
              <a:t>E</a:t>
            </a:r>
            <a:r>
              <a:rPr lang="fr-FR" sz="2800" b="0" i="0" u="none" strike="noStrike" baseline="0" dirty="0" err="1">
                <a:latin typeface="TimesNewRomanPSMT"/>
              </a:rPr>
              <a:t>volut</a:t>
            </a:r>
            <a:r>
              <a:rPr lang="fr-FR" sz="2800" b="0" i="0" u="none" strike="noStrike" baseline="0" dirty="0">
                <a:latin typeface="TimesNewRomanPSMT"/>
              </a:rPr>
              <a:t>° du nb d'achats des clients</a:t>
            </a:r>
            <a:endParaRPr lang="fr-FR" sz="2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F8F84B4-7722-AB26-160C-F1A1CA3C38D9}"/>
              </a:ext>
            </a:extLst>
          </p:cNvPr>
          <p:cNvSpPr txBox="1"/>
          <p:nvPr/>
        </p:nvSpPr>
        <p:spPr>
          <a:xfrm>
            <a:off x="769120" y="2360119"/>
            <a:ext cx="17278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0" i="0" u="none" strike="noStrike" baseline="0" dirty="0">
                <a:latin typeface="TimesNewRomanPSMT"/>
              </a:rPr>
              <a:t>Graph 4 : 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979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, diagramme, capture d’écran, Rectangle&#10;&#10;Description générée automatiquement">
            <a:extLst>
              <a:ext uri="{FF2B5EF4-FFF2-40B4-BE49-F238E27FC236}">
                <a16:creationId xmlns:a16="http://schemas.microsoft.com/office/drawing/2014/main" id="{6D90F61E-E189-C4EE-4996-B3164C8F7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100" y="-66771"/>
            <a:ext cx="6844940" cy="532384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E48988A-6D5A-DE1C-32BD-597D6BAEE08D}"/>
              </a:ext>
            </a:extLst>
          </p:cNvPr>
          <p:cNvSpPr txBox="1"/>
          <p:nvPr/>
        </p:nvSpPr>
        <p:spPr>
          <a:xfrm>
            <a:off x="1055076" y="5156589"/>
            <a:ext cx="1105821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TimesNewRomanPSMT"/>
              </a:rPr>
              <a:t>E</a:t>
            </a:r>
            <a:r>
              <a:rPr lang="fr-FR" sz="2800" b="0" i="0" u="none" strike="noStrike" baseline="0" dirty="0" err="1">
                <a:latin typeface="TimesNewRomanPSMT"/>
              </a:rPr>
              <a:t>volut</a:t>
            </a:r>
            <a:r>
              <a:rPr lang="fr-FR" sz="2800" b="0" i="0" u="none" strike="noStrike" baseline="0" dirty="0">
                <a:latin typeface="TimesNewRomanPSMT"/>
              </a:rPr>
              <a:t>° de la variabilité du </a:t>
            </a:r>
            <a:r>
              <a:rPr lang="fr-FR" sz="2800" dirty="0">
                <a:latin typeface="TimesNewRomanPSMT"/>
              </a:rPr>
              <a:t>T</a:t>
            </a:r>
            <a:r>
              <a:rPr lang="fr-FR" sz="2800" b="0" i="0" u="none" strike="noStrike" baseline="0" dirty="0">
                <a:latin typeface="TimesNewRomanPSMT"/>
              </a:rPr>
              <a:t>ps passé par les visiteurs sur le site web (pour les sessions ayant abouti à un achat)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latin typeface="TimesNewRomanPSMT"/>
              </a:rPr>
              <a:t>Tps passé par les Visiteurs/site Web pour toutes les Sessions</a:t>
            </a:r>
            <a:endParaRPr lang="fr-FR" sz="2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7AD89E4-E3B9-1196-8D72-C7D7E1CDDE3A}"/>
              </a:ext>
            </a:extLst>
          </p:cNvPr>
          <p:cNvSpPr txBox="1"/>
          <p:nvPr/>
        </p:nvSpPr>
        <p:spPr>
          <a:xfrm>
            <a:off x="744000" y="2836481"/>
            <a:ext cx="17278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0" i="0" u="none" strike="noStrike" baseline="0" dirty="0">
                <a:latin typeface="TimesNewRomanPSMT"/>
              </a:rPr>
              <a:t>Graph 5 : 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181702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FBE2B-8454-89A0-7D11-48EEE9103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57" y="5466684"/>
            <a:ext cx="6115259" cy="1325563"/>
          </a:xfrm>
        </p:spPr>
        <p:txBody>
          <a:bodyPr/>
          <a:lstStyle/>
          <a:p>
            <a:pPr algn="ctr"/>
            <a:r>
              <a:rPr lang="fr-FR" dirty="0"/>
              <a:t>Merci de votre attention</a:t>
            </a:r>
          </a:p>
        </p:txBody>
      </p:sp>
      <p:pic>
        <p:nvPicPr>
          <p:cNvPr id="4" name="Image 4" descr="Une image contenant Visage humain, sourire, habits, dessin humoristique&#10;&#10;Description générée automatiquement">
            <a:extLst>
              <a:ext uri="{FF2B5EF4-FFF2-40B4-BE49-F238E27FC236}">
                <a16:creationId xmlns:a16="http://schemas.microsoft.com/office/drawing/2014/main" id="{C66DAAC8-A1A8-006E-5CD5-92510DBDC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841" y="3316664"/>
            <a:ext cx="3429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9536E07-EED5-C9BA-B1B7-B0FDD72EEF2E}"/>
              </a:ext>
            </a:extLst>
          </p:cNvPr>
          <p:cNvSpPr txBox="1"/>
          <p:nvPr/>
        </p:nvSpPr>
        <p:spPr>
          <a:xfrm>
            <a:off x="994787" y="466924"/>
            <a:ext cx="100031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latin typeface="TimesNewRomanPSMT"/>
              </a:rPr>
              <a:t>Tendance pour le prochain mois : C.A aura tendance à augmenter</a:t>
            </a:r>
            <a:endParaRPr lang="fr-FR" sz="2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74EDFDC-F237-44E1-C258-40212A8658EE}"/>
              </a:ext>
            </a:extLst>
          </p:cNvPr>
          <p:cNvSpPr txBox="1"/>
          <p:nvPr/>
        </p:nvSpPr>
        <p:spPr>
          <a:xfrm>
            <a:off x="1242599" y="2766218"/>
            <a:ext cx="19941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latin typeface="TimesNewRomanPSMT"/>
              </a:rPr>
              <a:t>g</a:t>
            </a:r>
            <a:r>
              <a:rPr lang="fr-FR" sz="2800" b="0" i="0" u="none" strike="noStrike" baseline="0" dirty="0">
                <a:latin typeface="TimesNewRomanPSMT"/>
              </a:rPr>
              <a:t>raph 4 : </a:t>
            </a:r>
            <a:endParaRPr lang="fr-FR" sz="2800" dirty="0"/>
          </a:p>
        </p:txBody>
      </p:sp>
      <p:pic>
        <p:nvPicPr>
          <p:cNvPr id="9" name="Image 8" descr="Une image contenant texte, capture d’écran, ligne, Caractère coloré&#10;&#10;Description générée automatiquement">
            <a:extLst>
              <a:ext uri="{FF2B5EF4-FFF2-40B4-BE49-F238E27FC236}">
                <a16:creationId xmlns:a16="http://schemas.microsoft.com/office/drawing/2014/main" id="{240F07C1-1FD4-3E28-C18C-27AF454FE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337" y="1048647"/>
            <a:ext cx="5762033" cy="448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2910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181</Words>
  <Application>Microsoft Office PowerPoint</Application>
  <PresentationFormat>Grand écran</PresentationFormat>
  <Paragraphs>27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SymbolMT</vt:lpstr>
      <vt:lpstr>TimesNewRomanPSMT</vt:lpstr>
      <vt:lpstr>Thème Office</vt:lpstr>
      <vt:lpstr>Brief Analyse de Ventes </vt:lpstr>
      <vt:lpstr>Graphique représentant l’anomalie présente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de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sébastien Boulnois</dc:creator>
  <cp:lastModifiedBy>sébastien Boulnois</cp:lastModifiedBy>
  <cp:revision>5</cp:revision>
  <dcterms:created xsi:type="dcterms:W3CDTF">2024-06-28T13:16:20Z</dcterms:created>
  <dcterms:modified xsi:type="dcterms:W3CDTF">2024-06-28T15:22:58Z</dcterms:modified>
</cp:coreProperties>
</file>