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FA370D-864E-4228-86C2-05072BD9C375}" type="datetimeFigureOut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4E95DB-84EE-4A49-9658-1E1FE4BCD35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327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9A845D-42B2-4AB9-B71F-D1F48F271BA9}" type="slidenum">
              <a:rPr lang="en-I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12B38-FCAA-4535-99B0-EC2ECC2301C7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119F-D05B-4675-A211-4F9BAFE266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A482-E3CF-4621-97E5-EE59400B89A3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D2189-56B8-48BD-A83A-C3DC220B182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7E07-62A4-4E32-BD9B-D53D822D5C98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D1502-31EB-43E8-83B9-250A8B5DCB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D1677-89EF-43BB-BD21-E02396625513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EB03-FE6E-4C50-8DFF-6E3EF7B7E1A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07E7-B0FB-4FF2-A790-6183E5533305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73ADC-18CD-442E-9EB0-6CA0289BCA1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AF938-BE02-41DC-A213-4D4A4CB592E9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0EAA-B7DD-4C64-A578-98D6388F987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56733-620D-4FE5-9B50-ED335B681EFE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D1055-AA0C-4AB1-BC9B-E565AB23CD2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AC584-F5FF-4B8B-A66E-3A0B9528A85F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6651F-15D8-440A-9B3B-1AEAD233BBA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F8FFF-406E-4EE6-959C-20D0B4A61A86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38BB-F482-4B20-B02C-DC3307F75B9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63D8-DC89-456E-8FA4-E25A277EED46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C5F9C-63F8-4D97-8ADA-13A366DD50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8E65-9254-430A-B1C4-0A437FE7EFE9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D562F-E06E-4FFB-9AB8-378E58D262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91C1B1-E37E-4513-9DBD-9C0E2AD6C97B}" type="datetime1">
              <a:rPr lang="en-IE"/>
              <a:pPr>
                <a:defRPr/>
              </a:pPr>
              <a:t>12/11/2012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C4AB2E-64F6-40FC-A669-342A738755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b="1" smtClean="0">
                <a:solidFill>
                  <a:srgbClr val="002060"/>
                </a:solidFill>
              </a:rPr>
              <a:t>CA200</a:t>
            </a:r>
            <a:br>
              <a:rPr lang="en-IE" b="1" smtClean="0">
                <a:solidFill>
                  <a:srgbClr val="002060"/>
                </a:solidFill>
              </a:rPr>
            </a:br>
            <a:endParaRPr lang="en-IE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E" b="1" dirty="0" smtClean="0">
                <a:solidFill>
                  <a:srgbClr val="002060"/>
                </a:solidFill>
              </a:rPr>
              <a:t>Quantitative Analysis for Business Decisions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F6468E-E07C-4A48-9347-443C505F3DC6}" type="slidenum">
              <a:rPr lang="en-IE"/>
              <a:pPr>
                <a:defRPr/>
              </a:pPr>
              <a:t>10</a:t>
            </a:fld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684213" y="333375"/>
            <a:ext cx="8064500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1" dirty="0">
                <a:solidFill>
                  <a:schemeClr val="tx2"/>
                </a:solidFill>
                <a:latin typeface="+mn-lt"/>
                <a:cs typeface="+mn-cs"/>
              </a:rPr>
              <a:t>Normal Approximating Poisson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1" u="sng" dirty="0">
                <a:solidFill>
                  <a:schemeClr val="tx2"/>
                </a:solidFill>
                <a:latin typeface="+mn-lt"/>
                <a:cs typeface="+mn-cs"/>
              </a:rPr>
              <a:t>Example 10</a:t>
            </a:r>
            <a:r>
              <a:rPr lang="en-IE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Suppose work stoppages per day (X) in a particular factory, due to faulty machines, is 12 on average.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What is the probability of </a:t>
            </a:r>
            <a:r>
              <a:rPr lang="en-IE" i="1" dirty="0">
                <a:solidFill>
                  <a:srgbClr val="FF0000"/>
                </a:solidFill>
                <a:latin typeface="+mn-lt"/>
                <a:cs typeface="+mn-cs"/>
              </a:rPr>
              <a:t>15 or fewer </a:t>
            </a:r>
            <a:r>
              <a:rPr lang="en-IE" dirty="0">
                <a:latin typeface="+mn-lt"/>
                <a:cs typeface="+mn-cs"/>
              </a:rPr>
              <a:t>work stoppages due to machine faults on any given day?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u="sng" dirty="0">
                <a:latin typeface="+mn-lt"/>
                <a:cs typeface="+mn-cs"/>
              </a:rPr>
              <a:t>Solution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Symbol"/>
              <a:buChar char="l"/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= 12, which is ‘large’.  Poisson, so Mean = , and S.D. (i.e. ) = 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Could use cumulative Poisson tables and calculate the probability as P{15 or fewer} = 1 –P{16 or more} (p.10 tables)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u="sng" dirty="0">
                <a:latin typeface="+mn-lt"/>
                <a:cs typeface="+mn-cs"/>
                <a:sym typeface="Symbol"/>
              </a:rPr>
              <a:t>Alternatively</a:t>
            </a:r>
            <a:r>
              <a:rPr lang="en-IE" dirty="0">
                <a:latin typeface="+mn-lt"/>
                <a:cs typeface="+mn-cs"/>
                <a:sym typeface="Symbol"/>
              </a:rPr>
              <a:t>: Transform to Standardised Normal variable, using information on the value of interest (or to be observed), the mean (or expected) value and S.D., to give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Interested in </a:t>
            </a:r>
            <a:r>
              <a:rPr lang="en-IE" i="1" dirty="0">
                <a:solidFill>
                  <a:srgbClr val="FF0000"/>
                </a:solidFill>
                <a:latin typeface="+mn-lt"/>
                <a:cs typeface="+mn-cs"/>
                <a:sym typeface="Symbol"/>
              </a:rPr>
              <a:t>15 or fewer </a:t>
            </a:r>
            <a:r>
              <a:rPr lang="en-IE" dirty="0">
                <a:latin typeface="+mn-lt"/>
                <a:cs typeface="+mn-cs"/>
                <a:sym typeface="Symbol"/>
              </a:rPr>
              <a:t>work stoppages , so Probability of everything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  <a:sym typeface="Symbol"/>
              </a:rPr>
              <a:t>below</a:t>
            </a:r>
            <a:r>
              <a:rPr lang="en-IE" dirty="0">
                <a:latin typeface="+mn-lt"/>
                <a:cs typeface="+mn-cs"/>
                <a:sym typeface="Symbol"/>
              </a:rPr>
              <a:t> 0.87</a:t>
            </a:r>
            <a:endParaRPr lang="en-IE" dirty="0">
              <a:latin typeface="+mn-lt"/>
              <a:cs typeface="+mn-cs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190625" y="4832350"/>
          <a:ext cx="6045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4152600" imgH="419040" progId="Equation.3">
                  <p:embed/>
                </p:oleObj>
              </mc:Choice>
              <mc:Fallback>
                <p:oleObj name="Equation" r:id="rId3" imgW="4152600" imgH="419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832350"/>
                        <a:ext cx="60452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8A836-267A-4092-9329-06BF648313B2}" type="slidenum">
              <a:rPr lang="en-IE"/>
              <a:pPr>
                <a:defRPr/>
              </a:pPr>
              <a:t>11</a:t>
            </a:fld>
            <a:endParaRPr lang="en-IE"/>
          </a:p>
        </p:txBody>
      </p:sp>
      <p:sp>
        <p:nvSpPr>
          <p:cNvPr id="2" name="Freeform 1"/>
          <p:cNvSpPr/>
          <p:nvPr/>
        </p:nvSpPr>
        <p:spPr>
          <a:xfrm>
            <a:off x="1293813" y="1274763"/>
            <a:ext cx="6575425" cy="3325812"/>
          </a:xfrm>
          <a:custGeom>
            <a:avLst/>
            <a:gdLst>
              <a:gd name="connsiteX0" fmla="*/ 0 w 6575898"/>
              <a:gd name="connsiteY0" fmla="*/ 3326860 h 3326860"/>
              <a:gd name="connsiteX1" fmla="*/ 126459 w 6575898"/>
              <a:gd name="connsiteY1" fmla="*/ 3278222 h 3326860"/>
              <a:gd name="connsiteX2" fmla="*/ 175098 w 6575898"/>
              <a:gd name="connsiteY2" fmla="*/ 3249039 h 3326860"/>
              <a:gd name="connsiteX3" fmla="*/ 233464 w 6575898"/>
              <a:gd name="connsiteY3" fmla="*/ 3210128 h 3326860"/>
              <a:gd name="connsiteX4" fmla="*/ 301557 w 6575898"/>
              <a:gd name="connsiteY4" fmla="*/ 3190673 h 3326860"/>
              <a:gd name="connsiteX5" fmla="*/ 369651 w 6575898"/>
              <a:gd name="connsiteY5" fmla="*/ 3151762 h 3326860"/>
              <a:gd name="connsiteX6" fmla="*/ 515566 w 6575898"/>
              <a:gd name="connsiteY6" fmla="*/ 3073941 h 3326860"/>
              <a:gd name="connsiteX7" fmla="*/ 573932 w 6575898"/>
              <a:gd name="connsiteY7" fmla="*/ 3035030 h 3326860"/>
              <a:gd name="connsiteX8" fmla="*/ 632298 w 6575898"/>
              <a:gd name="connsiteY8" fmla="*/ 3005847 h 3326860"/>
              <a:gd name="connsiteX9" fmla="*/ 700391 w 6575898"/>
              <a:gd name="connsiteY9" fmla="*/ 2966937 h 3326860"/>
              <a:gd name="connsiteX10" fmla="*/ 758757 w 6575898"/>
              <a:gd name="connsiteY10" fmla="*/ 2937754 h 3326860"/>
              <a:gd name="connsiteX11" fmla="*/ 797668 w 6575898"/>
              <a:gd name="connsiteY11" fmla="*/ 2908571 h 3326860"/>
              <a:gd name="connsiteX12" fmla="*/ 865761 w 6575898"/>
              <a:gd name="connsiteY12" fmla="*/ 2869660 h 3326860"/>
              <a:gd name="connsiteX13" fmla="*/ 904672 w 6575898"/>
              <a:gd name="connsiteY13" fmla="*/ 2830749 h 3326860"/>
              <a:gd name="connsiteX14" fmla="*/ 1050587 w 6575898"/>
              <a:gd name="connsiteY14" fmla="*/ 2752928 h 3326860"/>
              <a:gd name="connsiteX15" fmla="*/ 1177047 w 6575898"/>
              <a:gd name="connsiteY15" fmla="*/ 2636196 h 3326860"/>
              <a:gd name="connsiteX16" fmla="*/ 1371600 w 6575898"/>
              <a:gd name="connsiteY16" fmla="*/ 2461098 h 3326860"/>
              <a:gd name="connsiteX17" fmla="*/ 1468876 w 6575898"/>
              <a:gd name="connsiteY17" fmla="*/ 2324911 h 3326860"/>
              <a:gd name="connsiteX18" fmla="*/ 1546698 w 6575898"/>
              <a:gd name="connsiteY18" fmla="*/ 2208179 h 3326860"/>
              <a:gd name="connsiteX19" fmla="*/ 1595336 w 6575898"/>
              <a:gd name="connsiteY19" fmla="*/ 2149813 h 3326860"/>
              <a:gd name="connsiteX20" fmla="*/ 1624519 w 6575898"/>
              <a:gd name="connsiteY20" fmla="*/ 2091447 h 3326860"/>
              <a:gd name="connsiteX21" fmla="*/ 1663430 w 6575898"/>
              <a:gd name="connsiteY21" fmla="*/ 2033081 h 3326860"/>
              <a:gd name="connsiteX22" fmla="*/ 1692612 w 6575898"/>
              <a:gd name="connsiteY22" fmla="*/ 1984443 h 3326860"/>
              <a:gd name="connsiteX23" fmla="*/ 1741251 w 6575898"/>
              <a:gd name="connsiteY23" fmla="*/ 1916349 h 3326860"/>
              <a:gd name="connsiteX24" fmla="*/ 1780161 w 6575898"/>
              <a:gd name="connsiteY24" fmla="*/ 1877439 h 3326860"/>
              <a:gd name="connsiteX25" fmla="*/ 1809344 w 6575898"/>
              <a:gd name="connsiteY25" fmla="*/ 1819073 h 3326860"/>
              <a:gd name="connsiteX26" fmla="*/ 1848255 w 6575898"/>
              <a:gd name="connsiteY26" fmla="*/ 1770434 h 3326860"/>
              <a:gd name="connsiteX27" fmla="*/ 1887166 w 6575898"/>
              <a:gd name="connsiteY27" fmla="*/ 1702341 h 3326860"/>
              <a:gd name="connsiteX28" fmla="*/ 1935804 w 6575898"/>
              <a:gd name="connsiteY28" fmla="*/ 1634247 h 3326860"/>
              <a:gd name="connsiteX29" fmla="*/ 1964987 w 6575898"/>
              <a:gd name="connsiteY29" fmla="*/ 1575881 h 3326860"/>
              <a:gd name="connsiteX30" fmla="*/ 2003898 w 6575898"/>
              <a:gd name="connsiteY30" fmla="*/ 1517515 h 3326860"/>
              <a:gd name="connsiteX31" fmla="*/ 2081719 w 6575898"/>
              <a:gd name="connsiteY31" fmla="*/ 1410511 h 3326860"/>
              <a:gd name="connsiteX32" fmla="*/ 2120630 w 6575898"/>
              <a:gd name="connsiteY32" fmla="*/ 1332690 h 3326860"/>
              <a:gd name="connsiteX33" fmla="*/ 2217906 w 6575898"/>
              <a:gd name="connsiteY33" fmla="*/ 1186775 h 3326860"/>
              <a:gd name="connsiteX34" fmla="*/ 2344366 w 6575898"/>
              <a:gd name="connsiteY34" fmla="*/ 972766 h 3326860"/>
              <a:gd name="connsiteX35" fmla="*/ 2393004 w 6575898"/>
              <a:gd name="connsiteY35" fmla="*/ 885217 h 3326860"/>
              <a:gd name="connsiteX36" fmla="*/ 2431915 w 6575898"/>
              <a:gd name="connsiteY36" fmla="*/ 817124 h 3326860"/>
              <a:gd name="connsiteX37" fmla="*/ 2470825 w 6575898"/>
              <a:gd name="connsiteY37" fmla="*/ 739303 h 3326860"/>
              <a:gd name="connsiteX38" fmla="*/ 2529191 w 6575898"/>
              <a:gd name="connsiteY38" fmla="*/ 671209 h 3326860"/>
              <a:gd name="connsiteX39" fmla="*/ 2597285 w 6575898"/>
              <a:gd name="connsiteY39" fmla="*/ 525294 h 3326860"/>
              <a:gd name="connsiteX40" fmla="*/ 2684834 w 6575898"/>
              <a:gd name="connsiteY40" fmla="*/ 359924 h 3326860"/>
              <a:gd name="connsiteX41" fmla="*/ 2723744 w 6575898"/>
              <a:gd name="connsiteY41" fmla="*/ 311286 h 3326860"/>
              <a:gd name="connsiteX42" fmla="*/ 2782110 w 6575898"/>
              <a:gd name="connsiteY42" fmla="*/ 223737 h 3326860"/>
              <a:gd name="connsiteX43" fmla="*/ 2801566 w 6575898"/>
              <a:gd name="connsiteY43" fmla="*/ 175098 h 3326860"/>
              <a:gd name="connsiteX44" fmla="*/ 2840476 w 6575898"/>
              <a:gd name="connsiteY44" fmla="*/ 116732 h 3326860"/>
              <a:gd name="connsiteX45" fmla="*/ 2898842 w 6575898"/>
              <a:gd name="connsiteY45" fmla="*/ 48639 h 3326860"/>
              <a:gd name="connsiteX46" fmla="*/ 2918298 w 6575898"/>
              <a:gd name="connsiteY46" fmla="*/ 19456 h 3326860"/>
              <a:gd name="connsiteX47" fmla="*/ 2976664 w 6575898"/>
              <a:gd name="connsiteY47" fmla="*/ 0 h 3326860"/>
              <a:gd name="connsiteX48" fmla="*/ 3171217 w 6575898"/>
              <a:gd name="connsiteY48" fmla="*/ 19456 h 3326860"/>
              <a:gd name="connsiteX49" fmla="*/ 3297676 w 6575898"/>
              <a:gd name="connsiteY49" fmla="*/ 77822 h 3326860"/>
              <a:gd name="connsiteX50" fmla="*/ 3501957 w 6575898"/>
              <a:gd name="connsiteY50" fmla="*/ 214009 h 3326860"/>
              <a:gd name="connsiteX51" fmla="*/ 3540868 w 6575898"/>
              <a:gd name="connsiteY51" fmla="*/ 252920 h 3326860"/>
              <a:gd name="connsiteX52" fmla="*/ 3570051 w 6575898"/>
              <a:gd name="connsiteY52" fmla="*/ 311286 h 3326860"/>
              <a:gd name="connsiteX53" fmla="*/ 3657600 w 6575898"/>
              <a:gd name="connsiteY53" fmla="*/ 418290 h 3326860"/>
              <a:gd name="connsiteX54" fmla="*/ 3696510 w 6575898"/>
              <a:gd name="connsiteY54" fmla="*/ 486383 h 3326860"/>
              <a:gd name="connsiteX55" fmla="*/ 3735421 w 6575898"/>
              <a:gd name="connsiteY55" fmla="*/ 544749 h 3326860"/>
              <a:gd name="connsiteX56" fmla="*/ 3813242 w 6575898"/>
              <a:gd name="connsiteY56" fmla="*/ 680937 h 3326860"/>
              <a:gd name="connsiteX57" fmla="*/ 3871608 w 6575898"/>
              <a:gd name="connsiteY57" fmla="*/ 749030 h 3326860"/>
              <a:gd name="connsiteX58" fmla="*/ 3910519 w 6575898"/>
              <a:gd name="connsiteY58" fmla="*/ 826851 h 3326860"/>
              <a:gd name="connsiteX59" fmla="*/ 3998068 w 6575898"/>
              <a:gd name="connsiteY59" fmla="*/ 943583 h 3326860"/>
              <a:gd name="connsiteX60" fmla="*/ 4066161 w 6575898"/>
              <a:gd name="connsiteY60" fmla="*/ 1050588 h 3326860"/>
              <a:gd name="connsiteX61" fmla="*/ 4105072 w 6575898"/>
              <a:gd name="connsiteY61" fmla="*/ 1099226 h 3326860"/>
              <a:gd name="connsiteX62" fmla="*/ 4143983 w 6575898"/>
              <a:gd name="connsiteY62" fmla="*/ 1157592 h 3326860"/>
              <a:gd name="connsiteX63" fmla="*/ 4241259 w 6575898"/>
              <a:gd name="connsiteY63" fmla="*/ 1245141 h 3326860"/>
              <a:gd name="connsiteX64" fmla="*/ 4319081 w 6575898"/>
              <a:gd name="connsiteY64" fmla="*/ 1352145 h 3326860"/>
              <a:gd name="connsiteX65" fmla="*/ 4416357 w 6575898"/>
              <a:gd name="connsiteY65" fmla="*/ 1449422 h 3326860"/>
              <a:gd name="connsiteX66" fmla="*/ 4464995 w 6575898"/>
              <a:gd name="connsiteY66" fmla="*/ 1517515 h 3326860"/>
              <a:gd name="connsiteX67" fmla="*/ 4601183 w 6575898"/>
              <a:gd name="connsiteY67" fmla="*/ 1624520 h 3326860"/>
              <a:gd name="connsiteX68" fmla="*/ 4679004 w 6575898"/>
              <a:gd name="connsiteY68" fmla="*/ 1692613 h 3326860"/>
              <a:gd name="connsiteX69" fmla="*/ 4737370 w 6575898"/>
              <a:gd name="connsiteY69" fmla="*/ 1750979 h 3326860"/>
              <a:gd name="connsiteX70" fmla="*/ 4863830 w 6575898"/>
              <a:gd name="connsiteY70" fmla="*/ 1857983 h 3326860"/>
              <a:gd name="connsiteX71" fmla="*/ 4912468 w 6575898"/>
              <a:gd name="connsiteY71" fmla="*/ 1896894 h 3326860"/>
              <a:gd name="connsiteX72" fmla="*/ 4961106 w 6575898"/>
              <a:gd name="connsiteY72" fmla="*/ 1945532 h 3326860"/>
              <a:gd name="connsiteX73" fmla="*/ 5068110 w 6575898"/>
              <a:gd name="connsiteY73" fmla="*/ 2033081 h 3326860"/>
              <a:gd name="connsiteX74" fmla="*/ 5126476 w 6575898"/>
              <a:gd name="connsiteY74" fmla="*/ 2091447 h 3326860"/>
              <a:gd name="connsiteX75" fmla="*/ 5184842 w 6575898"/>
              <a:gd name="connsiteY75" fmla="*/ 2169268 h 3326860"/>
              <a:gd name="connsiteX76" fmla="*/ 5272391 w 6575898"/>
              <a:gd name="connsiteY76" fmla="*/ 2237362 h 3326860"/>
              <a:gd name="connsiteX77" fmla="*/ 5408578 w 6575898"/>
              <a:gd name="connsiteY77" fmla="*/ 2373549 h 3326860"/>
              <a:gd name="connsiteX78" fmla="*/ 5525310 w 6575898"/>
              <a:gd name="connsiteY78" fmla="*/ 2490281 h 3326860"/>
              <a:gd name="connsiteX79" fmla="*/ 5593404 w 6575898"/>
              <a:gd name="connsiteY79" fmla="*/ 2558375 h 3326860"/>
              <a:gd name="connsiteX80" fmla="*/ 5661498 w 6575898"/>
              <a:gd name="connsiteY80" fmla="*/ 2616741 h 3326860"/>
              <a:gd name="connsiteX81" fmla="*/ 5739319 w 6575898"/>
              <a:gd name="connsiteY81" fmla="*/ 2694562 h 3326860"/>
              <a:gd name="connsiteX82" fmla="*/ 5885234 w 6575898"/>
              <a:gd name="connsiteY82" fmla="*/ 2811294 h 3326860"/>
              <a:gd name="connsiteX83" fmla="*/ 5943600 w 6575898"/>
              <a:gd name="connsiteY83" fmla="*/ 2869660 h 3326860"/>
              <a:gd name="connsiteX84" fmla="*/ 6089515 w 6575898"/>
              <a:gd name="connsiteY84" fmla="*/ 2976664 h 3326860"/>
              <a:gd name="connsiteX85" fmla="*/ 6147881 w 6575898"/>
              <a:gd name="connsiteY85" fmla="*/ 3025303 h 3326860"/>
              <a:gd name="connsiteX86" fmla="*/ 6264612 w 6575898"/>
              <a:gd name="connsiteY86" fmla="*/ 3103124 h 3326860"/>
              <a:gd name="connsiteX87" fmla="*/ 6303523 w 6575898"/>
              <a:gd name="connsiteY87" fmla="*/ 3142034 h 3326860"/>
              <a:gd name="connsiteX88" fmla="*/ 6429983 w 6575898"/>
              <a:gd name="connsiteY88" fmla="*/ 3200400 h 3326860"/>
              <a:gd name="connsiteX89" fmla="*/ 6449438 w 6575898"/>
              <a:gd name="connsiteY89" fmla="*/ 3219856 h 3326860"/>
              <a:gd name="connsiteX90" fmla="*/ 6536987 w 6575898"/>
              <a:gd name="connsiteY90" fmla="*/ 3268494 h 3326860"/>
              <a:gd name="connsiteX91" fmla="*/ 6575898 w 6575898"/>
              <a:gd name="connsiteY91" fmla="*/ 3287949 h 332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75898" h="3326860">
                <a:moveTo>
                  <a:pt x="0" y="3326860"/>
                </a:moveTo>
                <a:cubicBezTo>
                  <a:pt x="73914" y="3305742"/>
                  <a:pt x="60887" y="3313988"/>
                  <a:pt x="126459" y="3278222"/>
                </a:cubicBezTo>
                <a:cubicBezTo>
                  <a:pt x="143058" y="3269168"/>
                  <a:pt x="159147" y="3259190"/>
                  <a:pt x="175098" y="3249039"/>
                </a:cubicBezTo>
                <a:cubicBezTo>
                  <a:pt x="194825" y="3236486"/>
                  <a:pt x="212234" y="3219927"/>
                  <a:pt x="233464" y="3210128"/>
                </a:cubicBezTo>
                <a:cubicBezTo>
                  <a:pt x="254897" y="3200236"/>
                  <a:pt x="278859" y="3197158"/>
                  <a:pt x="301557" y="3190673"/>
                </a:cubicBezTo>
                <a:cubicBezTo>
                  <a:pt x="324255" y="3177703"/>
                  <a:pt x="346633" y="3164156"/>
                  <a:pt x="369651" y="3151762"/>
                </a:cubicBezTo>
                <a:cubicBezTo>
                  <a:pt x="462870" y="3101567"/>
                  <a:pt x="401339" y="3142477"/>
                  <a:pt x="515566" y="3073941"/>
                </a:cubicBezTo>
                <a:cubicBezTo>
                  <a:pt x="535616" y="3061911"/>
                  <a:pt x="553735" y="3046812"/>
                  <a:pt x="573932" y="3035030"/>
                </a:cubicBezTo>
                <a:cubicBezTo>
                  <a:pt x="592721" y="3024070"/>
                  <a:pt x="613146" y="3016159"/>
                  <a:pt x="632298" y="3005847"/>
                </a:cubicBezTo>
                <a:cubicBezTo>
                  <a:pt x="655315" y="2993453"/>
                  <a:pt x="677374" y="2979331"/>
                  <a:pt x="700391" y="2966937"/>
                </a:cubicBezTo>
                <a:cubicBezTo>
                  <a:pt x="719543" y="2956625"/>
                  <a:pt x="740105" y="2948945"/>
                  <a:pt x="758757" y="2937754"/>
                </a:cubicBezTo>
                <a:cubicBezTo>
                  <a:pt x="772659" y="2929413"/>
                  <a:pt x="783990" y="2917275"/>
                  <a:pt x="797668" y="2908571"/>
                </a:cubicBezTo>
                <a:cubicBezTo>
                  <a:pt x="819723" y="2894536"/>
                  <a:pt x="844619" y="2885036"/>
                  <a:pt x="865761" y="2869660"/>
                </a:cubicBezTo>
                <a:cubicBezTo>
                  <a:pt x="880595" y="2858871"/>
                  <a:pt x="889410" y="2840924"/>
                  <a:pt x="904672" y="2830749"/>
                </a:cubicBezTo>
                <a:cubicBezTo>
                  <a:pt x="1049667" y="2734086"/>
                  <a:pt x="917838" y="2847748"/>
                  <a:pt x="1050587" y="2752928"/>
                </a:cubicBezTo>
                <a:cubicBezTo>
                  <a:pt x="1143955" y="2686237"/>
                  <a:pt x="1093507" y="2706883"/>
                  <a:pt x="1177047" y="2636196"/>
                </a:cubicBezTo>
                <a:cubicBezTo>
                  <a:pt x="1264859" y="2561893"/>
                  <a:pt x="1286948" y="2588079"/>
                  <a:pt x="1371600" y="2461098"/>
                </a:cubicBezTo>
                <a:cubicBezTo>
                  <a:pt x="1498066" y="2271396"/>
                  <a:pt x="1300005" y="2566154"/>
                  <a:pt x="1468876" y="2324911"/>
                </a:cubicBezTo>
                <a:cubicBezTo>
                  <a:pt x="1495694" y="2286600"/>
                  <a:pt x="1516760" y="2244105"/>
                  <a:pt x="1546698" y="2208179"/>
                </a:cubicBezTo>
                <a:cubicBezTo>
                  <a:pt x="1562911" y="2188724"/>
                  <a:pt x="1581288" y="2170885"/>
                  <a:pt x="1595336" y="2149813"/>
                </a:cubicBezTo>
                <a:cubicBezTo>
                  <a:pt x="1607402" y="2131714"/>
                  <a:pt x="1613559" y="2110236"/>
                  <a:pt x="1624519" y="2091447"/>
                </a:cubicBezTo>
                <a:cubicBezTo>
                  <a:pt x="1636301" y="2071250"/>
                  <a:pt x="1650877" y="2052808"/>
                  <a:pt x="1663430" y="2033081"/>
                </a:cubicBezTo>
                <a:cubicBezTo>
                  <a:pt x="1673581" y="2017130"/>
                  <a:pt x="1682124" y="2000175"/>
                  <a:pt x="1692612" y="1984443"/>
                </a:cubicBezTo>
                <a:cubicBezTo>
                  <a:pt x="1708085" y="1961234"/>
                  <a:pt x="1723588" y="1937938"/>
                  <a:pt x="1741251" y="1916349"/>
                </a:cubicBezTo>
                <a:cubicBezTo>
                  <a:pt x="1752866" y="1902153"/>
                  <a:pt x="1769642" y="1892466"/>
                  <a:pt x="1780161" y="1877439"/>
                </a:cubicBezTo>
                <a:cubicBezTo>
                  <a:pt x="1792635" y="1859619"/>
                  <a:pt x="1797666" y="1837424"/>
                  <a:pt x="1809344" y="1819073"/>
                </a:cubicBezTo>
                <a:cubicBezTo>
                  <a:pt x="1820491" y="1801556"/>
                  <a:pt x="1836738" y="1787710"/>
                  <a:pt x="1848255" y="1770434"/>
                </a:cubicBezTo>
                <a:cubicBezTo>
                  <a:pt x="1862756" y="1748682"/>
                  <a:pt x="1873029" y="1724331"/>
                  <a:pt x="1887166" y="1702341"/>
                </a:cubicBezTo>
                <a:cubicBezTo>
                  <a:pt x="1902250" y="1678878"/>
                  <a:pt x="1921185" y="1658003"/>
                  <a:pt x="1935804" y="1634247"/>
                </a:cubicBezTo>
                <a:cubicBezTo>
                  <a:pt x="1947204" y="1615722"/>
                  <a:pt x="1954027" y="1594670"/>
                  <a:pt x="1964987" y="1575881"/>
                </a:cubicBezTo>
                <a:cubicBezTo>
                  <a:pt x="1976769" y="1555684"/>
                  <a:pt x="1990145" y="1536425"/>
                  <a:pt x="2003898" y="1517515"/>
                </a:cubicBezTo>
                <a:cubicBezTo>
                  <a:pt x="2045401" y="1460448"/>
                  <a:pt x="2044821" y="1475081"/>
                  <a:pt x="2081719" y="1410511"/>
                </a:cubicBezTo>
                <a:cubicBezTo>
                  <a:pt x="2096108" y="1385330"/>
                  <a:pt x="2105550" y="1357464"/>
                  <a:pt x="2120630" y="1332690"/>
                </a:cubicBezTo>
                <a:cubicBezTo>
                  <a:pt x="2151024" y="1282757"/>
                  <a:pt x="2187831" y="1236901"/>
                  <a:pt x="2217906" y="1186775"/>
                </a:cubicBezTo>
                <a:cubicBezTo>
                  <a:pt x="2282522" y="1079082"/>
                  <a:pt x="2294082" y="1062160"/>
                  <a:pt x="2344366" y="972766"/>
                </a:cubicBezTo>
                <a:cubicBezTo>
                  <a:pt x="2360733" y="943669"/>
                  <a:pt x="2376637" y="914314"/>
                  <a:pt x="2393004" y="885217"/>
                </a:cubicBezTo>
                <a:cubicBezTo>
                  <a:pt x="2405821" y="862432"/>
                  <a:pt x="2420224" y="840506"/>
                  <a:pt x="2431915" y="817124"/>
                </a:cubicBezTo>
                <a:cubicBezTo>
                  <a:pt x="2444885" y="791184"/>
                  <a:pt x="2454738" y="763434"/>
                  <a:pt x="2470825" y="739303"/>
                </a:cubicBezTo>
                <a:cubicBezTo>
                  <a:pt x="2487408" y="714429"/>
                  <a:pt x="2509736" y="693907"/>
                  <a:pt x="2529191" y="671209"/>
                </a:cubicBezTo>
                <a:cubicBezTo>
                  <a:pt x="2588781" y="492439"/>
                  <a:pt x="2523818" y="661732"/>
                  <a:pt x="2597285" y="525294"/>
                </a:cubicBezTo>
                <a:cubicBezTo>
                  <a:pt x="2644086" y="438378"/>
                  <a:pt x="2609594" y="453975"/>
                  <a:pt x="2684834" y="359924"/>
                </a:cubicBezTo>
                <a:cubicBezTo>
                  <a:pt x="2697804" y="343711"/>
                  <a:pt x="2712597" y="328802"/>
                  <a:pt x="2723744" y="311286"/>
                </a:cubicBezTo>
                <a:cubicBezTo>
                  <a:pt x="2785580" y="214115"/>
                  <a:pt x="2720786" y="285061"/>
                  <a:pt x="2782110" y="223737"/>
                </a:cubicBezTo>
                <a:cubicBezTo>
                  <a:pt x="2788595" y="207524"/>
                  <a:pt x="2793204" y="190428"/>
                  <a:pt x="2801566" y="175098"/>
                </a:cubicBezTo>
                <a:cubicBezTo>
                  <a:pt x="2812763" y="154571"/>
                  <a:pt x="2823942" y="133265"/>
                  <a:pt x="2840476" y="116732"/>
                </a:cubicBezTo>
                <a:cubicBezTo>
                  <a:pt x="2869686" y="87524"/>
                  <a:pt x="2865359" y="93283"/>
                  <a:pt x="2898842" y="48639"/>
                </a:cubicBezTo>
                <a:cubicBezTo>
                  <a:pt x="2905857" y="39286"/>
                  <a:pt x="2908384" y="25652"/>
                  <a:pt x="2918298" y="19456"/>
                </a:cubicBezTo>
                <a:cubicBezTo>
                  <a:pt x="2935689" y="8587"/>
                  <a:pt x="2976664" y="0"/>
                  <a:pt x="2976664" y="0"/>
                </a:cubicBezTo>
                <a:cubicBezTo>
                  <a:pt x="3041515" y="6485"/>
                  <a:pt x="3106861" y="9159"/>
                  <a:pt x="3171217" y="19456"/>
                </a:cubicBezTo>
                <a:cubicBezTo>
                  <a:pt x="3193070" y="22953"/>
                  <a:pt x="3293450" y="75497"/>
                  <a:pt x="3297676" y="77822"/>
                </a:cubicBezTo>
                <a:cubicBezTo>
                  <a:pt x="3361260" y="112793"/>
                  <a:pt x="3448679" y="160731"/>
                  <a:pt x="3501957" y="214009"/>
                </a:cubicBezTo>
                <a:cubicBezTo>
                  <a:pt x="3514927" y="226979"/>
                  <a:pt x="3530349" y="237893"/>
                  <a:pt x="3540868" y="252920"/>
                </a:cubicBezTo>
                <a:cubicBezTo>
                  <a:pt x="3553342" y="270740"/>
                  <a:pt x="3557507" y="293516"/>
                  <a:pt x="3570051" y="311286"/>
                </a:cubicBezTo>
                <a:cubicBezTo>
                  <a:pt x="3596628" y="348936"/>
                  <a:pt x="3634735" y="378277"/>
                  <a:pt x="3657600" y="418290"/>
                </a:cubicBezTo>
                <a:cubicBezTo>
                  <a:pt x="3670570" y="440988"/>
                  <a:pt x="3682809" y="464119"/>
                  <a:pt x="3696510" y="486383"/>
                </a:cubicBezTo>
                <a:cubicBezTo>
                  <a:pt x="3708765" y="506297"/>
                  <a:pt x="3723820" y="524447"/>
                  <a:pt x="3735421" y="544749"/>
                </a:cubicBezTo>
                <a:cubicBezTo>
                  <a:pt x="3781894" y="626076"/>
                  <a:pt x="3760578" y="612474"/>
                  <a:pt x="3813242" y="680937"/>
                </a:cubicBezTo>
                <a:cubicBezTo>
                  <a:pt x="3831469" y="704632"/>
                  <a:pt x="3855025" y="724156"/>
                  <a:pt x="3871608" y="749030"/>
                </a:cubicBezTo>
                <a:cubicBezTo>
                  <a:pt x="3887696" y="773161"/>
                  <a:pt x="3896130" y="801670"/>
                  <a:pt x="3910519" y="826851"/>
                </a:cubicBezTo>
                <a:cubicBezTo>
                  <a:pt x="3961934" y="916827"/>
                  <a:pt x="3936133" y="855840"/>
                  <a:pt x="3998068" y="943583"/>
                </a:cubicBezTo>
                <a:cubicBezTo>
                  <a:pt x="4022449" y="978123"/>
                  <a:pt x="4039750" y="1017575"/>
                  <a:pt x="4066161" y="1050588"/>
                </a:cubicBezTo>
                <a:cubicBezTo>
                  <a:pt x="4079131" y="1066801"/>
                  <a:pt x="4092860" y="1082435"/>
                  <a:pt x="4105072" y="1099226"/>
                </a:cubicBezTo>
                <a:cubicBezTo>
                  <a:pt x="4118825" y="1118136"/>
                  <a:pt x="4128341" y="1140212"/>
                  <a:pt x="4143983" y="1157592"/>
                </a:cubicBezTo>
                <a:cubicBezTo>
                  <a:pt x="4282167" y="1311130"/>
                  <a:pt x="4098825" y="1071055"/>
                  <a:pt x="4241259" y="1245141"/>
                </a:cubicBezTo>
                <a:cubicBezTo>
                  <a:pt x="4313213" y="1333085"/>
                  <a:pt x="4246449" y="1274324"/>
                  <a:pt x="4319081" y="1352145"/>
                </a:cubicBezTo>
                <a:cubicBezTo>
                  <a:pt x="4350370" y="1385669"/>
                  <a:pt x="4389703" y="1412107"/>
                  <a:pt x="4416357" y="1449422"/>
                </a:cubicBezTo>
                <a:cubicBezTo>
                  <a:pt x="4432570" y="1472120"/>
                  <a:pt x="4446075" y="1497019"/>
                  <a:pt x="4464995" y="1517515"/>
                </a:cubicBezTo>
                <a:cubicBezTo>
                  <a:pt x="4512962" y="1569479"/>
                  <a:pt x="4547303" y="1581416"/>
                  <a:pt x="4601183" y="1624520"/>
                </a:cubicBezTo>
                <a:cubicBezTo>
                  <a:pt x="4628098" y="1646052"/>
                  <a:pt x="4653746" y="1669159"/>
                  <a:pt x="4679004" y="1692613"/>
                </a:cubicBezTo>
                <a:cubicBezTo>
                  <a:pt x="4699166" y="1711335"/>
                  <a:pt x="4716865" y="1732633"/>
                  <a:pt x="4737370" y="1750979"/>
                </a:cubicBezTo>
                <a:cubicBezTo>
                  <a:pt x="4778521" y="1787798"/>
                  <a:pt x="4821410" y="1822633"/>
                  <a:pt x="4863830" y="1857983"/>
                </a:cubicBezTo>
                <a:cubicBezTo>
                  <a:pt x="4879780" y="1871275"/>
                  <a:pt x="4897787" y="1882213"/>
                  <a:pt x="4912468" y="1896894"/>
                </a:cubicBezTo>
                <a:cubicBezTo>
                  <a:pt x="4928681" y="1913107"/>
                  <a:pt x="4943851" y="1930434"/>
                  <a:pt x="4961106" y="1945532"/>
                </a:cubicBezTo>
                <a:cubicBezTo>
                  <a:pt x="4995789" y="1975879"/>
                  <a:pt x="5035523" y="2000494"/>
                  <a:pt x="5068110" y="2033081"/>
                </a:cubicBezTo>
                <a:cubicBezTo>
                  <a:pt x="5087565" y="2052536"/>
                  <a:pt x="5108570" y="2070557"/>
                  <a:pt x="5126476" y="2091447"/>
                </a:cubicBezTo>
                <a:cubicBezTo>
                  <a:pt x="5147578" y="2116066"/>
                  <a:pt x="5161914" y="2146340"/>
                  <a:pt x="5184842" y="2169268"/>
                </a:cubicBezTo>
                <a:cubicBezTo>
                  <a:pt x="5210984" y="2195410"/>
                  <a:pt x="5245089" y="2212434"/>
                  <a:pt x="5272391" y="2237362"/>
                </a:cubicBezTo>
                <a:cubicBezTo>
                  <a:pt x="5319801" y="2280650"/>
                  <a:pt x="5363182" y="2328153"/>
                  <a:pt x="5408578" y="2373549"/>
                </a:cubicBezTo>
                <a:lnTo>
                  <a:pt x="5525310" y="2490281"/>
                </a:lnTo>
                <a:cubicBezTo>
                  <a:pt x="5548008" y="2512979"/>
                  <a:pt x="5569032" y="2537485"/>
                  <a:pt x="5593404" y="2558375"/>
                </a:cubicBezTo>
                <a:cubicBezTo>
                  <a:pt x="5616102" y="2577830"/>
                  <a:pt x="5639643" y="2596343"/>
                  <a:pt x="5661498" y="2616741"/>
                </a:cubicBezTo>
                <a:cubicBezTo>
                  <a:pt x="5688317" y="2641772"/>
                  <a:pt x="5711636" y="2670490"/>
                  <a:pt x="5739319" y="2694562"/>
                </a:cubicBezTo>
                <a:cubicBezTo>
                  <a:pt x="5786321" y="2735434"/>
                  <a:pt x="5841190" y="2767250"/>
                  <a:pt x="5885234" y="2811294"/>
                </a:cubicBezTo>
                <a:cubicBezTo>
                  <a:pt x="5904689" y="2830749"/>
                  <a:pt x="5922215" y="2852348"/>
                  <a:pt x="5943600" y="2869660"/>
                </a:cubicBezTo>
                <a:cubicBezTo>
                  <a:pt x="5990480" y="2907610"/>
                  <a:pt x="6043180" y="2938051"/>
                  <a:pt x="6089515" y="2976664"/>
                </a:cubicBezTo>
                <a:cubicBezTo>
                  <a:pt x="6108970" y="2992877"/>
                  <a:pt x="6127350" y="3010475"/>
                  <a:pt x="6147881" y="3025303"/>
                </a:cubicBezTo>
                <a:cubicBezTo>
                  <a:pt x="6185792" y="3052683"/>
                  <a:pt x="6231544" y="3070057"/>
                  <a:pt x="6264612" y="3103124"/>
                </a:cubicBezTo>
                <a:cubicBezTo>
                  <a:pt x="6277582" y="3116094"/>
                  <a:pt x="6288261" y="3131859"/>
                  <a:pt x="6303523" y="3142034"/>
                </a:cubicBezTo>
                <a:cubicBezTo>
                  <a:pt x="6338568" y="3165397"/>
                  <a:pt x="6389574" y="3184237"/>
                  <a:pt x="6429983" y="3200400"/>
                </a:cubicBezTo>
                <a:cubicBezTo>
                  <a:pt x="6436468" y="3206885"/>
                  <a:pt x="6441975" y="3214525"/>
                  <a:pt x="6449438" y="3219856"/>
                </a:cubicBezTo>
                <a:cubicBezTo>
                  <a:pt x="6498041" y="3254573"/>
                  <a:pt x="6490729" y="3242061"/>
                  <a:pt x="6536987" y="3268494"/>
                </a:cubicBezTo>
                <a:cubicBezTo>
                  <a:pt x="6574182" y="3289748"/>
                  <a:pt x="6553005" y="3287949"/>
                  <a:pt x="6575898" y="3287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cxnSp>
        <p:nvCxnSpPr>
          <p:cNvPr id="3" name="Straight Connector 2"/>
          <p:cNvCxnSpPr/>
          <p:nvPr/>
        </p:nvCxnSpPr>
        <p:spPr>
          <a:xfrm>
            <a:off x="1293813" y="4600575"/>
            <a:ext cx="657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56100" y="333375"/>
            <a:ext cx="144463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55"/>
          </p:cNvCxnSpPr>
          <p:nvPr/>
        </p:nvCxnSpPr>
        <p:spPr>
          <a:xfrm>
            <a:off x="5029200" y="1819275"/>
            <a:ext cx="134938" cy="27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13"/>
          </p:cNvCxnSpPr>
          <p:nvPr/>
        </p:nvCxnSpPr>
        <p:spPr>
          <a:xfrm flipV="1">
            <a:off x="2198688" y="4087813"/>
            <a:ext cx="2965450" cy="1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3" name="TextBox 13"/>
          <p:cNvSpPr txBox="1">
            <a:spLocks noChangeArrowheads="1"/>
          </p:cNvSpPr>
          <p:nvPr/>
        </p:nvSpPr>
        <p:spPr bwMode="auto">
          <a:xfrm>
            <a:off x="8027988" y="4495800"/>
            <a:ext cx="576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U</a:t>
            </a:r>
          </a:p>
        </p:txBody>
      </p:sp>
      <p:sp>
        <p:nvSpPr>
          <p:cNvPr id="29704" name="TextBox 14"/>
          <p:cNvSpPr txBox="1">
            <a:spLocks noChangeArrowheads="1"/>
          </p:cNvSpPr>
          <p:nvPr/>
        </p:nvSpPr>
        <p:spPr bwMode="auto">
          <a:xfrm>
            <a:off x="4356100" y="4724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latin typeface="Calibri" pitchFamily="34" charset="0"/>
              </a:rPr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3413" y="1196975"/>
            <a:ext cx="1306512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6" name="TextBox 16"/>
          <p:cNvSpPr txBox="1">
            <a:spLocks noChangeArrowheads="1"/>
          </p:cNvSpPr>
          <p:nvPr/>
        </p:nvSpPr>
        <p:spPr bwMode="auto">
          <a:xfrm>
            <a:off x="7178675" y="908050"/>
            <a:ext cx="1209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N(0,1)</a:t>
            </a:r>
          </a:p>
        </p:txBody>
      </p:sp>
      <p:sp>
        <p:nvSpPr>
          <p:cNvPr id="29707" name="TextBox 17"/>
          <p:cNvSpPr txBox="1">
            <a:spLocks noChangeArrowheads="1"/>
          </p:cNvSpPr>
          <p:nvPr/>
        </p:nvSpPr>
        <p:spPr bwMode="auto">
          <a:xfrm>
            <a:off x="4859338" y="4724400"/>
            <a:ext cx="682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0.87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900113" y="5651500"/>
            <a:ext cx="696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So, the probability is 0.80785 of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15 or fewer </a:t>
            </a:r>
            <a:r>
              <a:rPr lang="en-IE">
                <a:latin typeface="Calibri" pitchFamily="34" charset="0"/>
              </a:rPr>
              <a:t>stoppages on any given day</a:t>
            </a:r>
          </a:p>
        </p:txBody>
      </p:sp>
      <p:cxnSp>
        <p:nvCxnSpPr>
          <p:cNvPr id="28" name="Straight Connector 27"/>
          <p:cNvCxnSpPr>
            <a:stCxn id="2" idx="17"/>
          </p:cNvCxnSpPr>
          <p:nvPr/>
        </p:nvCxnSpPr>
        <p:spPr>
          <a:xfrm>
            <a:off x="2762250" y="3598863"/>
            <a:ext cx="2333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08175" y="4335463"/>
            <a:ext cx="3255963" cy="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27313" y="3832225"/>
            <a:ext cx="246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" idx="25"/>
          </p:cNvCxnSpPr>
          <p:nvPr/>
        </p:nvCxnSpPr>
        <p:spPr>
          <a:xfrm>
            <a:off x="3103563" y="3094038"/>
            <a:ext cx="1992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852738"/>
            <a:ext cx="1819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16238" y="3357563"/>
            <a:ext cx="217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" idx="32"/>
          </p:cNvCxnSpPr>
          <p:nvPr/>
        </p:nvCxnSpPr>
        <p:spPr>
          <a:xfrm>
            <a:off x="3414713" y="2606675"/>
            <a:ext cx="1681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67113" y="2420938"/>
            <a:ext cx="146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19513" y="2205038"/>
            <a:ext cx="1309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" idx="41"/>
            <a:endCxn id="2" idx="52"/>
          </p:cNvCxnSpPr>
          <p:nvPr/>
        </p:nvCxnSpPr>
        <p:spPr>
          <a:xfrm>
            <a:off x="4017963" y="1585913"/>
            <a:ext cx="84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" idx="44"/>
          </p:cNvCxnSpPr>
          <p:nvPr/>
        </p:nvCxnSpPr>
        <p:spPr>
          <a:xfrm>
            <a:off x="4133850" y="1390650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924300" y="1765300"/>
            <a:ext cx="1065213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851275" y="1989138"/>
            <a:ext cx="1177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08175" y="1765300"/>
            <a:ext cx="1943100" cy="132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3" name="TextBox 101"/>
          <p:cNvSpPr txBox="1">
            <a:spLocks noChangeArrowheads="1"/>
          </p:cNvSpPr>
          <p:nvPr/>
        </p:nvSpPr>
        <p:spPr bwMode="auto">
          <a:xfrm>
            <a:off x="900113" y="1274763"/>
            <a:ext cx="1979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Prob. shaded area = 0.80785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3813" y="5229225"/>
            <a:ext cx="657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5" name="TextBox 8"/>
          <p:cNvSpPr txBox="1">
            <a:spLocks noChangeArrowheads="1"/>
          </p:cNvSpPr>
          <p:nvPr/>
        </p:nvSpPr>
        <p:spPr bwMode="auto">
          <a:xfrm>
            <a:off x="8027988" y="50942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X</a:t>
            </a:r>
          </a:p>
        </p:txBody>
      </p:sp>
      <p:sp>
        <p:nvSpPr>
          <p:cNvPr id="29726" name="TextBox 30"/>
          <p:cNvSpPr txBox="1">
            <a:spLocks noChangeArrowheads="1"/>
          </p:cNvSpPr>
          <p:nvPr/>
        </p:nvSpPr>
        <p:spPr bwMode="auto">
          <a:xfrm>
            <a:off x="4211638" y="5219700"/>
            <a:ext cx="66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latin typeface="Calibri" pitchFamily="34" charset="0"/>
                <a:sym typeface="Symbol" pitchFamily="18" charset="2"/>
              </a:rPr>
              <a:t>=12</a:t>
            </a:r>
            <a:endParaRPr lang="en-IE">
              <a:latin typeface="Calibri" pitchFamily="34" charset="0"/>
            </a:endParaRPr>
          </a:p>
        </p:txBody>
      </p:sp>
      <p:sp>
        <p:nvSpPr>
          <p:cNvPr id="29727" name="TextBox 31"/>
          <p:cNvSpPr txBox="1">
            <a:spLocks noChangeArrowheads="1"/>
          </p:cNvSpPr>
          <p:nvPr/>
        </p:nvSpPr>
        <p:spPr bwMode="auto">
          <a:xfrm>
            <a:off x="4859338" y="5229225"/>
            <a:ext cx="682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  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8239F-DCE3-42FB-B93B-0C9AE40C9845}" type="slidenum">
              <a:rPr lang="en-IE"/>
              <a:pPr>
                <a:defRPr/>
              </a:pPr>
              <a:t>12</a:t>
            </a:fld>
            <a:endParaRPr lang="en-IE"/>
          </a:p>
        </p:txBody>
      </p:sp>
      <p:sp>
        <p:nvSpPr>
          <p:cNvPr id="6178" name="TextBox 2"/>
          <p:cNvSpPr txBox="1">
            <a:spLocks noChangeArrowheads="1"/>
          </p:cNvSpPr>
          <p:nvPr/>
        </p:nvSpPr>
        <p:spPr bwMode="auto">
          <a:xfrm>
            <a:off x="539750" y="333375"/>
            <a:ext cx="8208963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b="1">
                <a:solidFill>
                  <a:schemeClr val="tx2"/>
                </a:solidFill>
                <a:latin typeface="Calibri" pitchFamily="34" charset="0"/>
              </a:rPr>
              <a:t>Poisson Approximating Binomial</a:t>
            </a:r>
          </a:p>
          <a:p>
            <a:endParaRPr lang="en-IE" sz="800" b="1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Sample size , (n) ‘large’, but probability of ‘success’ (p) small (i.e. rare events)</a:t>
            </a:r>
          </a:p>
          <a:p>
            <a:endParaRPr lang="en-IE" sz="800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For X = No. Successes, denote  Mean (</a:t>
            </a:r>
            <a:r>
              <a:rPr lang="en-IE">
                <a:latin typeface="Calibri" pitchFamily="34" charset="0"/>
                <a:sym typeface="Symbol" pitchFamily="18" charset="2"/>
              </a:rPr>
              <a:t>) =  E(X) =  np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                                                       S.D.   ( ) = (Var(X)= (np)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Binomial, this is (npq) of course, where q = 1-p. 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Now p is small, so q  1 and n is large, so the product np is essentially constant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 sz="2000" b="1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Example 11</a:t>
            </a:r>
            <a:r>
              <a:rPr lang="en-IE">
                <a:latin typeface="Calibri" pitchFamily="34" charset="0"/>
                <a:sym typeface="Symbol" pitchFamily="18" charset="2"/>
              </a:rPr>
              <a:t>: Compute the probability of obtaining exactly 1 tyre from a sample of 20 if 8% tyres manufactured at a particular plant are defective.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Binomial:  Could calculate from first principles – lot of work. Also at limit of tables.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Poisson: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>
                <a:latin typeface="Calibri" pitchFamily="34" charset="0"/>
                <a:sym typeface="Symbol" pitchFamily="18" charset="2"/>
              </a:rPr>
              <a:t>                                                                                              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Still some work, but from Tables directly for mean of 1.6, gives 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                                   Probability = 0.79810-0.47507 = 0.32303	</a:t>
            </a:r>
            <a:endParaRPr lang="en-IE">
              <a:latin typeface="Calibri" pitchFamily="34" charset="0"/>
            </a:endParaRPr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844550" y="4005263"/>
          <a:ext cx="51593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3543120" imgH="457200" progId="Equation.3">
                  <p:embed/>
                </p:oleObj>
              </mc:Choice>
              <mc:Fallback>
                <p:oleObj name="Equation" r:id="rId3" imgW="3543120" imgH="457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005263"/>
                        <a:ext cx="515937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6550025" y="4005263"/>
          <a:ext cx="23431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5" imgW="1726920" imgH="482400" progId="Equation.3">
                  <p:embed/>
                </p:oleObj>
              </mc:Choice>
              <mc:Fallback>
                <p:oleObj name="Equation" r:id="rId5" imgW="1726920" imgH="4824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4005263"/>
                        <a:ext cx="23431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900113" y="5084763"/>
          <a:ext cx="41798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7" imgW="2869920" imgH="419040" progId="Equation.3">
                  <p:embed/>
                </p:oleObj>
              </mc:Choice>
              <mc:Fallback>
                <p:oleObj name="Equation" r:id="rId7" imgW="2869920" imgH="419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417988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65D19-87F9-4B95-B94D-DB0752A31D0F}" type="slidenum">
              <a:rPr lang="en-IE"/>
              <a:pPr>
                <a:defRPr/>
              </a:pPr>
              <a:t>13</a:t>
            </a:fld>
            <a:endParaRPr lang="en-IE"/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68313" y="68263"/>
            <a:ext cx="8353425" cy="652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b="1">
                <a:solidFill>
                  <a:schemeClr val="tx2"/>
                </a:solidFill>
                <a:latin typeface="Calibri" pitchFamily="34" charset="0"/>
              </a:rPr>
              <a:t>Summary Hints on which distribution applies</a:t>
            </a:r>
            <a:r>
              <a:rPr lang="en-IE">
                <a:latin typeface="Calibri" pitchFamily="34" charset="0"/>
              </a:rPr>
              <a:t>: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b="1">
                <a:solidFill>
                  <a:schemeClr val="tx2"/>
                </a:solidFill>
                <a:latin typeface="Calibri" pitchFamily="34" charset="0"/>
              </a:rPr>
              <a:t>Binomial</a:t>
            </a:r>
            <a:r>
              <a:rPr lang="en-IE">
                <a:latin typeface="Calibri" pitchFamily="34" charset="0"/>
              </a:rPr>
              <a:t>: discrete outcomes (counts)  </a:t>
            </a:r>
          </a:p>
          <a:p>
            <a:r>
              <a:rPr lang="en-IE">
                <a:latin typeface="Calibri" pitchFamily="34" charset="0"/>
              </a:rPr>
              <a:t>                 two outcomes per event e.g. M/F, Good/Bad with probabilities p and q= 1-p </a:t>
            </a:r>
          </a:p>
          <a:p>
            <a:endParaRPr lang="en-IE" sz="1200">
              <a:latin typeface="Calibri" pitchFamily="34" charset="0"/>
            </a:endParaRPr>
          </a:p>
          <a:p>
            <a:r>
              <a:rPr lang="en-IE" u="sng">
                <a:latin typeface="Calibri" pitchFamily="34" charset="0"/>
              </a:rPr>
              <a:t>Note</a:t>
            </a:r>
            <a:r>
              <a:rPr lang="en-IE">
                <a:latin typeface="Calibri" pitchFamily="34" charset="0"/>
              </a:rPr>
              <a:t>: When no. of items,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IE">
                <a:latin typeface="Calibri" pitchFamily="34" charset="0"/>
              </a:rPr>
              <a:t>, is large and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IE">
                <a:latin typeface="Calibri" pitchFamily="34" charset="0"/>
              </a:rPr>
              <a:t> is not close to 0 or 1, (i.e. distribution can be taken to be approximately symmetric, then Binomial probabilities can be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approximated </a:t>
            </a:r>
            <a:r>
              <a:rPr lang="en-IE">
                <a:latin typeface="Calibri" pitchFamily="34" charset="0"/>
              </a:rPr>
              <a:t>using a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Normal distribution </a:t>
            </a:r>
            <a:r>
              <a:rPr lang="en-IE">
                <a:latin typeface="Calibri" pitchFamily="34" charset="0"/>
              </a:rPr>
              <a:t>with mean (</a:t>
            </a:r>
            <a:r>
              <a:rPr lang="en-IE">
                <a:latin typeface="Calibri" pitchFamily="34" charset="0"/>
                <a:sym typeface="Symbol" pitchFamily="18" charset="2"/>
              </a:rPr>
              <a:t>)=np, SD () = npq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 b="1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Poisson</a:t>
            </a:r>
            <a:r>
              <a:rPr lang="en-IE">
                <a:latin typeface="Calibri" pitchFamily="34" charset="0"/>
                <a:sym typeface="Symbol" pitchFamily="18" charset="2"/>
              </a:rPr>
              <a:t>: similar to Binomial but used for </a:t>
            </a:r>
            <a:r>
              <a:rPr lang="en-IE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rare</a:t>
            </a:r>
            <a:r>
              <a:rPr lang="en-IE">
                <a:latin typeface="Calibri" pitchFamily="34" charset="0"/>
                <a:sym typeface="Symbol" pitchFamily="18" charset="2"/>
              </a:rPr>
              <a:t> events</a:t>
            </a:r>
          </a:p>
          <a:p>
            <a:endParaRPr lang="en-IE" sz="1200">
              <a:latin typeface="Calibri" pitchFamily="34" charset="0"/>
              <a:sym typeface="Symbol" pitchFamily="18" charset="2"/>
            </a:endParaRPr>
          </a:p>
          <a:p>
            <a:r>
              <a:rPr lang="en-IE" u="sng">
                <a:latin typeface="Calibri" pitchFamily="34" charset="0"/>
                <a:sym typeface="Symbol" pitchFamily="18" charset="2"/>
              </a:rPr>
              <a:t>Note</a:t>
            </a:r>
            <a:r>
              <a:rPr lang="en-IE">
                <a:latin typeface="Calibri" pitchFamily="34" charset="0"/>
                <a:sym typeface="Symbol" pitchFamily="18" charset="2"/>
              </a:rPr>
              <a:t>: can use instead of Binomial if no. items ‘large’ , say n 20, p0.05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However, approximation still pretty good for n around 20 and p up to about 0.1, so a more general rule is that the mean of Poisson (=np) should be &lt; 5.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Can approximate Poisson by the Normal Distribution when  &gt; 20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IE" b="1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Normal</a:t>
            </a:r>
            <a:r>
              <a:rPr lang="en-IE">
                <a:latin typeface="Calibri" pitchFamily="34" charset="0"/>
                <a:sym typeface="Symbol" pitchFamily="18" charset="2"/>
              </a:rPr>
              <a:t>: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Most commonly applied distribution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variables with continuous range of possible values.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large no. items/large group or sample size n; in which case can also be used to approximate discrete distributions.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r>
              <a:rPr lang="en-GB" sz="2000" b="1">
                <a:solidFill>
                  <a:schemeClr val="tx2"/>
                </a:solidFill>
                <a:latin typeface="Calibri" pitchFamily="34" charset="0"/>
              </a:rPr>
              <a:t>4.7 Exercises</a:t>
            </a:r>
            <a:endParaRPr lang="en-IE" sz="2000" b="1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GB">
                <a:latin typeface="Calibri" pitchFamily="34" charset="0"/>
              </a:rPr>
              <a:t>These will be put up separately</a:t>
            </a:r>
            <a:endParaRPr lang="en-I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3B072-0C07-4476-8761-73A9E1C8DD69}" type="slidenum">
              <a:rPr lang="en-IE"/>
              <a:pPr>
                <a:defRPr/>
              </a:pPr>
              <a:t>2</a:t>
            </a:fld>
            <a:endParaRPr lang="en-IE"/>
          </a:p>
        </p:txBody>
      </p:sp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395288" y="455613"/>
            <a:ext cx="8064500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000" b="1">
                <a:solidFill>
                  <a:schemeClr val="tx2"/>
                </a:solidFill>
                <a:latin typeface="Calibri" pitchFamily="34" charset="0"/>
              </a:rPr>
              <a:t>4.6 Standard Discrete Distributions continued</a:t>
            </a:r>
            <a:endParaRPr lang="en-IE" sz="2000">
              <a:latin typeface="Calibri" pitchFamily="34" charset="0"/>
            </a:endParaRPr>
          </a:p>
          <a:p>
            <a:r>
              <a:rPr lang="en-IE" sz="2000" b="1">
                <a:solidFill>
                  <a:schemeClr val="tx2"/>
                </a:solidFill>
                <a:latin typeface="Calibri" pitchFamily="34" charset="0"/>
              </a:rPr>
              <a:t>Further Examples on Use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sz="2000" b="1" u="sng">
                <a:solidFill>
                  <a:schemeClr val="tx2"/>
                </a:solidFill>
                <a:latin typeface="Calibri" pitchFamily="34" charset="0"/>
              </a:rPr>
              <a:t>Example 5</a:t>
            </a:r>
            <a:r>
              <a:rPr lang="en-IE">
                <a:latin typeface="Calibri" pitchFamily="34" charset="0"/>
              </a:rPr>
              <a:t>: </a:t>
            </a:r>
          </a:p>
          <a:p>
            <a:r>
              <a:rPr lang="en-IE">
                <a:latin typeface="Calibri" pitchFamily="34" charset="0"/>
              </a:rPr>
              <a:t>The probability of a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good</a:t>
            </a:r>
            <a:r>
              <a:rPr lang="en-IE">
                <a:latin typeface="Calibri" pitchFamily="34" charset="0"/>
              </a:rPr>
              <a:t> component in inspecting assembly line  output is known to be 0.8 ; probability of a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bad </a:t>
            </a:r>
            <a:r>
              <a:rPr lang="en-IE">
                <a:latin typeface="Calibri" pitchFamily="34" charset="0"/>
              </a:rPr>
              <a:t>component is 0.2. Inspecting components randomly from the line, a sample of size 12 is checked</a:t>
            </a:r>
          </a:p>
          <a:p>
            <a:r>
              <a:rPr lang="en-IE">
                <a:latin typeface="Calibri" pitchFamily="34" charset="0"/>
              </a:rPr>
              <a:t>What is the Expected No. of good components and what is the Standard Deviation? </a:t>
            </a:r>
          </a:p>
          <a:p>
            <a:r>
              <a:rPr lang="en-IE" u="sng">
                <a:latin typeface="Calibri" pitchFamily="34" charset="0"/>
              </a:rPr>
              <a:t>Note</a:t>
            </a:r>
            <a:r>
              <a:rPr lang="en-IE">
                <a:latin typeface="Calibri" pitchFamily="34" charset="0"/>
              </a:rPr>
              <a:t>: Assumes each inspected item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IE">
                <a:latin typeface="Calibri" pitchFamily="34" charset="0"/>
              </a:rPr>
              <a:t>picked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independently</a:t>
            </a:r>
            <a:r>
              <a:rPr lang="en-IE">
                <a:latin typeface="Calibri" pitchFamily="34" charset="0"/>
              </a:rPr>
              <a:t>.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u="sng">
                <a:latin typeface="Calibri" pitchFamily="34" charset="0"/>
              </a:rPr>
              <a:t>Solution:</a:t>
            </a:r>
            <a:r>
              <a:rPr lang="en-IE">
                <a:latin typeface="Calibri" pitchFamily="34" charset="0"/>
              </a:rPr>
              <a:t>  </a:t>
            </a:r>
          </a:p>
          <a:p>
            <a:r>
              <a:rPr lang="en-IE">
                <a:solidFill>
                  <a:srgbClr val="FF0000"/>
                </a:solidFill>
                <a:latin typeface="Calibri" pitchFamily="34" charset="0"/>
              </a:rPr>
              <a:t>Binomial </a:t>
            </a:r>
            <a:r>
              <a:rPr lang="en-IE">
                <a:latin typeface="Calibri" pitchFamily="34" charset="0"/>
              </a:rPr>
              <a:t>distribution ; i.e. one of two outcomes. Parameters n=12, p=0.8</a:t>
            </a:r>
          </a:p>
          <a:p>
            <a:r>
              <a:rPr lang="en-IE" i="1">
                <a:latin typeface="Calibri" pitchFamily="34" charset="0"/>
              </a:rPr>
              <a:t>X</a:t>
            </a:r>
            <a:r>
              <a:rPr lang="en-IE">
                <a:latin typeface="Calibri" pitchFamily="34" charset="0"/>
              </a:rPr>
              <a:t> = random variable = No. components. So, from basic principles – (see previous examples), or from tables: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Expected No. (i.e. Mean No.) of Good Components =  </a:t>
            </a:r>
            <a:r>
              <a:rPr lang="en-IE" i="1">
                <a:latin typeface="Calibri" pitchFamily="34" charset="0"/>
              </a:rPr>
              <a:t>E(X) = np = </a:t>
            </a:r>
            <a:r>
              <a:rPr lang="en-IE">
                <a:latin typeface="Calibri" pitchFamily="34" charset="0"/>
              </a:rPr>
              <a:t>12</a:t>
            </a:r>
            <a:r>
              <a:rPr lang="en-IE" i="1">
                <a:latin typeface="Calibri" pitchFamily="34" charset="0"/>
              </a:rPr>
              <a:t> </a:t>
            </a:r>
            <a:r>
              <a:rPr lang="en-IE">
                <a:latin typeface="Calibri" pitchFamily="34" charset="0"/>
                <a:sym typeface="Symbol" pitchFamily="18" charset="2"/>
              </a:rPr>
              <a:t> 0.8 = </a:t>
            </a:r>
            <a:r>
              <a:rPr lang="en-IE" u="sng">
                <a:latin typeface="Calibri" pitchFamily="34" charset="0"/>
                <a:sym typeface="Symbol" pitchFamily="18" charset="2"/>
              </a:rPr>
              <a:t>9.6</a:t>
            </a:r>
          </a:p>
          <a:p>
            <a:endParaRPr lang="en-IE">
              <a:latin typeface="Calibri" pitchFamily="34" charset="0"/>
              <a:sym typeface="Symbol" pitchFamily="18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E">
                <a:latin typeface="Calibri" pitchFamily="34" charset="0"/>
                <a:sym typeface="Symbol" pitchFamily="18" charset="2"/>
              </a:rPr>
              <a:t>Standard Deviation (</a:t>
            </a:r>
            <a:r>
              <a:rPr lang="en-IE" i="1">
                <a:latin typeface="Calibri" pitchFamily="34" charset="0"/>
                <a:sym typeface="Symbol" pitchFamily="18" charset="2"/>
              </a:rPr>
              <a:t>X</a:t>
            </a:r>
            <a:r>
              <a:rPr lang="en-IE">
                <a:latin typeface="Calibri" pitchFamily="34" charset="0"/>
                <a:sym typeface="Symbol" pitchFamily="18" charset="2"/>
              </a:rPr>
              <a:t>)=  Var(X)= (np(1-p))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IE">
                <a:latin typeface="Calibri" pitchFamily="34" charset="0"/>
                <a:sym typeface="Symbol" pitchFamily="18" charset="2"/>
              </a:rPr>
              <a:t>                                                          = (npq) = (12  0.8 0.2) = </a:t>
            </a:r>
            <a:r>
              <a:rPr lang="en-IE" u="sng">
                <a:latin typeface="Calibri" pitchFamily="34" charset="0"/>
                <a:sym typeface="Symbol" pitchFamily="18" charset="2"/>
              </a:rPr>
              <a:t>1.386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34388-8075-47D9-BAF1-5B812A998EE6}" type="slidenum">
              <a:rPr lang="en-IE"/>
              <a:pPr>
                <a:defRPr/>
              </a:pPr>
              <a:t>3</a:t>
            </a:fld>
            <a:endParaRPr lang="en-IE"/>
          </a:p>
        </p:txBody>
      </p:sp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468313" y="188913"/>
            <a:ext cx="856773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000" b="1" u="sng">
                <a:solidFill>
                  <a:schemeClr val="tx2"/>
                </a:solidFill>
                <a:latin typeface="Calibri" pitchFamily="34" charset="0"/>
              </a:rPr>
              <a:t>Example 6</a:t>
            </a:r>
            <a:r>
              <a:rPr lang="en-IE" sz="200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r>
              <a:rPr lang="en-IE">
                <a:latin typeface="Calibri" pitchFamily="34" charset="0"/>
              </a:rPr>
              <a:t>Suppose components are placed into bins containing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100 </a:t>
            </a:r>
            <a:r>
              <a:rPr lang="en-IE">
                <a:latin typeface="Calibri" pitchFamily="34" charset="0"/>
              </a:rPr>
              <a:t>each. After inspection of a large number of bins,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average no. </a:t>
            </a:r>
            <a:r>
              <a:rPr lang="en-IE">
                <a:latin typeface="Calibri" pitchFamily="34" charset="0"/>
              </a:rPr>
              <a:t>defective components found to be 10, with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S.D. </a:t>
            </a:r>
            <a:r>
              <a:rPr lang="en-IE">
                <a:latin typeface="Calibri" pitchFamily="34" charset="0"/>
              </a:rPr>
              <a:t>= 3.</a:t>
            </a:r>
          </a:p>
          <a:p>
            <a:r>
              <a:rPr lang="en-IE">
                <a:latin typeface="Calibri" pitchFamily="34" charset="0"/>
              </a:rPr>
              <a:t>Assuming that same production conditions are maintained for larger bins, containing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300</a:t>
            </a:r>
            <a:r>
              <a:rPr lang="en-IE">
                <a:latin typeface="Calibri" pitchFamily="34" charset="0"/>
              </a:rPr>
              <a:t> components each</a:t>
            </a:r>
          </a:p>
          <a:p>
            <a:pPr>
              <a:lnSpc>
                <a:spcPct val="150000"/>
              </a:lnSpc>
              <a:buFontTx/>
              <a:buAutoNum type="alphaLcParenBoth"/>
            </a:pPr>
            <a:r>
              <a:rPr lang="en-IE">
                <a:latin typeface="Calibri" pitchFamily="34" charset="0"/>
              </a:rPr>
              <a:t>What would be the average no. (expected no.) defective components per larger bin?</a:t>
            </a:r>
          </a:p>
          <a:p>
            <a:pPr>
              <a:lnSpc>
                <a:spcPct val="150000"/>
              </a:lnSpc>
              <a:buFontTx/>
              <a:buAutoNum type="alphaLcParenBoth"/>
            </a:pPr>
            <a:r>
              <a:rPr lang="en-IE">
                <a:latin typeface="Calibri" pitchFamily="34" charset="0"/>
              </a:rPr>
              <a:t>What would be the S.D. of the No. defectives per larger bin?</a:t>
            </a:r>
          </a:p>
          <a:p>
            <a:pPr>
              <a:lnSpc>
                <a:spcPct val="150000"/>
              </a:lnSpc>
              <a:buFontTx/>
              <a:buAutoNum type="alphaLcParenBoth"/>
            </a:pPr>
            <a:r>
              <a:rPr lang="en-IE">
                <a:latin typeface="Calibri" pitchFamily="34" charset="0"/>
              </a:rPr>
              <a:t>How many components must each bin hold so that S.D. of No. defective components =1% of the Total no. components in the bin?</a:t>
            </a:r>
          </a:p>
          <a:p>
            <a:pPr>
              <a:buFontTx/>
              <a:buAutoNum type="alphaLcParenBoth"/>
            </a:pPr>
            <a:endParaRPr lang="en-IE">
              <a:latin typeface="Calibri" pitchFamily="34" charset="0"/>
            </a:endParaRPr>
          </a:p>
          <a:p>
            <a:r>
              <a:rPr lang="en-IE" u="sng">
                <a:latin typeface="Calibri" pitchFamily="34" charset="0"/>
              </a:rPr>
              <a:t>Solution</a:t>
            </a:r>
          </a:p>
          <a:p>
            <a:endParaRPr lang="en-IE" u="sng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Proportion defective = 0.1 (from the inspection phase).  So, proportion good = 0.9</a:t>
            </a:r>
          </a:p>
          <a:p>
            <a:r>
              <a:rPr lang="en-IE">
                <a:latin typeface="Calibri" pitchFamily="34" charset="0"/>
              </a:rPr>
              <a:t>Given what the Mean and S.D. are for inspection phase, but these clearly come from:</a:t>
            </a:r>
          </a:p>
          <a:p>
            <a:pPr>
              <a:lnSpc>
                <a:spcPct val="150000"/>
              </a:lnSpc>
            </a:pPr>
            <a:r>
              <a:rPr lang="en-IE">
                <a:latin typeface="Calibri" pitchFamily="34" charset="0"/>
              </a:rPr>
              <a:t>Mean = </a:t>
            </a:r>
            <a:r>
              <a:rPr lang="en-IE" i="1">
                <a:latin typeface="Calibri" pitchFamily="34" charset="0"/>
              </a:rPr>
              <a:t>E(X) = np = </a:t>
            </a:r>
            <a:r>
              <a:rPr lang="en-IE">
                <a:latin typeface="Calibri" pitchFamily="34" charset="0"/>
              </a:rPr>
              <a:t>100</a:t>
            </a:r>
            <a:r>
              <a:rPr lang="en-IE">
                <a:latin typeface="Calibri" pitchFamily="34" charset="0"/>
                <a:sym typeface="Symbol" pitchFamily="18" charset="2"/>
              </a:rPr>
              <a:t>  0.1 = 10 components defective on average</a:t>
            </a:r>
          </a:p>
          <a:p>
            <a:pPr>
              <a:lnSpc>
                <a:spcPct val="150000"/>
              </a:lnSpc>
            </a:pPr>
            <a:r>
              <a:rPr lang="en-IE">
                <a:latin typeface="Calibri" pitchFamily="34" charset="0"/>
                <a:sym typeface="Symbol" pitchFamily="18" charset="2"/>
              </a:rPr>
              <a:t>S.D. (X) = (npq) = (100  0.1 0.9) = 3     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4C1CD-584A-4115-B7A8-86E4918167FB}" type="slidenum">
              <a:rPr lang="en-IE"/>
              <a:pPr>
                <a:defRPr/>
              </a:pPr>
              <a:t>4</a:t>
            </a:fld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684213" y="188913"/>
            <a:ext cx="8135937" cy="6278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sz="800" dirty="0">
              <a:latin typeface="+mn-lt"/>
              <a:cs typeface="+mn-cs"/>
              <a:sym typeface="Symbol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lphaLcParenBoth"/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Sample size ‘n’ now = 300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       production as before, so proportion defective = 0.1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       hence E(X) for larger bin size = 300  0.1 = </a:t>
            </a:r>
            <a:r>
              <a:rPr lang="en-IE" u="sng" dirty="0">
                <a:latin typeface="+mn-lt"/>
                <a:cs typeface="+mn-cs"/>
                <a:sym typeface="Symbol"/>
              </a:rPr>
              <a:t>30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(b ) S.D. (X)  = (</a:t>
            </a:r>
            <a:r>
              <a:rPr lang="en-IE" dirty="0" err="1">
                <a:latin typeface="+mn-lt"/>
                <a:cs typeface="+mn-cs"/>
                <a:sym typeface="Symbol"/>
              </a:rPr>
              <a:t>npq</a:t>
            </a:r>
            <a:r>
              <a:rPr lang="en-IE" dirty="0">
                <a:latin typeface="+mn-lt"/>
                <a:cs typeface="+mn-cs"/>
                <a:sym typeface="Symbol"/>
              </a:rPr>
              <a:t>) = now (300  0.1 0.9) = </a:t>
            </a:r>
            <a:r>
              <a:rPr lang="en-IE" u="sng" dirty="0">
                <a:latin typeface="+mn-lt"/>
                <a:cs typeface="+mn-cs"/>
                <a:sym typeface="Symbol"/>
              </a:rPr>
              <a:t>5.2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u="sng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(c ) For the S.D. to be 1% of Total No.  - e.g. desirable quality control level say, then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         </a:t>
            </a:r>
            <a:endParaRPr lang="en-IE" sz="1000" dirty="0">
              <a:latin typeface="+mn-lt"/>
              <a:cs typeface="+mn-cs"/>
              <a:sym typeface="Symbol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                                (</a:t>
            </a:r>
            <a:r>
              <a:rPr lang="en-IE" dirty="0" err="1">
                <a:latin typeface="+mn-lt"/>
                <a:cs typeface="+mn-cs"/>
                <a:sym typeface="Symbol"/>
              </a:rPr>
              <a:t>npq</a:t>
            </a:r>
            <a:r>
              <a:rPr lang="en-IE" dirty="0">
                <a:latin typeface="+mn-lt"/>
                <a:cs typeface="+mn-cs"/>
                <a:sym typeface="Symbol"/>
              </a:rPr>
              <a:t>) = n/100</a:t>
            </a:r>
            <a:endParaRPr lang="en-IE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                    (n 0.1 0.9)= </a:t>
            </a:r>
            <a:r>
              <a:rPr lang="en-IE" dirty="0">
                <a:solidFill>
                  <a:prstClr val="black"/>
                </a:solidFill>
                <a:latin typeface="+mn-lt"/>
                <a:cs typeface="+mn-cs"/>
                <a:sym typeface="Symbol"/>
              </a:rPr>
              <a:t>n/100</a:t>
            </a:r>
            <a:endParaRPr lang="en-IE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                                  900n  = n</a:t>
            </a:r>
            <a:r>
              <a:rPr lang="en-IE" baseline="30000" dirty="0">
                <a:latin typeface="+mn-lt"/>
                <a:cs typeface="+mn-cs"/>
              </a:rPr>
              <a:t>2</a:t>
            </a:r>
            <a:endParaRPr lang="en-IE" dirty="0">
              <a:latin typeface="+mn-lt"/>
              <a:cs typeface="+mn-cs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         n  = 900. i.e. bins must hold 900 components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u="sng" dirty="0">
                <a:latin typeface="+mn-lt"/>
                <a:cs typeface="+mn-cs"/>
              </a:rPr>
              <a:t>Note</a:t>
            </a:r>
            <a:r>
              <a:rPr lang="en-IE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If interested in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</a:rPr>
              <a:t>proportions, </a:t>
            </a:r>
            <a:r>
              <a:rPr lang="en-IE" dirty="0">
                <a:latin typeface="+mn-lt"/>
                <a:cs typeface="+mn-cs"/>
              </a:rPr>
              <a:t>rather than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</a:rPr>
              <a:t>Counts </a:t>
            </a:r>
            <a:r>
              <a:rPr lang="en-IE" dirty="0">
                <a:latin typeface="+mn-lt"/>
                <a:cs typeface="+mn-cs"/>
              </a:rPr>
              <a:t>(number of) then divide by 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Hence</a:t>
            </a:r>
            <a:endParaRPr lang="en-IE" baseline="30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aseline="30000" dirty="0">
                <a:latin typeface="+mn-lt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aseline="30000" dirty="0">
                <a:latin typeface="+mn-lt"/>
                <a:cs typeface="+mn-cs"/>
              </a:rPr>
              <a:t>                        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</a:endParaRP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2473325" y="5121275"/>
          <a:ext cx="26463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752480" imgH="736560" progId="Equation.3">
                  <p:embed/>
                </p:oleObj>
              </mc:Choice>
              <mc:Fallback>
                <p:oleObj name="Equation" r:id="rId3" imgW="1752480" imgH="736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121275"/>
                        <a:ext cx="264636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EC8D7-AFB0-49C5-80CA-D2767C84CCC9}" type="slidenum">
              <a:rPr lang="en-IE"/>
              <a:pPr>
                <a:defRPr/>
              </a:pPr>
              <a:t>5</a:t>
            </a:fld>
            <a:endParaRPr lang="en-IE"/>
          </a:p>
        </p:txBody>
      </p:sp>
      <p:sp>
        <p:nvSpPr>
          <p:cNvPr id="4123" name="TextBox 1"/>
          <p:cNvSpPr txBox="1">
            <a:spLocks noChangeArrowheads="1"/>
          </p:cNvSpPr>
          <p:nvPr/>
        </p:nvSpPr>
        <p:spPr bwMode="auto">
          <a:xfrm>
            <a:off x="611188" y="188913"/>
            <a:ext cx="8137525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b="1">
                <a:solidFill>
                  <a:schemeClr val="tx2"/>
                </a:solidFill>
                <a:latin typeface="Calibri" pitchFamily="34" charset="0"/>
              </a:rPr>
              <a:t>Normal Approximation to Binomial</a:t>
            </a:r>
          </a:p>
          <a:p>
            <a:endParaRPr lang="en-IE" sz="800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In general, applies if np &gt; 5, when p &lt; 0.5</a:t>
            </a:r>
          </a:p>
          <a:p>
            <a:r>
              <a:rPr lang="en-IE">
                <a:latin typeface="Calibri" pitchFamily="34" charset="0"/>
              </a:rPr>
              <a:t>                                  If nq &gt; 5, when p &gt; 0.5</a:t>
            </a:r>
          </a:p>
          <a:p>
            <a:endParaRPr lang="en-IE" sz="800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Approximation requires </a:t>
            </a:r>
            <a:r>
              <a:rPr lang="en-IE">
                <a:solidFill>
                  <a:srgbClr val="FF0000"/>
                </a:solidFill>
                <a:latin typeface="Calibri" pitchFamily="34" charset="0"/>
              </a:rPr>
              <a:t>re-writing</a:t>
            </a:r>
            <a:r>
              <a:rPr lang="en-IE">
                <a:latin typeface="Calibri" pitchFamily="34" charset="0"/>
              </a:rPr>
              <a:t> original variable = count  (or proportion) in terms of Standardised Normal variable U  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sz="2000" b="1" u="sng">
                <a:solidFill>
                  <a:schemeClr val="tx2"/>
                </a:solidFill>
                <a:latin typeface="Calibri" pitchFamily="34" charset="0"/>
              </a:rPr>
              <a:t>Example 7</a:t>
            </a:r>
            <a:r>
              <a:rPr lang="en-IE">
                <a:latin typeface="Calibri" pitchFamily="34" charset="0"/>
              </a:rPr>
              <a:t>:</a:t>
            </a:r>
          </a:p>
          <a:p>
            <a:r>
              <a:rPr lang="en-IE">
                <a:latin typeface="Calibri" pitchFamily="34" charset="0"/>
              </a:rPr>
              <a:t>Records show that 60% of students pass their exams. at the first attempt. Using the Normal Approximation to the Binomial, calculate the probability that at least 65% of a group of 200 students will pass at the first attempt.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u="sng">
                <a:latin typeface="Calibri" pitchFamily="34" charset="0"/>
              </a:rPr>
              <a:t>Solution </a:t>
            </a:r>
            <a:r>
              <a:rPr lang="en-IE">
                <a:latin typeface="Calibri" pitchFamily="34" charset="0"/>
              </a:rPr>
              <a:t>        We have </a:t>
            </a:r>
            <a:r>
              <a:rPr lang="en-IE" i="1">
                <a:latin typeface="Calibri" pitchFamily="34" charset="0"/>
              </a:rPr>
              <a:t>p</a:t>
            </a:r>
            <a:r>
              <a:rPr lang="en-IE">
                <a:latin typeface="Calibri" pitchFamily="34" charset="0"/>
              </a:rPr>
              <a:t> = 0.6, </a:t>
            </a:r>
            <a:r>
              <a:rPr lang="en-IE" i="1">
                <a:latin typeface="Calibri" pitchFamily="34" charset="0"/>
              </a:rPr>
              <a:t>q </a:t>
            </a:r>
            <a:r>
              <a:rPr lang="en-IE">
                <a:latin typeface="Calibri" pitchFamily="34" charset="0"/>
              </a:rPr>
              <a:t>= 0.4, n=200</a:t>
            </a:r>
          </a:p>
          <a:p>
            <a:endParaRPr lang="en-IE">
              <a:latin typeface="Calibri" pitchFamily="34" charset="0"/>
            </a:endParaRPr>
          </a:p>
          <a:p>
            <a:endParaRPr lang="en-IE">
              <a:latin typeface="Calibri" pitchFamily="34" charset="0"/>
            </a:endParaRPr>
          </a:p>
          <a:p>
            <a:endParaRPr lang="en-IE">
              <a:latin typeface="Calibri" pitchFamily="34" charset="0"/>
            </a:endParaRPr>
          </a:p>
          <a:p>
            <a:endParaRPr lang="en-IE">
              <a:latin typeface="Calibri" pitchFamily="34" charset="0"/>
            </a:endParaRPr>
          </a:p>
          <a:p>
            <a:endParaRPr lang="en-IE">
              <a:latin typeface="Calibri" pitchFamily="34" charset="0"/>
            </a:endParaRPr>
          </a:p>
          <a:p>
            <a:endParaRPr lang="en-IE">
              <a:latin typeface="Calibri" pitchFamily="34" charset="0"/>
            </a:endParaRPr>
          </a:p>
          <a:p>
            <a:r>
              <a:rPr lang="en-IE">
                <a:latin typeface="Calibri" pitchFamily="34" charset="0"/>
              </a:rPr>
              <a:t>So want probability that 65% or more pass at first attempt. </a:t>
            </a:r>
          </a:p>
          <a:p>
            <a:r>
              <a:rPr lang="en-IE">
                <a:latin typeface="Calibri" pitchFamily="34" charset="0"/>
              </a:rPr>
              <a:t>The value , U =1.43 divides up the Normal distribution, s.t.  0 to 64.999%  distribution below and 65% to 100% above.</a:t>
            </a:r>
          </a:p>
        </p:txBody>
      </p:sp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1851025" y="3919538"/>
          <a:ext cx="58166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4292280" imgH="1015920" progId="Equation.3">
                  <p:embed/>
                </p:oleObj>
              </mc:Choice>
              <mc:Fallback>
                <p:oleObj name="Equation" r:id="rId3" imgW="4292280" imgH="10159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919538"/>
                        <a:ext cx="581660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D8F4C-6271-4493-B1C7-D48904E1A39E}" type="slidenum">
              <a:rPr lang="en-IE"/>
              <a:pPr>
                <a:defRPr/>
              </a:pPr>
              <a:t>6</a:t>
            </a:fld>
            <a:endParaRPr lang="en-IE"/>
          </a:p>
        </p:txBody>
      </p:sp>
      <p:sp>
        <p:nvSpPr>
          <p:cNvPr id="2" name="Freeform 1"/>
          <p:cNvSpPr/>
          <p:nvPr/>
        </p:nvSpPr>
        <p:spPr>
          <a:xfrm>
            <a:off x="1293813" y="1274763"/>
            <a:ext cx="6575425" cy="3325812"/>
          </a:xfrm>
          <a:custGeom>
            <a:avLst/>
            <a:gdLst>
              <a:gd name="connsiteX0" fmla="*/ 0 w 6575898"/>
              <a:gd name="connsiteY0" fmla="*/ 3326860 h 3326860"/>
              <a:gd name="connsiteX1" fmla="*/ 126459 w 6575898"/>
              <a:gd name="connsiteY1" fmla="*/ 3278222 h 3326860"/>
              <a:gd name="connsiteX2" fmla="*/ 175098 w 6575898"/>
              <a:gd name="connsiteY2" fmla="*/ 3249039 h 3326860"/>
              <a:gd name="connsiteX3" fmla="*/ 233464 w 6575898"/>
              <a:gd name="connsiteY3" fmla="*/ 3210128 h 3326860"/>
              <a:gd name="connsiteX4" fmla="*/ 301557 w 6575898"/>
              <a:gd name="connsiteY4" fmla="*/ 3190673 h 3326860"/>
              <a:gd name="connsiteX5" fmla="*/ 369651 w 6575898"/>
              <a:gd name="connsiteY5" fmla="*/ 3151762 h 3326860"/>
              <a:gd name="connsiteX6" fmla="*/ 515566 w 6575898"/>
              <a:gd name="connsiteY6" fmla="*/ 3073941 h 3326860"/>
              <a:gd name="connsiteX7" fmla="*/ 573932 w 6575898"/>
              <a:gd name="connsiteY7" fmla="*/ 3035030 h 3326860"/>
              <a:gd name="connsiteX8" fmla="*/ 632298 w 6575898"/>
              <a:gd name="connsiteY8" fmla="*/ 3005847 h 3326860"/>
              <a:gd name="connsiteX9" fmla="*/ 700391 w 6575898"/>
              <a:gd name="connsiteY9" fmla="*/ 2966937 h 3326860"/>
              <a:gd name="connsiteX10" fmla="*/ 758757 w 6575898"/>
              <a:gd name="connsiteY10" fmla="*/ 2937754 h 3326860"/>
              <a:gd name="connsiteX11" fmla="*/ 797668 w 6575898"/>
              <a:gd name="connsiteY11" fmla="*/ 2908571 h 3326860"/>
              <a:gd name="connsiteX12" fmla="*/ 865761 w 6575898"/>
              <a:gd name="connsiteY12" fmla="*/ 2869660 h 3326860"/>
              <a:gd name="connsiteX13" fmla="*/ 904672 w 6575898"/>
              <a:gd name="connsiteY13" fmla="*/ 2830749 h 3326860"/>
              <a:gd name="connsiteX14" fmla="*/ 1050587 w 6575898"/>
              <a:gd name="connsiteY14" fmla="*/ 2752928 h 3326860"/>
              <a:gd name="connsiteX15" fmla="*/ 1177047 w 6575898"/>
              <a:gd name="connsiteY15" fmla="*/ 2636196 h 3326860"/>
              <a:gd name="connsiteX16" fmla="*/ 1371600 w 6575898"/>
              <a:gd name="connsiteY16" fmla="*/ 2461098 h 3326860"/>
              <a:gd name="connsiteX17" fmla="*/ 1468876 w 6575898"/>
              <a:gd name="connsiteY17" fmla="*/ 2324911 h 3326860"/>
              <a:gd name="connsiteX18" fmla="*/ 1546698 w 6575898"/>
              <a:gd name="connsiteY18" fmla="*/ 2208179 h 3326860"/>
              <a:gd name="connsiteX19" fmla="*/ 1595336 w 6575898"/>
              <a:gd name="connsiteY19" fmla="*/ 2149813 h 3326860"/>
              <a:gd name="connsiteX20" fmla="*/ 1624519 w 6575898"/>
              <a:gd name="connsiteY20" fmla="*/ 2091447 h 3326860"/>
              <a:gd name="connsiteX21" fmla="*/ 1663430 w 6575898"/>
              <a:gd name="connsiteY21" fmla="*/ 2033081 h 3326860"/>
              <a:gd name="connsiteX22" fmla="*/ 1692612 w 6575898"/>
              <a:gd name="connsiteY22" fmla="*/ 1984443 h 3326860"/>
              <a:gd name="connsiteX23" fmla="*/ 1741251 w 6575898"/>
              <a:gd name="connsiteY23" fmla="*/ 1916349 h 3326860"/>
              <a:gd name="connsiteX24" fmla="*/ 1780161 w 6575898"/>
              <a:gd name="connsiteY24" fmla="*/ 1877439 h 3326860"/>
              <a:gd name="connsiteX25" fmla="*/ 1809344 w 6575898"/>
              <a:gd name="connsiteY25" fmla="*/ 1819073 h 3326860"/>
              <a:gd name="connsiteX26" fmla="*/ 1848255 w 6575898"/>
              <a:gd name="connsiteY26" fmla="*/ 1770434 h 3326860"/>
              <a:gd name="connsiteX27" fmla="*/ 1887166 w 6575898"/>
              <a:gd name="connsiteY27" fmla="*/ 1702341 h 3326860"/>
              <a:gd name="connsiteX28" fmla="*/ 1935804 w 6575898"/>
              <a:gd name="connsiteY28" fmla="*/ 1634247 h 3326860"/>
              <a:gd name="connsiteX29" fmla="*/ 1964987 w 6575898"/>
              <a:gd name="connsiteY29" fmla="*/ 1575881 h 3326860"/>
              <a:gd name="connsiteX30" fmla="*/ 2003898 w 6575898"/>
              <a:gd name="connsiteY30" fmla="*/ 1517515 h 3326860"/>
              <a:gd name="connsiteX31" fmla="*/ 2081719 w 6575898"/>
              <a:gd name="connsiteY31" fmla="*/ 1410511 h 3326860"/>
              <a:gd name="connsiteX32" fmla="*/ 2120630 w 6575898"/>
              <a:gd name="connsiteY32" fmla="*/ 1332690 h 3326860"/>
              <a:gd name="connsiteX33" fmla="*/ 2217906 w 6575898"/>
              <a:gd name="connsiteY33" fmla="*/ 1186775 h 3326860"/>
              <a:gd name="connsiteX34" fmla="*/ 2344366 w 6575898"/>
              <a:gd name="connsiteY34" fmla="*/ 972766 h 3326860"/>
              <a:gd name="connsiteX35" fmla="*/ 2393004 w 6575898"/>
              <a:gd name="connsiteY35" fmla="*/ 885217 h 3326860"/>
              <a:gd name="connsiteX36" fmla="*/ 2431915 w 6575898"/>
              <a:gd name="connsiteY36" fmla="*/ 817124 h 3326860"/>
              <a:gd name="connsiteX37" fmla="*/ 2470825 w 6575898"/>
              <a:gd name="connsiteY37" fmla="*/ 739303 h 3326860"/>
              <a:gd name="connsiteX38" fmla="*/ 2529191 w 6575898"/>
              <a:gd name="connsiteY38" fmla="*/ 671209 h 3326860"/>
              <a:gd name="connsiteX39" fmla="*/ 2597285 w 6575898"/>
              <a:gd name="connsiteY39" fmla="*/ 525294 h 3326860"/>
              <a:gd name="connsiteX40" fmla="*/ 2684834 w 6575898"/>
              <a:gd name="connsiteY40" fmla="*/ 359924 h 3326860"/>
              <a:gd name="connsiteX41" fmla="*/ 2723744 w 6575898"/>
              <a:gd name="connsiteY41" fmla="*/ 311286 h 3326860"/>
              <a:gd name="connsiteX42" fmla="*/ 2782110 w 6575898"/>
              <a:gd name="connsiteY42" fmla="*/ 223737 h 3326860"/>
              <a:gd name="connsiteX43" fmla="*/ 2801566 w 6575898"/>
              <a:gd name="connsiteY43" fmla="*/ 175098 h 3326860"/>
              <a:gd name="connsiteX44" fmla="*/ 2840476 w 6575898"/>
              <a:gd name="connsiteY44" fmla="*/ 116732 h 3326860"/>
              <a:gd name="connsiteX45" fmla="*/ 2898842 w 6575898"/>
              <a:gd name="connsiteY45" fmla="*/ 48639 h 3326860"/>
              <a:gd name="connsiteX46" fmla="*/ 2918298 w 6575898"/>
              <a:gd name="connsiteY46" fmla="*/ 19456 h 3326860"/>
              <a:gd name="connsiteX47" fmla="*/ 2976664 w 6575898"/>
              <a:gd name="connsiteY47" fmla="*/ 0 h 3326860"/>
              <a:gd name="connsiteX48" fmla="*/ 3171217 w 6575898"/>
              <a:gd name="connsiteY48" fmla="*/ 19456 h 3326860"/>
              <a:gd name="connsiteX49" fmla="*/ 3297676 w 6575898"/>
              <a:gd name="connsiteY49" fmla="*/ 77822 h 3326860"/>
              <a:gd name="connsiteX50" fmla="*/ 3501957 w 6575898"/>
              <a:gd name="connsiteY50" fmla="*/ 214009 h 3326860"/>
              <a:gd name="connsiteX51" fmla="*/ 3540868 w 6575898"/>
              <a:gd name="connsiteY51" fmla="*/ 252920 h 3326860"/>
              <a:gd name="connsiteX52" fmla="*/ 3570051 w 6575898"/>
              <a:gd name="connsiteY52" fmla="*/ 311286 h 3326860"/>
              <a:gd name="connsiteX53" fmla="*/ 3657600 w 6575898"/>
              <a:gd name="connsiteY53" fmla="*/ 418290 h 3326860"/>
              <a:gd name="connsiteX54" fmla="*/ 3696510 w 6575898"/>
              <a:gd name="connsiteY54" fmla="*/ 486383 h 3326860"/>
              <a:gd name="connsiteX55" fmla="*/ 3735421 w 6575898"/>
              <a:gd name="connsiteY55" fmla="*/ 544749 h 3326860"/>
              <a:gd name="connsiteX56" fmla="*/ 3813242 w 6575898"/>
              <a:gd name="connsiteY56" fmla="*/ 680937 h 3326860"/>
              <a:gd name="connsiteX57" fmla="*/ 3871608 w 6575898"/>
              <a:gd name="connsiteY57" fmla="*/ 749030 h 3326860"/>
              <a:gd name="connsiteX58" fmla="*/ 3910519 w 6575898"/>
              <a:gd name="connsiteY58" fmla="*/ 826851 h 3326860"/>
              <a:gd name="connsiteX59" fmla="*/ 3998068 w 6575898"/>
              <a:gd name="connsiteY59" fmla="*/ 943583 h 3326860"/>
              <a:gd name="connsiteX60" fmla="*/ 4066161 w 6575898"/>
              <a:gd name="connsiteY60" fmla="*/ 1050588 h 3326860"/>
              <a:gd name="connsiteX61" fmla="*/ 4105072 w 6575898"/>
              <a:gd name="connsiteY61" fmla="*/ 1099226 h 3326860"/>
              <a:gd name="connsiteX62" fmla="*/ 4143983 w 6575898"/>
              <a:gd name="connsiteY62" fmla="*/ 1157592 h 3326860"/>
              <a:gd name="connsiteX63" fmla="*/ 4241259 w 6575898"/>
              <a:gd name="connsiteY63" fmla="*/ 1245141 h 3326860"/>
              <a:gd name="connsiteX64" fmla="*/ 4319081 w 6575898"/>
              <a:gd name="connsiteY64" fmla="*/ 1352145 h 3326860"/>
              <a:gd name="connsiteX65" fmla="*/ 4416357 w 6575898"/>
              <a:gd name="connsiteY65" fmla="*/ 1449422 h 3326860"/>
              <a:gd name="connsiteX66" fmla="*/ 4464995 w 6575898"/>
              <a:gd name="connsiteY66" fmla="*/ 1517515 h 3326860"/>
              <a:gd name="connsiteX67" fmla="*/ 4601183 w 6575898"/>
              <a:gd name="connsiteY67" fmla="*/ 1624520 h 3326860"/>
              <a:gd name="connsiteX68" fmla="*/ 4679004 w 6575898"/>
              <a:gd name="connsiteY68" fmla="*/ 1692613 h 3326860"/>
              <a:gd name="connsiteX69" fmla="*/ 4737370 w 6575898"/>
              <a:gd name="connsiteY69" fmla="*/ 1750979 h 3326860"/>
              <a:gd name="connsiteX70" fmla="*/ 4863830 w 6575898"/>
              <a:gd name="connsiteY70" fmla="*/ 1857983 h 3326860"/>
              <a:gd name="connsiteX71" fmla="*/ 4912468 w 6575898"/>
              <a:gd name="connsiteY71" fmla="*/ 1896894 h 3326860"/>
              <a:gd name="connsiteX72" fmla="*/ 4961106 w 6575898"/>
              <a:gd name="connsiteY72" fmla="*/ 1945532 h 3326860"/>
              <a:gd name="connsiteX73" fmla="*/ 5068110 w 6575898"/>
              <a:gd name="connsiteY73" fmla="*/ 2033081 h 3326860"/>
              <a:gd name="connsiteX74" fmla="*/ 5126476 w 6575898"/>
              <a:gd name="connsiteY74" fmla="*/ 2091447 h 3326860"/>
              <a:gd name="connsiteX75" fmla="*/ 5184842 w 6575898"/>
              <a:gd name="connsiteY75" fmla="*/ 2169268 h 3326860"/>
              <a:gd name="connsiteX76" fmla="*/ 5272391 w 6575898"/>
              <a:gd name="connsiteY76" fmla="*/ 2237362 h 3326860"/>
              <a:gd name="connsiteX77" fmla="*/ 5408578 w 6575898"/>
              <a:gd name="connsiteY77" fmla="*/ 2373549 h 3326860"/>
              <a:gd name="connsiteX78" fmla="*/ 5525310 w 6575898"/>
              <a:gd name="connsiteY78" fmla="*/ 2490281 h 3326860"/>
              <a:gd name="connsiteX79" fmla="*/ 5593404 w 6575898"/>
              <a:gd name="connsiteY79" fmla="*/ 2558375 h 3326860"/>
              <a:gd name="connsiteX80" fmla="*/ 5661498 w 6575898"/>
              <a:gd name="connsiteY80" fmla="*/ 2616741 h 3326860"/>
              <a:gd name="connsiteX81" fmla="*/ 5739319 w 6575898"/>
              <a:gd name="connsiteY81" fmla="*/ 2694562 h 3326860"/>
              <a:gd name="connsiteX82" fmla="*/ 5885234 w 6575898"/>
              <a:gd name="connsiteY82" fmla="*/ 2811294 h 3326860"/>
              <a:gd name="connsiteX83" fmla="*/ 5943600 w 6575898"/>
              <a:gd name="connsiteY83" fmla="*/ 2869660 h 3326860"/>
              <a:gd name="connsiteX84" fmla="*/ 6089515 w 6575898"/>
              <a:gd name="connsiteY84" fmla="*/ 2976664 h 3326860"/>
              <a:gd name="connsiteX85" fmla="*/ 6147881 w 6575898"/>
              <a:gd name="connsiteY85" fmla="*/ 3025303 h 3326860"/>
              <a:gd name="connsiteX86" fmla="*/ 6264612 w 6575898"/>
              <a:gd name="connsiteY86" fmla="*/ 3103124 h 3326860"/>
              <a:gd name="connsiteX87" fmla="*/ 6303523 w 6575898"/>
              <a:gd name="connsiteY87" fmla="*/ 3142034 h 3326860"/>
              <a:gd name="connsiteX88" fmla="*/ 6429983 w 6575898"/>
              <a:gd name="connsiteY88" fmla="*/ 3200400 h 3326860"/>
              <a:gd name="connsiteX89" fmla="*/ 6449438 w 6575898"/>
              <a:gd name="connsiteY89" fmla="*/ 3219856 h 3326860"/>
              <a:gd name="connsiteX90" fmla="*/ 6536987 w 6575898"/>
              <a:gd name="connsiteY90" fmla="*/ 3268494 h 3326860"/>
              <a:gd name="connsiteX91" fmla="*/ 6575898 w 6575898"/>
              <a:gd name="connsiteY91" fmla="*/ 3287949 h 332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575898" h="3326860">
                <a:moveTo>
                  <a:pt x="0" y="3326860"/>
                </a:moveTo>
                <a:cubicBezTo>
                  <a:pt x="73914" y="3305742"/>
                  <a:pt x="60887" y="3313988"/>
                  <a:pt x="126459" y="3278222"/>
                </a:cubicBezTo>
                <a:cubicBezTo>
                  <a:pt x="143058" y="3269168"/>
                  <a:pt x="159147" y="3259190"/>
                  <a:pt x="175098" y="3249039"/>
                </a:cubicBezTo>
                <a:cubicBezTo>
                  <a:pt x="194825" y="3236486"/>
                  <a:pt x="212234" y="3219927"/>
                  <a:pt x="233464" y="3210128"/>
                </a:cubicBezTo>
                <a:cubicBezTo>
                  <a:pt x="254897" y="3200236"/>
                  <a:pt x="278859" y="3197158"/>
                  <a:pt x="301557" y="3190673"/>
                </a:cubicBezTo>
                <a:cubicBezTo>
                  <a:pt x="324255" y="3177703"/>
                  <a:pt x="346633" y="3164156"/>
                  <a:pt x="369651" y="3151762"/>
                </a:cubicBezTo>
                <a:cubicBezTo>
                  <a:pt x="462870" y="3101567"/>
                  <a:pt x="401339" y="3142477"/>
                  <a:pt x="515566" y="3073941"/>
                </a:cubicBezTo>
                <a:cubicBezTo>
                  <a:pt x="535616" y="3061911"/>
                  <a:pt x="553735" y="3046812"/>
                  <a:pt x="573932" y="3035030"/>
                </a:cubicBezTo>
                <a:cubicBezTo>
                  <a:pt x="592721" y="3024070"/>
                  <a:pt x="613146" y="3016159"/>
                  <a:pt x="632298" y="3005847"/>
                </a:cubicBezTo>
                <a:cubicBezTo>
                  <a:pt x="655315" y="2993453"/>
                  <a:pt x="677374" y="2979331"/>
                  <a:pt x="700391" y="2966937"/>
                </a:cubicBezTo>
                <a:cubicBezTo>
                  <a:pt x="719543" y="2956625"/>
                  <a:pt x="740105" y="2948945"/>
                  <a:pt x="758757" y="2937754"/>
                </a:cubicBezTo>
                <a:cubicBezTo>
                  <a:pt x="772659" y="2929413"/>
                  <a:pt x="783990" y="2917275"/>
                  <a:pt x="797668" y="2908571"/>
                </a:cubicBezTo>
                <a:cubicBezTo>
                  <a:pt x="819723" y="2894536"/>
                  <a:pt x="844619" y="2885036"/>
                  <a:pt x="865761" y="2869660"/>
                </a:cubicBezTo>
                <a:cubicBezTo>
                  <a:pt x="880595" y="2858871"/>
                  <a:pt x="889410" y="2840924"/>
                  <a:pt x="904672" y="2830749"/>
                </a:cubicBezTo>
                <a:cubicBezTo>
                  <a:pt x="1049667" y="2734086"/>
                  <a:pt x="917838" y="2847748"/>
                  <a:pt x="1050587" y="2752928"/>
                </a:cubicBezTo>
                <a:cubicBezTo>
                  <a:pt x="1143955" y="2686237"/>
                  <a:pt x="1093507" y="2706883"/>
                  <a:pt x="1177047" y="2636196"/>
                </a:cubicBezTo>
                <a:cubicBezTo>
                  <a:pt x="1264859" y="2561893"/>
                  <a:pt x="1286948" y="2588079"/>
                  <a:pt x="1371600" y="2461098"/>
                </a:cubicBezTo>
                <a:cubicBezTo>
                  <a:pt x="1498066" y="2271396"/>
                  <a:pt x="1300005" y="2566154"/>
                  <a:pt x="1468876" y="2324911"/>
                </a:cubicBezTo>
                <a:cubicBezTo>
                  <a:pt x="1495694" y="2286600"/>
                  <a:pt x="1516760" y="2244105"/>
                  <a:pt x="1546698" y="2208179"/>
                </a:cubicBezTo>
                <a:cubicBezTo>
                  <a:pt x="1562911" y="2188724"/>
                  <a:pt x="1581288" y="2170885"/>
                  <a:pt x="1595336" y="2149813"/>
                </a:cubicBezTo>
                <a:cubicBezTo>
                  <a:pt x="1607402" y="2131714"/>
                  <a:pt x="1613559" y="2110236"/>
                  <a:pt x="1624519" y="2091447"/>
                </a:cubicBezTo>
                <a:cubicBezTo>
                  <a:pt x="1636301" y="2071250"/>
                  <a:pt x="1650877" y="2052808"/>
                  <a:pt x="1663430" y="2033081"/>
                </a:cubicBezTo>
                <a:cubicBezTo>
                  <a:pt x="1673581" y="2017130"/>
                  <a:pt x="1682124" y="2000175"/>
                  <a:pt x="1692612" y="1984443"/>
                </a:cubicBezTo>
                <a:cubicBezTo>
                  <a:pt x="1708085" y="1961234"/>
                  <a:pt x="1723588" y="1937938"/>
                  <a:pt x="1741251" y="1916349"/>
                </a:cubicBezTo>
                <a:cubicBezTo>
                  <a:pt x="1752866" y="1902153"/>
                  <a:pt x="1769642" y="1892466"/>
                  <a:pt x="1780161" y="1877439"/>
                </a:cubicBezTo>
                <a:cubicBezTo>
                  <a:pt x="1792635" y="1859619"/>
                  <a:pt x="1797666" y="1837424"/>
                  <a:pt x="1809344" y="1819073"/>
                </a:cubicBezTo>
                <a:cubicBezTo>
                  <a:pt x="1820491" y="1801556"/>
                  <a:pt x="1836738" y="1787710"/>
                  <a:pt x="1848255" y="1770434"/>
                </a:cubicBezTo>
                <a:cubicBezTo>
                  <a:pt x="1862756" y="1748682"/>
                  <a:pt x="1873029" y="1724331"/>
                  <a:pt x="1887166" y="1702341"/>
                </a:cubicBezTo>
                <a:cubicBezTo>
                  <a:pt x="1902250" y="1678878"/>
                  <a:pt x="1921185" y="1658003"/>
                  <a:pt x="1935804" y="1634247"/>
                </a:cubicBezTo>
                <a:cubicBezTo>
                  <a:pt x="1947204" y="1615722"/>
                  <a:pt x="1954027" y="1594670"/>
                  <a:pt x="1964987" y="1575881"/>
                </a:cubicBezTo>
                <a:cubicBezTo>
                  <a:pt x="1976769" y="1555684"/>
                  <a:pt x="1990145" y="1536425"/>
                  <a:pt x="2003898" y="1517515"/>
                </a:cubicBezTo>
                <a:cubicBezTo>
                  <a:pt x="2045401" y="1460448"/>
                  <a:pt x="2044821" y="1475081"/>
                  <a:pt x="2081719" y="1410511"/>
                </a:cubicBezTo>
                <a:cubicBezTo>
                  <a:pt x="2096108" y="1385330"/>
                  <a:pt x="2105550" y="1357464"/>
                  <a:pt x="2120630" y="1332690"/>
                </a:cubicBezTo>
                <a:cubicBezTo>
                  <a:pt x="2151024" y="1282757"/>
                  <a:pt x="2187831" y="1236901"/>
                  <a:pt x="2217906" y="1186775"/>
                </a:cubicBezTo>
                <a:cubicBezTo>
                  <a:pt x="2282522" y="1079082"/>
                  <a:pt x="2294082" y="1062160"/>
                  <a:pt x="2344366" y="972766"/>
                </a:cubicBezTo>
                <a:cubicBezTo>
                  <a:pt x="2360733" y="943669"/>
                  <a:pt x="2376637" y="914314"/>
                  <a:pt x="2393004" y="885217"/>
                </a:cubicBezTo>
                <a:cubicBezTo>
                  <a:pt x="2405821" y="862432"/>
                  <a:pt x="2420224" y="840506"/>
                  <a:pt x="2431915" y="817124"/>
                </a:cubicBezTo>
                <a:cubicBezTo>
                  <a:pt x="2444885" y="791184"/>
                  <a:pt x="2454738" y="763434"/>
                  <a:pt x="2470825" y="739303"/>
                </a:cubicBezTo>
                <a:cubicBezTo>
                  <a:pt x="2487408" y="714429"/>
                  <a:pt x="2509736" y="693907"/>
                  <a:pt x="2529191" y="671209"/>
                </a:cubicBezTo>
                <a:cubicBezTo>
                  <a:pt x="2588781" y="492439"/>
                  <a:pt x="2523818" y="661732"/>
                  <a:pt x="2597285" y="525294"/>
                </a:cubicBezTo>
                <a:cubicBezTo>
                  <a:pt x="2644086" y="438378"/>
                  <a:pt x="2609594" y="453975"/>
                  <a:pt x="2684834" y="359924"/>
                </a:cubicBezTo>
                <a:cubicBezTo>
                  <a:pt x="2697804" y="343711"/>
                  <a:pt x="2712597" y="328802"/>
                  <a:pt x="2723744" y="311286"/>
                </a:cubicBezTo>
                <a:cubicBezTo>
                  <a:pt x="2785580" y="214115"/>
                  <a:pt x="2720786" y="285061"/>
                  <a:pt x="2782110" y="223737"/>
                </a:cubicBezTo>
                <a:cubicBezTo>
                  <a:pt x="2788595" y="207524"/>
                  <a:pt x="2793204" y="190428"/>
                  <a:pt x="2801566" y="175098"/>
                </a:cubicBezTo>
                <a:cubicBezTo>
                  <a:pt x="2812763" y="154571"/>
                  <a:pt x="2823942" y="133265"/>
                  <a:pt x="2840476" y="116732"/>
                </a:cubicBezTo>
                <a:cubicBezTo>
                  <a:pt x="2869686" y="87524"/>
                  <a:pt x="2865359" y="93283"/>
                  <a:pt x="2898842" y="48639"/>
                </a:cubicBezTo>
                <a:cubicBezTo>
                  <a:pt x="2905857" y="39286"/>
                  <a:pt x="2908384" y="25652"/>
                  <a:pt x="2918298" y="19456"/>
                </a:cubicBezTo>
                <a:cubicBezTo>
                  <a:pt x="2935689" y="8587"/>
                  <a:pt x="2976664" y="0"/>
                  <a:pt x="2976664" y="0"/>
                </a:cubicBezTo>
                <a:cubicBezTo>
                  <a:pt x="3041515" y="6485"/>
                  <a:pt x="3106861" y="9159"/>
                  <a:pt x="3171217" y="19456"/>
                </a:cubicBezTo>
                <a:cubicBezTo>
                  <a:pt x="3193070" y="22953"/>
                  <a:pt x="3293450" y="75497"/>
                  <a:pt x="3297676" y="77822"/>
                </a:cubicBezTo>
                <a:cubicBezTo>
                  <a:pt x="3361260" y="112793"/>
                  <a:pt x="3448679" y="160731"/>
                  <a:pt x="3501957" y="214009"/>
                </a:cubicBezTo>
                <a:cubicBezTo>
                  <a:pt x="3514927" y="226979"/>
                  <a:pt x="3530349" y="237893"/>
                  <a:pt x="3540868" y="252920"/>
                </a:cubicBezTo>
                <a:cubicBezTo>
                  <a:pt x="3553342" y="270740"/>
                  <a:pt x="3557507" y="293516"/>
                  <a:pt x="3570051" y="311286"/>
                </a:cubicBezTo>
                <a:cubicBezTo>
                  <a:pt x="3596628" y="348936"/>
                  <a:pt x="3634735" y="378277"/>
                  <a:pt x="3657600" y="418290"/>
                </a:cubicBezTo>
                <a:cubicBezTo>
                  <a:pt x="3670570" y="440988"/>
                  <a:pt x="3682809" y="464119"/>
                  <a:pt x="3696510" y="486383"/>
                </a:cubicBezTo>
                <a:cubicBezTo>
                  <a:pt x="3708765" y="506297"/>
                  <a:pt x="3723820" y="524447"/>
                  <a:pt x="3735421" y="544749"/>
                </a:cubicBezTo>
                <a:cubicBezTo>
                  <a:pt x="3781894" y="626076"/>
                  <a:pt x="3760578" y="612474"/>
                  <a:pt x="3813242" y="680937"/>
                </a:cubicBezTo>
                <a:cubicBezTo>
                  <a:pt x="3831469" y="704632"/>
                  <a:pt x="3855025" y="724156"/>
                  <a:pt x="3871608" y="749030"/>
                </a:cubicBezTo>
                <a:cubicBezTo>
                  <a:pt x="3887696" y="773161"/>
                  <a:pt x="3896130" y="801670"/>
                  <a:pt x="3910519" y="826851"/>
                </a:cubicBezTo>
                <a:cubicBezTo>
                  <a:pt x="3961934" y="916827"/>
                  <a:pt x="3936133" y="855840"/>
                  <a:pt x="3998068" y="943583"/>
                </a:cubicBezTo>
                <a:cubicBezTo>
                  <a:pt x="4022449" y="978123"/>
                  <a:pt x="4039750" y="1017575"/>
                  <a:pt x="4066161" y="1050588"/>
                </a:cubicBezTo>
                <a:cubicBezTo>
                  <a:pt x="4079131" y="1066801"/>
                  <a:pt x="4092860" y="1082435"/>
                  <a:pt x="4105072" y="1099226"/>
                </a:cubicBezTo>
                <a:cubicBezTo>
                  <a:pt x="4118825" y="1118136"/>
                  <a:pt x="4128341" y="1140212"/>
                  <a:pt x="4143983" y="1157592"/>
                </a:cubicBezTo>
                <a:cubicBezTo>
                  <a:pt x="4282167" y="1311130"/>
                  <a:pt x="4098825" y="1071055"/>
                  <a:pt x="4241259" y="1245141"/>
                </a:cubicBezTo>
                <a:cubicBezTo>
                  <a:pt x="4313213" y="1333085"/>
                  <a:pt x="4246449" y="1274324"/>
                  <a:pt x="4319081" y="1352145"/>
                </a:cubicBezTo>
                <a:cubicBezTo>
                  <a:pt x="4350370" y="1385669"/>
                  <a:pt x="4389703" y="1412107"/>
                  <a:pt x="4416357" y="1449422"/>
                </a:cubicBezTo>
                <a:cubicBezTo>
                  <a:pt x="4432570" y="1472120"/>
                  <a:pt x="4446075" y="1497019"/>
                  <a:pt x="4464995" y="1517515"/>
                </a:cubicBezTo>
                <a:cubicBezTo>
                  <a:pt x="4512962" y="1569479"/>
                  <a:pt x="4547303" y="1581416"/>
                  <a:pt x="4601183" y="1624520"/>
                </a:cubicBezTo>
                <a:cubicBezTo>
                  <a:pt x="4628098" y="1646052"/>
                  <a:pt x="4653746" y="1669159"/>
                  <a:pt x="4679004" y="1692613"/>
                </a:cubicBezTo>
                <a:cubicBezTo>
                  <a:pt x="4699166" y="1711335"/>
                  <a:pt x="4716865" y="1732633"/>
                  <a:pt x="4737370" y="1750979"/>
                </a:cubicBezTo>
                <a:cubicBezTo>
                  <a:pt x="4778521" y="1787798"/>
                  <a:pt x="4821410" y="1822633"/>
                  <a:pt x="4863830" y="1857983"/>
                </a:cubicBezTo>
                <a:cubicBezTo>
                  <a:pt x="4879780" y="1871275"/>
                  <a:pt x="4897787" y="1882213"/>
                  <a:pt x="4912468" y="1896894"/>
                </a:cubicBezTo>
                <a:cubicBezTo>
                  <a:pt x="4928681" y="1913107"/>
                  <a:pt x="4943851" y="1930434"/>
                  <a:pt x="4961106" y="1945532"/>
                </a:cubicBezTo>
                <a:cubicBezTo>
                  <a:pt x="4995789" y="1975879"/>
                  <a:pt x="5035523" y="2000494"/>
                  <a:pt x="5068110" y="2033081"/>
                </a:cubicBezTo>
                <a:cubicBezTo>
                  <a:pt x="5087565" y="2052536"/>
                  <a:pt x="5108570" y="2070557"/>
                  <a:pt x="5126476" y="2091447"/>
                </a:cubicBezTo>
                <a:cubicBezTo>
                  <a:pt x="5147578" y="2116066"/>
                  <a:pt x="5161914" y="2146340"/>
                  <a:pt x="5184842" y="2169268"/>
                </a:cubicBezTo>
                <a:cubicBezTo>
                  <a:pt x="5210984" y="2195410"/>
                  <a:pt x="5245089" y="2212434"/>
                  <a:pt x="5272391" y="2237362"/>
                </a:cubicBezTo>
                <a:cubicBezTo>
                  <a:pt x="5319801" y="2280650"/>
                  <a:pt x="5363182" y="2328153"/>
                  <a:pt x="5408578" y="2373549"/>
                </a:cubicBezTo>
                <a:lnTo>
                  <a:pt x="5525310" y="2490281"/>
                </a:lnTo>
                <a:cubicBezTo>
                  <a:pt x="5548008" y="2512979"/>
                  <a:pt x="5569032" y="2537485"/>
                  <a:pt x="5593404" y="2558375"/>
                </a:cubicBezTo>
                <a:cubicBezTo>
                  <a:pt x="5616102" y="2577830"/>
                  <a:pt x="5639643" y="2596343"/>
                  <a:pt x="5661498" y="2616741"/>
                </a:cubicBezTo>
                <a:cubicBezTo>
                  <a:pt x="5688317" y="2641772"/>
                  <a:pt x="5711636" y="2670490"/>
                  <a:pt x="5739319" y="2694562"/>
                </a:cubicBezTo>
                <a:cubicBezTo>
                  <a:pt x="5786321" y="2735434"/>
                  <a:pt x="5841190" y="2767250"/>
                  <a:pt x="5885234" y="2811294"/>
                </a:cubicBezTo>
                <a:cubicBezTo>
                  <a:pt x="5904689" y="2830749"/>
                  <a:pt x="5922215" y="2852348"/>
                  <a:pt x="5943600" y="2869660"/>
                </a:cubicBezTo>
                <a:cubicBezTo>
                  <a:pt x="5990480" y="2907610"/>
                  <a:pt x="6043180" y="2938051"/>
                  <a:pt x="6089515" y="2976664"/>
                </a:cubicBezTo>
                <a:cubicBezTo>
                  <a:pt x="6108970" y="2992877"/>
                  <a:pt x="6127350" y="3010475"/>
                  <a:pt x="6147881" y="3025303"/>
                </a:cubicBezTo>
                <a:cubicBezTo>
                  <a:pt x="6185792" y="3052683"/>
                  <a:pt x="6231544" y="3070057"/>
                  <a:pt x="6264612" y="3103124"/>
                </a:cubicBezTo>
                <a:cubicBezTo>
                  <a:pt x="6277582" y="3116094"/>
                  <a:pt x="6288261" y="3131859"/>
                  <a:pt x="6303523" y="3142034"/>
                </a:cubicBezTo>
                <a:cubicBezTo>
                  <a:pt x="6338568" y="3165397"/>
                  <a:pt x="6389574" y="3184237"/>
                  <a:pt x="6429983" y="3200400"/>
                </a:cubicBezTo>
                <a:cubicBezTo>
                  <a:pt x="6436468" y="3206885"/>
                  <a:pt x="6441975" y="3214525"/>
                  <a:pt x="6449438" y="3219856"/>
                </a:cubicBezTo>
                <a:cubicBezTo>
                  <a:pt x="6498041" y="3254573"/>
                  <a:pt x="6490729" y="3242061"/>
                  <a:pt x="6536987" y="3268494"/>
                </a:cubicBezTo>
                <a:cubicBezTo>
                  <a:pt x="6574182" y="3289748"/>
                  <a:pt x="6553005" y="3287949"/>
                  <a:pt x="6575898" y="32879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cxnSp>
        <p:nvCxnSpPr>
          <p:cNvPr id="4" name="Straight Connector 3"/>
          <p:cNvCxnSpPr/>
          <p:nvPr/>
        </p:nvCxnSpPr>
        <p:spPr>
          <a:xfrm>
            <a:off x="1293813" y="4600575"/>
            <a:ext cx="657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56100" y="333375"/>
            <a:ext cx="144463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63"/>
          </p:cNvCxnSpPr>
          <p:nvPr/>
        </p:nvCxnSpPr>
        <p:spPr>
          <a:xfrm>
            <a:off x="5535613" y="2519363"/>
            <a:ext cx="87312" cy="206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2" idx="74"/>
          </p:cNvCxnSpPr>
          <p:nvPr/>
        </p:nvCxnSpPr>
        <p:spPr>
          <a:xfrm flipV="1">
            <a:off x="5622925" y="3365500"/>
            <a:ext cx="796925" cy="87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" idx="76"/>
          </p:cNvCxnSpPr>
          <p:nvPr/>
        </p:nvCxnSpPr>
        <p:spPr>
          <a:xfrm flipV="1">
            <a:off x="5622925" y="3511550"/>
            <a:ext cx="942975" cy="108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40425" y="3697288"/>
            <a:ext cx="785813" cy="90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" idx="79"/>
          </p:cNvCxnSpPr>
          <p:nvPr/>
        </p:nvCxnSpPr>
        <p:spPr>
          <a:xfrm flipV="1">
            <a:off x="6242050" y="3832225"/>
            <a:ext cx="644525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" idx="81"/>
          </p:cNvCxnSpPr>
          <p:nvPr/>
        </p:nvCxnSpPr>
        <p:spPr>
          <a:xfrm flipV="1">
            <a:off x="6497638" y="3968750"/>
            <a:ext cx="534987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" idx="82"/>
          </p:cNvCxnSpPr>
          <p:nvPr/>
        </p:nvCxnSpPr>
        <p:spPr>
          <a:xfrm flipV="1">
            <a:off x="6765925" y="4086225"/>
            <a:ext cx="41275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032625" y="4238625"/>
            <a:ext cx="29845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34250" y="4391025"/>
            <a:ext cx="149225" cy="2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8" name="TextBox 34"/>
          <p:cNvSpPr txBox="1">
            <a:spLocks noChangeArrowheads="1"/>
          </p:cNvSpPr>
          <p:nvPr/>
        </p:nvSpPr>
        <p:spPr bwMode="auto">
          <a:xfrm>
            <a:off x="8027988" y="4495800"/>
            <a:ext cx="576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U</a:t>
            </a:r>
          </a:p>
        </p:txBody>
      </p:sp>
      <p:sp>
        <p:nvSpPr>
          <p:cNvPr id="21519" name="TextBox 35"/>
          <p:cNvSpPr txBox="1">
            <a:spLocks noChangeArrowheads="1"/>
          </p:cNvSpPr>
          <p:nvPr/>
        </p:nvSpPr>
        <p:spPr bwMode="auto">
          <a:xfrm>
            <a:off x="4356100" y="47244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>
                <a:latin typeface="Calibri" pitchFamily="34" charset="0"/>
              </a:rPr>
              <a:t>0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713413" y="1196975"/>
            <a:ext cx="1306512" cy="936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38"/>
          <p:cNvSpPr txBox="1">
            <a:spLocks noChangeArrowheads="1"/>
          </p:cNvSpPr>
          <p:nvPr/>
        </p:nvSpPr>
        <p:spPr bwMode="auto">
          <a:xfrm>
            <a:off x="7178675" y="908050"/>
            <a:ext cx="1209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N(0,1)</a:t>
            </a:r>
          </a:p>
        </p:txBody>
      </p:sp>
      <p:sp>
        <p:nvSpPr>
          <p:cNvPr id="21522" name="TextBox 39"/>
          <p:cNvSpPr txBox="1">
            <a:spLocks noChangeArrowheads="1"/>
          </p:cNvSpPr>
          <p:nvPr/>
        </p:nvSpPr>
        <p:spPr bwMode="auto">
          <a:xfrm>
            <a:off x="5364163" y="4724400"/>
            <a:ext cx="681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1.43</a:t>
            </a:r>
          </a:p>
        </p:txBody>
      </p:sp>
      <p:sp>
        <p:nvSpPr>
          <p:cNvPr id="21523" name="TextBox 40"/>
          <p:cNvSpPr txBox="1">
            <a:spLocks noChangeArrowheads="1"/>
          </p:cNvSpPr>
          <p:nvPr/>
        </p:nvSpPr>
        <p:spPr bwMode="auto">
          <a:xfrm>
            <a:off x="7181850" y="3068638"/>
            <a:ext cx="1206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0.764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765925" y="3365500"/>
            <a:ext cx="565150" cy="6032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43"/>
          <p:cNvSpPr txBox="1">
            <a:spLocks noChangeArrowheads="1"/>
          </p:cNvSpPr>
          <p:nvPr/>
        </p:nvSpPr>
        <p:spPr bwMode="auto">
          <a:xfrm>
            <a:off x="900113" y="5516563"/>
            <a:ext cx="696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So, the probability is 0.764 of 65% or more passing at the first attempt.</a:t>
            </a:r>
          </a:p>
        </p:txBody>
      </p:sp>
      <p:cxnSp>
        <p:nvCxnSpPr>
          <p:cNvPr id="29" name="Straight Connector 28"/>
          <p:cNvCxnSpPr>
            <a:endCxn id="2" idx="72"/>
          </p:cNvCxnSpPr>
          <p:nvPr/>
        </p:nvCxnSpPr>
        <p:spPr>
          <a:xfrm flipV="1">
            <a:off x="5622925" y="3219450"/>
            <a:ext cx="631825" cy="6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" idx="69"/>
          </p:cNvCxnSpPr>
          <p:nvPr/>
        </p:nvCxnSpPr>
        <p:spPr>
          <a:xfrm flipV="1">
            <a:off x="5580063" y="3025775"/>
            <a:ext cx="450850" cy="47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" idx="67"/>
          </p:cNvCxnSpPr>
          <p:nvPr/>
        </p:nvCxnSpPr>
        <p:spPr>
          <a:xfrm flipV="1">
            <a:off x="5580063" y="2898775"/>
            <a:ext cx="314325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" idx="65"/>
          </p:cNvCxnSpPr>
          <p:nvPr/>
        </p:nvCxnSpPr>
        <p:spPr>
          <a:xfrm flipV="1">
            <a:off x="5575300" y="2724150"/>
            <a:ext cx="134938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DDA4D-AB57-49BD-A982-E455BB38C108}" type="slidenum">
              <a:rPr lang="en-IE"/>
              <a:pPr>
                <a:defRPr/>
              </a:pPr>
              <a:t>7</a:t>
            </a:fld>
            <a:endParaRPr lang="en-IE"/>
          </a:p>
        </p:txBody>
      </p:sp>
      <p:graphicFrame>
        <p:nvGraphicFramePr>
          <p:cNvPr id="3200" name="Object 128"/>
          <p:cNvGraphicFramePr>
            <a:graphicFrameLocks noChangeAspect="1"/>
          </p:cNvGraphicFramePr>
          <p:nvPr/>
        </p:nvGraphicFramePr>
        <p:xfrm>
          <a:off x="779463" y="981075"/>
          <a:ext cx="34321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2273040" imgH="317160" progId="Equation.3">
                  <p:embed/>
                </p:oleObj>
              </mc:Choice>
              <mc:Fallback>
                <p:oleObj name="Equation" r:id="rId3" imgW="2273040" imgH="31716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981075"/>
                        <a:ext cx="34321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8" name="TextBox 3"/>
          <p:cNvSpPr txBox="1">
            <a:spLocks noChangeArrowheads="1"/>
          </p:cNvSpPr>
          <p:nvPr/>
        </p:nvSpPr>
        <p:spPr bwMode="auto">
          <a:xfrm>
            <a:off x="611188" y="260350"/>
            <a:ext cx="79930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The Poisson  Distribution describes No. events occurring within a given interval: Useful when n large, random independent events and p small : recall ‘rare’ event.</a:t>
            </a:r>
          </a:p>
        </p:txBody>
      </p:sp>
      <p:sp>
        <p:nvSpPr>
          <p:cNvPr id="3209" name="TextBox 4"/>
          <p:cNvSpPr txBox="1">
            <a:spLocks noChangeArrowheads="1"/>
          </p:cNvSpPr>
          <p:nvPr/>
        </p:nvSpPr>
        <p:spPr bwMode="auto">
          <a:xfrm>
            <a:off x="684213" y="1484313"/>
            <a:ext cx="7775575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000" b="1" u="sng" dirty="0">
                <a:solidFill>
                  <a:schemeClr val="tx2"/>
                </a:solidFill>
                <a:latin typeface="Calibri" pitchFamily="34" charset="0"/>
              </a:rPr>
              <a:t>Example 8</a:t>
            </a:r>
            <a:r>
              <a:rPr lang="en-IE" dirty="0">
                <a:solidFill>
                  <a:schemeClr val="tx2"/>
                </a:solidFill>
                <a:latin typeface="Calibri" pitchFamily="34" charset="0"/>
              </a:rPr>
              <a:t>: </a:t>
            </a:r>
          </a:p>
          <a:p>
            <a:r>
              <a:rPr lang="en-IE" dirty="0">
                <a:latin typeface="Calibri" pitchFamily="34" charset="0"/>
              </a:rPr>
              <a:t>In  a transport fleet, there is, on average, one breakdown a  week, which requires a recovery operation. What is the expected pattern of recoveries over 100 weeks.</a:t>
            </a:r>
          </a:p>
          <a:p>
            <a:endParaRPr lang="en-IE" sz="1000" dirty="0">
              <a:latin typeface="Calibri" pitchFamily="34" charset="0"/>
            </a:endParaRPr>
          </a:p>
          <a:p>
            <a:r>
              <a:rPr lang="en-IE" u="sng" dirty="0">
                <a:latin typeface="Calibri" pitchFamily="34" charset="0"/>
              </a:rPr>
              <a:t>Solution : </a:t>
            </a:r>
            <a:r>
              <a:rPr lang="en-IE" dirty="0">
                <a:latin typeface="Calibri" pitchFamily="34" charset="0"/>
              </a:rPr>
              <a:t>the long way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650" y="3289300"/>
          <a:ext cx="7921625" cy="3235644"/>
        </p:xfrm>
        <a:graphic>
          <a:graphicData uri="http://schemas.openxmlformats.org/drawingml/2006/table">
            <a:tbl>
              <a:tblPr/>
              <a:tblGrid>
                <a:gridCol w="1728788"/>
                <a:gridCol w="3600450"/>
                <a:gridCol w="25923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No. Recoveries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Recovery Pattern for 100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0.3679 x 100 = 37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0.3679 x 100 = 37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0.1840 x 100 = 18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0.0613x 100 = 6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0.0153 x 100 = 2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0.0036 x 100 = 0 weeks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 probability =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Total weeks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1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38301"/>
              </p:ext>
            </p:extLst>
          </p:nvPr>
        </p:nvGraphicFramePr>
        <p:xfrm>
          <a:off x="3257550" y="3933056"/>
          <a:ext cx="1962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5" imgW="1739880" imgH="317160" progId="Equation.3">
                  <p:embed/>
                </p:oleObj>
              </mc:Choice>
              <mc:Fallback>
                <p:oleObj name="Equation" r:id="rId5" imgW="1739880" imgH="31716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933056"/>
                        <a:ext cx="19621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49830"/>
              </p:ext>
            </p:extLst>
          </p:nvPr>
        </p:nvGraphicFramePr>
        <p:xfrm>
          <a:off x="3286125" y="4352082"/>
          <a:ext cx="20066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7" imgW="1701720" imgH="317160" progId="Equation.3">
                  <p:embed/>
                </p:oleObj>
              </mc:Choice>
              <mc:Fallback>
                <p:oleObj name="Equation" r:id="rId7" imgW="1701720" imgH="31716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352082"/>
                        <a:ext cx="20066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3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17107"/>
              </p:ext>
            </p:extLst>
          </p:nvPr>
        </p:nvGraphicFramePr>
        <p:xfrm>
          <a:off x="3276600" y="4707359"/>
          <a:ext cx="2087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9" imgW="1752480" imgH="317160" progId="Equation.3">
                  <p:embed/>
                </p:oleObj>
              </mc:Choice>
              <mc:Fallback>
                <p:oleObj name="Equation" r:id="rId9" imgW="1752480" imgH="31716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07359"/>
                        <a:ext cx="20875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4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12041"/>
              </p:ext>
            </p:extLst>
          </p:nvPr>
        </p:nvGraphicFramePr>
        <p:xfrm>
          <a:off x="3276600" y="5784304"/>
          <a:ext cx="2181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11" imgW="1815840" imgH="317160" progId="Equation.3">
                  <p:embed/>
                </p:oleObj>
              </mc:Choice>
              <mc:Fallback>
                <p:oleObj name="Equation" r:id="rId11" imgW="1815840" imgH="31716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84304"/>
                        <a:ext cx="2181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49225"/>
              </p:ext>
            </p:extLst>
          </p:nvPr>
        </p:nvGraphicFramePr>
        <p:xfrm>
          <a:off x="3276600" y="5062636"/>
          <a:ext cx="21748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13" imgW="1803240" imgH="317160" progId="Equation.3">
                  <p:embed/>
                </p:oleObj>
              </mc:Choice>
              <mc:Fallback>
                <p:oleObj name="Equation" r:id="rId13" imgW="1803240" imgH="31716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62636"/>
                        <a:ext cx="2174875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6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6508"/>
              </p:ext>
            </p:extLst>
          </p:nvPr>
        </p:nvGraphicFramePr>
        <p:xfrm>
          <a:off x="3276600" y="5425852"/>
          <a:ext cx="21955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15" imgW="1828800" imgH="317160" progId="Equation.3">
                  <p:embed/>
                </p:oleObj>
              </mc:Choice>
              <mc:Fallback>
                <p:oleObj name="Equation" r:id="rId15" imgW="1828800" imgH="3171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25852"/>
                        <a:ext cx="2195513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36975-2F8E-4289-9CB6-4E4552AC418C}" type="slidenum">
              <a:rPr lang="en-IE"/>
              <a:pPr>
                <a:defRPr/>
              </a:pPr>
              <a:t>8</a:t>
            </a:fld>
            <a:endParaRPr lang="en-IE"/>
          </a:p>
        </p:txBody>
      </p:sp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468313" y="115888"/>
            <a:ext cx="85677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>
                <a:latin typeface="Calibri" pitchFamily="34" charset="0"/>
              </a:rPr>
              <a:t>Alternatively: Use  (Cumulative)Poisson Tables.</a:t>
            </a:r>
          </a:p>
          <a:p>
            <a:r>
              <a:rPr lang="en-IE">
                <a:latin typeface="Calibri" pitchFamily="34" charset="0"/>
              </a:rPr>
              <a:t>White, Yeats &amp; Skipworth, “Tables for Statisticians”  page 7 </a:t>
            </a:r>
          </a:p>
          <a:p>
            <a:endParaRPr lang="en-IE">
              <a:latin typeface="Calibri" pitchFamily="34" charset="0"/>
            </a:endParaRPr>
          </a:p>
          <a:p>
            <a:r>
              <a:rPr lang="en-IE" u="sng">
                <a:latin typeface="Calibri" pitchFamily="34" charset="0"/>
              </a:rPr>
              <a:t>Solution</a:t>
            </a:r>
          </a:p>
          <a:p>
            <a:r>
              <a:rPr lang="en-IE">
                <a:latin typeface="Calibri" pitchFamily="34" charset="0"/>
                <a:sym typeface="Symbol" pitchFamily="18" charset="2"/>
              </a:rPr>
              <a:t>For Poisson parameter  (=mean= variance  =  = 1 , the Cumulative Poisson  has values:</a:t>
            </a:r>
          </a:p>
          <a:p>
            <a:endParaRPr lang="en-IE">
              <a:latin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71550" y="1700213"/>
          <a:ext cx="7488832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006171"/>
                <a:gridCol w="2378075"/>
                <a:gridCol w="1664426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No. random events </a:t>
                      </a:r>
                      <a:r>
                        <a:rPr lang="en-IE" sz="1500" dirty="0" smtClean="0">
                          <a:solidFill>
                            <a:srgbClr val="FF0000"/>
                          </a:solidFill>
                        </a:rPr>
                        <a:t>= </a:t>
                      </a:r>
                      <a:r>
                        <a:rPr lang="en-IE" sz="1500" i="1" dirty="0" smtClean="0">
                          <a:solidFill>
                            <a:srgbClr val="FF0000"/>
                          </a:solidFill>
                        </a:rPr>
                        <a:t>r or more</a:t>
                      </a:r>
                      <a:endParaRPr lang="en-IE" sz="150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E" sz="1500" dirty="0" smtClean="0">
                          <a:sym typeface="Symbol"/>
                        </a:rPr>
                        <a:t>=1.0</a:t>
                      </a:r>
                      <a:endParaRPr lang="en-IE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Recovery Pattern for 100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P(</a:t>
                      </a:r>
                      <a:r>
                        <a:rPr lang="en-IE" sz="1500" dirty="0" err="1" smtClean="0"/>
                        <a:t>No.events</a:t>
                      </a:r>
                      <a:r>
                        <a:rPr lang="en-IE" sz="1500" dirty="0" smtClean="0"/>
                        <a:t> </a:t>
                      </a:r>
                      <a:r>
                        <a:rPr lang="en-IE" sz="1500" dirty="0" smtClean="0">
                          <a:sym typeface="Symbol"/>
                        </a:rPr>
                        <a:t>  r)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  P(No. events = r)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 smtClean="0"/>
                        <a:t>    Prob. </a:t>
                      </a:r>
                      <a:r>
                        <a:rPr lang="en-IE" sz="1500" dirty="0" smtClean="0">
                          <a:sym typeface="Symbol"/>
                        </a:rPr>
                        <a:t> 100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1.00000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1.00000-0.63212 = 0.36788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37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0.63212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0.63212-0.26424 =0.36788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37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2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0.26424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0.26424-0.08030</a:t>
                      </a:r>
                      <a:r>
                        <a:rPr lang="en-IE" sz="1500" baseline="0" dirty="0" smtClean="0"/>
                        <a:t> = 0.18394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18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0.08030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0.08030-0.01899 = 0.06131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6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4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0.01899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0.01899-0.00366= 0.01533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2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5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0.00366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0.00366-0.00059</a:t>
                      </a:r>
                      <a:r>
                        <a:rPr lang="en-IE" sz="1500" baseline="0" dirty="0" smtClean="0"/>
                        <a:t> = 0.00307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 weeks</a:t>
                      </a:r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6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smtClean="0"/>
                        <a:t>0.00059</a:t>
                      </a:r>
                      <a:endParaRPr lang="en-I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500" dirty="0" smtClean="0"/>
                        <a:t>0.00059-0.00008 =</a:t>
                      </a:r>
                      <a:r>
                        <a:rPr lang="en-IE" sz="1500" baseline="0" dirty="0" smtClean="0"/>
                        <a:t> </a:t>
                      </a:r>
                      <a:r>
                        <a:rPr lang="en-IE" sz="1500" dirty="0" smtClean="0"/>
                        <a:t>0.00051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0.00008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0.00008-0.00001 = 0.00007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500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8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0.00001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Total Prob. </a:t>
                      </a:r>
                      <a:r>
                        <a:rPr lang="en-IE" sz="1500" dirty="0" smtClean="0">
                          <a:sym typeface="Symbol"/>
                        </a:rPr>
                        <a:t></a:t>
                      </a:r>
                      <a:r>
                        <a:rPr lang="en-IE" sz="1500" dirty="0" smtClean="0"/>
                        <a:t>1.00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500" dirty="0" smtClean="0"/>
                        <a:t>Total = 100 weeks</a:t>
                      </a:r>
                      <a:endParaRPr lang="en-IE" sz="15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3779838" y="1484313"/>
            <a:ext cx="3024187" cy="1584325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C8D88-D77A-483C-ABD9-AA698717795C}" type="slidenum">
              <a:rPr lang="en-IE"/>
              <a:pPr>
                <a:defRPr/>
              </a:pPr>
              <a:t>9</a:t>
            </a:fld>
            <a:endParaRPr lang="en-IE"/>
          </a:p>
        </p:txBody>
      </p:sp>
      <p:sp>
        <p:nvSpPr>
          <p:cNvPr id="2" name="TextBox 1"/>
          <p:cNvSpPr txBox="1"/>
          <p:nvPr/>
        </p:nvSpPr>
        <p:spPr>
          <a:xfrm>
            <a:off x="539750" y="549275"/>
            <a:ext cx="7993063" cy="5908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b="1" u="sng" dirty="0">
                <a:solidFill>
                  <a:schemeClr val="tx2"/>
                </a:solidFill>
                <a:latin typeface="+mn-lt"/>
                <a:cs typeface="+mn-cs"/>
              </a:rPr>
              <a:t>Example 9</a:t>
            </a:r>
            <a:r>
              <a:rPr lang="en-IE" dirty="0">
                <a:latin typeface="+mn-lt"/>
                <a:cs typeface="+mn-cs"/>
              </a:rPr>
              <a:t>: Customers arrive randomly at a service point at an average rate of 30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</a:rPr>
              <a:t>per hour</a:t>
            </a:r>
            <a:r>
              <a:rPr lang="en-IE" dirty="0">
                <a:latin typeface="+mn-lt"/>
                <a:cs typeface="+mn-cs"/>
              </a:rPr>
              <a:t>.  Assuming a Poisson distribution, calculate the probability that: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Tx/>
              <a:buAutoNum type="romanLcParenBoth"/>
              <a:defRPr/>
            </a:pPr>
            <a:r>
              <a:rPr lang="en-IE" dirty="0">
                <a:latin typeface="+mn-lt"/>
                <a:cs typeface="+mn-cs"/>
              </a:rPr>
              <a:t>No customer arrives in any particular minute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Tx/>
              <a:buAutoNum type="romanLcParenBoth"/>
              <a:defRPr/>
            </a:pPr>
            <a:r>
              <a:rPr lang="en-IE" dirty="0">
                <a:latin typeface="+mn-lt"/>
                <a:cs typeface="+mn-cs"/>
              </a:rPr>
              <a:t>Exactly one arrives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Tx/>
              <a:buAutoNum type="romanLcParenBoth"/>
              <a:defRPr/>
            </a:pPr>
            <a:r>
              <a:rPr lang="en-IE" dirty="0">
                <a:latin typeface="+mn-lt"/>
                <a:cs typeface="+mn-cs"/>
              </a:rPr>
              <a:t>Two </a:t>
            </a:r>
            <a:r>
              <a:rPr lang="en-IE" i="1" dirty="0">
                <a:solidFill>
                  <a:srgbClr val="FF0000"/>
                </a:solidFill>
                <a:latin typeface="+mn-lt"/>
                <a:cs typeface="+mn-cs"/>
              </a:rPr>
              <a:t>or more </a:t>
            </a:r>
            <a:r>
              <a:rPr lang="en-IE" dirty="0">
                <a:latin typeface="+mn-lt"/>
                <a:cs typeface="+mn-cs"/>
              </a:rPr>
              <a:t>arrive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Tx/>
              <a:buAutoNum type="romanLcParenBoth"/>
              <a:defRPr/>
            </a:pPr>
            <a:r>
              <a:rPr lang="en-IE" dirty="0">
                <a:latin typeface="+mn-lt"/>
                <a:cs typeface="+mn-cs"/>
              </a:rPr>
              <a:t>Three </a:t>
            </a:r>
            <a:r>
              <a:rPr lang="en-IE" i="1" dirty="0">
                <a:solidFill>
                  <a:srgbClr val="FF0000"/>
                </a:solidFill>
                <a:latin typeface="+mn-lt"/>
                <a:cs typeface="+mn-cs"/>
              </a:rPr>
              <a:t>or fewer </a:t>
            </a:r>
            <a:r>
              <a:rPr lang="en-IE" dirty="0">
                <a:latin typeface="+mn-lt"/>
                <a:cs typeface="+mn-cs"/>
              </a:rPr>
              <a:t>arrive</a:t>
            </a:r>
          </a:p>
          <a:p>
            <a:pPr marL="400050" indent="-400050" fontAlgn="auto">
              <a:spcBef>
                <a:spcPts val="0"/>
              </a:spcBef>
              <a:spcAft>
                <a:spcPts val="0"/>
              </a:spcAft>
              <a:buFontTx/>
              <a:buAutoNum type="romanLcParenBoth"/>
              <a:defRPr/>
            </a:pPr>
            <a:endParaRPr lang="en-IE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u="sng" dirty="0">
                <a:latin typeface="+mn-lt"/>
                <a:cs typeface="+mn-cs"/>
              </a:rPr>
              <a:t>Solution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The time interval requested is a minute (not an hour).  So, Mean  (</a:t>
            </a:r>
            <a:r>
              <a:rPr lang="en-IE" dirty="0">
                <a:latin typeface="+mn-lt"/>
                <a:cs typeface="+mn-cs"/>
                <a:sym typeface="Symbol"/>
              </a:rPr>
              <a:t> )</a:t>
            </a:r>
            <a:r>
              <a:rPr lang="en-IE" dirty="0">
                <a:latin typeface="+mn-lt"/>
                <a:cs typeface="+mn-cs"/>
              </a:rPr>
              <a:t> is 30/60 =0.5.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sz="800" dirty="0">
              <a:latin typeface="+mn-lt"/>
              <a:cs typeface="+mn-cs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  <a:sym typeface="Symbol"/>
              </a:rPr>
              <a:t>Using Tables p. 7 for </a:t>
            </a:r>
            <a:r>
              <a:rPr lang="en-IE" dirty="0">
                <a:latin typeface="+mn-lt"/>
                <a:cs typeface="+mn-cs"/>
              </a:rPr>
              <a:t> =0.5, gives: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 dirty="0">
              <a:latin typeface="+mn-lt"/>
              <a:cs typeface="+mn-cs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(</a:t>
            </a:r>
            <a:r>
              <a:rPr lang="en-IE" dirty="0" err="1">
                <a:latin typeface="+mn-lt"/>
                <a:cs typeface="+mn-cs"/>
              </a:rPr>
              <a:t>i</a:t>
            </a:r>
            <a:r>
              <a:rPr lang="en-IE" dirty="0">
                <a:latin typeface="+mn-lt"/>
                <a:cs typeface="+mn-cs"/>
              </a:rPr>
              <a:t>)   P{No Customer} = (1.00000-0.39347) = 0.60653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(ii)  P{1 customer} = (0.39347-0.09020) = 0.30327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(iii) P{2 </a:t>
            </a:r>
            <a:r>
              <a:rPr lang="en-IE" i="1" dirty="0">
                <a:latin typeface="+mn-lt"/>
                <a:cs typeface="+mn-cs"/>
              </a:rPr>
              <a:t>or more </a:t>
            </a:r>
            <a:r>
              <a:rPr lang="en-IE" dirty="0">
                <a:latin typeface="+mn-lt"/>
                <a:cs typeface="+mn-cs"/>
              </a:rPr>
              <a:t>customers} = 0.09020, ( reading directly from tables)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(iv) P{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</a:rPr>
              <a:t>3 </a:t>
            </a:r>
            <a:r>
              <a:rPr lang="en-IE" i="1" dirty="0">
                <a:solidFill>
                  <a:srgbClr val="FF0000"/>
                </a:solidFill>
                <a:latin typeface="+mn-lt"/>
                <a:cs typeface="+mn-cs"/>
              </a:rPr>
              <a:t>or fewer</a:t>
            </a:r>
            <a:r>
              <a:rPr lang="en-IE" dirty="0">
                <a:latin typeface="+mn-lt"/>
                <a:cs typeface="+mn-cs"/>
              </a:rPr>
              <a:t>} = 1- P{ </a:t>
            </a:r>
            <a:r>
              <a:rPr lang="en-IE" dirty="0">
                <a:solidFill>
                  <a:srgbClr val="FF0000"/>
                </a:solidFill>
                <a:latin typeface="+mn-lt"/>
                <a:cs typeface="+mn-cs"/>
              </a:rPr>
              <a:t>4 or more</a:t>
            </a:r>
            <a:r>
              <a:rPr lang="en-IE" dirty="0">
                <a:latin typeface="+mn-lt"/>
                <a:cs typeface="+mn-cs"/>
              </a:rPr>
              <a:t>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                                = 1 – 0.00175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E" dirty="0">
                <a:latin typeface="+mn-lt"/>
                <a:cs typeface="+mn-cs"/>
              </a:rPr>
              <a:t>                                = 0.99825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1658</Words>
  <Application>Microsoft Office PowerPoint</Application>
  <PresentationFormat>On-screen Show (4:3)</PresentationFormat>
  <Paragraphs>242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CA200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CA200</dc:title>
  <dc:creator>Windows User</dc:creator>
  <cp:lastModifiedBy>Windows User</cp:lastModifiedBy>
  <cp:revision>34</cp:revision>
  <dcterms:created xsi:type="dcterms:W3CDTF">2012-10-24T14:24:13Z</dcterms:created>
  <dcterms:modified xsi:type="dcterms:W3CDTF">2012-11-12T09:25:53Z</dcterms:modified>
</cp:coreProperties>
</file>