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9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 id="297" r:id="rId43"/>
    <p:sldId id="299" r:id="rId44"/>
    <p:sldId id="304" r:id="rId45"/>
    <p:sldId id="298" r:id="rId46"/>
    <p:sldId id="30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828" y="-108"/>
      </p:cViewPr>
      <p:guideLst>
        <p:guide orient="horz" pos="2160"/>
        <p:guide pos="2880"/>
      </p:guideLst>
    </p:cSldViewPr>
  </p:slideViewPr>
  <p:notesTextViewPr>
    <p:cViewPr>
      <p:scale>
        <a:sx n="1" d="1"/>
        <a:sy n="1" d="1"/>
      </p:scale>
      <p:origin x="0" y="0"/>
    </p:cViewPr>
  </p:notesTextViewPr>
  <p:sorterViewPr>
    <p:cViewPr>
      <p:scale>
        <a:sx n="100" d="100"/>
        <a:sy n="100" d="100"/>
      </p:scale>
      <p:origin x="0" y="12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3.wmf"/><Relationship Id="rId1" Type="http://schemas.openxmlformats.org/officeDocument/2006/relationships/image" Target="../media/image2.wmf"/><Relationship Id="rId5" Type="http://schemas.openxmlformats.org/officeDocument/2006/relationships/image" Target="../media/image12.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65D7E-9337-4640-B03D-ACE2A6454207}" type="datetimeFigureOut">
              <a:rPr lang="en-IE" smtClean="0"/>
              <a:t>27/09/2011</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45DECA-1FD1-4E04-A17F-AE969F9919DC}" type="slidenum">
              <a:rPr lang="en-IE" smtClean="0"/>
              <a:t>‹#›</a:t>
            </a:fld>
            <a:endParaRPr lang="en-IE"/>
          </a:p>
        </p:txBody>
      </p:sp>
    </p:spTree>
    <p:extLst>
      <p:ext uri="{BB962C8B-B14F-4D97-AF65-F5344CB8AC3E}">
        <p14:creationId xmlns:p14="http://schemas.microsoft.com/office/powerpoint/2010/main" val="2569985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4151ABBB-52D6-4B68-B7F9-48AF76A8F277}" type="datetime1">
              <a:rPr lang="en-IE" smtClean="0"/>
              <a:t>27/09/2011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311702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0ECE576-310E-43B3-AAA7-5F0BA79800C9}" type="datetime1">
              <a:rPr lang="en-IE" smtClean="0"/>
              <a:t>27/09/2011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322887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EC11566-75F4-4754-AE63-1D3D03409F3B}" type="datetime1">
              <a:rPr lang="en-IE" smtClean="0"/>
              <a:t>27/09/2011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387557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BBD6F6D-79CE-49A8-A441-0092BAB28B35}" type="datetime1">
              <a:rPr lang="en-IE" smtClean="0"/>
              <a:t>27/09/2011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754213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FE501-4848-4B57-8702-A009AFAF939E}" type="datetime1">
              <a:rPr lang="en-IE" smtClean="0"/>
              <a:t>27/09/2011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339950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EFE9D31C-9664-4636-B2B6-97F23FC8609B}" type="datetime1">
              <a:rPr lang="en-IE" smtClean="0"/>
              <a:t>27/09/2011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130635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FC316F14-899B-42A9-A904-07E664A4D272}" type="datetime1">
              <a:rPr lang="en-IE" smtClean="0"/>
              <a:t>27/09/2011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321506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2135BC85-D6EC-4B35-8CD7-134F8D5D9FD5}" type="datetime1">
              <a:rPr lang="en-IE" smtClean="0"/>
              <a:t>27/09/2011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128350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02B7A-FFD9-43B9-B958-19D57AE1E5E4}" type="datetime1">
              <a:rPr lang="en-IE" smtClean="0"/>
              <a:t>27/09/2011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10438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96AB7-C5DE-4A42-A0DF-CB342D666551}" type="datetime1">
              <a:rPr lang="en-IE" smtClean="0"/>
              <a:t>27/09/2011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310817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E4455-A442-4BB0-94CB-F9B0D52407D2}" type="datetime1">
              <a:rPr lang="en-IE" smtClean="0"/>
              <a:t>27/09/2011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07F84AB-4CBE-4452-9117-91DB70B2D1D4}" type="slidenum">
              <a:rPr lang="en-IE" smtClean="0"/>
              <a:t>‹#›</a:t>
            </a:fld>
            <a:endParaRPr lang="en-IE"/>
          </a:p>
        </p:txBody>
      </p:sp>
    </p:spTree>
    <p:extLst>
      <p:ext uri="{BB962C8B-B14F-4D97-AF65-F5344CB8AC3E}">
        <p14:creationId xmlns:p14="http://schemas.microsoft.com/office/powerpoint/2010/main" val="396534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6DA48-2CCD-4026-9E98-D17B53855A5A}" type="datetime1">
              <a:rPr lang="en-IE" smtClean="0"/>
              <a:t>27/09/2011</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F84AB-4CBE-4452-9117-91DB70B2D1D4}" type="slidenum">
              <a:rPr lang="en-IE" smtClean="0"/>
              <a:t>‹#›</a:t>
            </a:fld>
            <a:endParaRPr lang="en-IE"/>
          </a:p>
        </p:txBody>
      </p:sp>
    </p:spTree>
    <p:extLst>
      <p:ext uri="{BB962C8B-B14F-4D97-AF65-F5344CB8AC3E}">
        <p14:creationId xmlns:p14="http://schemas.microsoft.com/office/powerpoint/2010/main" val="302326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12.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11" Type="http://schemas.openxmlformats.org/officeDocument/2006/relationships/oleObject" Target="../embeddings/oleObject10.bin"/><Relationship Id="rId5" Type="http://schemas.openxmlformats.org/officeDocument/2006/relationships/oleObject" Target="../embeddings/oleObject6.bin"/><Relationship Id="rId10"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3.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oleObject" Target="../embeddings/oleObject14.bin"/><Relationship Id="rId10" Type="http://schemas.openxmlformats.org/officeDocument/2006/relationships/oleObject" Target="../embeddings/oleObject19.bin"/><Relationship Id="rId4" Type="http://schemas.openxmlformats.org/officeDocument/2006/relationships/image" Target="../media/image4.wmf"/><Relationship Id="rId9"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21.bin"/><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2.bin"/><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image" Target="../media/image8.wmf"/><Relationship Id="rId9"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33.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2.wmf"/><Relationship Id="rId11" Type="http://schemas.openxmlformats.org/officeDocument/2006/relationships/oleObject" Target="../embeddings/oleObject31.bin"/><Relationship Id="rId5" Type="http://schemas.openxmlformats.org/officeDocument/2006/relationships/oleObject" Target="../embeddings/oleObject27.bin"/><Relationship Id="rId15" Type="http://schemas.openxmlformats.org/officeDocument/2006/relationships/oleObject" Target="../embeddings/oleObject35.bin"/><Relationship Id="rId10" Type="http://schemas.openxmlformats.org/officeDocument/2006/relationships/oleObject" Target="../embeddings/oleObject30.bin"/><Relationship Id="rId4" Type="http://schemas.openxmlformats.org/officeDocument/2006/relationships/image" Target="../media/image11.wmf"/><Relationship Id="rId9" Type="http://schemas.openxmlformats.org/officeDocument/2006/relationships/oleObject" Target="../embeddings/oleObject29.bin"/><Relationship Id="rId14"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5.bin"/><Relationship Id="rId18" Type="http://schemas.openxmlformats.org/officeDocument/2006/relationships/oleObject" Target="../embeddings/oleObject49.bin"/><Relationship Id="rId3" Type="http://schemas.openxmlformats.org/officeDocument/2006/relationships/oleObject" Target="../embeddings/oleObject36.bin"/><Relationship Id="rId21" Type="http://schemas.openxmlformats.org/officeDocument/2006/relationships/oleObject" Target="../embeddings/oleObject52.bin"/><Relationship Id="rId7" Type="http://schemas.openxmlformats.org/officeDocument/2006/relationships/oleObject" Target="../embeddings/oleObject39.bin"/><Relationship Id="rId12" Type="http://schemas.openxmlformats.org/officeDocument/2006/relationships/oleObject" Target="../embeddings/oleObject44.bin"/><Relationship Id="rId17" Type="http://schemas.openxmlformats.org/officeDocument/2006/relationships/image" Target="../media/image14.wmf"/><Relationship Id="rId2" Type="http://schemas.openxmlformats.org/officeDocument/2006/relationships/slideLayout" Target="../slideLayouts/slideLayout7.xml"/><Relationship Id="rId16" Type="http://schemas.openxmlformats.org/officeDocument/2006/relationships/oleObject" Target="../embeddings/oleObject48.bin"/><Relationship Id="rId20" Type="http://schemas.openxmlformats.org/officeDocument/2006/relationships/oleObject" Target="../embeddings/oleObject51.bin"/><Relationship Id="rId1" Type="http://schemas.openxmlformats.org/officeDocument/2006/relationships/vmlDrawing" Target="../drawings/vmlDrawing8.vml"/><Relationship Id="rId6" Type="http://schemas.openxmlformats.org/officeDocument/2006/relationships/oleObject" Target="../embeddings/oleObject38.bin"/><Relationship Id="rId11" Type="http://schemas.openxmlformats.org/officeDocument/2006/relationships/oleObject" Target="../embeddings/oleObject43.bin"/><Relationship Id="rId5" Type="http://schemas.openxmlformats.org/officeDocument/2006/relationships/oleObject" Target="../embeddings/oleObject37.bin"/><Relationship Id="rId15" Type="http://schemas.openxmlformats.org/officeDocument/2006/relationships/oleObject" Target="../embeddings/oleObject47.bin"/><Relationship Id="rId23" Type="http://schemas.openxmlformats.org/officeDocument/2006/relationships/oleObject" Target="../embeddings/oleObject54.bin"/><Relationship Id="rId10" Type="http://schemas.openxmlformats.org/officeDocument/2006/relationships/oleObject" Target="../embeddings/oleObject42.bin"/><Relationship Id="rId19" Type="http://schemas.openxmlformats.org/officeDocument/2006/relationships/oleObject" Target="../embeddings/oleObject50.bin"/><Relationship Id="rId4" Type="http://schemas.openxmlformats.org/officeDocument/2006/relationships/image" Target="../media/image2.wmf"/><Relationship Id="rId9" Type="http://schemas.openxmlformats.org/officeDocument/2006/relationships/oleObject" Target="../embeddings/oleObject41.bin"/><Relationship Id="rId14" Type="http://schemas.openxmlformats.org/officeDocument/2006/relationships/oleObject" Target="../embeddings/oleObject46.bin"/><Relationship Id="rId22" Type="http://schemas.openxmlformats.org/officeDocument/2006/relationships/oleObject" Target="../embeddings/oleObject53.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4.bin"/><Relationship Id="rId18" Type="http://schemas.openxmlformats.org/officeDocument/2006/relationships/image" Target="../media/image15.wmf"/><Relationship Id="rId26" Type="http://schemas.openxmlformats.org/officeDocument/2006/relationships/oleObject" Target="../embeddings/oleObject73.bin"/><Relationship Id="rId3" Type="http://schemas.openxmlformats.org/officeDocument/2006/relationships/oleObject" Target="../embeddings/oleObject55.bin"/><Relationship Id="rId21" Type="http://schemas.openxmlformats.org/officeDocument/2006/relationships/oleObject" Target="../embeddings/oleObject69.bin"/><Relationship Id="rId7" Type="http://schemas.openxmlformats.org/officeDocument/2006/relationships/oleObject" Target="../embeddings/oleObject58.bin"/><Relationship Id="rId12" Type="http://schemas.openxmlformats.org/officeDocument/2006/relationships/oleObject" Target="../embeddings/oleObject63.bin"/><Relationship Id="rId17" Type="http://schemas.openxmlformats.org/officeDocument/2006/relationships/oleObject" Target="../embeddings/oleObject67.bin"/><Relationship Id="rId25"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11.wmf"/><Relationship Id="rId1" Type="http://schemas.openxmlformats.org/officeDocument/2006/relationships/vmlDrawing" Target="../drawings/vmlDrawing9.vml"/><Relationship Id="rId6" Type="http://schemas.openxmlformats.org/officeDocument/2006/relationships/oleObject" Target="../embeddings/oleObject57.bin"/><Relationship Id="rId11" Type="http://schemas.openxmlformats.org/officeDocument/2006/relationships/oleObject" Target="../embeddings/oleObject62.bin"/><Relationship Id="rId24" Type="http://schemas.openxmlformats.org/officeDocument/2006/relationships/oleObject" Target="../embeddings/oleObject71.bin"/><Relationship Id="rId5" Type="http://schemas.openxmlformats.org/officeDocument/2006/relationships/oleObject" Target="../embeddings/oleObject56.bin"/><Relationship Id="rId15" Type="http://schemas.openxmlformats.org/officeDocument/2006/relationships/oleObject" Target="../embeddings/oleObject66.bin"/><Relationship Id="rId23" Type="http://schemas.openxmlformats.org/officeDocument/2006/relationships/oleObject" Target="../embeddings/oleObject70.bin"/><Relationship Id="rId10" Type="http://schemas.openxmlformats.org/officeDocument/2006/relationships/oleObject" Target="../embeddings/oleObject61.bin"/><Relationship Id="rId19" Type="http://schemas.openxmlformats.org/officeDocument/2006/relationships/oleObject" Target="../embeddings/oleObject68.bin"/><Relationship Id="rId4" Type="http://schemas.openxmlformats.org/officeDocument/2006/relationships/image" Target="../media/image2.wmf"/><Relationship Id="rId9" Type="http://schemas.openxmlformats.org/officeDocument/2006/relationships/oleObject" Target="../embeddings/oleObject60.bin"/><Relationship Id="rId14" Type="http://schemas.openxmlformats.org/officeDocument/2006/relationships/oleObject" Target="../embeddings/oleObject65.bin"/><Relationship Id="rId22" Type="http://schemas.openxmlformats.org/officeDocument/2006/relationships/image" Target="../media/image1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big.computing.dcu.ie/"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b="1" dirty="0" smtClean="0">
                <a:solidFill>
                  <a:srgbClr val="002060"/>
                </a:solidFill>
              </a:rPr>
              <a:t>DATA ANALYSIS</a:t>
            </a:r>
            <a:endParaRPr lang="en-IE" b="1" dirty="0">
              <a:solidFill>
                <a:srgbClr val="002060"/>
              </a:solidFill>
            </a:endParaRPr>
          </a:p>
        </p:txBody>
      </p:sp>
      <p:sp>
        <p:nvSpPr>
          <p:cNvPr id="3" name="Subtitle 2"/>
          <p:cNvSpPr>
            <a:spLocks noGrp="1"/>
          </p:cNvSpPr>
          <p:nvPr>
            <p:ph type="subTitle" idx="1"/>
          </p:nvPr>
        </p:nvSpPr>
        <p:spPr/>
        <p:txBody>
          <a:bodyPr/>
          <a:lstStyle/>
          <a:p>
            <a:r>
              <a:rPr lang="en-IE" b="1" dirty="0" smtClean="0">
                <a:solidFill>
                  <a:srgbClr val="002060"/>
                </a:solidFill>
              </a:rPr>
              <a:t>Module Code :CA660</a:t>
            </a:r>
          </a:p>
          <a:p>
            <a:r>
              <a:rPr lang="en-IE" b="1" dirty="0" smtClean="0">
                <a:solidFill>
                  <a:srgbClr val="002060"/>
                </a:solidFill>
              </a:rPr>
              <a:t>(Application Areas: Bio-, Business, Environment etc.)</a:t>
            </a:r>
            <a:endParaRPr lang="en-IE" b="1" dirty="0">
              <a:solidFill>
                <a:srgbClr val="002060"/>
              </a:solidFill>
            </a:endParaRPr>
          </a:p>
        </p:txBody>
      </p:sp>
    </p:spTree>
    <p:extLst>
      <p:ext uri="{BB962C8B-B14F-4D97-AF65-F5344CB8AC3E}">
        <p14:creationId xmlns:p14="http://schemas.microsoft.com/office/powerpoint/2010/main" val="2630149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152400"/>
            <a:ext cx="77724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a:solidFill>
                  <a:schemeClr val="tx2"/>
                </a:solidFill>
                <a:latin typeface="Times New Roman" pitchFamily="18" charset="0"/>
              </a:rPr>
              <a:t>Regression</a:t>
            </a:r>
            <a:br>
              <a:rPr lang="en-GB" sz="2000" b="1">
                <a:solidFill>
                  <a:schemeClr val="tx2"/>
                </a:solidFill>
                <a:latin typeface="Times New Roman" pitchFamily="18" charset="0"/>
              </a:rPr>
            </a:br>
            <a:r>
              <a:rPr lang="en-GB" sz="1600" b="1">
                <a:solidFill>
                  <a:schemeClr val="tx2"/>
                </a:solidFill>
                <a:latin typeface="Times New Roman" pitchFamily="18" charset="0"/>
              </a:rPr>
              <a:t/>
            </a:r>
            <a:br>
              <a:rPr lang="en-GB" sz="1600" b="1">
                <a:solidFill>
                  <a:schemeClr val="tx2"/>
                </a:solidFill>
                <a:latin typeface="Times New Roman" pitchFamily="18" charset="0"/>
              </a:rPr>
            </a:br>
            <a:r>
              <a:rPr lang="en-GB" sz="1600">
                <a:solidFill>
                  <a:schemeClr val="tx2"/>
                </a:solidFill>
                <a:latin typeface="Times New Roman" pitchFamily="18" charset="0"/>
              </a:rPr>
              <a:t>[Example 3.] As a motivating example, suppose we are modelling sales data over time.</a:t>
            </a:r>
            <a:br>
              <a:rPr lang="en-GB" sz="1600">
                <a:solidFill>
                  <a:schemeClr val="tx2"/>
                </a:solidFill>
                <a:latin typeface="Times New Roman" pitchFamily="18" charset="0"/>
              </a:rPr>
            </a:br>
            <a:r>
              <a:rPr lang="en-GB" sz="1600">
                <a:solidFill>
                  <a:schemeClr val="tx2"/>
                </a:solidFill>
                <a:latin typeface="Times New Roman" pitchFamily="18" charset="0"/>
              </a:rPr>
              <a:t>	SALES	      3	      5	      4   	      5	      6	      7</a:t>
            </a:r>
            <a:br>
              <a:rPr lang="en-GB" sz="1600">
                <a:solidFill>
                  <a:schemeClr val="tx2"/>
                </a:solidFill>
                <a:latin typeface="Times New Roman" pitchFamily="18" charset="0"/>
              </a:rPr>
            </a:br>
            <a:r>
              <a:rPr lang="en-GB" sz="1600">
                <a:solidFill>
                  <a:schemeClr val="tx2"/>
                </a:solidFill>
                <a:latin typeface="Times New Roman" pitchFamily="18" charset="0"/>
              </a:rPr>
              <a:t>	TIME	1990	1991	1992	1993	1994	1995</a:t>
            </a:r>
            <a:br>
              <a:rPr lang="en-GB" sz="1600">
                <a:solidFill>
                  <a:schemeClr val="tx2"/>
                </a:solidFill>
                <a:latin typeface="Times New Roman" pitchFamily="18" charset="0"/>
              </a:rPr>
            </a:br>
            <a:r>
              <a:rPr lang="en-GB" sz="1600">
                <a:solidFill>
                  <a:schemeClr val="tx2"/>
                </a:solidFill>
                <a:latin typeface="Times New Roman" pitchFamily="18" charset="0"/>
              </a:rPr>
              <a:t>We seek the straight line “Y = m X + c” that best </a:t>
            </a:r>
            <a:br>
              <a:rPr lang="en-GB" sz="1600">
                <a:solidFill>
                  <a:schemeClr val="tx2"/>
                </a:solidFill>
                <a:latin typeface="Times New Roman" pitchFamily="18" charset="0"/>
              </a:rPr>
            </a:br>
            <a:r>
              <a:rPr lang="en-GB" sz="1600">
                <a:solidFill>
                  <a:schemeClr val="tx2"/>
                </a:solidFill>
                <a:latin typeface="Times New Roman" pitchFamily="18" charset="0"/>
              </a:rPr>
              <a:t>approximates the data. By “best” in this case, we </a:t>
            </a:r>
            <a:br>
              <a:rPr lang="en-GB" sz="1600">
                <a:solidFill>
                  <a:schemeClr val="tx2"/>
                </a:solidFill>
                <a:latin typeface="Times New Roman" pitchFamily="18" charset="0"/>
              </a:rPr>
            </a:br>
            <a:r>
              <a:rPr lang="en-GB" sz="1600">
                <a:solidFill>
                  <a:schemeClr val="tx2"/>
                </a:solidFill>
                <a:latin typeface="Times New Roman" pitchFamily="18" charset="0"/>
              </a:rPr>
              <a:t>mean the line which minimizes the sum of squares</a:t>
            </a:r>
            <a:br>
              <a:rPr lang="en-GB" sz="1600">
                <a:solidFill>
                  <a:schemeClr val="tx2"/>
                </a:solidFill>
                <a:latin typeface="Times New Roman" pitchFamily="18" charset="0"/>
              </a:rPr>
            </a:br>
            <a:r>
              <a:rPr lang="en-GB" sz="1600">
                <a:solidFill>
                  <a:schemeClr val="tx2"/>
                </a:solidFill>
                <a:latin typeface="Times New Roman" pitchFamily="18" charset="0"/>
              </a:rPr>
              <a:t>of vertical deviations of points from</a:t>
            </a:r>
            <a:r>
              <a:rPr lang="en-IE" sz="1600">
                <a:solidFill>
                  <a:schemeClr val="tx2"/>
                </a:solidFill>
                <a:latin typeface="Times New Roman" pitchFamily="18" charset="0"/>
              </a:rPr>
              <a:t> </a:t>
            </a:r>
            <a:r>
              <a:rPr lang="en-GB" sz="1600">
                <a:solidFill>
                  <a:schemeClr val="tx2"/>
                </a:solidFill>
                <a:latin typeface="Times New Roman" pitchFamily="18" charset="0"/>
              </a:rPr>
              <a:t>the line:</a:t>
            </a:r>
            <a:br>
              <a:rPr lang="en-GB" sz="1600">
                <a:solidFill>
                  <a:schemeClr val="tx2"/>
                </a:solidFill>
                <a:latin typeface="Times New Roman" pitchFamily="18" charset="0"/>
              </a:rPr>
            </a:br>
            <a:r>
              <a:rPr lang="en-GB" sz="1600">
                <a:solidFill>
                  <a:schemeClr val="tx2"/>
                </a:solidFill>
                <a:latin typeface="Times New Roman" pitchFamily="18" charset="0"/>
              </a:rPr>
              <a:t>	SS = S ( Y</a:t>
            </a:r>
            <a:r>
              <a:rPr lang="en-GB" sz="1600" baseline="-25000">
                <a:solidFill>
                  <a:schemeClr val="tx2"/>
                </a:solidFill>
                <a:latin typeface="Times New Roman" pitchFamily="18" charset="0"/>
              </a:rPr>
              <a:t>i</a:t>
            </a:r>
            <a:r>
              <a:rPr lang="en-GB" sz="1600">
                <a:solidFill>
                  <a:schemeClr val="tx2"/>
                </a:solidFill>
                <a:latin typeface="Times New Roman" pitchFamily="18" charset="0"/>
              </a:rPr>
              <a:t> - [ mX</a:t>
            </a:r>
            <a:r>
              <a:rPr lang="en-GB" sz="1600" baseline="-25000">
                <a:solidFill>
                  <a:schemeClr val="tx2"/>
                </a:solidFill>
                <a:latin typeface="Times New Roman" pitchFamily="18" charset="0"/>
              </a:rPr>
              <a:t>i</a:t>
            </a:r>
            <a:r>
              <a:rPr lang="en-GB" sz="1600">
                <a:solidFill>
                  <a:schemeClr val="tx2"/>
                </a:solidFill>
                <a:latin typeface="Times New Roman" pitchFamily="18" charset="0"/>
              </a:rPr>
              <a:t> + c ] )</a:t>
            </a:r>
            <a:r>
              <a:rPr lang="en-GB" sz="1600" baseline="30000">
                <a:solidFill>
                  <a:schemeClr val="tx2"/>
                </a:solidFill>
                <a:latin typeface="Times New Roman" pitchFamily="18" charset="0"/>
              </a:rPr>
              <a:t> 2</a:t>
            </a:r>
            <a:r>
              <a:rPr lang="en-GB" sz="1600">
                <a:solidFill>
                  <a:schemeClr val="tx2"/>
                </a:solidFill>
                <a:latin typeface="Times New Roman" pitchFamily="18" charset="0"/>
              </a:rPr>
              <a:t>.</a:t>
            </a:r>
            <a:r>
              <a:rPr lang="en-GB" sz="1600" baseline="30000">
                <a:solidFill>
                  <a:schemeClr val="tx2"/>
                </a:solidFill>
                <a:latin typeface="Times New Roman" pitchFamily="18" charset="0"/>
              </a:rPr>
              <a:t>  </a:t>
            </a:r>
            <a:br>
              <a:rPr lang="en-GB" sz="1600" baseline="30000">
                <a:solidFill>
                  <a:schemeClr val="tx2"/>
                </a:solidFill>
                <a:latin typeface="Times New Roman" pitchFamily="18" charset="0"/>
              </a:rPr>
            </a:br>
            <a:r>
              <a:rPr lang="en-GB" sz="1600">
                <a:solidFill>
                  <a:schemeClr val="tx2"/>
                </a:solidFill>
                <a:latin typeface="Times New Roman" pitchFamily="18" charset="0"/>
              </a:rPr>
              <a:t>Setting the partial derivatives of SS with respect to m </a:t>
            </a:r>
            <a:br>
              <a:rPr lang="en-GB" sz="1600">
                <a:solidFill>
                  <a:schemeClr val="tx2"/>
                </a:solidFill>
                <a:latin typeface="Times New Roman" pitchFamily="18" charset="0"/>
              </a:rPr>
            </a:br>
            <a:r>
              <a:rPr lang="en-GB" sz="1600">
                <a:solidFill>
                  <a:schemeClr val="tx2"/>
                </a:solidFill>
                <a:latin typeface="Times New Roman" pitchFamily="18" charset="0"/>
              </a:rPr>
              <a:t>and c to zero leads to the “normal equations”</a:t>
            </a:r>
            <a:br>
              <a:rPr lang="en-GB" sz="1600">
                <a:solidFill>
                  <a:schemeClr val="tx2"/>
                </a:solidFill>
                <a:latin typeface="Times New Roman" pitchFamily="18" charset="0"/>
              </a:rPr>
            </a:br>
            <a:r>
              <a:rPr lang="en-GB" sz="1600">
                <a:solidFill>
                  <a:schemeClr val="tx2"/>
                </a:solidFill>
                <a:latin typeface="Times New Roman" pitchFamily="18" charset="0"/>
              </a:rPr>
              <a:t>	 S Y   = m S X + n .c        , where n = # points</a:t>
            </a:r>
            <a:br>
              <a:rPr lang="en-GB" sz="1600">
                <a:solidFill>
                  <a:schemeClr val="tx2"/>
                </a:solidFill>
                <a:latin typeface="Times New Roman" pitchFamily="18" charset="0"/>
              </a:rPr>
            </a:br>
            <a:r>
              <a:rPr lang="en-GB" sz="1600">
                <a:solidFill>
                  <a:schemeClr val="tx2"/>
                </a:solidFill>
                <a:latin typeface="Times New Roman" pitchFamily="18" charset="0"/>
              </a:rPr>
              <a:t>	 S X .Y= m S X</a:t>
            </a:r>
            <a:r>
              <a:rPr lang="en-GB" sz="1600" baseline="30000">
                <a:solidFill>
                  <a:schemeClr val="tx2"/>
                </a:solidFill>
                <a:latin typeface="Times New Roman" pitchFamily="18" charset="0"/>
              </a:rPr>
              <a:t>2</a:t>
            </a:r>
            <a:r>
              <a:rPr lang="en-GB" sz="1600">
                <a:solidFill>
                  <a:schemeClr val="tx2"/>
                </a:solidFill>
                <a:latin typeface="Times New Roman" pitchFamily="18" charset="0"/>
              </a:rPr>
              <a:t> + c S X .</a:t>
            </a:r>
            <a:br>
              <a:rPr lang="en-GB" sz="1600">
                <a:solidFill>
                  <a:schemeClr val="tx2"/>
                </a:solidFill>
                <a:latin typeface="Times New Roman" pitchFamily="18" charset="0"/>
              </a:rPr>
            </a:br>
            <a:r>
              <a:rPr lang="en-GB" sz="1600">
                <a:solidFill>
                  <a:schemeClr val="tx2"/>
                </a:solidFill>
                <a:latin typeface="Times New Roman" pitchFamily="18" charset="0"/>
              </a:rPr>
              <a:t/>
            </a:r>
            <a:br>
              <a:rPr lang="en-GB" sz="1600">
                <a:solidFill>
                  <a:schemeClr val="tx2"/>
                </a:solidFill>
                <a:latin typeface="Times New Roman" pitchFamily="18" charset="0"/>
              </a:rPr>
            </a:br>
            <a:r>
              <a:rPr lang="en-GB" sz="1600">
                <a:solidFill>
                  <a:schemeClr val="tx2"/>
                </a:solidFill>
                <a:latin typeface="Times New Roman" pitchFamily="18" charset="0"/>
              </a:rPr>
              <a:t>Let 1990 correspond to Year 0.</a:t>
            </a:r>
            <a:br>
              <a:rPr lang="en-GB" sz="1600">
                <a:solidFill>
                  <a:schemeClr val="tx2"/>
                </a:solidFill>
                <a:latin typeface="Times New Roman" pitchFamily="18" charset="0"/>
              </a:rPr>
            </a:br>
            <a:r>
              <a:rPr lang="en-GB" sz="1600">
                <a:solidFill>
                  <a:schemeClr val="tx2"/>
                </a:solidFill>
                <a:latin typeface="Times New Roman" pitchFamily="18" charset="0"/>
              </a:rPr>
              <a:t/>
            </a:r>
            <a:br>
              <a:rPr lang="en-GB" sz="1600">
                <a:solidFill>
                  <a:schemeClr val="tx2"/>
                </a:solidFill>
                <a:latin typeface="Times New Roman" pitchFamily="18" charset="0"/>
              </a:rPr>
            </a:br>
            <a:r>
              <a:rPr lang="en-GB" sz="1600">
                <a:solidFill>
                  <a:schemeClr val="tx2"/>
                </a:solidFill>
                <a:latin typeface="Times New Roman" pitchFamily="18" charset="0"/>
              </a:rPr>
              <a:t>X.X     X     X.Y     Y     Y.Y</a:t>
            </a:r>
            <a:br>
              <a:rPr lang="en-GB" sz="1600">
                <a:solidFill>
                  <a:schemeClr val="tx2"/>
                </a:solidFill>
                <a:latin typeface="Times New Roman" pitchFamily="18" charset="0"/>
              </a:rPr>
            </a:br>
            <a:r>
              <a:rPr lang="en-GB" sz="1600">
                <a:solidFill>
                  <a:schemeClr val="tx2"/>
                </a:solidFill>
                <a:latin typeface="Times New Roman" pitchFamily="18" charset="0"/>
              </a:rPr>
              <a:t>    0      0          0      3          9</a:t>
            </a:r>
            <a:br>
              <a:rPr lang="en-GB" sz="1600">
                <a:solidFill>
                  <a:schemeClr val="tx2"/>
                </a:solidFill>
                <a:latin typeface="Times New Roman" pitchFamily="18" charset="0"/>
              </a:rPr>
            </a:br>
            <a:r>
              <a:rPr lang="en-GB" sz="1600">
                <a:solidFill>
                  <a:schemeClr val="tx2"/>
                </a:solidFill>
                <a:latin typeface="Times New Roman" pitchFamily="18" charset="0"/>
              </a:rPr>
              <a:t>    1      1          5      5        25</a:t>
            </a:r>
            <a:br>
              <a:rPr lang="en-GB" sz="1600">
                <a:solidFill>
                  <a:schemeClr val="tx2"/>
                </a:solidFill>
                <a:latin typeface="Times New Roman" pitchFamily="18" charset="0"/>
              </a:rPr>
            </a:br>
            <a:r>
              <a:rPr lang="en-GB" sz="1600">
                <a:solidFill>
                  <a:schemeClr val="tx2"/>
                </a:solidFill>
                <a:latin typeface="Times New Roman" pitchFamily="18" charset="0"/>
              </a:rPr>
              <a:t>    4      2          8      4        16</a:t>
            </a:r>
            <a:br>
              <a:rPr lang="en-GB" sz="1600">
                <a:solidFill>
                  <a:schemeClr val="tx2"/>
                </a:solidFill>
                <a:latin typeface="Times New Roman" pitchFamily="18" charset="0"/>
              </a:rPr>
            </a:br>
            <a:r>
              <a:rPr lang="en-GB" sz="1600">
                <a:solidFill>
                  <a:schemeClr val="tx2"/>
                </a:solidFill>
                <a:latin typeface="Times New Roman" pitchFamily="18" charset="0"/>
              </a:rPr>
              <a:t>    9      3        15      5        25</a:t>
            </a:r>
            <a:br>
              <a:rPr lang="en-GB" sz="1600">
                <a:solidFill>
                  <a:schemeClr val="tx2"/>
                </a:solidFill>
                <a:latin typeface="Times New Roman" pitchFamily="18" charset="0"/>
              </a:rPr>
            </a:br>
            <a:r>
              <a:rPr lang="en-GB" sz="1600">
                <a:solidFill>
                  <a:schemeClr val="tx2"/>
                </a:solidFill>
                <a:latin typeface="Times New Roman" pitchFamily="18" charset="0"/>
              </a:rPr>
              <a:t>  16      4        24      6        36</a:t>
            </a:r>
            <a:br>
              <a:rPr lang="en-GB" sz="1600">
                <a:solidFill>
                  <a:schemeClr val="tx2"/>
                </a:solidFill>
                <a:latin typeface="Times New Roman" pitchFamily="18" charset="0"/>
              </a:rPr>
            </a:br>
            <a:r>
              <a:rPr lang="en-GB" sz="1600">
                <a:solidFill>
                  <a:schemeClr val="tx2"/>
                </a:solidFill>
                <a:latin typeface="Times New Roman" pitchFamily="18" charset="0"/>
              </a:rPr>
              <a:t>  25      5        35      7        49</a:t>
            </a:r>
            <a:br>
              <a:rPr lang="en-GB" sz="1600">
                <a:solidFill>
                  <a:schemeClr val="tx2"/>
                </a:solidFill>
                <a:latin typeface="Times New Roman" pitchFamily="18" charset="0"/>
              </a:rPr>
            </a:br>
            <a:r>
              <a:rPr lang="en-GB" sz="1600">
                <a:solidFill>
                  <a:schemeClr val="tx2"/>
                </a:solidFill>
                <a:latin typeface="Times New Roman" pitchFamily="18" charset="0"/>
              </a:rPr>
              <a:t/>
            </a:r>
            <a:br>
              <a:rPr lang="en-GB" sz="1600">
                <a:solidFill>
                  <a:schemeClr val="tx2"/>
                </a:solidFill>
                <a:latin typeface="Times New Roman" pitchFamily="18" charset="0"/>
              </a:rPr>
            </a:br>
            <a:r>
              <a:rPr lang="en-GB" sz="1600">
                <a:solidFill>
                  <a:schemeClr val="tx2"/>
                </a:solidFill>
                <a:latin typeface="Times New Roman" pitchFamily="18" charset="0"/>
              </a:rPr>
              <a:t>  55    15        87    30      160</a:t>
            </a:r>
          </a:p>
        </p:txBody>
      </p:sp>
      <p:sp>
        <p:nvSpPr>
          <p:cNvPr id="3" name="Line 5"/>
          <p:cNvSpPr>
            <a:spLocks noChangeShapeType="1"/>
          </p:cNvSpPr>
          <p:nvPr/>
        </p:nvSpPr>
        <p:spPr bwMode="auto">
          <a:xfrm>
            <a:off x="685800" y="44196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685800" y="4419600"/>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685800" y="67056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3200400" y="4419600"/>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685800" y="47244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685800" y="63246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5486400" y="1600200"/>
            <a:ext cx="0" cy="18288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5486400" y="3429000"/>
            <a:ext cx="27432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Oval 13"/>
          <p:cNvSpPr>
            <a:spLocks noChangeArrowheads="1"/>
          </p:cNvSpPr>
          <p:nvPr/>
        </p:nvSpPr>
        <p:spPr bwMode="auto">
          <a:xfrm>
            <a:off x="8235950" y="5035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flipV="1">
            <a:off x="5715000" y="1981200"/>
            <a:ext cx="25146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Rectangle 15"/>
          <p:cNvSpPr>
            <a:spLocks noChangeArrowheads="1"/>
          </p:cNvSpPr>
          <p:nvPr/>
        </p:nvSpPr>
        <p:spPr bwMode="auto">
          <a:xfrm>
            <a:off x="8305800" y="309245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p>
        </p:txBody>
      </p:sp>
      <p:sp>
        <p:nvSpPr>
          <p:cNvPr id="14" name="Rectangle 16"/>
          <p:cNvSpPr>
            <a:spLocks noChangeArrowheads="1"/>
          </p:cNvSpPr>
          <p:nvPr/>
        </p:nvSpPr>
        <p:spPr bwMode="auto">
          <a:xfrm>
            <a:off x="5638800" y="15240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Y</a:t>
            </a:r>
          </a:p>
        </p:txBody>
      </p:sp>
      <p:sp>
        <p:nvSpPr>
          <p:cNvPr id="15" name="Oval 17"/>
          <p:cNvSpPr>
            <a:spLocks noChangeArrowheads="1"/>
          </p:cNvSpPr>
          <p:nvPr/>
        </p:nvSpPr>
        <p:spPr bwMode="auto">
          <a:xfrm>
            <a:off x="6026150" y="2978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Oval 18"/>
          <p:cNvSpPr>
            <a:spLocks noChangeArrowheads="1"/>
          </p:cNvSpPr>
          <p:nvPr/>
        </p:nvSpPr>
        <p:spPr bwMode="auto">
          <a:xfrm>
            <a:off x="7702550" y="2444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Oval 19"/>
          <p:cNvSpPr>
            <a:spLocks noChangeArrowheads="1"/>
          </p:cNvSpPr>
          <p:nvPr/>
        </p:nvSpPr>
        <p:spPr bwMode="auto">
          <a:xfrm>
            <a:off x="7092950" y="1987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Oval 20"/>
          <p:cNvSpPr>
            <a:spLocks noChangeArrowheads="1"/>
          </p:cNvSpPr>
          <p:nvPr/>
        </p:nvSpPr>
        <p:spPr bwMode="auto">
          <a:xfrm>
            <a:off x="6559550" y="1682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Oval 21"/>
          <p:cNvSpPr>
            <a:spLocks noChangeArrowheads="1"/>
          </p:cNvSpPr>
          <p:nvPr/>
        </p:nvSpPr>
        <p:spPr bwMode="auto">
          <a:xfrm>
            <a:off x="8159750" y="213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Rectangle 22"/>
          <p:cNvSpPr>
            <a:spLocks noChangeArrowheads="1"/>
          </p:cNvSpPr>
          <p:nvPr/>
        </p:nvSpPr>
        <p:spPr bwMode="auto">
          <a:xfrm>
            <a:off x="7391400" y="14478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Y = m X + c</a:t>
            </a:r>
          </a:p>
        </p:txBody>
      </p:sp>
      <p:sp>
        <p:nvSpPr>
          <p:cNvPr id="21" name="Line 23"/>
          <p:cNvSpPr>
            <a:spLocks noChangeShapeType="1"/>
          </p:cNvSpPr>
          <p:nvPr/>
        </p:nvSpPr>
        <p:spPr bwMode="auto">
          <a:xfrm>
            <a:off x="7696200" y="17526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4"/>
          <p:cNvSpPr>
            <a:spLocks noChangeShapeType="1"/>
          </p:cNvSpPr>
          <p:nvPr/>
        </p:nvSpPr>
        <p:spPr bwMode="auto">
          <a:xfrm>
            <a:off x="7848600" y="1828800"/>
            <a:ext cx="0" cy="228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5"/>
          <p:cNvSpPr>
            <a:spLocks noChangeShapeType="1"/>
          </p:cNvSpPr>
          <p:nvPr/>
        </p:nvSpPr>
        <p:spPr bwMode="auto">
          <a:xfrm flipV="1">
            <a:off x="7696200" y="1828800"/>
            <a:ext cx="1524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6"/>
          <p:cNvSpPr>
            <a:spLocks noChangeShapeType="1"/>
          </p:cNvSpPr>
          <p:nvPr/>
        </p:nvSpPr>
        <p:spPr bwMode="auto">
          <a:xfrm>
            <a:off x="6629400" y="1676400"/>
            <a:ext cx="0" cy="83820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Line 27"/>
          <p:cNvSpPr>
            <a:spLocks noChangeShapeType="1"/>
          </p:cNvSpPr>
          <p:nvPr/>
        </p:nvSpPr>
        <p:spPr bwMode="auto">
          <a:xfrm>
            <a:off x="6629400" y="2514600"/>
            <a:ext cx="0" cy="9144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6" name="Rectangle 28"/>
          <p:cNvSpPr>
            <a:spLocks noChangeArrowheads="1"/>
          </p:cNvSpPr>
          <p:nvPr/>
        </p:nvSpPr>
        <p:spPr bwMode="auto">
          <a:xfrm>
            <a:off x="6704013" y="23622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m X</a:t>
            </a:r>
            <a:r>
              <a:rPr lang="en-GB" sz="1600" baseline="-25000">
                <a:latin typeface="Times New Roman" pitchFamily="18" charset="0"/>
              </a:rPr>
              <a:t>i</a:t>
            </a:r>
            <a:r>
              <a:rPr lang="en-GB" sz="1600">
                <a:latin typeface="Times New Roman" pitchFamily="18" charset="0"/>
              </a:rPr>
              <a:t> + c</a:t>
            </a:r>
          </a:p>
        </p:txBody>
      </p:sp>
      <p:sp>
        <p:nvSpPr>
          <p:cNvPr id="27" name="Rectangle 29"/>
          <p:cNvSpPr>
            <a:spLocks noChangeArrowheads="1"/>
          </p:cNvSpPr>
          <p:nvPr/>
        </p:nvSpPr>
        <p:spPr bwMode="auto">
          <a:xfrm>
            <a:off x="6629400" y="15240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Y</a:t>
            </a:r>
            <a:r>
              <a:rPr lang="en-GB" sz="1600" baseline="-25000">
                <a:latin typeface="Times New Roman" pitchFamily="18" charset="0"/>
              </a:rPr>
              <a:t>i</a:t>
            </a:r>
          </a:p>
        </p:txBody>
      </p:sp>
      <p:sp>
        <p:nvSpPr>
          <p:cNvPr id="28" name="Rectangle 30"/>
          <p:cNvSpPr>
            <a:spLocks noChangeArrowheads="1"/>
          </p:cNvSpPr>
          <p:nvPr/>
        </p:nvSpPr>
        <p:spPr bwMode="auto">
          <a:xfrm>
            <a:off x="6629400" y="309245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0</a:t>
            </a:r>
          </a:p>
        </p:txBody>
      </p:sp>
      <p:sp>
        <p:nvSpPr>
          <p:cNvPr id="29" name="Line 31"/>
          <p:cNvSpPr>
            <a:spLocks noChangeShapeType="1"/>
          </p:cNvSpPr>
          <p:nvPr/>
        </p:nvSpPr>
        <p:spPr bwMode="auto">
          <a:xfrm>
            <a:off x="6553200" y="25146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 name="Line 32"/>
          <p:cNvSpPr>
            <a:spLocks noChangeShapeType="1"/>
          </p:cNvSpPr>
          <p:nvPr/>
        </p:nvSpPr>
        <p:spPr bwMode="auto">
          <a:xfrm>
            <a:off x="6553200" y="16764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1" name="Rectangle 33"/>
          <p:cNvSpPr>
            <a:spLocks noChangeArrowheads="1"/>
          </p:cNvSpPr>
          <p:nvPr/>
        </p:nvSpPr>
        <p:spPr bwMode="auto">
          <a:xfrm>
            <a:off x="6477000" y="34290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r>
              <a:rPr lang="en-GB" sz="1600" baseline="-25000">
                <a:latin typeface="Times New Roman" pitchFamily="18" charset="0"/>
              </a:rPr>
              <a:t>i</a:t>
            </a:r>
          </a:p>
        </p:txBody>
      </p:sp>
      <p:sp>
        <p:nvSpPr>
          <p:cNvPr id="32" name="Line 34"/>
          <p:cNvSpPr>
            <a:spLocks noChangeShapeType="1"/>
          </p:cNvSpPr>
          <p:nvPr/>
        </p:nvSpPr>
        <p:spPr bwMode="auto">
          <a:xfrm>
            <a:off x="5486400" y="6324600"/>
            <a:ext cx="31242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3" name="Line 35"/>
          <p:cNvSpPr>
            <a:spLocks noChangeShapeType="1"/>
          </p:cNvSpPr>
          <p:nvPr/>
        </p:nvSpPr>
        <p:spPr bwMode="auto">
          <a:xfrm>
            <a:off x="5486400" y="4191000"/>
            <a:ext cx="0" cy="21336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 name="Line 36"/>
          <p:cNvSpPr>
            <a:spLocks noChangeShapeType="1"/>
          </p:cNvSpPr>
          <p:nvPr/>
        </p:nvSpPr>
        <p:spPr bwMode="auto">
          <a:xfrm>
            <a:off x="8229600" y="6248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5" name="Line 37"/>
          <p:cNvSpPr>
            <a:spLocks noChangeShapeType="1"/>
          </p:cNvSpPr>
          <p:nvPr/>
        </p:nvSpPr>
        <p:spPr bwMode="auto">
          <a:xfrm>
            <a:off x="6019800" y="6248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 name="Line 38"/>
          <p:cNvSpPr>
            <a:spLocks noChangeShapeType="1"/>
          </p:cNvSpPr>
          <p:nvPr/>
        </p:nvSpPr>
        <p:spPr bwMode="auto">
          <a:xfrm>
            <a:off x="6629400" y="6248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 name="Line 39"/>
          <p:cNvSpPr>
            <a:spLocks noChangeShapeType="1"/>
          </p:cNvSpPr>
          <p:nvPr/>
        </p:nvSpPr>
        <p:spPr bwMode="auto">
          <a:xfrm>
            <a:off x="7162800" y="6248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 name="Line 40"/>
          <p:cNvSpPr>
            <a:spLocks noChangeShapeType="1"/>
          </p:cNvSpPr>
          <p:nvPr/>
        </p:nvSpPr>
        <p:spPr bwMode="auto">
          <a:xfrm>
            <a:off x="7696200" y="6248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 name="Line 41"/>
          <p:cNvSpPr>
            <a:spLocks noChangeShapeType="1"/>
          </p:cNvSpPr>
          <p:nvPr/>
        </p:nvSpPr>
        <p:spPr bwMode="auto">
          <a:xfrm>
            <a:off x="5410200" y="44958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0" name="Line 42"/>
          <p:cNvSpPr>
            <a:spLocks noChangeShapeType="1"/>
          </p:cNvSpPr>
          <p:nvPr/>
        </p:nvSpPr>
        <p:spPr bwMode="auto">
          <a:xfrm>
            <a:off x="5410200" y="54102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 name="Rectangle 43"/>
          <p:cNvSpPr>
            <a:spLocks noChangeArrowheads="1"/>
          </p:cNvSpPr>
          <p:nvPr/>
        </p:nvSpPr>
        <p:spPr bwMode="auto">
          <a:xfrm>
            <a:off x="8304213" y="59436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Time</a:t>
            </a:r>
          </a:p>
        </p:txBody>
      </p:sp>
      <p:sp>
        <p:nvSpPr>
          <p:cNvPr id="42" name="Rectangle 44"/>
          <p:cNvSpPr>
            <a:spLocks noChangeArrowheads="1"/>
          </p:cNvSpPr>
          <p:nvPr/>
        </p:nvSpPr>
        <p:spPr bwMode="auto">
          <a:xfrm>
            <a:off x="5561013" y="40386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Sales</a:t>
            </a:r>
          </a:p>
        </p:txBody>
      </p:sp>
      <p:sp>
        <p:nvSpPr>
          <p:cNvPr id="43" name="Rectangle 45"/>
          <p:cNvSpPr>
            <a:spLocks noChangeArrowheads="1"/>
          </p:cNvSpPr>
          <p:nvPr/>
        </p:nvSpPr>
        <p:spPr bwMode="auto">
          <a:xfrm>
            <a:off x="5029200" y="4343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10</a:t>
            </a:r>
          </a:p>
        </p:txBody>
      </p:sp>
      <p:sp>
        <p:nvSpPr>
          <p:cNvPr id="44" name="Rectangle 46"/>
          <p:cNvSpPr>
            <a:spLocks noChangeArrowheads="1"/>
          </p:cNvSpPr>
          <p:nvPr/>
        </p:nvSpPr>
        <p:spPr bwMode="auto">
          <a:xfrm>
            <a:off x="5029200" y="53181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  5</a:t>
            </a:r>
          </a:p>
        </p:txBody>
      </p:sp>
      <p:sp>
        <p:nvSpPr>
          <p:cNvPr id="45" name="Rectangle 47"/>
          <p:cNvSpPr>
            <a:spLocks noChangeArrowheads="1"/>
          </p:cNvSpPr>
          <p:nvPr/>
        </p:nvSpPr>
        <p:spPr bwMode="auto">
          <a:xfrm>
            <a:off x="5257800" y="63087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  0</a:t>
            </a:r>
          </a:p>
        </p:txBody>
      </p:sp>
      <p:sp>
        <p:nvSpPr>
          <p:cNvPr id="46" name="Rectangle 48"/>
          <p:cNvSpPr>
            <a:spLocks noChangeArrowheads="1"/>
          </p:cNvSpPr>
          <p:nvPr/>
        </p:nvSpPr>
        <p:spPr bwMode="auto">
          <a:xfrm>
            <a:off x="8077200" y="63087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 5</a:t>
            </a:r>
          </a:p>
        </p:txBody>
      </p:sp>
      <p:sp>
        <p:nvSpPr>
          <p:cNvPr id="47" name="Oval 49"/>
          <p:cNvSpPr>
            <a:spLocks noChangeArrowheads="1"/>
          </p:cNvSpPr>
          <p:nvPr/>
        </p:nvSpPr>
        <p:spPr bwMode="auto">
          <a:xfrm>
            <a:off x="5492750" y="5645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8" name="Oval 50"/>
          <p:cNvSpPr>
            <a:spLocks noChangeArrowheads="1"/>
          </p:cNvSpPr>
          <p:nvPr/>
        </p:nvSpPr>
        <p:spPr bwMode="auto">
          <a:xfrm>
            <a:off x="6026150" y="5340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9" name="Oval 51"/>
          <p:cNvSpPr>
            <a:spLocks noChangeArrowheads="1"/>
          </p:cNvSpPr>
          <p:nvPr/>
        </p:nvSpPr>
        <p:spPr bwMode="auto">
          <a:xfrm>
            <a:off x="6635750" y="55308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0" name="Oval 52"/>
          <p:cNvSpPr>
            <a:spLocks noChangeArrowheads="1"/>
          </p:cNvSpPr>
          <p:nvPr/>
        </p:nvSpPr>
        <p:spPr bwMode="auto">
          <a:xfrm>
            <a:off x="7169150" y="5340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 name="Oval 53"/>
          <p:cNvSpPr>
            <a:spLocks noChangeArrowheads="1"/>
          </p:cNvSpPr>
          <p:nvPr/>
        </p:nvSpPr>
        <p:spPr bwMode="auto">
          <a:xfrm>
            <a:off x="7702550" y="5187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2" name="Line 54"/>
          <p:cNvSpPr>
            <a:spLocks noChangeShapeType="1"/>
          </p:cNvSpPr>
          <p:nvPr/>
        </p:nvSpPr>
        <p:spPr bwMode="auto">
          <a:xfrm flipV="1">
            <a:off x="5486400" y="5181600"/>
            <a:ext cx="27432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3" name="Slide Number Placeholder 52"/>
          <p:cNvSpPr>
            <a:spLocks noGrp="1"/>
          </p:cNvSpPr>
          <p:nvPr>
            <p:ph type="sldNum" sz="quarter" idx="12"/>
          </p:nvPr>
        </p:nvSpPr>
        <p:spPr/>
        <p:txBody>
          <a:bodyPr/>
          <a:lstStyle/>
          <a:p>
            <a:fld id="{D07F84AB-4CBE-4452-9117-91DB70B2D1D4}" type="slidenum">
              <a:rPr lang="en-IE" smtClean="0"/>
              <a:t>10</a:t>
            </a:fld>
            <a:endParaRPr lang="en-IE"/>
          </a:p>
        </p:txBody>
      </p:sp>
    </p:spTree>
    <p:extLst>
      <p:ext uri="{BB962C8B-B14F-4D97-AF65-F5344CB8AC3E}">
        <p14:creationId xmlns:p14="http://schemas.microsoft.com/office/powerpoint/2010/main" val="3828329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6096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dirty="0">
                <a:solidFill>
                  <a:schemeClr val="tx2"/>
                </a:solidFill>
              </a:rPr>
              <a:t>Example 3 - Workings.</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 normal equations are:</a:t>
            </a:r>
            <a:br>
              <a:rPr lang="en-GB" sz="1600" dirty="0">
                <a:solidFill>
                  <a:schemeClr val="tx2"/>
                </a:solidFill>
              </a:rPr>
            </a:br>
            <a:r>
              <a:rPr lang="en-GB" sz="1600" dirty="0">
                <a:solidFill>
                  <a:schemeClr val="tx2"/>
                </a:solidFill>
              </a:rPr>
              <a:t>	30 = 15 m +   6 c  	=&gt;  	150 =   75 m + 30 c    </a:t>
            </a:r>
            <a:br>
              <a:rPr lang="en-GB" sz="1600" dirty="0">
                <a:solidFill>
                  <a:schemeClr val="tx2"/>
                </a:solidFill>
              </a:rPr>
            </a:br>
            <a:r>
              <a:rPr lang="en-GB" sz="1600" dirty="0">
                <a:solidFill>
                  <a:schemeClr val="tx2"/>
                </a:solidFill>
              </a:rPr>
              <a:t>	87 = 55 m + 15 c  		174 = 110 m + 30 c</a:t>
            </a:r>
            <a:br>
              <a:rPr lang="en-GB" sz="1600" dirty="0">
                <a:solidFill>
                  <a:schemeClr val="tx2"/>
                </a:solidFill>
              </a:rPr>
            </a:br>
            <a:r>
              <a:rPr lang="en-GB" sz="1600" dirty="0">
                <a:solidFill>
                  <a:schemeClr val="tx2"/>
                </a:solidFill>
              </a:rPr>
              <a:t>=&gt;	24 = 35 m	=&gt;	30   =   15 (24 / 35) + 6 c	=&gt; 	c = 23/7</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Thus the regression line of Y </a:t>
            </a:r>
            <a:r>
              <a:rPr lang="en-GB" sz="1600" dirty="0" smtClean="0">
                <a:solidFill>
                  <a:schemeClr val="tx2"/>
                </a:solidFill>
              </a:rPr>
              <a:t>on </a:t>
            </a:r>
            <a:r>
              <a:rPr lang="en-GB" sz="1600" dirty="0">
                <a:solidFill>
                  <a:schemeClr val="tx2"/>
                </a:solidFill>
              </a:rPr>
              <a:t>X is</a:t>
            </a:r>
            <a:br>
              <a:rPr lang="en-GB" sz="1600" dirty="0">
                <a:solidFill>
                  <a:schemeClr val="tx2"/>
                </a:solidFill>
              </a:rPr>
            </a:br>
            <a:r>
              <a:rPr lang="en-GB" sz="1600" dirty="0">
                <a:solidFill>
                  <a:schemeClr val="tx2"/>
                </a:solidFill>
              </a:rPr>
              <a:t>	Y = (24/35) X + (23/7)</a:t>
            </a:r>
            <a:br>
              <a:rPr lang="en-GB" sz="1600" dirty="0">
                <a:solidFill>
                  <a:schemeClr val="tx2"/>
                </a:solidFill>
              </a:rPr>
            </a:br>
            <a:r>
              <a:rPr lang="en-GB" sz="1600" dirty="0">
                <a:solidFill>
                  <a:schemeClr val="tx2"/>
                </a:solidFill>
              </a:rPr>
              <a:t>and to plot the line we need two points, so</a:t>
            </a:r>
            <a:br>
              <a:rPr lang="en-GB" sz="1600" dirty="0">
                <a:solidFill>
                  <a:schemeClr val="tx2"/>
                </a:solidFill>
              </a:rPr>
            </a:br>
            <a:r>
              <a:rPr lang="en-GB" sz="1600" dirty="0">
                <a:solidFill>
                  <a:schemeClr val="tx2"/>
                </a:solidFill>
              </a:rPr>
              <a:t>	X = 0 	=&gt; Y = 23/7	and X = 5  =&gt; Y = (24/35) 5 + 23/7 =  47/7.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It is easy to see that ( X, Y ) satisfies the normal equations, so that the regression line of Y on X passes through the “</a:t>
            </a:r>
            <a:r>
              <a:rPr lang="en-GB" sz="1600" dirty="0" smtClean="0">
                <a:solidFill>
                  <a:schemeClr val="tx2"/>
                </a:solidFill>
              </a:rPr>
              <a:t>Centre </a:t>
            </a:r>
            <a:r>
              <a:rPr lang="en-GB" sz="1600" dirty="0">
                <a:solidFill>
                  <a:schemeClr val="tx2"/>
                </a:solidFill>
              </a:rPr>
              <a:t>of Gravity” of the data. By expanding terms, we also get</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a:t>
            </a:r>
            <a:r>
              <a:rPr lang="en-GB" sz="2000" dirty="0">
                <a:solidFill>
                  <a:schemeClr val="tx2"/>
                </a:solidFill>
                <a:latin typeface="Symbol" pitchFamily="18" charset="2"/>
              </a:rPr>
              <a:t>S</a:t>
            </a:r>
            <a:r>
              <a:rPr lang="en-GB" sz="2000" dirty="0">
                <a:solidFill>
                  <a:schemeClr val="tx2"/>
                </a:solidFill>
              </a:rPr>
              <a:t> </a:t>
            </a:r>
            <a:r>
              <a:rPr lang="en-GB" sz="1600" dirty="0">
                <a:solidFill>
                  <a:schemeClr val="tx2"/>
                </a:solidFill>
              </a:rPr>
              <a:t>( Y</a:t>
            </a:r>
            <a:r>
              <a:rPr lang="en-GB" sz="1600" baseline="-25000" dirty="0">
                <a:solidFill>
                  <a:schemeClr val="tx2"/>
                </a:solidFill>
              </a:rPr>
              <a:t>i</a:t>
            </a:r>
            <a:r>
              <a:rPr lang="en-GB" sz="1600" dirty="0">
                <a:solidFill>
                  <a:schemeClr val="tx2"/>
                </a:solidFill>
              </a:rPr>
              <a:t> - Y ) </a:t>
            </a:r>
            <a:r>
              <a:rPr lang="en-GB" sz="1600" baseline="30000" dirty="0">
                <a:solidFill>
                  <a:schemeClr val="tx2"/>
                </a:solidFill>
              </a:rPr>
              <a:t>2  = </a:t>
            </a:r>
            <a:r>
              <a:rPr lang="en-GB" sz="2000" dirty="0">
                <a:solidFill>
                  <a:schemeClr val="tx2"/>
                </a:solidFill>
                <a:latin typeface="Symbol" pitchFamily="18" charset="2"/>
              </a:rPr>
              <a:t>S</a:t>
            </a:r>
            <a:r>
              <a:rPr lang="en-GB" sz="1600" dirty="0">
                <a:solidFill>
                  <a:schemeClr val="tx2"/>
                </a:solidFill>
              </a:rPr>
              <a:t> ( Y</a:t>
            </a:r>
            <a:r>
              <a:rPr lang="en-GB" sz="1600" baseline="-25000" dirty="0">
                <a:solidFill>
                  <a:schemeClr val="tx2"/>
                </a:solidFill>
              </a:rPr>
              <a:t>i</a:t>
            </a:r>
            <a:r>
              <a:rPr lang="en-GB" sz="1600" dirty="0">
                <a:solidFill>
                  <a:schemeClr val="tx2"/>
                </a:solidFill>
              </a:rPr>
              <a:t> - [ m X</a:t>
            </a:r>
            <a:r>
              <a:rPr lang="en-GB" sz="1600" baseline="-25000" dirty="0">
                <a:solidFill>
                  <a:schemeClr val="tx2"/>
                </a:solidFill>
              </a:rPr>
              <a:t>i</a:t>
            </a:r>
            <a:r>
              <a:rPr lang="en-GB" sz="1600" dirty="0">
                <a:solidFill>
                  <a:schemeClr val="tx2"/>
                </a:solidFill>
              </a:rPr>
              <a:t> + c ] )</a:t>
            </a:r>
            <a:r>
              <a:rPr lang="en-GB" sz="1600" baseline="30000" dirty="0">
                <a:solidFill>
                  <a:schemeClr val="tx2"/>
                </a:solidFill>
              </a:rPr>
              <a:t> 2</a:t>
            </a:r>
            <a:r>
              <a:rPr lang="en-GB" sz="1600" dirty="0">
                <a:solidFill>
                  <a:schemeClr val="tx2"/>
                </a:solidFill>
              </a:rPr>
              <a:t> </a:t>
            </a:r>
            <a:r>
              <a:rPr lang="en-GB" sz="1600" baseline="30000" dirty="0">
                <a:solidFill>
                  <a:schemeClr val="tx2"/>
                </a:solidFill>
              </a:rPr>
              <a:t> </a:t>
            </a:r>
            <a:r>
              <a:rPr lang="en-GB" sz="1600" dirty="0">
                <a:solidFill>
                  <a:schemeClr val="tx2"/>
                </a:solidFill>
              </a:rPr>
              <a:t>+  </a:t>
            </a:r>
            <a:r>
              <a:rPr lang="en-GB" sz="2000" dirty="0">
                <a:solidFill>
                  <a:schemeClr val="tx2"/>
                </a:solidFill>
                <a:latin typeface="Symbol" pitchFamily="18" charset="2"/>
              </a:rPr>
              <a:t>S </a:t>
            </a:r>
            <a:r>
              <a:rPr lang="en-GB" sz="1600" dirty="0">
                <a:solidFill>
                  <a:schemeClr val="tx2"/>
                </a:solidFill>
              </a:rPr>
              <a:t>( [ m X</a:t>
            </a:r>
            <a:r>
              <a:rPr lang="en-GB" sz="1600" baseline="-25000" dirty="0">
                <a:solidFill>
                  <a:schemeClr val="tx2"/>
                </a:solidFill>
              </a:rPr>
              <a:t>i</a:t>
            </a:r>
            <a:r>
              <a:rPr lang="en-GB" sz="1600" dirty="0">
                <a:solidFill>
                  <a:schemeClr val="tx2"/>
                </a:solidFill>
              </a:rPr>
              <a:t> + c ] - Y ) </a:t>
            </a:r>
            <a:r>
              <a:rPr lang="en-GB" sz="1600" baseline="30000" dirty="0">
                <a:solidFill>
                  <a:schemeClr val="tx2"/>
                </a:solidFill>
              </a:rPr>
              <a:t>2</a:t>
            </a:r>
            <a:br>
              <a:rPr lang="en-GB" sz="1600" baseline="30000" dirty="0">
                <a:solidFill>
                  <a:schemeClr val="tx2"/>
                </a:solidFill>
              </a:rPr>
            </a:br>
            <a:r>
              <a:rPr lang="en-GB" sz="1600" baseline="30000" dirty="0">
                <a:solidFill>
                  <a:schemeClr val="tx2"/>
                </a:solidFill>
              </a:rPr>
              <a:t/>
            </a:r>
            <a:br>
              <a:rPr lang="en-GB" sz="1600" baseline="30000" dirty="0">
                <a:solidFill>
                  <a:schemeClr val="tx2"/>
                </a:solidFill>
              </a:rPr>
            </a:br>
            <a:r>
              <a:rPr lang="en-GB" sz="1600" dirty="0">
                <a:solidFill>
                  <a:schemeClr val="tx2"/>
                </a:solidFill>
              </a:rPr>
              <a:t>Total Sum	</a:t>
            </a:r>
            <a:r>
              <a:rPr lang="en-GB" sz="1600" dirty="0" smtClean="0">
                <a:solidFill>
                  <a:schemeClr val="tx2"/>
                </a:solidFill>
              </a:rPr>
              <a:t>              </a:t>
            </a:r>
            <a:r>
              <a:rPr lang="en-GB" sz="1600" dirty="0" err="1" smtClean="0">
                <a:solidFill>
                  <a:schemeClr val="tx2"/>
                </a:solidFill>
              </a:rPr>
              <a:t>ErrorSum</a:t>
            </a:r>
            <a:r>
              <a:rPr lang="en-GB" sz="1600" dirty="0">
                <a:solidFill>
                  <a:schemeClr val="tx2"/>
                </a:solidFill>
              </a:rPr>
              <a:t>		Regression Sum</a:t>
            </a:r>
            <a:br>
              <a:rPr lang="en-GB" sz="1600" dirty="0">
                <a:solidFill>
                  <a:schemeClr val="tx2"/>
                </a:solidFill>
              </a:rPr>
            </a:br>
            <a:r>
              <a:rPr lang="en-GB" sz="1600" dirty="0">
                <a:solidFill>
                  <a:schemeClr val="tx2"/>
                </a:solidFill>
              </a:rPr>
              <a:t>of Squares	</a:t>
            </a:r>
            <a:r>
              <a:rPr lang="en-GB" sz="1600" dirty="0" smtClean="0">
                <a:solidFill>
                  <a:schemeClr val="tx2"/>
                </a:solidFill>
              </a:rPr>
              <a:t>             of </a:t>
            </a:r>
            <a:r>
              <a:rPr lang="en-GB" sz="1600" dirty="0">
                <a:solidFill>
                  <a:schemeClr val="tx2"/>
                </a:solidFill>
              </a:rPr>
              <a:t>Squares		of Squares</a:t>
            </a:r>
            <a:br>
              <a:rPr lang="en-GB" sz="1600" dirty="0">
                <a:solidFill>
                  <a:schemeClr val="tx2"/>
                </a:solidFill>
              </a:rPr>
            </a:br>
            <a:r>
              <a:rPr lang="en-GB" sz="1600" b="1" dirty="0">
                <a:solidFill>
                  <a:schemeClr val="tx2"/>
                </a:solidFill>
              </a:rPr>
              <a:t>SST	       =      SSE		   + 	SSR</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In regression, we refer to the X variable as the</a:t>
            </a:r>
            <a:r>
              <a:rPr lang="en-GB" sz="1600" b="1" dirty="0">
                <a:solidFill>
                  <a:schemeClr val="tx2"/>
                </a:solidFill>
              </a:rPr>
              <a:t> independent</a:t>
            </a:r>
            <a:br>
              <a:rPr lang="en-GB" sz="1600" b="1" dirty="0">
                <a:solidFill>
                  <a:schemeClr val="tx2"/>
                </a:solidFill>
              </a:rPr>
            </a:br>
            <a:r>
              <a:rPr lang="en-GB" sz="1600" b="1" dirty="0">
                <a:solidFill>
                  <a:schemeClr val="tx2"/>
                </a:solidFill>
              </a:rPr>
              <a:t>variable</a:t>
            </a:r>
            <a:r>
              <a:rPr lang="en-GB" sz="1600" dirty="0">
                <a:solidFill>
                  <a:schemeClr val="tx2"/>
                </a:solidFill>
              </a:rPr>
              <a:t> and Y as the</a:t>
            </a:r>
            <a:r>
              <a:rPr lang="en-GB" sz="1600" b="1" dirty="0">
                <a:solidFill>
                  <a:schemeClr val="tx2"/>
                </a:solidFill>
              </a:rPr>
              <a:t> dependent variable. </a:t>
            </a:r>
          </a:p>
        </p:txBody>
      </p:sp>
      <p:graphicFrame>
        <p:nvGraphicFramePr>
          <p:cNvPr id="3" name="Object 5"/>
          <p:cNvGraphicFramePr>
            <a:graphicFrameLocks/>
          </p:cNvGraphicFramePr>
          <p:nvPr/>
        </p:nvGraphicFramePr>
        <p:xfrm>
          <a:off x="4510088" y="3322638"/>
          <a:ext cx="104775" cy="193675"/>
        </p:xfrm>
        <a:graphic>
          <a:graphicData uri="http://schemas.openxmlformats.org/presentationml/2006/ole">
            <mc:AlternateContent xmlns:mc="http://schemas.openxmlformats.org/markup-compatibility/2006">
              <mc:Choice xmlns:v="urn:schemas-microsoft-com:vml" Requires="v">
                <p:oleObj spid="_x0000_s2063" name="Equation" r:id="rId3" imgW="114120" imgH="203040" progId="Equation.2">
                  <p:embed/>
                </p:oleObj>
              </mc:Choice>
              <mc:Fallback>
                <p:oleObj name="Equation" r:id="rId3" imgW="114120" imgH="20304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088" y="3322638"/>
                        <a:ext cx="104775"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Line 6"/>
          <p:cNvSpPr>
            <a:spLocks noChangeShapeType="1"/>
          </p:cNvSpPr>
          <p:nvPr/>
        </p:nvSpPr>
        <p:spPr bwMode="auto">
          <a:xfrm>
            <a:off x="6400800" y="4648200"/>
            <a:ext cx="0" cy="19812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6400800" y="6629400"/>
            <a:ext cx="25146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flipV="1">
            <a:off x="6553200" y="5257800"/>
            <a:ext cx="2209800" cy="9144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Oval 9"/>
          <p:cNvSpPr>
            <a:spLocks noChangeArrowheads="1"/>
          </p:cNvSpPr>
          <p:nvPr/>
        </p:nvSpPr>
        <p:spPr bwMode="auto">
          <a:xfrm>
            <a:off x="8159750" y="4806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6400800" y="5791200"/>
            <a:ext cx="19050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7467600" y="5791200"/>
            <a:ext cx="0" cy="8382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Oval 12"/>
          <p:cNvSpPr>
            <a:spLocks noChangeArrowheads="1"/>
          </p:cNvSpPr>
          <p:nvPr/>
        </p:nvSpPr>
        <p:spPr bwMode="auto">
          <a:xfrm>
            <a:off x="7473950" y="5721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8229600" y="4876800"/>
            <a:ext cx="0" cy="60960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8229600" y="5486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a:off x="8153400" y="54864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Rectangle 16"/>
          <p:cNvSpPr>
            <a:spLocks noChangeArrowheads="1"/>
          </p:cNvSpPr>
          <p:nvPr/>
        </p:nvSpPr>
        <p:spPr bwMode="auto">
          <a:xfrm>
            <a:off x="7466013" y="629285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p>
        </p:txBody>
      </p:sp>
      <p:sp>
        <p:nvSpPr>
          <p:cNvPr id="15" name="Rectangle 17"/>
          <p:cNvSpPr>
            <a:spLocks noChangeArrowheads="1"/>
          </p:cNvSpPr>
          <p:nvPr/>
        </p:nvSpPr>
        <p:spPr bwMode="auto">
          <a:xfrm>
            <a:off x="6018213" y="56388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Y</a:t>
            </a:r>
          </a:p>
        </p:txBody>
      </p:sp>
      <p:sp>
        <p:nvSpPr>
          <p:cNvPr id="16" name="Rectangle 18"/>
          <p:cNvSpPr>
            <a:spLocks noChangeArrowheads="1"/>
          </p:cNvSpPr>
          <p:nvPr/>
        </p:nvSpPr>
        <p:spPr bwMode="auto">
          <a:xfrm>
            <a:off x="8304213" y="4648200"/>
            <a:ext cx="611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Y</a:t>
            </a:r>
            <a:r>
              <a:rPr lang="en-GB" sz="1600" baseline="-25000">
                <a:latin typeface="Times New Roman" pitchFamily="18" charset="0"/>
              </a:rPr>
              <a:t>i</a:t>
            </a:r>
          </a:p>
        </p:txBody>
      </p:sp>
      <p:sp>
        <p:nvSpPr>
          <p:cNvPr id="17" name="Rectangle 19"/>
          <p:cNvSpPr>
            <a:spLocks noChangeArrowheads="1"/>
          </p:cNvSpPr>
          <p:nvPr/>
        </p:nvSpPr>
        <p:spPr bwMode="auto">
          <a:xfrm>
            <a:off x="8304213" y="52578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mX</a:t>
            </a:r>
            <a:r>
              <a:rPr lang="en-GB" sz="1600" baseline="-25000">
                <a:latin typeface="Times New Roman" pitchFamily="18" charset="0"/>
              </a:rPr>
              <a:t>i</a:t>
            </a:r>
            <a:r>
              <a:rPr lang="en-GB" sz="1600">
                <a:latin typeface="Times New Roman" pitchFamily="18" charset="0"/>
              </a:rPr>
              <a:t> +C</a:t>
            </a:r>
          </a:p>
        </p:txBody>
      </p:sp>
      <p:sp>
        <p:nvSpPr>
          <p:cNvPr id="18" name="Rectangle 20"/>
          <p:cNvSpPr>
            <a:spLocks noChangeArrowheads="1"/>
          </p:cNvSpPr>
          <p:nvPr/>
        </p:nvSpPr>
        <p:spPr bwMode="auto">
          <a:xfrm>
            <a:off x="8380413" y="56388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Y</a:t>
            </a:r>
          </a:p>
        </p:txBody>
      </p:sp>
      <p:sp>
        <p:nvSpPr>
          <p:cNvPr id="19" name="Oval 21"/>
          <p:cNvSpPr>
            <a:spLocks noChangeArrowheads="1"/>
          </p:cNvSpPr>
          <p:nvPr/>
        </p:nvSpPr>
        <p:spPr bwMode="auto">
          <a:xfrm>
            <a:off x="7016750" y="5416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Oval 22"/>
          <p:cNvSpPr>
            <a:spLocks noChangeArrowheads="1"/>
          </p:cNvSpPr>
          <p:nvPr/>
        </p:nvSpPr>
        <p:spPr bwMode="auto">
          <a:xfrm>
            <a:off x="7854950" y="6102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Oval 23"/>
          <p:cNvSpPr>
            <a:spLocks noChangeArrowheads="1"/>
          </p:cNvSpPr>
          <p:nvPr/>
        </p:nvSpPr>
        <p:spPr bwMode="auto">
          <a:xfrm>
            <a:off x="6369050" y="6330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Oval 24"/>
          <p:cNvSpPr>
            <a:spLocks noChangeArrowheads="1"/>
          </p:cNvSpPr>
          <p:nvPr/>
        </p:nvSpPr>
        <p:spPr bwMode="auto">
          <a:xfrm>
            <a:off x="6750050" y="6178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5"/>
          <p:cNvSpPr>
            <a:spLocks noChangeShapeType="1"/>
          </p:cNvSpPr>
          <p:nvPr/>
        </p:nvSpPr>
        <p:spPr bwMode="auto">
          <a:xfrm>
            <a:off x="6096000" y="56388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6"/>
          <p:cNvSpPr>
            <a:spLocks noChangeShapeType="1"/>
          </p:cNvSpPr>
          <p:nvPr/>
        </p:nvSpPr>
        <p:spPr bwMode="auto">
          <a:xfrm>
            <a:off x="7543800" y="63246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Line 27"/>
          <p:cNvSpPr>
            <a:spLocks noChangeShapeType="1"/>
          </p:cNvSpPr>
          <p:nvPr/>
        </p:nvSpPr>
        <p:spPr bwMode="auto">
          <a:xfrm>
            <a:off x="8458200" y="56388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6" name="Line 28"/>
          <p:cNvSpPr>
            <a:spLocks noChangeShapeType="1"/>
          </p:cNvSpPr>
          <p:nvPr/>
        </p:nvSpPr>
        <p:spPr bwMode="auto">
          <a:xfrm>
            <a:off x="2555776" y="3573016"/>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 name="Line 29"/>
          <p:cNvSpPr>
            <a:spLocks noChangeShapeType="1"/>
          </p:cNvSpPr>
          <p:nvPr/>
        </p:nvSpPr>
        <p:spPr bwMode="auto">
          <a:xfrm>
            <a:off x="2771800" y="3573016"/>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8" name="Line 30"/>
          <p:cNvSpPr>
            <a:spLocks noChangeShapeType="1"/>
          </p:cNvSpPr>
          <p:nvPr/>
        </p:nvSpPr>
        <p:spPr bwMode="auto">
          <a:xfrm>
            <a:off x="1403648" y="436510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9" name="Line 31"/>
          <p:cNvSpPr>
            <a:spLocks noChangeShapeType="1"/>
          </p:cNvSpPr>
          <p:nvPr/>
        </p:nvSpPr>
        <p:spPr bwMode="auto">
          <a:xfrm>
            <a:off x="5076056" y="436510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 name="Rectangle 32"/>
          <p:cNvSpPr>
            <a:spLocks noChangeArrowheads="1"/>
          </p:cNvSpPr>
          <p:nvPr/>
        </p:nvSpPr>
        <p:spPr bwMode="auto">
          <a:xfrm>
            <a:off x="8761413" y="629285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p>
        </p:txBody>
      </p:sp>
      <p:sp>
        <p:nvSpPr>
          <p:cNvPr id="31" name="Rectangle 33"/>
          <p:cNvSpPr>
            <a:spLocks noChangeArrowheads="1"/>
          </p:cNvSpPr>
          <p:nvPr/>
        </p:nvSpPr>
        <p:spPr bwMode="auto">
          <a:xfrm>
            <a:off x="6400800" y="45720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Y</a:t>
            </a:r>
          </a:p>
        </p:txBody>
      </p:sp>
      <p:sp>
        <p:nvSpPr>
          <p:cNvPr id="32" name="Slide Number Placeholder 31"/>
          <p:cNvSpPr>
            <a:spLocks noGrp="1"/>
          </p:cNvSpPr>
          <p:nvPr>
            <p:ph type="sldNum" sz="quarter" idx="12"/>
          </p:nvPr>
        </p:nvSpPr>
        <p:spPr/>
        <p:txBody>
          <a:bodyPr/>
          <a:lstStyle/>
          <a:p>
            <a:fld id="{D07F84AB-4CBE-4452-9117-91DB70B2D1D4}" type="slidenum">
              <a:rPr lang="en-IE" smtClean="0"/>
              <a:t>11</a:t>
            </a:fld>
            <a:endParaRPr lang="en-IE"/>
          </a:p>
        </p:txBody>
      </p:sp>
    </p:spTree>
    <p:extLst>
      <p:ext uri="{BB962C8B-B14F-4D97-AF65-F5344CB8AC3E}">
        <p14:creationId xmlns:p14="http://schemas.microsoft.com/office/powerpoint/2010/main" val="1943186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609600"/>
            <a:ext cx="777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dirty="0">
                <a:solidFill>
                  <a:schemeClr val="tx2"/>
                </a:solidFill>
                <a:latin typeface="Times New Roman" pitchFamily="18" charset="0"/>
              </a:rPr>
              <a:t>Correlation</a:t>
            </a:r>
            <a:r>
              <a:rPr lang="en-GB" sz="2000" b="1" dirty="0">
                <a:solidFill>
                  <a:schemeClr val="tx2"/>
                </a:solidFill>
              </a:rPr>
              <a:t/>
            </a:r>
            <a:br>
              <a:rPr lang="en-GB" sz="2000" b="1" dirty="0">
                <a:solidFill>
                  <a:schemeClr val="tx2"/>
                </a:solidFill>
              </a:rPr>
            </a:br>
            <a:r>
              <a:rPr lang="en-GB" sz="1600" dirty="0">
                <a:solidFill>
                  <a:schemeClr val="tx2"/>
                </a:solidFill>
              </a:rPr>
              <a:t/>
            </a:r>
            <a:br>
              <a:rPr lang="en-GB" sz="1600" dirty="0">
                <a:solidFill>
                  <a:schemeClr val="tx2"/>
                </a:solidFill>
              </a:rPr>
            </a:br>
            <a:r>
              <a:rPr lang="en-GB" sz="1500" dirty="0">
                <a:solidFill>
                  <a:schemeClr val="tx2"/>
                </a:solidFill>
              </a:rPr>
              <a:t>The </a:t>
            </a:r>
            <a:r>
              <a:rPr lang="en-GB" sz="1500" b="1" dirty="0">
                <a:solidFill>
                  <a:schemeClr val="tx2"/>
                </a:solidFill>
              </a:rPr>
              <a:t>coefficient of determination </a:t>
            </a:r>
            <a:r>
              <a:rPr lang="en-GB" sz="1500" dirty="0">
                <a:solidFill>
                  <a:schemeClr val="tx2"/>
                </a:solidFill>
              </a:rPr>
              <a:t>r</a:t>
            </a:r>
            <a:r>
              <a:rPr lang="en-GB" sz="1500" baseline="30000" dirty="0">
                <a:solidFill>
                  <a:schemeClr val="tx2"/>
                </a:solidFill>
              </a:rPr>
              <a:t>2</a:t>
            </a:r>
            <a:r>
              <a:rPr lang="en-GB" sz="1500" dirty="0">
                <a:solidFill>
                  <a:schemeClr val="tx2"/>
                </a:solidFill>
              </a:rPr>
              <a:t> ( which takes values in the range 0 to 1) is a measure of the proportion of the </a:t>
            </a:r>
            <a:r>
              <a:rPr lang="en-GB" sz="1500" b="1" dirty="0">
                <a:solidFill>
                  <a:schemeClr val="tx2"/>
                </a:solidFill>
              </a:rPr>
              <a:t>total variation</a:t>
            </a:r>
            <a:r>
              <a:rPr lang="en-GB" sz="1500" dirty="0">
                <a:solidFill>
                  <a:schemeClr val="tx2"/>
                </a:solidFill>
              </a:rPr>
              <a:t> that is associated with the regression process:</a:t>
            </a:r>
            <a:br>
              <a:rPr lang="en-GB" sz="1500" dirty="0">
                <a:solidFill>
                  <a:schemeClr val="tx2"/>
                </a:solidFill>
              </a:rPr>
            </a:br>
            <a:r>
              <a:rPr lang="en-GB" sz="1000" dirty="0">
                <a:solidFill>
                  <a:schemeClr val="tx2"/>
                </a:solidFill>
              </a:rPr>
              <a:t/>
            </a:r>
            <a:br>
              <a:rPr lang="en-GB" sz="1000" dirty="0">
                <a:solidFill>
                  <a:schemeClr val="tx2"/>
                </a:solidFill>
              </a:rPr>
            </a:br>
            <a:r>
              <a:rPr lang="en-GB" sz="1600" dirty="0">
                <a:solidFill>
                  <a:schemeClr val="tx2"/>
                </a:solidFill>
                <a:latin typeface="Times New Roman" pitchFamily="18" charset="0"/>
              </a:rPr>
              <a:t>	r</a:t>
            </a:r>
            <a:r>
              <a:rPr lang="en-GB" sz="1600" baseline="30000" dirty="0">
                <a:solidFill>
                  <a:schemeClr val="tx2"/>
                </a:solidFill>
                <a:latin typeface="Times New Roman" pitchFamily="18" charset="0"/>
              </a:rPr>
              <a:t>2</a:t>
            </a:r>
            <a:r>
              <a:rPr lang="en-GB" sz="1600" dirty="0">
                <a:solidFill>
                  <a:schemeClr val="tx2"/>
                </a:solidFill>
                <a:latin typeface="Times New Roman" pitchFamily="18" charset="0"/>
              </a:rPr>
              <a:t>    = 	SSR/ SST     = 	1 - SSE / SST.</a:t>
            </a:r>
            <a:br>
              <a:rPr lang="en-GB" sz="1600" dirty="0">
                <a:solidFill>
                  <a:schemeClr val="tx2"/>
                </a:solidFill>
                <a:latin typeface="Times New Roman" pitchFamily="18" charset="0"/>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500" dirty="0">
                <a:solidFill>
                  <a:schemeClr val="tx2"/>
                </a:solidFill>
              </a:rPr>
              <a:t>The </a:t>
            </a:r>
            <a:r>
              <a:rPr lang="en-GB" sz="1500" b="1" dirty="0">
                <a:solidFill>
                  <a:schemeClr val="tx2"/>
                </a:solidFill>
              </a:rPr>
              <a:t>coefficient of correlation</a:t>
            </a:r>
            <a:r>
              <a:rPr lang="en-GB" sz="1500" dirty="0">
                <a:solidFill>
                  <a:schemeClr val="tx2"/>
                </a:solidFill>
              </a:rPr>
              <a:t> r ( which takes values in the range -1 to +1 ) is more commonly used as a measure of the degree to which a </a:t>
            </a:r>
            <a:r>
              <a:rPr lang="en-GB" sz="1500" b="1" dirty="0">
                <a:solidFill>
                  <a:schemeClr val="tx2"/>
                </a:solidFill>
              </a:rPr>
              <a:t>mathematical relationship</a:t>
            </a:r>
            <a:r>
              <a:rPr lang="en-GB" sz="1500" dirty="0">
                <a:solidFill>
                  <a:schemeClr val="tx2"/>
                </a:solidFill>
              </a:rPr>
              <a:t> exists between X and Y. </a:t>
            </a:r>
            <a:r>
              <a:rPr lang="en-IE" sz="1500" dirty="0">
                <a:solidFill>
                  <a:schemeClr val="tx2"/>
                </a:solidFill>
              </a:rPr>
              <a:t>(Dashed lines show association).</a:t>
            </a:r>
            <a:r>
              <a:rPr lang="en-GB" sz="1500" dirty="0">
                <a:solidFill>
                  <a:schemeClr val="tx2"/>
                </a:solidFill>
              </a:rPr>
              <a:t>It can be calculated from the formula:</a:t>
            </a:r>
            <a:r>
              <a:rPr lang="en-GB" sz="1600" dirty="0">
                <a:solidFill>
                  <a:schemeClr val="tx2"/>
                </a:solidFill>
              </a:rPr>
              <a:t/>
            </a:r>
            <a:br>
              <a:rPr lang="en-GB" sz="1600" dirty="0">
                <a:solidFill>
                  <a:schemeClr val="tx2"/>
                </a:solidFill>
              </a:rPr>
            </a:br>
            <a:r>
              <a:rPr lang="en-GB" sz="1600" dirty="0">
                <a:solidFill>
                  <a:schemeClr val="tx2"/>
                </a:solidFill>
                <a:latin typeface="Times New Roman" pitchFamily="18" charset="0"/>
              </a:rPr>
              <a:t>	r    = 	      </a:t>
            </a:r>
            <a:r>
              <a:rPr lang="en-GB" sz="2000" dirty="0">
                <a:solidFill>
                  <a:schemeClr val="tx2"/>
                </a:solidFill>
                <a:latin typeface="Times New Roman" pitchFamily="18" charset="0"/>
                <a:sym typeface="Symbol" pitchFamily="18" charset="2"/>
              </a:rPr>
              <a:t></a:t>
            </a:r>
            <a:r>
              <a:rPr lang="en-GB" sz="1600" dirty="0">
                <a:solidFill>
                  <a:schemeClr val="tx2"/>
                </a:solidFill>
                <a:latin typeface="Times New Roman" pitchFamily="18" charset="0"/>
              </a:rPr>
              <a:t> ( X - X ) ( Y - Y )</a:t>
            </a:r>
            <a:br>
              <a:rPr lang="en-GB" sz="1600" dirty="0">
                <a:solidFill>
                  <a:schemeClr val="tx2"/>
                </a:solidFill>
                <a:latin typeface="Times New Roman" pitchFamily="18" charset="0"/>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latin typeface="Times New Roman" pitchFamily="18" charset="0"/>
              </a:rPr>
              <a:t>		 </a:t>
            </a:r>
            <a:r>
              <a:rPr lang="en-GB" sz="2000" dirty="0">
                <a:solidFill>
                  <a:schemeClr val="tx2"/>
                </a:solidFill>
                <a:latin typeface="Times New Roman" pitchFamily="18" charset="0"/>
                <a:sym typeface="Symbol" pitchFamily="18" charset="2"/>
              </a:rPr>
              <a:t></a:t>
            </a:r>
            <a:r>
              <a:rPr lang="en-GB" sz="1600" dirty="0">
                <a:solidFill>
                  <a:schemeClr val="tx2"/>
                </a:solidFill>
                <a:latin typeface="Times New Roman" pitchFamily="18" charset="0"/>
              </a:rPr>
              <a:t>  ( X - X )</a:t>
            </a:r>
            <a:r>
              <a:rPr lang="en-GB" sz="1600" baseline="30000" dirty="0">
                <a:solidFill>
                  <a:schemeClr val="tx2"/>
                </a:solidFill>
                <a:latin typeface="Times New Roman" pitchFamily="18" charset="0"/>
              </a:rPr>
              <a:t>2</a:t>
            </a:r>
            <a:r>
              <a:rPr lang="en-GB" sz="1600" dirty="0">
                <a:solidFill>
                  <a:schemeClr val="tx2"/>
                </a:solidFill>
                <a:latin typeface="Times New Roman" pitchFamily="18" charset="0"/>
              </a:rPr>
              <a:t> ( Y - Y ) </a:t>
            </a:r>
            <a:r>
              <a:rPr lang="en-GB" sz="1600" baseline="30000" dirty="0">
                <a:solidFill>
                  <a:schemeClr val="tx2"/>
                </a:solidFill>
                <a:latin typeface="Times New Roman" pitchFamily="18" charset="0"/>
              </a:rPr>
              <a:t>2</a:t>
            </a: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latin typeface="Times New Roman" pitchFamily="18" charset="0"/>
              </a:rPr>
              <a:t>	     =	                        n </a:t>
            </a:r>
            <a:r>
              <a:rPr lang="en-GB" sz="2000" dirty="0">
                <a:solidFill>
                  <a:schemeClr val="tx2"/>
                </a:solidFill>
                <a:latin typeface="Times New Roman" pitchFamily="18" charset="0"/>
                <a:sym typeface="Symbol" pitchFamily="18" charset="2"/>
              </a:rPr>
              <a:t></a:t>
            </a:r>
            <a:r>
              <a:rPr lang="en-GB" sz="1600" dirty="0">
                <a:solidFill>
                  <a:schemeClr val="tx2"/>
                </a:solidFill>
                <a:latin typeface="Times New Roman" pitchFamily="18" charset="0"/>
              </a:rPr>
              <a:t> X Y - </a:t>
            </a:r>
            <a:r>
              <a:rPr lang="en-GB" sz="2000" dirty="0">
                <a:solidFill>
                  <a:schemeClr val="tx2"/>
                </a:solidFill>
                <a:latin typeface="Times New Roman" pitchFamily="18" charset="0"/>
                <a:sym typeface="Symbol" pitchFamily="18" charset="2"/>
              </a:rPr>
              <a:t></a:t>
            </a:r>
            <a:r>
              <a:rPr lang="en-GB" sz="1600" dirty="0">
                <a:solidFill>
                  <a:schemeClr val="tx2"/>
                </a:solidFill>
                <a:latin typeface="Times New Roman" pitchFamily="18" charset="0"/>
              </a:rPr>
              <a:t> X </a:t>
            </a:r>
            <a:r>
              <a:rPr lang="en-GB" sz="2000" dirty="0">
                <a:solidFill>
                  <a:schemeClr val="tx2"/>
                </a:solidFill>
                <a:latin typeface="Times New Roman" pitchFamily="18" charset="0"/>
                <a:sym typeface="Symbol" pitchFamily="18" charset="2"/>
              </a:rPr>
              <a:t></a:t>
            </a:r>
            <a:r>
              <a:rPr lang="en-GB" sz="1600" dirty="0">
                <a:solidFill>
                  <a:schemeClr val="tx2"/>
                </a:solidFill>
                <a:latin typeface="Times New Roman" pitchFamily="18" charset="0"/>
              </a:rPr>
              <a:t> Y</a:t>
            </a:r>
            <a:br>
              <a:rPr lang="en-GB" sz="1600" dirty="0">
                <a:solidFill>
                  <a:schemeClr val="tx2"/>
                </a:solidFill>
                <a:latin typeface="Times New Roman" pitchFamily="18" charset="0"/>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latin typeface="Times New Roman" pitchFamily="18" charset="0"/>
              </a:rPr>
              <a:t>		</a:t>
            </a:r>
            <a:r>
              <a:rPr lang="en-GB" sz="2000" dirty="0">
                <a:solidFill>
                  <a:schemeClr val="tx2"/>
                </a:solidFill>
                <a:latin typeface="Times New Roman" pitchFamily="18" charset="0"/>
                <a:sym typeface="Symbol" pitchFamily="18" charset="2"/>
              </a:rPr>
              <a:t></a:t>
            </a:r>
            <a:r>
              <a:rPr lang="en-GB" sz="2000" dirty="0">
                <a:solidFill>
                  <a:schemeClr val="tx2"/>
                </a:solidFill>
                <a:latin typeface="Times New Roman" pitchFamily="18" charset="0"/>
              </a:rPr>
              <a:t> </a:t>
            </a:r>
            <a:r>
              <a:rPr lang="en-IE" sz="2000" dirty="0">
                <a:solidFill>
                  <a:schemeClr val="tx2"/>
                </a:solidFill>
                <a:latin typeface="Times New Roman" pitchFamily="18" charset="0"/>
              </a:rPr>
              <a:t>[</a:t>
            </a:r>
            <a:r>
              <a:rPr lang="en-GB" sz="1600" dirty="0">
                <a:solidFill>
                  <a:schemeClr val="tx2"/>
                </a:solidFill>
                <a:latin typeface="Times New Roman" pitchFamily="18" charset="0"/>
              </a:rPr>
              <a:t>{ n</a:t>
            </a:r>
            <a:r>
              <a:rPr lang="en-GB" sz="2000" dirty="0">
                <a:solidFill>
                  <a:schemeClr val="tx2"/>
                </a:solidFill>
                <a:latin typeface="Times New Roman" pitchFamily="18" charset="0"/>
              </a:rPr>
              <a:t> </a:t>
            </a:r>
            <a:r>
              <a:rPr lang="en-GB" sz="2000" dirty="0">
                <a:solidFill>
                  <a:schemeClr val="tx2"/>
                </a:solidFill>
                <a:latin typeface="Times New Roman" pitchFamily="18" charset="0"/>
                <a:sym typeface="Symbol" pitchFamily="18" charset="2"/>
              </a:rPr>
              <a:t></a:t>
            </a:r>
            <a:r>
              <a:rPr lang="en-GB" sz="1600" dirty="0">
                <a:solidFill>
                  <a:schemeClr val="tx2"/>
                </a:solidFill>
                <a:latin typeface="Times New Roman" pitchFamily="18" charset="0"/>
              </a:rPr>
              <a:t>X </a:t>
            </a:r>
            <a:r>
              <a:rPr lang="en-GB" sz="1600" baseline="30000" dirty="0">
                <a:solidFill>
                  <a:schemeClr val="tx2"/>
                </a:solidFill>
                <a:latin typeface="Times New Roman" pitchFamily="18" charset="0"/>
              </a:rPr>
              <a:t>2</a:t>
            </a:r>
            <a:r>
              <a:rPr lang="en-GB" sz="1600" dirty="0">
                <a:solidFill>
                  <a:schemeClr val="tx2"/>
                </a:solidFill>
                <a:latin typeface="Times New Roman" pitchFamily="18" charset="0"/>
              </a:rPr>
              <a:t> - (</a:t>
            </a:r>
            <a:r>
              <a:rPr lang="en-GB" sz="2000" dirty="0">
                <a:solidFill>
                  <a:schemeClr val="tx2"/>
                </a:solidFill>
                <a:latin typeface="Times New Roman" pitchFamily="18" charset="0"/>
                <a:sym typeface="Symbol" pitchFamily="18" charset="2"/>
              </a:rPr>
              <a:t></a:t>
            </a:r>
            <a:r>
              <a:rPr lang="en-GB" sz="1600" dirty="0">
                <a:solidFill>
                  <a:schemeClr val="tx2"/>
                </a:solidFill>
                <a:latin typeface="Times New Roman" pitchFamily="18" charset="0"/>
              </a:rPr>
              <a:t> X )</a:t>
            </a:r>
            <a:r>
              <a:rPr lang="en-GB" sz="1600" baseline="30000" dirty="0">
                <a:solidFill>
                  <a:schemeClr val="tx2"/>
                </a:solidFill>
                <a:latin typeface="Times New Roman" pitchFamily="18" charset="0"/>
              </a:rPr>
              <a:t> 2</a:t>
            </a:r>
            <a:r>
              <a:rPr lang="en-GB" sz="1600" dirty="0">
                <a:solidFill>
                  <a:schemeClr val="tx2"/>
                </a:solidFill>
                <a:latin typeface="Times New Roman" pitchFamily="18" charset="0"/>
              </a:rPr>
              <a:t> } { n </a:t>
            </a:r>
            <a:r>
              <a:rPr lang="en-GB" sz="2000" dirty="0">
                <a:solidFill>
                  <a:schemeClr val="tx2"/>
                </a:solidFill>
                <a:latin typeface="Times New Roman" pitchFamily="18" charset="0"/>
                <a:sym typeface="Symbol" pitchFamily="18" charset="2"/>
              </a:rPr>
              <a:t></a:t>
            </a:r>
            <a:r>
              <a:rPr lang="en-GB" sz="2000" dirty="0">
                <a:solidFill>
                  <a:schemeClr val="tx2"/>
                </a:solidFill>
                <a:latin typeface="Times New Roman" pitchFamily="18" charset="0"/>
              </a:rPr>
              <a:t> </a:t>
            </a:r>
            <a:r>
              <a:rPr lang="en-GB" sz="1600" dirty="0">
                <a:solidFill>
                  <a:schemeClr val="tx2"/>
                </a:solidFill>
                <a:latin typeface="Times New Roman" pitchFamily="18" charset="0"/>
              </a:rPr>
              <a:t>Y </a:t>
            </a:r>
            <a:r>
              <a:rPr lang="en-GB" sz="1600" baseline="30000" dirty="0">
                <a:solidFill>
                  <a:schemeClr val="tx2"/>
                </a:solidFill>
                <a:latin typeface="Times New Roman" pitchFamily="18" charset="0"/>
              </a:rPr>
              <a:t>2</a:t>
            </a:r>
            <a:r>
              <a:rPr lang="en-GB" sz="1600" dirty="0">
                <a:solidFill>
                  <a:schemeClr val="tx2"/>
                </a:solidFill>
                <a:latin typeface="Times New Roman" pitchFamily="18" charset="0"/>
              </a:rPr>
              <a:t> - (</a:t>
            </a:r>
            <a:r>
              <a:rPr lang="en-GB" sz="2000" dirty="0">
                <a:solidFill>
                  <a:schemeClr val="tx2"/>
                </a:solidFill>
                <a:latin typeface="Times New Roman" pitchFamily="18" charset="0"/>
                <a:sym typeface="Symbol" pitchFamily="18" charset="2"/>
              </a:rPr>
              <a:t></a:t>
            </a:r>
            <a:r>
              <a:rPr lang="en-GB" sz="1600" dirty="0">
                <a:solidFill>
                  <a:schemeClr val="tx2"/>
                </a:solidFill>
                <a:latin typeface="Times New Roman" pitchFamily="18" charset="0"/>
              </a:rPr>
              <a:t> Y )</a:t>
            </a:r>
            <a:r>
              <a:rPr lang="en-GB" sz="1600" baseline="30000" dirty="0">
                <a:solidFill>
                  <a:schemeClr val="tx2"/>
                </a:solidFill>
                <a:latin typeface="Times New Roman" pitchFamily="18" charset="0"/>
              </a:rPr>
              <a:t> 2</a:t>
            </a:r>
            <a:r>
              <a:rPr lang="en-GB" sz="1600" dirty="0">
                <a:solidFill>
                  <a:schemeClr val="tx2"/>
                </a:solidFill>
                <a:latin typeface="Times New Roman" pitchFamily="18" charset="0"/>
              </a:rPr>
              <a:t> }</a:t>
            </a:r>
            <a:r>
              <a:rPr lang="en-IE" sz="1600" dirty="0">
                <a:solidFill>
                  <a:schemeClr val="tx2"/>
                </a:solidFill>
                <a:latin typeface="Times New Roman" pitchFamily="18" charset="0"/>
              </a:rPr>
              <a:t>]</a:t>
            </a: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latin typeface="Times New Roman" pitchFamily="18" charset="0"/>
              </a:rPr>
              <a:t>Example. In our case</a:t>
            </a:r>
            <a:r>
              <a:rPr lang="en-GB" sz="1600" b="1" dirty="0">
                <a:solidFill>
                  <a:schemeClr val="tx2"/>
                </a:solidFill>
                <a:latin typeface="Times New Roman" pitchFamily="18" charset="0"/>
              </a:rPr>
              <a:t> r </a:t>
            </a:r>
            <a:r>
              <a:rPr lang="en-GB" sz="1600" dirty="0">
                <a:solidFill>
                  <a:schemeClr val="tx2"/>
                </a:solidFill>
                <a:latin typeface="Times New Roman" pitchFamily="18" charset="0"/>
              </a:rPr>
              <a:t>= {6(87) - (15)(30)}/ </a:t>
            </a:r>
            <a:r>
              <a:rPr lang="en-GB" sz="2000" dirty="0">
                <a:solidFill>
                  <a:schemeClr val="tx2"/>
                </a:solidFill>
                <a:latin typeface="Times New Roman" pitchFamily="18" charset="0"/>
                <a:sym typeface="Symbol" pitchFamily="18" charset="2"/>
              </a:rPr>
              <a:t></a:t>
            </a:r>
            <a:r>
              <a:rPr lang="en-GB" sz="2000" dirty="0">
                <a:solidFill>
                  <a:schemeClr val="tx2"/>
                </a:solidFill>
                <a:latin typeface="Times New Roman" pitchFamily="18" charset="0"/>
              </a:rPr>
              <a:t> </a:t>
            </a:r>
            <a:r>
              <a:rPr lang="en-GB" sz="1600" dirty="0">
                <a:solidFill>
                  <a:schemeClr val="tx2"/>
                </a:solidFill>
                <a:latin typeface="Times New Roman" pitchFamily="18" charset="0"/>
              </a:rPr>
              <a:t>{ 6(55) - (15)</a:t>
            </a:r>
            <a:r>
              <a:rPr lang="en-GB" sz="1600" baseline="30000" dirty="0">
                <a:solidFill>
                  <a:schemeClr val="tx2"/>
                </a:solidFill>
                <a:latin typeface="Times New Roman" pitchFamily="18" charset="0"/>
              </a:rPr>
              <a:t>2</a:t>
            </a:r>
            <a:r>
              <a:rPr lang="en-GB" sz="1600" dirty="0">
                <a:solidFill>
                  <a:schemeClr val="tx2"/>
                </a:solidFill>
                <a:latin typeface="Times New Roman" pitchFamily="18" charset="0"/>
              </a:rPr>
              <a:t> } { 6</a:t>
            </a:r>
            <a:r>
              <a:rPr lang="en-IE" sz="1600" dirty="0">
                <a:solidFill>
                  <a:schemeClr val="tx2"/>
                </a:solidFill>
                <a:latin typeface="Times New Roman" pitchFamily="18" charset="0"/>
              </a:rPr>
              <a:t> </a:t>
            </a:r>
            <a:r>
              <a:rPr lang="en-GB" sz="1600" dirty="0">
                <a:solidFill>
                  <a:schemeClr val="tx2"/>
                </a:solidFill>
                <a:latin typeface="Times New Roman" pitchFamily="18" charset="0"/>
              </a:rPr>
              <a:t>(160) - (30)</a:t>
            </a:r>
            <a:r>
              <a:rPr lang="en-GB" sz="1600" baseline="30000" dirty="0">
                <a:solidFill>
                  <a:schemeClr val="tx2"/>
                </a:solidFill>
                <a:latin typeface="Times New Roman" pitchFamily="18" charset="0"/>
              </a:rPr>
              <a:t>2</a:t>
            </a:r>
            <a:r>
              <a:rPr lang="en-GB" sz="1600" dirty="0">
                <a:solidFill>
                  <a:schemeClr val="tx2"/>
                </a:solidFill>
                <a:latin typeface="Times New Roman" pitchFamily="18" charset="0"/>
              </a:rPr>
              <a:t> }  = </a:t>
            </a:r>
            <a:r>
              <a:rPr lang="en-GB" sz="1600" b="1" dirty="0">
                <a:solidFill>
                  <a:schemeClr val="tx2"/>
                </a:solidFill>
                <a:latin typeface="Times New Roman" pitchFamily="18" charset="0"/>
              </a:rPr>
              <a:t>0.907</a:t>
            </a:r>
            <a:r>
              <a:rPr lang="en-GB" sz="1600" dirty="0">
                <a:solidFill>
                  <a:schemeClr val="tx2"/>
                </a:solidFill>
                <a:latin typeface="Times New Roman" pitchFamily="18" charset="0"/>
              </a:rPr>
              <a:t>.</a:t>
            </a:r>
            <a:br>
              <a:rPr lang="en-GB" sz="1600" dirty="0">
                <a:solidFill>
                  <a:schemeClr val="tx2"/>
                </a:solidFill>
                <a:latin typeface="Times New Roman" pitchFamily="18" charset="0"/>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rPr>
              <a:t> </a:t>
            </a:r>
          </a:p>
        </p:txBody>
      </p:sp>
      <p:sp>
        <p:nvSpPr>
          <p:cNvPr id="3" name="Line 5"/>
          <p:cNvSpPr>
            <a:spLocks noChangeShapeType="1"/>
          </p:cNvSpPr>
          <p:nvPr/>
        </p:nvSpPr>
        <p:spPr bwMode="auto">
          <a:xfrm>
            <a:off x="914400" y="6629400"/>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914400" y="5257800"/>
            <a:ext cx="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3657600" y="6629400"/>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6400800" y="6629400"/>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6400800" y="5257800"/>
            <a:ext cx="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3657600" y="5257800"/>
            <a:ext cx="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914400" y="5715000"/>
            <a:ext cx="1450975" cy="609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flipV="1">
            <a:off x="3657600" y="5715000"/>
            <a:ext cx="1371600" cy="609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flipV="1">
            <a:off x="6400800" y="5638800"/>
            <a:ext cx="1371600" cy="609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Oval 14"/>
          <p:cNvSpPr>
            <a:spLocks noChangeArrowheads="1"/>
          </p:cNvSpPr>
          <p:nvPr/>
        </p:nvSpPr>
        <p:spPr bwMode="auto">
          <a:xfrm>
            <a:off x="1225550" y="5797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Oval 15"/>
          <p:cNvSpPr>
            <a:spLocks noChangeArrowheads="1"/>
          </p:cNvSpPr>
          <p:nvPr/>
        </p:nvSpPr>
        <p:spPr bwMode="auto">
          <a:xfrm>
            <a:off x="1530350" y="594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Oval 16"/>
          <p:cNvSpPr>
            <a:spLocks noChangeArrowheads="1"/>
          </p:cNvSpPr>
          <p:nvPr/>
        </p:nvSpPr>
        <p:spPr bwMode="auto">
          <a:xfrm>
            <a:off x="1835150" y="6102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Oval 17"/>
          <p:cNvSpPr>
            <a:spLocks noChangeArrowheads="1"/>
          </p:cNvSpPr>
          <p:nvPr/>
        </p:nvSpPr>
        <p:spPr bwMode="auto">
          <a:xfrm>
            <a:off x="2216150" y="6254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Oval 18"/>
          <p:cNvSpPr>
            <a:spLocks noChangeArrowheads="1"/>
          </p:cNvSpPr>
          <p:nvPr/>
        </p:nvSpPr>
        <p:spPr bwMode="auto">
          <a:xfrm>
            <a:off x="6635750" y="6102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Oval 19"/>
          <p:cNvSpPr>
            <a:spLocks noChangeArrowheads="1"/>
          </p:cNvSpPr>
          <p:nvPr/>
        </p:nvSpPr>
        <p:spPr bwMode="auto">
          <a:xfrm>
            <a:off x="6940550" y="594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Oval 20"/>
          <p:cNvSpPr>
            <a:spLocks noChangeArrowheads="1"/>
          </p:cNvSpPr>
          <p:nvPr/>
        </p:nvSpPr>
        <p:spPr bwMode="auto">
          <a:xfrm>
            <a:off x="7245350" y="5797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Oval 21"/>
          <p:cNvSpPr>
            <a:spLocks noChangeArrowheads="1"/>
          </p:cNvSpPr>
          <p:nvPr/>
        </p:nvSpPr>
        <p:spPr bwMode="auto">
          <a:xfrm>
            <a:off x="7588250" y="5645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Oval 22"/>
          <p:cNvSpPr>
            <a:spLocks noChangeArrowheads="1"/>
          </p:cNvSpPr>
          <p:nvPr/>
        </p:nvSpPr>
        <p:spPr bwMode="auto">
          <a:xfrm>
            <a:off x="4349750" y="5645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Oval 23"/>
          <p:cNvSpPr>
            <a:spLocks noChangeArrowheads="1"/>
          </p:cNvSpPr>
          <p:nvPr/>
        </p:nvSpPr>
        <p:spPr bwMode="auto">
          <a:xfrm>
            <a:off x="4654550" y="5873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Oval 24"/>
          <p:cNvSpPr>
            <a:spLocks noChangeArrowheads="1"/>
          </p:cNvSpPr>
          <p:nvPr/>
        </p:nvSpPr>
        <p:spPr bwMode="auto">
          <a:xfrm>
            <a:off x="4502150" y="6254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Oval 25"/>
          <p:cNvSpPr>
            <a:spLocks noChangeArrowheads="1"/>
          </p:cNvSpPr>
          <p:nvPr/>
        </p:nvSpPr>
        <p:spPr bwMode="auto">
          <a:xfrm>
            <a:off x="4044950" y="6178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Oval 26"/>
          <p:cNvSpPr>
            <a:spLocks noChangeArrowheads="1"/>
          </p:cNvSpPr>
          <p:nvPr/>
        </p:nvSpPr>
        <p:spPr bwMode="auto">
          <a:xfrm>
            <a:off x="4044950" y="5797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Rectangle 27"/>
          <p:cNvSpPr>
            <a:spLocks noChangeArrowheads="1"/>
          </p:cNvSpPr>
          <p:nvPr/>
        </p:nvSpPr>
        <p:spPr bwMode="auto">
          <a:xfrm>
            <a:off x="8686800" y="46482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 </a:t>
            </a:r>
          </a:p>
        </p:txBody>
      </p:sp>
      <p:sp>
        <p:nvSpPr>
          <p:cNvPr id="26" name="Rectangle 28"/>
          <p:cNvSpPr>
            <a:spLocks noChangeArrowheads="1"/>
          </p:cNvSpPr>
          <p:nvPr/>
        </p:nvSpPr>
        <p:spPr bwMode="auto">
          <a:xfrm>
            <a:off x="1522413" y="5286375"/>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r = - 1</a:t>
            </a:r>
          </a:p>
        </p:txBody>
      </p:sp>
      <p:sp>
        <p:nvSpPr>
          <p:cNvPr id="27" name="Rectangle 29"/>
          <p:cNvSpPr>
            <a:spLocks noChangeArrowheads="1"/>
          </p:cNvSpPr>
          <p:nvPr/>
        </p:nvSpPr>
        <p:spPr bwMode="auto">
          <a:xfrm>
            <a:off x="6627813" y="5286375"/>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r = + 1</a:t>
            </a:r>
          </a:p>
        </p:txBody>
      </p:sp>
      <p:sp>
        <p:nvSpPr>
          <p:cNvPr id="28" name="Rectangle 30"/>
          <p:cNvSpPr>
            <a:spLocks noChangeArrowheads="1"/>
          </p:cNvSpPr>
          <p:nvPr/>
        </p:nvSpPr>
        <p:spPr bwMode="auto">
          <a:xfrm>
            <a:off x="4189413" y="5286375"/>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r = 0</a:t>
            </a:r>
          </a:p>
        </p:txBody>
      </p:sp>
      <p:sp>
        <p:nvSpPr>
          <p:cNvPr id="29" name="Line 31"/>
          <p:cNvSpPr>
            <a:spLocks noChangeShapeType="1"/>
          </p:cNvSpPr>
          <p:nvPr/>
        </p:nvSpPr>
        <p:spPr bwMode="auto">
          <a:xfrm>
            <a:off x="2819400" y="3212976"/>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 name="Line 32"/>
          <p:cNvSpPr>
            <a:spLocks noChangeShapeType="1"/>
          </p:cNvSpPr>
          <p:nvPr/>
        </p:nvSpPr>
        <p:spPr bwMode="auto">
          <a:xfrm>
            <a:off x="3505200" y="328498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1" name="Line 33"/>
          <p:cNvSpPr>
            <a:spLocks noChangeShapeType="1"/>
          </p:cNvSpPr>
          <p:nvPr/>
        </p:nvSpPr>
        <p:spPr bwMode="auto">
          <a:xfrm>
            <a:off x="4343400" y="328498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 name="Line 34"/>
          <p:cNvSpPr>
            <a:spLocks noChangeShapeType="1"/>
          </p:cNvSpPr>
          <p:nvPr/>
        </p:nvSpPr>
        <p:spPr bwMode="auto">
          <a:xfrm>
            <a:off x="3581400" y="270892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3" name="Line 35"/>
          <p:cNvSpPr>
            <a:spLocks noChangeShapeType="1"/>
          </p:cNvSpPr>
          <p:nvPr/>
        </p:nvSpPr>
        <p:spPr bwMode="auto">
          <a:xfrm>
            <a:off x="4267200" y="270892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 name="Line 36"/>
          <p:cNvSpPr>
            <a:spLocks noChangeShapeType="1"/>
          </p:cNvSpPr>
          <p:nvPr/>
        </p:nvSpPr>
        <p:spPr bwMode="auto">
          <a:xfrm>
            <a:off x="2743200" y="31242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5" name="Line 37"/>
          <p:cNvSpPr>
            <a:spLocks noChangeShapeType="1"/>
          </p:cNvSpPr>
          <p:nvPr/>
        </p:nvSpPr>
        <p:spPr bwMode="auto">
          <a:xfrm>
            <a:off x="2743200" y="4293096"/>
            <a:ext cx="3733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 name="Line 38"/>
          <p:cNvSpPr>
            <a:spLocks noChangeShapeType="1"/>
          </p:cNvSpPr>
          <p:nvPr/>
        </p:nvSpPr>
        <p:spPr bwMode="auto">
          <a:xfrm>
            <a:off x="2438400" y="4191000"/>
            <a:ext cx="381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 name="Line 39"/>
          <p:cNvSpPr>
            <a:spLocks noChangeShapeType="1"/>
          </p:cNvSpPr>
          <p:nvPr/>
        </p:nvSpPr>
        <p:spPr bwMode="auto">
          <a:xfrm>
            <a:off x="4572000" y="4869160"/>
            <a:ext cx="2819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 name="Slide Number Placeholder 37"/>
          <p:cNvSpPr>
            <a:spLocks noGrp="1"/>
          </p:cNvSpPr>
          <p:nvPr>
            <p:ph type="sldNum" sz="quarter" idx="12"/>
          </p:nvPr>
        </p:nvSpPr>
        <p:spPr/>
        <p:txBody>
          <a:bodyPr/>
          <a:lstStyle/>
          <a:p>
            <a:fld id="{D07F84AB-4CBE-4452-9117-91DB70B2D1D4}" type="slidenum">
              <a:rPr lang="en-IE" smtClean="0"/>
              <a:t>12</a:t>
            </a:fld>
            <a:endParaRPr lang="en-IE"/>
          </a:p>
        </p:txBody>
      </p:sp>
    </p:spTree>
    <p:extLst>
      <p:ext uri="{BB962C8B-B14F-4D97-AF65-F5344CB8AC3E}">
        <p14:creationId xmlns:p14="http://schemas.microsoft.com/office/powerpoint/2010/main" val="2060879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188640"/>
            <a:ext cx="7772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dirty="0">
                <a:solidFill>
                  <a:schemeClr val="tx2"/>
                </a:solidFill>
              </a:rPr>
              <a:t>Col</a:t>
            </a:r>
            <a:r>
              <a:rPr lang="en-IE" sz="2000" b="1" dirty="0">
                <a:solidFill>
                  <a:schemeClr val="tx2"/>
                </a:solidFill>
              </a:rPr>
              <a:t>l</a:t>
            </a:r>
            <a:r>
              <a:rPr lang="en-GB" sz="2000" b="1" dirty="0" err="1">
                <a:solidFill>
                  <a:schemeClr val="tx2"/>
                </a:solidFill>
              </a:rPr>
              <a:t>inearity</a:t>
            </a:r>
            <a:r>
              <a:rPr lang="en-GB" sz="2000" dirty="0">
                <a:solidFill>
                  <a:schemeClr val="tx2"/>
                </a:solidFill>
              </a:rPr>
              <a:t/>
            </a:r>
            <a:br>
              <a:rPr lang="en-GB" sz="2000" dirty="0">
                <a:solidFill>
                  <a:schemeClr val="tx2"/>
                </a:solidFill>
              </a:rPr>
            </a:br>
            <a:r>
              <a:rPr lang="en-GB" sz="1600" dirty="0">
                <a:solidFill>
                  <a:schemeClr val="tx2"/>
                </a:solidFill>
                <a:latin typeface="Times New Roman" pitchFamily="18" charset="0"/>
              </a:rPr>
              <a:t/>
            </a:r>
            <a:br>
              <a:rPr lang="en-GB" sz="1600" dirty="0">
                <a:solidFill>
                  <a:schemeClr val="tx2"/>
                </a:solidFill>
                <a:latin typeface="Times New Roman" pitchFamily="18" charset="0"/>
              </a:rPr>
            </a:br>
            <a:r>
              <a:rPr lang="en-GB" sz="1600" dirty="0">
                <a:solidFill>
                  <a:schemeClr val="tx2"/>
                </a:solidFill>
              </a:rPr>
              <a:t>If the value of the correlation coefficient is </a:t>
            </a:r>
            <a:r>
              <a:rPr lang="en-GB" sz="1600" dirty="0" err="1">
                <a:solidFill>
                  <a:schemeClr val="tx2"/>
                </a:solidFill>
              </a:rPr>
              <a:t>greate</a:t>
            </a:r>
            <a:r>
              <a:rPr lang="en-IE" sz="1600" dirty="0">
                <a:solidFill>
                  <a:schemeClr val="tx2"/>
                </a:solidFill>
              </a:rPr>
              <a:t>r</a:t>
            </a:r>
            <a:r>
              <a:rPr lang="en-GB" sz="1600" dirty="0">
                <a:solidFill>
                  <a:schemeClr val="tx2"/>
                </a:solidFill>
              </a:rPr>
              <a:t> than 0.9 or less than - 0.9, we would take this to mean that there is a </a:t>
            </a:r>
            <a:r>
              <a:rPr lang="en-GB" sz="1600" b="1" dirty="0">
                <a:solidFill>
                  <a:schemeClr val="tx2"/>
                </a:solidFill>
              </a:rPr>
              <a:t>mathematical relationship</a:t>
            </a:r>
            <a:r>
              <a:rPr lang="en-GB" sz="1600" dirty="0">
                <a:solidFill>
                  <a:schemeClr val="tx2"/>
                </a:solidFill>
              </a:rPr>
              <a:t> between the variables. This does not imply that a </a:t>
            </a:r>
            <a:r>
              <a:rPr lang="en-GB" sz="1600" b="1" dirty="0">
                <a:solidFill>
                  <a:schemeClr val="tx2"/>
                </a:solidFill>
              </a:rPr>
              <a:t>cause-and-effect relationship</a:t>
            </a:r>
            <a:r>
              <a:rPr lang="en-GB" sz="1600" dirty="0">
                <a:solidFill>
                  <a:schemeClr val="tx2"/>
                </a:solidFill>
              </a:rPr>
              <a:t> exists.</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Consider a country with a slowly changing population size, where a certain political party retains a relatively stable per </a:t>
            </a:r>
            <a:r>
              <a:rPr lang="en-GB" sz="1600" dirty="0" err="1">
                <a:solidFill>
                  <a:schemeClr val="tx2"/>
                </a:solidFill>
              </a:rPr>
              <a:t>centage</a:t>
            </a:r>
            <a:r>
              <a:rPr lang="en-GB" sz="1600" dirty="0">
                <a:solidFill>
                  <a:schemeClr val="tx2"/>
                </a:solidFill>
              </a:rPr>
              <a:t> of the poll in elections. Let</a:t>
            </a:r>
            <a:br>
              <a:rPr lang="en-GB" sz="1600" dirty="0">
                <a:solidFill>
                  <a:schemeClr val="tx2"/>
                </a:solidFill>
              </a:rPr>
            </a:br>
            <a:r>
              <a:rPr lang="en-GB" sz="1600" dirty="0">
                <a:solidFill>
                  <a:schemeClr val="tx2"/>
                </a:solidFill>
              </a:rPr>
              <a:t>	X = Number of people that vote for the party in an election</a:t>
            </a:r>
            <a:br>
              <a:rPr lang="en-GB" sz="1600" dirty="0">
                <a:solidFill>
                  <a:schemeClr val="tx2"/>
                </a:solidFill>
              </a:rPr>
            </a:br>
            <a:r>
              <a:rPr lang="en-GB" sz="1600" dirty="0">
                <a:solidFill>
                  <a:schemeClr val="tx2"/>
                </a:solidFill>
              </a:rPr>
              <a:t>	Y = Number of people that die due to a given disease in a year</a:t>
            </a:r>
            <a:br>
              <a:rPr lang="en-GB" sz="1600" dirty="0">
                <a:solidFill>
                  <a:schemeClr val="tx2"/>
                </a:solidFill>
              </a:rPr>
            </a:br>
            <a:r>
              <a:rPr lang="en-GB" sz="1600" dirty="0">
                <a:solidFill>
                  <a:schemeClr val="tx2"/>
                </a:solidFill>
              </a:rPr>
              <a:t>	Z = Population size.</a:t>
            </a:r>
            <a:br>
              <a:rPr lang="en-GB" sz="1600" dirty="0">
                <a:solidFill>
                  <a:schemeClr val="tx2"/>
                </a:solidFill>
              </a:rPr>
            </a:br>
            <a:r>
              <a:rPr lang="en-GB" sz="1600" dirty="0">
                <a:solidFill>
                  <a:schemeClr val="tx2"/>
                </a:solidFill>
              </a:rPr>
              <a:t>Then, the correlation coefficient between X and Y is likely to be close to 1, indicating that there is a mathematical relationship between them (i.e.) X is a function of Z and Y is a function of Z also. It would clearly be silly to suggest that the incidence of the disease is caused by the number of people that vote for the given political party. This is known as the problem of</a:t>
            </a:r>
            <a:r>
              <a:rPr lang="en-GB" sz="1600" b="1" dirty="0">
                <a:solidFill>
                  <a:schemeClr val="tx2"/>
                </a:solidFill>
              </a:rPr>
              <a:t> col</a:t>
            </a:r>
            <a:r>
              <a:rPr lang="en-IE" sz="1600" b="1" dirty="0">
                <a:solidFill>
                  <a:schemeClr val="tx2"/>
                </a:solidFill>
              </a:rPr>
              <a:t>l</a:t>
            </a:r>
            <a:r>
              <a:rPr lang="en-GB" sz="1600" b="1" dirty="0" err="1">
                <a:solidFill>
                  <a:schemeClr val="tx2"/>
                </a:solidFill>
              </a:rPr>
              <a:t>inearity</a:t>
            </a:r>
            <a:r>
              <a:rPr lang="en-GB" sz="1600" b="1" dirty="0">
                <a:solidFill>
                  <a:schemeClr val="tx2"/>
                </a:solidFill>
              </a:rPr>
              <a:t>. </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Spotting </a:t>
            </a:r>
            <a:r>
              <a:rPr lang="en-GB" sz="1600" b="1" dirty="0">
                <a:solidFill>
                  <a:srgbClr val="002060"/>
                </a:solidFill>
              </a:rPr>
              <a:t>hidden dependencies </a:t>
            </a:r>
            <a:r>
              <a:rPr lang="en-GB" sz="1600" dirty="0">
                <a:solidFill>
                  <a:schemeClr val="tx2"/>
                </a:solidFill>
              </a:rPr>
              <a:t>between distributions can be difficult. Statistical experimentation can only be used to disprove hypotheses, or to lend evidence to support the view that reputed relationships between variables may be valid. Thus, the fact that we observe a high correlation coefficient between deaths due to heart failure in a given year with the number of cigarettes consumed twenty years earlier does not establish a cause-and-effect relationship. However, this result may be of value in directing biological research</a:t>
            </a:r>
            <a:r>
              <a:rPr lang="en-IE" sz="1600" dirty="0">
                <a:solidFill>
                  <a:schemeClr val="tx2"/>
                </a:solidFill>
              </a:rPr>
              <a:t>.</a:t>
            </a:r>
            <a:endParaRPr lang="en-GB" sz="1600" dirty="0">
              <a:solidFill>
                <a:schemeClr val="tx2"/>
              </a:solidFill>
            </a:endParaRPr>
          </a:p>
        </p:txBody>
      </p:sp>
      <p:sp>
        <p:nvSpPr>
          <p:cNvPr id="3" name="Slide Number Placeholder 2"/>
          <p:cNvSpPr>
            <a:spLocks noGrp="1"/>
          </p:cNvSpPr>
          <p:nvPr>
            <p:ph type="sldNum" sz="quarter" idx="12"/>
          </p:nvPr>
        </p:nvSpPr>
        <p:spPr/>
        <p:txBody>
          <a:bodyPr/>
          <a:lstStyle/>
          <a:p>
            <a:fld id="{D07F84AB-4CBE-4452-9117-91DB70B2D1D4}" type="slidenum">
              <a:rPr lang="en-IE" smtClean="0"/>
              <a:t>13</a:t>
            </a:fld>
            <a:endParaRPr lang="en-IE"/>
          </a:p>
        </p:txBody>
      </p:sp>
    </p:spTree>
    <p:extLst>
      <p:ext uri="{BB962C8B-B14F-4D97-AF65-F5344CB8AC3E}">
        <p14:creationId xmlns:p14="http://schemas.microsoft.com/office/powerpoint/2010/main" val="3255425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4"/>
          <p:cNvSpPr>
            <a:spLocks noChangeArrowheads="1"/>
          </p:cNvSpPr>
          <p:nvPr/>
        </p:nvSpPr>
        <p:spPr bwMode="auto">
          <a:xfrm>
            <a:off x="228600" y="76200"/>
            <a:ext cx="86868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u="sng" dirty="0">
                <a:solidFill>
                  <a:schemeClr val="tx2"/>
                </a:solidFill>
              </a:rPr>
              <a:t>Overview of Probability Theory</a:t>
            </a:r>
            <a:r>
              <a:rPr lang="en-GB" sz="2000" dirty="0">
                <a:solidFill>
                  <a:schemeClr val="tx2"/>
                </a:solidFill>
              </a:rPr>
              <a:t/>
            </a:r>
            <a:br>
              <a:rPr lang="en-GB" sz="20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In statistical theory, an experiment is any operation that can be </a:t>
            </a:r>
            <a:r>
              <a:rPr lang="en-GB" sz="1600" b="1" dirty="0">
                <a:solidFill>
                  <a:schemeClr val="tx2"/>
                </a:solidFill>
              </a:rPr>
              <a:t>replicated infinitely often</a:t>
            </a:r>
            <a:r>
              <a:rPr lang="en-GB" sz="1600" dirty="0">
                <a:solidFill>
                  <a:schemeClr val="tx2"/>
                </a:solidFill>
              </a:rPr>
              <a:t> and gives rise to a set of </a:t>
            </a:r>
            <a:r>
              <a:rPr lang="en-GB" sz="1600" b="1" dirty="0">
                <a:solidFill>
                  <a:schemeClr val="tx2"/>
                </a:solidFill>
              </a:rPr>
              <a:t>elementary outcomes</a:t>
            </a:r>
            <a:r>
              <a:rPr lang="en-GB" sz="1600" dirty="0">
                <a:solidFill>
                  <a:schemeClr val="tx2"/>
                </a:solidFill>
              </a:rPr>
              <a:t>, which are deemed to be </a:t>
            </a:r>
            <a:r>
              <a:rPr lang="en-GB" sz="1600" b="1" dirty="0">
                <a:solidFill>
                  <a:schemeClr val="tx2"/>
                </a:solidFill>
              </a:rPr>
              <a:t>equally likely.</a:t>
            </a:r>
            <a:r>
              <a:rPr lang="en-GB" sz="1600" dirty="0">
                <a:solidFill>
                  <a:schemeClr val="tx2"/>
                </a:solidFill>
              </a:rPr>
              <a:t> The </a:t>
            </a:r>
            <a:r>
              <a:rPr lang="en-GB" sz="1600" b="1" dirty="0">
                <a:solidFill>
                  <a:schemeClr val="tx2"/>
                </a:solidFill>
              </a:rPr>
              <a:t>sample space S</a:t>
            </a:r>
            <a:r>
              <a:rPr lang="en-GB" sz="1600" dirty="0">
                <a:solidFill>
                  <a:schemeClr val="tx2"/>
                </a:solidFill>
              </a:rPr>
              <a:t> of the experiment is the set of all possible outcomes of the experiment. Any subset </a:t>
            </a:r>
            <a:r>
              <a:rPr lang="en-GB" sz="1600" b="1" dirty="0">
                <a:solidFill>
                  <a:schemeClr val="tx2"/>
                </a:solidFill>
              </a:rPr>
              <a:t>E</a:t>
            </a:r>
            <a:r>
              <a:rPr lang="en-GB" sz="1600" dirty="0">
                <a:solidFill>
                  <a:schemeClr val="tx2"/>
                </a:solidFill>
              </a:rPr>
              <a:t> of the sample space is called an </a:t>
            </a:r>
            <a:r>
              <a:rPr lang="en-GB" sz="1600" b="1" dirty="0">
                <a:solidFill>
                  <a:schemeClr val="tx2"/>
                </a:solidFill>
              </a:rPr>
              <a:t>event.</a:t>
            </a:r>
            <a:r>
              <a:rPr lang="en-GB" sz="1600" dirty="0">
                <a:solidFill>
                  <a:schemeClr val="tx2"/>
                </a:solidFill>
              </a:rPr>
              <a:t> We say that an event E </a:t>
            </a:r>
            <a:r>
              <a:rPr lang="en-GB" sz="1600" b="1" dirty="0">
                <a:solidFill>
                  <a:schemeClr val="tx2"/>
                </a:solidFill>
              </a:rPr>
              <a:t>occurs</a:t>
            </a:r>
            <a:r>
              <a:rPr lang="en-GB" sz="1600" dirty="0">
                <a:solidFill>
                  <a:schemeClr val="tx2"/>
                </a:solidFill>
              </a:rPr>
              <a:t> whenever any of its elements is an outcome of the experiment. The </a:t>
            </a:r>
            <a:r>
              <a:rPr lang="en-GB" sz="1600" b="1" dirty="0">
                <a:solidFill>
                  <a:schemeClr val="tx2"/>
                </a:solidFill>
              </a:rPr>
              <a:t>probability</a:t>
            </a:r>
            <a:r>
              <a:rPr lang="en-GB" sz="1600" dirty="0">
                <a:solidFill>
                  <a:schemeClr val="tx2"/>
                </a:solidFill>
              </a:rPr>
              <a:t> of occurrence of E is </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P {E} = 	Number of elementary outcomes in E</a:t>
            </a:r>
            <a:br>
              <a:rPr lang="en-GB" sz="1600" b="1" dirty="0">
                <a:solidFill>
                  <a:schemeClr val="tx2"/>
                </a:solidFill>
              </a:rPr>
            </a:br>
            <a:r>
              <a:rPr lang="en-GB" sz="1600" b="1" dirty="0">
                <a:solidFill>
                  <a:schemeClr val="tx2"/>
                </a:solidFill>
              </a:rPr>
              <a:t>	Number of elementary outcomes in S</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The </a:t>
            </a:r>
            <a:r>
              <a:rPr lang="en-GB" sz="1600" b="1" dirty="0">
                <a:solidFill>
                  <a:schemeClr val="tx2"/>
                </a:solidFill>
              </a:rPr>
              <a:t>complement</a:t>
            </a:r>
            <a:r>
              <a:rPr lang="en-GB" sz="1600" dirty="0">
                <a:solidFill>
                  <a:schemeClr val="tx2"/>
                </a:solidFill>
              </a:rPr>
              <a:t> E of an event E is the set of all elements that belong to S but </a:t>
            </a:r>
            <a:r>
              <a:rPr lang="en-GB" sz="1600" dirty="0">
                <a:solidFill>
                  <a:srgbClr val="FF0000"/>
                </a:solidFill>
              </a:rPr>
              <a:t>not to</a:t>
            </a:r>
            <a:r>
              <a:rPr lang="en-GB" sz="1600" dirty="0">
                <a:solidFill>
                  <a:schemeClr val="tx2"/>
                </a:solidFill>
              </a:rPr>
              <a:t> E. The </a:t>
            </a:r>
            <a:r>
              <a:rPr lang="en-GB" sz="1600" b="1" dirty="0">
                <a:solidFill>
                  <a:schemeClr val="tx2"/>
                </a:solidFill>
              </a:rPr>
              <a:t>union</a:t>
            </a:r>
            <a:r>
              <a:rPr lang="en-GB" sz="1600" dirty="0">
                <a:solidFill>
                  <a:schemeClr val="tx2"/>
                </a:solidFill>
              </a:rPr>
              <a:t> of two events 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 is the set of all outcomes that belong to E</a:t>
            </a:r>
            <a:r>
              <a:rPr lang="en-GB" sz="1600" baseline="-25000" dirty="0">
                <a:solidFill>
                  <a:schemeClr val="tx2"/>
                </a:solidFill>
              </a:rPr>
              <a:t>1</a:t>
            </a:r>
            <a:r>
              <a:rPr lang="en-GB" sz="1600" dirty="0">
                <a:solidFill>
                  <a:schemeClr val="tx2"/>
                </a:solidFill>
              </a:rPr>
              <a:t> </a:t>
            </a:r>
            <a:r>
              <a:rPr lang="en-GB" sz="1600" dirty="0">
                <a:solidFill>
                  <a:srgbClr val="FF0000"/>
                </a:solidFill>
              </a:rPr>
              <a:t>or </a:t>
            </a:r>
            <a:r>
              <a:rPr lang="en-GB" sz="1600" dirty="0">
                <a:solidFill>
                  <a:schemeClr val="tx2"/>
                </a:solidFill>
              </a:rPr>
              <a:t>to E</a:t>
            </a:r>
            <a:r>
              <a:rPr lang="en-GB" sz="1600" baseline="-25000" dirty="0">
                <a:solidFill>
                  <a:schemeClr val="tx2"/>
                </a:solidFill>
              </a:rPr>
              <a:t>2</a:t>
            </a:r>
            <a:r>
              <a:rPr lang="en-GB" sz="1600" dirty="0">
                <a:solidFill>
                  <a:schemeClr val="tx2"/>
                </a:solidFill>
              </a:rPr>
              <a:t> </a:t>
            </a:r>
            <a:r>
              <a:rPr lang="en-GB" sz="1600" dirty="0">
                <a:solidFill>
                  <a:srgbClr val="FF0000"/>
                </a:solidFill>
              </a:rPr>
              <a:t>or </a:t>
            </a:r>
            <a:r>
              <a:rPr lang="en-GB" sz="1600" dirty="0">
                <a:solidFill>
                  <a:schemeClr val="tx2"/>
                </a:solidFill>
              </a:rPr>
              <a:t>to both. The </a:t>
            </a:r>
            <a:r>
              <a:rPr lang="en-GB" sz="1600" b="1" dirty="0">
                <a:solidFill>
                  <a:schemeClr val="tx2"/>
                </a:solidFill>
              </a:rPr>
              <a:t>intersection</a:t>
            </a:r>
            <a:r>
              <a:rPr lang="en-GB" sz="1600" dirty="0">
                <a:solidFill>
                  <a:schemeClr val="tx2"/>
                </a:solidFill>
              </a:rPr>
              <a:t> of two events 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 is the set of all events that belong to both E</a:t>
            </a:r>
            <a:r>
              <a:rPr lang="en-GB" sz="1600" baseline="-25000" dirty="0">
                <a:solidFill>
                  <a:schemeClr val="tx2"/>
                </a:solidFill>
              </a:rPr>
              <a:t>1</a:t>
            </a:r>
            <a:r>
              <a:rPr lang="en-GB" sz="1600" dirty="0">
                <a:solidFill>
                  <a:schemeClr val="tx2"/>
                </a:solidFill>
              </a:rPr>
              <a:t> </a:t>
            </a:r>
            <a:r>
              <a:rPr lang="en-GB" sz="1600" dirty="0">
                <a:solidFill>
                  <a:srgbClr val="FF0000"/>
                </a:solidFill>
              </a:rPr>
              <a:t>and</a:t>
            </a:r>
            <a:r>
              <a:rPr lang="en-GB" sz="1600" dirty="0">
                <a:solidFill>
                  <a:schemeClr val="tx2"/>
                </a:solidFill>
              </a:rPr>
              <a:t> E</a:t>
            </a:r>
            <a:r>
              <a:rPr lang="en-GB" sz="1600" baseline="-25000" dirty="0">
                <a:solidFill>
                  <a:schemeClr val="tx2"/>
                </a:solidFill>
              </a:rPr>
              <a:t>2.</a:t>
            </a:r>
            <a:br>
              <a:rPr lang="en-GB" sz="1600" baseline="-25000" dirty="0">
                <a:solidFill>
                  <a:schemeClr val="tx2"/>
                </a:solidFill>
              </a:rPr>
            </a:br>
            <a:r>
              <a:rPr lang="en-GB" sz="1600" dirty="0">
                <a:solidFill>
                  <a:schemeClr val="tx2"/>
                </a:solidFill>
              </a:rPr>
              <a:t>Two events are </a:t>
            </a:r>
            <a:r>
              <a:rPr lang="en-GB" sz="1600" b="1" dirty="0">
                <a:solidFill>
                  <a:schemeClr val="tx2"/>
                </a:solidFill>
              </a:rPr>
              <a:t>mutually exclusive</a:t>
            </a:r>
            <a:r>
              <a:rPr lang="en-GB" sz="1600" dirty="0">
                <a:solidFill>
                  <a:schemeClr val="tx2"/>
                </a:solidFill>
              </a:rPr>
              <a:t> if the occurrence of either precludes the occurrence of the other (</a:t>
            </a:r>
            <a:r>
              <a:rPr lang="en-GB" sz="1600" dirty="0" err="1">
                <a:solidFill>
                  <a:schemeClr val="tx2"/>
                </a:solidFill>
              </a:rPr>
              <a:t>i.e</a:t>
            </a:r>
            <a:r>
              <a:rPr lang="en-GB" sz="1600" dirty="0">
                <a:solidFill>
                  <a:schemeClr val="tx2"/>
                </a:solidFill>
              </a:rPr>
              <a:t>) their intersection is the empty set    . Two events are </a:t>
            </a:r>
            <a:r>
              <a:rPr lang="en-GB" sz="1600" b="1" dirty="0">
                <a:solidFill>
                  <a:schemeClr val="tx2"/>
                </a:solidFill>
              </a:rPr>
              <a:t>independent</a:t>
            </a:r>
            <a:r>
              <a:rPr lang="en-GB" sz="1600" dirty="0">
                <a:solidFill>
                  <a:schemeClr val="tx2"/>
                </a:solidFill>
              </a:rPr>
              <a:t> if the occurrence of either is un</a:t>
            </a:r>
            <a:r>
              <a:rPr lang="en-IE" sz="1600" dirty="0">
                <a:solidFill>
                  <a:schemeClr val="tx2"/>
                </a:solidFill>
              </a:rPr>
              <a:t>a</a:t>
            </a:r>
            <a:r>
              <a:rPr lang="en-GB" sz="1600" dirty="0" err="1">
                <a:solidFill>
                  <a:schemeClr val="tx2"/>
                </a:solidFill>
              </a:rPr>
              <a:t>ffected</a:t>
            </a:r>
            <a:r>
              <a:rPr lang="en-GB" sz="1600" dirty="0">
                <a:solidFill>
                  <a:schemeClr val="tx2"/>
                </a:solidFill>
              </a:rPr>
              <a:t> by the occurrence or non</a:t>
            </a:r>
            <a:r>
              <a:rPr lang="en-IE" sz="1600" dirty="0">
                <a:solidFill>
                  <a:schemeClr val="tx2"/>
                </a:solidFill>
              </a:rPr>
              <a:t>-</a:t>
            </a:r>
            <a:r>
              <a:rPr lang="en-GB" sz="1600" dirty="0">
                <a:solidFill>
                  <a:schemeClr val="tx2"/>
                </a:solidFill>
              </a:rPr>
              <a:t>occur</a:t>
            </a:r>
            <a:r>
              <a:rPr lang="en-IE" sz="1600" dirty="0">
                <a:solidFill>
                  <a:schemeClr val="tx2"/>
                </a:solidFill>
              </a:rPr>
              <a:t>r</a:t>
            </a:r>
            <a:r>
              <a:rPr lang="en-GB" sz="1600" dirty="0" err="1">
                <a:solidFill>
                  <a:schemeClr val="tx2"/>
                </a:solidFill>
              </a:rPr>
              <a:t>ence</a:t>
            </a:r>
            <a:r>
              <a:rPr lang="en-GB" sz="1600" dirty="0">
                <a:solidFill>
                  <a:schemeClr val="tx2"/>
                </a:solidFill>
              </a:rPr>
              <a:t> of the other event.</a:t>
            </a:r>
            <a:br>
              <a:rPr lang="en-GB" sz="1600" dirty="0">
                <a:solidFill>
                  <a:schemeClr val="tx2"/>
                </a:solidFill>
              </a:rPr>
            </a:br>
            <a:r>
              <a:rPr lang="en-GB" sz="1600" baseline="-25000" dirty="0">
                <a:solidFill>
                  <a:schemeClr val="tx2"/>
                </a:solidFill>
              </a:rPr>
              <a:t/>
            </a:r>
            <a:br>
              <a:rPr lang="en-GB" sz="1600" baseline="-25000" dirty="0">
                <a:solidFill>
                  <a:schemeClr val="tx2"/>
                </a:solidFill>
              </a:rPr>
            </a:br>
            <a:r>
              <a:rPr lang="en-GB" sz="1600" b="1" dirty="0">
                <a:solidFill>
                  <a:schemeClr val="tx2"/>
                </a:solidFill>
              </a:rPr>
              <a:t>Theorem of Total Probability.</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P {E</a:t>
            </a:r>
            <a:r>
              <a:rPr lang="en-GB" sz="1600" baseline="-25000" dirty="0">
                <a:solidFill>
                  <a:schemeClr val="tx2"/>
                </a:solidFill>
              </a:rPr>
              <a:t>1</a:t>
            </a:r>
            <a:r>
              <a:rPr lang="en-GB" sz="1600" dirty="0">
                <a:solidFill>
                  <a:schemeClr val="tx2"/>
                </a:solidFill>
              </a:rPr>
              <a:t>   </a:t>
            </a:r>
            <a:r>
              <a:rPr lang="en-IE" sz="1600" dirty="0">
                <a:solidFill>
                  <a:schemeClr val="tx2"/>
                </a:solidFill>
              </a:rPr>
              <a:t> </a:t>
            </a:r>
            <a:r>
              <a:rPr lang="en-GB" sz="1600" dirty="0">
                <a:solidFill>
                  <a:schemeClr val="tx2"/>
                </a:solidFill>
              </a:rPr>
              <a:t>E</a:t>
            </a:r>
            <a:r>
              <a:rPr lang="en-GB" sz="1600" baseline="-25000" dirty="0">
                <a:solidFill>
                  <a:schemeClr val="tx2"/>
                </a:solidFill>
              </a:rPr>
              <a:t>2</a:t>
            </a:r>
            <a:r>
              <a:rPr lang="en-GB" sz="1600" dirty="0">
                <a:solidFill>
                  <a:schemeClr val="tx2"/>
                </a:solidFill>
              </a:rPr>
              <a:t>} = P{E</a:t>
            </a:r>
            <a:r>
              <a:rPr lang="en-GB" sz="1600" baseline="-25000" dirty="0">
                <a:solidFill>
                  <a:schemeClr val="tx2"/>
                </a:solidFill>
              </a:rPr>
              <a:t>1</a:t>
            </a:r>
            <a:r>
              <a:rPr lang="en-GB" sz="1600" dirty="0">
                <a:solidFill>
                  <a:schemeClr val="tx2"/>
                </a:solidFill>
              </a:rPr>
              <a:t>} + P{E</a:t>
            </a:r>
            <a:r>
              <a:rPr lang="en-GB" sz="1600" baseline="-25000" dirty="0">
                <a:solidFill>
                  <a:schemeClr val="tx2"/>
                </a:solidFill>
              </a:rPr>
              <a:t>2</a:t>
            </a:r>
            <a:r>
              <a:rPr lang="en-GB" sz="1600" dirty="0">
                <a:solidFill>
                  <a:schemeClr val="tx2"/>
                </a:solidFill>
              </a:rPr>
              <a:t>} - P{E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Proof. 	P{E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 = (n</a:t>
            </a:r>
            <a:r>
              <a:rPr lang="en-GB" sz="1600" baseline="-25000" dirty="0">
                <a:solidFill>
                  <a:schemeClr val="tx2"/>
                </a:solidFill>
              </a:rPr>
              <a:t>1, 0</a:t>
            </a:r>
            <a:r>
              <a:rPr lang="en-GB" sz="1600" dirty="0">
                <a:solidFill>
                  <a:schemeClr val="tx2"/>
                </a:solidFill>
              </a:rPr>
              <a:t> + n</a:t>
            </a:r>
            <a:r>
              <a:rPr lang="en-GB" sz="1600" baseline="-25000" dirty="0">
                <a:solidFill>
                  <a:schemeClr val="tx2"/>
                </a:solidFill>
              </a:rPr>
              <a:t>1, 2</a:t>
            </a:r>
            <a:r>
              <a:rPr lang="en-GB" sz="1600" dirty="0">
                <a:solidFill>
                  <a:schemeClr val="tx2"/>
                </a:solidFill>
              </a:rPr>
              <a:t> + n</a:t>
            </a:r>
            <a:r>
              <a:rPr lang="en-GB" sz="1600" baseline="-25000" dirty="0">
                <a:solidFill>
                  <a:schemeClr val="tx2"/>
                </a:solidFill>
              </a:rPr>
              <a:t>0, 2</a:t>
            </a:r>
            <a:r>
              <a:rPr lang="en-GB" sz="1600" dirty="0">
                <a:solidFill>
                  <a:schemeClr val="tx2"/>
                </a:solidFill>
              </a:rPr>
              <a:t>) / n</a:t>
            </a:r>
            <a:br>
              <a:rPr lang="en-GB" sz="1600" dirty="0">
                <a:solidFill>
                  <a:schemeClr val="tx2"/>
                </a:solidFill>
              </a:rPr>
            </a:br>
            <a:r>
              <a:rPr lang="en-GB" sz="1600" dirty="0">
                <a:solidFill>
                  <a:schemeClr val="tx2"/>
                </a:solidFill>
              </a:rPr>
              <a:t>		  =  (n</a:t>
            </a:r>
            <a:r>
              <a:rPr lang="en-GB" sz="1600" baseline="-25000" dirty="0">
                <a:solidFill>
                  <a:schemeClr val="tx2"/>
                </a:solidFill>
              </a:rPr>
              <a:t>1, 0</a:t>
            </a:r>
            <a:r>
              <a:rPr lang="en-GB" sz="1600" dirty="0">
                <a:solidFill>
                  <a:schemeClr val="tx2"/>
                </a:solidFill>
              </a:rPr>
              <a:t> + n</a:t>
            </a:r>
            <a:r>
              <a:rPr lang="en-GB" sz="1600" baseline="-25000" dirty="0">
                <a:solidFill>
                  <a:schemeClr val="tx2"/>
                </a:solidFill>
              </a:rPr>
              <a:t>1, 2</a:t>
            </a:r>
            <a:r>
              <a:rPr lang="en-GB" sz="1600" dirty="0">
                <a:solidFill>
                  <a:schemeClr val="tx2"/>
                </a:solidFill>
              </a:rPr>
              <a:t>) / n + (n</a:t>
            </a:r>
            <a:r>
              <a:rPr lang="en-GB" sz="1600" baseline="-25000" dirty="0">
                <a:solidFill>
                  <a:schemeClr val="tx2"/>
                </a:solidFill>
              </a:rPr>
              <a:t>1, 2</a:t>
            </a:r>
            <a:r>
              <a:rPr lang="en-GB" sz="1600" dirty="0">
                <a:solidFill>
                  <a:schemeClr val="tx2"/>
                </a:solidFill>
              </a:rPr>
              <a:t> + n</a:t>
            </a:r>
            <a:r>
              <a:rPr lang="en-GB" sz="1600" baseline="-25000" dirty="0">
                <a:solidFill>
                  <a:schemeClr val="tx2"/>
                </a:solidFill>
              </a:rPr>
              <a:t>0, 2</a:t>
            </a:r>
            <a:r>
              <a:rPr lang="en-GB" sz="1600" dirty="0">
                <a:solidFill>
                  <a:schemeClr val="tx2"/>
                </a:solidFill>
              </a:rPr>
              <a:t>) / n - n</a:t>
            </a:r>
            <a:r>
              <a:rPr lang="en-GB" sz="1600" baseline="-25000" dirty="0">
                <a:solidFill>
                  <a:schemeClr val="tx2"/>
                </a:solidFill>
              </a:rPr>
              <a:t>1, 2</a:t>
            </a:r>
            <a:r>
              <a:rPr lang="en-GB" sz="1600" dirty="0">
                <a:solidFill>
                  <a:schemeClr val="tx2"/>
                </a:solidFill>
              </a:rPr>
              <a:t> / n</a:t>
            </a:r>
            <a:br>
              <a:rPr lang="en-GB" sz="1600" dirty="0">
                <a:solidFill>
                  <a:schemeClr val="tx2"/>
                </a:solidFill>
              </a:rPr>
            </a:br>
            <a:r>
              <a:rPr lang="en-GB" sz="1600" dirty="0">
                <a:solidFill>
                  <a:schemeClr val="tx2"/>
                </a:solidFill>
              </a:rPr>
              <a:t>		  =  P{E</a:t>
            </a:r>
            <a:r>
              <a:rPr lang="en-GB" sz="1600" baseline="-25000" dirty="0">
                <a:solidFill>
                  <a:schemeClr val="tx2"/>
                </a:solidFill>
              </a:rPr>
              <a:t>1</a:t>
            </a:r>
            <a:r>
              <a:rPr lang="en-GB" sz="1600" dirty="0">
                <a:solidFill>
                  <a:schemeClr val="tx2"/>
                </a:solidFill>
              </a:rPr>
              <a:t>} + P{E</a:t>
            </a:r>
            <a:r>
              <a:rPr lang="en-GB" sz="1600" baseline="-25000" dirty="0">
                <a:solidFill>
                  <a:schemeClr val="tx2"/>
                </a:solidFill>
              </a:rPr>
              <a:t>2</a:t>
            </a:r>
            <a:r>
              <a:rPr lang="en-GB" sz="1600" dirty="0">
                <a:solidFill>
                  <a:schemeClr val="tx2"/>
                </a:solidFill>
              </a:rPr>
              <a:t>} - P{E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a:t>
            </a:r>
            <a:br>
              <a:rPr lang="en-GB" sz="1600" dirty="0">
                <a:solidFill>
                  <a:schemeClr val="tx2"/>
                </a:solidFill>
              </a:rPr>
            </a:br>
            <a:r>
              <a:rPr lang="en-GB" sz="1600" b="1" dirty="0">
                <a:solidFill>
                  <a:schemeClr val="tx2"/>
                </a:solidFill>
              </a:rPr>
              <a:t>Corollary.</a:t>
            </a:r>
            <a:r>
              <a:rPr lang="en-GB" sz="1600" dirty="0">
                <a:solidFill>
                  <a:schemeClr val="tx2"/>
                </a:solidFill>
              </a:rPr>
              <a:t/>
            </a:r>
            <a:br>
              <a:rPr lang="en-GB" sz="1600" dirty="0">
                <a:solidFill>
                  <a:schemeClr val="tx2"/>
                </a:solidFill>
              </a:rPr>
            </a:br>
            <a:r>
              <a:rPr lang="en-GB" sz="1600" dirty="0">
                <a:solidFill>
                  <a:schemeClr val="tx2"/>
                </a:solidFill>
              </a:rPr>
              <a:t>If E</a:t>
            </a:r>
            <a:r>
              <a:rPr lang="en-GB" sz="1600" baseline="-25000" dirty="0">
                <a:solidFill>
                  <a:schemeClr val="tx2"/>
                </a:solidFill>
              </a:rPr>
              <a:t>1</a:t>
            </a:r>
            <a:r>
              <a:rPr lang="en-GB" sz="1600" dirty="0">
                <a:solidFill>
                  <a:schemeClr val="tx2"/>
                </a:solidFill>
              </a:rPr>
              <a:t> and E</a:t>
            </a:r>
            <a:r>
              <a:rPr lang="en-GB" sz="1600" baseline="-25000" dirty="0">
                <a:solidFill>
                  <a:schemeClr val="tx2"/>
                </a:solidFill>
              </a:rPr>
              <a:t>2</a:t>
            </a:r>
            <a:r>
              <a:rPr lang="en-GB" sz="1600" dirty="0">
                <a:solidFill>
                  <a:schemeClr val="tx2"/>
                </a:solidFill>
              </a:rPr>
              <a:t> are mutually exclusive, P{E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 = P{E</a:t>
            </a:r>
            <a:r>
              <a:rPr lang="en-GB" sz="1600" baseline="-25000" dirty="0">
                <a:solidFill>
                  <a:schemeClr val="tx2"/>
                </a:solidFill>
              </a:rPr>
              <a:t>1</a:t>
            </a:r>
            <a:r>
              <a:rPr lang="en-GB" sz="1600" dirty="0">
                <a:solidFill>
                  <a:schemeClr val="tx2"/>
                </a:solidFill>
              </a:rPr>
              <a:t>} + P{E</a:t>
            </a:r>
            <a:r>
              <a:rPr lang="en-GB" sz="1600" baseline="-25000" dirty="0">
                <a:solidFill>
                  <a:schemeClr val="tx2"/>
                </a:solidFill>
              </a:rPr>
              <a:t>2</a:t>
            </a:r>
            <a:r>
              <a:rPr lang="en-GB" sz="1600" dirty="0">
                <a:solidFill>
                  <a:schemeClr val="tx2"/>
                </a:solidFill>
              </a:rPr>
              <a:t>}</a:t>
            </a:r>
            <a:r>
              <a:rPr lang="en-IE" sz="1600" dirty="0">
                <a:solidFill>
                  <a:schemeClr val="tx2"/>
                </a:solidFill>
              </a:rPr>
              <a:t> - see </a:t>
            </a:r>
            <a:r>
              <a:rPr lang="en-IE" sz="1600" dirty="0">
                <a:solidFill>
                  <a:srgbClr val="FF0000"/>
                </a:solidFill>
              </a:rPr>
              <a:t>Axioms</a:t>
            </a:r>
            <a:r>
              <a:rPr lang="en-IE" sz="1600" dirty="0">
                <a:solidFill>
                  <a:schemeClr val="tx2"/>
                </a:solidFill>
              </a:rPr>
              <a:t> and </a:t>
            </a:r>
            <a:r>
              <a:rPr lang="en-IE" sz="1600" dirty="0">
                <a:solidFill>
                  <a:srgbClr val="FF0000"/>
                </a:solidFill>
              </a:rPr>
              <a:t>Addition Rule</a:t>
            </a:r>
            <a:endParaRPr lang="en-GB" sz="1600" dirty="0">
              <a:solidFill>
                <a:srgbClr val="FF0000"/>
              </a:solidFill>
            </a:endParaRPr>
          </a:p>
        </p:txBody>
      </p:sp>
      <p:graphicFrame>
        <p:nvGraphicFramePr>
          <p:cNvPr id="60" name="Object 5"/>
          <p:cNvGraphicFramePr>
            <a:graphicFrameLocks/>
          </p:cNvGraphicFramePr>
          <p:nvPr>
            <p:extLst>
              <p:ext uri="{D42A27DB-BD31-4B8C-83A1-F6EECF244321}">
                <p14:modId xmlns:p14="http://schemas.microsoft.com/office/powerpoint/2010/main" val="1137395889"/>
              </p:ext>
            </p:extLst>
          </p:nvPr>
        </p:nvGraphicFramePr>
        <p:xfrm>
          <a:off x="1403648" y="3212976"/>
          <a:ext cx="150813" cy="158750"/>
        </p:xfrm>
        <a:graphic>
          <a:graphicData uri="http://schemas.openxmlformats.org/presentationml/2006/ole">
            <mc:AlternateContent xmlns:mc="http://schemas.openxmlformats.org/markup-compatibility/2006">
              <mc:Choice xmlns:v="urn:schemas-microsoft-com:vml" Requires="v">
                <p:oleObj spid="_x0000_s3186" name="Equation" r:id="rId3" imgW="164880" imgH="139680" progId="Equation.2">
                  <p:embed/>
                </p:oleObj>
              </mc:Choice>
              <mc:Fallback>
                <p:oleObj name="Equation" r:id="rId3" imgW="164880" imgH="1396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212976"/>
                        <a:ext cx="150813"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 name="Object 6"/>
          <p:cNvGraphicFramePr>
            <a:graphicFrameLocks/>
          </p:cNvGraphicFramePr>
          <p:nvPr>
            <p:extLst>
              <p:ext uri="{D42A27DB-BD31-4B8C-83A1-F6EECF244321}">
                <p14:modId xmlns:p14="http://schemas.microsoft.com/office/powerpoint/2010/main" val="3682753659"/>
              </p:ext>
            </p:extLst>
          </p:nvPr>
        </p:nvGraphicFramePr>
        <p:xfrm>
          <a:off x="1464097" y="3430588"/>
          <a:ext cx="155575" cy="165100"/>
        </p:xfrm>
        <a:graphic>
          <a:graphicData uri="http://schemas.openxmlformats.org/presentationml/2006/ole">
            <mc:AlternateContent xmlns:mc="http://schemas.openxmlformats.org/markup-compatibility/2006">
              <mc:Choice xmlns:v="urn:schemas-microsoft-com:vml" Requires="v">
                <p:oleObj spid="_x0000_s3187" name="Equation" r:id="rId5" imgW="164880" imgH="139680" progId="Equation.2">
                  <p:embed/>
                </p:oleObj>
              </mc:Choice>
              <mc:Fallback>
                <p:oleObj name="Equation" r:id="rId5" imgW="164880" imgH="1396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097" y="3430588"/>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 name="Object 7"/>
          <p:cNvGraphicFramePr>
            <a:graphicFrameLocks/>
          </p:cNvGraphicFramePr>
          <p:nvPr>
            <p:extLst>
              <p:ext uri="{D42A27DB-BD31-4B8C-83A1-F6EECF244321}">
                <p14:modId xmlns:p14="http://schemas.microsoft.com/office/powerpoint/2010/main" val="1448393680"/>
              </p:ext>
            </p:extLst>
          </p:nvPr>
        </p:nvGraphicFramePr>
        <p:xfrm>
          <a:off x="3499942" y="3906838"/>
          <a:ext cx="207962" cy="207962"/>
        </p:xfrm>
        <a:graphic>
          <a:graphicData uri="http://schemas.openxmlformats.org/presentationml/2006/ole">
            <mc:AlternateContent xmlns:mc="http://schemas.openxmlformats.org/markup-compatibility/2006">
              <mc:Choice xmlns:v="urn:schemas-microsoft-com:vml" Requires="v">
                <p:oleObj spid="_x0000_s3188" name="Equation" r:id="rId7" imgW="164880" imgH="164880" progId="Equation.2">
                  <p:embed/>
                </p:oleObj>
              </mc:Choice>
              <mc:Fallback>
                <p:oleObj name="Equation" r:id="rId7" imgW="164880" imgH="16488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9942" y="3906838"/>
                        <a:ext cx="207962"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 name="Line 8"/>
          <p:cNvSpPr>
            <a:spLocks noChangeShapeType="1"/>
          </p:cNvSpPr>
          <p:nvPr/>
        </p:nvSpPr>
        <p:spPr bwMode="auto">
          <a:xfrm>
            <a:off x="1219200" y="24384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 name="Line 9"/>
          <p:cNvSpPr>
            <a:spLocks noChangeShapeType="1"/>
          </p:cNvSpPr>
          <p:nvPr/>
        </p:nvSpPr>
        <p:spPr bwMode="auto">
          <a:xfrm>
            <a:off x="1763688" y="292494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65" name="Object 10"/>
          <p:cNvGraphicFramePr>
            <a:graphicFrameLocks/>
          </p:cNvGraphicFramePr>
          <p:nvPr>
            <p:extLst>
              <p:ext uri="{D42A27DB-BD31-4B8C-83A1-F6EECF244321}">
                <p14:modId xmlns:p14="http://schemas.microsoft.com/office/powerpoint/2010/main" val="1949399220"/>
              </p:ext>
            </p:extLst>
          </p:nvPr>
        </p:nvGraphicFramePr>
        <p:xfrm>
          <a:off x="1619672" y="5105400"/>
          <a:ext cx="150812" cy="158750"/>
        </p:xfrm>
        <a:graphic>
          <a:graphicData uri="http://schemas.openxmlformats.org/presentationml/2006/ole">
            <mc:AlternateContent xmlns:mc="http://schemas.openxmlformats.org/markup-compatibility/2006">
              <mc:Choice xmlns:v="urn:schemas-microsoft-com:vml" Requires="v">
                <p:oleObj spid="_x0000_s3189" name="Equation" r:id="rId9" imgW="164880" imgH="139680" progId="Equation.2">
                  <p:embed/>
                </p:oleObj>
              </mc:Choice>
              <mc:Fallback>
                <p:oleObj name="Equation" r:id="rId9" imgW="164880" imgH="1396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5105400"/>
                        <a:ext cx="150812"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11"/>
          <p:cNvGraphicFramePr>
            <a:graphicFrameLocks/>
          </p:cNvGraphicFramePr>
          <p:nvPr>
            <p:extLst>
              <p:ext uri="{D42A27DB-BD31-4B8C-83A1-F6EECF244321}">
                <p14:modId xmlns:p14="http://schemas.microsoft.com/office/powerpoint/2010/main" val="1302852888"/>
              </p:ext>
            </p:extLst>
          </p:nvPr>
        </p:nvGraphicFramePr>
        <p:xfrm>
          <a:off x="3707904" y="5085184"/>
          <a:ext cx="155575" cy="165100"/>
        </p:xfrm>
        <a:graphic>
          <a:graphicData uri="http://schemas.openxmlformats.org/presentationml/2006/ole">
            <mc:AlternateContent xmlns:mc="http://schemas.openxmlformats.org/markup-compatibility/2006">
              <mc:Choice xmlns:v="urn:schemas-microsoft-com:vml" Requires="v">
                <p:oleObj spid="_x0000_s3190" name="Equation" r:id="rId10" imgW="164880" imgH="139680" progId="Equation.2">
                  <p:embed/>
                </p:oleObj>
              </mc:Choice>
              <mc:Fallback>
                <p:oleObj name="Equation" r:id="rId10" imgW="164880" imgH="1396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5085184"/>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 name="Object 12"/>
          <p:cNvGraphicFramePr>
            <a:graphicFrameLocks/>
          </p:cNvGraphicFramePr>
          <p:nvPr>
            <p:extLst>
              <p:ext uri="{D42A27DB-BD31-4B8C-83A1-F6EECF244321}">
                <p14:modId xmlns:p14="http://schemas.microsoft.com/office/powerpoint/2010/main" val="4122900308"/>
              </p:ext>
            </p:extLst>
          </p:nvPr>
        </p:nvGraphicFramePr>
        <p:xfrm>
          <a:off x="1547664" y="5592763"/>
          <a:ext cx="150813" cy="158750"/>
        </p:xfrm>
        <a:graphic>
          <a:graphicData uri="http://schemas.openxmlformats.org/presentationml/2006/ole">
            <mc:AlternateContent xmlns:mc="http://schemas.openxmlformats.org/markup-compatibility/2006">
              <mc:Choice xmlns:v="urn:schemas-microsoft-com:vml" Requires="v">
                <p:oleObj spid="_x0000_s3191" name="Equation" r:id="rId11" imgW="164880" imgH="139680" progId="Equation.2">
                  <p:embed/>
                </p:oleObj>
              </mc:Choice>
              <mc:Fallback>
                <p:oleObj name="Equation" r:id="rId11" imgW="164880" imgH="1396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5592763"/>
                        <a:ext cx="150813"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13"/>
          <p:cNvGraphicFramePr>
            <a:graphicFrameLocks/>
          </p:cNvGraphicFramePr>
          <p:nvPr>
            <p:extLst>
              <p:ext uri="{D42A27DB-BD31-4B8C-83A1-F6EECF244321}">
                <p14:modId xmlns:p14="http://schemas.microsoft.com/office/powerpoint/2010/main" val="2537416348"/>
              </p:ext>
            </p:extLst>
          </p:nvPr>
        </p:nvGraphicFramePr>
        <p:xfrm>
          <a:off x="3851920" y="6072212"/>
          <a:ext cx="155575" cy="165100"/>
        </p:xfrm>
        <a:graphic>
          <a:graphicData uri="http://schemas.openxmlformats.org/presentationml/2006/ole">
            <mc:AlternateContent xmlns:mc="http://schemas.openxmlformats.org/markup-compatibility/2006">
              <mc:Choice xmlns:v="urn:schemas-microsoft-com:vml" Requires="v">
                <p:oleObj spid="_x0000_s3192" name="Equation" r:id="rId12" imgW="164880" imgH="139680" progId="Equation.2">
                  <p:embed/>
                </p:oleObj>
              </mc:Choice>
              <mc:Fallback>
                <p:oleObj name="Equation" r:id="rId12" imgW="164880" imgH="1396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6072212"/>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14"/>
          <p:cNvGraphicFramePr>
            <a:graphicFrameLocks/>
          </p:cNvGraphicFramePr>
          <p:nvPr>
            <p:extLst>
              <p:ext uri="{D42A27DB-BD31-4B8C-83A1-F6EECF244321}">
                <p14:modId xmlns:p14="http://schemas.microsoft.com/office/powerpoint/2010/main" val="2894234083"/>
              </p:ext>
            </p:extLst>
          </p:nvPr>
        </p:nvGraphicFramePr>
        <p:xfrm>
          <a:off x="3520579" y="6597352"/>
          <a:ext cx="187325" cy="158750"/>
        </p:xfrm>
        <a:graphic>
          <a:graphicData uri="http://schemas.openxmlformats.org/presentationml/2006/ole">
            <mc:AlternateContent xmlns:mc="http://schemas.openxmlformats.org/markup-compatibility/2006">
              <mc:Choice xmlns:v="urn:schemas-microsoft-com:vml" Requires="v">
                <p:oleObj spid="_x0000_s3193" name="Equation" r:id="rId13" imgW="164880" imgH="139680" progId="Equation.2">
                  <p:embed/>
                </p:oleObj>
              </mc:Choice>
              <mc:Fallback>
                <p:oleObj name="Equation" r:id="rId13" imgW="164880" imgH="1396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579" y="6597352"/>
                        <a:ext cx="187325"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Line 15"/>
          <p:cNvSpPr>
            <a:spLocks noChangeShapeType="1"/>
          </p:cNvSpPr>
          <p:nvPr/>
        </p:nvSpPr>
        <p:spPr bwMode="auto">
          <a:xfrm>
            <a:off x="6096000" y="20574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1" name="Line 16"/>
          <p:cNvSpPr>
            <a:spLocks noChangeShapeType="1"/>
          </p:cNvSpPr>
          <p:nvPr/>
        </p:nvSpPr>
        <p:spPr bwMode="auto">
          <a:xfrm>
            <a:off x="6096000" y="20574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2" name="Line 17"/>
          <p:cNvSpPr>
            <a:spLocks noChangeShapeType="1"/>
          </p:cNvSpPr>
          <p:nvPr/>
        </p:nvSpPr>
        <p:spPr bwMode="auto">
          <a:xfrm>
            <a:off x="6096000" y="26670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3" name="Line 18"/>
          <p:cNvSpPr>
            <a:spLocks noChangeShapeType="1"/>
          </p:cNvSpPr>
          <p:nvPr/>
        </p:nvSpPr>
        <p:spPr bwMode="auto">
          <a:xfrm>
            <a:off x="7543800" y="20574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4" name="Oval 19"/>
          <p:cNvSpPr>
            <a:spLocks noChangeArrowheads="1"/>
          </p:cNvSpPr>
          <p:nvPr/>
        </p:nvSpPr>
        <p:spPr bwMode="auto">
          <a:xfrm>
            <a:off x="6407150" y="2216150"/>
            <a:ext cx="673100" cy="2921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5" name="Rectangle 20"/>
          <p:cNvSpPr>
            <a:spLocks noChangeArrowheads="1"/>
          </p:cNvSpPr>
          <p:nvPr/>
        </p:nvSpPr>
        <p:spPr bwMode="auto">
          <a:xfrm>
            <a:off x="6477000" y="22098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E</a:t>
            </a:r>
          </a:p>
        </p:txBody>
      </p:sp>
      <p:sp>
        <p:nvSpPr>
          <p:cNvPr id="76" name="Rectangle 21"/>
          <p:cNvSpPr>
            <a:spLocks noChangeArrowheads="1"/>
          </p:cNvSpPr>
          <p:nvPr/>
        </p:nvSpPr>
        <p:spPr bwMode="auto">
          <a:xfrm>
            <a:off x="5867400" y="20574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S</a:t>
            </a:r>
          </a:p>
        </p:txBody>
      </p:sp>
      <p:sp>
        <p:nvSpPr>
          <p:cNvPr id="77" name="Oval 22"/>
          <p:cNvSpPr>
            <a:spLocks noChangeArrowheads="1"/>
          </p:cNvSpPr>
          <p:nvPr/>
        </p:nvSpPr>
        <p:spPr bwMode="auto">
          <a:xfrm>
            <a:off x="7397750" y="2292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8" name="Oval 23"/>
          <p:cNvSpPr>
            <a:spLocks noChangeArrowheads="1"/>
          </p:cNvSpPr>
          <p:nvPr/>
        </p:nvSpPr>
        <p:spPr bwMode="auto">
          <a:xfrm>
            <a:off x="7245350" y="2368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9" name="Oval 24"/>
          <p:cNvSpPr>
            <a:spLocks noChangeArrowheads="1"/>
          </p:cNvSpPr>
          <p:nvPr/>
        </p:nvSpPr>
        <p:spPr bwMode="auto">
          <a:xfrm>
            <a:off x="6940550" y="2368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0" name="Oval 25"/>
          <p:cNvSpPr>
            <a:spLocks noChangeArrowheads="1"/>
          </p:cNvSpPr>
          <p:nvPr/>
        </p:nvSpPr>
        <p:spPr bwMode="auto">
          <a:xfrm>
            <a:off x="6788150" y="2292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1" name="Oval 26"/>
          <p:cNvSpPr>
            <a:spLocks noChangeArrowheads="1"/>
          </p:cNvSpPr>
          <p:nvPr/>
        </p:nvSpPr>
        <p:spPr bwMode="auto">
          <a:xfrm>
            <a:off x="6330950" y="2520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2" name="Oval 27"/>
          <p:cNvSpPr>
            <a:spLocks noChangeArrowheads="1"/>
          </p:cNvSpPr>
          <p:nvPr/>
        </p:nvSpPr>
        <p:spPr bwMode="auto">
          <a:xfrm>
            <a:off x="6407150" y="213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3" name="Oval 28"/>
          <p:cNvSpPr>
            <a:spLocks noChangeArrowheads="1"/>
          </p:cNvSpPr>
          <p:nvPr/>
        </p:nvSpPr>
        <p:spPr bwMode="auto">
          <a:xfrm>
            <a:off x="7321550" y="213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4" name="Oval 29"/>
          <p:cNvSpPr>
            <a:spLocks noChangeArrowheads="1"/>
          </p:cNvSpPr>
          <p:nvPr/>
        </p:nvSpPr>
        <p:spPr bwMode="auto">
          <a:xfrm>
            <a:off x="7397750" y="2520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5" name="Line 30"/>
          <p:cNvSpPr>
            <a:spLocks noChangeShapeType="1"/>
          </p:cNvSpPr>
          <p:nvPr/>
        </p:nvSpPr>
        <p:spPr bwMode="auto">
          <a:xfrm>
            <a:off x="6096000" y="48768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6" name="Line 31"/>
          <p:cNvSpPr>
            <a:spLocks noChangeShapeType="1"/>
          </p:cNvSpPr>
          <p:nvPr/>
        </p:nvSpPr>
        <p:spPr bwMode="auto">
          <a:xfrm>
            <a:off x="6096000" y="4876800"/>
            <a:ext cx="2819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7" name="Line 32"/>
          <p:cNvSpPr>
            <a:spLocks noChangeShapeType="1"/>
          </p:cNvSpPr>
          <p:nvPr/>
        </p:nvSpPr>
        <p:spPr bwMode="auto">
          <a:xfrm>
            <a:off x="6096000" y="6324600"/>
            <a:ext cx="2819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8" name="Line 33"/>
          <p:cNvSpPr>
            <a:spLocks noChangeShapeType="1"/>
          </p:cNvSpPr>
          <p:nvPr/>
        </p:nvSpPr>
        <p:spPr bwMode="auto">
          <a:xfrm>
            <a:off x="8915400" y="48768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9" name="Oval 34"/>
          <p:cNvSpPr>
            <a:spLocks noChangeArrowheads="1"/>
          </p:cNvSpPr>
          <p:nvPr/>
        </p:nvSpPr>
        <p:spPr bwMode="auto">
          <a:xfrm>
            <a:off x="6864350" y="5187950"/>
            <a:ext cx="749300" cy="825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0" name="Oval 35"/>
          <p:cNvSpPr>
            <a:spLocks noChangeArrowheads="1"/>
          </p:cNvSpPr>
          <p:nvPr/>
        </p:nvSpPr>
        <p:spPr bwMode="auto">
          <a:xfrm>
            <a:off x="7321550" y="5187950"/>
            <a:ext cx="825500" cy="825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1" name="Freeform 36"/>
          <p:cNvSpPr>
            <a:spLocks/>
          </p:cNvSpPr>
          <p:nvPr/>
        </p:nvSpPr>
        <p:spPr bwMode="auto">
          <a:xfrm>
            <a:off x="7404100" y="5257800"/>
            <a:ext cx="217488" cy="750888"/>
          </a:xfrm>
          <a:custGeom>
            <a:avLst/>
            <a:gdLst>
              <a:gd name="T0" fmla="*/ 40 w 137"/>
              <a:gd name="T1" fmla="*/ 0 h 473"/>
              <a:gd name="T2" fmla="*/ 48 w 137"/>
              <a:gd name="T3" fmla="*/ 32 h 473"/>
              <a:gd name="T4" fmla="*/ 64 w 137"/>
              <a:gd name="T5" fmla="*/ 56 h 473"/>
              <a:gd name="T6" fmla="*/ 88 w 137"/>
              <a:gd name="T7" fmla="*/ 72 h 473"/>
              <a:gd name="T8" fmla="*/ 104 w 137"/>
              <a:gd name="T9" fmla="*/ 96 h 473"/>
              <a:gd name="T10" fmla="*/ 120 w 137"/>
              <a:gd name="T11" fmla="*/ 120 h 473"/>
              <a:gd name="T12" fmla="*/ 128 w 137"/>
              <a:gd name="T13" fmla="*/ 144 h 473"/>
              <a:gd name="T14" fmla="*/ 128 w 137"/>
              <a:gd name="T15" fmla="*/ 168 h 473"/>
              <a:gd name="T16" fmla="*/ 136 w 137"/>
              <a:gd name="T17" fmla="*/ 192 h 473"/>
              <a:gd name="T18" fmla="*/ 136 w 137"/>
              <a:gd name="T19" fmla="*/ 216 h 473"/>
              <a:gd name="T20" fmla="*/ 136 w 137"/>
              <a:gd name="T21" fmla="*/ 240 h 473"/>
              <a:gd name="T22" fmla="*/ 136 w 137"/>
              <a:gd name="T23" fmla="*/ 264 h 473"/>
              <a:gd name="T24" fmla="*/ 136 w 137"/>
              <a:gd name="T25" fmla="*/ 288 h 473"/>
              <a:gd name="T26" fmla="*/ 128 w 137"/>
              <a:gd name="T27" fmla="*/ 312 h 473"/>
              <a:gd name="T28" fmla="*/ 128 w 137"/>
              <a:gd name="T29" fmla="*/ 336 h 473"/>
              <a:gd name="T30" fmla="*/ 104 w 137"/>
              <a:gd name="T31" fmla="*/ 360 h 473"/>
              <a:gd name="T32" fmla="*/ 104 w 137"/>
              <a:gd name="T33" fmla="*/ 384 h 473"/>
              <a:gd name="T34" fmla="*/ 88 w 137"/>
              <a:gd name="T35" fmla="*/ 408 h 473"/>
              <a:gd name="T36" fmla="*/ 64 w 137"/>
              <a:gd name="T37" fmla="*/ 424 h 473"/>
              <a:gd name="T38" fmla="*/ 40 w 137"/>
              <a:gd name="T39" fmla="*/ 440 h 473"/>
              <a:gd name="T40" fmla="*/ 24 w 137"/>
              <a:gd name="T41" fmla="*/ 464 h 473"/>
              <a:gd name="T42" fmla="*/ 0 w 137"/>
              <a:gd name="T4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473">
                <a:moveTo>
                  <a:pt x="40" y="0"/>
                </a:moveTo>
                <a:lnTo>
                  <a:pt x="48" y="32"/>
                </a:lnTo>
                <a:lnTo>
                  <a:pt x="64" y="56"/>
                </a:lnTo>
                <a:lnTo>
                  <a:pt x="88" y="72"/>
                </a:lnTo>
                <a:lnTo>
                  <a:pt x="104" y="96"/>
                </a:lnTo>
                <a:lnTo>
                  <a:pt x="120" y="120"/>
                </a:lnTo>
                <a:lnTo>
                  <a:pt x="128" y="144"/>
                </a:lnTo>
                <a:lnTo>
                  <a:pt x="128" y="168"/>
                </a:lnTo>
                <a:lnTo>
                  <a:pt x="136" y="192"/>
                </a:lnTo>
                <a:lnTo>
                  <a:pt x="136" y="216"/>
                </a:lnTo>
                <a:lnTo>
                  <a:pt x="136" y="240"/>
                </a:lnTo>
                <a:lnTo>
                  <a:pt x="136" y="264"/>
                </a:lnTo>
                <a:lnTo>
                  <a:pt x="136" y="288"/>
                </a:lnTo>
                <a:lnTo>
                  <a:pt x="128" y="312"/>
                </a:lnTo>
                <a:lnTo>
                  <a:pt x="128" y="336"/>
                </a:lnTo>
                <a:lnTo>
                  <a:pt x="104" y="360"/>
                </a:lnTo>
                <a:lnTo>
                  <a:pt x="104" y="384"/>
                </a:lnTo>
                <a:lnTo>
                  <a:pt x="88" y="408"/>
                </a:lnTo>
                <a:lnTo>
                  <a:pt x="64" y="424"/>
                </a:lnTo>
                <a:lnTo>
                  <a:pt x="40" y="440"/>
                </a:lnTo>
                <a:lnTo>
                  <a:pt x="24" y="464"/>
                </a:lnTo>
                <a:lnTo>
                  <a:pt x="0" y="47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 name="Oval 37"/>
          <p:cNvSpPr>
            <a:spLocks noChangeArrowheads="1"/>
          </p:cNvSpPr>
          <p:nvPr/>
        </p:nvSpPr>
        <p:spPr bwMode="auto">
          <a:xfrm>
            <a:off x="7473950" y="594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3" name="Rectangle 38"/>
          <p:cNvSpPr>
            <a:spLocks noChangeArrowheads="1"/>
          </p:cNvSpPr>
          <p:nvPr/>
        </p:nvSpPr>
        <p:spPr bwMode="auto">
          <a:xfrm>
            <a:off x="6477000" y="44958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 = n</a:t>
            </a:r>
            <a:r>
              <a:rPr lang="en-GB" sz="1600" baseline="-25000">
                <a:latin typeface="Times New Roman" pitchFamily="18" charset="0"/>
              </a:rPr>
              <a:t>0, 0</a:t>
            </a:r>
            <a:r>
              <a:rPr lang="en-GB" sz="1600">
                <a:latin typeface="Times New Roman" pitchFamily="18" charset="0"/>
              </a:rPr>
              <a:t> + n</a:t>
            </a:r>
            <a:r>
              <a:rPr lang="en-GB" sz="1600" baseline="-25000">
                <a:latin typeface="Times New Roman" pitchFamily="18" charset="0"/>
              </a:rPr>
              <a:t>1, 0</a:t>
            </a:r>
            <a:r>
              <a:rPr lang="en-GB" sz="1600">
                <a:latin typeface="Times New Roman" pitchFamily="18" charset="0"/>
              </a:rPr>
              <a:t> + n</a:t>
            </a:r>
            <a:r>
              <a:rPr lang="en-GB" sz="1600" baseline="-25000">
                <a:latin typeface="Times New Roman" pitchFamily="18" charset="0"/>
              </a:rPr>
              <a:t>0, 2</a:t>
            </a:r>
            <a:r>
              <a:rPr lang="en-GB" sz="1600">
                <a:latin typeface="Times New Roman" pitchFamily="18" charset="0"/>
              </a:rPr>
              <a:t> + n</a:t>
            </a:r>
            <a:r>
              <a:rPr lang="en-GB" sz="1600" baseline="-25000">
                <a:latin typeface="Times New Roman" pitchFamily="18" charset="0"/>
              </a:rPr>
              <a:t>1, 2</a:t>
            </a:r>
          </a:p>
        </p:txBody>
      </p:sp>
      <p:sp>
        <p:nvSpPr>
          <p:cNvPr id="94" name="Rectangle 39"/>
          <p:cNvSpPr>
            <a:spLocks noChangeArrowheads="1"/>
          </p:cNvSpPr>
          <p:nvPr/>
        </p:nvSpPr>
        <p:spPr bwMode="auto">
          <a:xfrm>
            <a:off x="6629400" y="51054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E</a:t>
            </a:r>
            <a:r>
              <a:rPr lang="en-GB" sz="1600" baseline="-25000">
                <a:latin typeface="Times New Roman" pitchFamily="18" charset="0"/>
              </a:rPr>
              <a:t>1</a:t>
            </a:r>
          </a:p>
        </p:txBody>
      </p:sp>
      <p:sp>
        <p:nvSpPr>
          <p:cNvPr id="95" name="Rectangle 40"/>
          <p:cNvSpPr>
            <a:spLocks noChangeArrowheads="1"/>
          </p:cNvSpPr>
          <p:nvPr/>
        </p:nvSpPr>
        <p:spPr bwMode="auto">
          <a:xfrm>
            <a:off x="8001000" y="51054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E</a:t>
            </a:r>
            <a:r>
              <a:rPr lang="en-GB" sz="1600" baseline="-25000">
                <a:latin typeface="Times New Roman" pitchFamily="18" charset="0"/>
              </a:rPr>
              <a:t>2</a:t>
            </a:r>
          </a:p>
        </p:txBody>
      </p:sp>
      <p:sp>
        <p:nvSpPr>
          <p:cNvPr id="96" name="Rectangle 41"/>
          <p:cNvSpPr>
            <a:spLocks noChangeArrowheads="1"/>
          </p:cNvSpPr>
          <p:nvPr/>
        </p:nvSpPr>
        <p:spPr bwMode="auto">
          <a:xfrm>
            <a:off x="6096000" y="44958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S</a:t>
            </a:r>
          </a:p>
        </p:txBody>
      </p:sp>
      <p:sp>
        <p:nvSpPr>
          <p:cNvPr id="97" name="Rectangle 42"/>
          <p:cNvSpPr>
            <a:spLocks noChangeArrowheads="1"/>
          </p:cNvSpPr>
          <p:nvPr/>
        </p:nvSpPr>
        <p:spPr bwMode="auto">
          <a:xfrm>
            <a:off x="6858000" y="5257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a:t>
            </a:r>
            <a:r>
              <a:rPr lang="en-GB" sz="1600" baseline="-25000">
                <a:latin typeface="Times New Roman" pitchFamily="18" charset="0"/>
              </a:rPr>
              <a:t>1, 0</a:t>
            </a:r>
          </a:p>
        </p:txBody>
      </p:sp>
      <p:sp>
        <p:nvSpPr>
          <p:cNvPr id="98" name="Rectangle 43"/>
          <p:cNvSpPr>
            <a:spLocks noChangeArrowheads="1"/>
          </p:cNvSpPr>
          <p:nvPr/>
        </p:nvSpPr>
        <p:spPr bwMode="auto">
          <a:xfrm>
            <a:off x="7239000" y="54102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a:t>
            </a:r>
            <a:r>
              <a:rPr lang="en-GB" sz="1600" baseline="-25000">
                <a:latin typeface="Times New Roman" pitchFamily="18" charset="0"/>
              </a:rPr>
              <a:t>1, 2</a:t>
            </a:r>
          </a:p>
        </p:txBody>
      </p:sp>
      <p:sp>
        <p:nvSpPr>
          <p:cNvPr id="99" name="Rectangle 44"/>
          <p:cNvSpPr>
            <a:spLocks noChangeArrowheads="1"/>
          </p:cNvSpPr>
          <p:nvPr/>
        </p:nvSpPr>
        <p:spPr bwMode="auto">
          <a:xfrm>
            <a:off x="7620000" y="5638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a:t>
            </a:r>
            <a:r>
              <a:rPr lang="en-GB" sz="1600" baseline="-25000">
                <a:latin typeface="Times New Roman" pitchFamily="18" charset="0"/>
              </a:rPr>
              <a:t>0, 2</a:t>
            </a:r>
          </a:p>
        </p:txBody>
      </p:sp>
      <p:sp>
        <p:nvSpPr>
          <p:cNvPr id="100" name="Rectangle 45"/>
          <p:cNvSpPr>
            <a:spLocks noChangeArrowheads="1"/>
          </p:cNvSpPr>
          <p:nvPr/>
        </p:nvSpPr>
        <p:spPr bwMode="auto">
          <a:xfrm>
            <a:off x="8001000" y="57912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a:t>
            </a:r>
            <a:r>
              <a:rPr lang="en-GB" sz="1600" baseline="-25000">
                <a:latin typeface="Times New Roman" pitchFamily="18" charset="0"/>
              </a:rPr>
              <a:t>0, 0</a:t>
            </a:r>
          </a:p>
        </p:txBody>
      </p:sp>
      <p:sp>
        <p:nvSpPr>
          <p:cNvPr id="101" name="Oval 46"/>
          <p:cNvSpPr>
            <a:spLocks noChangeArrowheads="1"/>
          </p:cNvSpPr>
          <p:nvPr/>
        </p:nvSpPr>
        <p:spPr bwMode="auto">
          <a:xfrm>
            <a:off x="7702550" y="5340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2" name="Oval 47"/>
          <p:cNvSpPr>
            <a:spLocks noChangeArrowheads="1"/>
          </p:cNvSpPr>
          <p:nvPr/>
        </p:nvSpPr>
        <p:spPr bwMode="auto">
          <a:xfrm>
            <a:off x="7397750" y="5721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3" name="Oval 48"/>
          <p:cNvSpPr>
            <a:spLocks noChangeArrowheads="1"/>
          </p:cNvSpPr>
          <p:nvPr/>
        </p:nvSpPr>
        <p:spPr bwMode="auto">
          <a:xfrm>
            <a:off x="7473950" y="5340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4" name="Oval 49"/>
          <p:cNvSpPr>
            <a:spLocks noChangeArrowheads="1"/>
          </p:cNvSpPr>
          <p:nvPr/>
        </p:nvSpPr>
        <p:spPr bwMode="auto">
          <a:xfrm>
            <a:off x="7245350" y="5873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5" name="Oval 50"/>
          <p:cNvSpPr>
            <a:spLocks noChangeArrowheads="1"/>
          </p:cNvSpPr>
          <p:nvPr/>
        </p:nvSpPr>
        <p:spPr bwMode="auto">
          <a:xfrm>
            <a:off x="7092950" y="5797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6" name="Oval 51"/>
          <p:cNvSpPr>
            <a:spLocks noChangeArrowheads="1"/>
          </p:cNvSpPr>
          <p:nvPr/>
        </p:nvSpPr>
        <p:spPr bwMode="auto">
          <a:xfrm>
            <a:off x="7169150" y="5264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7" name="Oval 52"/>
          <p:cNvSpPr>
            <a:spLocks noChangeArrowheads="1"/>
          </p:cNvSpPr>
          <p:nvPr/>
        </p:nvSpPr>
        <p:spPr bwMode="auto">
          <a:xfrm>
            <a:off x="7854950" y="53403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8" name="Oval 53"/>
          <p:cNvSpPr>
            <a:spLocks noChangeArrowheads="1"/>
          </p:cNvSpPr>
          <p:nvPr/>
        </p:nvSpPr>
        <p:spPr bwMode="auto">
          <a:xfrm>
            <a:off x="7931150" y="5492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9" name="Oval 54"/>
          <p:cNvSpPr>
            <a:spLocks noChangeArrowheads="1"/>
          </p:cNvSpPr>
          <p:nvPr/>
        </p:nvSpPr>
        <p:spPr bwMode="auto">
          <a:xfrm>
            <a:off x="6559550" y="594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0" name="Oval 55"/>
          <p:cNvSpPr>
            <a:spLocks noChangeArrowheads="1"/>
          </p:cNvSpPr>
          <p:nvPr/>
        </p:nvSpPr>
        <p:spPr bwMode="auto">
          <a:xfrm>
            <a:off x="6711950" y="60642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1" name="Oval 56"/>
          <p:cNvSpPr>
            <a:spLocks noChangeArrowheads="1"/>
          </p:cNvSpPr>
          <p:nvPr/>
        </p:nvSpPr>
        <p:spPr bwMode="auto">
          <a:xfrm>
            <a:off x="6330950" y="5264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2" name="Oval 57"/>
          <p:cNvSpPr>
            <a:spLocks noChangeArrowheads="1"/>
          </p:cNvSpPr>
          <p:nvPr/>
        </p:nvSpPr>
        <p:spPr bwMode="auto">
          <a:xfrm>
            <a:off x="8616950" y="5264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3" name="Oval 58"/>
          <p:cNvSpPr>
            <a:spLocks noChangeArrowheads="1"/>
          </p:cNvSpPr>
          <p:nvPr/>
        </p:nvSpPr>
        <p:spPr bwMode="auto">
          <a:xfrm>
            <a:off x="8464550" y="5416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4" name="Oval 59"/>
          <p:cNvSpPr>
            <a:spLocks noChangeArrowheads="1"/>
          </p:cNvSpPr>
          <p:nvPr/>
        </p:nvSpPr>
        <p:spPr bwMode="auto">
          <a:xfrm>
            <a:off x="8769350" y="594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5" name="Oval 60"/>
          <p:cNvSpPr>
            <a:spLocks noChangeArrowheads="1"/>
          </p:cNvSpPr>
          <p:nvPr/>
        </p:nvSpPr>
        <p:spPr bwMode="auto">
          <a:xfrm>
            <a:off x="6407150" y="60642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6" name="Oval 61"/>
          <p:cNvSpPr>
            <a:spLocks noChangeArrowheads="1"/>
          </p:cNvSpPr>
          <p:nvPr/>
        </p:nvSpPr>
        <p:spPr bwMode="auto">
          <a:xfrm>
            <a:off x="7397750" y="6026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7" name="Slide Number Placeholder 116"/>
          <p:cNvSpPr>
            <a:spLocks noGrp="1"/>
          </p:cNvSpPr>
          <p:nvPr>
            <p:ph type="sldNum" sz="quarter" idx="12"/>
          </p:nvPr>
        </p:nvSpPr>
        <p:spPr/>
        <p:txBody>
          <a:bodyPr/>
          <a:lstStyle/>
          <a:p>
            <a:fld id="{D07F84AB-4CBE-4452-9117-91DB70B2D1D4}" type="slidenum">
              <a:rPr lang="en-IE" smtClean="0"/>
              <a:t>14</a:t>
            </a:fld>
            <a:endParaRPr lang="en-IE"/>
          </a:p>
        </p:txBody>
      </p:sp>
    </p:spTree>
    <p:extLst>
      <p:ext uri="{BB962C8B-B14F-4D97-AF65-F5344CB8AC3E}">
        <p14:creationId xmlns:p14="http://schemas.microsoft.com/office/powerpoint/2010/main" val="396756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52400" y="76200"/>
            <a:ext cx="89916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IE" sz="1600" dirty="0">
                <a:solidFill>
                  <a:schemeClr val="tx2"/>
                </a:solidFill>
              </a:rPr>
              <a:t/>
            </a:r>
            <a:br>
              <a:rPr lang="en-IE" sz="1600" dirty="0">
                <a:solidFill>
                  <a:schemeClr val="tx2"/>
                </a:solidFill>
              </a:rPr>
            </a:br>
            <a:r>
              <a:rPr lang="en-GB" sz="1600" dirty="0">
                <a:solidFill>
                  <a:schemeClr val="tx2"/>
                </a:solidFill>
              </a:rPr>
              <a:t>The probability P{E</a:t>
            </a:r>
            <a:r>
              <a:rPr lang="en-GB" sz="1600" baseline="-25000" dirty="0">
                <a:solidFill>
                  <a:schemeClr val="tx2"/>
                </a:solidFill>
              </a:rPr>
              <a:t>1</a:t>
            </a:r>
            <a:r>
              <a:rPr lang="en-GB" sz="1600" dirty="0">
                <a:solidFill>
                  <a:schemeClr val="tx2"/>
                </a:solidFill>
              </a:rPr>
              <a:t> | E</a:t>
            </a:r>
            <a:r>
              <a:rPr lang="en-GB" sz="1600" baseline="-25000" dirty="0">
                <a:solidFill>
                  <a:schemeClr val="tx2"/>
                </a:solidFill>
              </a:rPr>
              <a:t>2</a:t>
            </a:r>
            <a:r>
              <a:rPr lang="en-GB" sz="1600" dirty="0">
                <a:solidFill>
                  <a:schemeClr val="tx2"/>
                </a:solidFill>
              </a:rPr>
              <a:t>} that</a:t>
            </a:r>
            <a:r>
              <a:rPr lang="en-GB" sz="1600" baseline="-25000" dirty="0">
                <a:solidFill>
                  <a:schemeClr val="tx2"/>
                </a:solidFill>
              </a:rPr>
              <a:t>  </a:t>
            </a:r>
            <a:r>
              <a:rPr lang="en-GB" sz="1600" dirty="0">
                <a:solidFill>
                  <a:srgbClr val="FF0000"/>
                </a:solidFill>
              </a:rPr>
              <a:t>E</a:t>
            </a:r>
            <a:r>
              <a:rPr lang="en-GB" sz="1600" baseline="-25000" dirty="0">
                <a:solidFill>
                  <a:srgbClr val="FF0000"/>
                </a:solidFill>
              </a:rPr>
              <a:t>1</a:t>
            </a:r>
            <a:r>
              <a:rPr lang="en-GB" sz="1600" dirty="0">
                <a:solidFill>
                  <a:srgbClr val="FF0000"/>
                </a:solidFill>
              </a:rPr>
              <a:t> occurs, given that E</a:t>
            </a:r>
            <a:r>
              <a:rPr lang="en-GB" sz="1600" baseline="-25000" dirty="0">
                <a:solidFill>
                  <a:srgbClr val="FF0000"/>
                </a:solidFill>
              </a:rPr>
              <a:t>2</a:t>
            </a:r>
            <a:r>
              <a:rPr lang="en-GB" sz="1600" dirty="0">
                <a:solidFill>
                  <a:srgbClr val="FF0000"/>
                </a:solidFill>
              </a:rPr>
              <a:t> has occurred (or must occur)</a:t>
            </a:r>
            <a:r>
              <a:rPr lang="en-GB" sz="1600" dirty="0">
                <a:solidFill>
                  <a:schemeClr val="tx2"/>
                </a:solidFill>
              </a:rPr>
              <a:t> is called the</a:t>
            </a:r>
            <a:r>
              <a:rPr lang="en-GB" sz="1600" b="1" dirty="0">
                <a:solidFill>
                  <a:schemeClr val="tx2"/>
                </a:solidFill>
              </a:rPr>
              <a:t> conditional probability</a:t>
            </a:r>
            <a:r>
              <a:rPr lang="en-GB" sz="1600" dirty="0">
                <a:solidFill>
                  <a:schemeClr val="tx2"/>
                </a:solidFill>
              </a:rPr>
              <a:t> of E</a:t>
            </a:r>
            <a:r>
              <a:rPr lang="en-GB" sz="1600" baseline="-25000" dirty="0">
                <a:solidFill>
                  <a:schemeClr val="tx2"/>
                </a:solidFill>
              </a:rPr>
              <a:t>1</a:t>
            </a:r>
            <a:r>
              <a:rPr lang="en-GB" sz="1600" dirty="0">
                <a:solidFill>
                  <a:schemeClr val="tx2"/>
                </a:solidFill>
              </a:rPr>
              <a:t>. Note that in this case, the only possible outcomes of the experiment are confined to E</a:t>
            </a:r>
            <a:r>
              <a:rPr lang="en-GB" sz="1600" baseline="-25000" dirty="0">
                <a:solidFill>
                  <a:schemeClr val="tx2"/>
                </a:solidFill>
              </a:rPr>
              <a:t>2</a:t>
            </a:r>
            <a:r>
              <a:rPr lang="en-GB" sz="1600" dirty="0">
                <a:solidFill>
                  <a:schemeClr val="tx2"/>
                </a:solidFill>
              </a:rPr>
              <a:t> and not to S.</a:t>
            </a:r>
            <a:br>
              <a:rPr lang="en-GB" sz="1600" dirty="0">
                <a:solidFill>
                  <a:schemeClr val="tx2"/>
                </a:solidFill>
              </a:rPr>
            </a:br>
            <a:r>
              <a:rPr lang="en-GB" sz="1600" b="1" dirty="0">
                <a:solidFill>
                  <a:schemeClr val="tx2"/>
                </a:solidFill>
              </a:rPr>
              <a:t> </a:t>
            </a:r>
            <a:r>
              <a:rPr lang="en-GB" sz="800" b="1" dirty="0">
                <a:solidFill>
                  <a:schemeClr val="tx2"/>
                </a:solidFill>
              </a:rPr>
              <a:t/>
            </a:r>
            <a:br>
              <a:rPr lang="en-GB" sz="800" b="1" dirty="0">
                <a:solidFill>
                  <a:schemeClr val="tx2"/>
                </a:solidFill>
              </a:rPr>
            </a:br>
            <a:r>
              <a:rPr lang="en-GB" sz="1600" b="1" dirty="0">
                <a:solidFill>
                  <a:schemeClr val="tx2"/>
                </a:solidFill>
              </a:rPr>
              <a:t>Theorem of Compound Probability</a:t>
            </a:r>
            <a:r>
              <a:rPr lang="en-IE" sz="1600" b="1" dirty="0">
                <a:solidFill>
                  <a:schemeClr val="tx2"/>
                </a:solidFill>
              </a:rPr>
              <a:t> </a:t>
            </a:r>
            <a:r>
              <a:rPr lang="en-IE" sz="1600" dirty="0">
                <a:solidFill>
                  <a:srgbClr val="FF0000"/>
                </a:solidFill>
              </a:rPr>
              <a:t>Multiplication Rule.</a:t>
            </a:r>
            <a:r>
              <a:rPr lang="en-GB" sz="1600" b="1" dirty="0">
                <a:solidFill>
                  <a:schemeClr val="tx2"/>
                </a:solidFill>
              </a:rPr>
              <a:t> </a:t>
            </a:r>
            <a:r>
              <a:rPr lang="en-GB" sz="900" b="1" dirty="0">
                <a:solidFill>
                  <a:schemeClr val="tx2"/>
                </a:solidFill>
              </a:rPr>
              <a:t/>
            </a:r>
            <a:br>
              <a:rPr lang="en-GB" sz="900" b="1" dirty="0">
                <a:solidFill>
                  <a:schemeClr val="tx2"/>
                </a:solidFill>
              </a:rPr>
            </a:br>
            <a:r>
              <a:rPr lang="en-IE" sz="900" b="1" dirty="0">
                <a:solidFill>
                  <a:schemeClr val="tx2"/>
                </a:solidFill>
              </a:rPr>
              <a:t/>
            </a:r>
            <a:br>
              <a:rPr lang="en-IE" sz="900" b="1" dirty="0">
                <a:solidFill>
                  <a:schemeClr val="tx2"/>
                </a:solidFill>
              </a:rPr>
            </a:br>
            <a:r>
              <a:rPr lang="en-GB" sz="1600" b="1" dirty="0">
                <a:solidFill>
                  <a:schemeClr val="tx2"/>
                </a:solidFill>
              </a:rPr>
              <a:t>	</a:t>
            </a:r>
            <a:r>
              <a:rPr lang="en-GB" sz="1600" dirty="0">
                <a:solidFill>
                  <a:schemeClr val="tx2"/>
                </a:solidFill>
              </a:rPr>
              <a:t>P{E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 = P{E</a:t>
            </a:r>
            <a:r>
              <a:rPr lang="en-GB" sz="1600" baseline="-25000" dirty="0">
                <a:solidFill>
                  <a:schemeClr val="tx2"/>
                </a:solidFill>
              </a:rPr>
              <a:t>1</a:t>
            </a:r>
            <a:r>
              <a:rPr lang="en-GB" sz="1600" dirty="0">
                <a:solidFill>
                  <a:schemeClr val="tx2"/>
                </a:solidFill>
              </a:rPr>
              <a:t> | E</a:t>
            </a:r>
            <a:r>
              <a:rPr lang="en-GB" sz="1600" baseline="-25000" dirty="0">
                <a:solidFill>
                  <a:schemeClr val="tx2"/>
                </a:solidFill>
              </a:rPr>
              <a:t>2</a:t>
            </a:r>
            <a:r>
              <a:rPr lang="en-GB" sz="1600" dirty="0">
                <a:solidFill>
                  <a:schemeClr val="tx2"/>
                </a:solidFill>
              </a:rPr>
              <a:t>} * P{E</a:t>
            </a:r>
            <a:r>
              <a:rPr lang="en-GB" sz="1600" baseline="-25000" dirty="0">
                <a:solidFill>
                  <a:schemeClr val="tx2"/>
                </a:solidFill>
              </a:rPr>
              <a:t>2</a:t>
            </a:r>
            <a:r>
              <a:rPr lang="en-GB" sz="1600" dirty="0">
                <a:solidFill>
                  <a:schemeClr val="tx2"/>
                </a:solidFill>
              </a:rPr>
              <a:t>}.</a:t>
            </a:r>
            <a:r>
              <a:rPr lang="en-IE" sz="1600" dirty="0">
                <a:solidFill>
                  <a:srgbClr val="FF0000"/>
                </a:solidFill>
              </a:rPr>
              <a:t> </a:t>
            </a:r>
            <a:r>
              <a:rPr lang="en-GB" sz="1600" dirty="0">
                <a:solidFill>
                  <a:schemeClr val="tx2"/>
                </a:solidFill>
              </a:rPr>
              <a:t/>
            </a:r>
            <a:br>
              <a:rPr lang="en-GB" sz="1600" dirty="0">
                <a:solidFill>
                  <a:schemeClr val="tx2"/>
                </a:solidFill>
              </a:rPr>
            </a:br>
            <a:r>
              <a:rPr lang="en-GB" sz="1600" dirty="0">
                <a:solidFill>
                  <a:schemeClr val="tx2"/>
                </a:solidFill>
              </a:rPr>
              <a:t>Proof.	P{E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 = n</a:t>
            </a:r>
            <a:r>
              <a:rPr lang="en-GB" sz="1600" baseline="-25000" dirty="0">
                <a:solidFill>
                  <a:schemeClr val="tx2"/>
                </a:solidFill>
              </a:rPr>
              <a:t>1, 2</a:t>
            </a:r>
            <a:r>
              <a:rPr lang="en-GB" sz="1600" dirty="0">
                <a:solidFill>
                  <a:schemeClr val="tx2"/>
                </a:solidFill>
              </a:rPr>
              <a:t> / n</a:t>
            </a:r>
            <a:br>
              <a:rPr lang="en-GB" sz="1600" dirty="0">
                <a:solidFill>
                  <a:schemeClr val="tx2"/>
                </a:solidFill>
              </a:rPr>
            </a:br>
            <a:r>
              <a:rPr lang="en-GB" sz="1600" dirty="0">
                <a:solidFill>
                  <a:schemeClr val="tx2"/>
                </a:solidFill>
              </a:rPr>
              <a:t>		    = {n</a:t>
            </a:r>
            <a:r>
              <a:rPr lang="en-GB" sz="1600" baseline="-25000" dirty="0">
                <a:solidFill>
                  <a:schemeClr val="tx2"/>
                </a:solidFill>
              </a:rPr>
              <a:t>1, 2</a:t>
            </a:r>
            <a:r>
              <a:rPr lang="en-GB" sz="1600" dirty="0">
                <a:solidFill>
                  <a:schemeClr val="tx2"/>
                </a:solidFill>
              </a:rPr>
              <a:t> / (n</a:t>
            </a:r>
            <a:r>
              <a:rPr lang="en-GB" sz="1600" baseline="-25000" dirty="0">
                <a:solidFill>
                  <a:schemeClr val="tx2"/>
                </a:solidFill>
              </a:rPr>
              <a:t>1, 2</a:t>
            </a:r>
            <a:r>
              <a:rPr lang="en-GB" sz="1600" dirty="0">
                <a:solidFill>
                  <a:schemeClr val="tx2"/>
                </a:solidFill>
              </a:rPr>
              <a:t> + n</a:t>
            </a:r>
            <a:r>
              <a:rPr lang="en-GB" sz="1600" baseline="-25000" dirty="0">
                <a:solidFill>
                  <a:schemeClr val="tx2"/>
                </a:solidFill>
              </a:rPr>
              <a:t>0, 2</a:t>
            </a:r>
            <a:r>
              <a:rPr lang="en-GB" sz="1600" dirty="0">
                <a:solidFill>
                  <a:schemeClr val="tx2"/>
                </a:solidFill>
              </a:rPr>
              <a:t>) } * { n</a:t>
            </a:r>
            <a:r>
              <a:rPr lang="en-GB" sz="1600" baseline="-25000" dirty="0">
                <a:solidFill>
                  <a:schemeClr val="tx2"/>
                </a:solidFill>
              </a:rPr>
              <a:t>1, 2</a:t>
            </a:r>
            <a:r>
              <a:rPr lang="en-GB" sz="1600" dirty="0">
                <a:solidFill>
                  <a:schemeClr val="tx2"/>
                </a:solidFill>
              </a:rPr>
              <a:t> + n</a:t>
            </a:r>
            <a:r>
              <a:rPr lang="en-GB" sz="1600" baseline="-25000" dirty="0">
                <a:solidFill>
                  <a:schemeClr val="tx2"/>
                </a:solidFill>
              </a:rPr>
              <a:t>0, 2</a:t>
            </a:r>
            <a:r>
              <a:rPr lang="en-GB" sz="1600" dirty="0">
                <a:solidFill>
                  <a:schemeClr val="tx2"/>
                </a:solidFill>
              </a:rPr>
              <a:t>) / n}	</a:t>
            </a:r>
            <a:br>
              <a:rPr lang="en-GB" sz="1600" dirty="0">
                <a:solidFill>
                  <a:schemeClr val="tx2"/>
                </a:solidFill>
              </a:rPr>
            </a:br>
            <a:r>
              <a:rPr lang="en-GB" sz="1600" b="1" dirty="0">
                <a:solidFill>
                  <a:schemeClr val="tx2"/>
                </a:solidFill>
              </a:rPr>
              <a:t>Corollary</a:t>
            </a:r>
            <a:r>
              <a:rPr lang="en-GB" sz="1600" dirty="0">
                <a:solidFill>
                  <a:schemeClr val="tx2"/>
                </a:solidFill>
              </a:rPr>
              <a:t/>
            </a:r>
            <a:br>
              <a:rPr lang="en-GB" sz="1600" dirty="0">
                <a:solidFill>
                  <a:schemeClr val="tx2"/>
                </a:solidFill>
              </a:rPr>
            </a:br>
            <a:r>
              <a:rPr lang="en-GB" sz="1600" dirty="0">
                <a:solidFill>
                  <a:schemeClr val="tx2"/>
                </a:solidFill>
              </a:rPr>
              <a:t>If E</a:t>
            </a:r>
            <a:r>
              <a:rPr lang="en-GB" sz="1600" baseline="-25000" dirty="0">
                <a:solidFill>
                  <a:schemeClr val="tx2"/>
                </a:solidFill>
              </a:rPr>
              <a:t>1</a:t>
            </a:r>
            <a:r>
              <a:rPr lang="en-GB" sz="1600" dirty="0">
                <a:solidFill>
                  <a:schemeClr val="tx2"/>
                </a:solidFill>
              </a:rPr>
              <a:t> and E</a:t>
            </a:r>
            <a:r>
              <a:rPr lang="en-GB" sz="1600" baseline="-25000" dirty="0">
                <a:solidFill>
                  <a:schemeClr val="tx2"/>
                </a:solidFill>
              </a:rPr>
              <a:t>2</a:t>
            </a:r>
            <a:r>
              <a:rPr lang="en-GB" sz="1600" dirty="0">
                <a:solidFill>
                  <a:schemeClr val="tx2"/>
                </a:solidFill>
              </a:rPr>
              <a:t> are independent, P{E</a:t>
            </a:r>
            <a:r>
              <a:rPr lang="en-GB" sz="1600" baseline="-25000" dirty="0">
                <a:solidFill>
                  <a:schemeClr val="tx2"/>
                </a:solidFill>
              </a:rPr>
              <a:t>1</a:t>
            </a:r>
            <a:r>
              <a:rPr lang="en-GB" sz="1600" dirty="0">
                <a:solidFill>
                  <a:schemeClr val="tx2"/>
                </a:solidFill>
              </a:rPr>
              <a:t>     E</a:t>
            </a:r>
            <a:r>
              <a:rPr lang="en-GB" sz="1600" baseline="-25000" dirty="0">
                <a:solidFill>
                  <a:schemeClr val="tx2"/>
                </a:solidFill>
              </a:rPr>
              <a:t>2</a:t>
            </a:r>
            <a:r>
              <a:rPr lang="en-GB" sz="1600" dirty="0">
                <a:solidFill>
                  <a:schemeClr val="tx2"/>
                </a:solidFill>
              </a:rPr>
              <a:t>} = P{E</a:t>
            </a:r>
            <a:r>
              <a:rPr lang="en-GB" sz="1600" baseline="-25000" dirty="0">
                <a:solidFill>
                  <a:schemeClr val="tx2"/>
                </a:solidFill>
              </a:rPr>
              <a:t>1</a:t>
            </a:r>
            <a:r>
              <a:rPr lang="en-GB" sz="1600" dirty="0">
                <a:solidFill>
                  <a:schemeClr val="tx2"/>
                </a:solidFill>
              </a:rPr>
              <a:t>} * P{E</a:t>
            </a:r>
            <a:r>
              <a:rPr lang="en-GB" sz="1600" baseline="-25000" dirty="0">
                <a:solidFill>
                  <a:schemeClr val="tx2"/>
                </a:solidFill>
              </a:rPr>
              <a:t>2</a:t>
            </a:r>
            <a:r>
              <a:rPr lang="en-GB" sz="1600" dirty="0">
                <a:solidFill>
                  <a:schemeClr val="tx2"/>
                </a:solidFill>
              </a:rPr>
              <a:t>}. </a:t>
            </a:r>
            <a:r>
              <a:rPr lang="en-IE" sz="1600" dirty="0">
                <a:solidFill>
                  <a:schemeClr val="tx2"/>
                </a:solidFill>
              </a:rPr>
              <a:t>   </a:t>
            </a:r>
            <a:r>
              <a:rPr lang="en-IE" sz="1600" dirty="0">
                <a:solidFill>
                  <a:srgbClr val="FF0000"/>
                </a:solidFill>
              </a:rPr>
              <a:t>Special case</a:t>
            </a:r>
            <a:r>
              <a:rPr lang="en-IE" sz="1600" dirty="0">
                <a:solidFill>
                  <a:schemeClr val="tx2"/>
                </a:solidFill>
              </a:rPr>
              <a:t> </a:t>
            </a:r>
            <a:r>
              <a:rPr lang="en-IE" sz="1600" dirty="0">
                <a:solidFill>
                  <a:srgbClr val="FF0000"/>
                </a:solidFill>
              </a:rPr>
              <a:t>of Multiplication Rule</a:t>
            </a:r>
            <a:br>
              <a:rPr lang="en-IE" sz="1600" dirty="0">
                <a:solidFill>
                  <a:srgbClr val="FF0000"/>
                </a:solidFill>
              </a:rPr>
            </a:br>
            <a:r>
              <a:rPr lang="en-IE" sz="1600" dirty="0">
                <a:solidFill>
                  <a:srgbClr val="FF0000"/>
                </a:solidFill>
              </a:rPr>
              <a:t>Note:</a:t>
            </a:r>
            <a:r>
              <a:rPr lang="en-IE" sz="1600" dirty="0">
                <a:solidFill>
                  <a:schemeClr val="tx2"/>
                </a:solidFill>
              </a:rPr>
              <a:t> If an E</a:t>
            </a:r>
            <a:r>
              <a:rPr lang="en-IE" sz="1600" baseline="-25000" dirty="0">
                <a:solidFill>
                  <a:schemeClr val="tx2"/>
                </a:solidFill>
              </a:rPr>
              <a:t> </a:t>
            </a:r>
            <a:r>
              <a:rPr lang="en-IE" sz="1600" dirty="0">
                <a:solidFill>
                  <a:schemeClr val="tx2"/>
                </a:solidFill>
              </a:rPr>
              <a:t>itself compound, expands further = </a:t>
            </a:r>
            <a:r>
              <a:rPr lang="en-IE" sz="1600" dirty="0">
                <a:solidFill>
                  <a:srgbClr val="FF0000"/>
                </a:solidFill>
              </a:rPr>
              <a:t>Chain Rule: P{E</a:t>
            </a:r>
            <a:r>
              <a:rPr lang="en-IE" sz="1600" baseline="-25000" dirty="0">
                <a:solidFill>
                  <a:srgbClr val="FF0000"/>
                </a:solidFill>
              </a:rPr>
              <a:t>7</a:t>
            </a:r>
            <a:r>
              <a:rPr lang="en-IE" sz="1600" dirty="0">
                <a:solidFill>
                  <a:srgbClr val="FF0000"/>
                </a:solidFill>
              </a:rPr>
              <a:t>     </a:t>
            </a:r>
            <a:r>
              <a:rPr lang="en-GB" sz="1600" dirty="0">
                <a:solidFill>
                  <a:srgbClr val="FF0000"/>
                </a:solidFill>
              </a:rPr>
              <a:t>E</a:t>
            </a:r>
            <a:r>
              <a:rPr lang="en-IE" sz="1600" baseline="-25000" dirty="0">
                <a:solidFill>
                  <a:srgbClr val="FF0000"/>
                </a:solidFill>
              </a:rPr>
              <a:t>8</a:t>
            </a:r>
            <a:r>
              <a:rPr lang="en-GB" sz="1600" dirty="0">
                <a:solidFill>
                  <a:srgbClr val="FF0000"/>
                </a:solidFill>
              </a:rPr>
              <a:t> </a:t>
            </a:r>
            <a:r>
              <a:rPr lang="en-IE" sz="1600" dirty="0">
                <a:solidFill>
                  <a:srgbClr val="FF0000"/>
                </a:solidFill>
              </a:rPr>
              <a:t>    E</a:t>
            </a:r>
            <a:r>
              <a:rPr lang="en-IE" sz="1600" baseline="-25000" dirty="0">
                <a:solidFill>
                  <a:srgbClr val="FF0000"/>
                </a:solidFill>
              </a:rPr>
              <a:t>9</a:t>
            </a:r>
            <a:r>
              <a:rPr lang="en-IE" sz="1600" dirty="0">
                <a:solidFill>
                  <a:srgbClr val="FF0000"/>
                </a:solidFill>
              </a:rPr>
              <a:t>} =P{E</a:t>
            </a:r>
            <a:r>
              <a:rPr lang="en-IE" sz="1600" baseline="-25000" dirty="0">
                <a:solidFill>
                  <a:srgbClr val="FF0000"/>
                </a:solidFill>
              </a:rPr>
              <a:t>7</a:t>
            </a:r>
            <a:r>
              <a:rPr lang="en-IE" sz="1600" dirty="0">
                <a:solidFill>
                  <a:srgbClr val="FF0000"/>
                </a:solidFill>
              </a:rPr>
              <a:t>    (E</a:t>
            </a:r>
            <a:r>
              <a:rPr lang="en-IE" sz="1600" baseline="-25000" dirty="0">
                <a:solidFill>
                  <a:srgbClr val="FF0000"/>
                </a:solidFill>
              </a:rPr>
              <a:t>8</a:t>
            </a:r>
            <a:r>
              <a:rPr lang="en-IE" sz="1600" dirty="0">
                <a:solidFill>
                  <a:srgbClr val="FF0000"/>
                </a:solidFill>
              </a:rPr>
              <a:t>   E</a:t>
            </a:r>
            <a:r>
              <a:rPr lang="en-IE" sz="1600" baseline="-25000" dirty="0">
                <a:solidFill>
                  <a:srgbClr val="FF0000"/>
                </a:solidFill>
              </a:rPr>
              <a:t>9</a:t>
            </a:r>
            <a:r>
              <a:rPr lang="en-IE" sz="1600" dirty="0">
                <a:solidFill>
                  <a:srgbClr val="FF0000"/>
                </a:solidFill>
              </a:rPr>
              <a:t>)}</a:t>
            </a:r>
            <a:br>
              <a:rPr lang="en-IE" sz="1600" dirty="0">
                <a:solidFill>
                  <a:srgbClr val="FF0000"/>
                </a:solidFill>
              </a:rPr>
            </a:br>
            <a:r>
              <a:rPr lang="en-IE" sz="1600" dirty="0">
                <a:solidFill>
                  <a:srgbClr val="FF0000"/>
                </a:solidFill>
              </a:rPr>
              <a:t/>
            </a:r>
            <a:br>
              <a:rPr lang="en-IE" sz="1600" dirty="0">
                <a:solidFill>
                  <a:srgbClr val="FF0000"/>
                </a:solidFill>
              </a:rPr>
            </a:br>
            <a:r>
              <a:rPr lang="en-IE" sz="1600" dirty="0">
                <a:solidFill>
                  <a:schemeClr val="tx2"/>
                </a:solidFill>
              </a:rPr>
              <a:t>A</a:t>
            </a:r>
            <a:r>
              <a:rPr lang="en-GB" sz="1600" dirty="0" err="1">
                <a:solidFill>
                  <a:schemeClr val="tx2"/>
                </a:solidFill>
              </a:rPr>
              <a:t>bility</a:t>
            </a:r>
            <a:r>
              <a:rPr lang="en-GB" sz="1600" dirty="0">
                <a:solidFill>
                  <a:schemeClr val="tx2"/>
                </a:solidFill>
              </a:rPr>
              <a:t> to count </a:t>
            </a:r>
            <a:r>
              <a:rPr lang="en-GB" sz="1600" dirty="0" err="1">
                <a:solidFill>
                  <a:schemeClr val="tx2"/>
                </a:solidFill>
              </a:rPr>
              <a:t>possib</a:t>
            </a:r>
            <a:r>
              <a:rPr lang="en-IE" sz="1600" dirty="0">
                <a:solidFill>
                  <a:schemeClr val="tx2"/>
                </a:solidFill>
              </a:rPr>
              <a:t>le</a:t>
            </a:r>
            <a:r>
              <a:rPr lang="en-GB" sz="1600" dirty="0">
                <a:solidFill>
                  <a:schemeClr val="tx2"/>
                </a:solidFill>
              </a:rPr>
              <a:t> outcomes in an event is crucial to calculating pro</a:t>
            </a:r>
            <a:r>
              <a:rPr lang="en-IE" sz="1600" dirty="0" err="1">
                <a:solidFill>
                  <a:schemeClr val="tx2"/>
                </a:solidFill>
              </a:rPr>
              <a:t>bs</a:t>
            </a:r>
            <a:r>
              <a:rPr lang="en-GB" sz="1600" dirty="0">
                <a:solidFill>
                  <a:schemeClr val="tx2"/>
                </a:solidFill>
              </a:rPr>
              <a:t>. By a </a:t>
            </a:r>
            <a:r>
              <a:rPr lang="en-GB" sz="1600" b="1" dirty="0">
                <a:solidFill>
                  <a:schemeClr val="tx2"/>
                </a:solidFill>
              </a:rPr>
              <a:t>permutation</a:t>
            </a:r>
            <a:r>
              <a:rPr lang="en-GB" sz="1600" dirty="0">
                <a:solidFill>
                  <a:schemeClr val="tx2"/>
                </a:solidFill>
              </a:rPr>
              <a:t> of size r of n different items, we mean an </a:t>
            </a:r>
            <a:r>
              <a:rPr lang="en-GB" sz="1600" b="1" dirty="0">
                <a:solidFill>
                  <a:schemeClr val="tx2"/>
                </a:solidFill>
              </a:rPr>
              <a:t>arrangement</a:t>
            </a:r>
            <a:r>
              <a:rPr lang="en-GB" sz="1600" dirty="0">
                <a:solidFill>
                  <a:schemeClr val="tx2"/>
                </a:solidFill>
              </a:rPr>
              <a:t> of r of the items, where the </a:t>
            </a:r>
            <a:r>
              <a:rPr lang="en-GB" sz="1600" dirty="0">
                <a:solidFill>
                  <a:srgbClr val="FF0000"/>
                </a:solidFill>
              </a:rPr>
              <a:t>order</a:t>
            </a:r>
            <a:r>
              <a:rPr lang="en-GB" sz="1600" dirty="0">
                <a:solidFill>
                  <a:schemeClr val="tx2"/>
                </a:solidFill>
              </a:rPr>
              <a:t> of the arrangement is important. If the </a:t>
            </a:r>
            <a:r>
              <a:rPr lang="en-GB" sz="1600" dirty="0">
                <a:solidFill>
                  <a:srgbClr val="FF0000"/>
                </a:solidFill>
              </a:rPr>
              <a:t>order</a:t>
            </a:r>
            <a:r>
              <a:rPr lang="en-GB" sz="1600" dirty="0">
                <a:solidFill>
                  <a:schemeClr val="tx2"/>
                </a:solidFill>
              </a:rPr>
              <a:t> is </a:t>
            </a:r>
            <a:r>
              <a:rPr lang="en-GB" sz="1600" dirty="0">
                <a:solidFill>
                  <a:srgbClr val="FF0000"/>
                </a:solidFill>
              </a:rPr>
              <a:t>not important</a:t>
            </a:r>
            <a:r>
              <a:rPr lang="en-GB" sz="1600" dirty="0">
                <a:solidFill>
                  <a:schemeClr val="tx2"/>
                </a:solidFill>
              </a:rPr>
              <a:t>, the arrangement is called a</a:t>
            </a:r>
            <a:r>
              <a:rPr lang="en-GB" sz="1600" b="1" dirty="0">
                <a:solidFill>
                  <a:schemeClr val="tx2"/>
                </a:solidFill>
              </a:rPr>
              <a:t> combination.</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There are 5*4 permutations and 5*4 / (2*1) combinations of size 2 of A, B, C, D, E</a:t>
            </a:r>
            <a:br>
              <a:rPr lang="en-GB" sz="1600" dirty="0">
                <a:solidFill>
                  <a:schemeClr val="tx2"/>
                </a:solidFill>
              </a:rPr>
            </a:br>
            <a:r>
              <a:rPr lang="en-GB" sz="1600" dirty="0">
                <a:solidFill>
                  <a:schemeClr val="tx2"/>
                </a:solidFill>
              </a:rPr>
              <a:t>Permutations:	AB, BA, AC, CA, AD, DA, AE, EA</a:t>
            </a:r>
            <a:r>
              <a:rPr lang="en-IE" sz="1600" dirty="0">
                <a:solidFill>
                  <a:schemeClr val="tx2"/>
                </a:solidFill>
              </a:rPr>
              <a:t>                          </a:t>
            </a:r>
            <a:r>
              <a:rPr lang="en-GB" sz="1600" dirty="0">
                <a:solidFill>
                  <a:schemeClr val="tx2"/>
                </a:solidFill>
              </a:rPr>
              <a:t>CD, DC, CE, EC</a:t>
            </a:r>
            <a:br>
              <a:rPr lang="en-GB" sz="1600" dirty="0">
                <a:solidFill>
                  <a:schemeClr val="tx2"/>
                </a:solidFill>
              </a:rPr>
            </a:br>
            <a:r>
              <a:rPr lang="en-GB" sz="1600" dirty="0">
                <a:solidFill>
                  <a:schemeClr val="tx2"/>
                </a:solidFill>
              </a:rPr>
              <a:t>		BC, CB, BD, DB, BE, EB</a:t>
            </a:r>
            <a:r>
              <a:rPr lang="en-IE" sz="1600" dirty="0">
                <a:solidFill>
                  <a:schemeClr val="tx2"/>
                </a:solidFill>
              </a:rPr>
              <a:t>                                       </a:t>
            </a:r>
            <a:r>
              <a:rPr lang="en-GB" sz="1600" dirty="0">
                <a:solidFill>
                  <a:schemeClr val="tx2"/>
                </a:solidFill>
              </a:rPr>
              <a:t>DE, ED</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Combinations:	AB, AC, AD, AE, BC, BD, BE, CD, CE, DE</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Standard reference books on probability theory give a comprehensive treatment of how these ideas are used to calculate the probability of occurrence of the outcomes of games of chance.</a:t>
            </a:r>
            <a:r>
              <a:rPr lang="en-GB" sz="1600" b="1" dirty="0">
                <a:solidFill>
                  <a:schemeClr val="tx2"/>
                </a:solidFill>
              </a:rPr>
              <a:t> </a:t>
            </a:r>
          </a:p>
        </p:txBody>
      </p:sp>
      <p:sp>
        <p:nvSpPr>
          <p:cNvPr id="3" name="Line 5"/>
          <p:cNvSpPr>
            <a:spLocks noChangeShapeType="1"/>
          </p:cNvSpPr>
          <p:nvPr/>
        </p:nvSpPr>
        <p:spPr bwMode="auto">
          <a:xfrm>
            <a:off x="6096000" y="11430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6096000" y="26670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6096000" y="11430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8458200" y="11430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7" name="Object 9"/>
          <p:cNvGraphicFramePr>
            <a:graphicFrameLocks/>
          </p:cNvGraphicFramePr>
          <p:nvPr>
            <p:extLst>
              <p:ext uri="{D42A27DB-BD31-4B8C-83A1-F6EECF244321}">
                <p14:modId xmlns:p14="http://schemas.microsoft.com/office/powerpoint/2010/main" val="115054269"/>
              </p:ext>
            </p:extLst>
          </p:nvPr>
        </p:nvGraphicFramePr>
        <p:xfrm>
          <a:off x="2976265" y="2924944"/>
          <a:ext cx="155575" cy="165100"/>
        </p:xfrm>
        <a:graphic>
          <a:graphicData uri="http://schemas.openxmlformats.org/presentationml/2006/ole">
            <mc:AlternateContent xmlns:mc="http://schemas.openxmlformats.org/markup-compatibility/2006">
              <mc:Choice xmlns:v="urn:schemas-microsoft-com:vml" Requires="v">
                <p:oleObj spid="_x0000_s4189" name="Equation" r:id="rId3" imgW="164880" imgH="139680" progId="Equation.2">
                  <p:embed/>
                </p:oleObj>
              </mc:Choice>
              <mc:Fallback>
                <p:oleObj name="Equation" r:id="rId3" imgW="164880" imgH="1396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265" y="2924944"/>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
          <p:cNvGraphicFramePr>
            <a:graphicFrameLocks/>
          </p:cNvGraphicFramePr>
          <p:nvPr>
            <p:extLst>
              <p:ext uri="{D42A27DB-BD31-4B8C-83A1-F6EECF244321}">
                <p14:modId xmlns:p14="http://schemas.microsoft.com/office/powerpoint/2010/main" val="1834869335"/>
              </p:ext>
            </p:extLst>
          </p:nvPr>
        </p:nvGraphicFramePr>
        <p:xfrm>
          <a:off x="1475656" y="1968500"/>
          <a:ext cx="155575" cy="165100"/>
        </p:xfrm>
        <a:graphic>
          <a:graphicData uri="http://schemas.openxmlformats.org/presentationml/2006/ole">
            <mc:AlternateContent xmlns:mc="http://schemas.openxmlformats.org/markup-compatibility/2006">
              <mc:Choice xmlns:v="urn:schemas-microsoft-com:vml" Requires="v">
                <p:oleObj spid="_x0000_s4190" name="Equation" r:id="rId5" imgW="164880" imgH="139680" progId="Equation.2">
                  <p:embed/>
                </p:oleObj>
              </mc:Choice>
              <mc:Fallback>
                <p:oleObj name="Equation" r:id="rId5" imgW="164880" imgH="1396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968500"/>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1"/>
          <p:cNvGraphicFramePr>
            <a:graphicFrameLocks/>
          </p:cNvGraphicFramePr>
          <p:nvPr>
            <p:extLst>
              <p:ext uri="{D42A27DB-BD31-4B8C-83A1-F6EECF244321}">
                <p14:modId xmlns:p14="http://schemas.microsoft.com/office/powerpoint/2010/main" val="3600078872"/>
              </p:ext>
            </p:extLst>
          </p:nvPr>
        </p:nvGraphicFramePr>
        <p:xfrm>
          <a:off x="1475656" y="2204864"/>
          <a:ext cx="155575" cy="165100"/>
        </p:xfrm>
        <a:graphic>
          <a:graphicData uri="http://schemas.openxmlformats.org/presentationml/2006/ole">
            <mc:AlternateContent xmlns:mc="http://schemas.openxmlformats.org/markup-compatibility/2006">
              <mc:Choice xmlns:v="urn:schemas-microsoft-com:vml" Requires="v">
                <p:oleObj spid="_x0000_s4191" name="Equation" r:id="rId6" imgW="164880" imgH="139680" progId="Equation.2">
                  <p:embed/>
                </p:oleObj>
              </mc:Choice>
              <mc:Fallback>
                <p:oleObj name="Equation" r:id="rId6" imgW="164880" imgH="1396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204864"/>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Oval 12"/>
          <p:cNvSpPr>
            <a:spLocks noChangeArrowheads="1"/>
          </p:cNvSpPr>
          <p:nvPr/>
        </p:nvSpPr>
        <p:spPr bwMode="auto">
          <a:xfrm>
            <a:off x="6407150" y="1301750"/>
            <a:ext cx="1054100" cy="9779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Oval 13"/>
          <p:cNvSpPr>
            <a:spLocks noChangeArrowheads="1"/>
          </p:cNvSpPr>
          <p:nvPr/>
        </p:nvSpPr>
        <p:spPr bwMode="auto">
          <a:xfrm>
            <a:off x="7092950" y="1454150"/>
            <a:ext cx="1054100" cy="825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Oval 14"/>
          <p:cNvSpPr>
            <a:spLocks noChangeArrowheads="1"/>
          </p:cNvSpPr>
          <p:nvPr/>
        </p:nvSpPr>
        <p:spPr bwMode="auto">
          <a:xfrm>
            <a:off x="8312150" y="1377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Oval 15"/>
          <p:cNvSpPr>
            <a:spLocks noChangeArrowheads="1"/>
          </p:cNvSpPr>
          <p:nvPr/>
        </p:nvSpPr>
        <p:spPr bwMode="auto">
          <a:xfrm>
            <a:off x="8235950" y="15684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Freeform 16"/>
          <p:cNvSpPr>
            <a:spLocks/>
          </p:cNvSpPr>
          <p:nvPr/>
        </p:nvSpPr>
        <p:spPr bwMode="auto">
          <a:xfrm>
            <a:off x="7226300" y="1479550"/>
            <a:ext cx="255588" cy="700088"/>
          </a:xfrm>
          <a:custGeom>
            <a:avLst/>
            <a:gdLst>
              <a:gd name="T0" fmla="*/ 56 w 161"/>
              <a:gd name="T1" fmla="*/ 0 h 441"/>
              <a:gd name="T2" fmla="*/ 88 w 161"/>
              <a:gd name="T3" fmla="*/ 24 h 441"/>
              <a:gd name="T4" fmla="*/ 104 w 161"/>
              <a:gd name="T5" fmla="*/ 48 h 441"/>
              <a:gd name="T6" fmla="*/ 112 w 161"/>
              <a:gd name="T7" fmla="*/ 72 h 441"/>
              <a:gd name="T8" fmla="*/ 128 w 161"/>
              <a:gd name="T9" fmla="*/ 96 h 441"/>
              <a:gd name="T10" fmla="*/ 144 w 161"/>
              <a:gd name="T11" fmla="*/ 120 h 441"/>
              <a:gd name="T12" fmla="*/ 152 w 161"/>
              <a:gd name="T13" fmla="*/ 144 h 441"/>
              <a:gd name="T14" fmla="*/ 152 w 161"/>
              <a:gd name="T15" fmla="*/ 168 h 441"/>
              <a:gd name="T16" fmla="*/ 160 w 161"/>
              <a:gd name="T17" fmla="*/ 192 h 441"/>
              <a:gd name="T18" fmla="*/ 160 w 161"/>
              <a:gd name="T19" fmla="*/ 216 h 441"/>
              <a:gd name="T20" fmla="*/ 152 w 161"/>
              <a:gd name="T21" fmla="*/ 240 h 441"/>
              <a:gd name="T22" fmla="*/ 144 w 161"/>
              <a:gd name="T23" fmla="*/ 264 h 441"/>
              <a:gd name="T24" fmla="*/ 136 w 161"/>
              <a:gd name="T25" fmla="*/ 288 h 441"/>
              <a:gd name="T26" fmla="*/ 128 w 161"/>
              <a:gd name="T27" fmla="*/ 312 h 441"/>
              <a:gd name="T28" fmla="*/ 112 w 161"/>
              <a:gd name="T29" fmla="*/ 336 h 441"/>
              <a:gd name="T30" fmla="*/ 96 w 161"/>
              <a:gd name="T31" fmla="*/ 360 h 441"/>
              <a:gd name="T32" fmla="*/ 72 w 161"/>
              <a:gd name="T33" fmla="*/ 376 h 441"/>
              <a:gd name="T34" fmla="*/ 48 w 161"/>
              <a:gd name="T35" fmla="*/ 400 h 441"/>
              <a:gd name="T36" fmla="*/ 24 w 161"/>
              <a:gd name="T37" fmla="*/ 424 h 441"/>
              <a:gd name="T38" fmla="*/ 0 w 161"/>
              <a:gd name="T39" fmla="*/ 44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1" h="441">
                <a:moveTo>
                  <a:pt x="56" y="0"/>
                </a:moveTo>
                <a:lnTo>
                  <a:pt x="88" y="24"/>
                </a:lnTo>
                <a:lnTo>
                  <a:pt x="104" y="48"/>
                </a:lnTo>
                <a:lnTo>
                  <a:pt x="112" y="72"/>
                </a:lnTo>
                <a:lnTo>
                  <a:pt x="128" y="96"/>
                </a:lnTo>
                <a:lnTo>
                  <a:pt x="144" y="120"/>
                </a:lnTo>
                <a:lnTo>
                  <a:pt x="152" y="144"/>
                </a:lnTo>
                <a:lnTo>
                  <a:pt x="152" y="168"/>
                </a:lnTo>
                <a:lnTo>
                  <a:pt x="160" y="192"/>
                </a:lnTo>
                <a:lnTo>
                  <a:pt x="160" y="216"/>
                </a:lnTo>
                <a:lnTo>
                  <a:pt x="152" y="240"/>
                </a:lnTo>
                <a:lnTo>
                  <a:pt x="144" y="264"/>
                </a:lnTo>
                <a:lnTo>
                  <a:pt x="136" y="288"/>
                </a:lnTo>
                <a:lnTo>
                  <a:pt x="128" y="312"/>
                </a:lnTo>
                <a:lnTo>
                  <a:pt x="112" y="336"/>
                </a:lnTo>
                <a:lnTo>
                  <a:pt x="96" y="360"/>
                </a:lnTo>
                <a:lnTo>
                  <a:pt x="72" y="376"/>
                </a:lnTo>
                <a:lnTo>
                  <a:pt x="48" y="400"/>
                </a:lnTo>
                <a:lnTo>
                  <a:pt x="24" y="424"/>
                </a:lnTo>
                <a:lnTo>
                  <a:pt x="0" y="44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5" name="Rectangle 17"/>
          <p:cNvSpPr>
            <a:spLocks noChangeArrowheads="1"/>
          </p:cNvSpPr>
          <p:nvPr/>
        </p:nvSpPr>
        <p:spPr bwMode="auto">
          <a:xfrm>
            <a:off x="6553200" y="1524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a:t>
            </a:r>
            <a:r>
              <a:rPr lang="en-GB" sz="1600" baseline="-25000">
                <a:latin typeface="Times New Roman" pitchFamily="18" charset="0"/>
              </a:rPr>
              <a:t>1, 0</a:t>
            </a:r>
          </a:p>
        </p:txBody>
      </p:sp>
      <p:sp>
        <p:nvSpPr>
          <p:cNvPr id="16" name="Rectangle 18"/>
          <p:cNvSpPr>
            <a:spLocks noChangeArrowheads="1"/>
          </p:cNvSpPr>
          <p:nvPr/>
        </p:nvSpPr>
        <p:spPr bwMode="auto">
          <a:xfrm>
            <a:off x="7010400" y="1676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a:t>
            </a:r>
            <a:r>
              <a:rPr lang="en-GB" sz="1600" baseline="-25000">
                <a:latin typeface="Times New Roman" pitchFamily="18" charset="0"/>
              </a:rPr>
              <a:t>1, 2</a:t>
            </a:r>
          </a:p>
        </p:txBody>
      </p:sp>
      <p:sp>
        <p:nvSpPr>
          <p:cNvPr id="17" name="Rectangle 19"/>
          <p:cNvSpPr>
            <a:spLocks noChangeArrowheads="1"/>
          </p:cNvSpPr>
          <p:nvPr/>
        </p:nvSpPr>
        <p:spPr bwMode="auto">
          <a:xfrm>
            <a:off x="7543800" y="1905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a:t>
            </a:r>
            <a:r>
              <a:rPr lang="en-GB" sz="1600" baseline="-25000">
                <a:latin typeface="Times New Roman" pitchFamily="18" charset="0"/>
              </a:rPr>
              <a:t>0, 2</a:t>
            </a:r>
          </a:p>
        </p:txBody>
      </p:sp>
      <p:sp>
        <p:nvSpPr>
          <p:cNvPr id="18" name="Rectangle 20"/>
          <p:cNvSpPr>
            <a:spLocks noChangeArrowheads="1"/>
          </p:cNvSpPr>
          <p:nvPr/>
        </p:nvSpPr>
        <p:spPr bwMode="auto">
          <a:xfrm>
            <a:off x="8001000" y="2133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a:t>
            </a:r>
            <a:r>
              <a:rPr lang="en-GB" sz="1600" baseline="-25000">
                <a:latin typeface="Times New Roman" pitchFamily="18" charset="0"/>
              </a:rPr>
              <a:t>0, 0</a:t>
            </a:r>
          </a:p>
        </p:txBody>
      </p:sp>
      <p:sp>
        <p:nvSpPr>
          <p:cNvPr id="19" name="Rectangle 21"/>
          <p:cNvSpPr>
            <a:spLocks noChangeArrowheads="1"/>
          </p:cNvSpPr>
          <p:nvPr/>
        </p:nvSpPr>
        <p:spPr bwMode="auto">
          <a:xfrm>
            <a:off x="6096000" y="1295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eaLnBrk="0" hangingPunct="0">
              <a:spcBef>
                <a:spcPct val="50000"/>
              </a:spcBef>
            </a:pPr>
            <a:r>
              <a:rPr lang="en-GB" sz="1600">
                <a:latin typeface="Times New Roman" pitchFamily="18" charset="0"/>
              </a:rPr>
              <a:t>E</a:t>
            </a:r>
            <a:r>
              <a:rPr lang="en-GB" sz="1600" baseline="-25000">
                <a:latin typeface="Times New Roman" pitchFamily="18" charset="0"/>
              </a:rPr>
              <a:t>1</a:t>
            </a:r>
          </a:p>
        </p:txBody>
      </p:sp>
      <p:sp>
        <p:nvSpPr>
          <p:cNvPr id="20" name="Rectangle 22"/>
          <p:cNvSpPr>
            <a:spLocks noChangeArrowheads="1"/>
          </p:cNvSpPr>
          <p:nvPr/>
        </p:nvSpPr>
        <p:spPr bwMode="auto">
          <a:xfrm>
            <a:off x="7315200" y="1143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eaLnBrk="0" hangingPunct="0">
              <a:spcBef>
                <a:spcPct val="50000"/>
              </a:spcBef>
            </a:pPr>
            <a:r>
              <a:rPr lang="en-GB" sz="1600">
                <a:latin typeface="Times New Roman" pitchFamily="18" charset="0"/>
              </a:rPr>
              <a:t>E</a:t>
            </a:r>
            <a:r>
              <a:rPr lang="en-GB" sz="1600" baseline="-25000">
                <a:latin typeface="Times New Roman" pitchFamily="18" charset="0"/>
              </a:rPr>
              <a:t>2</a:t>
            </a:r>
          </a:p>
        </p:txBody>
      </p:sp>
      <p:sp>
        <p:nvSpPr>
          <p:cNvPr id="21" name="Rectangle 23"/>
          <p:cNvSpPr>
            <a:spLocks noChangeArrowheads="1"/>
          </p:cNvSpPr>
          <p:nvPr/>
        </p:nvSpPr>
        <p:spPr bwMode="auto">
          <a:xfrm>
            <a:off x="6096000" y="90872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eaLnBrk="0" hangingPunct="0">
              <a:spcBef>
                <a:spcPct val="50000"/>
              </a:spcBef>
            </a:pPr>
            <a:r>
              <a:rPr lang="en-GB" sz="1600" dirty="0">
                <a:latin typeface="Times New Roman" pitchFamily="18" charset="0"/>
              </a:rPr>
              <a:t>S</a:t>
            </a:r>
          </a:p>
        </p:txBody>
      </p:sp>
      <p:sp>
        <p:nvSpPr>
          <p:cNvPr id="22" name="Oval 24"/>
          <p:cNvSpPr>
            <a:spLocks noChangeArrowheads="1"/>
          </p:cNvSpPr>
          <p:nvPr/>
        </p:nvSpPr>
        <p:spPr bwMode="auto">
          <a:xfrm>
            <a:off x="6407150" y="24066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Oval 25"/>
          <p:cNvSpPr>
            <a:spLocks noChangeArrowheads="1"/>
          </p:cNvSpPr>
          <p:nvPr/>
        </p:nvSpPr>
        <p:spPr bwMode="auto">
          <a:xfrm>
            <a:off x="6711950" y="24828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Oval 26"/>
          <p:cNvSpPr>
            <a:spLocks noChangeArrowheads="1"/>
          </p:cNvSpPr>
          <p:nvPr/>
        </p:nvSpPr>
        <p:spPr bwMode="auto">
          <a:xfrm>
            <a:off x="6407150" y="22542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Oval 27"/>
          <p:cNvSpPr>
            <a:spLocks noChangeArrowheads="1"/>
          </p:cNvSpPr>
          <p:nvPr/>
        </p:nvSpPr>
        <p:spPr bwMode="auto">
          <a:xfrm>
            <a:off x="7550150" y="1682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6" name="Oval 28"/>
          <p:cNvSpPr>
            <a:spLocks noChangeArrowheads="1"/>
          </p:cNvSpPr>
          <p:nvPr/>
        </p:nvSpPr>
        <p:spPr bwMode="auto">
          <a:xfrm>
            <a:off x="7778750" y="18351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 name="Oval 29"/>
          <p:cNvSpPr>
            <a:spLocks noChangeArrowheads="1"/>
          </p:cNvSpPr>
          <p:nvPr/>
        </p:nvSpPr>
        <p:spPr bwMode="auto">
          <a:xfrm>
            <a:off x="6940550" y="2139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8" name="Oval 30"/>
          <p:cNvSpPr>
            <a:spLocks noChangeArrowheads="1"/>
          </p:cNvSpPr>
          <p:nvPr/>
        </p:nvSpPr>
        <p:spPr bwMode="auto">
          <a:xfrm>
            <a:off x="6788150" y="2063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9" name="Oval 31"/>
          <p:cNvSpPr>
            <a:spLocks noChangeArrowheads="1"/>
          </p:cNvSpPr>
          <p:nvPr/>
        </p:nvSpPr>
        <p:spPr bwMode="auto">
          <a:xfrm>
            <a:off x="6635750" y="18732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 name="Oval 32"/>
          <p:cNvSpPr>
            <a:spLocks noChangeArrowheads="1"/>
          </p:cNvSpPr>
          <p:nvPr/>
        </p:nvSpPr>
        <p:spPr bwMode="auto">
          <a:xfrm>
            <a:off x="8159750" y="13779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1" name="Oval 33"/>
          <p:cNvSpPr>
            <a:spLocks noChangeArrowheads="1"/>
          </p:cNvSpPr>
          <p:nvPr/>
        </p:nvSpPr>
        <p:spPr bwMode="auto">
          <a:xfrm>
            <a:off x="7245350" y="16827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 name="Oval 34"/>
          <p:cNvSpPr>
            <a:spLocks noChangeArrowheads="1"/>
          </p:cNvSpPr>
          <p:nvPr/>
        </p:nvSpPr>
        <p:spPr bwMode="auto">
          <a:xfrm>
            <a:off x="7169150" y="1987550"/>
            <a:ext cx="63500"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33" name="Object 35"/>
          <p:cNvGraphicFramePr>
            <a:graphicFrameLocks/>
          </p:cNvGraphicFramePr>
          <p:nvPr>
            <p:extLst>
              <p:ext uri="{D42A27DB-BD31-4B8C-83A1-F6EECF244321}">
                <p14:modId xmlns:p14="http://schemas.microsoft.com/office/powerpoint/2010/main" val="2831486523"/>
              </p:ext>
            </p:extLst>
          </p:nvPr>
        </p:nvGraphicFramePr>
        <p:xfrm>
          <a:off x="5940152" y="3200400"/>
          <a:ext cx="155575" cy="165100"/>
        </p:xfrm>
        <a:graphic>
          <a:graphicData uri="http://schemas.openxmlformats.org/presentationml/2006/ole">
            <mc:AlternateContent xmlns:mc="http://schemas.openxmlformats.org/markup-compatibility/2006">
              <mc:Choice xmlns:v="urn:schemas-microsoft-com:vml" Requires="v">
                <p:oleObj spid="_x0000_s4192" name="Equation" r:id="rId7" imgW="164880" imgH="139680" progId="Equation.2">
                  <p:embed/>
                </p:oleObj>
              </mc:Choice>
              <mc:Fallback>
                <p:oleObj name="Equation" r:id="rId7" imgW="164880" imgH="1396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3200400"/>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36"/>
          <p:cNvGraphicFramePr>
            <a:graphicFrameLocks/>
          </p:cNvGraphicFramePr>
          <p:nvPr>
            <p:extLst>
              <p:ext uri="{D42A27DB-BD31-4B8C-83A1-F6EECF244321}">
                <p14:modId xmlns:p14="http://schemas.microsoft.com/office/powerpoint/2010/main" val="2768315936"/>
              </p:ext>
            </p:extLst>
          </p:nvPr>
        </p:nvGraphicFramePr>
        <p:xfrm>
          <a:off x="6864697" y="3191892"/>
          <a:ext cx="155575" cy="165100"/>
        </p:xfrm>
        <a:graphic>
          <a:graphicData uri="http://schemas.openxmlformats.org/presentationml/2006/ole">
            <mc:AlternateContent xmlns:mc="http://schemas.openxmlformats.org/markup-compatibility/2006">
              <mc:Choice xmlns:v="urn:schemas-microsoft-com:vml" Requires="v">
                <p:oleObj spid="_x0000_s4193" name="Equation" r:id="rId8" imgW="164880" imgH="139680" progId="Equation.3">
                  <p:embed/>
                </p:oleObj>
              </mc:Choice>
              <mc:Fallback>
                <p:oleObj name="Equation" r:id="rId8" imgW="164880" imgH="139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4697" y="3191892"/>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37"/>
          <p:cNvGraphicFramePr>
            <a:graphicFrameLocks/>
          </p:cNvGraphicFramePr>
          <p:nvPr>
            <p:extLst>
              <p:ext uri="{D42A27DB-BD31-4B8C-83A1-F6EECF244321}">
                <p14:modId xmlns:p14="http://schemas.microsoft.com/office/powerpoint/2010/main" val="1507219429"/>
              </p:ext>
            </p:extLst>
          </p:nvPr>
        </p:nvGraphicFramePr>
        <p:xfrm>
          <a:off x="5568553" y="3200400"/>
          <a:ext cx="155575" cy="165100"/>
        </p:xfrm>
        <a:graphic>
          <a:graphicData uri="http://schemas.openxmlformats.org/presentationml/2006/ole">
            <mc:AlternateContent xmlns:mc="http://schemas.openxmlformats.org/markup-compatibility/2006">
              <mc:Choice xmlns:v="urn:schemas-microsoft-com:vml" Requires="v">
                <p:oleObj spid="_x0000_s4194" name="Equation" r:id="rId9" imgW="164880" imgH="139680" progId="Equation.3">
                  <p:embed/>
                </p:oleObj>
              </mc:Choice>
              <mc:Fallback>
                <p:oleObj name="Equation" r:id="rId9" imgW="164880" imgH="139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8553" y="3200400"/>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8"/>
          <p:cNvGraphicFramePr>
            <a:graphicFrameLocks/>
          </p:cNvGraphicFramePr>
          <p:nvPr>
            <p:extLst>
              <p:ext uri="{D42A27DB-BD31-4B8C-83A1-F6EECF244321}">
                <p14:modId xmlns:p14="http://schemas.microsoft.com/office/powerpoint/2010/main" val="2505761166"/>
              </p:ext>
            </p:extLst>
          </p:nvPr>
        </p:nvGraphicFramePr>
        <p:xfrm>
          <a:off x="7296745" y="3200400"/>
          <a:ext cx="155575" cy="165100"/>
        </p:xfrm>
        <a:graphic>
          <a:graphicData uri="http://schemas.openxmlformats.org/presentationml/2006/ole">
            <mc:AlternateContent xmlns:mc="http://schemas.openxmlformats.org/markup-compatibility/2006">
              <mc:Choice xmlns:v="urn:schemas-microsoft-com:vml" Requires="v">
                <p:oleObj spid="_x0000_s4195" name="Equation" r:id="rId10" imgW="164880" imgH="139680" progId="Equation.3">
                  <p:embed/>
                </p:oleObj>
              </mc:Choice>
              <mc:Fallback>
                <p:oleObj name="Equation" r:id="rId10" imgW="164880" imgH="139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745" y="3200400"/>
                        <a:ext cx="15557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Slide Number Placeholder 36"/>
          <p:cNvSpPr>
            <a:spLocks noGrp="1"/>
          </p:cNvSpPr>
          <p:nvPr>
            <p:ph type="sldNum" sz="quarter" idx="12"/>
          </p:nvPr>
        </p:nvSpPr>
        <p:spPr/>
        <p:txBody>
          <a:bodyPr/>
          <a:lstStyle/>
          <a:p>
            <a:fld id="{D07F84AB-4CBE-4452-9117-91DB70B2D1D4}" type="slidenum">
              <a:rPr lang="en-IE" smtClean="0"/>
              <a:t>15</a:t>
            </a:fld>
            <a:endParaRPr lang="en-IE"/>
          </a:p>
        </p:txBody>
      </p:sp>
    </p:spTree>
    <p:extLst>
      <p:ext uri="{BB962C8B-B14F-4D97-AF65-F5344CB8AC3E}">
        <p14:creationId xmlns:p14="http://schemas.microsoft.com/office/powerpoint/2010/main" val="2927792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81000" y="381000"/>
            <a:ext cx="8153400" cy="628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b="1" dirty="0">
                <a:solidFill>
                  <a:srgbClr val="002060"/>
                </a:solidFill>
              </a:rPr>
              <a:t>Bayes’ Rule (Theorem): </a:t>
            </a:r>
            <a:r>
              <a:rPr lang="en-IE" dirty="0">
                <a:solidFill>
                  <a:srgbClr val="002060"/>
                </a:solidFill>
              </a:rPr>
              <a:t>For a series of </a:t>
            </a:r>
            <a:r>
              <a:rPr lang="en-IE" b="1" dirty="0">
                <a:solidFill>
                  <a:srgbClr val="002060"/>
                </a:solidFill>
              </a:rPr>
              <a:t>mutually exclusive </a:t>
            </a:r>
            <a:r>
              <a:rPr lang="en-IE" dirty="0">
                <a:solidFill>
                  <a:srgbClr val="002060"/>
                </a:solidFill>
              </a:rPr>
              <a:t>and </a:t>
            </a:r>
            <a:r>
              <a:rPr lang="en-IE" b="1" dirty="0">
                <a:solidFill>
                  <a:srgbClr val="002060"/>
                </a:solidFill>
              </a:rPr>
              <a:t>exhaustive events </a:t>
            </a:r>
            <a:r>
              <a:rPr lang="en-IE" dirty="0">
                <a:solidFill>
                  <a:srgbClr val="002060"/>
                </a:solidFill>
              </a:rPr>
              <a:t>B</a:t>
            </a:r>
            <a:r>
              <a:rPr lang="en-IE" baseline="-25000" dirty="0">
                <a:solidFill>
                  <a:srgbClr val="002060"/>
                </a:solidFill>
              </a:rPr>
              <a:t>r</a:t>
            </a:r>
            <a:r>
              <a:rPr lang="en-IE" dirty="0">
                <a:solidFill>
                  <a:srgbClr val="002060"/>
                </a:solidFill>
              </a:rPr>
              <a:t>, where union of the B</a:t>
            </a:r>
            <a:r>
              <a:rPr lang="en-IE" baseline="-25000" dirty="0">
                <a:solidFill>
                  <a:srgbClr val="002060"/>
                </a:solidFill>
              </a:rPr>
              <a:t>r </a:t>
            </a:r>
            <a:r>
              <a:rPr lang="en-IE" dirty="0">
                <a:solidFill>
                  <a:srgbClr val="002060"/>
                </a:solidFill>
              </a:rPr>
              <a:t>= B</a:t>
            </a:r>
            <a:r>
              <a:rPr lang="en-IE" baseline="-25000" dirty="0">
                <a:solidFill>
                  <a:srgbClr val="002060"/>
                </a:solidFill>
              </a:rPr>
              <a:t>1 </a:t>
            </a:r>
            <a:r>
              <a:rPr lang="en-IE" dirty="0">
                <a:solidFill>
                  <a:srgbClr val="002060"/>
                </a:solidFill>
                <a:sym typeface="Symbol" pitchFamily="18" charset="2"/>
              </a:rPr>
              <a:t></a:t>
            </a:r>
            <a:r>
              <a:rPr lang="en-IE" baseline="-25000" dirty="0">
                <a:solidFill>
                  <a:srgbClr val="002060"/>
                </a:solidFill>
              </a:rPr>
              <a:t> </a:t>
            </a:r>
            <a:r>
              <a:rPr lang="en-IE" dirty="0">
                <a:solidFill>
                  <a:srgbClr val="002060"/>
                </a:solidFill>
              </a:rPr>
              <a:t>B</a:t>
            </a:r>
            <a:r>
              <a:rPr lang="en-IE" baseline="-25000" dirty="0">
                <a:solidFill>
                  <a:srgbClr val="002060"/>
                </a:solidFill>
              </a:rPr>
              <a:t>2  </a:t>
            </a:r>
            <a:r>
              <a:rPr lang="en-IE" dirty="0">
                <a:solidFill>
                  <a:srgbClr val="002060"/>
                </a:solidFill>
                <a:sym typeface="Symbol" pitchFamily="18" charset="2"/>
              </a:rPr>
              <a:t></a:t>
            </a:r>
            <a:r>
              <a:rPr lang="en-IE" baseline="-25000" dirty="0">
                <a:solidFill>
                  <a:srgbClr val="002060"/>
                </a:solidFill>
              </a:rPr>
              <a:t> </a:t>
            </a:r>
            <a:r>
              <a:rPr lang="en-IE" dirty="0">
                <a:solidFill>
                  <a:srgbClr val="002060"/>
                </a:solidFill>
              </a:rPr>
              <a:t>B</a:t>
            </a:r>
            <a:r>
              <a:rPr lang="en-IE" baseline="-25000" dirty="0">
                <a:solidFill>
                  <a:srgbClr val="002060"/>
                </a:solidFill>
              </a:rPr>
              <a:t>3   </a:t>
            </a:r>
            <a:r>
              <a:rPr lang="en-IE" dirty="0">
                <a:solidFill>
                  <a:srgbClr val="002060"/>
                </a:solidFill>
                <a:sym typeface="Symbol" pitchFamily="18" charset="2"/>
              </a:rPr>
              <a:t></a:t>
            </a:r>
            <a:r>
              <a:rPr lang="en-IE" b="1" baseline="-25000" dirty="0">
                <a:solidFill>
                  <a:srgbClr val="002060"/>
                </a:solidFill>
              </a:rPr>
              <a:t>…….</a:t>
            </a:r>
            <a:r>
              <a:rPr lang="en-IE" dirty="0">
                <a:solidFill>
                  <a:srgbClr val="002060"/>
                </a:solidFill>
              </a:rPr>
              <a:t>B</a:t>
            </a:r>
            <a:r>
              <a:rPr lang="en-IE" baseline="-25000" dirty="0">
                <a:solidFill>
                  <a:srgbClr val="002060"/>
                </a:solidFill>
              </a:rPr>
              <a:t>r  </a:t>
            </a:r>
            <a:r>
              <a:rPr lang="en-IE" dirty="0">
                <a:solidFill>
                  <a:srgbClr val="002060"/>
                </a:solidFill>
              </a:rPr>
              <a:t>= all possibilities for B,</a:t>
            </a:r>
          </a:p>
          <a:p>
            <a:pPr>
              <a:spcBef>
                <a:spcPct val="50000"/>
              </a:spcBef>
            </a:pPr>
            <a:r>
              <a:rPr lang="en-IE" dirty="0">
                <a:solidFill>
                  <a:srgbClr val="002060"/>
                </a:solidFill>
              </a:rPr>
              <a:t>Then:</a:t>
            </a:r>
          </a:p>
          <a:p>
            <a:pPr>
              <a:spcBef>
                <a:spcPct val="50000"/>
              </a:spcBef>
            </a:pPr>
            <a:endParaRPr lang="en-IE" dirty="0">
              <a:solidFill>
                <a:srgbClr val="002060"/>
              </a:solidFill>
            </a:endParaRPr>
          </a:p>
          <a:p>
            <a:pPr>
              <a:spcBef>
                <a:spcPct val="50000"/>
              </a:spcBef>
            </a:pPr>
            <a:r>
              <a:rPr lang="en-IE" dirty="0">
                <a:solidFill>
                  <a:srgbClr val="002060"/>
                </a:solidFill>
              </a:rPr>
              <a:t>Where denominator is the Total probability of A occurring.</a:t>
            </a:r>
          </a:p>
          <a:p>
            <a:pPr>
              <a:spcBef>
                <a:spcPct val="50000"/>
              </a:spcBef>
            </a:pPr>
            <a:endParaRPr lang="en-IE" dirty="0">
              <a:solidFill>
                <a:srgbClr val="002060"/>
              </a:solidFill>
            </a:endParaRPr>
          </a:p>
          <a:p>
            <a:pPr>
              <a:spcBef>
                <a:spcPct val="50000"/>
              </a:spcBef>
            </a:pPr>
            <a:r>
              <a:rPr lang="en-IE" dirty="0">
                <a:solidFill>
                  <a:srgbClr val="002060"/>
                </a:solidFill>
              </a:rPr>
              <a:t>Ex. </a:t>
            </a:r>
            <a:r>
              <a:rPr lang="en-IE" b="1" dirty="0">
                <a:solidFill>
                  <a:srgbClr val="002060"/>
                </a:solidFill>
              </a:rPr>
              <a:t>Paternity indices</a:t>
            </a:r>
            <a:r>
              <a:rPr lang="en-IE" dirty="0">
                <a:solidFill>
                  <a:srgbClr val="002060"/>
                </a:solidFill>
              </a:rPr>
              <a:t>: based on actual genotypes of mother, child, and </a:t>
            </a:r>
            <a:r>
              <a:rPr lang="en-IE" i="1" dirty="0">
                <a:solidFill>
                  <a:srgbClr val="002060"/>
                </a:solidFill>
              </a:rPr>
              <a:t>alleged </a:t>
            </a:r>
            <a:r>
              <a:rPr lang="en-IE" dirty="0">
                <a:solidFill>
                  <a:srgbClr val="002060"/>
                </a:solidFill>
              </a:rPr>
              <a:t>father. Before collection of any </a:t>
            </a:r>
            <a:r>
              <a:rPr lang="en-IE" dirty="0" smtClean="0">
                <a:solidFill>
                  <a:srgbClr val="002060"/>
                </a:solidFill>
              </a:rPr>
              <a:t>evidence, </a:t>
            </a:r>
            <a:r>
              <a:rPr lang="en-IE" dirty="0">
                <a:solidFill>
                  <a:srgbClr val="002060"/>
                </a:solidFill>
              </a:rPr>
              <a:t>have a prior probability of paternity P{C}. So, what is the situation after the genetic evidence </a:t>
            </a:r>
            <a:r>
              <a:rPr lang="en-IE" dirty="0" smtClean="0">
                <a:solidFill>
                  <a:srgbClr val="002060"/>
                </a:solidFill>
              </a:rPr>
              <a:t>‘E’ </a:t>
            </a:r>
            <a:r>
              <a:rPr lang="en-IE" dirty="0">
                <a:solidFill>
                  <a:srgbClr val="002060"/>
                </a:solidFill>
              </a:rPr>
              <a:t>is in?</a:t>
            </a:r>
          </a:p>
          <a:p>
            <a:pPr>
              <a:spcBef>
                <a:spcPct val="50000"/>
              </a:spcBef>
            </a:pPr>
            <a:r>
              <a:rPr lang="en-IE" dirty="0">
                <a:solidFill>
                  <a:srgbClr val="002060"/>
                </a:solidFill>
              </a:rPr>
              <a:t>From Bayes’: P {man is father | E}     P[E | man is father}       </a:t>
            </a:r>
            <a:r>
              <a:rPr lang="en-IE" dirty="0" smtClean="0">
                <a:solidFill>
                  <a:srgbClr val="002060"/>
                </a:solidFill>
              </a:rPr>
              <a:t>    </a:t>
            </a:r>
            <a:r>
              <a:rPr lang="en-IE" dirty="0" smtClean="0">
                <a:solidFill>
                  <a:srgbClr val="002060"/>
                </a:solidFill>
                <a:sym typeface="Symbol" pitchFamily="18" charset="2"/>
              </a:rPr>
              <a:t>P{man </a:t>
            </a:r>
            <a:r>
              <a:rPr lang="en-IE" dirty="0">
                <a:solidFill>
                  <a:srgbClr val="002060"/>
                </a:solidFill>
                <a:sym typeface="Symbol" pitchFamily="18" charset="2"/>
              </a:rPr>
              <a:t>is father}</a:t>
            </a:r>
            <a:r>
              <a:rPr lang="en-IE" dirty="0">
                <a:solidFill>
                  <a:srgbClr val="002060"/>
                </a:solidFill>
              </a:rPr>
              <a:t> </a:t>
            </a:r>
          </a:p>
          <a:p>
            <a:pPr>
              <a:spcBef>
                <a:spcPct val="50000"/>
              </a:spcBef>
            </a:pPr>
            <a:r>
              <a:rPr lang="en-IE" dirty="0">
                <a:solidFill>
                  <a:srgbClr val="002060"/>
                </a:solidFill>
              </a:rPr>
              <a:t>                     P{man not father | E}     P{E | man not father}    </a:t>
            </a:r>
            <a:r>
              <a:rPr lang="en-IE" dirty="0" smtClean="0">
                <a:solidFill>
                  <a:srgbClr val="002060"/>
                </a:solidFill>
              </a:rPr>
              <a:t>    P{man </a:t>
            </a:r>
            <a:r>
              <a:rPr lang="en-IE" dirty="0">
                <a:solidFill>
                  <a:srgbClr val="002060"/>
                </a:solidFill>
              </a:rPr>
              <a:t>not father}</a:t>
            </a:r>
          </a:p>
          <a:p>
            <a:pPr>
              <a:spcBef>
                <a:spcPct val="50000"/>
              </a:spcBef>
            </a:pPr>
            <a:r>
              <a:rPr lang="en-IE" dirty="0">
                <a:solidFill>
                  <a:srgbClr val="002060"/>
                </a:solidFill>
                <a:sym typeface="Symbol" pitchFamily="18" charset="2"/>
              </a:rPr>
              <a:t>Written in terms of ratio of posterior probs. (= LHS), paternity index (L say) and </a:t>
            </a:r>
            <a:r>
              <a:rPr lang="en-IE" dirty="0" smtClean="0">
                <a:solidFill>
                  <a:srgbClr val="002060"/>
                </a:solidFill>
                <a:sym typeface="Symbol" pitchFamily="18" charset="2"/>
              </a:rPr>
              <a:t>ratio of prior </a:t>
            </a:r>
            <a:r>
              <a:rPr lang="en-IE" dirty="0">
                <a:solidFill>
                  <a:srgbClr val="002060"/>
                </a:solidFill>
                <a:sym typeface="Symbol" pitchFamily="18" charset="2"/>
              </a:rPr>
              <a:t>probs. (RHS). Rearrange and substitute in above to give prob. of an alleged man with </a:t>
            </a:r>
          </a:p>
          <a:p>
            <a:pPr>
              <a:spcBef>
                <a:spcPct val="50000"/>
              </a:spcBef>
            </a:pPr>
            <a:r>
              <a:rPr lang="en-IE" dirty="0">
                <a:solidFill>
                  <a:srgbClr val="002060"/>
                </a:solidFill>
                <a:sym typeface="Symbol" pitchFamily="18" charset="2"/>
              </a:rPr>
              <a:t>particular genotype </a:t>
            </a:r>
            <a:r>
              <a:rPr lang="en-IE" dirty="0" smtClean="0">
                <a:solidFill>
                  <a:srgbClr val="002060"/>
                </a:solidFill>
                <a:sym typeface="Symbol" pitchFamily="18" charset="2"/>
              </a:rPr>
              <a:t>‘C’</a:t>
            </a:r>
            <a:endParaRPr lang="en-IE" dirty="0">
              <a:solidFill>
                <a:srgbClr val="002060"/>
              </a:solidFill>
              <a:sym typeface="Symbol" pitchFamily="18" charset="2"/>
            </a:endParaRPr>
          </a:p>
          <a:p>
            <a:pPr>
              <a:spcBef>
                <a:spcPct val="50000"/>
              </a:spcBef>
            </a:pPr>
            <a:r>
              <a:rPr lang="en-IE" dirty="0">
                <a:solidFill>
                  <a:srgbClr val="002060"/>
                </a:solidFill>
                <a:sym typeface="Symbol" pitchFamily="18" charset="2"/>
              </a:rPr>
              <a:t>being the true father </a:t>
            </a:r>
          </a:p>
          <a:p>
            <a:pPr>
              <a:spcBef>
                <a:spcPct val="50000"/>
              </a:spcBef>
            </a:pPr>
            <a:r>
              <a:rPr lang="en-IE" dirty="0">
                <a:solidFill>
                  <a:srgbClr val="002060"/>
                </a:solidFill>
                <a:sym typeface="Symbol" pitchFamily="18" charset="2"/>
              </a:rPr>
              <a:t>NB: L is a way of ‘weighting’ the genetic evidence; the</a:t>
            </a:r>
            <a:r>
              <a:rPr lang="en-IE" b="1" dirty="0">
                <a:solidFill>
                  <a:srgbClr val="002060"/>
                </a:solidFill>
                <a:sym typeface="Symbol" pitchFamily="18" charset="2"/>
              </a:rPr>
              <a:t> issue </a:t>
            </a:r>
            <a:r>
              <a:rPr lang="en-IE" dirty="0">
                <a:solidFill>
                  <a:srgbClr val="002060"/>
                </a:solidFill>
                <a:sym typeface="Symbol" pitchFamily="18" charset="2"/>
              </a:rPr>
              <a:t>is setting  a </a:t>
            </a:r>
            <a:r>
              <a:rPr lang="en-IE" b="1" dirty="0">
                <a:solidFill>
                  <a:srgbClr val="002060"/>
                </a:solidFill>
                <a:sym typeface="Symbol" pitchFamily="18" charset="2"/>
              </a:rPr>
              <a:t>prior</a:t>
            </a:r>
            <a:r>
              <a:rPr lang="en-IE" dirty="0">
                <a:solidFill>
                  <a:srgbClr val="002060"/>
                </a:solidFill>
                <a:sym typeface="Symbol" pitchFamily="18" charset="2"/>
              </a:rPr>
              <a:t>. </a:t>
            </a:r>
            <a:r>
              <a:rPr lang="en-IE" dirty="0">
                <a:sym typeface="Symbol" pitchFamily="18" charset="2"/>
              </a:rPr>
              <a:t>                                                       </a:t>
            </a:r>
            <a:endParaRPr lang="en-GB" dirty="0">
              <a:sym typeface="Symbol" pitchFamily="18" charset="2"/>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3731333779"/>
              </p:ext>
            </p:extLst>
          </p:nvPr>
        </p:nvGraphicFramePr>
        <p:xfrm>
          <a:off x="2267744" y="1052736"/>
          <a:ext cx="2952328" cy="900687"/>
        </p:xfrm>
        <a:graphic>
          <a:graphicData uri="http://schemas.openxmlformats.org/presentationml/2006/ole">
            <mc:AlternateContent xmlns:mc="http://schemas.openxmlformats.org/markup-compatibility/2006">
              <mc:Choice xmlns:v="urn:schemas-microsoft-com:vml" Requires="v">
                <p:oleObj spid="_x0000_s5150" name="Equation" r:id="rId3" imgW="2070000" imgH="520560" progId="Equation.3">
                  <p:embed/>
                </p:oleObj>
              </mc:Choice>
              <mc:Fallback>
                <p:oleObj name="Equation" r:id="rId3" imgW="2070000" imgH="520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052736"/>
                        <a:ext cx="2952328" cy="900687"/>
                      </a:xfrm>
                      <a:prstGeom prst="rect">
                        <a:avLst/>
                      </a:prstGeom>
                      <a:noFill/>
                      <a:ln>
                        <a:noFill/>
                      </a:ln>
                      <a:effectLst/>
                    </p:spPr>
                  </p:pic>
                </p:oleObj>
              </mc:Fallback>
            </mc:AlternateContent>
          </a:graphicData>
        </a:graphic>
      </p:graphicFrame>
      <p:sp>
        <p:nvSpPr>
          <p:cNvPr id="4" name="Line 6"/>
          <p:cNvSpPr>
            <a:spLocks noChangeShapeType="1"/>
          </p:cNvSpPr>
          <p:nvPr/>
        </p:nvSpPr>
        <p:spPr bwMode="auto">
          <a:xfrm>
            <a:off x="1547664" y="4038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 name="Line 7"/>
          <p:cNvSpPr>
            <a:spLocks noChangeShapeType="1"/>
          </p:cNvSpPr>
          <p:nvPr/>
        </p:nvSpPr>
        <p:spPr bwMode="auto">
          <a:xfrm>
            <a:off x="3851920" y="4038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6" name="Line 8"/>
          <p:cNvSpPr>
            <a:spLocks noChangeShapeType="1"/>
          </p:cNvSpPr>
          <p:nvPr/>
        </p:nvSpPr>
        <p:spPr bwMode="auto">
          <a:xfrm>
            <a:off x="6228184" y="40386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 name="Text Box 9"/>
          <p:cNvSpPr txBox="1">
            <a:spLocks noChangeArrowheads="1"/>
          </p:cNvSpPr>
          <p:nvPr/>
        </p:nvSpPr>
        <p:spPr bwMode="auto">
          <a:xfrm>
            <a:off x="4038600" y="3886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solidFill>
                <a:srgbClr val="FF0000"/>
              </a:solidFill>
            </a:endParaRPr>
          </a:p>
        </p:txBody>
      </p:sp>
      <p:sp>
        <p:nvSpPr>
          <p:cNvPr id="8" name="Text Box 10"/>
          <p:cNvSpPr txBox="1">
            <a:spLocks noChangeArrowheads="1"/>
          </p:cNvSpPr>
          <p:nvPr/>
        </p:nvSpPr>
        <p:spPr bwMode="auto">
          <a:xfrm>
            <a:off x="3563888" y="3886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t>=</a:t>
            </a:r>
            <a:endParaRPr lang="en-GB"/>
          </a:p>
        </p:txBody>
      </p:sp>
      <p:sp>
        <p:nvSpPr>
          <p:cNvPr id="9" name="Text Box 11"/>
          <p:cNvSpPr txBox="1">
            <a:spLocks noChangeArrowheads="1"/>
          </p:cNvSpPr>
          <p:nvPr/>
        </p:nvSpPr>
        <p:spPr bwMode="auto">
          <a:xfrm>
            <a:off x="5796136" y="3810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sym typeface="Symbol" pitchFamily="18" charset="2"/>
              </a:rPr>
              <a:t></a:t>
            </a:r>
            <a:endParaRPr lang="en-GB"/>
          </a:p>
        </p:txBody>
      </p:sp>
      <p:graphicFrame>
        <p:nvGraphicFramePr>
          <p:cNvPr id="10" name="Object 12"/>
          <p:cNvGraphicFramePr>
            <a:graphicFrameLocks noChangeAspect="1"/>
          </p:cNvGraphicFramePr>
          <p:nvPr>
            <p:extLst>
              <p:ext uri="{D42A27DB-BD31-4B8C-83A1-F6EECF244321}">
                <p14:modId xmlns:p14="http://schemas.microsoft.com/office/powerpoint/2010/main" val="3218023201"/>
              </p:ext>
            </p:extLst>
          </p:nvPr>
        </p:nvGraphicFramePr>
        <p:xfrm>
          <a:off x="2781300" y="5205413"/>
          <a:ext cx="2749265" cy="743867"/>
        </p:xfrm>
        <a:graphic>
          <a:graphicData uri="http://schemas.openxmlformats.org/presentationml/2006/ole">
            <mc:AlternateContent xmlns:mc="http://schemas.openxmlformats.org/markup-compatibility/2006">
              <mc:Choice xmlns:v="urn:schemas-microsoft-com:vml" Requires="v">
                <p:oleObj spid="_x0000_s5151" name="Equation" r:id="rId5" imgW="1879560" imgH="419040" progId="Equation.3">
                  <p:embed/>
                </p:oleObj>
              </mc:Choice>
              <mc:Fallback>
                <p:oleObj name="Equation" r:id="rId5" imgW="18795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300" y="5205413"/>
                        <a:ext cx="2749265" cy="743867"/>
                      </a:xfrm>
                      <a:prstGeom prst="rect">
                        <a:avLst/>
                      </a:prstGeom>
                      <a:noFill/>
                      <a:ln>
                        <a:noFill/>
                      </a:ln>
                      <a:effectLst/>
                      <a:extLst/>
                    </p:spPr>
                  </p:pic>
                </p:oleObj>
              </mc:Fallback>
            </mc:AlternateContent>
          </a:graphicData>
        </a:graphic>
      </p:graphicFrame>
      <p:sp>
        <p:nvSpPr>
          <p:cNvPr id="11" name="Line 13"/>
          <p:cNvSpPr>
            <a:spLocks noChangeShapeType="1"/>
          </p:cNvSpPr>
          <p:nvPr/>
        </p:nvSpPr>
        <p:spPr bwMode="auto">
          <a:xfrm flipH="1" flipV="1">
            <a:off x="5961566" y="4365103"/>
            <a:ext cx="842682" cy="19605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2" name="Slide Number Placeholder 11"/>
          <p:cNvSpPr>
            <a:spLocks noGrp="1"/>
          </p:cNvSpPr>
          <p:nvPr>
            <p:ph type="sldNum" sz="quarter" idx="12"/>
          </p:nvPr>
        </p:nvSpPr>
        <p:spPr/>
        <p:txBody>
          <a:bodyPr/>
          <a:lstStyle/>
          <a:p>
            <a:fld id="{D07F84AB-4CBE-4452-9117-91DB70B2D1D4}" type="slidenum">
              <a:rPr lang="en-IE" smtClean="0"/>
              <a:t>16</a:t>
            </a:fld>
            <a:endParaRPr lang="en-IE"/>
          </a:p>
        </p:txBody>
      </p:sp>
    </p:spTree>
    <p:extLst>
      <p:ext uri="{BB962C8B-B14F-4D97-AF65-F5344CB8AC3E}">
        <p14:creationId xmlns:p14="http://schemas.microsoft.com/office/powerpoint/2010/main" val="2556998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81000" y="76200"/>
            <a:ext cx="8763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dirty="0">
                <a:solidFill>
                  <a:schemeClr val="tx2"/>
                </a:solidFill>
              </a:rPr>
              <a:t>Statistical Distributions</a:t>
            </a:r>
            <a:r>
              <a:rPr lang="en-IE" sz="1600" b="1" dirty="0">
                <a:solidFill>
                  <a:schemeClr val="tx2"/>
                </a:solidFill>
              </a:rPr>
              <a:t>- </a:t>
            </a:r>
            <a:r>
              <a:rPr lang="en-IE" sz="2000" b="1" dirty="0">
                <a:solidFill>
                  <a:schemeClr val="tx2"/>
                </a:solidFill>
              </a:rPr>
              <a:t>Characterisation</a:t>
            </a:r>
            <a:r>
              <a:rPr lang="en-GB" sz="2000" b="1" dirty="0">
                <a:solidFill>
                  <a:schemeClr val="tx2"/>
                </a:solidFill>
              </a:rPr>
              <a:t/>
            </a:r>
            <a:br>
              <a:rPr lang="en-GB" sz="2000" b="1" dirty="0">
                <a:solidFill>
                  <a:schemeClr val="tx2"/>
                </a:solidFill>
              </a:rPr>
            </a:br>
            <a:r>
              <a:rPr lang="en-GB" sz="1600" dirty="0">
                <a:solidFill>
                  <a:schemeClr val="tx2"/>
                </a:solidFill>
              </a:rPr>
              <a:t>If a statistical experiment only gives rise to real numbers, the outcome of the experiment is called a</a:t>
            </a:r>
            <a:r>
              <a:rPr lang="en-GB" sz="1600" b="1" dirty="0">
                <a:solidFill>
                  <a:schemeClr val="tx2"/>
                </a:solidFill>
              </a:rPr>
              <a:t> random variable</a:t>
            </a:r>
            <a:r>
              <a:rPr lang="en-GB" sz="1600" dirty="0">
                <a:solidFill>
                  <a:schemeClr val="tx2"/>
                </a:solidFill>
              </a:rPr>
              <a:t>. If a random variable X</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takes values 	X</a:t>
            </a:r>
            <a:r>
              <a:rPr lang="en-GB" sz="1600" baseline="-25000" dirty="0">
                <a:solidFill>
                  <a:schemeClr val="tx2"/>
                </a:solidFill>
              </a:rPr>
              <a:t>1</a:t>
            </a:r>
            <a:r>
              <a:rPr lang="en-GB" sz="1600" dirty="0">
                <a:solidFill>
                  <a:schemeClr val="tx2"/>
                </a:solidFill>
              </a:rPr>
              <a:t>, X</a:t>
            </a:r>
            <a:r>
              <a:rPr lang="en-GB" sz="1600" baseline="-25000" dirty="0">
                <a:solidFill>
                  <a:schemeClr val="tx2"/>
                </a:solidFill>
              </a:rPr>
              <a:t>2</a:t>
            </a:r>
            <a:r>
              <a:rPr lang="en-GB" sz="1600" dirty="0">
                <a:solidFill>
                  <a:schemeClr val="tx2"/>
                </a:solidFill>
              </a:rPr>
              <a:t>, … , </a:t>
            </a:r>
            <a:r>
              <a:rPr lang="en-GB" sz="1600" dirty="0" err="1">
                <a:solidFill>
                  <a:schemeClr val="tx2"/>
                </a:solidFill>
              </a:rPr>
              <a:t>X</a:t>
            </a:r>
            <a:r>
              <a:rPr lang="en-GB" sz="1600" baseline="-25000" dirty="0" err="1">
                <a:solidFill>
                  <a:schemeClr val="tx2"/>
                </a:solidFill>
              </a:rPr>
              <a:t>n</a:t>
            </a:r>
            <a:r>
              <a:rPr lang="en-GB" sz="1600" dirty="0">
                <a:solidFill>
                  <a:schemeClr val="tx2"/>
                </a:solidFill>
              </a:rPr>
              <a:t/>
            </a:r>
            <a:br>
              <a:rPr lang="en-GB" sz="1600" dirty="0">
                <a:solidFill>
                  <a:schemeClr val="tx2"/>
                </a:solidFill>
              </a:rPr>
            </a:br>
            <a:r>
              <a:rPr lang="en-GB" sz="1600" dirty="0">
                <a:solidFill>
                  <a:schemeClr val="tx2"/>
                </a:solidFill>
              </a:rPr>
              <a:t>	with probabilities 	p</a:t>
            </a:r>
            <a:r>
              <a:rPr lang="en-GB" sz="1600" baseline="-25000" dirty="0">
                <a:solidFill>
                  <a:schemeClr val="tx2"/>
                </a:solidFill>
              </a:rPr>
              <a:t>1</a:t>
            </a:r>
            <a:r>
              <a:rPr lang="en-GB" sz="1600" dirty="0">
                <a:solidFill>
                  <a:schemeClr val="tx2"/>
                </a:solidFill>
              </a:rPr>
              <a:t>,  p</a:t>
            </a:r>
            <a:r>
              <a:rPr lang="en-GB" sz="1600" baseline="-25000" dirty="0">
                <a:solidFill>
                  <a:schemeClr val="tx2"/>
                </a:solidFill>
              </a:rPr>
              <a:t>2</a:t>
            </a:r>
            <a:r>
              <a:rPr lang="en-GB" sz="1600" dirty="0">
                <a:solidFill>
                  <a:schemeClr val="tx2"/>
                </a:solidFill>
              </a:rPr>
              <a:t>, … ,  </a:t>
            </a:r>
            <a:r>
              <a:rPr lang="en-GB" sz="1600" dirty="0" err="1">
                <a:solidFill>
                  <a:schemeClr val="tx2"/>
                </a:solidFill>
              </a:rPr>
              <a:t>p</a:t>
            </a:r>
            <a:r>
              <a:rPr lang="en-GB" sz="1600" baseline="-25000" dirty="0" err="1">
                <a:solidFill>
                  <a:schemeClr val="tx2"/>
                </a:solidFill>
              </a:rPr>
              <a:t>n</a:t>
            </a:r>
            <a:r>
              <a:rPr lang="en-GB" sz="1600" baseline="-25000" dirty="0">
                <a:solidFill>
                  <a:schemeClr val="tx2"/>
                </a:solidFill>
              </a:rPr>
              <a:t/>
            </a:r>
            <a:br>
              <a:rPr lang="en-GB" sz="1600" baseline="-25000" dirty="0">
                <a:solidFill>
                  <a:schemeClr val="tx2"/>
                </a:solidFill>
              </a:rPr>
            </a:br>
            <a:r>
              <a:rPr lang="en-GB" sz="1600" dirty="0">
                <a:solidFill>
                  <a:schemeClr val="tx2"/>
                </a:solidFill>
              </a:rPr>
              <a:t>then the </a:t>
            </a:r>
            <a:r>
              <a:rPr lang="en-GB" sz="1600" dirty="0">
                <a:solidFill>
                  <a:srgbClr val="FF0000"/>
                </a:solidFill>
              </a:rPr>
              <a:t>expected</a:t>
            </a:r>
            <a:r>
              <a:rPr lang="en-GB" sz="1600" dirty="0">
                <a:solidFill>
                  <a:schemeClr val="tx2"/>
                </a:solidFill>
              </a:rPr>
              <a:t> </a:t>
            </a:r>
            <a:r>
              <a:rPr lang="en-IE" sz="1600" dirty="0">
                <a:solidFill>
                  <a:schemeClr val="tx2"/>
                </a:solidFill>
              </a:rPr>
              <a:t>(</a:t>
            </a:r>
            <a:r>
              <a:rPr lang="en-GB" sz="1600" dirty="0">
                <a:solidFill>
                  <a:schemeClr val="tx2"/>
                </a:solidFill>
              </a:rPr>
              <a:t>average</a:t>
            </a:r>
            <a:r>
              <a:rPr lang="en-IE" sz="1600" dirty="0">
                <a:solidFill>
                  <a:schemeClr val="tx2"/>
                </a:solidFill>
              </a:rPr>
              <a:t>)</a:t>
            </a:r>
            <a:r>
              <a:rPr lang="en-GB" sz="1600" dirty="0">
                <a:solidFill>
                  <a:schemeClr val="tx2"/>
                </a:solidFill>
              </a:rPr>
              <a:t> value of X is defined to be</a:t>
            </a:r>
            <a:br>
              <a:rPr lang="en-GB" sz="1600" dirty="0">
                <a:solidFill>
                  <a:schemeClr val="tx2"/>
                </a:solidFill>
              </a:rPr>
            </a:br>
            <a:r>
              <a:rPr lang="en-GB" sz="1600" dirty="0">
                <a:solidFill>
                  <a:schemeClr val="tx2"/>
                </a:solidFill>
              </a:rPr>
              <a:t>	</a:t>
            </a:r>
            <a:br>
              <a:rPr lang="en-GB" sz="1600" dirty="0">
                <a:solidFill>
                  <a:schemeClr val="tx2"/>
                </a:solidFill>
              </a:rPr>
            </a:br>
            <a:r>
              <a:rPr lang="en-GB" sz="1600" dirty="0">
                <a:solidFill>
                  <a:schemeClr val="tx2"/>
                </a:solidFill>
              </a:rPr>
              <a:t>	E[X] =       </a:t>
            </a:r>
            <a:r>
              <a:rPr lang="en-GB" sz="1600" dirty="0" err="1">
                <a:solidFill>
                  <a:schemeClr val="tx2"/>
                </a:solidFill>
              </a:rPr>
              <a:t>p</a:t>
            </a:r>
            <a:r>
              <a:rPr lang="en-GB" sz="1600" baseline="-25000" dirty="0" err="1">
                <a:solidFill>
                  <a:schemeClr val="tx2"/>
                </a:solidFill>
              </a:rPr>
              <a:t>j</a:t>
            </a:r>
            <a:r>
              <a:rPr lang="en-GB" sz="1600" dirty="0">
                <a:solidFill>
                  <a:schemeClr val="tx2"/>
                </a:solidFill>
              </a:rPr>
              <a:t> </a:t>
            </a:r>
            <a:r>
              <a:rPr lang="en-GB" sz="1600" dirty="0" err="1">
                <a:solidFill>
                  <a:schemeClr val="tx2"/>
                </a:solidFill>
              </a:rPr>
              <a:t>X</a:t>
            </a:r>
            <a:r>
              <a:rPr lang="en-GB" sz="1600" baseline="-25000" dirty="0" err="1">
                <a:solidFill>
                  <a:schemeClr val="tx2"/>
                </a:solidFill>
              </a:rPr>
              <a:t>j</a:t>
            </a:r>
            <a:r>
              <a:rPr lang="en-GB" sz="1600" baseline="-25000" dirty="0">
                <a:solidFill>
                  <a:schemeClr val="tx2"/>
                </a:solidFill>
              </a:rPr>
              <a:t>	</a:t>
            </a:r>
            <a:r>
              <a:rPr lang="en-GB" sz="1600" dirty="0">
                <a:solidFill>
                  <a:schemeClr val="tx2"/>
                </a:solidFill>
              </a:rPr>
              <a:t>and its variance is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VAR[X] = E[X</a:t>
            </a:r>
            <a:r>
              <a:rPr lang="en-GB" sz="1600" baseline="30000" dirty="0">
                <a:solidFill>
                  <a:schemeClr val="tx2"/>
                </a:solidFill>
              </a:rPr>
              <a:t>2</a:t>
            </a:r>
            <a:r>
              <a:rPr lang="en-GB" sz="1600" dirty="0">
                <a:solidFill>
                  <a:schemeClr val="tx2"/>
                </a:solidFill>
              </a:rPr>
              <a:t>] - E[X]</a:t>
            </a:r>
            <a:r>
              <a:rPr lang="en-GB" sz="1600" baseline="30000" dirty="0">
                <a:solidFill>
                  <a:schemeClr val="tx2"/>
                </a:solidFill>
              </a:rPr>
              <a:t>2</a:t>
            </a:r>
            <a:r>
              <a:rPr lang="en-GB" sz="1600" dirty="0">
                <a:solidFill>
                  <a:schemeClr val="tx2"/>
                </a:solidFill>
              </a:rPr>
              <a:t> =       </a:t>
            </a:r>
            <a:r>
              <a:rPr lang="en-GB" sz="1600" dirty="0" err="1">
                <a:solidFill>
                  <a:schemeClr val="tx2"/>
                </a:solidFill>
              </a:rPr>
              <a:t>p</a:t>
            </a:r>
            <a:r>
              <a:rPr lang="en-GB" sz="1600" baseline="-25000" dirty="0" err="1">
                <a:solidFill>
                  <a:schemeClr val="tx2"/>
                </a:solidFill>
              </a:rPr>
              <a:t>j</a:t>
            </a:r>
            <a:r>
              <a:rPr lang="en-GB" sz="1600" dirty="0">
                <a:solidFill>
                  <a:schemeClr val="tx2"/>
                </a:solidFill>
              </a:rPr>
              <a:t> X</a:t>
            </a:r>
            <a:r>
              <a:rPr lang="en-GB" sz="1600" baseline="-25000" dirty="0">
                <a:solidFill>
                  <a:schemeClr val="tx2"/>
                </a:solidFill>
              </a:rPr>
              <a:t>j</a:t>
            </a:r>
            <a:r>
              <a:rPr lang="en-GB" sz="1600" baseline="30000" dirty="0">
                <a:solidFill>
                  <a:schemeClr val="tx2"/>
                </a:solidFill>
              </a:rPr>
              <a:t>2</a:t>
            </a:r>
            <a:r>
              <a:rPr lang="en-GB" sz="1600" dirty="0">
                <a:solidFill>
                  <a:schemeClr val="tx2"/>
                </a:solidFill>
              </a:rPr>
              <a:t> - E[X]</a:t>
            </a:r>
            <a:r>
              <a:rPr lang="en-GB" sz="1600" baseline="30000" dirty="0">
                <a:solidFill>
                  <a:schemeClr val="tx2"/>
                </a:solidFill>
              </a:rPr>
              <a:t>2</a:t>
            </a:r>
            <a:r>
              <a:rPr lang="en-GB" sz="1600" dirty="0">
                <a:solidFill>
                  <a:schemeClr val="tx2"/>
                </a:solidFill>
              </a:rPr>
              <a:t>.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Let X be a random variable measuring	Prob.</a:t>
            </a:r>
            <a:r>
              <a:rPr lang="en-IE" sz="1600" dirty="0">
                <a:solidFill>
                  <a:schemeClr val="tx2"/>
                </a:solidFill>
              </a:rPr>
              <a:t>  </a:t>
            </a:r>
            <a:r>
              <a:rPr lang="en-GB" sz="1600" dirty="0">
                <a:solidFill>
                  <a:schemeClr val="tx2"/>
                </a:solidFill>
              </a:rPr>
              <a:t> </a:t>
            </a:r>
            <a:r>
              <a:rPr lang="en-GB" sz="1600" dirty="0" smtClean="0">
                <a:solidFill>
                  <a:schemeClr val="tx2"/>
                </a:solidFill>
              </a:rPr>
              <a:t>   Distance</a:t>
            </a:r>
            <a:r>
              <a:rPr lang="en-GB" sz="1600" dirty="0">
                <a:solidFill>
                  <a:schemeClr val="tx2"/>
                </a:solidFill>
              </a:rPr>
              <a:t/>
            </a:r>
            <a:br>
              <a:rPr lang="en-GB" sz="1600" dirty="0">
                <a:solidFill>
                  <a:schemeClr val="tx2"/>
                </a:solidFill>
              </a:rPr>
            </a:br>
            <a:r>
              <a:rPr lang="en-GB" sz="1600" dirty="0">
                <a:solidFill>
                  <a:schemeClr val="tx2"/>
                </a:solidFill>
              </a:rPr>
              <a:t>the distance in Kilometres travelled by children 	  </a:t>
            </a:r>
            <a:r>
              <a:rPr lang="en-GB" sz="1600" dirty="0" err="1">
                <a:solidFill>
                  <a:schemeClr val="tx2"/>
                </a:solidFill>
              </a:rPr>
              <a:t>p</a:t>
            </a:r>
            <a:r>
              <a:rPr lang="en-GB" sz="1600" baseline="-25000" dirty="0" err="1">
                <a:solidFill>
                  <a:schemeClr val="tx2"/>
                </a:solidFill>
              </a:rPr>
              <a:t>j</a:t>
            </a:r>
            <a:r>
              <a:rPr lang="en-GB" sz="1600" dirty="0">
                <a:solidFill>
                  <a:schemeClr val="tx2"/>
                </a:solidFill>
              </a:rPr>
              <a:t>          </a:t>
            </a:r>
            <a:r>
              <a:rPr lang="en-GB" sz="1600" dirty="0" smtClean="0">
                <a:solidFill>
                  <a:schemeClr val="tx2"/>
                </a:solidFill>
              </a:rPr>
              <a:t>      </a:t>
            </a:r>
            <a:r>
              <a:rPr lang="en-GB" sz="1600" dirty="0" err="1" smtClean="0">
                <a:solidFill>
                  <a:schemeClr val="tx2"/>
                </a:solidFill>
              </a:rPr>
              <a:t>X</a:t>
            </a:r>
            <a:r>
              <a:rPr lang="en-GB" sz="1600" baseline="-25000" dirty="0" err="1" smtClean="0">
                <a:solidFill>
                  <a:schemeClr val="tx2"/>
                </a:solidFill>
              </a:rPr>
              <a:t>j</a:t>
            </a:r>
            <a:r>
              <a:rPr lang="en-GB" sz="1600" dirty="0" smtClean="0">
                <a:solidFill>
                  <a:schemeClr val="tx2"/>
                </a:solidFill>
              </a:rPr>
              <a:t>         </a:t>
            </a:r>
            <a:r>
              <a:rPr lang="en-IE" sz="1600" dirty="0" smtClean="0">
                <a:solidFill>
                  <a:schemeClr val="tx2"/>
                </a:solidFill>
              </a:rPr>
              <a:t>  </a:t>
            </a:r>
            <a:r>
              <a:rPr lang="en-GB" sz="1600" dirty="0" err="1">
                <a:solidFill>
                  <a:schemeClr val="tx2"/>
                </a:solidFill>
              </a:rPr>
              <a:t>p</a:t>
            </a:r>
            <a:r>
              <a:rPr lang="en-GB" sz="1600" baseline="-25000" dirty="0" err="1">
                <a:solidFill>
                  <a:schemeClr val="tx2"/>
                </a:solidFill>
              </a:rPr>
              <a:t>j</a:t>
            </a:r>
            <a:r>
              <a:rPr lang="en-GB" sz="1600" dirty="0">
                <a:solidFill>
                  <a:schemeClr val="tx2"/>
                </a:solidFill>
              </a:rPr>
              <a:t> </a:t>
            </a:r>
            <a:r>
              <a:rPr lang="en-GB" sz="1600" dirty="0" err="1">
                <a:solidFill>
                  <a:schemeClr val="tx2"/>
                </a:solidFill>
              </a:rPr>
              <a:t>X</a:t>
            </a:r>
            <a:r>
              <a:rPr lang="en-GB" sz="1600" baseline="-25000" dirty="0" err="1">
                <a:solidFill>
                  <a:schemeClr val="tx2"/>
                </a:solidFill>
              </a:rPr>
              <a:t>j</a:t>
            </a:r>
            <a:r>
              <a:rPr lang="en-GB" sz="1600" dirty="0">
                <a:solidFill>
                  <a:schemeClr val="tx2"/>
                </a:solidFill>
              </a:rPr>
              <a:t>    </a:t>
            </a:r>
            <a:r>
              <a:rPr lang="en-GB" sz="1600" dirty="0" err="1">
                <a:solidFill>
                  <a:schemeClr val="tx2"/>
                </a:solidFill>
              </a:rPr>
              <a:t>p</a:t>
            </a:r>
            <a:r>
              <a:rPr lang="en-GB" sz="1600" baseline="-25000" dirty="0" err="1">
                <a:solidFill>
                  <a:schemeClr val="tx2"/>
                </a:solidFill>
              </a:rPr>
              <a:t>j</a:t>
            </a:r>
            <a:r>
              <a:rPr lang="en-GB" sz="1600" dirty="0">
                <a:solidFill>
                  <a:schemeClr val="tx2"/>
                </a:solidFill>
              </a:rPr>
              <a:t> X</a:t>
            </a:r>
            <a:r>
              <a:rPr lang="en-GB" sz="1600" baseline="-25000" dirty="0">
                <a:solidFill>
                  <a:schemeClr val="tx2"/>
                </a:solidFill>
              </a:rPr>
              <a:t>j</a:t>
            </a:r>
            <a:r>
              <a:rPr lang="en-GB" sz="1600" baseline="30000" dirty="0">
                <a:solidFill>
                  <a:schemeClr val="tx2"/>
                </a:solidFill>
              </a:rPr>
              <a:t>2</a:t>
            </a:r>
            <a:r>
              <a:rPr lang="en-GB" sz="1600" dirty="0">
                <a:solidFill>
                  <a:schemeClr val="tx2"/>
                </a:solidFill>
              </a:rPr>
              <a:t/>
            </a:r>
            <a:br>
              <a:rPr lang="en-GB" sz="1600" dirty="0">
                <a:solidFill>
                  <a:schemeClr val="tx2"/>
                </a:solidFill>
              </a:rPr>
            </a:br>
            <a:r>
              <a:rPr lang="en-GB" sz="1600" dirty="0">
                <a:solidFill>
                  <a:schemeClr val="tx2"/>
                </a:solidFill>
              </a:rPr>
              <a:t>to a school and suppose that the following data 	</a:t>
            </a:r>
            <a:br>
              <a:rPr lang="en-GB" sz="1600" dirty="0">
                <a:solidFill>
                  <a:schemeClr val="tx2"/>
                </a:solidFill>
              </a:rPr>
            </a:br>
            <a:r>
              <a:rPr lang="en-GB" sz="1600" dirty="0">
                <a:solidFill>
                  <a:schemeClr val="tx2"/>
                </a:solidFill>
              </a:rPr>
              <a:t>applies. Then the mean and variance are	</a:t>
            </a:r>
            <a:r>
              <a:rPr lang="en-GB" sz="1600" dirty="0" smtClean="0">
                <a:solidFill>
                  <a:schemeClr val="tx2"/>
                </a:solidFill>
              </a:rPr>
              <a:t>                     0.15</a:t>
            </a:r>
            <a:r>
              <a:rPr lang="en-GB" sz="1600" dirty="0">
                <a:solidFill>
                  <a:schemeClr val="tx2"/>
                </a:solidFill>
              </a:rPr>
              <a:t>	2.0        </a:t>
            </a:r>
            <a:r>
              <a:rPr lang="en-GB" sz="1600" dirty="0" smtClean="0">
                <a:solidFill>
                  <a:schemeClr val="tx2"/>
                </a:solidFill>
              </a:rPr>
              <a:t>0.30       </a:t>
            </a:r>
            <a:r>
              <a:rPr lang="en-GB" sz="1600" dirty="0">
                <a:solidFill>
                  <a:schemeClr val="tx2"/>
                </a:solidFill>
              </a:rPr>
              <a:t>0.60</a:t>
            </a:r>
            <a:br>
              <a:rPr lang="en-GB" sz="1600" dirty="0">
                <a:solidFill>
                  <a:schemeClr val="tx2"/>
                </a:solidFill>
              </a:rPr>
            </a:br>
            <a:r>
              <a:rPr lang="en-GB" sz="1600" dirty="0">
                <a:solidFill>
                  <a:schemeClr val="tx2"/>
                </a:solidFill>
              </a:rPr>
              <a:t>	E[X]       = 5.30 Kilometres		</a:t>
            </a:r>
            <a:r>
              <a:rPr lang="en-GB" sz="1600" dirty="0" smtClean="0">
                <a:solidFill>
                  <a:schemeClr val="tx2"/>
                </a:solidFill>
              </a:rPr>
              <a:t> 0.40</a:t>
            </a:r>
            <a:r>
              <a:rPr lang="en-GB" sz="1600" dirty="0">
                <a:solidFill>
                  <a:schemeClr val="tx2"/>
                </a:solidFill>
              </a:rPr>
              <a:t>	4.0        1.60   </a:t>
            </a:r>
            <a:r>
              <a:rPr lang="en-GB" sz="1600" dirty="0" smtClean="0">
                <a:solidFill>
                  <a:schemeClr val="tx2"/>
                </a:solidFill>
              </a:rPr>
              <a:t>    </a:t>
            </a:r>
            <a:r>
              <a:rPr lang="en-GB" sz="1600" dirty="0">
                <a:solidFill>
                  <a:schemeClr val="tx2"/>
                </a:solidFill>
              </a:rPr>
              <a:t>6.40</a:t>
            </a:r>
            <a:br>
              <a:rPr lang="en-GB" sz="1600" dirty="0">
                <a:solidFill>
                  <a:schemeClr val="tx2"/>
                </a:solidFill>
              </a:rPr>
            </a:br>
            <a:r>
              <a:rPr lang="en-GB" sz="1600" dirty="0">
                <a:solidFill>
                  <a:schemeClr val="tx2"/>
                </a:solidFill>
              </a:rPr>
              <a:t>	VAR[X] = 33.80 - 5.30</a:t>
            </a:r>
            <a:r>
              <a:rPr lang="en-GB" sz="1600" baseline="30000" dirty="0">
                <a:solidFill>
                  <a:schemeClr val="tx2"/>
                </a:solidFill>
              </a:rPr>
              <a:t>2		</a:t>
            </a:r>
            <a:r>
              <a:rPr lang="en-GB" sz="1600" baseline="30000" dirty="0" smtClean="0">
                <a:solidFill>
                  <a:schemeClr val="tx2"/>
                </a:solidFill>
              </a:rPr>
              <a:t>                                </a:t>
            </a:r>
            <a:r>
              <a:rPr lang="en-GB" sz="1600" dirty="0" smtClean="0">
                <a:solidFill>
                  <a:schemeClr val="tx2"/>
                </a:solidFill>
              </a:rPr>
              <a:t>0.20</a:t>
            </a:r>
            <a:r>
              <a:rPr lang="en-GB" sz="1600" dirty="0">
                <a:solidFill>
                  <a:schemeClr val="tx2"/>
                </a:solidFill>
              </a:rPr>
              <a:t>	6.0        1.20    </a:t>
            </a:r>
            <a:r>
              <a:rPr lang="en-GB" sz="1600" dirty="0" smtClean="0">
                <a:solidFill>
                  <a:schemeClr val="tx2"/>
                </a:solidFill>
              </a:rPr>
              <a:t>   7.20</a:t>
            </a:r>
            <a:r>
              <a:rPr lang="en-GB" sz="1600" dirty="0">
                <a:solidFill>
                  <a:schemeClr val="tx2"/>
                </a:solidFill>
              </a:rPr>
              <a:t/>
            </a:r>
            <a:br>
              <a:rPr lang="en-GB" sz="1600" dirty="0">
                <a:solidFill>
                  <a:schemeClr val="tx2"/>
                </a:solidFill>
              </a:rPr>
            </a:br>
            <a:r>
              <a:rPr lang="en-GB" sz="1600" dirty="0">
                <a:solidFill>
                  <a:schemeClr val="tx2"/>
                </a:solidFill>
              </a:rPr>
              <a:t>		= 5.71 Kilometres</a:t>
            </a:r>
            <a:r>
              <a:rPr lang="en-GB" sz="1600" baseline="30000" dirty="0">
                <a:solidFill>
                  <a:schemeClr val="tx2"/>
                </a:solidFill>
              </a:rPr>
              <a:t>2</a:t>
            </a:r>
            <a:r>
              <a:rPr lang="en-GB" sz="1600" dirty="0">
                <a:solidFill>
                  <a:schemeClr val="tx2"/>
                </a:solidFill>
              </a:rPr>
              <a:t> 		</a:t>
            </a:r>
            <a:r>
              <a:rPr lang="en-GB" sz="1600" dirty="0" smtClean="0">
                <a:solidFill>
                  <a:schemeClr val="tx2"/>
                </a:solidFill>
              </a:rPr>
              <a:t> 0.15</a:t>
            </a:r>
            <a:r>
              <a:rPr lang="en-GB" sz="1600" dirty="0">
                <a:solidFill>
                  <a:schemeClr val="tx2"/>
                </a:solidFill>
              </a:rPr>
              <a:t>	8.0        1.20    </a:t>
            </a:r>
            <a:r>
              <a:rPr lang="en-GB" sz="1600" dirty="0" smtClean="0">
                <a:solidFill>
                  <a:schemeClr val="tx2"/>
                </a:solidFill>
              </a:rPr>
              <a:t>   9.60</a:t>
            </a:r>
            <a:r>
              <a:rPr lang="en-GB" sz="1600" dirty="0">
                <a:solidFill>
                  <a:schemeClr val="tx2"/>
                </a:solidFill>
              </a:rPr>
              <a:t/>
            </a:r>
            <a:br>
              <a:rPr lang="en-GB" sz="1600" dirty="0">
                <a:solidFill>
                  <a:schemeClr val="tx2"/>
                </a:solidFill>
              </a:rPr>
            </a:br>
            <a:r>
              <a:rPr lang="en-GB" sz="1600" dirty="0">
                <a:solidFill>
                  <a:schemeClr val="tx2"/>
                </a:solidFill>
              </a:rPr>
              <a:t>					</a:t>
            </a:r>
            <a:r>
              <a:rPr lang="en-GB" sz="1600" dirty="0" smtClean="0">
                <a:solidFill>
                  <a:schemeClr val="tx2"/>
                </a:solidFill>
              </a:rPr>
              <a:t> 0.10         10.0        </a:t>
            </a:r>
            <a:r>
              <a:rPr lang="en-GB" sz="1600" dirty="0">
                <a:solidFill>
                  <a:schemeClr val="tx2"/>
                </a:solidFill>
              </a:rPr>
              <a:t>1.00    </a:t>
            </a:r>
            <a:r>
              <a:rPr lang="en-GB" sz="1600" dirty="0" smtClean="0">
                <a:solidFill>
                  <a:schemeClr val="tx2"/>
                </a:solidFill>
              </a:rPr>
              <a:t>   1.00</a:t>
            </a:r>
            <a:r>
              <a:rPr lang="en-GB" sz="1600" dirty="0">
                <a:solidFill>
                  <a:schemeClr val="tx2"/>
                </a:solidFill>
              </a:rPr>
              <a:t/>
            </a:r>
            <a:br>
              <a:rPr lang="en-GB" sz="1600" dirty="0">
                <a:solidFill>
                  <a:schemeClr val="tx2"/>
                </a:solidFill>
              </a:rPr>
            </a:br>
            <a:r>
              <a:rPr lang="en-GB" sz="1600" dirty="0">
                <a:solidFill>
                  <a:schemeClr val="tx2"/>
                </a:solidFill>
              </a:rPr>
              <a:t>					1.00	 -           5.30 </a:t>
            </a:r>
            <a:r>
              <a:rPr lang="en-GB" sz="1600" dirty="0" smtClean="0">
                <a:solidFill>
                  <a:schemeClr val="tx2"/>
                </a:solidFill>
              </a:rPr>
              <a:t>     </a:t>
            </a:r>
            <a:r>
              <a:rPr lang="en-GB" sz="1600" dirty="0">
                <a:solidFill>
                  <a:schemeClr val="tx2"/>
                </a:solidFill>
              </a:rPr>
              <a:t>33.80	</a:t>
            </a:r>
            <a:br>
              <a:rPr lang="en-GB" sz="1600" dirty="0">
                <a:solidFill>
                  <a:schemeClr val="tx2"/>
                </a:solidFill>
              </a:rPr>
            </a:br>
            <a:r>
              <a:rPr lang="en-GB" sz="1600" dirty="0">
                <a:solidFill>
                  <a:schemeClr val="tx2"/>
                </a:solidFill>
              </a:rPr>
              <a:t>Similar concepts apply to continuous distributions. The </a:t>
            </a:r>
            <a:r>
              <a:rPr lang="en-GB" sz="1600" b="1" dirty="0">
                <a:solidFill>
                  <a:schemeClr val="tx2"/>
                </a:solidFill>
              </a:rPr>
              <a:t>distribution function</a:t>
            </a:r>
            <a:r>
              <a:rPr lang="en-GB" sz="1600" dirty="0">
                <a:solidFill>
                  <a:schemeClr val="tx2"/>
                </a:solidFill>
              </a:rPr>
              <a:t> is defined by</a:t>
            </a:r>
            <a:br>
              <a:rPr lang="en-GB" sz="1600" dirty="0">
                <a:solidFill>
                  <a:schemeClr val="tx2"/>
                </a:solidFill>
              </a:rPr>
            </a:br>
            <a:r>
              <a:rPr lang="en-GB" sz="1600" dirty="0">
                <a:solidFill>
                  <a:schemeClr val="tx2"/>
                </a:solidFill>
              </a:rPr>
              <a:t>	F(t) = P{ X    t} 	and its </a:t>
            </a:r>
            <a:r>
              <a:rPr lang="en-GB" sz="1600" b="1" dirty="0">
                <a:solidFill>
                  <a:schemeClr val="tx2"/>
                </a:solidFill>
              </a:rPr>
              <a:t>derivative</a:t>
            </a:r>
            <a:r>
              <a:rPr lang="en-GB" sz="1600" dirty="0">
                <a:solidFill>
                  <a:schemeClr val="tx2"/>
                </a:solidFill>
              </a:rPr>
              <a:t> is the </a:t>
            </a:r>
            <a:r>
              <a:rPr lang="en-GB" sz="1600" b="1" dirty="0">
                <a:solidFill>
                  <a:schemeClr val="tx2"/>
                </a:solidFill>
              </a:rPr>
              <a:t>frequency function</a:t>
            </a:r>
            <a:r>
              <a:rPr lang="en-GB" sz="1600" dirty="0">
                <a:solidFill>
                  <a:schemeClr val="tx2"/>
                </a:solidFill>
              </a:rPr>
              <a:t/>
            </a:r>
            <a:br>
              <a:rPr lang="en-GB" sz="1600" dirty="0">
                <a:solidFill>
                  <a:schemeClr val="tx2"/>
                </a:solidFill>
              </a:rPr>
            </a:br>
            <a:r>
              <a:rPr lang="en-GB" sz="1600" dirty="0">
                <a:solidFill>
                  <a:schemeClr val="tx2"/>
                </a:solidFill>
              </a:rPr>
              <a:t>	f(t)  = d F(t) / </a:t>
            </a:r>
            <a:r>
              <a:rPr lang="en-GB" sz="1600" dirty="0" err="1">
                <a:solidFill>
                  <a:schemeClr val="tx2"/>
                </a:solidFill>
              </a:rPr>
              <a:t>dt</a:t>
            </a:r>
            <a:r>
              <a:rPr lang="en-GB" sz="1600" dirty="0">
                <a:solidFill>
                  <a:schemeClr val="tx2"/>
                </a:solidFill>
              </a:rPr>
              <a:t>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so that	F(t) =         f(x) dx.</a:t>
            </a:r>
          </a:p>
        </p:txBody>
      </p:sp>
      <p:graphicFrame>
        <p:nvGraphicFramePr>
          <p:cNvPr id="3" name="Object 5"/>
          <p:cNvGraphicFramePr>
            <a:graphicFrameLocks/>
          </p:cNvGraphicFramePr>
          <p:nvPr>
            <p:extLst>
              <p:ext uri="{D42A27DB-BD31-4B8C-83A1-F6EECF244321}">
                <p14:modId xmlns:p14="http://schemas.microsoft.com/office/powerpoint/2010/main" val="2406864686"/>
              </p:ext>
            </p:extLst>
          </p:nvPr>
        </p:nvGraphicFramePr>
        <p:xfrm>
          <a:off x="1907704" y="2128838"/>
          <a:ext cx="304800" cy="484187"/>
        </p:xfrm>
        <a:graphic>
          <a:graphicData uri="http://schemas.openxmlformats.org/presentationml/2006/ole">
            <mc:AlternateContent xmlns:mc="http://schemas.openxmlformats.org/markup-compatibility/2006">
              <mc:Choice xmlns:v="urn:schemas-microsoft-com:vml" Requires="v">
                <p:oleObj spid="_x0000_s6198" name="Equation" r:id="rId3" imgW="291960" imgH="457200" progId="Equation.2">
                  <p:embed/>
                </p:oleObj>
              </mc:Choice>
              <mc:Fallback>
                <p:oleObj name="Equation" r:id="rId3" imgW="291960" imgH="4572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128838"/>
                        <a:ext cx="304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p:cNvGraphicFramePr>
            <a:graphicFrameLocks/>
          </p:cNvGraphicFramePr>
          <p:nvPr>
            <p:extLst>
              <p:ext uri="{D42A27DB-BD31-4B8C-83A1-F6EECF244321}">
                <p14:modId xmlns:p14="http://schemas.microsoft.com/office/powerpoint/2010/main" val="2957691715"/>
              </p:ext>
            </p:extLst>
          </p:nvPr>
        </p:nvGraphicFramePr>
        <p:xfrm>
          <a:off x="3275856" y="2586038"/>
          <a:ext cx="304800" cy="484187"/>
        </p:xfrm>
        <a:graphic>
          <a:graphicData uri="http://schemas.openxmlformats.org/presentationml/2006/ole">
            <mc:AlternateContent xmlns:mc="http://schemas.openxmlformats.org/markup-compatibility/2006">
              <mc:Choice xmlns:v="urn:schemas-microsoft-com:vml" Requires="v">
                <p:oleObj spid="_x0000_s6199" name="Equation" r:id="rId5" imgW="291960" imgH="457200" progId="Equation.2">
                  <p:embed/>
                </p:oleObj>
              </mc:Choice>
              <mc:Fallback>
                <p:oleObj name="Equation" r:id="rId5" imgW="291960" imgH="4572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586038"/>
                        <a:ext cx="304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p:cNvGraphicFramePr>
            <a:graphicFrameLocks/>
          </p:cNvGraphicFramePr>
          <p:nvPr>
            <p:extLst>
              <p:ext uri="{D42A27DB-BD31-4B8C-83A1-F6EECF244321}">
                <p14:modId xmlns:p14="http://schemas.microsoft.com/office/powerpoint/2010/main" val="3292232309"/>
              </p:ext>
            </p:extLst>
          </p:nvPr>
        </p:nvGraphicFramePr>
        <p:xfrm>
          <a:off x="2195736" y="5715000"/>
          <a:ext cx="153988" cy="179388"/>
        </p:xfrm>
        <a:graphic>
          <a:graphicData uri="http://schemas.openxmlformats.org/presentationml/2006/ole">
            <mc:AlternateContent xmlns:mc="http://schemas.openxmlformats.org/markup-compatibility/2006">
              <mc:Choice xmlns:v="urn:schemas-microsoft-com:vml" Requires="v">
                <p:oleObj spid="_x0000_s6200" name="Equation" r:id="rId6" imgW="126720" imgH="152280" progId="Equation.2">
                  <p:embed/>
                </p:oleObj>
              </mc:Choice>
              <mc:Fallback>
                <p:oleObj name="Equation" r:id="rId6" imgW="126720" imgH="152280" progId="Equation.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5715000"/>
                        <a:ext cx="153988"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8"/>
          <p:cNvGraphicFramePr>
            <a:graphicFrameLocks/>
          </p:cNvGraphicFramePr>
          <p:nvPr/>
        </p:nvGraphicFramePr>
        <p:xfrm>
          <a:off x="2057400" y="6248400"/>
          <a:ext cx="273050" cy="550863"/>
        </p:xfrm>
        <a:graphic>
          <a:graphicData uri="http://schemas.openxmlformats.org/presentationml/2006/ole">
            <mc:AlternateContent xmlns:mc="http://schemas.openxmlformats.org/markup-compatibility/2006">
              <mc:Choice xmlns:v="urn:schemas-microsoft-com:vml" Requires="v">
                <p:oleObj spid="_x0000_s6201" name="Equation" r:id="rId8" imgW="228600" imgH="482400" progId="Equation.2">
                  <p:embed/>
                </p:oleObj>
              </mc:Choice>
              <mc:Fallback>
                <p:oleObj name="Equation" r:id="rId8" imgW="228600" imgH="482400" progId="Equation.2">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6248400"/>
                        <a:ext cx="2730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9"/>
          <p:cNvSpPr>
            <a:spLocks noChangeShapeType="1"/>
          </p:cNvSpPr>
          <p:nvPr/>
        </p:nvSpPr>
        <p:spPr bwMode="auto">
          <a:xfrm>
            <a:off x="5029200" y="3124200"/>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5029200" y="3124200"/>
            <a:ext cx="2819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5638800" y="3124200"/>
            <a:ext cx="0" cy="23930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6516216" y="3124200"/>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7162800" y="3124200"/>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7848600" y="3124200"/>
            <a:ext cx="0" cy="2362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a:off x="5029200" y="3810000"/>
            <a:ext cx="2819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5029200" y="5181600"/>
            <a:ext cx="2819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7"/>
          <p:cNvSpPr>
            <a:spLocks noChangeShapeType="1"/>
          </p:cNvSpPr>
          <p:nvPr/>
        </p:nvSpPr>
        <p:spPr bwMode="auto">
          <a:xfrm>
            <a:off x="5029200" y="5410200"/>
            <a:ext cx="2819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Slide Number Placeholder 15"/>
          <p:cNvSpPr>
            <a:spLocks noGrp="1"/>
          </p:cNvSpPr>
          <p:nvPr>
            <p:ph type="sldNum" sz="quarter" idx="12"/>
          </p:nvPr>
        </p:nvSpPr>
        <p:spPr/>
        <p:txBody>
          <a:bodyPr/>
          <a:lstStyle/>
          <a:p>
            <a:fld id="{D07F84AB-4CBE-4452-9117-91DB70B2D1D4}" type="slidenum">
              <a:rPr lang="en-IE" smtClean="0"/>
              <a:t>17</a:t>
            </a:fld>
            <a:endParaRPr lang="en-IE"/>
          </a:p>
        </p:txBody>
      </p:sp>
    </p:spTree>
    <p:extLst>
      <p:ext uri="{BB962C8B-B14F-4D97-AF65-F5344CB8AC3E}">
        <p14:creationId xmlns:p14="http://schemas.microsoft.com/office/powerpoint/2010/main" val="2514360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28600" y="76200"/>
            <a:ext cx="89154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IE" sz="1600" b="1" dirty="0">
                <a:solidFill>
                  <a:schemeClr val="tx2"/>
                </a:solidFill>
              </a:rPr>
              <a:t/>
            </a:r>
            <a:br>
              <a:rPr lang="en-IE" sz="1600" b="1" dirty="0">
                <a:solidFill>
                  <a:schemeClr val="tx2"/>
                </a:solidFill>
              </a:rPr>
            </a:br>
            <a:r>
              <a:rPr lang="en-GB" sz="2000" b="1" dirty="0">
                <a:solidFill>
                  <a:schemeClr val="tx2"/>
                </a:solidFill>
              </a:rPr>
              <a:t>Sums and Differences of Random Variables</a:t>
            </a:r>
            <a:br>
              <a:rPr lang="en-GB" sz="2000" b="1"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Define the </a:t>
            </a:r>
            <a:r>
              <a:rPr lang="en-GB" sz="1600" b="1" dirty="0">
                <a:solidFill>
                  <a:schemeClr val="tx2"/>
                </a:solidFill>
              </a:rPr>
              <a:t>covariance</a:t>
            </a:r>
            <a:r>
              <a:rPr lang="en-GB" sz="1600" dirty="0">
                <a:solidFill>
                  <a:schemeClr val="tx2"/>
                </a:solidFill>
              </a:rPr>
              <a:t> of two random variables to be </a:t>
            </a:r>
            <a:br>
              <a:rPr lang="en-GB" sz="1600" dirty="0">
                <a:solidFill>
                  <a:schemeClr val="tx2"/>
                </a:solidFill>
              </a:rPr>
            </a:br>
            <a:r>
              <a:rPr lang="en-GB" sz="1600" dirty="0">
                <a:solidFill>
                  <a:schemeClr val="tx2"/>
                </a:solidFill>
              </a:rPr>
              <a:t>		COVAR [ X, Y] 	= E [(X - E[X]) (Y - E[Y]) ] = E[X Y] - E[X] E[Y].</a:t>
            </a:r>
            <a:br>
              <a:rPr lang="en-GB" sz="1600" dirty="0">
                <a:solidFill>
                  <a:schemeClr val="tx2"/>
                </a:solidFill>
              </a:rPr>
            </a:br>
            <a:r>
              <a:rPr lang="en-GB" sz="1600" dirty="0">
                <a:solidFill>
                  <a:schemeClr val="tx2"/>
                </a:solidFill>
              </a:rPr>
              <a:t>If X and Y are </a:t>
            </a:r>
            <a:r>
              <a:rPr lang="en-GB" sz="1600" dirty="0">
                <a:solidFill>
                  <a:srgbClr val="FF0000"/>
                </a:solidFill>
              </a:rPr>
              <a:t>independent</a:t>
            </a:r>
            <a:r>
              <a:rPr lang="en-GB" sz="1600" dirty="0">
                <a:solidFill>
                  <a:schemeClr val="tx2"/>
                </a:solidFill>
              </a:rPr>
              <a:t>, COVAR [X, Y] = 0.</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Lemma</a:t>
            </a:r>
            <a:r>
              <a:rPr lang="en-GB" sz="1600" dirty="0">
                <a:solidFill>
                  <a:schemeClr val="tx2"/>
                </a:solidFill>
              </a:rPr>
              <a:t>		E[ X + Y] 	= E[X] + E[Y]</a:t>
            </a:r>
            <a:br>
              <a:rPr lang="en-GB" sz="1600" dirty="0">
                <a:solidFill>
                  <a:schemeClr val="tx2"/>
                </a:solidFill>
              </a:rPr>
            </a:br>
            <a:r>
              <a:rPr lang="en-GB" sz="1600" dirty="0">
                <a:solidFill>
                  <a:schemeClr val="tx2"/>
                </a:solidFill>
              </a:rPr>
              <a:t>	VAR [ X + Y] 	= VAR [X] + VAR [Y] + 2 COVAR [X, Y]</a:t>
            </a:r>
            <a:br>
              <a:rPr lang="en-GB" sz="1600" dirty="0">
                <a:solidFill>
                  <a:schemeClr val="tx2"/>
                </a:solidFill>
              </a:rPr>
            </a:br>
            <a:r>
              <a:rPr lang="en-GB" sz="1600" dirty="0">
                <a:solidFill>
                  <a:schemeClr val="tx2"/>
                </a:solidFill>
              </a:rPr>
              <a:t>		</a:t>
            </a:r>
            <a:r>
              <a:rPr lang="en-IE" sz="1600" dirty="0">
                <a:solidFill>
                  <a:schemeClr val="tx2"/>
                </a:solidFill>
              </a:rPr>
              <a:t>    </a:t>
            </a:r>
            <a:r>
              <a:rPr lang="en-GB" sz="1600" dirty="0">
                <a:solidFill>
                  <a:schemeClr val="tx2"/>
                </a:solidFill>
              </a:rPr>
              <a:t>E[ k. X] = k .E[X]    VAR[ k. X] = k</a:t>
            </a:r>
            <a:r>
              <a:rPr lang="en-GB" sz="1600" baseline="30000" dirty="0">
                <a:solidFill>
                  <a:schemeClr val="tx2"/>
                </a:solidFill>
              </a:rPr>
              <a:t>2</a:t>
            </a:r>
            <a:r>
              <a:rPr lang="en-GB" sz="1600" dirty="0">
                <a:solidFill>
                  <a:schemeClr val="tx2"/>
                </a:solidFill>
              </a:rPr>
              <a:t> .E[X]     for a constant k.</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A company records the journey time X         </a:t>
            </a:r>
            <a:r>
              <a:rPr lang="en-IE" sz="1600" dirty="0">
                <a:solidFill>
                  <a:schemeClr val="tx2"/>
                </a:solidFill>
              </a:rPr>
              <a:t>        </a:t>
            </a:r>
            <a:r>
              <a:rPr lang="en-IE" sz="1600" dirty="0" smtClean="0">
                <a:solidFill>
                  <a:schemeClr val="tx2"/>
                </a:solidFill>
              </a:rPr>
              <a:t>        </a:t>
            </a:r>
            <a:r>
              <a:rPr lang="en-GB" sz="1600" dirty="0" smtClean="0">
                <a:solidFill>
                  <a:schemeClr val="tx2"/>
                </a:solidFill>
              </a:rPr>
              <a:t>X=      </a:t>
            </a:r>
            <a:r>
              <a:rPr lang="en-GB" sz="1600" dirty="0" smtClean="0">
                <a:solidFill>
                  <a:srgbClr val="FF0000"/>
                </a:solidFill>
              </a:rPr>
              <a:t>1</a:t>
            </a:r>
            <a:r>
              <a:rPr lang="en-GB" sz="1600" dirty="0" smtClean="0">
                <a:solidFill>
                  <a:schemeClr val="tx2"/>
                </a:solidFill>
              </a:rPr>
              <a:t>       </a:t>
            </a:r>
            <a:r>
              <a:rPr lang="en-GB" sz="1600" dirty="0">
                <a:solidFill>
                  <a:srgbClr val="FF0000"/>
                </a:solidFill>
              </a:rPr>
              <a:t>2</a:t>
            </a:r>
            <a:r>
              <a:rPr lang="en-GB" sz="1600" dirty="0">
                <a:solidFill>
                  <a:schemeClr val="tx2"/>
                </a:solidFill>
              </a:rPr>
              <a:t>        </a:t>
            </a:r>
            <a:r>
              <a:rPr lang="en-GB" sz="1600" dirty="0">
                <a:solidFill>
                  <a:srgbClr val="FF0000"/>
                </a:solidFill>
              </a:rPr>
              <a:t>3 </a:t>
            </a:r>
            <a:r>
              <a:rPr lang="en-GB" sz="1600" dirty="0">
                <a:solidFill>
                  <a:schemeClr val="tx2"/>
                </a:solidFill>
              </a:rPr>
              <a:t>       </a:t>
            </a:r>
            <a:r>
              <a:rPr lang="en-GB" sz="1600" dirty="0">
                <a:solidFill>
                  <a:srgbClr val="FF0000"/>
                </a:solidFill>
              </a:rPr>
              <a:t>4</a:t>
            </a:r>
            <a:r>
              <a:rPr lang="en-GB" sz="1600" dirty="0">
                <a:solidFill>
                  <a:schemeClr val="tx2"/>
                </a:solidFill>
              </a:rPr>
              <a:t>       </a:t>
            </a:r>
            <a:r>
              <a:rPr lang="en-GB" sz="1600" dirty="0" smtClean="0">
                <a:solidFill>
                  <a:schemeClr val="tx2"/>
                </a:solidFill>
              </a:rPr>
              <a:t>     Totals</a:t>
            </a:r>
            <a:r>
              <a:rPr lang="en-GB" sz="1600" dirty="0">
                <a:solidFill>
                  <a:schemeClr val="tx2"/>
                </a:solidFill>
              </a:rPr>
              <a:t/>
            </a:r>
            <a:br>
              <a:rPr lang="en-GB" sz="1600" dirty="0">
                <a:solidFill>
                  <a:schemeClr val="tx2"/>
                </a:solidFill>
              </a:rPr>
            </a:br>
            <a:r>
              <a:rPr lang="en-GB" sz="1600" dirty="0">
                <a:solidFill>
                  <a:schemeClr val="tx2"/>
                </a:solidFill>
              </a:rPr>
              <a:t>of a lorry from a depot to customers and       	    Y =1    </a:t>
            </a:r>
            <a:r>
              <a:rPr lang="en-IE" sz="1600" dirty="0">
                <a:solidFill>
                  <a:schemeClr val="tx2"/>
                </a:solidFill>
              </a:rPr>
              <a:t>  </a:t>
            </a:r>
            <a:r>
              <a:rPr lang="en-IE" sz="1600" dirty="0" smtClean="0">
                <a:solidFill>
                  <a:schemeClr val="tx2"/>
                </a:solidFill>
              </a:rPr>
              <a:t>    </a:t>
            </a:r>
            <a:r>
              <a:rPr lang="en-GB" sz="1600" dirty="0">
                <a:solidFill>
                  <a:srgbClr val="0000FF"/>
                </a:solidFill>
              </a:rPr>
              <a:t>7</a:t>
            </a:r>
            <a:r>
              <a:rPr lang="en-GB" sz="1600" dirty="0">
                <a:solidFill>
                  <a:schemeClr val="tx2"/>
                </a:solidFill>
              </a:rPr>
              <a:t>        </a:t>
            </a:r>
            <a:r>
              <a:rPr lang="en-GB" sz="1600" dirty="0">
                <a:solidFill>
                  <a:srgbClr val="0000FF"/>
                </a:solidFill>
              </a:rPr>
              <a:t>5        4        4</a:t>
            </a:r>
            <a:r>
              <a:rPr lang="en-GB" sz="1600" dirty="0">
                <a:solidFill>
                  <a:schemeClr val="tx2"/>
                </a:solidFill>
              </a:rPr>
              <a:t>          </a:t>
            </a:r>
            <a:r>
              <a:rPr lang="en-GB" sz="1600" dirty="0" smtClean="0">
                <a:solidFill>
                  <a:schemeClr val="tx2"/>
                </a:solidFill>
              </a:rPr>
              <a:t>    20   </a:t>
            </a:r>
            <a:r>
              <a:rPr lang="en-GB" sz="1600" dirty="0">
                <a:solidFill>
                  <a:schemeClr val="tx2"/>
                </a:solidFill>
              </a:rPr>
              <a:t/>
            </a:r>
            <a:br>
              <a:rPr lang="en-GB" sz="1600" dirty="0">
                <a:solidFill>
                  <a:schemeClr val="tx2"/>
                </a:solidFill>
              </a:rPr>
            </a:br>
            <a:r>
              <a:rPr lang="en-GB" sz="1600" dirty="0">
                <a:solidFill>
                  <a:schemeClr val="tx2"/>
                </a:solidFill>
              </a:rPr>
              <a:t>the unloading times Y, as shown.                        	</a:t>
            </a:r>
            <a:r>
              <a:rPr lang="en-IE" sz="1600" dirty="0">
                <a:solidFill>
                  <a:schemeClr val="tx2"/>
                </a:solidFill>
              </a:rPr>
              <a:t>         </a:t>
            </a:r>
            <a:r>
              <a:rPr lang="en-GB" sz="1600" dirty="0">
                <a:solidFill>
                  <a:schemeClr val="tx2"/>
                </a:solidFill>
              </a:rPr>
              <a:t>2        </a:t>
            </a:r>
            <a:r>
              <a:rPr lang="en-GB" sz="1600" dirty="0" smtClean="0">
                <a:solidFill>
                  <a:schemeClr val="tx2"/>
                </a:solidFill>
              </a:rPr>
              <a:t>   </a:t>
            </a:r>
            <a:r>
              <a:rPr lang="en-GB" sz="1600" dirty="0" smtClean="0">
                <a:solidFill>
                  <a:srgbClr val="0000FF"/>
                </a:solidFill>
              </a:rPr>
              <a:t>2       </a:t>
            </a:r>
            <a:r>
              <a:rPr lang="en-IE" sz="1600" dirty="0" smtClean="0">
                <a:solidFill>
                  <a:srgbClr val="0000FF"/>
                </a:solidFill>
              </a:rPr>
              <a:t> </a:t>
            </a:r>
            <a:r>
              <a:rPr lang="en-GB" sz="1600" dirty="0">
                <a:solidFill>
                  <a:srgbClr val="0000FF"/>
                </a:solidFill>
              </a:rPr>
              <a:t>6        8        3</a:t>
            </a:r>
            <a:r>
              <a:rPr lang="en-GB" sz="1600" dirty="0">
                <a:solidFill>
                  <a:schemeClr val="tx2"/>
                </a:solidFill>
              </a:rPr>
              <a:t>    </a:t>
            </a:r>
            <a:r>
              <a:rPr lang="en-GB" sz="1600" dirty="0" smtClean="0">
                <a:solidFill>
                  <a:schemeClr val="tx2"/>
                </a:solidFill>
              </a:rPr>
              <a:t>         </a:t>
            </a:r>
            <a:r>
              <a:rPr lang="en-GB" sz="1600" dirty="0">
                <a:solidFill>
                  <a:schemeClr val="tx2"/>
                </a:solidFill>
              </a:rPr>
              <a:t>19</a:t>
            </a:r>
            <a:br>
              <a:rPr lang="en-GB" sz="1600" dirty="0">
                <a:solidFill>
                  <a:schemeClr val="tx2"/>
                </a:solidFill>
              </a:rPr>
            </a:br>
            <a:r>
              <a:rPr lang="en-GB" sz="1400" dirty="0">
                <a:solidFill>
                  <a:schemeClr val="tx2"/>
                </a:solidFill>
              </a:rPr>
              <a:t>E[X]        = {</a:t>
            </a:r>
            <a:r>
              <a:rPr lang="en-GB" sz="1400" dirty="0">
                <a:solidFill>
                  <a:srgbClr val="FF0000"/>
                </a:solidFill>
              </a:rPr>
              <a:t>1</a:t>
            </a:r>
            <a:r>
              <a:rPr lang="en-GB" sz="1400" dirty="0">
                <a:solidFill>
                  <a:schemeClr val="tx2"/>
                </a:solidFill>
              </a:rPr>
              <a:t>(</a:t>
            </a:r>
            <a:r>
              <a:rPr lang="en-GB" sz="1400" dirty="0">
                <a:solidFill>
                  <a:srgbClr val="FF0000"/>
                </a:solidFill>
              </a:rPr>
              <a:t>10</a:t>
            </a:r>
            <a:r>
              <a:rPr lang="en-GB" sz="1400" dirty="0">
                <a:solidFill>
                  <a:schemeClr val="tx2"/>
                </a:solidFill>
              </a:rPr>
              <a:t>)+</a:t>
            </a:r>
            <a:r>
              <a:rPr lang="en-GB" sz="1400" dirty="0">
                <a:solidFill>
                  <a:srgbClr val="FF0000"/>
                </a:solidFill>
              </a:rPr>
              <a:t>2</a:t>
            </a:r>
            <a:r>
              <a:rPr lang="en-GB" sz="1400" dirty="0">
                <a:solidFill>
                  <a:schemeClr val="tx2"/>
                </a:solidFill>
              </a:rPr>
              <a:t>(</a:t>
            </a:r>
            <a:r>
              <a:rPr lang="en-GB" sz="1400" dirty="0">
                <a:solidFill>
                  <a:srgbClr val="FF0000"/>
                </a:solidFill>
              </a:rPr>
              <a:t>13</a:t>
            </a:r>
            <a:r>
              <a:rPr lang="en-GB" sz="1400" dirty="0">
                <a:solidFill>
                  <a:schemeClr val="tx2"/>
                </a:solidFill>
              </a:rPr>
              <a:t>)+</a:t>
            </a:r>
            <a:r>
              <a:rPr lang="en-GB" sz="1400" dirty="0">
                <a:solidFill>
                  <a:srgbClr val="FF0000"/>
                </a:solidFill>
              </a:rPr>
              <a:t>3</a:t>
            </a:r>
            <a:r>
              <a:rPr lang="en-GB" sz="1400" dirty="0">
                <a:solidFill>
                  <a:schemeClr val="tx2"/>
                </a:solidFill>
              </a:rPr>
              <a:t>(</a:t>
            </a:r>
            <a:r>
              <a:rPr lang="en-GB" sz="1400" dirty="0">
                <a:solidFill>
                  <a:srgbClr val="FF0000"/>
                </a:solidFill>
              </a:rPr>
              <a:t>17</a:t>
            </a:r>
            <a:r>
              <a:rPr lang="en-GB" sz="1400" dirty="0">
                <a:solidFill>
                  <a:schemeClr val="tx2"/>
                </a:solidFill>
              </a:rPr>
              <a:t>)+</a:t>
            </a:r>
            <a:r>
              <a:rPr lang="en-GB" sz="1400" dirty="0">
                <a:solidFill>
                  <a:srgbClr val="FF0000"/>
                </a:solidFill>
              </a:rPr>
              <a:t>4</a:t>
            </a:r>
            <a:r>
              <a:rPr lang="en-GB" sz="1400" dirty="0">
                <a:solidFill>
                  <a:schemeClr val="tx2"/>
                </a:solidFill>
              </a:rPr>
              <a:t>(</a:t>
            </a:r>
            <a:r>
              <a:rPr lang="en-GB" sz="1400" dirty="0">
                <a:solidFill>
                  <a:srgbClr val="FF0000"/>
                </a:solidFill>
              </a:rPr>
              <a:t>10</a:t>
            </a:r>
            <a:r>
              <a:rPr lang="en-GB" sz="1400" dirty="0">
                <a:solidFill>
                  <a:schemeClr val="tx2"/>
                </a:solidFill>
              </a:rPr>
              <a:t>)}/</a:t>
            </a:r>
            <a:r>
              <a:rPr lang="en-GB" sz="1400" dirty="0">
                <a:solidFill>
                  <a:srgbClr val="FF0000"/>
                </a:solidFill>
              </a:rPr>
              <a:t>50</a:t>
            </a:r>
            <a:r>
              <a:rPr lang="en-GB" sz="1400" dirty="0">
                <a:solidFill>
                  <a:schemeClr val="tx2"/>
                </a:solidFill>
              </a:rPr>
              <a:t> = 2.54</a:t>
            </a:r>
            <a:r>
              <a:rPr lang="en-GB" sz="1600" dirty="0">
                <a:solidFill>
                  <a:schemeClr val="tx2"/>
                </a:solidFill>
              </a:rPr>
              <a:t>                 </a:t>
            </a:r>
            <a:r>
              <a:rPr lang="en-IE" sz="1600" dirty="0">
                <a:solidFill>
                  <a:schemeClr val="tx2"/>
                </a:solidFill>
              </a:rPr>
              <a:t>      </a:t>
            </a:r>
            <a:r>
              <a:rPr lang="en-IE" sz="1600" dirty="0" smtClean="0">
                <a:solidFill>
                  <a:schemeClr val="tx2"/>
                </a:solidFill>
              </a:rPr>
              <a:t>            </a:t>
            </a:r>
            <a:r>
              <a:rPr lang="en-GB" sz="1600" dirty="0" smtClean="0">
                <a:solidFill>
                  <a:schemeClr val="tx2"/>
                </a:solidFill>
              </a:rPr>
              <a:t>3           </a:t>
            </a:r>
            <a:r>
              <a:rPr lang="en-GB" sz="1600" dirty="0" smtClean="0">
                <a:solidFill>
                  <a:srgbClr val="0000FF"/>
                </a:solidFill>
              </a:rPr>
              <a:t>1      </a:t>
            </a:r>
            <a:r>
              <a:rPr lang="en-IE" sz="1600" dirty="0" smtClean="0">
                <a:solidFill>
                  <a:srgbClr val="0000FF"/>
                </a:solidFill>
              </a:rPr>
              <a:t>  </a:t>
            </a:r>
            <a:r>
              <a:rPr lang="en-GB" sz="1600" dirty="0" smtClean="0">
                <a:solidFill>
                  <a:srgbClr val="0000FF"/>
                </a:solidFill>
              </a:rPr>
              <a:t> </a:t>
            </a:r>
            <a:r>
              <a:rPr lang="en-GB" sz="1600" dirty="0">
                <a:solidFill>
                  <a:srgbClr val="0000FF"/>
                </a:solidFill>
              </a:rPr>
              <a:t>2       5        3</a:t>
            </a:r>
            <a:r>
              <a:rPr lang="en-GB" sz="1600" dirty="0">
                <a:solidFill>
                  <a:schemeClr val="tx2"/>
                </a:solidFill>
              </a:rPr>
              <a:t>         </a:t>
            </a:r>
            <a:r>
              <a:rPr lang="en-IE" sz="1600" dirty="0">
                <a:solidFill>
                  <a:schemeClr val="tx2"/>
                </a:solidFill>
              </a:rPr>
              <a:t> </a:t>
            </a:r>
            <a:r>
              <a:rPr lang="en-IE" sz="1600" dirty="0" smtClean="0">
                <a:solidFill>
                  <a:schemeClr val="tx2"/>
                </a:solidFill>
              </a:rPr>
              <a:t>    </a:t>
            </a:r>
            <a:r>
              <a:rPr lang="en-GB" sz="1600" dirty="0" smtClean="0">
                <a:solidFill>
                  <a:schemeClr val="tx2"/>
                </a:solidFill>
              </a:rPr>
              <a:t>11</a:t>
            </a:r>
            <a:r>
              <a:rPr lang="en-GB" sz="1600" dirty="0">
                <a:solidFill>
                  <a:schemeClr val="tx2"/>
                </a:solidFill>
              </a:rPr>
              <a:t/>
            </a:r>
            <a:br>
              <a:rPr lang="en-GB" sz="1600" dirty="0">
                <a:solidFill>
                  <a:schemeClr val="tx2"/>
                </a:solidFill>
              </a:rPr>
            </a:br>
            <a:r>
              <a:rPr lang="en-GB" sz="1400" dirty="0">
                <a:solidFill>
                  <a:schemeClr val="tx2"/>
                </a:solidFill>
              </a:rPr>
              <a:t>E[X</a:t>
            </a:r>
            <a:r>
              <a:rPr lang="en-GB" sz="1400" baseline="30000" dirty="0">
                <a:solidFill>
                  <a:schemeClr val="tx2"/>
                </a:solidFill>
              </a:rPr>
              <a:t>2</a:t>
            </a:r>
            <a:r>
              <a:rPr lang="en-GB" sz="1400" dirty="0">
                <a:solidFill>
                  <a:schemeClr val="tx2"/>
                </a:solidFill>
              </a:rPr>
              <a:t>]      = {1</a:t>
            </a:r>
            <a:r>
              <a:rPr lang="en-GB" sz="1400" baseline="30000" dirty="0">
                <a:solidFill>
                  <a:schemeClr val="tx2"/>
                </a:solidFill>
              </a:rPr>
              <a:t>2</a:t>
            </a:r>
            <a:r>
              <a:rPr lang="en-GB" sz="1400" dirty="0">
                <a:solidFill>
                  <a:schemeClr val="tx2"/>
                </a:solidFill>
              </a:rPr>
              <a:t>(10+2</a:t>
            </a:r>
            <a:r>
              <a:rPr lang="en-GB" sz="1400" baseline="30000" dirty="0">
                <a:solidFill>
                  <a:schemeClr val="tx2"/>
                </a:solidFill>
              </a:rPr>
              <a:t>2</a:t>
            </a:r>
            <a:r>
              <a:rPr lang="en-GB" sz="1400" dirty="0">
                <a:solidFill>
                  <a:schemeClr val="tx2"/>
                </a:solidFill>
              </a:rPr>
              <a:t>(13)+3</a:t>
            </a:r>
            <a:r>
              <a:rPr lang="en-GB" sz="1400" baseline="30000" dirty="0">
                <a:solidFill>
                  <a:schemeClr val="tx2"/>
                </a:solidFill>
              </a:rPr>
              <a:t>2</a:t>
            </a:r>
            <a:r>
              <a:rPr lang="en-GB" sz="1400" dirty="0">
                <a:solidFill>
                  <a:schemeClr val="tx2"/>
                </a:solidFill>
              </a:rPr>
              <a:t>(17)+4</a:t>
            </a:r>
            <a:r>
              <a:rPr lang="en-GB" sz="1400" baseline="30000" dirty="0">
                <a:solidFill>
                  <a:schemeClr val="tx2"/>
                </a:solidFill>
              </a:rPr>
              <a:t>2</a:t>
            </a:r>
            <a:r>
              <a:rPr lang="en-GB" sz="1400" dirty="0">
                <a:solidFill>
                  <a:schemeClr val="tx2"/>
                </a:solidFill>
              </a:rPr>
              <a:t>(10)}/50 = 7.5 </a:t>
            </a:r>
            <a:r>
              <a:rPr lang="en-GB" sz="1600" dirty="0">
                <a:solidFill>
                  <a:schemeClr val="tx2"/>
                </a:solidFill>
              </a:rPr>
              <a:t>          </a:t>
            </a:r>
            <a:r>
              <a:rPr lang="en-GB" sz="1600" dirty="0" smtClean="0">
                <a:solidFill>
                  <a:schemeClr val="tx2"/>
                </a:solidFill>
              </a:rPr>
              <a:t>                 </a:t>
            </a:r>
            <a:r>
              <a:rPr lang="en-GB" sz="1600" dirty="0">
                <a:solidFill>
                  <a:schemeClr val="tx2"/>
                </a:solidFill>
              </a:rPr>
              <a:t>Totals       </a:t>
            </a:r>
            <a:r>
              <a:rPr lang="en-GB" sz="1600" dirty="0">
                <a:solidFill>
                  <a:srgbClr val="FF0000"/>
                </a:solidFill>
              </a:rPr>
              <a:t>10</a:t>
            </a:r>
            <a:r>
              <a:rPr lang="en-GB" sz="1600" dirty="0">
                <a:solidFill>
                  <a:schemeClr val="tx2"/>
                </a:solidFill>
              </a:rPr>
              <a:t>      </a:t>
            </a:r>
            <a:r>
              <a:rPr lang="en-IE" sz="1600" dirty="0">
                <a:solidFill>
                  <a:schemeClr val="tx2"/>
                </a:solidFill>
              </a:rPr>
              <a:t> </a:t>
            </a:r>
            <a:r>
              <a:rPr lang="en-GB" sz="1600" dirty="0">
                <a:solidFill>
                  <a:srgbClr val="FF0000"/>
                </a:solidFill>
              </a:rPr>
              <a:t>13</a:t>
            </a:r>
            <a:r>
              <a:rPr lang="en-GB" sz="1600" dirty="0">
                <a:solidFill>
                  <a:schemeClr val="tx2"/>
                </a:solidFill>
              </a:rPr>
              <a:t>      </a:t>
            </a:r>
            <a:r>
              <a:rPr lang="en-GB" sz="1600" dirty="0">
                <a:solidFill>
                  <a:srgbClr val="FF0000"/>
                </a:solidFill>
              </a:rPr>
              <a:t>17</a:t>
            </a:r>
            <a:r>
              <a:rPr lang="en-GB" sz="1600" dirty="0">
                <a:solidFill>
                  <a:schemeClr val="tx2"/>
                </a:solidFill>
              </a:rPr>
              <a:t>      </a:t>
            </a:r>
            <a:r>
              <a:rPr lang="en-GB" sz="1600" dirty="0">
                <a:solidFill>
                  <a:srgbClr val="FF0000"/>
                </a:solidFill>
              </a:rPr>
              <a:t>10</a:t>
            </a:r>
            <a:r>
              <a:rPr lang="en-GB" sz="1600" dirty="0">
                <a:solidFill>
                  <a:schemeClr val="tx2"/>
                </a:solidFill>
              </a:rPr>
              <a:t>        </a:t>
            </a:r>
            <a:r>
              <a:rPr lang="en-GB" sz="1600" dirty="0" smtClean="0">
                <a:solidFill>
                  <a:schemeClr val="tx2"/>
                </a:solidFill>
              </a:rPr>
              <a:t>   </a:t>
            </a:r>
            <a:r>
              <a:rPr lang="en-GB" sz="1600" dirty="0">
                <a:solidFill>
                  <a:srgbClr val="FF0000"/>
                </a:solidFill>
              </a:rPr>
              <a:t>50</a:t>
            </a:r>
            <a:r>
              <a:rPr lang="en-GB" sz="1600" dirty="0">
                <a:solidFill>
                  <a:schemeClr val="tx2"/>
                </a:solidFill>
              </a:rPr>
              <a:t> </a:t>
            </a:r>
            <a:br>
              <a:rPr lang="en-GB" sz="1600" dirty="0">
                <a:solidFill>
                  <a:schemeClr val="tx2"/>
                </a:solidFill>
              </a:rPr>
            </a:br>
            <a:r>
              <a:rPr lang="en-GB" sz="1400" dirty="0">
                <a:solidFill>
                  <a:schemeClr val="tx2"/>
                </a:solidFill>
              </a:rPr>
              <a:t>VAR[X] = 7.5 - (2.54)</a:t>
            </a:r>
            <a:r>
              <a:rPr lang="en-GB" sz="1400" baseline="30000" dirty="0">
                <a:solidFill>
                  <a:schemeClr val="tx2"/>
                </a:solidFill>
              </a:rPr>
              <a:t>2</a:t>
            </a:r>
            <a:r>
              <a:rPr lang="en-GB" sz="1400" dirty="0">
                <a:solidFill>
                  <a:schemeClr val="tx2"/>
                </a:solidFill>
              </a:rPr>
              <a:t> = 1.0484</a:t>
            </a:r>
            <a:br>
              <a:rPr lang="en-GB" sz="1400" dirty="0">
                <a:solidFill>
                  <a:schemeClr val="tx2"/>
                </a:solidFill>
              </a:rPr>
            </a:br>
            <a:r>
              <a:rPr lang="en-GB" sz="1400" dirty="0">
                <a:solidFill>
                  <a:schemeClr val="tx2"/>
                </a:solidFill>
              </a:rPr>
              <a:t/>
            </a:r>
            <a:br>
              <a:rPr lang="en-GB" sz="1400" dirty="0">
                <a:solidFill>
                  <a:schemeClr val="tx2"/>
                </a:solidFill>
              </a:rPr>
            </a:br>
            <a:r>
              <a:rPr lang="en-GB" sz="1400" dirty="0">
                <a:solidFill>
                  <a:schemeClr val="tx2"/>
                </a:solidFill>
              </a:rPr>
              <a:t>E[Y]       = {1(20)+2(19)+3(11)}/50 = 1.82                   E[Y</a:t>
            </a:r>
            <a:r>
              <a:rPr lang="en-GB" sz="1400" baseline="30000" dirty="0">
                <a:solidFill>
                  <a:schemeClr val="tx2"/>
                </a:solidFill>
              </a:rPr>
              <a:t>2</a:t>
            </a:r>
            <a:r>
              <a:rPr lang="en-GB" sz="1400" dirty="0">
                <a:solidFill>
                  <a:schemeClr val="tx2"/>
                </a:solidFill>
              </a:rPr>
              <a:t>] = {1</a:t>
            </a:r>
            <a:r>
              <a:rPr lang="en-GB" sz="1400" baseline="30000" dirty="0">
                <a:solidFill>
                  <a:schemeClr val="tx2"/>
                </a:solidFill>
              </a:rPr>
              <a:t>2</a:t>
            </a:r>
            <a:r>
              <a:rPr lang="en-GB" sz="1400" dirty="0">
                <a:solidFill>
                  <a:schemeClr val="tx2"/>
                </a:solidFill>
              </a:rPr>
              <a:t>(20)+2</a:t>
            </a:r>
            <a:r>
              <a:rPr lang="en-GB" sz="1400" baseline="30000" dirty="0">
                <a:solidFill>
                  <a:schemeClr val="tx2"/>
                </a:solidFill>
              </a:rPr>
              <a:t>2</a:t>
            </a:r>
            <a:r>
              <a:rPr lang="en-GB" sz="1400" dirty="0">
                <a:solidFill>
                  <a:schemeClr val="tx2"/>
                </a:solidFill>
              </a:rPr>
              <a:t>(19)+3</a:t>
            </a:r>
            <a:r>
              <a:rPr lang="en-GB" sz="1400" baseline="30000" dirty="0">
                <a:solidFill>
                  <a:schemeClr val="tx2"/>
                </a:solidFill>
              </a:rPr>
              <a:t>2</a:t>
            </a:r>
            <a:r>
              <a:rPr lang="en-GB" sz="1400" dirty="0">
                <a:solidFill>
                  <a:schemeClr val="tx2"/>
                </a:solidFill>
              </a:rPr>
              <a:t>(11)}/50 = 3.9</a:t>
            </a:r>
            <a:br>
              <a:rPr lang="en-GB" sz="1400" dirty="0">
                <a:solidFill>
                  <a:schemeClr val="tx2"/>
                </a:solidFill>
              </a:rPr>
            </a:br>
            <a:r>
              <a:rPr lang="en-GB" sz="1400" dirty="0">
                <a:solidFill>
                  <a:schemeClr val="tx2"/>
                </a:solidFill>
              </a:rPr>
              <a:t>VAR[Y] = 3.9 - (1.82)</a:t>
            </a:r>
            <a:r>
              <a:rPr lang="en-GB" sz="1400" baseline="30000" dirty="0">
                <a:solidFill>
                  <a:schemeClr val="tx2"/>
                </a:solidFill>
              </a:rPr>
              <a:t>2</a:t>
            </a:r>
            <a:r>
              <a:rPr lang="en-GB" sz="1400" dirty="0">
                <a:solidFill>
                  <a:schemeClr val="tx2"/>
                </a:solidFill>
              </a:rPr>
              <a:t> = 0.5876 </a:t>
            </a:r>
            <a:br>
              <a:rPr lang="en-GB" sz="1400" dirty="0">
                <a:solidFill>
                  <a:schemeClr val="tx2"/>
                </a:solidFill>
              </a:rPr>
            </a:br>
            <a:r>
              <a:rPr lang="en-GB" sz="1400" dirty="0">
                <a:solidFill>
                  <a:schemeClr val="tx2"/>
                </a:solidFill>
              </a:rPr>
              <a:t/>
            </a:r>
            <a:br>
              <a:rPr lang="en-GB" sz="1400" dirty="0">
                <a:solidFill>
                  <a:schemeClr val="tx2"/>
                </a:solidFill>
              </a:rPr>
            </a:br>
            <a:r>
              <a:rPr lang="en-GB" sz="1400" dirty="0">
                <a:solidFill>
                  <a:schemeClr val="tx2"/>
                </a:solidFill>
              </a:rPr>
              <a:t>E[X+Y]             = { 2(</a:t>
            </a:r>
            <a:r>
              <a:rPr lang="en-GB" sz="1400" dirty="0">
                <a:solidFill>
                  <a:srgbClr val="0000FF"/>
                </a:solidFill>
              </a:rPr>
              <a:t>7</a:t>
            </a:r>
            <a:r>
              <a:rPr lang="en-GB" sz="1400" dirty="0">
                <a:solidFill>
                  <a:schemeClr val="tx2"/>
                </a:solidFill>
              </a:rPr>
              <a:t>)+3(</a:t>
            </a:r>
            <a:r>
              <a:rPr lang="en-GB" sz="1400" dirty="0">
                <a:solidFill>
                  <a:srgbClr val="0000FF"/>
                </a:solidFill>
              </a:rPr>
              <a:t>5</a:t>
            </a:r>
            <a:r>
              <a:rPr lang="en-GB" sz="1400" dirty="0">
                <a:solidFill>
                  <a:schemeClr val="tx2"/>
                </a:solidFill>
              </a:rPr>
              <a:t>)+4(</a:t>
            </a:r>
            <a:r>
              <a:rPr lang="en-GB" sz="1400" dirty="0">
                <a:solidFill>
                  <a:srgbClr val="0000FF"/>
                </a:solidFill>
              </a:rPr>
              <a:t>4</a:t>
            </a:r>
            <a:r>
              <a:rPr lang="en-GB" sz="1400" dirty="0">
                <a:solidFill>
                  <a:schemeClr val="tx2"/>
                </a:solidFill>
              </a:rPr>
              <a:t>)+5(</a:t>
            </a:r>
            <a:r>
              <a:rPr lang="en-GB" sz="1400" dirty="0">
                <a:solidFill>
                  <a:srgbClr val="0000FF"/>
                </a:solidFill>
              </a:rPr>
              <a:t>4</a:t>
            </a:r>
            <a:r>
              <a:rPr lang="en-GB" sz="1400" dirty="0">
                <a:solidFill>
                  <a:schemeClr val="tx2"/>
                </a:solidFill>
              </a:rPr>
              <a:t>)+3(</a:t>
            </a:r>
            <a:r>
              <a:rPr lang="en-GB" sz="1400" dirty="0">
                <a:solidFill>
                  <a:srgbClr val="0000FF"/>
                </a:solidFill>
              </a:rPr>
              <a:t>2</a:t>
            </a:r>
            <a:r>
              <a:rPr lang="en-GB" sz="1400" dirty="0">
                <a:solidFill>
                  <a:schemeClr val="tx2"/>
                </a:solidFill>
              </a:rPr>
              <a:t>)+4(</a:t>
            </a:r>
            <a:r>
              <a:rPr lang="en-GB" sz="1400" dirty="0">
                <a:solidFill>
                  <a:srgbClr val="0000FF"/>
                </a:solidFill>
              </a:rPr>
              <a:t>6</a:t>
            </a:r>
            <a:r>
              <a:rPr lang="en-GB" sz="1400" dirty="0">
                <a:solidFill>
                  <a:schemeClr val="tx2"/>
                </a:solidFill>
              </a:rPr>
              <a:t>)+5(</a:t>
            </a:r>
            <a:r>
              <a:rPr lang="en-GB" sz="1400" dirty="0">
                <a:solidFill>
                  <a:srgbClr val="0000FF"/>
                </a:solidFill>
              </a:rPr>
              <a:t>8</a:t>
            </a:r>
            <a:r>
              <a:rPr lang="en-GB" sz="1400" dirty="0">
                <a:solidFill>
                  <a:schemeClr val="tx2"/>
                </a:solidFill>
              </a:rPr>
              <a:t>)+6(</a:t>
            </a:r>
            <a:r>
              <a:rPr lang="en-GB" sz="1400" dirty="0">
                <a:solidFill>
                  <a:srgbClr val="0000FF"/>
                </a:solidFill>
              </a:rPr>
              <a:t>3</a:t>
            </a:r>
            <a:r>
              <a:rPr lang="en-GB" sz="1400" dirty="0">
                <a:solidFill>
                  <a:schemeClr val="tx2"/>
                </a:solidFill>
              </a:rPr>
              <a:t>)+4(</a:t>
            </a:r>
            <a:r>
              <a:rPr lang="en-GB" sz="1400" dirty="0">
                <a:solidFill>
                  <a:srgbClr val="0000FF"/>
                </a:solidFill>
              </a:rPr>
              <a:t>1</a:t>
            </a:r>
            <a:r>
              <a:rPr lang="en-GB" sz="1400" dirty="0">
                <a:solidFill>
                  <a:schemeClr val="tx2"/>
                </a:solidFill>
              </a:rPr>
              <a:t>)+5(</a:t>
            </a:r>
            <a:r>
              <a:rPr lang="en-GB" sz="1400" dirty="0">
                <a:solidFill>
                  <a:srgbClr val="0000FF"/>
                </a:solidFill>
              </a:rPr>
              <a:t>2</a:t>
            </a:r>
            <a:r>
              <a:rPr lang="en-GB" sz="1400" dirty="0">
                <a:solidFill>
                  <a:schemeClr val="tx2"/>
                </a:solidFill>
              </a:rPr>
              <a:t>)+6(</a:t>
            </a:r>
            <a:r>
              <a:rPr lang="en-GB" sz="1400" dirty="0">
                <a:solidFill>
                  <a:srgbClr val="0000FF"/>
                </a:solidFill>
              </a:rPr>
              <a:t>5</a:t>
            </a:r>
            <a:r>
              <a:rPr lang="en-GB" sz="1400" dirty="0">
                <a:solidFill>
                  <a:schemeClr val="tx2"/>
                </a:solidFill>
              </a:rPr>
              <a:t>)+7(</a:t>
            </a:r>
            <a:r>
              <a:rPr lang="en-GB" sz="1400" dirty="0">
                <a:solidFill>
                  <a:srgbClr val="0000FF"/>
                </a:solidFill>
              </a:rPr>
              <a:t>3</a:t>
            </a:r>
            <a:r>
              <a:rPr lang="en-GB" sz="1400" dirty="0">
                <a:solidFill>
                  <a:schemeClr val="tx2"/>
                </a:solidFill>
              </a:rPr>
              <a:t>)}/50 = 4.36 </a:t>
            </a:r>
            <a:br>
              <a:rPr lang="en-GB" sz="1400" dirty="0">
                <a:solidFill>
                  <a:schemeClr val="tx2"/>
                </a:solidFill>
              </a:rPr>
            </a:br>
            <a:r>
              <a:rPr lang="en-GB" sz="1400" dirty="0">
                <a:solidFill>
                  <a:schemeClr val="tx2"/>
                </a:solidFill>
              </a:rPr>
              <a:t>E[(X + Y)</a:t>
            </a:r>
            <a:r>
              <a:rPr lang="en-GB" sz="1400" baseline="30000" dirty="0">
                <a:solidFill>
                  <a:schemeClr val="tx2"/>
                </a:solidFill>
              </a:rPr>
              <a:t>2</a:t>
            </a:r>
            <a:r>
              <a:rPr lang="en-GB" sz="1400" dirty="0">
                <a:solidFill>
                  <a:schemeClr val="tx2"/>
                </a:solidFill>
              </a:rPr>
              <a:t>]       = {2</a:t>
            </a:r>
            <a:r>
              <a:rPr lang="en-GB" sz="1400" baseline="30000" dirty="0">
                <a:solidFill>
                  <a:schemeClr val="tx2"/>
                </a:solidFill>
              </a:rPr>
              <a:t>2</a:t>
            </a:r>
            <a:r>
              <a:rPr lang="en-GB" sz="1400" dirty="0">
                <a:solidFill>
                  <a:schemeClr val="tx2"/>
                </a:solidFill>
              </a:rPr>
              <a:t>(7)+3</a:t>
            </a:r>
            <a:r>
              <a:rPr lang="en-GB" sz="1400" baseline="30000" dirty="0">
                <a:solidFill>
                  <a:schemeClr val="tx2"/>
                </a:solidFill>
              </a:rPr>
              <a:t>2</a:t>
            </a:r>
            <a:r>
              <a:rPr lang="en-GB" sz="1400" dirty="0">
                <a:solidFill>
                  <a:schemeClr val="tx2"/>
                </a:solidFill>
              </a:rPr>
              <a:t>(5)+4</a:t>
            </a:r>
            <a:r>
              <a:rPr lang="en-GB" sz="1400" baseline="30000" dirty="0">
                <a:solidFill>
                  <a:schemeClr val="tx2"/>
                </a:solidFill>
              </a:rPr>
              <a:t>2</a:t>
            </a:r>
            <a:r>
              <a:rPr lang="en-GB" sz="1400" dirty="0">
                <a:solidFill>
                  <a:schemeClr val="tx2"/>
                </a:solidFill>
              </a:rPr>
              <a:t>(4)+5</a:t>
            </a:r>
            <a:r>
              <a:rPr lang="en-GB" sz="1400" baseline="30000" dirty="0">
                <a:solidFill>
                  <a:schemeClr val="tx2"/>
                </a:solidFill>
              </a:rPr>
              <a:t>2</a:t>
            </a:r>
            <a:r>
              <a:rPr lang="en-GB" sz="1400" dirty="0">
                <a:solidFill>
                  <a:schemeClr val="tx2"/>
                </a:solidFill>
              </a:rPr>
              <a:t>(4)+3</a:t>
            </a:r>
            <a:r>
              <a:rPr lang="en-GB" sz="1400" baseline="30000" dirty="0">
                <a:solidFill>
                  <a:schemeClr val="tx2"/>
                </a:solidFill>
              </a:rPr>
              <a:t>2</a:t>
            </a:r>
            <a:r>
              <a:rPr lang="en-GB" sz="1400" dirty="0">
                <a:solidFill>
                  <a:schemeClr val="tx2"/>
                </a:solidFill>
              </a:rPr>
              <a:t>(2)+4</a:t>
            </a:r>
            <a:r>
              <a:rPr lang="en-GB" sz="1400" baseline="30000" dirty="0">
                <a:solidFill>
                  <a:schemeClr val="tx2"/>
                </a:solidFill>
              </a:rPr>
              <a:t>2</a:t>
            </a:r>
            <a:r>
              <a:rPr lang="en-GB" sz="1400" dirty="0">
                <a:solidFill>
                  <a:schemeClr val="tx2"/>
                </a:solidFill>
              </a:rPr>
              <a:t>(6)+5</a:t>
            </a:r>
            <a:r>
              <a:rPr lang="en-GB" sz="1400" baseline="30000" dirty="0">
                <a:solidFill>
                  <a:schemeClr val="tx2"/>
                </a:solidFill>
              </a:rPr>
              <a:t>2</a:t>
            </a:r>
            <a:r>
              <a:rPr lang="en-GB" sz="1400" dirty="0">
                <a:solidFill>
                  <a:schemeClr val="tx2"/>
                </a:solidFill>
              </a:rPr>
              <a:t>(8)+6</a:t>
            </a:r>
            <a:r>
              <a:rPr lang="en-GB" sz="1400" baseline="30000" dirty="0">
                <a:solidFill>
                  <a:schemeClr val="tx2"/>
                </a:solidFill>
              </a:rPr>
              <a:t>2</a:t>
            </a:r>
            <a:r>
              <a:rPr lang="en-GB" sz="1400" dirty="0">
                <a:solidFill>
                  <a:schemeClr val="tx2"/>
                </a:solidFill>
              </a:rPr>
              <a:t>(3)+4</a:t>
            </a:r>
            <a:r>
              <a:rPr lang="en-GB" sz="1400" baseline="30000" dirty="0">
                <a:solidFill>
                  <a:schemeClr val="tx2"/>
                </a:solidFill>
              </a:rPr>
              <a:t>2</a:t>
            </a:r>
            <a:r>
              <a:rPr lang="en-GB" sz="1400" dirty="0">
                <a:solidFill>
                  <a:schemeClr val="tx2"/>
                </a:solidFill>
              </a:rPr>
              <a:t>(1)+5</a:t>
            </a:r>
            <a:r>
              <a:rPr lang="en-GB" sz="1400" baseline="30000" dirty="0">
                <a:solidFill>
                  <a:schemeClr val="tx2"/>
                </a:solidFill>
              </a:rPr>
              <a:t>2</a:t>
            </a:r>
            <a:r>
              <a:rPr lang="en-GB" sz="1400" dirty="0">
                <a:solidFill>
                  <a:schemeClr val="tx2"/>
                </a:solidFill>
              </a:rPr>
              <a:t>(2)+6</a:t>
            </a:r>
            <a:r>
              <a:rPr lang="en-GB" sz="1400" baseline="30000" dirty="0">
                <a:solidFill>
                  <a:schemeClr val="tx2"/>
                </a:solidFill>
              </a:rPr>
              <a:t>2</a:t>
            </a:r>
            <a:r>
              <a:rPr lang="en-GB" sz="1400" dirty="0">
                <a:solidFill>
                  <a:schemeClr val="tx2"/>
                </a:solidFill>
              </a:rPr>
              <a:t>(5)+7</a:t>
            </a:r>
            <a:r>
              <a:rPr lang="en-GB" sz="1400" baseline="30000" dirty="0">
                <a:solidFill>
                  <a:schemeClr val="tx2"/>
                </a:solidFill>
              </a:rPr>
              <a:t>2</a:t>
            </a:r>
            <a:r>
              <a:rPr lang="en-GB" sz="1400" dirty="0">
                <a:solidFill>
                  <a:schemeClr val="tx2"/>
                </a:solidFill>
              </a:rPr>
              <a:t>(3)}/50 = 21.04</a:t>
            </a:r>
            <a:br>
              <a:rPr lang="en-GB" sz="1400" dirty="0">
                <a:solidFill>
                  <a:schemeClr val="tx2"/>
                </a:solidFill>
              </a:rPr>
            </a:br>
            <a:r>
              <a:rPr lang="en-GB" sz="1400" dirty="0">
                <a:solidFill>
                  <a:schemeClr val="tx2"/>
                </a:solidFill>
              </a:rPr>
              <a:t>VAR[(X+Y)]    = 21.04 - (4.36)</a:t>
            </a:r>
            <a:r>
              <a:rPr lang="en-GB" sz="1400" baseline="30000" dirty="0">
                <a:solidFill>
                  <a:schemeClr val="tx2"/>
                </a:solidFill>
              </a:rPr>
              <a:t>2</a:t>
            </a:r>
            <a:r>
              <a:rPr lang="en-GB" sz="1400" dirty="0">
                <a:solidFill>
                  <a:schemeClr val="tx2"/>
                </a:solidFill>
              </a:rPr>
              <a:t> = 2.0304 </a:t>
            </a:r>
            <a:br>
              <a:rPr lang="en-GB" sz="1400" dirty="0">
                <a:solidFill>
                  <a:schemeClr val="tx2"/>
                </a:solidFill>
              </a:rPr>
            </a:br>
            <a:r>
              <a:rPr lang="en-GB" sz="1400" dirty="0">
                <a:solidFill>
                  <a:schemeClr val="tx2"/>
                </a:solidFill>
              </a:rPr>
              <a:t/>
            </a:r>
            <a:br>
              <a:rPr lang="en-GB" sz="1400" dirty="0">
                <a:solidFill>
                  <a:schemeClr val="tx2"/>
                </a:solidFill>
              </a:rPr>
            </a:br>
            <a:r>
              <a:rPr lang="en-GB" sz="1400" dirty="0">
                <a:solidFill>
                  <a:schemeClr val="tx2"/>
                </a:solidFill>
              </a:rPr>
              <a:t>E[X Y]              = {1(</a:t>
            </a:r>
            <a:r>
              <a:rPr lang="en-GB" sz="1400" dirty="0">
                <a:solidFill>
                  <a:srgbClr val="0000FF"/>
                </a:solidFill>
              </a:rPr>
              <a:t>7</a:t>
            </a:r>
            <a:r>
              <a:rPr lang="en-GB" sz="1400" dirty="0">
                <a:solidFill>
                  <a:schemeClr val="tx2"/>
                </a:solidFill>
              </a:rPr>
              <a:t>)+2(</a:t>
            </a:r>
            <a:r>
              <a:rPr lang="en-GB" sz="1400" dirty="0">
                <a:solidFill>
                  <a:srgbClr val="0000FF"/>
                </a:solidFill>
              </a:rPr>
              <a:t>5</a:t>
            </a:r>
            <a:r>
              <a:rPr lang="en-GB" sz="1400" dirty="0">
                <a:solidFill>
                  <a:schemeClr val="tx2"/>
                </a:solidFill>
              </a:rPr>
              <a:t>)+3(</a:t>
            </a:r>
            <a:r>
              <a:rPr lang="en-GB" sz="1400" dirty="0">
                <a:solidFill>
                  <a:srgbClr val="0000FF"/>
                </a:solidFill>
              </a:rPr>
              <a:t>4</a:t>
            </a:r>
            <a:r>
              <a:rPr lang="en-GB" sz="1400" dirty="0">
                <a:solidFill>
                  <a:schemeClr val="tx2"/>
                </a:solidFill>
              </a:rPr>
              <a:t>)+4(</a:t>
            </a:r>
            <a:r>
              <a:rPr lang="en-GB" sz="1400" dirty="0">
                <a:solidFill>
                  <a:srgbClr val="0000FF"/>
                </a:solidFill>
              </a:rPr>
              <a:t>4</a:t>
            </a:r>
            <a:r>
              <a:rPr lang="en-GB" sz="1400" dirty="0">
                <a:solidFill>
                  <a:schemeClr val="tx2"/>
                </a:solidFill>
              </a:rPr>
              <a:t>)+2(</a:t>
            </a:r>
            <a:r>
              <a:rPr lang="en-GB" sz="1400" dirty="0">
                <a:solidFill>
                  <a:srgbClr val="0000FF"/>
                </a:solidFill>
              </a:rPr>
              <a:t>2</a:t>
            </a:r>
            <a:r>
              <a:rPr lang="en-GB" sz="1400" dirty="0">
                <a:solidFill>
                  <a:schemeClr val="tx2"/>
                </a:solidFill>
              </a:rPr>
              <a:t>)+4(</a:t>
            </a:r>
            <a:r>
              <a:rPr lang="en-GB" sz="1400" dirty="0">
                <a:solidFill>
                  <a:srgbClr val="0000FF"/>
                </a:solidFill>
              </a:rPr>
              <a:t>6</a:t>
            </a:r>
            <a:r>
              <a:rPr lang="en-GB" sz="1400" dirty="0">
                <a:solidFill>
                  <a:schemeClr val="tx2"/>
                </a:solidFill>
              </a:rPr>
              <a:t>)+6(</a:t>
            </a:r>
            <a:r>
              <a:rPr lang="en-GB" sz="1400" dirty="0">
                <a:solidFill>
                  <a:srgbClr val="0000FF"/>
                </a:solidFill>
              </a:rPr>
              <a:t>8</a:t>
            </a:r>
            <a:r>
              <a:rPr lang="en-GB" sz="1400" dirty="0">
                <a:solidFill>
                  <a:schemeClr val="tx2"/>
                </a:solidFill>
              </a:rPr>
              <a:t>)+8(</a:t>
            </a:r>
            <a:r>
              <a:rPr lang="en-GB" sz="1400" dirty="0">
                <a:solidFill>
                  <a:srgbClr val="0000FF"/>
                </a:solidFill>
              </a:rPr>
              <a:t>3</a:t>
            </a:r>
            <a:r>
              <a:rPr lang="en-GB" sz="1400" dirty="0">
                <a:solidFill>
                  <a:schemeClr val="tx2"/>
                </a:solidFill>
              </a:rPr>
              <a:t>)+3(</a:t>
            </a:r>
            <a:r>
              <a:rPr lang="en-GB" sz="1400" dirty="0">
                <a:solidFill>
                  <a:srgbClr val="0000FF"/>
                </a:solidFill>
              </a:rPr>
              <a:t>1</a:t>
            </a:r>
            <a:r>
              <a:rPr lang="en-GB" sz="1400" dirty="0">
                <a:solidFill>
                  <a:schemeClr val="tx2"/>
                </a:solidFill>
              </a:rPr>
              <a:t>)+6(</a:t>
            </a:r>
            <a:r>
              <a:rPr lang="en-GB" sz="1400" dirty="0">
                <a:solidFill>
                  <a:srgbClr val="0000FF"/>
                </a:solidFill>
              </a:rPr>
              <a:t>2</a:t>
            </a:r>
            <a:r>
              <a:rPr lang="en-GB" sz="1400" dirty="0">
                <a:solidFill>
                  <a:schemeClr val="tx2"/>
                </a:solidFill>
              </a:rPr>
              <a:t>)+9(</a:t>
            </a:r>
            <a:r>
              <a:rPr lang="en-GB" sz="1400" dirty="0">
                <a:solidFill>
                  <a:srgbClr val="0000FF"/>
                </a:solidFill>
              </a:rPr>
              <a:t>5</a:t>
            </a:r>
            <a:r>
              <a:rPr lang="en-GB" sz="1400" dirty="0">
                <a:solidFill>
                  <a:schemeClr val="tx2"/>
                </a:solidFill>
              </a:rPr>
              <a:t>)+12(</a:t>
            </a:r>
            <a:r>
              <a:rPr lang="en-GB" sz="1400" dirty="0">
                <a:solidFill>
                  <a:srgbClr val="0000FF"/>
                </a:solidFill>
              </a:rPr>
              <a:t>3</a:t>
            </a:r>
            <a:r>
              <a:rPr lang="en-GB" sz="1400" dirty="0">
                <a:solidFill>
                  <a:schemeClr val="tx2"/>
                </a:solidFill>
              </a:rPr>
              <a:t>)}/50 = 4.82</a:t>
            </a:r>
            <a:br>
              <a:rPr lang="en-GB" sz="1400" dirty="0">
                <a:solidFill>
                  <a:schemeClr val="tx2"/>
                </a:solidFill>
              </a:rPr>
            </a:br>
            <a:r>
              <a:rPr lang="en-GB" sz="1400" dirty="0">
                <a:solidFill>
                  <a:schemeClr val="tx2"/>
                </a:solidFill>
              </a:rPr>
              <a:t>COVAR (X, Y) = 4.82 - (2.54)(1.82) = 0.1972</a:t>
            </a:r>
            <a:br>
              <a:rPr lang="en-GB" sz="1400" dirty="0">
                <a:solidFill>
                  <a:schemeClr val="tx2"/>
                </a:solidFill>
              </a:rPr>
            </a:br>
            <a:r>
              <a:rPr lang="en-GB" sz="1400" dirty="0">
                <a:solidFill>
                  <a:schemeClr val="tx2"/>
                </a:solidFill>
              </a:rPr>
              <a:t>VAR[X] + VAR[Y] + 2 COVAR[ X, Y] = 1.0484 + 0.5876 + 2 ( 0.1972) = 2.0304</a:t>
            </a:r>
            <a:r>
              <a:rPr lang="en-GB" sz="1600" dirty="0">
                <a:solidFill>
                  <a:schemeClr val="tx2"/>
                </a:solidFill>
              </a:rPr>
              <a:t> </a:t>
            </a:r>
          </a:p>
        </p:txBody>
      </p:sp>
      <p:sp>
        <p:nvSpPr>
          <p:cNvPr id="3" name="Line 5"/>
          <p:cNvSpPr>
            <a:spLocks noChangeShapeType="1"/>
          </p:cNvSpPr>
          <p:nvPr/>
        </p:nvSpPr>
        <p:spPr bwMode="auto">
          <a:xfrm>
            <a:off x="2590800" y="21336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1981200" y="23622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4953000" y="23622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4876800" y="27432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4876800" y="2743200"/>
            <a:ext cx="388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5715000" y="27432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7848600" y="27432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8763000" y="27432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4876800" y="3124200"/>
            <a:ext cx="388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4876800" y="3861048"/>
            <a:ext cx="388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a:off x="4876800" y="4191000"/>
            <a:ext cx="388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3657600" y="21336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Slide Number Placeholder 14"/>
          <p:cNvSpPr>
            <a:spLocks noGrp="1"/>
          </p:cNvSpPr>
          <p:nvPr>
            <p:ph type="sldNum" sz="quarter" idx="12"/>
          </p:nvPr>
        </p:nvSpPr>
        <p:spPr/>
        <p:txBody>
          <a:bodyPr/>
          <a:lstStyle/>
          <a:p>
            <a:fld id="{D07F84AB-4CBE-4452-9117-91DB70B2D1D4}" type="slidenum">
              <a:rPr lang="en-IE" smtClean="0"/>
              <a:t>18</a:t>
            </a:fld>
            <a:endParaRPr lang="en-IE"/>
          </a:p>
        </p:txBody>
      </p:sp>
    </p:spTree>
    <p:extLst>
      <p:ext uri="{BB962C8B-B14F-4D97-AF65-F5344CB8AC3E}">
        <p14:creationId xmlns:p14="http://schemas.microsoft.com/office/powerpoint/2010/main" val="467042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52400" y="381000"/>
            <a:ext cx="8305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b="1" dirty="0">
                <a:solidFill>
                  <a:schemeClr val="tx2"/>
                </a:solidFill>
              </a:rPr>
              <a:t>Standard Statistical Distributions</a:t>
            </a:r>
            <a:r>
              <a:rPr lang="en-GB" dirty="0">
                <a:solidFill>
                  <a:schemeClr val="tx2"/>
                </a:solidFill>
              </a:rPr>
              <a:t/>
            </a:r>
            <a:br>
              <a:rPr lang="en-GB" dirty="0">
                <a:solidFill>
                  <a:schemeClr val="tx2"/>
                </a:solidFill>
              </a:rPr>
            </a:br>
            <a:r>
              <a:rPr lang="en-GB" dirty="0">
                <a:solidFill>
                  <a:schemeClr val="tx2"/>
                </a:solidFill>
              </a:rPr>
              <a:t/>
            </a:r>
            <a:br>
              <a:rPr lang="en-GB" dirty="0">
                <a:solidFill>
                  <a:schemeClr val="tx2"/>
                </a:solidFill>
              </a:rPr>
            </a:br>
            <a:r>
              <a:rPr lang="en-GB" dirty="0">
                <a:solidFill>
                  <a:schemeClr val="tx2"/>
                </a:solidFill>
              </a:rPr>
              <a:t>Most elementary statistical books provide a survey of commonly used statistical distributions. </a:t>
            </a:r>
            <a:br>
              <a:rPr lang="en-GB" dirty="0">
                <a:solidFill>
                  <a:schemeClr val="tx2"/>
                </a:solidFill>
              </a:rPr>
            </a:br>
            <a:r>
              <a:rPr lang="en-GB" dirty="0">
                <a:solidFill>
                  <a:schemeClr val="tx2"/>
                </a:solidFill>
              </a:rPr>
              <a:t/>
            </a:r>
            <a:br>
              <a:rPr lang="en-GB" dirty="0">
                <a:solidFill>
                  <a:schemeClr val="tx2"/>
                </a:solidFill>
              </a:rPr>
            </a:br>
            <a:r>
              <a:rPr lang="en-IE" dirty="0">
                <a:solidFill>
                  <a:schemeClr val="tx2"/>
                </a:solidFill>
              </a:rPr>
              <a:t>Importantly, we can characterise them by their expectation and variance (as for random variables) and by the parameters on which these are based; (see lecture notes for those we will refer to). </a:t>
            </a:r>
            <a:br>
              <a:rPr lang="en-IE" dirty="0">
                <a:solidFill>
                  <a:schemeClr val="tx2"/>
                </a:solidFill>
              </a:rPr>
            </a:br>
            <a:r>
              <a:rPr lang="en-IE" dirty="0">
                <a:solidFill>
                  <a:schemeClr val="tx2"/>
                </a:solidFill>
              </a:rPr>
              <a:t/>
            </a:r>
            <a:br>
              <a:rPr lang="en-IE" dirty="0">
                <a:solidFill>
                  <a:schemeClr val="tx2"/>
                </a:solidFill>
              </a:rPr>
            </a:br>
            <a:r>
              <a:rPr lang="en-IE" dirty="0">
                <a:solidFill>
                  <a:schemeClr val="tx2"/>
                </a:solidFill>
              </a:rPr>
              <a:t>So, e.g. for a </a:t>
            </a:r>
            <a:r>
              <a:rPr lang="en-IE" dirty="0">
                <a:solidFill>
                  <a:srgbClr val="FF0000"/>
                </a:solidFill>
              </a:rPr>
              <a:t>Binomial</a:t>
            </a:r>
            <a:r>
              <a:rPr lang="en-IE" dirty="0">
                <a:solidFill>
                  <a:schemeClr val="tx2"/>
                </a:solidFill>
              </a:rPr>
              <a:t> distribution, the parameters are </a:t>
            </a:r>
            <a:r>
              <a:rPr lang="en-IE" i="1" dirty="0">
                <a:solidFill>
                  <a:schemeClr val="tx2"/>
                </a:solidFill>
              </a:rPr>
              <a:t>p</a:t>
            </a:r>
            <a:r>
              <a:rPr lang="en-IE" dirty="0">
                <a:solidFill>
                  <a:schemeClr val="tx2"/>
                </a:solidFill>
              </a:rPr>
              <a:t> the probability of success in an individual trial and </a:t>
            </a:r>
            <a:r>
              <a:rPr lang="en-IE" i="1" dirty="0">
                <a:solidFill>
                  <a:schemeClr val="tx2"/>
                </a:solidFill>
              </a:rPr>
              <a:t>n</a:t>
            </a:r>
            <a:r>
              <a:rPr lang="en-IE" dirty="0">
                <a:solidFill>
                  <a:schemeClr val="tx2"/>
                </a:solidFill>
              </a:rPr>
              <a:t> the No. of trials</a:t>
            </a:r>
            <a:r>
              <a:rPr lang="en-GB" dirty="0">
                <a:solidFill>
                  <a:schemeClr val="tx2"/>
                </a:solidFill>
              </a:rPr>
              <a:t>.</a:t>
            </a:r>
            <a:br>
              <a:rPr lang="en-GB" dirty="0">
                <a:solidFill>
                  <a:schemeClr val="tx2"/>
                </a:solidFill>
              </a:rPr>
            </a:br>
            <a:r>
              <a:rPr lang="en-IE" dirty="0">
                <a:solidFill>
                  <a:schemeClr val="tx2"/>
                </a:solidFill>
              </a:rPr>
              <a:t>The probability of success remains </a:t>
            </a:r>
            <a:r>
              <a:rPr lang="en-IE" i="1" dirty="0">
                <a:solidFill>
                  <a:schemeClr val="tx2"/>
                </a:solidFill>
              </a:rPr>
              <a:t>constant – </a:t>
            </a:r>
            <a:r>
              <a:rPr lang="en-IE" dirty="0">
                <a:solidFill>
                  <a:schemeClr val="tx2"/>
                </a:solidFill>
              </a:rPr>
              <a:t>otherwise, </a:t>
            </a:r>
            <a:r>
              <a:rPr lang="en-IE" dirty="0">
                <a:solidFill>
                  <a:srgbClr val="FF0000"/>
                </a:solidFill>
              </a:rPr>
              <a:t>another </a:t>
            </a:r>
            <a:r>
              <a:rPr lang="en-IE" dirty="0">
                <a:solidFill>
                  <a:schemeClr val="tx2"/>
                </a:solidFill>
              </a:rPr>
              <a:t>distribution applies.</a:t>
            </a:r>
            <a:br>
              <a:rPr lang="en-IE" dirty="0">
                <a:solidFill>
                  <a:schemeClr val="tx2"/>
                </a:solidFill>
              </a:rPr>
            </a:br>
            <a:r>
              <a:rPr lang="en-IE" dirty="0">
                <a:solidFill>
                  <a:schemeClr val="tx2"/>
                </a:solidFill>
              </a:rPr>
              <a:t/>
            </a:r>
            <a:br>
              <a:rPr lang="en-IE" dirty="0">
                <a:solidFill>
                  <a:schemeClr val="tx2"/>
                </a:solidFill>
              </a:rPr>
            </a:br>
            <a:r>
              <a:rPr lang="en-IE" dirty="0">
                <a:solidFill>
                  <a:schemeClr val="tx2"/>
                </a:solidFill>
              </a:rPr>
              <a:t/>
            </a:r>
            <a:br>
              <a:rPr lang="en-IE" dirty="0">
                <a:solidFill>
                  <a:schemeClr val="tx2"/>
                </a:solidFill>
              </a:rPr>
            </a:br>
            <a:r>
              <a:rPr lang="en-IE" dirty="0">
                <a:solidFill>
                  <a:schemeClr val="tx2"/>
                </a:solidFill>
              </a:rPr>
              <a:t>Use of the correct distribution is core to statistical </a:t>
            </a:r>
            <a:r>
              <a:rPr lang="en-IE" i="1" dirty="0">
                <a:solidFill>
                  <a:srgbClr val="FF0000"/>
                </a:solidFill>
              </a:rPr>
              <a:t>inference</a:t>
            </a:r>
            <a:r>
              <a:rPr lang="en-IE" i="1" dirty="0"/>
              <a:t> </a:t>
            </a:r>
            <a:r>
              <a:rPr lang="en-IE" dirty="0"/>
              <a:t>– I.e. estimating what is happening in the population on the basis of a (correctly drawn, </a:t>
            </a:r>
            <a:r>
              <a:rPr lang="en-IE" dirty="0">
                <a:solidFill>
                  <a:srgbClr val="FF0000"/>
                </a:solidFill>
              </a:rPr>
              <a:t>probabilistic</a:t>
            </a:r>
            <a:r>
              <a:rPr lang="en-IE" dirty="0"/>
              <a:t>) sample.</a:t>
            </a:r>
            <a:r>
              <a:rPr lang="en-IE" dirty="0">
                <a:solidFill>
                  <a:schemeClr val="tx2"/>
                </a:solidFill>
              </a:rPr>
              <a:t/>
            </a:r>
            <a:br>
              <a:rPr lang="en-IE" dirty="0">
                <a:solidFill>
                  <a:schemeClr val="tx2"/>
                </a:solidFill>
              </a:rPr>
            </a:br>
            <a:r>
              <a:rPr lang="en-IE" dirty="0">
                <a:solidFill>
                  <a:schemeClr val="tx2"/>
                </a:solidFill>
              </a:rPr>
              <a:t>The sample is then </a:t>
            </a:r>
            <a:r>
              <a:rPr lang="en-IE" dirty="0">
                <a:solidFill>
                  <a:srgbClr val="FF0000"/>
                </a:solidFill>
              </a:rPr>
              <a:t>representative</a:t>
            </a:r>
            <a:r>
              <a:rPr lang="en-IE" dirty="0"/>
              <a:t> of the population.</a:t>
            </a:r>
            <a:br>
              <a:rPr lang="en-IE" dirty="0"/>
            </a:br>
            <a:r>
              <a:rPr lang="en-IE" dirty="0"/>
              <a:t/>
            </a:r>
            <a:br>
              <a:rPr lang="en-IE" dirty="0"/>
            </a:br>
            <a:r>
              <a:rPr lang="en-IE" dirty="0"/>
              <a:t>Fundamental to statistical inference is the </a:t>
            </a:r>
            <a:r>
              <a:rPr lang="en-IE" dirty="0">
                <a:solidFill>
                  <a:srgbClr val="FF0000"/>
                </a:solidFill>
              </a:rPr>
              <a:t>Normal (</a:t>
            </a:r>
            <a:r>
              <a:rPr lang="en-IE" dirty="0"/>
              <a:t>or Gaussian), with parameters, </a:t>
            </a:r>
            <a:r>
              <a:rPr lang="en-IE" dirty="0">
                <a:sym typeface="Symbol" pitchFamily="18" charset="2"/>
              </a:rPr>
              <a:t> the mean (or more formally </a:t>
            </a:r>
            <a:r>
              <a:rPr lang="en-IE" dirty="0">
                <a:solidFill>
                  <a:srgbClr val="FF0000"/>
                </a:solidFill>
                <a:sym typeface="Symbol" pitchFamily="18" charset="2"/>
              </a:rPr>
              <a:t>expectation</a:t>
            </a:r>
            <a:r>
              <a:rPr lang="en-IE" dirty="0">
                <a:sym typeface="Symbol" pitchFamily="18" charset="2"/>
              </a:rPr>
              <a:t> of the distribution) and  (or </a:t>
            </a:r>
            <a:r>
              <a:rPr lang="en-GB" dirty="0">
                <a:solidFill>
                  <a:schemeClr val="tx2"/>
                </a:solidFill>
              </a:rPr>
              <a:t/>
            </a:r>
            <a:br>
              <a:rPr lang="en-GB" dirty="0">
                <a:solidFill>
                  <a:schemeClr val="tx2"/>
                </a:solidFill>
              </a:rPr>
            </a:br>
            <a:r>
              <a:rPr lang="en-GB" dirty="0">
                <a:solidFill>
                  <a:schemeClr val="tx2"/>
                </a:solidFill>
              </a:rPr>
              <a:t> </a:t>
            </a:r>
            <a:r>
              <a:rPr lang="en-IE" dirty="0">
                <a:solidFill>
                  <a:srgbClr val="FF0000"/>
                </a:solidFill>
                <a:sym typeface="Symbol" pitchFamily="18" charset="2"/>
              </a:rPr>
              <a:t></a:t>
            </a:r>
            <a:r>
              <a:rPr lang="en-GB" dirty="0">
                <a:solidFill>
                  <a:srgbClr val="FF0000"/>
                </a:solidFill>
              </a:rPr>
              <a:t> </a:t>
            </a:r>
            <a:r>
              <a:rPr lang="en-IE" baseline="30000" dirty="0">
                <a:solidFill>
                  <a:srgbClr val="FF0000"/>
                </a:solidFill>
              </a:rPr>
              <a:t>2</a:t>
            </a:r>
            <a:r>
              <a:rPr lang="en-IE" dirty="0">
                <a:solidFill>
                  <a:schemeClr val="tx2"/>
                </a:solidFill>
              </a:rPr>
              <a:t>), the Standard deviation ( </a:t>
            </a:r>
            <a:r>
              <a:rPr lang="en-IE" dirty="0">
                <a:solidFill>
                  <a:srgbClr val="FF0000"/>
                </a:solidFill>
              </a:rPr>
              <a:t>Variance</a:t>
            </a:r>
            <a:r>
              <a:rPr lang="en-IE" dirty="0">
                <a:solidFill>
                  <a:schemeClr val="tx2"/>
                </a:solidFill>
              </a:rPr>
              <a:t>). For small samples, or when </a:t>
            </a:r>
            <a:r>
              <a:rPr lang="en-GB" dirty="0">
                <a:solidFill>
                  <a:schemeClr val="tx2"/>
                </a:solidFill>
              </a:rPr>
              <a:t> </a:t>
            </a:r>
            <a:r>
              <a:rPr lang="en-IE" dirty="0">
                <a:solidFill>
                  <a:srgbClr val="FF0000"/>
                </a:solidFill>
                <a:sym typeface="Symbol" pitchFamily="18" charset="2"/>
              </a:rPr>
              <a:t></a:t>
            </a:r>
            <a:r>
              <a:rPr lang="en-GB" dirty="0">
                <a:solidFill>
                  <a:srgbClr val="FF0000"/>
                </a:solidFill>
              </a:rPr>
              <a:t> </a:t>
            </a:r>
            <a:r>
              <a:rPr lang="en-IE" baseline="30000" dirty="0">
                <a:solidFill>
                  <a:srgbClr val="FF0000"/>
                </a:solidFill>
              </a:rPr>
              <a:t>2 </a:t>
            </a:r>
            <a:r>
              <a:rPr lang="en-IE" dirty="0"/>
              <a:t>not known but must be estimated from the sample,</a:t>
            </a:r>
            <a:r>
              <a:rPr lang="en-IE" baseline="30000" dirty="0">
                <a:solidFill>
                  <a:srgbClr val="FF0000"/>
                </a:solidFill>
              </a:rPr>
              <a:t>  </a:t>
            </a:r>
            <a:r>
              <a:rPr lang="en-IE" dirty="0"/>
              <a:t>a slightly more conservative distribution applies = the Student’s T or just ‘t’ distribution. Introduces the </a:t>
            </a:r>
            <a:r>
              <a:rPr lang="en-IE" dirty="0">
                <a:solidFill>
                  <a:srgbClr val="FF0000"/>
                </a:solidFill>
              </a:rPr>
              <a:t>degrees of freedom</a:t>
            </a:r>
            <a:r>
              <a:rPr lang="en-IE" dirty="0"/>
              <a:t> concept.</a:t>
            </a:r>
            <a:endParaRPr lang="en-GB" dirty="0"/>
          </a:p>
        </p:txBody>
      </p:sp>
      <p:sp>
        <p:nvSpPr>
          <p:cNvPr id="3" name="Slide Number Placeholder 2"/>
          <p:cNvSpPr>
            <a:spLocks noGrp="1"/>
          </p:cNvSpPr>
          <p:nvPr>
            <p:ph type="sldNum" sz="quarter" idx="12"/>
          </p:nvPr>
        </p:nvSpPr>
        <p:spPr/>
        <p:txBody>
          <a:bodyPr/>
          <a:lstStyle/>
          <a:p>
            <a:fld id="{D07F84AB-4CBE-4452-9117-91DB70B2D1D4}" type="slidenum">
              <a:rPr lang="en-IE" smtClean="0"/>
              <a:t>19</a:t>
            </a:fld>
            <a:endParaRPr lang="en-IE"/>
          </a:p>
        </p:txBody>
      </p:sp>
    </p:spTree>
    <p:extLst>
      <p:ext uri="{BB962C8B-B14F-4D97-AF65-F5344CB8AC3E}">
        <p14:creationId xmlns:p14="http://schemas.microsoft.com/office/powerpoint/2010/main" val="129624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p:cNvSpPr>
          <p:nvPr/>
        </p:nvSpPr>
        <p:spPr>
          <a:xfrm>
            <a:off x="6553200" y="6245225"/>
            <a:ext cx="2133600" cy="4762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84A203-5499-46C7-8C9D-BD5DA44D34A9}" type="slidenum">
              <a:rPr lang="en-GB" smtClean="0"/>
              <a:pPr/>
              <a:t>2</a:t>
            </a:fld>
            <a:endParaRPr lang="en-GB"/>
          </a:p>
        </p:txBody>
      </p:sp>
      <p:sp>
        <p:nvSpPr>
          <p:cNvPr id="6" name="Rectangle 4"/>
          <p:cNvSpPr>
            <a:spLocks noChangeArrowheads="1"/>
          </p:cNvSpPr>
          <p:nvPr/>
        </p:nvSpPr>
        <p:spPr bwMode="auto">
          <a:xfrm>
            <a:off x="685800" y="1889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600" b="1" dirty="0">
                <a:solidFill>
                  <a:schemeClr val="tx2"/>
                </a:solidFill>
              </a:rPr>
              <a:t>STRUCTURE of Investigation/DA </a:t>
            </a:r>
            <a:endParaRPr lang="en-GB" sz="3600" b="1" dirty="0">
              <a:solidFill>
                <a:schemeClr val="tx2"/>
              </a:solidFill>
            </a:endParaRPr>
          </a:p>
        </p:txBody>
      </p:sp>
      <p:sp>
        <p:nvSpPr>
          <p:cNvPr id="7" name="Text Box 5"/>
          <p:cNvSpPr txBox="1">
            <a:spLocks noChangeArrowheads="1"/>
          </p:cNvSpPr>
          <p:nvPr/>
        </p:nvSpPr>
        <p:spPr bwMode="auto">
          <a:xfrm>
            <a:off x="3505200" y="5734322"/>
            <a:ext cx="2159000" cy="935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GB" sz="2400" dirty="0" smtClean="0">
                <a:solidFill>
                  <a:srgbClr val="002060"/>
                </a:solidFill>
                <a:latin typeface="Times New Roman" pitchFamily="18" charset="0"/>
              </a:rPr>
              <a:t>Level of Measurement</a:t>
            </a:r>
            <a:endParaRPr lang="en-GB" sz="2400" dirty="0">
              <a:solidFill>
                <a:srgbClr val="002060"/>
              </a:solidFill>
              <a:latin typeface="Times New Roman" pitchFamily="18" charset="0"/>
            </a:endParaRPr>
          </a:p>
        </p:txBody>
      </p:sp>
      <p:sp>
        <p:nvSpPr>
          <p:cNvPr id="8" name="Line 6"/>
          <p:cNvSpPr>
            <a:spLocks noChangeShapeType="1"/>
          </p:cNvSpPr>
          <p:nvPr/>
        </p:nvSpPr>
        <p:spPr bwMode="auto">
          <a:xfrm>
            <a:off x="457200" y="5105400"/>
            <a:ext cx="8382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 name="Text Box 7"/>
          <p:cNvSpPr txBox="1">
            <a:spLocks noChangeArrowheads="1"/>
          </p:cNvSpPr>
          <p:nvPr/>
        </p:nvSpPr>
        <p:spPr bwMode="auto">
          <a:xfrm>
            <a:off x="685800" y="4724400"/>
            <a:ext cx="8153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dirty="0">
                <a:solidFill>
                  <a:srgbClr val="002060"/>
                </a:solidFill>
                <a:latin typeface="Times New Roman" pitchFamily="18" charset="0"/>
              </a:rPr>
              <a:t>Distributional Assumptions, Probability </a:t>
            </a:r>
            <a:r>
              <a:rPr lang="en-IE" sz="2400" dirty="0" smtClean="0">
                <a:solidFill>
                  <a:srgbClr val="002060"/>
                </a:solidFill>
                <a:latin typeface="Times New Roman" pitchFamily="18" charset="0"/>
              </a:rPr>
              <a:t>, Estimation properties</a:t>
            </a:r>
            <a:r>
              <a:rPr lang="en-IE" sz="2400" dirty="0" smtClean="0">
                <a:latin typeface="Times New Roman" pitchFamily="18" charset="0"/>
              </a:rPr>
              <a:t>                </a:t>
            </a:r>
          </a:p>
          <a:p>
            <a:pPr>
              <a:spcBef>
                <a:spcPct val="50000"/>
              </a:spcBef>
            </a:pPr>
            <a:r>
              <a:rPr lang="en-IE" sz="2400" dirty="0">
                <a:latin typeface="Times New Roman" pitchFamily="18" charset="0"/>
              </a:rPr>
              <a:t> </a:t>
            </a:r>
            <a:r>
              <a:rPr lang="en-IE" sz="2400" dirty="0" smtClean="0">
                <a:latin typeface="Times New Roman" pitchFamily="18" charset="0"/>
              </a:rPr>
              <a:t>                               </a:t>
            </a:r>
            <a:r>
              <a:rPr lang="en-IE" sz="2400" dirty="0" smtClean="0">
                <a:solidFill>
                  <a:srgbClr val="002060"/>
                </a:solidFill>
                <a:latin typeface="Times New Roman" pitchFamily="18" charset="0"/>
              </a:rPr>
              <a:t>Basis</a:t>
            </a:r>
            <a:r>
              <a:rPr lang="en-IE" sz="2400" dirty="0">
                <a:solidFill>
                  <a:srgbClr val="002060"/>
                </a:solidFill>
                <a:latin typeface="Times New Roman" pitchFamily="18" charset="0"/>
              </a:rPr>
              <a:t>: Size/Type of Data </a:t>
            </a:r>
            <a:r>
              <a:rPr lang="en-IE" sz="2400" dirty="0" smtClean="0">
                <a:solidFill>
                  <a:srgbClr val="002060"/>
                </a:solidFill>
                <a:latin typeface="Times New Roman" pitchFamily="18" charset="0"/>
              </a:rPr>
              <a:t>Set/Tools</a:t>
            </a:r>
            <a:endParaRPr lang="en-GB" sz="2400" dirty="0">
              <a:solidFill>
                <a:srgbClr val="002060"/>
              </a:solidFill>
              <a:latin typeface="Times New Roman" pitchFamily="18" charset="0"/>
            </a:endParaRPr>
          </a:p>
        </p:txBody>
      </p:sp>
      <p:sp>
        <p:nvSpPr>
          <p:cNvPr id="10" name="Text Box 8"/>
          <p:cNvSpPr txBox="1">
            <a:spLocks noChangeArrowheads="1"/>
          </p:cNvSpPr>
          <p:nvPr/>
        </p:nvSpPr>
        <p:spPr bwMode="auto">
          <a:xfrm>
            <a:off x="1143000" y="4343400"/>
            <a:ext cx="190817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dirty="0">
                <a:solidFill>
                  <a:srgbClr val="002060"/>
                </a:solidFill>
                <a:latin typeface="Times New Roman" pitchFamily="18" charset="0"/>
              </a:rPr>
              <a:t>Parametric</a:t>
            </a:r>
            <a:endParaRPr lang="en-GB" sz="2400" dirty="0">
              <a:solidFill>
                <a:srgbClr val="002060"/>
              </a:solidFill>
              <a:latin typeface="Times New Roman" pitchFamily="18" charset="0"/>
            </a:endParaRPr>
          </a:p>
        </p:txBody>
      </p:sp>
      <p:sp>
        <p:nvSpPr>
          <p:cNvPr id="11" name="Text Box 9"/>
          <p:cNvSpPr txBox="1">
            <a:spLocks noChangeArrowheads="1"/>
          </p:cNvSpPr>
          <p:nvPr/>
        </p:nvSpPr>
        <p:spPr bwMode="auto">
          <a:xfrm>
            <a:off x="5715000" y="4267200"/>
            <a:ext cx="2303463"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dirty="0">
                <a:solidFill>
                  <a:srgbClr val="002060"/>
                </a:solidFill>
                <a:latin typeface="Times New Roman" pitchFamily="18" charset="0"/>
              </a:rPr>
              <a:t>Non-Parametric</a:t>
            </a:r>
            <a:endParaRPr lang="en-GB" sz="2400" dirty="0">
              <a:solidFill>
                <a:srgbClr val="002060"/>
              </a:solidFill>
              <a:latin typeface="Times New Roman" pitchFamily="18" charset="0"/>
            </a:endParaRPr>
          </a:p>
        </p:txBody>
      </p:sp>
      <p:sp>
        <p:nvSpPr>
          <p:cNvPr id="12" name="Line 10"/>
          <p:cNvSpPr>
            <a:spLocks noChangeShapeType="1"/>
          </p:cNvSpPr>
          <p:nvPr/>
        </p:nvSpPr>
        <p:spPr bwMode="auto">
          <a:xfrm rot="19069599" flipH="1" flipV="1">
            <a:off x="1981200" y="3886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3" name="Line 11"/>
          <p:cNvSpPr>
            <a:spLocks noChangeShapeType="1"/>
          </p:cNvSpPr>
          <p:nvPr/>
        </p:nvSpPr>
        <p:spPr bwMode="auto">
          <a:xfrm rot="2683765" flipH="1" flipV="1">
            <a:off x="6705600" y="37338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4" name="Text Box 12"/>
          <p:cNvSpPr txBox="1">
            <a:spLocks noChangeArrowheads="1"/>
          </p:cNvSpPr>
          <p:nvPr/>
        </p:nvSpPr>
        <p:spPr bwMode="auto">
          <a:xfrm>
            <a:off x="1066800" y="327660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2400" dirty="0">
                <a:solidFill>
                  <a:srgbClr val="002060"/>
                </a:solidFill>
                <a:latin typeface="Times New Roman" pitchFamily="18" charset="0"/>
              </a:rPr>
              <a:t>Study techniques</a:t>
            </a:r>
            <a:endParaRPr lang="en-GB" sz="2400" dirty="0">
              <a:solidFill>
                <a:srgbClr val="002060"/>
              </a:solidFill>
              <a:latin typeface="Times New Roman" pitchFamily="18" charset="0"/>
            </a:endParaRPr>
          </a:p>
        </p:txBody>
      </p:sp>
      <p:sp>
        <p:nvSpPr>
          <p:cNvPr id="15" name="Text Box 13"/>
          <p:cNvSpPr txBox="1">
            <a:spLocks noChangeArrowheads="1"/>
          </p:cNvSpPr>
          <p:nvPr/>
        </p:nvSpPr>
        <p:spPr bwMode="auto">
          <a:xfrm>
            <a:off x="5715000" y="327660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2400" dirty="0">
                <a:solidFill>
                  <a:srgbClr val="002060"/>
                </a:solidFill>
                <a:latin typeface="Times New Roman" pitchFamily="18" charset="0"/>
              </a:rPr>
              <a:t>Lab. techniques</a:t>
            </a:r>
            <a:endParaRPr lang="en-GB" sz="2400" dirty="0">
              <a:solidFill>
                <a:srgbClr val="002060"/>
              </a:solidFill>
              <a:latin typeface="Times New Roman" pitchFamily="18" charset="0"/>
            </a:endParaRPr>
          </a:p>
        </p:txBody>
      </p:sp>
      <p:sp>
        <p:nvSpPr>
          <p:cNvPr id="16" name="Text Box 14"/>
          <p:cNvSpPr txBox="1">
            <a:spLocks noChangeArrowheads="1"/>
          </p:cNvSpPr>
          <p:nvPr/>
        </p:nvSpPr>
        <p:spPr bwMode="auto">
          <a:xfrm>
            <a:off x="1066800" y="258127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2400" dirty="0">
                <a:solidFill>
                  <a:srgbClr val="002060"/>
                </a:solidFill>
                <a:latin typeface="Times New Roman" pitchFamily="18" charset="0"/>
              </a:rPr>
              <a:t>Estimation/H.T.</a:t>
            </a:r>
            <a:endParaRPr lang="en-GB" sz="2400" dirty="0">
              <a:solidFill>
                <a:srgbClr val="002060"/>
              </a:solidFill>
              <a:latin typeface="Times New Roman" pitchFamily="18" charset="0"/>
            </a:endParaRPr>
          </a:p>
        </p:txBody>
      </p:sp>
      <p:sp>
        <p:nvSpPr>
          <p:cNvPr id="17" name="Text Box 15"/>
          <p:cNvSpPr txBox="1">
            <a:spLocks noChangeArrowheads="1"/>
          </p:cNvSpPr>
          <p:nvPr/>
        </p:nvSpPr>
        <p:spPr bwMode="auto">
          <a:xfrm>
            <a:off x="5715000" y="258127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2400" dirty="0">
                <a:solidFill>
                  <a:srgbClr val="002060"/>
                </a:solidFill>
                <a:latin typeface="Times New Roman" pitchFamily="18" charset="0"/>
              </a:rPr>
              <a:t>             H.T.</a:t>
            </a:r>
            <a:endParaRPr lang="en-GB" sz="2400" dirty="0">
              <a:solidFill>
                <a:srgbClr val="002060"/>
              </a:solidFill>
              <a:latin typeface="Times New Roman" pitchFamily="18" charset="0"/>
            </a:endParaRPr>
          </a:p>
        </p:txBody>
      </p:sp>
      <p:sp>
        <p:nvSpPr>
          <p:cNvPr id="18" name="Text Box 16"/>
          <p:cNvSpPr txBox="1">
            <a:spLocks noChangeArrowheads="1"/>
          </p:cNvSpPr>
          <p:nvPr/>
        </p:nvSpPr>
        <p:spPr bwMode="auto">
          <a:xfrm>
            <a:off x="1169988" y="1447800"/>
            <a:ext cx="2465387" cy="1042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dirty="0">
                <a:solidFill>
                  <a:srgbClr val="002060"/>
                </a:solidFill>
                <a:latin typeface="Times New Roman" pitchFamily="18" charset="0"/>
              </a:rPr>
              <a:t>1,2, many samples</a:t>
            </a:r>
          </a:p>
          <a:p>
            <a:pPr>
              <a:spcBef>
                <a:spcPct val="50000"/>
              </a:spcBef>
            </a:pPr>
            <a:r>
              <a:rPr lang="en-IE" sz="2400" dirty="0">
                <a:solidFill>
                  <a:srgbClr val="002060"/>
                </a:solidFill>
                <a:latin typeface="Times New Roman" pitchFamily="18" charset="0"/>
              </a:rPr>
              <a:t>E.D., </a:t>
            </a:r>
            <a:r>
              <a:rPr lang="en-IE" sz="2400" dirty="0" err="1">
                <a:solidFill>
                  <a:srgbClr val="002060"/>
                </a:solidFill>
                <a:latin typeface="Times New Roman" pitchFamily="18" charset="0"/>
              </a:rPr>
              <a:t>Reg</a:t>
            </a:r>
            <a:r>
              <a:rPr lang="en-IE" sz="2400" baseline="30000" dirty="0" err="1">
                <a:solidFill>
                  <a:srgbClr val="002060"/>
                </a:solidFill>
                <a:latin typeface="Times New Roman" pitchFamily="18" charset="0"/>
              </a:rPr>
              <a:t>n</a:t>
            </a:r>
            <a:r>
              <a:rPr lang="en-IE" sz="2400" baseline="30000" dirty="0">
                <a:solidFill>
                  <a:srgbClr val="002060"/>
                </a:solidFill>
                <a:latin typeface="Times New Roman" pitchFamily="18" charset="0"/>
              </a:rPr>
              <a:t>.</a:t>
            </a:r>
            <a:r>
              <a:rPr lang="en-IE" sz="2400" dirty="0">
                <a:solidFill>
                  <a:srgbClr val="002060"/>
                </a:solidFill>
                <a:latin typeface="Times New Roman" pitchFamily="18" charset="0"/>
              </a:rPr>
              <a:t>, C.T.</a:t>
            </a:r>
            <a:endParaRPr lang="en-GB" sz="2400" dirty="0">
              <a:solidFill>
                <a:srgbClr val="002060"/>
              </a:solidFill>
              <a:latin typeface="Times New Roman" pitchFamily="18" charset="0"/>
            </a:endParaRPr>
          </a:p>
        </p:txBody>
      </p:sp>
      <p:sp>
        <p:nvSpPr>
          <p:cNvPr id="19" name="Text Box 17"/>
          <p:cNvSpPr txBox="1">
            <a:spLocks noChangeArrowheads="1"/>
          </p:cNvSpPr>
          <p:nvPr/>
        </p:nvSpPr>
        <p:spPr bwMode="auto">
          <a:xfrm>
            <a:off x="5818188" y="1447800"/>
            <a:ext cx="2411412" cy="1042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dirty="0">
                <a:solidFill>
                  <a:srgbClr val="002060"/>
                </a:solidFill>
                <a:latin typeface="Times New Roman" pitchFamily="18" charset="0"/>
              </a:rPr>
              <a:t>Replication,</a:t>
            </a:r>
          </a:p>
          <a:p>
            <a:pPr>
              <a:spcBef>
                <a:spcPct val="50000"/>
              </a:spcBef>
            </a:pPr>
            <a:r>
              <a:rPr lang="en-IE" sz="2400" dirty="0">
                <a:solidFill>
                  <a:srgbClr val="002060"/>
                </a:solidFill>
                <a:latin typeface="Times New Roman" pitchFamily="18" charset="0"/>
              </a:rPr>
              <a:t>Assays, Counts</a:t>
            </a:r>
            <a:endParaRPr lang="en-GB" sz="2400" dirty="0">
              <a:solidFill>
                <a:srgbClr val="002060"/>
              </a:solidFill>
              <a:latin typeface="Times New Roman" pitchFamily="18" charset="0"/>
            </a:endParaRPr>
          </a:p>
        </p:txBody>
      </p:sp>
    </p:spTree>
    <p:extLst>
      <p:ext uri="{BB962C8B-B14F-4D97-AF65-F5344CB8AC3E}">
        <p14:creationId xmlns:p14="http://schemas.microsoft.com/office/powerpoint/2010/main" val="3871725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304800"/>
            <a:ext cx="80772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dirty="0">
                <a:solidFill>
                  <a:schemeClr val="tx2"/>
                </a:solidFill>
              </a:rPr>
              <a:t>Student’s t </a:t>
            </a:r>
            <a:r>
              <a:rPr lang="en-GB" sz="1600" b="1" dirty="0" smtClean="0">
                <a:solidFill>
                  <a:schemeClr val="tx2"/>
                </a:solidFill>
              </a:rPr>
              <a:t>Distribution  </a:t>
            </a:r>
            <a:r>
              <a:rPr lang="en-GB" sz="1600" b="1" dirty="0">
                <a:solidFill>
                  <a:schemeClr val="tx2"/>
                </a:solidFill>
              </a:rPr>
              <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A random </a:t>
            </a:r>
            <a:r>
              <a:rPr lang="en-GB" sz="1600" dirty="0" err="1">
                <a:solidFill>
                  <a:schemeClr val="tx2"/>
                </a:solidFill>
              </a:rPr>
              <a:t>var</a:t>
            </a:r>
            <a:r>
              <a:rPr lang="en-IE" sz="1600" dirty="0">
                <a:solidFill>
                  <a:schemeClr val="tx2"/>
                </a:solidFill>
              </a:rPr>
              <a:t>i</a:t>
            </a:r>
            <a:r>
              <a:rPr lang="en-GB" sz="1600" dirty="0">
                <a:solidFill>
                  <a:schemeClr val="tx2"/>
                </a:solidFill>
              </a:rPr>
              <a:t>able X has a t distribution with n </a:t>
            </a:r>
            <a:r>
              <a:rPr lang="en-GB" sz="1600" dirty="0">
                <a:solidFill>
                  <a:srgbClr val="FF0000"/>
                </a:solidFill>
              </a:rPr>
              <a:t>degrees of freedom</a:t>
            </a:r>
            <a:r>
              <a:rPr lang="en-GB" sz="1600" dirty="0">
                <a:solidFill>
                  <a:schemeClr val="tx2"/>
                </a:solidFill>
              </a:rPr>
              <a:t> ( </a:t>
            </a:r>
            <a:r>
              <a:rPr lang="en-GB" sz="1600" dirty="0" err="1">
                <a:solidFill>
                  <a:schemeClr val="tx2"/>
                </a:solidFill>
              </a:rPr>
              <a:t>t</a:t>
            </a:r>
            <a:r>
              <a:rPr lang="en-GB" sz="1600" baseline="-25000" dirty="0" err="1">
                <a:solidFill>
                  <a:schemeClr val="tx2"/>
                </a:solidFill>
              </a:rPr>
              <a:t>n</a:t>
            </a:r>
            <a:r>
              <a:rPr lang="en-GB" sz="1600" dirty="0">
                <a:solidFill>
                  <a:schemeClr val="tx2"/>
                </a:solidFill>
              </a:rPr>
              <a:t> ) </a:t>
            </a:r>
            <a:r>
              <a:rPr lang="en-IE" sz="1600" dirty="0">
                <a:solidFill>
                  <a:schemeClr val="tx2"/>
                </a:solidFill>
              </a:rPr>
              <a:t>.</a:t>
            </a:r>
            <a:br>
              <a:rPr lang="en-IE"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 t distribution is symmetrical about the origin, with</a:t>
            </a:r>
            <a:br>
              <a:rPr lang="en-GB" sz="1600" dirty="0">
                <a:solidFill>
                  <a:schemeClr val="tx2"/>
                </a:solidFill>
              </a:rPr>
            </a:br>
            <a:r>
              <a:rPr lang="en-GB" sz="1600" dirty="0">
                <a:solidFill>
                  <a:schemeClr val="tx2"/>
                </a:solidFill>
              </a:rPr>
              <a:t>	E[X] 	 = 0</a:t>
            </a:r>
            <a:br>
              <a:rPr lang="en-GB" sz="1600" dirty="0">
                <a:solidFill>
                  <a:schemeClr val="tx2"/>
                </a:solidFill>
              </a:rPr>
            </a:br>
            <a:r>
              <a:rPr lang="en-GB" sz="1600" dirty="0">
                <a:solidFill>
                  <a:schemeClr val="tx2"/>
                </a:solidFill>
              </a:rPr>
              <a:t>	VAR [X] = n / (n -2).</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For small values of n, the </a:t>
            </a:r>
            <a:r>
              <a:rPr lang="en-GB" sz="1600" dirty="0" err="1">
                <a:solidFill>
                  <a:schemeClr val="tx2"/>
                </a:solidFill>
              </a:rPr>
              <a:t>t</a:t>
            </a:r>
            <a:r>
              <a:rPr lang="en-GB" sz="1600" baseline="-25000" dirty="0" err="1">
                <a:solidFill>
                  <a:schemeClr val="tx2"/>
                </a:solidFill>
              </a:rPr>
              <a:t>n</a:t>
            </a:r>
            <a:r>
              <a:rPr lang="en-GB" sz="1600" dirty="0">
                <a:solidFill>
                  <a:schemeClr val="tx2"/>
                </a:solidFill>
              </a:rPr>
              <a:t> distribution is very flat. As n is increased the density assumes a bell shape. For values of  n </a:t>
            </a:r>
            <a:r>
              <a:rPr lang="en-GB" sz="1600" dirty="0">
                <a:solidFill>
                  <a:schemeClr val="tx2"/>
                </a:solidFill>
                <a:latin typeface="Symbol" pitchFamily="18" charset="2"/>
              </a:rPr>
              <a:t>³</a:t>
            </a:r>
            <a:r>
              <a:rPr lang="en-GB" sz="1600" dirty="0">
                <a:solidFill>
                  <a:schemeClr val="tx2"/>
                </a:solidFill>
              </a:rPr>
              <a:t> 25, the </a:t>
            </a:r>
            <a:r>
              <a:rPr lang="en-GB" sz="1600" dirty="0" err="1">
                <a:solidFill>
                  <a:schemeClr val="tx2"/>
                </a:solidFill>
              </a:rPr>
              <a:t>t</a:t>
            </a:r>
            <a:r>
              <a:rPr lang="en-GB" sz="1600" baseline="-25000" dirty="0" err="1">
                <a:solidFill>
                  <a:schemeClr val="tx2"/>
                </a:solidFill>
              </a:rPr>
              <a:t>n</a:t>
            </a:r>
            <a:r>
              <a:rPr lang="en-GB" sz="1600" dirty="0">
                <a:solidFill>
                  <a:schemeClr val="tx2"/>
                </a:solidFill>
              </a:rPr>
              <a:t> distribution is practically indistinguishable from the </a:t>
            </a:r>
            <a:r>
              <a:rPr lang="en-GB" sz="1600" dirty="0">
                <a:solidFill>
                  <a:srgbClr val="FF0000"/>
                </a:solidFill>
              </a:rPr>
              <a:t>standard normal curve</a:t>
            </a:r>
            <a:r>
              <a:rPr lang="en-GB" sz="1600" dirty="0">
                <a:solidFill>
                  <a:schemeClr val="tx2"/>
                </a:solidFill>
              </a:rPr>
              <a:t>.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O  If X and Y are independent random variables</a:t>
            </a:r>
            <a:br>
              <a:rPr lang="en-GB" sz="1600" dirty="0">
                <a:solidFill>
                  <a:schemeClr val="tx2"/>
                </a:solidFill>
              </a:rPr>
            </a:br>
            <a:r>
              <a:rPr lang="en-GB" sz="1600" dirty="0">
                <a:solidFill>
                  <a:schemeClr val="tx2"/>
                </a:solidFill>
              </a:rPr>
              <a:t>	     If X has a standard normal distribution and Y has a </a:t>
            </a:r>
            <a:r>
              <a:rPr lang="en-GB" sz="1600" dirty="0">
                <a:solidFill>
                  <a:schemeClr val="tx2"/>
                </a:solidFill>
                <a:latin typeface="Symbol" pitchFamily="18" charset="2"/>
              </a:rPr>
              <a:t>c</a:t>
            </a:r>
            <a:r>
              <a:rPr lang="en-GB" sz="1600" baseline="-25000" dirty="0">
                <a:solidFill>
                  <a:schemeClr val="tx2"/>
                </a:solidFill>
              </a:rPr>
              <a:t>n</a:t>
            </a:r>
            <a:r>
              <a:rPr lang="en-GB" sz="1600" baseline="30000" dirty="0">
                <a:solidFill>
                  <a:schemeClr val="tx2"/>
                </a:solidFill>
              </a:rPr>
              <a:t>2</a:t>
            </a:r>
            <a:r>
              <a:rPr lang="en-GB" sz="1600" dirty="0">
                <a:solidFill>
                  <a:schemeClr val="tx2"/>
                </a:solidFill>
              </a:rPr>
              <a:t> distribution</a:t>
            </a:r>
            <a:br>
              <a:rPr lang="en-GB" sz="1600" dirty="0">
                <a:solidFill>
                  <a:schemeClr val="tx2"/>
                </a:solidFill>
              </a:rPr>
            </a:br>
            <a:r>
              <a:rPr lang="en-GB" sz="1600" dirty="0">
                <a:solidFill>
                  <a:schemeClr val="tx2"/>
                </a:solidFill>
              </a:rPr>
              <a:t>	     then	    X	has a </a:t>
            </a:r>
            <a:r>
              <a:rPr lang="en-GB" sz="1600" dirty="0" err="1">
                <a:solidFill>
                  <a:schemeClr val="tx2"/>
                </a:solidFill>
              </a:rPr>
              <a:t>t</a:t>
            </a:r>
            <a:r>
              <a:rPr lang="en-GB" sz="1600" baseline="-25000" dirty="0" err="1">
                <a:solidFill>
                  <a:schemeClr val="tx2"/>
                </a:solidFill>
              </a:rPr>
              <a:t>n</a:t>
            </a:r>
            <a:r>
              <a:rPr lang="en-GB" sz="1600" dirty="0">
                <a:solidFill>
                  <a:schemeClr val="tx2"/>
                </a:solidFill>
              </a:rPr>
              <a:t> distribution</a:t>
            </a:r>
            <a:br>
              <a:rPr lang="en-GB" sz="1600" dirty="0">
                <a:solidFill>
                  <a:schemeClr val="tx2"/>
                </a:solidFill>
              </a:rPr>
            </a:br>
            <a:r>
              <a:rPr lang="en-GB" sz="1600" dirty="0">
                <a:solidFill>
                  <a:schemeClr val="tx2"/>
                </a:solidFill>
              </a:rPr>
              <a:t>	</a:t>
            </a:r>
            <a:r>
              <a:rPr lang="en-IE" sz="1600" dirty="0">
                <a:solidFill>
                  <a:schemeClr val="tx2"/>
                </a:solidFill>
              </a:rPr>
              <a:t>               </a:t>
            </a:r>
            <a:r>
              <a:rPr lang="en-GB" sz="1600" dirty="0">
                <a:solidFill>
                  <a:schemeClr val="tx2"/>
                </a:solidFill>
                <a:sym typeface="Symbol" pitchFamily="18" charset="2"/>
              </a:rPr>
              <a:t></a:t>
            </a:r>
            <a:r>
              <a:rPr lang="en-IE" sz="1600" dirty="0">
                <a:solidFill>
                  <a:schemeClr val="tx2"/>
                </a:solidFill>
              </a:rPr>
              <a:t>(</a:t>
            </a:r>
            <a:r>
              <a:rPr lang="en-GB" sz="1600" dirty="0">
                <a:solidFill>
                  <a:schemeClr val="tx2"/>
                </a:solidFill>
              </a:rPr>
              <a:t>Y / n</a:t>
            </a:r>
            <a:r>
              <a:rPr lang="en-IE" sz="1600" dirty="0">
                <a:solidFill>
                  <a:schemeClr val="tx2"/>
                </a:solidFill>
              </a:rPr>
              <a:t>)</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O  If x</a:t>
            </a:r>
            <a:r>
              <a:rPr lang="en-GB" sz="1600" baseline="-25000" dirty="0">
                <a:solidFill>
                  <a:schemeClr val="tx2"/>
                </a:solidFill>
              </a:rPr>
              <a:t>1</a:t>
            </a:r>
            <a:r>
              <a:rPr lang="en-GB" sz="1600" dirty="0">
                <a:solidFill>
                  <a:schemeClr val="tx2"/>
                </a:solidFill>
              </a:rPr>
              <a:t>, x</a:t>
            </a:r>
            <a:r>
              <a:rPr lang="en-GB" sz="1600" baseline="-25000" dirty="0">
                <a:solidFill>
                  <a:schemeClr val="tx2"/>
                </a:solidFill>
              </a:rPr>
              <a:t>2</a:t>
            </a:r>
            <a:r>
              <a:rPr lang="en-GB" sz="1600" dirty="0">
                <a:solidFill>
                  <a:schemeClr val="tx2"/>
                </a:solidFill>
              </a:rPr>
              <a:t>, … , </a:t>
            </a:r>
            <a:r>
              <a:rPr lang="en-GB" sz="1600" dirty="0" err="1">
                <a:solidFill>
                  <a:schemeClr val="tx2"/>
                </a:solidFill>
              </a:rPr>
              <a:t>x</a:t>
            </a:r>
            <a:r>
              <a:rPr lang="en-GB" sz="1600" baseline="-25000" dirty="0" err="1">
                <a:solidFill>
                  <a:schemeClr val="tx2"/>
                </a:solidFill>
              </a:rPr>
              <a:t>n</a:t>
            </a:r>
            <a:r>
              <a:rPr lang="en-GB" sz="1600" dirty="0">
                <a:solidFill>
                  <a:schemeClr val="tx2"/>
                </a:solidFill>
              </a:rPr>
              <a:t> is a random sample from a normal distribution, with </a:t>
            </a:r>
            <a:r>
              <a:rPr lang="en-IE" sz="1600" dirty="0">
                <a:solidFill>
                  <a:schemeClr val="tx2"/>
                </a:solidFill>
              </a:rPr>
              <a:t>                    </a:t>
            </a:r>
            <a:br>
              <a:rPr lang="en-IE" sz="1600" dirty="0">
                <a:solidFill>
                  <a:schemeClr val="tx2"/>
                </a:solidFill>
              </a:rPr>
            </a:br>
            <a:r>
              <a:rPr lang="en-IE" sz="1600" dirty="0">
                <a:solidFill>
                  <a:schemeClr val="tx2"/>
                </a:solidFill>
              </a:rPr>
              <a:t>                     </a:t>
            </a:r>
            <a:r>
              <a:rPr lang="en-GB" sz="1600" dirty="0">
                <a:solidFill>
                  <a:schemeClr val="tx2"/>
                </a:solidFill>
              </a:rPr>
              <a:t>mean </a:t>
            </a:r>
            <a:r>
              <a:rPr lang="en-GB" sz="1600" dirty="0">
                <a:solidFill>
                  <a:schemeClr val="tx2"/>
                </a:solidFill>
                <a:latin typeface="Symbol" pitchFamily="18" charset="2"/>
              </a:rPr>
              <a:t>m </a:t>
            </a:r>
            <a:r>
              <a:rPr lang="en-GB" sz="1600" dirty="0">
                <a:solidFill>
                  <a:schemeClr val="tx2"/>
                </a:solidFill>
              </a:rPr>
              <a:t>and variance </a:t>
            </a:r>
            <a:r>
              <a:rPr lang="en-GB" sz="1600" dirty="0">
                <a:solidFill>
                  <a:schemeClr val="tx2"/>
                </a:solidFill>
                <a:latin typeface="Symbol" pitchFamily="18" charset="2"/>
              </a:rPr>
              <a:t>s</a:t>
            </a:r>
            <a:r>
              <a:rPr lang="en-GB" sz="1600" baseline="30000" dirty="0">
                <a:solidFill>
                  <a:schemeClr val="tx2"/>
                </a:solidFill>
                <a:latin typeface="Symbol" pitchFamily="18" charset="2"/>
              </a:rPr>
              <a:t>2</a:t>
            </a:r>
            <a:r>
              <a:rPr lang="en-GB" sz="1600" dirty="0">
                <a:solidFill>
                  <a:schemeClr val="tx2"/>
                </a:solidFill>
              </a:rPr>
              <a:t> and if we define s</a:t>
            </a:r>
            <a:r>
              <a:rPr lang="en-GB" sz="1600" baseline="30000" dirty="0">
                <a:solidFill>
                  <a:schemeClr val="tx2"/>
                </a:solidFill>
              </a:rPr>
              <a:t>2</a:t>
            </a:r>
            <a:r>
              <a:rPr lang="en-GB" sz="1600" dirty="0">
                <a:solidFill>
                  <a:schemeClr val="tx2"/>
                </a:solidFill>
              </a:rPr>
              <a:t> = </a:t>
            </a:r>
            <a:r>
              <a:rPr lang="en-GB" sz="1200" dirty="0">
                <a:solidFill>
                  <a:schemeClr val="tx2"/>
                </a:solidFill>
              </a:rPr>
              <a:t>1 / ( n - 1)</a:t>
            </a:r>
            <a:r>
              <a:rPr lang="en-GB" sz="1600" dirty="0">
                <a:solidFill>
                  <a:schemeClr val="tx2"/>
                </a:solidFill>
              </a:rPr>
              <a:t> </a:t>
            </a:r>
            <a:r>
              <a:rPr lang="en-GB" sz="1400" dirty="0">
                <a:solidFill>
                  <a:schemeClr val="tx2"/>
                </a:solidFill>
                <a:latin typeface="Symbol" pitchFamily="18" charset="2"/>
              </a:rPr>
              <a:t>å</a:t>
            </a:r>
            <a:r>
              <a:rPr lang="en-GB" sz="1400" dirty="0">
                <a:solidFill>
                  <a:schemeClr val="tx2"/>
                </a:solidFill>
              </a:rPr>
              <a:t> </a:t>
            </a:r>
            <a:r>
              <a:rPr lang="en-GB" sz="1600" dirty="0">
                <a:solidFill>
                  <a:schemeClr val="tx2"/>
                </a:solidFill>
              </a:rPr>
              <a:t>( x</a:t>
            </a:r>
            <a:r>
              <a:rPr lang="en-GB" sz="1600" baseline="-25000" dirty="0">
                <a:solidFill>
                  <a:schemeClr val="tx2"/>
                </a:solidFill>
              </a:rPr>
              <a:t>i</a:t>
            </a:r>
            <a:r>
              <a:rPr lang="en-GB" sz="1600" dirty="0">
                <a:solidFill>
                  <a:schemeClr val="tx2"/>
                </a:solidFill>
              </a:rPr>
              <a:t> - x ) </a:t>
            </a:r>
            <a:r>
              <a:rPr lang="en-GB" sz="1600" baseline="30000" dirty="0">
                <a:solidFill>
                  <a:schemeClr val="tx2"/>
                </a:solidFill>
              </a:rPr>
              <a:t>2</a:t>
            </a:r>
            <a:r>
              <a:rPr lang="en-GB" sz="1600" dirty="0">
                <a:solidFill>
                  <a:schemeClr val="tx2"/>
                </a:solidFill>
              </a:rPr>
              <a:t> </a:t>
            </a:r>
            <a:br>
              <a:rPr lang="en-GB" sz="1600" dirty="0">
                <a:solidFill>
                  <a:schemeClr val="tx2"/>
                </a:solidFill>
              </a:rPr>
            </a:br>
            <a:r>
              <a:rPr lang="en-GB" sz="1600" dirty="0">
                <a:solidFill>
                  <a:schemeClr val="tx2"/>
                </a:solidFill>
              </a:rPr>
              <a:t>	     then 	  ( x - </a:t>
            </a:r>
            <a:r>
              <a:rPr lang="en-GB" sz="1600" dirty="0">
                <a:solidFill>
                  <a:schemeClr val="tx2"/>
                </a:solidFill>
                <a:latin typeface="Symbol" pitchFamily="18" charset="2"/>
              </a:rPr>
              <a:t>m</a:t>
            </a:r>
            <a:r>
              <a:rPr lang="en-GB" sz="1600" dirty="0">
                <a:solidFill>
                  <a:schemeClr val="tx2"/>
                </a:solidFill>
              </a:rPr>
              <a:t> ) / ( s / </a:t>
            </a:r>
            <a:r>
              <a:rPr lang="en-GB" sz="1600" dirty="0">
                <a:solidFill>
                  <a:schemeClr val="tx2"/>
                </a:solidFill>
                <a:sym typeface="Symbol" pitchFamily="18" charset="2"/>
              </a:rPr>
              <a:t></a:t>
            </a:r>
            <a:r>
              <a:rPr lang="en-GB" sz="1600" dirty="0">
                <a:solidFill>
                  <a:schemeClr val="tx2"/>
                </a:solidFill>
              </a:rPr>
              <a:t> n)    has a </a:t>
            </a:r>
            <a:r>
              <a:rPr lang="en-GB" sz="1600" dirty="0" err="1">
                <a:solidFill>
                  <a:schemeClr val="tx2"/>
                </a:solidFill>
              </a:rPr>
              <a:t>t</a:t>
            </a:r>
            <a:r>
              <a:rPr lang="en-GB" sz="1600" baseline="-25000" dirty="0" err="1">
                <a:solidFill>
                  <a:schemeClr val="tx2"/>
                </a:solidFill>
              </a:rPr>
              <a:t>n</a:t>
            </a:r>
            <a:r>
              <a:rPr lang="en-GB" sz="1600" baseline="-25000" dirty="0">
                <a:solidFill>
                  <a:schemeClr val="tx2"/>
                </a:solidFill>
              </a:rPr>
              <a:t>- 1</a:t>
            </a:r>
            <a:r>
              <a:rPr lang="en-GB" sz="1600" dirty="0">
                <a:solidFill>
                  <a:schemeClr val="tx2"/>
                </a:solidFill>
              </a:rPr>
              <a:t> distribution</a:t>
            </a:r>
            <a:r>
              <a:rPr lang="en-IE" sz="1600" dirty="0">
                <a:solidFill>
                  <a:schemeClr val="tx2"/>
                </a:solidFill>
              </a:rPr>
              <a:t/>
            </a:r>
            <a:br>
              <a:rPr lang="en-IE" sz="1600" dirty="0">
                <a:solidFill>
                  <a:schemeClr val="tx2"/>
                </a:solidFill>
              </a:rPr>
            </a:br>
            <a:r>
              <a:rPr lang="en-IE" sz="1600" dirty="0">
                <a:solidFill>
                  <a:schemeClr val="tx2"/>
                </a:solidFill>
              </a:rPr>
              <a:t/>
            </a:r>
            <a:br>
              <a:rPr lang="en-IE" sz="1600" dirty="0">
                <a:solidFill>
                  <a:schemeClr val="tx2"/>
                </a:solidFill>
              </a:rPr>
            </a:br>
            <a:r>
              <a:rPr lang="en-IE" sz="1600" dirty="0">
                <a:solidFill>
                  <a:schemeClr val="tx2"/>
                </a:solidFill>
              </a:rPr>
              <a:t>                                                                                             </a:t>
            </a:r>
            <a:r>
              <a:rPr lang="en-IE" sz="1600" dirty="0">
                <a:solidFill>
                  <a:srgbClr val="FF0000"/>
                </a:solidFill>
              </a:rPr>
              <a:t>Estimated Sample variance</a:t>
            </a:r>
            <a:br>
              <a:rPr lang="en-IE" sz="1600" dirty="0">
                <a:solidFill>
                  <a:srgbClr val="FF0000"/>
                </a:solidFill>
              </a:rPr>
            </a:br>
            <a:r>
              <a:rPr lang="en-IE" sz="1600" dirty="0">
                <a:solidFill>
                  <a:srgbClr val="FF0000"/>
                </a:solidFill>
              </a:rPr>
              <a:t>                                                                                              </a:t>
            </a:r>
            <a:r>
              <a:rPr lang="en-IE" sz="1600" dirty="0" smtClean="0">
                <a:solidFill>
                  <a:srgbClr val="FF0000"/>
                </a:solidFill>
              </a:rPr>
              <a:t>- se3e calculators. ,tables etc.</a:t>
            </a:r>
            <a:r>
              <a:rPr lang="en-IE" sz="1600" dirty="0">
                <a:solidFill>
                  <a:srgbClr val="FF0000"/>
                </a:solidFill>
              </a:rPr>
              <a:t/>
            </a:r>
            <a:br>
              <a:rPr lang="en-IE" sz="1600" dirty="0">
                <a:solidFill>
                  <a:srgbClr val="FF0000"/>
                </a:solidFill>
              </a:rPr>
            </a:br>
            <a:r>
              <a:rPr lang="en-IE" sz="1600" dirty="0">
                <a:solidFill>
                  <a:srgbClr val="FF0000"/>
                </a:solidFill>
              </a:rPr>
              <a:t/>
            </a:r>
            <a:br>
              <a:rPr lang="en-IE" sz="1600" dirty="0">
                <a:solidFill>
                  <a:srgbClr val="FF0000"/>
                </a:solidFill>
              </a:rPr>
            </a:br>
            <a:r>
              <a:rPr lang="en-IE" sz="1600" dirty="0">
                <a:solidFill>
                  <a:srgbClr val="FF0000"/>
                </a:solidFill>
              </a:rPr>
              <a:t> + </a:t>
            </a:r>
            <a:r>
              <a:rPr lang="en-IE" b="1" dirty="0">
                <a:solidFill>
                  <a:srgbClr val="002060"/>
                </a:solidFill>
              </a:rPr>
              <a:t>Many other standard distributions</a:t>
            </a:r>
            <a:endParaRPr lang="en-GB" b="1" dirty="0">
              <a:solidFill>
                <a:srgbClr val="002060"/>
              </a:solidFill>
            </a:endParaRPr>
          </a:p>
        </p:txBody>
      </p:sp>
      <p:sp>
        <p:nvSpPr>
          <p:cNvPr id="3" name="Line 5"/>
          <p:cNvSpPr>
            <a:spLocks noChangeShapeType="1"/>
          </p:cNvSpPr>
          <p:nvPr/>
        </p:nvSpPr>
        <p:spPr bwMode="auto">
          <a:xfrm>
            <a:off x="2971800" y="1752600"/>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2555776" y="40767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6660232" y="4868863"/>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2771800" y="508518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flipH="1" flipV="1">
            <a:off x="6669197" y="5181600"/>
            <a:ext cx="6096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8" name="Slide Number Placeholder 7"/>
          <p:cNvSpPr>
            <a:spLocks noGrp="1"/>
          </p:cNvSpPr>
          <p:nvPr>
            <p:ph type="sldNum" sz="quarter" idx="12"/>
          </p:nvPr>
        </p:nvSpPr>
        <p:spPr/>
        <p:txBody>
          <a:bodyPr/>
          <a:lstStyle/>
          <a:p>
            <a:fld id="{D07F84AB-4CBE-4452-9117-91DB70B2D1D4}" type="slidenum">
              <a:rPr lang="en-IE" smtClean="0"/>
              <a:t>20</a:t>
            </a:fld>
            <a:endParaRPr lang="en-IE"/>
          </a:p>
        </p:txBody>
      </p:sp>
    </p:spTree>
    <p:extLst>
      <p:ext uri="{BB962C8B-B14F-4D97-AF65-F5344CB8AC3E}">
        <p14:creationId xmlns:p14="http://schemas.microsoft.com/office/powerpoint/2010/main" val="284937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76200"/>
            <a:ext cx="8062664"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u="sng" dirty="0">
                <a:solidFill>
                  <a:schemeClr val="tx2"/>
                </a:solidFill>
              </a:rPr>
              <a:t>Sampling Theory</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 procedure for drawing a random sample a distribution is that numbers 1, 2, … are assigned to the elements of the distribution and tables of random numbers are then used to decide which elements are included in the sample. If the same element can not be selected more than once, we say that the sample is drawn </a:t>
            </a:r>
            <a:r>
              <a:rPr lang="en-GB" sz="1600" b="1" dirty="0">
                <a:solidFill>
                  <a:schemeClr val="tx2"/>
                </a:solidFill>
              </a:rPr>
              <a:t>without replacement</a:t>
            </a:r>
            <a:r>
              <a:rPr lang="en-GB" sz="1600" dirty="0">
                <a:solidFill>
                  <a:schemeClr val="tx2"/>
                </a:solidFill>
              </a:rPr>
              <a:t>; otherwise, the sample is said to be drawn with replacement.</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 usual convention in sampling is that lower case letters are used to designate the sample characteristics, with capital letters being used for the parent population. Thus if the sample size is n, its elements are designated, x</a:t>
            </a:r>
            <a:r>
              <a:rPr lang="en-GB" sz="1600" baseline="-25000" dirty="0">
                <a:solidFill>
                  <a:schemeClr val="tx2"/>
                </a:solidFill>
              </a:rPr>
              <a:t>1</a:t>
            </a:r>
            <a:r>
              <a:rPr lang="en-GB" sz="1600" dirty="0">
                <a:solidFill>
                  <a:schemeClr val="tx2"/>
                </a:solidFill>
              </a:rPr>
              <a:t>, x</a:t>
            </a:r>
            <a:r>
              <a:rPr lang="en-GB" sz="1600" baseline="-25000" dirty="0">
                <a:solidFill>
                  <a:schemeClr val="tx2"/>
                </a:solidFill>
              </a:rPr>
              <a:t>2</a:t>
            </a:r>
            <a:r>
              <a:rPr lang="en-GB" sz="1600" dirty="0">
                <a:solidFill>
                  <a:schemeClr val="tx2"/>
                </a:solidFill>
              </a:rPr>
              <a:t>, …, </a:t>
            </a:r>
            <a:r>
              <a:rPr lang="en-GB" sz="1600" dirty="0" err="1">
                <a:solidFill>
                  <a:schemeClr val="tx2"/>
                </a:solidFill>
              </a:rPr>
              <a:t>x</a:t>
            </a:r>
            <a:r>
              <a:rPr lang="en-GB" sz="1600" baseline="-25000" dirty="0" err="1">
                <a:solidFill>
                  <a:schemeClr val="tx2"/>
                </a:solidFill>
              </a:rPr>
              <a:t>n</a:t>
            </a:r>
            <a:r>
              <a:rPr lang="en-GB" sz="1600" dirty="0">
                <a:solidFill>
                  <a:schemeClr val="tx2"/>
                </a:solidFill>
              </a:rPr>
              <a:t>, its mean is x and its modified variance is </a:t>
            </a:r>
            <a:br>
              <a:rPr lang="en-GB" sz="1600" dirty="0">
                <a:solidFill>
                  <a:schemeClr val="tx2"/>
                </a:solidFill>
              </a:rPr>
            </a:br>
            <a:r>
              <a:rPr lang="en-GB" sz="1600" dirty="0">
                <a:solidFill>
                  <a:schemeClr val="tx2"/>
                </a:solidFill>
              </a:rPr>
              <a:t>	s</a:t>
            </a:r>
            <a:r>
              <a:rPr lang="en-GB" sz="1600" baseline="30000" dirty="0">
                <a:solidFill>
                  <a:schemeClr val="tx2"/>
                </a:solidFill>
              </a:rPr>
              <a:t>2</a:t>
            </a:r>
            <a:r>
              <a:rPr lang="en-GB" sz="1600" dirty="0">
                <a:solidFill>
                  <a:schemeClr val="tx2"/>
                </a:solidFill>
              </a:rPr>
              <a:t> =	</a:t>
            </a:r>
            <a:r>
              <a:rPr lang="en-GB" sz="1600" dirty="0">
                <a:solidFill>
                  <a:schemeClr val="tx2"/>
                </a:solidFill>
                <a:latin typeface="Symbol" pitchFamily="18" charset="2"/>
              </a:rPr>
              <a:t>å</a:t>
            </a:r>
            <a:r>
              <a:rPr lang="en-GB" sz="1600" dirty="0">
                <a:solidFill>
                  <a:schemeClr val="tx2"/>
                </a:solidFill>
              </a:rPr>
              <a:t> (x</a:t>
            </a:r>
            <a:r>
              <a:rPr lang="en-GB" sz="1600" baseline="-25000" dirty="0">
                <a:solidFill>
                  <a:schemeClr val="tx2"/>
                </a:solidFill>
              </a:rPr>
              <a:t>i</a:t>
            </a:r>
            <a:r>
              <a:rPr lang="en-GB" sz="1600" dirty="0">
                <a:solidFill>
                  <a:schemeClr val="tx2"/>
                </a:solidFill>
              </a:rPr>
              <a:t> - x )</a:t>
            </a:r>
            <a:r>
              <a:rPr lang="en-GB" sz="1600" baseline="30000" dirty="0">
                <a:solidFill>
                  <a:schemeClr val="tx2"/>
                </a:solidFill>
              </a:rPr>
              <a:t>2</a:t>
            </a:r>
            <a:r>
              <a:rPr lang="en-GB" sz="1600" dirty="0">
                <a:solidFill>
                  <a:schemeClr val="tx2"/>
                </a:solidFill>
              </a:rPr>
              <a:t> / (n - 1).</a:t>
            </a:r>
            <a:br>
              <a:rPr lang="en-GB" sz="1600" dirty="0">
                <a:solidFill>
                  <a:schemeClr val="tx2"/>
                </a:solidFill>
              </a:rPr>
            </a:br>
            <a:r>
              <a:rPr lang="en-GB" sz="1600" dirty="0">
                <a:solidFill>
                  <a:schemeClr val="tx2"/>
                </a:solidFill>
              </a:rPr>
              <a:t>The corresponding parent population characteristics are N (or infinity), X and S</a:t>
            </a:r>
            <a:r>
              <a:rPr lang="en-GB" sz="1600" baseline="30000" dirty="0">
                <a:solidFill>
                  <a:schemeClr val="tx2"/>
                </a:solidFill>
              </a:rPr>
              <a:t>2</a:t>
            </a:r>
            <a:r>
              <a:rPr lang="en-GB" sz="1600" dirty="0">
                <a:solidFill>
                  <a:schemeClr val="tx2"/>
                </a:solidFill>
              </a:rPr>
              <a:t>.</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Suppose that we repeatedly draw random samples of size n (with replacement) from a distribution with mean </a:t>
            </a:r>
            <a:r>
              <a:rPr lang="en-GB" sz="1600" dirty="0">
                <a:solidFill>
                  <a:schemeClr val="tx2"/>
                </a:solidFill>
                <a:latin typeface="Symbol" pitchFamily="18" charset="2"/>
              </a:rPr>
              <a:t>m </a:t>
            </a:r>
            <a:r>
              <a:rPr lang="en-GB" sz="1600" dirty="0">
                <a:solidFill>
                  <a:schemeClr val="tx2"/>
                </a:solidFill>
              </a:rPr>
              <a:t>and variance </a:t>
            </a:r>
            <a:r>
              <a:rPr lang="en-GB" sz="1600" dirty="0">
                <a:solidFill>
                  <a:schemeClr val="tx2"/>
                </a:solidFill>
                <a:latin typeface="Symbol" pitchFamily="18" charset="2"/>
              </a:rPr>
              <a:t>s</a:t>
            </a:r>
            <a:r>
              <a:rPr lang="en-GB" sz="1600" baseline="30000" dirty="0">
                <a:solidFill>
                  <a:schemeClr val="tx2"/>
                </a:solidFill>
                <a:latin typeface="Symbol" pitchFamily="18" charset="2"/>
              </a:rPr>
              <a:t>2</a:t>
            </a:r>
            <a:r>
              <a:rPr lang="en-GB" dirty="0">
                <a:solidFill>
                  <a:schemeClr val="tx2"/>
                </a:solidFill>
              </a:rPr>
              <a:t>. Let x</a:t>
            </a:r>
            <a:r>
              <a:rPr lang="en-GB" baseline="-25000" dirty="0">
                <a:solidFill>
                  <a:schemeClr val="tx2"/>
                </a:solidFill>
              </a:rPr>
              <a:t>1</a:t>
            </a:r>
            <a:r>
              <a:rPr lang="en-GB" dirty="0">
                <a:solidFill>
                  <a:schemeClr val="tx2"/>
                </a:solidFill>
              </a:rPr>
              <a:t>, x</a:t>
            </a:r>
            <a:r>
              <a:rPr lang="en-GB" baseline="-25000" dirty="0">
                <a:solidFill>
                  <a:schemeClr val="tx2"/>
                </a:solidFill>
              </a:rPr>
              <a:t>2</a:t>
            </a:r>
            <a:r>
              <a:rPr lang="en-GB" dirty="0">
                <a:solidFill>
                  <a:schemeClr val="tx2"/>
                </a:solidFill>
              </a:rPr>
              <a:t>, … be the collection of sample </a:t>
            </a:r>
            <a:r>
              <a:rPr lang="en-IE" dirty="0">
                <a:solidFill>
                  <a:schemeClr val="tx2"/>
                </a:solidFill>
              </a:rPr>
              <a:t>means</a:t>
            </a:r>
            <a:r>
              <a:rPr lang="en-GB" dirty="0">
                <a:solidFill>
                  <a:schemeClr val="tx2"/>
                </a:solidFill>
              </a:rPr>
              <a:t> and let </a:t>
            </a:r>
            <a:br>
              <a:rPr lang="en-GB" dirty="0">
                <a:solidFill>
                  <a:schemeClr val="tx2"/>
                </a:solidFill>
              </a:rPr>
            </a:br>
            <a:r>
              <a:rPr lang="en-GB" dirty="0">
                <a:solidFill>
                  <a:schemeClr val="tx2"/>
                </a:solidFill>
              </a:rPr>
              <a:t>	x</a:t>
            </a:r>
            <a:r>
              <a:rPr lang="en-GB" baseline="-25000" dirty="0">
                <a:solidFill>
                  <a:schemeClr val="tx2"/>
                </a:solidFill>
              </a:rPr>
              <a:t>i</a:t>
            </a:r>
            <a:r>
              <a:rPr lang="en-GB" dirty="0">
                <a:solidFill>
                  <a:schemeClr val="tx2"/>
                </a:solidFill>
              </a:rPr>
              <a:t>’ = 	x</a:t>
            </a:r>
            <a:r>
              <a:rPr lang="en-GB" baseline="-25000" dirty="0">
                <a:solidFill>
                  <a:schemeClr val="tx2"/>
                </a:solidFill>
              </a:rPr>
              <a:t>i</a:t>
            </a:r>
            <a:r>
              <a:rPr lang="en-GB" dirty="0">
                <a:solidFill>
                  <a:schemeClr val="tx2"/>
                </a:solidFill>
              </a:rPr>
              <a:t> - </a:t>
            </a:r>
            <a:r>
              <a:rPr lang="en-GB" sz="1600" dirty="0">
                <a:solidFill>
                  <a:schemeClr val="tx2"/>
                </a:solidFill>
                <a:latin typeface="Symbol" pitchFamily="18" charset="2"/>
              </a:rPr>
              <a:t>m</a:t>
            </a:r>
            <a:r>
              <a:rPr lang="en-GB" baseline="-25000" dirty="0">
                <a:solidFill>
                  <a:schemeClr val="tx2"/>
                </a:solidFill>
              </a:rPr>
              <a:t> 	</a:t>
            </a:r>
            <a:r>
              <a:rPr lang="en-GB" dirty="0">
                <a:solidFill>
                  <a:schemeClr val="tx2"/>
                </a:solidFill>
              </a:rPr>
              <a:t>(i = 1, 2, … )</a:t>
            </a:r>
            <a:r>
              <a:rPr lang="en-GB" baseline="-25000" dirty="0">
                <a:solidFill>
                  <a:schemeClr val="tx2"/>
                </a:solidFill>
              </a:rPr>
              <a:t/>
            </a:r>
            <a:br>
              <a:rPr lang="en-GB" baseline="-25000" dirty="0">
                <a:solidFill>
                  <a:schemeClr val="tx2"/>
                </a:solidFill>
              </a:rPr>
            </a:br>
            <a:r>
              <a:rPr lang="en-GB" baseline="-25000" dirty="0">
                <a:solidFill>
                  <a:schemeClr val="tx2"/>
                </a:solidFill>
              </a:rPr>
              <a:t>		</a:t>
            </a:r>
            <a:r>
              <a:rPr lang="en-GB" sz="1600" dirty="0">
                <a:solidFill>
                  <a:schemeClr val="tx2"/>
                </a:solidFill>
                <a:latin typeface="Symbol" pitchFamily="18" charset="2"/>
              </a:rPr>
              <a:t>s / Ö</a:t>
            </a:r>
            <a:r>
              <a:rPr lang="en-GB" sz="1600" dirty="0">
                <a:solidFill>
                  <a:schemeClr val="tx2"/>
                </a:solidFill>
              </a:rPr>
              <a:t> n</a:t>
            </a:r>
            <a:r>
              <a:rPr lang="en-GB" baseline="-25000" dirty="0">
                <a:solidFill>
                  <a:schemeClr val="tx2"/>
                </a:solidFill>
              </a:rPr>
              <a:t>	</a:t>
            </a:r>
            <a:r>
              <a:rPr lang="en-GB" dirty="0">
                <a:solidFill>
                  <a:schemeClr val="tx2"/>
                </a:solidFill>
              </a:rPr>
              <a:t> </a:t>
            </a:r>
            <a:br>
              <a:rPr lang="en-GB" dirty="0">
                <a:solidFill>
                  <a:schemeClr val="tx2"/>
                </a:solidFill>
              </a:rPr>
            </a:br>
            <a:r>
              <a:rPr lang="en-GB" dirty="0">
                <a:solidFill>
                  <a:schemeClr val="tx2"/>
                </a:solidFill>
              </a:rPr>
              <a:t>The collection x</a:t>
            </a:r>
            <a:r>
              <a:rPr lang="en-GB" baseline="-25000" dirty="0">
                <a:solidFill>
                  <a:schemeClr val="tx2"/>
                </a:solidFill>
              </a:rPr>
              <a:t>1</a:t>
            </a:r>
            <a:r>
              <a:rPr lang="en-GB" dirty="0">
                <a:solidFill>
                  <a:schemeClr val="tx2"/>
                </a:solidFill>
              </a:rPr>
              <a:t>’, x</a:t>
            </a:r>
            <a:r>
              <a:rPr lang="en-GB" baseline="-25000" dirty="0">
                <a:solidFill>
                  <a:schemeClr val="tx2"/>
                </a:solidFill>
              </a:rPr>
              <a:t>2</a:t>
            </a:r>
            <a:r>
              <a:rPr lang="en-GB" dirty="0">
                <a:solidFill>
                  <a:schemeClr val="tx2"/>
                </a:solidFill>
              </a:rPr>
              <a:t>’, … is called the </a:t>
            </a:r>
            <a:r>
              <a:rPr lang="en-GB" b="1" dirty="0">
                <a:solidFill>
                  <a:schemeClr val="tx2"/>
                </a:solidFill>
              </a:rPr>
              <a:t>sampling distribution of </a:t>
            </a:r>
            <a:r>
              <a:rPr lang="en-GB" b="1" dirty="0" smtClean="0">
                <a:solidFill>
                  <a:schemeClr val="tx2"/>
                </a:solidFill>
              </a:rPr>
              <a:t>means, (usual U or Z)</a:t>
            </a:r>
            <a:r>
              <a:rPr lang="en-GB" b="1" dirty="0">
                <a:solidFill>
                  <a:schemeClr val="tx2"/>
                </a:solidFill>
              </a:rPr>
              <a:t/>
            </a:r>
            <a:br>
              <a:rPr lang="en-GB" b="1" dirty="0">
                <a:solidFill>
                  <a:schemeClr val="tx2"/>
                </a:solidFill>
              </a:rPr>
            </a:br>
            <a:r>
              <a:rPr lang="en-GB" b="1" dirty="0">
                <a:solidFill>
                  <a:schemeClr val="tx2"/>
                </a:solidFill>
              </a:rPr>
              <a:t/>
            </a:r>
            <a:br>
              <a:rPr lang="en-GB" b="1" dirty="0">
                <a:solidFill>
                  <a:schemeClr val="tx2"/>
                </a:solidFill>
              </a:rPr>
            </a:br>
            <a:r>
              <a:rPr lang="en-GB" b="1" dirty="0">
                <a:solidFill>
                  <a:schemeClr val="tx2"/>
                </a:solidFill>
              </a:rPr>
              <a:t>Central Limit Theorem.</a:t>
            </a:r>
            <a:br>
              <a:rPr lang="en-GB" b="1" dirty="0">
                <a:solidFill>
                  <a:schemeClr val="tx2"/>
                </a:solidFill>
              </a:rPr>
            </a:br>
            <a:r>
              <a:rPr lang="en-GB" dirty="0">
                <a:solidFill>
                  <a:schemeClr val="tx2"/>
                </a:solidFill>
              </a:rPr>
              <a:t>In the limit, as </a:t>
            </a:r>
            <a:r>
              <a:rPr lang="en-IE" dirty="0">
                <a:solidFill>
                  <a:schemeClr val="tx2"/>
                </a:solidFill>
              </a:rPr>
              <a:t>sample size </a:t>
            </a:r>
            <a:r>
              <a:rPr lang="en-GB" dirty="0">
                <a:solidFill>
                  <a:schemeClr val="tx2"/>
                </a:solidFill>
              </a:rPr>
              <a:t>n tends to infinity,</a:t>
            </a:r>
            <a:r>
              <a:rPr lang="en-GB" b="1" dirty="0">
                <a:solidFill>
                  <a:schemeClr val="tx2"/>
                </a:solidFill>
              </a:rPr>
              <a:t> </a:t>
            </a:r>
            <a:r>
              <a:rPr lang="en-GB" dirty="0">
                <a:solidFill>
                  <a:schemeClr val="tx2"/>
                </a:solidFill>
              </a:rPr>
              <a:t>the sampling distribution of means</a:t>
            </a:r>
            <a:r>
              <a:rPr lang="en-IE" dirty="0">
                <a:solidFill>
                  <a:schemeClr val="tx2"/>
                </a:solidFill>
              </a:rPr>
              <a:t> </a:t>
            </a:r>
            <a:r>
              <a:rPr lang="en-GB" dirty="0">
                <a:solidFill>
                  <a:schemeClr val="tx2"/>
                </a:solidFill>
              </a:rPr>
              <a:t>has a </a:t>
            </a:r>
            <a:r>
              <a:rPr lang="en-GB" dirty="0">
                <a:solidFill>
                  <a:srgbClr val="FF0000"/>
                </a:solidFill>
              </a:rPr>
              <a:t>standard normal distribution</a:t>
            </a:r>
            <a:r>
              <a:rPr lang="en-GB" dirty="0">
                <a:solidFill>
                  <a:schemeClr val="tx2"/>
                </a:solidFill>
              </a:rPr>
              <a:t>.</a:t>
            </a:r>
            <a:r>
              <a:rPr lang="en-IE" dirty="0">
                <a:solidFill>
                  <a:schemeClr val="tx2"/>
                </a:solidFill>
              </a:rPr>
              <a:t> Basis for </a:t>
            </a:r>
            <a:r>
              <a:rPr lang="en-IE" dirty="0">
                <a:solidFill>
                  <a:srgbClr val="FF0000"/>
                </a:solidFill>
              </a:rPr>
              <a:t>statistical inference</a:t>
            </a:r>
            <a:r>
              <a:rPr lang="en-IE" dirty="0">
                <a:solidFill>
                  <a:schemeClr val="tx2"/>
                </a:solidFill>
              </a:rPr>
              <a:t>.</a:t>
            </a:r>
            <a:endParaRPr lang="en-GB" dirty="0">
              <a:solidFill>
                <a:schemeClr val="tx2"/>
              </a:solidFill>
            </a:endParaRPr>
          </a:p>
        </p:txBody>
      </p:sp>
      <p:sp>
        <p:nvSpPr>
          <p:cNvPr id="3" name="Line 5"/>
          <p:cNvSpPr>
            <a:spLocks noChangeShapeType="1"/>
          </p:cNvSpPr>
          <p:nvPr/>
        </p:nvSpPr>
        <p:spPr bwMode="auto">
          <a:xfrm>
            <a:off x="2589213" y="4869160"/>
            <a:ext cx="534987"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5436096" y="2852936"/>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3131840" y="306896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6664424" y="3284984"/>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4644008" y="40386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4932040" y="40386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1691680" y="4581128"/>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2623592" y="4581128"/>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2123728" y="5157192"/>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2483768" y="5157192"/>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Slide Number Placeholder 12"/>
          <p:cNvSpPr>
            <a:spLocks noGrp="1"/>
          </p:cNvSpPr>
          <p:nvPr>
            <p:ph type="sldNum" sz="quarter" idx="12"/>
          </p:nvPr>
        </p:nvSpPr>
        <p:spPr/>
        <p:txBody>
          <a:bodyPr/>
          <a:lstStyle/>
          <a:p>
            <a:fld id="{D07F84AB-4CBE-4452-9117-91DB70B2D1D4}" type="slidenum">
              <a:rPr lang="en-IE" smtClean="0"/>
              <a:t>21</a:t>
            </a:fld>
            <a:endParaRPr lang="en-IE"/>
          </a:p>
        </p:txBody>
      </p:sp>
    </p:spTree>
    <p:extLst>
      <p:ext uri="{BB962C8B-B14F-4D97-AF65-F5344CB8AC3E}">
        <p14:creationId xmlns:p14="http://schemas.microsoft.com/office/powerpoint/2010/main" val="556655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76200"/>
            <a:ext cx="77724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dirty="0">
                <a:solidFill>
                  <a:schemeClr val="tx2"/>
                </a:solidFill>
              </a:rPr>
              <a:t>Attribute and Proportionate Sampling</a:t>
            </a:r>
            <a:br>
              <a:rPr lang="en-GB" sz="20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If the sample elements area </a:t>
            </a:r>
            <a:r>
              <a:rPr lang="en-GB" sz="1600" b="1" dirty="0">
                <a:solidFill>
                  <a:schemeClr val="tx2"/>
                </a:solidFill>
              </a:rPr>
              <a:t>measurement of some characteristic</a:t>
            </a:r>
            <a:r>
              <a:rPr lang="en-GB" sz="1600" dirty="0">
                <a:solidFill>
                  <a:schemeClr val="tx2"/>
                </a:solidFill>
              </a:rPr>
              <a:t>, we are said to have </a:t>
            </a:r>
            <a:r>
              <a:rPr lang="en-GB" sz="1600" b="1" dirty="0">
                <a:solidFill>
                  <a:schemeClr val="tx2"/>
                </a:solidFill>
              </a:rPr>
              <a:t>attribute sampling</a:t>
            </a:r>
            <a:r>
              <a:rPr lang="en-GB" sz="1600" dirty="0">
                <a:solidFill>
                  <a:schemeClr val="tx2"/>
                </a:solidFill>
              </a:rPr>
              <a:t>. On the other</a:t>
            </a:r>
            <a:r>
              <a:rPr lang="en-IE" sz="1600" dirty="0">
                <a:solidFill>
                  <a:schemeClr val="tx2"/>
                </a:solidFill>
              </a:rPr>
              <a:t> </a:t>
            </a:r>
            <a:r>
              <a:rPr lang="en-GB" sz="1600" dirty="0">
                <a:solidFill>
                  <a:schemeClr val="tx2"/>
                </a:solidFill>
              </a:rPr>
              <a:t>hand if all the sample elements are 1 or 0 (success/failure,</a:t>
            </a:r>
            <a:r>
              <a:rPr lang="en-IE" sz="1600" dirty="0">
                <a:solidFill>
                  <a:schemeClr val="tx2"/>
                </a:solidFill>
              </a:rPr>
              <a:t> </a:t>
            </a:r>
            <a:r>
              <a:rPr lang="en-GB" sz="1600" dirty="0">
                <a:solidFill>
                  <a:schemeClr val="tx2"/>
                </a:solidFill>
              </a:rPr>
              <a:t>agree/ no-not-agree), we have </a:t>
            </a:r>
            <a:r>
              <a:rPr lang="en-GB" sz="1600" b="1" dirty="0">
                <a:solidFill>
                  <a:schemeClr val="tx2"/>
                </a:solidFill>
              </a:rPr>
              <a:t>proportionate sampling</a:t>
            </a:r>
            <a:r>
              <a:rPr lang="en-GB" sz="1600" dirty="0">
                <a:solidFill>
                  <a:schemeClr val="tx2"/>
                </a:solidFill>
              </a:rPr>
              <a:t>. For proportionate sampling, the sample average x and the sample proportion p are </a:t>
            </a:r>
            <a:r>
              <a:rPr lang="en-GB" sz="1600" dirty="0" err="1">
                <a:solidFill>
                  <a:schemeClr val="tx2"/>
                </a:solidFill>
              </a:rPr>
              <a:t>synon</a:t>
            </a:r>
            <a:r>
              <a:rPr lang="en-IE" sz="1600" dirty="0">
                <a:solidFill>
                  <a:schemeClr val="tx2"/>
                </a:solidFill>
              </a:rPr>
              <a:t>y</a:t>
            </a:r>
            <a:r>
              <a:rPr lang="en-GB" sz="1600" dirty="0" err="1">
                <a:solidFill>
                  <a:schemeClr val="tx2"/>
                </a:solidFill>
              </a:rPr>
              <a:t>mous</a:t>
            </a:r>
            <a:r>
              <a:rPr lang="en-GB" sz="1600" dirty="0">
                <a:solidFill>
                  <a:schemeClr val="tx2"/>
                </a:solidFill>
              </a:rPr>
              <a:t>, just as are the mean </a:t>
            </a:r>
            <a:r>
              <a:rPr lang="en-GB" sz="1600" dirty="0">
                <a:solidFill>
                  <a:schemeClr val="tx2"/>
                </a:solidFill>
                <a:latin typeface="Symbol" pitchFamily="18" charset="2"/>
              </a:rPr>
              <a:t>m</a:t>
            </a:r>
            <a:r>
              <a:rPr lang="en-GB" sz="1600" dirty="0">
                <a:solidFill>
                  <a:schemeClr val="tx2"/>
                </a:solidFill>
              </a:rPr>
              <a:t> and proportion P for the parent population. From our results on the </a:t>
            </a:r>
            <a:r>
              <a:rPr lang="en-IE" sz="1600" dirty="0">
                <a:solidFill>
                  <a:schemeClr val="tx2"/>
                </a:solidFill>
              </a:rPr>
              <a:t>B</a:t>
            </a:r>
            <a:r>
              <a:rPr lang="en-GB" sz="1600" dirty="0" err="1">
                <a:solidFill>
                  <a:schemeClr val="tx2"/>
                </a:solidFill>
              </a:rPr>
              <a:t>inomial</a:t>
            </a:r>
            <a:r>
              <a:rPr lang="en-GB" sz="1600" dirty="0">
                <a:solidFill>
                  <a:schemeClr val="tx2"/>
                </a:solidFill>
              </a:rPr>
              <a:t> distribution, the sample variance is p (1 - p)  and the variance of the parent distribution is P (1 - P).</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We can generalise the concept of the sampling distribution of means to get the sampling distribution of any statistic. We say that a sample characteristic is an </a:t>
            </a:r>
            <a:r>
              <a:rPr lang="en-GB" sz="1600" dirty="0">
                <a:solidFill>
                  <a:srgbClr val="FF0000"/>
                </a:solidFill>
              </a:rPr>
              <a:t>unbiased estimator</a:t>
            </a:r>
            <a:r>
              <a:rPr lang="en-GB" sz="1600" dirty="0">
                <a:solidFill>
                  <a:schemeClr val="tx2"/>
                </a:solidFill>
              </a:rPr>
              <a:t> of the parent population characteristic, </a:t>
            </a:r>
            <a:r>
              <a:rPr lang="en-IE" sz="1600" dirty="0">
                <a:solidFill>
                  <a:schemeClr val="tx2"/>
                </a:solidFill>
              </a:rPr>
              <a:t>i.e.</a:t>
            </a:r>
            <a:r>
              <a:rPr lang="en-GB" sz="1600" dirty="0">
                <a:solidFill>
                  <a:schemeClr val="tx2"/>
                </a:solidFill>
              </a:rPr>
              <a:t> </a:t>
            </a:r>
            <a:r>
              <a:rPr lang="en-GB" sz="1600" dirty="0">
                <a:solidFill>
                  <a:srgbClr val="FF0000"/>
                </a:solidFill>
              </a:rPr>
              <a:t>the </a:t>
            </a:r>
            <a:r>
              <a:rPr lang="en-IE" sz="1600" dirty="0">
                <a:solidFill>
                  <a:srgbClr val="FF0000"/>
                </a:solidFill>
              </a:rPr>
              <a:t>expectation </a:t>
            </a:r>
            <a:r>
              <a:rPr lang="en-GB" sz="1600" dirty="0">
                <a:solidFill>
                  <a:schemeClr val="tx2"/>
                </a:solidFill>
              </a:rPr>
              <a:t>of the corresponding sampling distribution is equal to the parent characteristic.</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Lemma.	</a:t>
            </a:r>
            <a:r>
              <a:rPr lang="en-GB" sz="1600" dirty="0">
                <a:solidFill>
                  <a:schemeClr val="tx2"/>
                </a:solidFill>
              </a:rPr>
              <a:t>The sample average (proportion ) is an unbiased estimator of the parent</a:t>
            </a:r>
            <a:br>
              <a:rPr lang="en-GB" sz="1600" dirty="0">
                <a:solidFill>
                  <a:schemeClr val="tx2"/>
                </a:solidFill>
              </a:rPr>
            </a:br>
            <a:r>
              <a:rPr lang="en-GB" sz="1600" dirty="0">
                <a:solidFill>
                  <a:schemeClr val="tx2"/>
                </a:solidFill>
              </a:rPr>
              <a:t>                  	average (proportion):</a:t>
            </a:r>
            <a:br>
              <a:rPr lang="en-GB" sz="1600" dirty="0">
                <a:solidFill>
                  <a:schemeClr val="tx2"/>
                </a:solidFill>
              </a:rPr>
            </a:br>
            <a:r>
              <a:rPr lang="en-GB" sz="1600" dirty="0">
                <a:solidFill>
                  <a:schemeClr val="tx2"/>
                </a:solidFill>
              </a:rPr>
              <a:t>		E [ x] = </a:t>
            </a:r>
            <a:r>
              <a:rPr lang="en-GB" sz="1600" dirty="0">
                <a:solidFill>
                  <a:schemeClr val="tx2"/>
                </a:solidFill>
                <a:latin typeface="Symbol" pitchFamily="18" charset="2"/>
              </a:rPr>
              <a:t>m;</a:t>
            </a:r>
            <a:r>
              <a:rPr lang="en-GB" sz="1600" dirty="0">
                <a:solidFill>
                  <a:schemeClr val="tx2"/>
                </a:solidFill>
              </a:rPr>
              <a:t>	</a:t>
            </a:r>
            <a:r>
              <a:rPr lang="en-IE" sz="1600" dirty="0">
                <a:solidFill>
                  <a:schemeClr val="tx2"/>
                </a:solidFill>
              </a:rPr>
              <a:t>    so  </a:t>
            </a:r>
            <a:r>
              <a:rPr lang="en-GB" sz="1600" dirty="0">
                <a:solidFill>
                  <a:schemeClr val="tx2"/>
                </a:solidFill>
              </a:rPr>
              <a:t>E [p] = P.</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 quantity </a:t>
            </a:r>
            <a:r>
              <a:rPr lang="en-GB" sz="1600" dirty="0">
                <a:solidFill>
                  <a:schemeClr val="tx2"/>
                </a:solidFill>
                <a:latin typeface="Symbol" pitchFamily="18" charset="2"/>
              </a:rPr>
              <a:t>Ö</a:t>
            </a:r>
            <a:r>
              <a:rPr lang="en-GB" sz="1600" dirty="0">
                <a:solidFill>
                  <a:schemeClr val="tx2"/>
                </a:solidFill>
              </a:rPr>
              <a:t> ( N - n) / ( N - 1) is called the </a:t>
            </a:r>
            <a:r>
              <a:rPr lang="en-GB" sz="1600" b="1" dirty="0">
                <a:solidFill>
                  <a:schemeClr val="tx2"/>
                </a:solidFill>
              </a:rPr>
              <a:t>finite population correction (</a:t>
            </a:r>
            <a:r>
              <a:rPr lang="en-GB" sz="1600" b="1" dirty="0" err="1">
                <a:solidFill>
                  <a:schemeClr val="tx2"/>
                </a:solidFill>
              </a:rPr>
              <a:t>fpc</a:t>
            </a:r>
            <a:r>
              <a:rPr lang="en-GB" sz="1600" b="1" dirty="0">
                <a:solidFill>
                  <a:schemeClr val="tx2"/>
                </a:solidFill>
              </a:rPr>
              <a:t>).</a:t>
            </a:r>
            <a:r>
              <a:rPr lang="en-GB" sz="1600" dirty="0">
                <a:solidFill>
                  <a:schemeClr val="tx2"/>
                </a:solidFill>
              </a:rPr>
              <a:t> If the parent population is infinite or w</a:t>
            </a:r>
            <a:r>
              <a:rPr lang="en-IE" sz="1600" dirty="0">
                <a:solidFill>
                  <a:schemeClr val="tx2"/>
                </a:solidFill>
              </a:rPr>
              <a:t>e</a:t>
            </a:r>
            <a:r>
              <a:rPr lang="en-GB" sz="1600" dirty="0">
                <a:solidFill>
                  <a:schemeClr val="tx2"/>
                </a:solidFill>
              </a:rPr>
              <a:t> have sampling </a:t>
            </a:r>
            <a:r>
              <a:rPr lang="en-GB" sz="1600" dirty="0">
                <a:solidFill>
                  <a:srgbClr val="FF0000"/>
                </a:solidFill>
              </a:rPr>
              <a:t>with replacement</a:t>
            </a:r>
            <a:r>
              <a:rPr lang="en-GB" sz="1600" dirty="0">
                <a:solidFill>
                  <a:schemeClr val="tx2"/>
                </a:solidFill>
              </a:rPr>
              <a:t> the </a:t>
            </a:r>
            <a:r>
              <a:rPr lang="en-GB" sz="1600" dirty="0" err="1">
                <a:solidFill>
                  <a:schemeClr val="tx2"/>
                </a:solidFill>
              </a:rPr>
              <a:t>fpc</a:t>
            </a:r>
            <a:r>
              <a:rPr lang="en-GB" sz="1600" dirty="0">
                <a:solidFill>
                  <a:schemeClr val="tx2"/>
                </a:solidFill>
              </a:rPr>
              <a:t> = 1.</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Lemma.</a:t>
            </a:r>
            <a:r>
              <a:rPr lang="en-GB" sz="1600" dirty="0">
                <a:solidFill>
                  <a:schemeClr val="tx2"/>
                </a:solidFill>
              </a:rPr>
              <a:t>		E [s] = S * </a:t>
            </a:r>
            <a:r>
              <a:rPr lang="en-GB" sz="1600" dirty="0" err="1">
                <a:solidFill>
                  <a:schemeClr val="tx2"/>
                </a:solidFill>
              </a:rPr>
              <a:t>fpc</a:t>
            </a:r>
            <a:r>
              <a:rPr lang="en-IE" sz="1600" dirty="0">
                <a:solidFill>
                  <a:schemeClr val="tx2"/>
                </a:solidFill>
              </a:rPr>
              <a:t> for estimated sample S.D. with </a:t>
            </a:r>
            <a:r>
              <a:rPr lang="en-IE" sz="1600" dirty="0" err="1">
                <a:solidFill>
                  <a:schemeClr val="tx2"/>
                </a:solidFill>
              </a:rPr>
              <a:t>fpc</a:t>
            </a:r>
            <a:endParaRPr lang="en-GB" sz="1600" dirty="0">
              <a:solidFill>
                <a:schemeClr val="tx2"/>
              </a:solidFill>
            </a:endParaRPr>
          </a:p>
        </p:txBody>
      </p:sp>
      <p:sp>
        <p:nvSpPr>
          <p:cNvPr id="3" name="Line 5"/>
          <p:cNvSpPr>
            <a:spLocks noChangeShapeType="1"/>
          </p:cNvSpPr>
          <p:nvPr/>
        </p:nvSpPr>
        <p:spPr bwMode="auto">
          <a:xfrm>
            <a:off x="1979712" y="5157192"/>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7"/>
          <p:cNvSpPr>
            <a:spLocks noChangeShapeType="1"/>
          </p:cNvSpPr>
          <p:nvPr/>
        </p:nvSpPr>
        <p:spPr bwMode="auto">
          <a:xfrm>
            <a:off x="2911624" y="4725144"/>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Slide Number Placeholder 4"/>
          <p:cNvSpPr>
            <a:spLocks noGrp="1"/>
          </p:cNvSpPr>
          <p:nvPr>
            <p:ph type="sldNum" sz="quarter" idx="12"/>
          </p:nvPr>
        </p:nvSpPr>
        <p:spPr/>
        <p:txBody>
          <a:bodyPr/>
          <a:lstStyle/>
          <a:p>
            <a:fld id="{D07F84AB-4CBE-4452-9117-91DB70B2D1D4}" type="slidenum">
              <a:rPr lang="en-IE" smtClean="0"/>
              <a:t>22</a:t>
            </a:fld>
            <a:endParaRPr lang="en-IE"/>
          </a:p>
        </p:txBody>
      </p:sp>
    </p:spTree>
    <p:extLst>
      <p:ext uri="{BB962C8B-B14F-4D97-AF65-F5344CB8AC3E}">
        <p14:creationId xmlns:p14="http://schemas.microsoft.com/office/powerpoint/2010/main" val="2589893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304800"/>
            <a:ext cx="861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dirty="0">
                <a:solidFill>
                  <a:schemeClr val="tx2"/>
                </a:solidFill>
              </a:rPr>
              <a:t>Confidence Intervals</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From the statistical tables for a </a:t>
            </a:r>
            <a:r>
              <a:rPr lang="en-GB" sz="1600" dirty="0" smtClean="0">
                <a:solidFill>
                  <a:schemeClr val="tx2"/>
                </a:solidFill>
              </a:rPr>
              <a:t>Standard Normal (Gaussian)</a:t>
            </a:r>
            <a:r>
              <a:rPr lang="en-GB" sz="1600" dirty="0">
                <a:solidFill>
                  <a:schemeClr val="tx2"/>
                </a:solidFill>
              </a:rPr>
              <a:t/>
            </a:r>
            <a:br>
              <a:rPr lang="en-GB" sz="1600" dirty="0">
                <a:solidFill>
                  <a:schemeClr val="tx2"/>
                </a:solidFill>
              </a:rPr>
            </a:br>
            <a:r>
              <a:rPr lang="en-GB" sz="1600" dirty="0">
                <a:solidFill>
                  <a:schemeClr val="tx2"/>
                </a:solidFill>
              </a:rPr>
              <a:t>distribution, we note that</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Area Under 		From	To</a:t>
            </a:r>
            <a:br>
              <a:rPr lang="en-GB" sz="1600" dirty="0">
                <a:solidFill>
                  <a:schemeClr val="tx2"/>
                </a:solidFill>
              </a:rPr>
            </a:br>
            <a:r>
              <a:rPr lang="en-GB" sz="1600" dirty="0">
                <a:solidFill>
                  <a:schemeClr val="tx2"/>
                </a:solidFill>
              </a:rPr>
              <a:t>     </a:t>
            </a:r>
            <a:r>
              <a:rPr lang="en-GB" sz="1600" dirty="0" smtClean="0">
                <a:solidFill>
                  <a:schemeClr val="tx2"/>
                </a:solidFill>
              </a:rPr>
              <a:t>    Density </a:t>
            </a:r>
            <a:r>
              <a:rPr lang="en-GB" sz="1600" dirty="0">
                <a:solidFill>
                  <a:schemeClr val="tx2"/>
                </a:solidFill>
              </a:rPr>
              <a:t>Function</a:t>
            </a:r>
            <a:br>
              <a:rPr lang="en-GB" sz="1600" dirty="0">
                <a:solidFill>
                  <a:schemeClr val="tx2"/>
                </a:solidFill>
              </a:rPr>
            </a:br>
            <a:r>
              <a:rPr lang="en-GB" sz="1600" dirty="0">
                <a:solidFill>
                  <a:schemeClr val="tx2"/>
                </a:solidFill>
              </a:rPr>
              <a:t>	0.90		-1.64	1.64</a:t>
            </a:r>
            <a:br>
              <a:rPr lang="en-GB" sz="1600" dirty="0">
                <a:solidFill>
                  <a:schemeClr val="tx2"/>
                </a:solidFill>
              </a:rPr>
            </a:br>
            <a:r>
              <a:rPr lang="en-GB" sz="1600" dirty="0">
                <a:solidFill>
                  <a:schemeClr val="tx2"/>
                </a:solidFill>
              </a:rPr>
              <a:t>	0.95		-1.96	1.96</a:t>
            </a:r>
            <a:br>
              <a:rPr lang="en-GB" sz="1600" dirty="0">
                <a:solidFill>
                  <a:schemeClr val="tx2"/>
                </a:solidFill>
              </a:rPr>
            </a:br>
            <a:r>
              <a:rPr lang="en-GB" sz="1600" dirty="0">
                <a:solidFill>
                  <a:schemeClr val="tx2"/>
                </a:solidFill>
              </a:rPr>
              <a:t>	0.99		-2.58	2.58		</a:t>
            </a:r>
            <a:r>
              <a:rPr lang="en-GB" sz="1600" b="1" dirty="0">
                <a:solidFill>
                  <a:schemeClr val="tx2"/>
                </a:solidFill>
              </a:rPr>
              <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From the </a:t>
            </a:r>
            <a:r>
              <a:rPr lang="en-GB" sz="1600" dirty="0">
                <a:solidFill>
                  <a:srgbClr val="FF0000"/>
                </a:solidFill>
              </a:rPr>
              <a:t>central limit theorem</a:t>
            </a:r>
            <a:r>
              <a:rPr lang="en-GB" sz="1600" dirty="0">
                <a:solidFill>
                  <a:schemeClr val="tx2"/>
                </a:solidFill>
              </a:rPr>
              <a:t>, if x and s</a:t>
            </a:r>
            <a:r>
              <a:rPr lang="en-GB" sz="1600" baseline="30000" dirty="0">
                <a:solidFill>
                  <a:schemeClr val="tx2"/>
                </a:solidFill>
              </a:rPr>
              <a:t>2</a:t>
            </a:r>
            <a:r>
              <a:rPr lang="en-GB" sz="1600" dirty="0">
                <a:solidFill>
                  <a:schemeClr val="tx2"/>
                </a:solidFill>
              </a:rPr>
              <a:t> are the mean and variance of a random sample of size n (with n greater than 25) drawn from a large parent population, then we can make the following statement about the unknown parent mean </a:t>
            </a:r>
            <a:r>
              <a:rPr lang="en-GB" sz="1600" dirty="0">
                <a:solidFill>
                  <a:schemeClr val="tx2"/>
                </a:solidFill>
                <a:latin typeface="Symbol" pitchFamily="18" charset="2"/>
              </a:rPr>
              <a:t>m</a:t>
            </a:r>
            <a:r>
              <a:rPr lang="en-GB" sz="1600" dirty="0">
                <a:solidFill>
                  <a:schemeClr val="tx2"/>
                </a:solidFill>
              </a:rPr>
              <a:t> </a:t>
            </a:r>
            <a:br>
              <a:rPr lang="en-GB" sz="1600" dirty="0">
                <a:solidFill>
                  <a:schemeClr val="tx2"/>
                </a:solidFill>
              </a:rPr>
            </a:br>
            <a:r>
              <a:rPr lang="en-GB" sz="1600" dirty="0">
                <a:solidFill>
                  <a:schemeClr val="tx2"/>
                </a:solidFill>
              </a:rPr>
              <a:t>	</a:t>
            </a:r>
            <a:r>
              <a:rPr lang="en-GB" sz="1600" dirty="0" err="1">
                <a:solidFill>
                  <a:schemeClr val="tx2"/>
                </a:solidFill>
              </a:rPr>
              <a:t>Prob</a:t>
            </a:r>
            <a:r>
              <a:rPr lang="en-GB" sz="1600" dirty="0">
                <a:solidFill>
                  <a:schemeClr val="tx2"/>
                </a:solidFill>
              </a:rPr>
              <a:t> { -1.64 </a:t>
            </a:r>
            <a:r>
              <a:rPr lang="en-GB" sz="1600" dirty="0">
                <a:solidFill>
                  <a:schemeClr val="tx2"/>
                </a:solidFill>
                <a:latin typeface="Symbol" pitchFamily="18" charset="2"/>
              </a:rPr>
              <a:t>£    </a:t>
            </a:r>
            <a:r>
              <a:rPr lang="en-GB" sz="1600" dirty="0">
                <a:solidFill>
                  <a:schemeClr val="tx2"/>
                </a:solidFill>
              </a:rPr>
              <a:t>x - </a:t>
            </a:r>
            <a:r>
              <a:rPr lang="en-GB" sz="1600" dirty="0">
                <a:solidFill>
                  <a:schemeClr val="tx2"/>
                </a:solidFill>
                <a:latin typeface="Symbol" pitchFamily="18" charset="2"/>
              </a:rPr>
              <a:t>m</a:t>
            </a:r>
            <a:r>
              <a:rPr lang="en-GB" sz="1600" dirty="0">
                <a:solidFill>
                  <a:schemeClr val="tx2"/>
                </a:solidFill>
              </a:rPr>
              <a:t>   </a:t>
            </a:r>
            <a:r>
              <a:rPr lang="en-GB" sz="1600" dirty="0">
                <a:solidFill>
                  <a:schemeClr val="tx2"/>
                </a:solidFill>
                <a:latin typeface="Symbol" pitchFamily="18" charset="2"/>
              </a:rPr>
              <a:t>£  1.64)  »  0.90</a:t>
            </a:r>
            <a:br>
              <a:rPr lang="en-GB" sz="1600" dirty="0">
                <a:solidFill>
                  <a:schemeClr val="tx2"/>
                </a:solidFill>
                <a:latin typeface="Symbol" pitchFamily="18" charset="2"/>
              </a:rPr>
            </a:br>
            <a:r>
              <a:rPr lang="en-GB" sz="1600" dirty="0">
                <a:solidFill>
                  <a:schemeClr val="tx2"/>
                </a:solidFill>
                <a:latin typeface="Symbol" pitchFamily="18" charset="2"/>
              </a:rPr>
              <a:t>		           </a:t>
            </a:r>
            <a:r>
              <a:rPr lang="en-GB" sz="1600" dirty="0">
                <a:solidFill>
                  <a:schemeClr val="tx2"/>
                </a:solidFill>
              </a:rPr>
              <a:t>s / </a:t>
            </a:r>
            <a:r>
              <a:rPr lang="en-GB" sz="1600" dirty="0">
                <a:solidFill>
                  <a:schemeClr val="tx2"/>
                </a:solidFill>
                <a:latin typeface="Symbol" pitchFamily="18" charset="2"/>
              </a:rPr>
              <a:t>Ö</a:t>
            </a:r>
            <a:r>
              <a:rPr lang="en-GB" sz="1600" dirty="0">
                <a:solidFill>
                  <a:schemeClr val="tx2"/>
                </a:solidFill>
              </a:rPr>
              <a:t> n</a:t>
            </a:r>
            <a:br>
              <a:rPr lang="en-GB" sz="1600" dirty="0">
                <a:solidFill>
                  <a:schemeClr val="tx2"/>
                </a:solidFill>
              </a:rPr>
            </a:br>
            <a:r>
              <a:rPr lang="en-GB" sz="1600" dirty="0">
                <a:solidFill>
                  <a:schemeClr val="tx2"/>
                </a:solidFill>
              </a:rPr>
              <a:t>i.e. 	</a:t>
            </a:r>
            <a:r>
              <a:rPr lang="en-GB" sz="1600" dirty="0" err="1">
                <a:solidFill>
                  <a:schemeClr val="tx2"/>
                </a:solidFill>
              </a:rPr>
              <a:t>Prob</a:t>
            </a:r>
            <a:r>
              <a:rPr lang="en-GB" sz="1600" dirty="0">
                <a:solidFill>
                  <a:schemeClr val="tx2"/>
                </a:solidFill>
              </a:rPr>
              <a:t> { x - 1.64 s / </a:t>
            </a:r>
            <a:r>
              <a:rPr lang="en-GB" sz="1600" dirty="0">
                <a:solidFill>
                  <a:schemeClr val="tx2"/>
                </a:solidFill>
                <a:latin typeface="Symbol" pitchFamily="18" charset="2"/>
              </a:rPr>
              <a:t>Ö</a:t>
            </a:r>
            <a:r>
              <a:rPr lang="en-GB" sz="1600" dirty="0">
                <a:solidFill>
                  <a:schemeClr val="tx2"/>
                </a:solidFill>
              </a:rPr>
              <a:t> n  </a:t>
            </a:r>
            <a:r>
              <a:rPr lang="en-GB" sz="1600" dirty="0">
                <a:solidFill>
                  <a:schemeClr val="tx2"/>
                </a:solidFill>
                <a:latin typeface="Symbol" pitchFamily="18" charset="2"/>
              </a:rPr>
              <a:t>£  m</a:t>
            </a:r>
            <a:r>
              <a:rPr lang="en-GB" sz="1600" dirty="0">
                <a:solidFill>
                  <a:schemeClr val="tx2"/>
                </a:solidFill>
              </a:rPr>
              <a:t>  </a:t>
            </a:r>
            <a:r>
              <a:rPr lang="en-GB" sz="1600" dirty="0">
                <a:solidFill>
                  <a:schemeClr val="tx2"/>
                </a:solidFill>
                <a:latin typeface="Symbol" pitchFamily="18" charset="2"/>
              </a:rPr>
              <a:t>£</a:t>
            </a:r>
            <a:r>
              <a:rPr lang="en-GB" sz="1600" dirty="0">
                <a:solidFill>
                  <a:schemeClr val="tx2"/>
                </a:solidFill>
              </a:rPr>
              <a:t>  x</a:t>
            </a:r>
            <a:r>
              <a:rPr lang="en-GB" sz="1600" dirty="0">
                <a:solidFill>
                  <a:schemeClr val="tx2"/>
                </a:solidFill>
                <a:latin typeface="Symbol" pitchFamily="18" charset="2"/>
              </a:rPr>
              <a:t> + 1.64 </a:t>
            </a:r>
            <a:r>
              <a:rPr lang="en-GB" sz="1600" dirty="0">
                <a:solidFill>
                  <a:schemeClr val="tx2"/>
                </a:solidFill>
              </a:rPr>
              <a:t>s / </a:t>
            </a:r>
            <a:r>
              <a:rPr lang="en-GB" sz="1600" dirty="0">
                <a:solidFill>
                  <a:schemeClr val="tx2"/>
                </a:solidFill>
                <a:latin typeface="Symbol" pitchFamily="18" charset="2"/>
              </a:rPr>
              <a:t>Ö</a:t>
            </a:r>
            <a:r>
              <a:rPr lang="en-GB" sz="1600" dirty="0">
                <a:solidFill>
                  <a:schemeClr val="tx2"/>
                </a:solidFill>
              </a:rPr>
              <a:t> n } </a:t>
            </a:r>
            <a:r>
              <a:rPr lang="en-GB" sz="1600" dirty="0">
                <a:solidFill>
                  <a:schemeClr val="tx2"/>
                </a:solidFill>
                <a:latin typeface="Symbol" pitchFamily="18" charset="2"/>
              </a:rPr>
              <a:t>»  0.90</a:t>
            </a:r>
            <a:br>
              <a:rPr lang="en-GB" sz="1600" dirty="0">
                <a:solidFill>
                  <a:schemeClr val="tx2"/>
                </a:solidFill>
                <a:latin typeface="Symbol" pitchFamily="18" charset="2"/>
              </a:rPr>
            </a:br>
            <a:r>
              <a:rPr lang="en-GB" sz="1600" dirty="0">
                <a:solidFill>
                  <a:schemeClr val="tx2"/>
                </a:solidFill>
                <a:latin typeface="Symbol" pitchFamily="18" charset="2"/>
              </a:rPr>
              <a:t/>
            </a:r>
            <a:br>
              <a:rPr lang="en-GB" sz="1600" dirty="0">
                <a:solidFill>
                  <a:schemeClr val="tx2"/>
                </a:solidFill>
                <a:latin typeface="Symbol" pitchFamily="18" charset="2"/>
              </a:rPr>
            </a:br>
            <a:r>
              <a:rPr lang="en-GB" sz="1600" dirty="0">
                <a:solidFill>
                  <a:schemeClr val="tx2"/>
                </a:solidFill>
              </a:rPr>
              <a:t>The range x  + 1.64 s / </a:t>
            </a:r>
            <a:r>
              <a:rPr lang="en-GB" sz="1600" dirty="0">
                <a:solidFill>
                  <a:schemeClr val="tx2"/>
                </a:solidFill>
                <a:latin typeface="Symbol" pitchFamily="18" charset="2"/>
              </a:rPr>
              <a:t>Ö</a:t>
            </a:r>
            <a:r>
              <a:rPr lang="en-GB" sz="1600" dirty="0">
                <a:solidFill>
                  <a:schemeClr val="tx2"/>
                </a:solidFill>
              </a:rPr>
              <a:t> n    is called a </a:t>
            </a:r>
            <a:r>
              <a:rPr lang="en-GB" sz="1600" b="1" dirty="0">
                <a:solidFill>
                  <a:schemeClr val="tx2"/>
                </a:solidFill>
              </a:rPr>
              <a:t>90% confidence interval </a:t>
            </a:r>
            <a:r>
              <a:rPr lang="en-GB" sz="1600" dirty="0">
                <a:solidFill>
                  <a:schemeClr val="tx2"/>
                </a:solidFill>
              </a:rPr>
              <a:t>for the parent mean </a:t>
            </a:r>
            <a:r>
              <a:rPr lang="en-GB" sz="1600" dirty="0">
                <a:solidFill>
                  <a:schemeClr val="tx2"/>
                </a:solidFill>
                <a:latin typeface="Symbol" pitchFamily="18" charset="2"/>
              </a:rPr>
              <a:t>m</a:t>
            </a:r>
            <a:r>
              <a:rPr lang="en-GB" sz="1600" dirty="0">
                <a:solidFill>
                  <a:schemeClr val="tx2"/>
                </a:solidFill>
              </a:rPr>
              <a:t>.</a:t>
            </a:r>
            <a:br>
              <a:rPr lang="en-GB" sz="1600" dirty="0">
                <a:solidFill>
                  <a:schemeClr val="tx2"/>
                </a:solidFill>
              </a:rPr>
            </a:br>
            <a:r>
              <a:rPr lang="en-GB" sz="1600" dirty="0">
                <a:solidFill>
                  <a:schemeClr val="tx2"/>
                </a:solidFill>
              </a:rPr>
              <a:t> </a:t>
            </a:r>
            <a:r>
              <a:rPr lang="en-GB" sz="1600" dirty="0">
                <a:solidFill>
                  <a:schemeClr val="tx2"/>
                </a:solidFill>
                <a:latin typeface="Symbol" pitchFamily="18" charset="2"/>
              </a:rPr>
              <a:t/>
            </a:r>
            <a:br>
              <a:rPr lang="en-GB" sz="1600" dirty="0">
                <a:solidFill>
                  <a:schemeClr val="tx2"/>
                </a:solidFill>
                <a:latin typeface="Symbol" pitchFamily="18" charset="2"/>
              </a:rPr>
            </a:br>
            <a:r>
              <a:rPr lang="en-GB" sz="1600" dirty="0">
                <a:solidFill>
                  <a:schemeClr val="tx2"/>
                </a:solidFill>
              </a:rPr>
              <a:t>Example [ Attribute Sampling]</a:t>
            </a:r>
            <a:br>
              <a:rPr lang="en-GB" sz="1600" dirty="0">
                <a:solidFill>
                  <a:schemeClr val="tx2"/>
                </a:solidFill>
              </a:rPr>
            </a:br>
            <a:r>
              <a:rPr lang="en-GB" sz="1600" dirty="0">
                <a:solidFill>
                  <a:schemeClr val="tx2"/>
                </a:solidFill>
              </a:rPr>
              <a:t>A random sample of size 25 has x = 15 and s = 2. Then a 95% confidence interval for </a:t>
            </a:r>
            <a:r>
              <a:rPr lang="en-GB" sz="1600" dirty="0">
                <a:solidFill>
                  <a:schemeClr val="tx2"/>
                </a:solidFill>
                <a:latin typeface="Symbol" pitchFamily="18" charset="2"/>
              </a:rPr>
              <a:t>m</a:t>
            </a:r>
            <a:r>
              <a:rPr lang="en-GB" sz="1600" dirty="0">
                <a:solidFill>
                  <a:schemeClr val="tx2"/>
                </a:solidFill>
              </a:rPr>
              <a:t> is</a:t>
            </a:r>
            <a:br>
              <a:rPr lang="en-GB" sz="1600" dirty="0">
                <a:solidFill>
                  <a:schemeClr val="tx2"/>
                </a:solidFill>
              </a:rPr>
            </a:br>
            <a:r>
              <a:rPr lang="en-GB" sz="1600" dirty="0">
                <a:solidFill>
                  <a:schemeClr val="tx2"/>
                </a:solidFill>
              </a:rPr>
              <a:t>	15 + 1.96 (2 / 5) 	(i.e.) 14.22 to 15.78</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 Proportionate Sampling]</a:t>
            </a:r>
            <a:br>
              <a:rPr lang="en-GB" sz="1600" dirty="0">
                <a:solidFill>
                  <a:schemeClr val="tx2"/>
                </a:solidFill>
              </a:rPr>
            </a:br>
            <a:r>
              <a:rPr lang="en-GB" sz="1600" dirty="0">
                <a:solidFill>
                  <a:schemeClr val="tx2"/>
                </a:solidFill>
              </a:rPr>
              <a:t>A random sample of size n = 1000 has p = 0.40 </a:t>
            </a:r>
            <a:r>
              <a:rPr lang="en-GB" sz="1600" dirty="0">
                <a:solidFill>
                  <a:schemeClr val="tx2"/>
                </a:solidFill>
                <a:latin typeface="Symbol" pitchFamily="18" charset="2"/>
              </a:rPr>
              <a:t>Þ</a:t>
            </a:r>
            <a:r>
              <a:rPr lang="en-GB" sz="1600" dirty="0">
                <a:solidFill>
                  <a:schemeClr val="tx2"/>
                </a:solidFill>
              </a:rPr>
              <a:t> 1.96 </a:t>
            </a:r>
            <a:r>
              <a:rPr lang="en-GB" sz="1600" dirty="0">
                <a:solidFill>
                  <a:schemeClr val="tx2"/>
                </a:solidFill>
                <a:latin typeface="Symbol" pitchFamily="18" charset="2"/>
              </a:rPr>
              <a:t>Ö</a:t>
            </a:r>
            <a:r>
              <a:rPr lang="en-GB" sz="1600" dirty="0">
                <a:solidFill>
                  <a:schemeClr val="tx2"/>
                </a:solidFill>
              </a:rPr>
              <a:t> p (1 - p) / (n - 1) = 0.03.</a:t>
            </a:r>
            <a:br>
              <a:rPr lang="en-GB" sz="1600" dirty="0">
                <a:solidFill>
                  <a:schemeClr val="tx2"/>
                </a:solidFill>
              </a:rPr>
            </a:br>
            <a:r>
              <a:rPr lang="en-GB" sz="1600" dirty="0">
                <a:solidFill>
                  <a:schemeClr val="tx2"/>
                </a:solidFill>
              </a:rPr>
              <a:t>A 95% confidence interval for P is 0.40 + 0.03    (i.e.)    0.37 to 0.43. </a:t>
            </a:r>
            <a:br>
              <a:rPr lang="en-GB" sz="1600" dirty="0">
                <a:solidFill>
                  <a:schemeClr val="tx2"/>
                </a:solidFill>
              </a:rPr>
            </a:br>
            <a:endParaRPr lang="en-GB" sz="1600" dirty="0">
              <a:solidFill>
                <a:schemeClr val="tx2"/>
              </a:solidFill>
            </a:endParaRPr>
          </a:p>
        </p:txBody>
      </p:sp>
      <p:sp>
        <p:nvSpPr>
          <p:cNvPr id="3" name="Freeform 5"/>
          <p:cNvSpPr>
            <a:spLocks/>
          </p:cNvSpPr>
          <p:nvPr/>
        </p:nvSpPr>
        <p:spPr bwMode="auto">
          <a:xfrm>
            <a:off x="5372100" y="1955800"/>
            <a:ext cx="2973388" cy="407988"/>
          </a:xfrm>
          <a:custGeom>
            <a:avLst/>
            <a:gdLst>
              <a:gd name="T0" fmla="*/ 32 w 1873"/>
              <a:gd name="T1" fmla="*/ 248 h 257"/>
              <a:gd name="T2" fmla="*/ 88 w 1873"/>
              <a:gd name="T3" fmla="*/ 240 h 257"/>
              <a:gd name="T4" fmla="*/ 136 w 1873"/>
              <a:gd name="T5" fmla="*/ 240 h 257"/>
              <a:gd name="T6" fmla="*/ 184 w 1873"/>
              <a:gd name="T7" fmla="*/ 240 h 257"/>
              <a:gd name="T8" fmla="*/ 232 w 1873"/>
              <a:gd name="T9" fmla="*/ 240 h 257"/>
              <a:gd name="T10" fmla="*/ 280 w 1873"/>
              <a:gd name="T11" fmla="*/ 232 h 257"/>
              <a:gd name="T12" fmla="*/ 328 w 1873"/>
              <a:gd name="T13" fmla="*/ 216 h 257"/>
              <a:gd name="T14" fmla="*/ 376 w 1873"/>
              <a:gd name="T15" fmla="*/ 200 h 257"/>
              <a:gd name="T16" fmla="*/ 424 w 1873"/>
              <a:gd name="T17" fmla="*/ 176 h 257"/>
              <a:gd name="T18" fmla="*/ 472 w 1873"/>
              <a:gd name="T19" fmla="*/ 160 h 257"/>
              <a:gd name="T20" fmla="*/ 520 w 1873"/>
              <a:gd name="T21" fmla="*/ 136 h 257"/>
              <a:gd name="T22" fmla="*/ 568 w 1873"/>
              <a:gd name="T23" fmla="*/ 104 h 257"/>
              <a:gd name="T24" fmla="*/ 616 w 1873"/>
              <a:gd name="T25" fmla="*/ 72 h 257"/>
              <a:gd name="T26" fmla="*/ 672 w 1873"/>
              <a:gd name="T27" fmla="*/ 48 h 257"/>
              <a:gd name="T28" fmla="*/ 720 w 1873"/>
              <a:gd name="T29" fmla="*/ 32 h 257"/>
              <a:gd name="T30" fmla="*/ 768 w 1873"/>
              <a:gd name="T31" fmla="*/ 24 h 257"/>
              <a:gd name="T32" fmla="*/ 816 w 1873"/>
              <a:gd name="T33" fmla="*/ 8 h 257"/>
              <a:gd name="T34" fmla="*/ 864 w 1873"/>
              <a:gd name="T35" fmla="*/ 0 h 257"/>
              <a:gd name="T36" fmla="*/ 912 w 1873"/>
              <a:gd name="T37" fmla="*/ 0 h 257"/>
              <a:gd name="T38" fmla="*/ 960 w 1873"/>
              <a:gd name="T39" fmla="*/ 0 h 257"/>
              <a:gd name="T40" fmla="*/ 1056 w 1873"/>
              <a:gd name="T41" fmla="*/ 0 h 257"/>
              <a:gd name="T42" fmla="*/ 1152 w 1873"/>
              <a:gd name="T43" fmla="*/ 16 h 257"/>
              <a:gd name="T44" fmla="*/ 1200 w 1873"/>
              <a:gd name="T45" fmla="*/ 40 h 257"/>
              <a:gd name="T46" fmla="*/ 1248 w 1873"/>
              <a:gd name="T47" fmla="*/ 64 h 257"/>
              <a:gd name="T48" fmla="*/ 1296 w 1873"/>
              <a:gd name="T49" fmla="*/ 88 h 257"/>
              <a:gd name="T50" fmla="*/ 1344 w 1873"/>
              <a:gd name="T51" fmla="*/ 112 h 257"/>
              <a:gd name="T52" fmla="*/ 1400 w 1873"/>
              <a:gd name="T53" fmla="*/ 128 h 257"/>
              <a:gd name="T54" fmla="*/ 1448 w 1873"/>
              <a:gd name="T55" fmla="*/ 160 h 257"/>
              <a:gd name="T56" fmla="*/ 1504 w 1873"/>
              <a:gd name="T57" fmla="*/ 176 h 257"/>
              <a:gd name="T58" fmla="*/ 1552 w 1873"/>
              <a:gd name="T59" fmla="*/ 192 h 257"/>
              <a:gd name="T60" fmla="*/ 1600 w 1873"/>
              <a:gd name="T61" fmla="*/ 216 h 257"/>
              <a:gd name="T62" fmla="*/ 1648 w 1873"/>
              <a:gd name="T63" fmla="*/ 224 h 257"/>
              <a:gd name="T64" fmla="*/ 1704 w 1873"/>
              <a:gd name="T65" fmla="*/ 240 h 257"/>
              <a:gd name="T66" fmla="*/ 1752 w 1873"/>
              <a:gd name="T67" fmla="*/ 248 h 257"/>
              <a:gd name="T68" fmla="*/ 1800 w 1873"/>
              <a:gd name="T69" fmla="*/ 256 h 257"/>
              <a:gd name="T70" fmla="*/ 1848 w 1873"/>
              <a:gd name="T71"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73" h="257">
                <a:moveTo>
                  <a:pt x="0" y="232"/>
                </a:moveTo>
                <a:lnTo>
                  <a:pt x="32" y="248"/>
                </a:lnTo>
                <a:lnTo>
                  <a:pt x="64" y="240"/>
                </a:lnTo>
                <a:lnTo>
                  <a:pt x="88" y="240"/>
                </a:lnTo>
                <a:lnTo>
                  <a:pt x="112" y="240"/>
                </a:lnTo>
                <a:lnTo>
                  <a:pt x="136" y="240"/>
                </a:lnTo>
                <a:lnTo>
                  <a:pt x="160" y="240"/>
                </a:lnTo>
                <a:lnTo>
                  <a:pt x="184" y="240"/>
                </a:lnTo>
                <a:lnTo>
                  <a:pt x="208" y="240"/>
                </a:lnTo>
                <a:lnTo>
                  <a:pt x="232" y="240"/>
                </a:lnTo>
                <a:lnTo>
                  <a:pt x="256" y="232"/>
                </a:lnTo>
                <a:lnTo>
                  <a:pt x="280" y="232"/>
                </a:lnTo>
                <a:lnTo>
                  <a:pt x="304" y="224"/>
                </a:lnTo>
                <a:lnTo>
                  <a:pt x="328" y="216"/>
                </a:lnTo>
                <a:lnTo>
                  <a:pt x="352" y="208"/>
                </a:lnTo>
                <a:lnTo>
                  <a:pt x="376" y="200"/>
                </a:lnTo>
                <a:lnTo>
                  <a:pt x="400" y="192"/>
                </a:lnTo>
                <a:lnTo>
                  <a:pt x="424" y="176"/>
                </a:lnTo>
                <a:lnTo>
                  <a:pt x="448" y="168"/>
                </a:lnTo>
                <a:lnTo>
                  <a:pt x="472" y="160"/>
                </a:lnTo>
                <a:lnTo>
                  <a:pt x="496" y="144"/>
                </a:lnTo>
                <a:lnTo>
                  <a:pt x="520" y="136"/>
                </a:lnTo>
                <a:lnTo>
                  <a:pt x="544" y="120"/>
                </a:lnTo>
                <a:lnTo>
                  <a:pt x="568" y="104"/>
                </a:lnTo>
                <a:lnTo>
                  <a:pt x="592" y="88"/>
                </a:lnTo>
                <a:lnTo>
                  <a:pt x="616" y="72"/>
                </a:lnTo>
                <a:lnTo>
                  <a:pt x="640" y="64"/>
                </a:lnTo>
                <a:lnTo>
                  <a:pt x="672" y="48"/>
                </a:lnTo>
                <a:lnTo>
                  <a:pt x="696" y="40"/>
                </a:lnTo>
                <a:lnTo>
                  <a:pt x="720" y="32"/>
                </a:lnTo>
                <a:lnTo>
                  <a:pt x="744" y="24"/>
                </a:lnTo>
                <a:lnTo>
                  <a:pt x="768" y="24"/>
                </a:lnTo>
                <a:lnTo>
                  <a:pt x="792" y="16"/>
                </a:lnTo>
                <a:lnTo>
                  <a:pt x="816" y="8"/>
                </a:lnTo>
                <a:lnTo>
                  <a:pt x="840" y="8"/>
                </a:lnTo>
                <a:lnTo>
                  <a:pt x="864" y="0"/>
                </a:lnTo>
                <a:lnTo>
                  <a:pt x="888" y="0"/>
                </a:lnTo>
                <a:lnTo>
                  <a:pt x="912" y="0"/>
                </a:lnTo>
                <a:lnTo>
                  <a:pt x="936" y="0"/>
                </a:lnTo>
                <a:lnTo>
                  <a:pt x="960" y="0"/>
                </a:lnTo>
                <a:lnTo>
                  <a:pt x="984" y="0"/>
                </a:lnTo>
                <a:lnTo>
                  <a:pt x="1056" y="0"/>
                </a:lnTo>
                <a:lnTo>
                  <a:pt x="1128" y="8"/>
                </a:lnTo>
                <a:lnTo>
                  <a:pt x="1152" y="16"/>
                </a:lnTo>
                <a:lnTo>
                  <a:pt x="1176" y="32"/>
                </a:lnTo>
                <a:lnTo>
                  <a:pt x="1200" y="40"/>
                </a:lnTo>
                <a:lnTo>
                  <a:pt x="1224" y="48"/>
                </a:lnTo>
                <a:lnTo>
                  <a:pt x="1248" y="64"/>
                </a:lnTo>
                <a:lnTo>
                  <a:pt x="1272" y="80"/>
                </a:lnTo>
                <a:lnTo>
                  <a:pt x="1296" y="88"/>
                </a:lnTo>
                <a:lnTo>
                  <a:pt x="1320" y="96"/>
                </a:lnTo>
                <a:lnTo>
                  <a:pt x="1344" y="112"/>
                </a:lnTo>
                <a:lnTo>
                  <a:pt x="1376" y="120"/>
                </a:lnTo>
                <a:lnTo>
                  <a:pt x="1400" y="128"/>
                </a:lnTo>
                <a:lnTo>
                  <a:pt x="1424" y="144"/>
                </a:lnTo>
                <a:lnTo>
                  <a:pt x="1448" y="160"/>
                </a:lnTo>
                <a:lnTo>
                  <a:pt x="1480" y="168"/>
                </a:lnTo>
                <a:lnTo>
                  <a:pt x="1504" y="176"/>
                </a:lnTo>
                <a:lnTo>
                  <a:pt x="1528" y="184"/>
                </a:lnTo>
                <a:lnTo>
                  <a:pt x="1552" y="192"/>
                </a:lnTo>
                <a:lnTo>
                  <a:pt x="1576" y="208"/>
                </a:lnTo>
                <a:lnTo>
                  <a:pt x="1600" y="216"/>
                </a:lnTo>
                <a:lnTo>
                  <a:pt x="1624" y="224"/>
                </a:lnTo>
                <a:lnTo>
                  <a:pt x="1648" y="224"/>
                </a:lnTo>
                <a:lnTo>
                  <a:pt x="1672" y="232"/>
                </a:lnTo>
                <a:lnTo>
                  <a:pt x="1704" y="240"/>
                </a:lnTo>
                <a:lnTo>
                  <a:pt x="1728" y="248"/>
                </a:lnTo>
                <a:lnTo>
                  <a:pt x="1752" y="248"/>
                </a:lnTo>
                <a:lnTo>
                  <a:pt x="1776" y="256"/>
                </a:lnTo>
                <a:lnTo>
                  <a:pt x="1800" y="256"/>
                </a:lnTo>
                <a:lnTo>
                  <a:pt x="1824" y="256"/>
                </a:lnTo>
                <a:lnTo>
                  <a:pt x="1848" y="256"/>
                </a:lnTo>
                <a:lnTo>
                  <a:pt x="1872" y="25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 name="Line 6"/>
          <p:cNvSpPr>
            <a:spLocks noChangeShapeType="1"/>
          </p:cNvSpPr>
          <p:nvPr/>
        </p:nvSpPr>
        <p:spPr bwMode="auto">
          <a:xfrm>
            <a:off x="5486400" y="2362200"/>
            <a:ext cx="2971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5943600" y="21336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6858000" y="22860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7772400" y="21336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Rectangle 10"/>
          <p:cNvSpPr>
            <a:spLocks noChangeArrowheads="1"/>
          </p:cNvSpPr>
          <p:nvPr/>
        </p:nvSpPr>
        <p:spPr bwMode="auto">
          <a:xfrm>
            <a:off x="7083425" y="1600200"/>
            <a:ext cx="839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n (0,1)</a:t>
            </a:r>
          </a:p>
        </p:txBody>
      </p:sp>
      <p:sp>
        <p:nvSpPr>
          <p:cNvPr id="9" name="Rectangle 11"/>
          <p:cNvSpPr>
            <a:spLocks noChangeArrowheads="1"/>
          </p:cNvSpPr>
          <p:nvPr/>
        </p:nvSpPr>
        <p:spPr bwMode="auto">
          <a:xfrm>
            <a:off x="6704013" y="23622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0</a:t>
            </a:r>
          </a:p>
        </p:txBody>
      </p:sp>
      <p:sp>
        <p:nvSpPr>
          <p:cNvPr id="10" name="Rectangle 12"/>
          <p:cNvSpPr>
            <a:spLocks noChangeArrowheads="1"/>
          </p:cNvSpPr>
          <p:nvPr/>
        </p:nvSpPr>
        <p:spPr bwMode="auto">
          <a:xfrm>
            <a:off x="5635625" y="2362200"/>
            <a:ext cx="839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-1.96</a:t>
            </a:r>
          </a:p>
        </p:txBody>
      </p:sp>
      <p:sp>
        <p:nvSpPr>
          <p:cNvPr id="11" name="Rectangle 13"/>
          <p:cNvSpPr>
            <a:spLocks noChangeArrowheads="1"/>
          </p:cNvSpPr>
          <p:nvPr/>
        </p:nvSpPr>
        <p:spPr bwMode="auto">
          <a:xfrm>
            <a:off x="7540625" y="2438400"/>
            <a:ext cx="839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+1.96</a:t>
            </a:r>
          </a:p>
        </p:txBody>
      </p:sp>
      <p:sp>
        <p:nvSpPr>
          <p:cNvPr id="12" name="Rectangle 14"/>
          <p:cNvSpPr>
            <a:spLocks noChangeArrowheads="1"/>
          </p:cNvSpPr>
          <p:nvPr/>
        </p:nvSpPr>
        <p:spPr bwMode="auto">
          <a:xfrm>
            <a:off x="6626225" y="1981200"/>
            <a:ext cx="839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0.95</a:t>
            </a:r>
          </a:p>
        </p:txBody>
      </p:sp>
      <p:sp>
        <p:nvSpPr>
          <p:cNvPr id="13" name="Line 15"/>
          <p:cNvSpPr>
            <a:spLocks noChangeShapeType="1"/>
          </p:cNvSpPr>
          <p:nvPr/>
        </p:nvSpPr>
        <p:spPr bwMode="auto">
          <a:xfrm>
            <a:off x="685800" y="10668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685800" y="1066800"/>
            <a:ext cx="381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7"/>
          <p:cNvSpPr>
            <a:spLocks noChangeShapeType="1"/>
          </p:cNvSpPr>
          <p:nvPr/>
        </p:nvSpPr>
        <p:spPr bwMode="auto">
          <a:xfrm>
            <a:off x="685800" y="1828800"/>
            <a:ext cx="381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8"/>
          <p:cNvSpPr>
            <a:spLocks noChangeShapeType="1"/>
          </p:cNvSpPr>
          <p:nvPr/>
        </p:nvSpPr>
        <p:spPr bwMode="auto">
          <a:xfrm>
            <a:off x="685800" y="2514600"/>
            <a:ext cx="381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9"/>
          <p:cNvSpPr>
            <a:spLocks noChangeShapeType="1"/>
          </p:cNvSpPr>
          <p:nvPr/>
        </p:nvSpPr>
        <p:spPr bwMode="auto">
          <a:xfrm>
            <a:off x="2819400" y="10668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Line 20"/>
          <p:cNvSpPr>
            <a:spLocks noChangeShapeType="1"/>
          </p:cNvSpPr>
          <p:nvPr/>
        </p:nvSpPr>
        <p:spPr bwMode="auto">
          <a:xfrm>
            <a:off x="3733800" y="10668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21"/>
          <p:cNvSpPr>
            <a:spLocks noChangeShapeType="1"/>
          </p:cNvSpPr>
          <p:nvPr/>
        </p:nvSpPr>
        <p:spPr bwMode="auto">
          <a:xfrm>
            <a:off x="4495800" y="10668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22"/>
          <p:cNvSpPr>
            <a:spLocks noChangeShapeType="1"/>
          </p:cNvSpPr>
          <p:nvPr/>
        </p:nvSpPr>
        <p:spPr bwMode="auto">
          <a:xfrm>
            <a:off x="2627784" y="3573016"/>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Line 23"/>
          <p:cNvSpPr>
            <a:spLocks noChangeShapeType="1"/>
          </p:cNvSpPr>
          <p:nvPr/>
        </p:nvSpPr>
        <p:spPr bwMode="auto">
          <a:xfrm>
            <a:off x="1835696" y="40386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4"/>
          <p:cNvSpPr>
            <a:spLocks noChangeShapeType="1"/>
          </p:cNvSpPr>
          <p:nvPr/>
        </p:nvSpPr>
        <p:spPr bwMode="auto">
          <a:xfrm>
            <a:off x="3962400" y="40386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5"/>
          <p:cNvSpPr>
            <a:spLocks noChangeShapeType="1"/>
          </p:cNvSpPr>
          <p:nvPr/>
        </p:nvSpPr>
        <p:spPr bwMode="auto">
          <a:xfrm>
            <a:off x="2667000" y="37338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6"/>
          <p:cNvSpPr>
            <a:spLocks noChangeShapeType="1"/>
          </p:cNvSpPr>
          <p:nvPr/>
        </p:nvSpPr>
        <p:spPr bwMode="auto">
          <a:xfrm>
            <a:off x="1259632" y="44958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Line 27"/>
          <p:cNvSpPr>
            <a:spLocks noChangeShapeType="1"/>
          </p:cNvSpPr>
          <p:nvPr/>
        </p:nvSpPr>
        <p:spPr bwMode="auto">
          <a:xfrm>
            <a:off x="2339752" y="45085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6" name="Line 28"/>
          <p:cNvSpPr>
            <a:spLocks noChangeShapeType="1"/>
          </p:cNvSpPr>
          <p:nvPr/>
        </p:nvSpPr>
        <p:spPr bwMode="auto">
          <a:xfrm>
            <a:off x="2987824" y="52578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 name="Line 29"/>
          <p:cNvSpPr>
            <a:spLocks noChangeShapeType="1"/>
          </p:cNvSpPr>
          <p:nvPr/>
        </p:nvSpPr>
        <p:spPr bwMode="auto">
          <a:xfrm>
            <a:off x="1600200" y="57150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8" name="Line 30"/>
          <p:cNvSpPr>
            <a:spLocks noChangeShapeType="1"/>
          </p:cNvSpPr>
          <p:nvPr/>
        </p:nvSpPr>
        <p:spPr bwMode="auto">
          <a:xfrm>
            <a:off x="5004048" y="61722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9" name="Line 31"/>
          <p:cNvSpPr>
            <a:spLocks noChangeShapeType="1"/>
          </p:cNvSpPr>
          <p:nvPr/>
        </p:nvSpPr>
        <p:spPr bwMode="auto">
          <a:xfrm>
            <a:off x="3627512" y="67056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 name="Line 7"/>
          <p:cNvSpPr>
            <a:spLocks noChangeShapeType="1"/>
          </p:cNvSpPr>
          <p:nvPr/>
        </p:nvSpPr>
        <p:spPr bwMode="auto">
          <a:xfrm>
            <a:off x="3203848" y="2780928"/>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1" name="Slide Number Placeholder 30"/>
          <p:cNvSpPr>
            <a:spLocks noGrp="1"/>
          </p:cNvSpPr>
          <p:nvPr>
            <p:ph type="sldNum" sz="quarter" idx="12"/>
          </p:nvPr>
        </p:nvSpPr>
        <p:spPr/>
        <p:txBody>
          <a:bodyPr/>
          <a:lstStyle/>
          <a:p>
            <a:fld id="{D07F84AB-4CBE-4452-9117-91DB70B2D1D4}" type="slidenum">
              <a:rPr lang="en-IE" smtClean="0"/>
              <a:t>23</a:t>
            </a:fld>
            <a:endParaRPr lang="en-IE"/>
          </a:p>
        </p:txBody>
      </p:sp>
    </p:spTree>
    <p:extLst>
      <p:ext uri="{BB962C8B-B14F-4D97-AF65-F5344CB8AC3E}">
        <p14:creationId xmlns:p14="http://schemas.microsoft.com/office/powerpoint/2010/main" val="2704340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28600" y="228600"/>
            <a:ext cx="86868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dirty="0">
                <a:solidFill>
                  <a:schemeClr val="tx2"/>
                </a:solidFill>
              </a:rPr>
              <a:t>Small Sampling Theory</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For reference purposes, it is useful to regard the expression </a:t>
            </a:r>
            <a:br>
              <a:rPr lang="en-GB" sz="1600" dirty="0">
                <a:solidFill>
                  <a:schemeClr val="tx2"/>
                </a:solidFill>
              </a:rPr>
            </a:br>
            <a:r>
              <a:rPr lang="en-GB" sz="1600" dirty="0">
                <a:solidFill>
                  <a:schemeClr val="tx2"/>
                </a:solidFill>
              </a:rPr>
              <a:t>		x  + 1.96 s / </a:t>
            </a:r>
            <a:r>
              <a:rPr lang="en-GB" sz="1600" dirty="0">
                <a:solidFill>
                  <a:schemeClr val="tx2"/>
                </a:solidFill>
                <a:latin typeface="Symbol" pitchFamily="18" charset="2"/>
              </a:rPr>
              <a:t>Ö</a:t>
            </a:r>
            <a:r>
              <a:rPr lang="en-GB" sz="1600" dirty="0">
                <a:solidFill>
                  <a:schemeClr val="tx2"/>
                </a:solidFill>
              </a:rPr>
              <a:t> n</a:t>
            </a:r>
            <a:br>
              <a:rPr lang="en-GB" sz="1600" dirty="0">
                <a:solidFill>
                  <a:schemeClr val="tx2"/>
                </a:solidFill>
              </a:rPr>
            </a:br>
            <a:r>
              <a:rPr lang="en-GB" sz="1600" dirty="0">
                <a:solidFill>
                  <a:schemeClr val="tx2"/>
                </a:solidFill>
              </a:rPr>
              <a:t>as the “default formula” for a confidence interval and to modify it to suit particular circumstances. </a:t>
            </a:r>
            <a:br>
              <a:rPr lang="en-GB" sz="1600" dirty="0">
                <a:solidFill>
                  <a:schemeClr val="tx2"/>
                </a:solidFill>
              </a:rPr>
            </a:br>
            <a:r>
              <a:rPr lang="en-GB" sz="1600" dirty="0">
                <a:solidFill>
                  <a:schemeClr val="tx2"/>
                </a:solidFill>
              </a:rPr>
              <a:t>	O  If we are dealing with proportionate sampling, the sample proportion is the</a:t>
            </a:r>
            <a:br>
              <a:rPr lang="en-GB" sz="1600" dirty="0">
                <a:solidFill>
                  <a:schemeClr val="tx2"/>
                </a:solidFill>
              </a:rPr>
            </a:br>
            <a:r>
              <a:rPr lang="en-GB" sz="1600" dirty="0">
                <a:solidFill>
                  <a:schemeClr val="tx2"/>
                </a:solidFill>
              </a:rPr>
              <a:t>  	     sample mean and the </a:t>
            </a:r>
            <a:r>
              <a:rPr lang="en-GB" sz="1600" b="1" dirty="0">
                <a:solidFill>
                  <a:schemeClr val="tx2"/>
                </a:solidFill>
              </a:rPr>
              <a:t>standard error</a:t>
            </a:r>
            <a:r>
              <a:rPr lang="en-GB" sz="1600" dirty="0">
                <a:solidFill>
                  <a:schemeClr val="tx2"/>
                </a:solidFill>
              </a:rPr>
              <a:t> (</a:t>
            </a:r>
            <a:r>
              <a:rPr lang="en-GB" sz="1600" dirty="0" err="1">
                <a:solidFill>
                  <a:schemeClr val="tx2"/>
                </a:solidFill>
              </a:rPr>
              <a:t>s.e.</a:t>
            </a:r>
            <a:r>
              <a:rPr lang="en-GB" sz="1600" dirty="0">
                <a:solidFill>
                  <a:schemeClr val="tx2"/>
                </a:solidFill>
              </a:rPr>
              <a:t>) term  s / </a:t>
            </a:r>
            <a:r>
              <a:rPr lang="en-GB" sz="1600" dirty="0">
                <a:solidFill>
                  <a:schemeClr val="tx2"/>
                </a:solidFill>
                <a:latin typeface="Symbol" pitchFamily="18" charset="2"/>
              </a:rPr>
              <a:t>Ö</a:t>
            </a:r>
            <a:r>
              <a:rPr lang="en-GB" sz="1600" dirty="0">
                <a:solidFill>
                  <a:schemeClr val="tx2"/>
                </a:solidFill>
              </a:rPr>
              <a:t> n simplifies as </a:t>
            </a:r>
            <a:r>
              <a:rPr lang="en-GB" sz="1600" dirty="0" err="1">
                <a:solidFill>
                  <a:schemeClr val="tx2"/>
                </a:solidFill>
              </a:rPr>
              <a:t>fol</a:t>
            </a:r>
            <a:r>
              <a:rPr lang="en-IE" sz="1600" dirty="0">
                <a:solidFill>
                  <a:schemeClr val="tx2"/>
                </a:solidFill>
              </a:rPr>
              <a:t>l</a:t>
            </a:r>
            <a:r>
              <a:rPr lang="en-GB" sz="1600" dirty="0" err="1">
                <a:solidFill>
                  <a:schemeClr val="tx2"/>
                </a:solidFill>
              </a:rPr>
              <a:t>ows</a:t>
            </a:r>
            <a:r>
              <a:rPr lang="en-GB" sz="1600" dirty="0">
                <a:solidFill>
                  <a:schemeClr val="tx2"/>
                </a:solidFill>
              </a:rPr>
              <a:t>:</a:t>
            </a:r>
            <a:br>
              <a:rPr lang="en-GB" sz="1600" dirty="0">
                <a:solidFill>
                  <a:schemeClr val="tx2"/>
                </a:solidFill>
              </a:rPr>
            </a:br>
            <a:r>
              <a:rPr lang="en-GB" sz="1600" dirty="0">
                <a:solidFill>
                  <a:schemeClr val="tx2"/>
                </a:solidFill>
              </a:rPr>
              <a:t> 	     	x -&gt; p 	and 	s / </a:t>
            </a:r>
            <a:r>
              <a:rPr lang="en-GB" sz="1600" dirty="0">
                <a:solidFill>
                  <a:schemeClr val="tx2"/>
                </a:solidFill>
                <a:latin typeface="Symbol" pitchFamily="18" charset="2"/>
              </a:rPr>
              <a:t>Ö</a:t>
            </a:r>
            <a:r>
              <a:rPr lang="en-GB" sz="1600" dirty="0">
                <a:solidFill>
                  <a:schemeClr val="tx2"/>
                </a:solidFill>
              </a:rPr>
              <a:t> n -&gt; </a:t>
            </a:r>
            <a:r>
              <a:rPr lang="en-GB" sz="1600" dirty="0">
                <a:solidFill>
                  <a:schemeClr val="tx2"/>
                </a:solidFill>
                <a:latin typeface="Symbol" pitchFamily="18" charset="2"/>
              </a:rPr>
              <a:t>Ö</a:t>
            </a:r>
            <a:r>
              <a:rPr lang="en-GB" sz="1600" dirty="0">
                <a:solidFill>
                  <a:schemeClr val="tx2"/>
                </a:solidFill>
              </a:rPr>
              <a:t>  p(1 - p) / (n -1).  (Also n-1 -&gt; n)</a:t>
            </a:r>
            <a:br>
              <a:rPr lang="en-GB" sz="1600" dirty="0">
                <a:solidFill>
                  <a:schemeClr val="tx2"/>
                </a:solidFill>
              </a:rPr>
            </a:br>
            <a:r>
              <a:rPr lang="en-GB" sz="1600" dirty="0">
                <a:solidFill>
                  <a:schemeClr val="tx2"/>
                </a:solidFill>
              </a:rPr>
              <a:t> 	O  A 90% confidence interval will bring about the swap      1.96 -&gt; 1.64. </a:t>
            </a:r>
            <a:br>
              <a:rPr lang="en-GB" sz="1600" dirty="0">
                <a:solidFill>
                  <a:schemeClr val="tx2"/>
                </a:solidFill>
              </a:rPr>
            </a:br>
            <a:r>
              <a:rPr lang="en-GB" sz="1600" dirty="0">
                <a:solidFill>
                  <a:schemeClr val="tx2"/>
                </a:solidFill>
              </a:rPr>
              <a:t>        	O  If the sample size n is less than 25, the normal distribution must be replaced by </a:t>
            </a:r>
            <a:br>
              <a:rPr lang="en-GB" sz="1600" dirty="0">
                <a:solidFill>
                  <a:schemeClr val="tx2"/>
                </a:solidFill>
              </a:rPr>
            </a:br>
            <a:r>
              <a:rPr lang="en-GB" sz="1600" dirty="0">
                <a:solidFill>
                  <a:schemeClr val="tx2"/>
                </a:solidFill>
              </a:rPr>
              <a:t>             	     Student’s t </a:t>
            </a:r>
            <a:r>
              <a:rPr lang="en-GB" sz="1600" baseline="-25000" dirty="0">
                <a:solidFill>
                  <a:schemeClr val="tx2"/>
                </a:solidFill>
              </a:rPr>
              <a:t>n - 1</a:t>
            </a:r>
            <a:r>
              <a:rPr lang="en-GB" sz="1600" dirty="0">
                <a:solidFill>
                  <a:schemeClr val="tx2"/>
                </a:solidFill>
              </a:rPr>
              <a:t> distribution. </a:t>
            </a:r>
            <a:br>
              <a:rPr lang="en-GB" sz="1600" dirty="0">
                <a:solidFill>
                  <a:schemeClr val="tx2"/>
                </a:solidFill>
              </a:rPr>
            </a:br>
            <a:r>
              <a:rPr lang="en-GB" sz="1600" dirty="0">
                <a:solidFill>
                  <a:schemeClr val="tx2"/>
                </a:solidFill>
              </a:rPr>
              <a:t>              	O  For sampling without replacement from a finite population, a </a:t>
            </a:r>
            <a:r>
              <a:rPr lang="en-GB" sz="1600" dirty="0" err="1">
                <a:solidFill>
                  <a:schemeClr val="tx2"/>
                </a:solidFill>
              </a:rPr>
              <a:t>fpc</a:t>
            </a:r>
            <a:r>
              <a:rPr lang="en-GB" sz="1600" dirty="0">
                <a:solidFill>
                  <a:schemeClr val="tx2"/>
                </a:solidFill>
              </a:rPr>
              <a:t> term must be</a:t>
            </a:r>
            <a:br>
              <a:rPr lang="en-GB" sz="1600" dirty="0">
                <a:solidFill>
                  <a:schemeClr val="tx2"/>
                </a:solidFill>
              </a:rPr>
            </a:br>
            <a:r>
              <a:rPr lang="en-GB" sz="1600" dirty="0">
                <a:solidFill>
                  <a:schemeClr val="tx2"/>
                </a:solidFill>
              </a:rPr>
              <a:t>            	     used.</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 width of the confidence interval band </a:t>
            </a:r>
            <a:r>
              <a:rPr lang="en-GB" sz="1600" b="1" dirty="0">
                <a:solidFill>
                  <a:schemeClr val="tx2"/>
                </a:solidFill>
              </a:rPr>
              <a:t>increases with the confidence level.</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A random sample of size n = 10, drawn from a large parent population, has a mean x = 12 and a standard deviation s = 2. Then a 99% confidence interval for the parent mean is </a:t>
            </a:r>
            <a:br>
              <a:rPr lang="en-GB" sz="1600" dirty="0">
                <a:solidFill>
                  <a:schemeClr val="tx2"/>
                </a:solidFill>
              </a:rPr>
            </a:br>
            <a:r>
              <a:rPr lang="en-GB" sz="1600" dirty="0">
                <a:solidFill>
                  <a:schemeClr val="tx2"/>
                </a:solidFill>
              </a:rPr>
              <a:t>	x + 3.25 s / </a:t>
            </a:r>
            <a:r>
              <a:rPr lang="en-GB" sz="1600" dirty="0">
                <a:solidFill>
                  <a:schemeClr val="tx2"/>
                </a:solidFill>
                <a:latin typeface="Symbol" pitchFamily="18" charset="2"/>
              </a:rPr>
              <a:t>Ö</a:t>
            </a:r>
            <a:r>
              <a:rPr lang="en-GB" sz="1600" dirty="0">
                <a:solidFill>
                  <a:schemeClr val="tx2"/>
                </a:solidFill>
              </a:rPr>
              <a:t> n 	(i.e.)	12 + 3.25 (2)/3	 (i.e.)	 9.83    to    14.17</a:t>
            </a:r>
            <a:br>
              <a:rPr lang="en-GB" sz="1600" dirty="0">
                <a:solidFill>
                  <a:schemeClr val="tx2"/>
                </a:solidFill>
              </a:rPr>
            </a:br>
            <a:r>
              <a:rPr lang="en-GB" sz="1600" dirty="0">
                <a:solidFill>
                  <a:schemeClr val="tx2"/>
                </a:solidFill>
              </a:rPr>
              <a:t>and a 95% confidence interval for the parent mean is </a:t>
            </a:r>
            <a:br>
              <a:rPr lang="en-GB" sz="1600" dirty="0">
                <a:solidFill>
                  <a:schemeClr val="tx2"/>
                </a:solidFill>
              </a:rPr>
            </a:br>
            <a:r>
              <a:rPr lang="en-GB" sz="1600" dirty="0">
                <a:solidFill>
                  <a:schemeClr val="tx2"/>
                </a:solidFill>
              </a:rPr>
              <a:t>	x + 2.262 s / </a:t>
            </a:r>
            <a:r>
              <a:rPr lang="en-GB" sz="1600" dirty="0">
                <a:solidFill>
                  <a:schemeClr val="tx2"/>
                </a:solidFill>
                <a:latin typeface="Symbol" pitchFamily="18" charset="2"/>
              </a:rPr>
              <a:t>Ö</a:t>
            </a:r>
            <a:r>
              <a:rPr lang="en-GB" sz="1600" dirty="0">
                <a:solidFill>
                  <a:schemeClr val="tx2"/>
                </a:solidFill>
              </a:rPr>
              <a:t> n 	(i.e.)	12 + 2.262 (2)/3 	(i.e.)	10.492 to   13.508.</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Note that for n = 1000, 1.96 </a:t>
            </a:r>
            <a:r>
              <a:rPr lang="en-GB" sz="1600" dirty="0">
                <a:solidFill>
                  <a:schemeClr val="tx2"/>
                </a:solidFill>
                <a:latin typeface="Symbol" pitchFamily="18" charset="2"/>
              </a:rPr>
              <a:t>Ö</a:t>
            </a:r>
            <a:r>
              <a:rPr lang="en-GB" sz="1600" dirty="0">
                <a:solidFill>
                  <a:schemeClr val="tx2"/>
                </a:solidFill>
              </a:rPr>
              <a:t> p (1 - p) / n </a:t>
            </a:r>
            <a:r>
              <a:rPr lang="en-GB" sz="1600" dirty="0">
                <a:solidFill>
                  <a:schemeClr val="tx2"/>
                </a:solidFill>
                <a:latin typeface="Symbol" pitchFamily="18" charset="2"/>
              </a:rPr>
              <a:t>» 0.03 </a:t>
            </a:r>
            <a:r>
              <a:rPr lang="en-GB" sz="1600" dirty="0">
                <a:solidFill>
                  <a:schemeClr val="tx2"/>
                </a:solidFill>
              </a:rPr>
              <a:t>for values of p</a:t>
            </a:r>
            <a:r>
              <a:rPr lang="en-GB" sz="1600" dirty="0">
                <a:solidFill>
                  <a:schemeClr val="tx2"/>
                </a:solidFill>
                <a:latin typeface="Symbol" pitchFamily="18" charset="2"/>
              </a:rPr>
              <a:t> </a:t>
            </a:r>
            <a:r>
              <a:rPr lang="en-GB" sz="1600" dirty="0">
                <a:solidFill>
                  <a:schemeClr val="tx2"/>
                </a:solidFill>
              </a:rPr>
              <a:t>between 0.3 and 0.7. This gives rise to the statement that public opinion polls have an “inherent error of 3%”. This simplifies calculations in the case of </a:t>
            </a:r>
            <a:r>
              <a:rPr lang="en-GB" sz="1600" dirty="0" err="1">
                <a:solidFill>
                  <a:schemeClr val="tx2"/>
                </a:solidFill>
              </a:rPr>
              <a:t>pu</a:t>
            </a:r>
            <a:r>
              <a:rPr lang="en-IE" sz="1600" dirty="0">
                <a:solidFill>
                  <a:schemeClr val="tx2"/>
                </a:solidFill>
              </a:rPr>
              <a:t>b</a:t>
            </a:r>
            <a:r>
              <a:rPr lang="en-GB" sz="1600" dirty="0" err="1">
                <a:solidFill>
                  <a:schemeClr val="tx2"/>
                </a:solidFill>
              </a:rPr>
              <a:t>lic</a:t>
            </a:r>
            <a:r>
              <a:rPr lang="en-GB" sz="1600" dirty="0">
                <a:solidFill>
                  <a:schemeClr val="tx2"/>
                </a:solidFill>
              </a:rPr>
              <a:t> opinion polls for large political parties.</a:t>
            </a:r>
            <a:br>
              <a:rPr lang="en-GB" sz="1600" dirty="0">
                <a:solidFill>
                  <a:schemeClr val="tx2"/>
                </a:solidFill>
              </a:rPr>
            </a:br>
            <a:r>
              <a:rPr lang="en-GB" sz="1600" dirty="0">
                <a:solidFill>
                  <a:schemeClr val="tx2"/>
                </a:solidFill>
              </a:rPr>
              <a:t> </a:t>
            </a:r>
          </a:p>
        </p:txBody>
      </p:sp>
      <p:sp>
        <p:nvSpPr>
          <p:cNvPr id="3" name="Line 5"/>
          <p:cNvSpPr>
            <a:spLocks noChangeShapeType="1"/>
          </p:cNvSpPr>
          <p:nvPr/>
        </p:nvSpPr>
        <p:spPr bwMode="auto">
          <a:xfrm>
            <a:off x="7952184" y="4221088"/>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2191544" y="1052736"/>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2191544" y="2060848"/>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4355976" y="198884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4860032" y="1988840"/>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1255440" y="4725144"/>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1219200" y="52292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2771800" y="5661248"/>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Slide Number Placeholder 10"/>
          <p:cNvSpPr>
            <a:spLocks noGrp="1"/>
          </p:cNvSpPr>
          <p:nvPr>
            <p:ph type="sldNum" sz="quarter" idx="12"/>
          </p:nvPr>
        </p:nvSpPr>
        <p:spPr/>
        <p:txBody>
          <a:bodyPr/>
          <a:lstStyle/>
          <a:p>
            <a:fld id="{D07F84AB-4CBE-4452-9117-91DB70B2D1D4}" type="slidenum">
              <a:rPr lang="en-IE" smtClean="0"/>
              <a:t>24</a:t>
            </a:fld>
            <a:endParaRPr lang="en-IE"/>
          </a:p>
        </p:txBody>
      </p:sp>
    </p:spTree>
    <p:extLst>
      <p:ext uri="{BB962C8B-B14F-4D97-AF65-F5344CB8AC3E}">
        <p14:creationId xmlns:p14="http://schemas.microsoft.com/office/powerpoint/2010/main" val="2579972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52400" y="76200"/>
            <a:ext cx="8458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u="sng" dirty="0">
                <a:solidFill>
                  <a:schemeClr val="tx2"/>
                </a:solidFill>
              </a:rPr>
              <a:t>Tests of Hypothesis</a:t>
            </a:r>
            <a:br>
              <a:rPr lang="en-GB" sz="1600" b="1" u="sng" dirty="0">
                <a:solidFill>
                  <a:schemeClr val="tx2"/>
                </a:solidFill>
              </a:rPr>
            </a:br>
            <a:r>
              <a:rPr lang="en-GB" sz="1600" b="1" u="sng" dirty="0">
                <a:solidFill>
                  <a:schemeClr val="tx2"/>
                </a:solidFill>
              </a:rPr>
              <a:t/>
            </a:r>
            <a:br>
              <a:rPr lang="en-GB" sz="1600" b="1" u="sng" dirty="0">
                <a:solidFill>
                  <a:schemeClr val="tx2"/>
                </a:solidFill>
              </a:rPr>
            </a:br>
            <a:r>
              <a:rPr lang="en-GB" sz="1600" dirty="0">
                <a:solidFill>
                  <a:schemeClr val="tx2"/>
                </a:solidFill>
              </a:rPr>
              <a:t>[Motivational Example]. It is claimed that the average grade of all 12 year old children in a country in a particular aptitude test is 60%. A random sample of  n= 49</a:t>
            </a:r>
            <a:r>
              <a:rPr lang="en-IE" sz="1600" dirty="0">
                <a:solidFill>
                  <a:schemeClr val="tx2"/>
                </a:solidFill>
              </a:rPr>
              <a:t> </a:t>
            </a:r>
            <a:r>
              <a:rPr lang="en-GB" sz="1600" dirty="0">
                <a:solidFill>
                  <a:schemeClr val="tx2"/>
                </a:solidFill>
              </a:rPr>
              <a:t>students gives a mean  x = 55% with a standard deviation s = 2%. Is the sample finding consistent with the claim?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We regard the original claim as a</a:t>
            </a:r>
            <a:r>
              <a:rPr lang="en-GB" sz="1600" b="1" dirty="0">
                <a:solidFill>
                  <a:schemeClr val="tx2"/>
                </a:solidFill>
              </a:rPr>
              <a:t> null </a:t>
            </a:r>
            <a:r>
              <a:rPr lang="en-GB" sz="1600" b="1" dirty="0" err="1">
                <a:solidFill>
                  <a:schemeClr val="tx2"/>
                </a:solidFill>
              </a:rPr>
              <a:t>hypothises</a:t>
            </a:r>
            <a:r>
              <a:rPr lang="en-GB" sz="1600" b="1" dirty="0">
                <a:solidFill>
                  <a:schemeClr val="tx2"/>
                </a:solidFill>
              </a:rPr>
              <a:t> (H</a:t>
            </a:r>
            <a:r>
              <a:rPr lang="en-GB" sz="1600" b="1" baseline="-25000" dirty="0">
                <a:solidFill>
                  <a:schemeClr val="tx2"/>
                </a:solidFill>
              </a:rPr>
              <a:t>0</a:t>
            </a:r>
            <a:r>
              <a:rPr lang="en-GB" sz="1600" b="1" dirty="0">
                <a:solidFill>
                  <a:schemeClr val="tx2"/>
                </a:solidFill>
              </a:rPr>
              <a:t>)</a:t>
            </a:r>
            <a:r>
              <a:rPr lang="en-GB" sz="1600" dirty="0">
                <a:solidFill>
                  <a:schemeClr val="tx2"/>
                </a:solidFill>
              </a:rPr>
              <a:t> which is tentatively accepted as TRUE:</a:t>
            </a:r>
            <a:br>
              <a:rPr lang="en-GB" sz="1600" dirty="0">
                <a:solidFill>
                  <a:schemeClr val="tx2"/>
                </a:solidFill>
              </a:rPr>
            </a:br>
            <a:r>
              <a:rPr lang="en-GB" sz="1600" dirty="0">
                <a:solidFill>
                  <a:schemeClr val="tx2"/>
                </a:solidFill>
              </a:rPr>
              <a:t>		H</a:t>
            </a:r>
            <a:r>
              <a:rPr lang="en-GB" sz="1600" baseline="-25000" dirty="0">
                <a:solidFill>
                  <a:schemeClr val="tx2"/>
                </a:solidFill>
              </a:rPr>
              <a:t>0</a:t>
            </a:r>
            <a:r>
              <a:rPr lang="en-GB" sz="1600" dirty="0">
                <a:solidFill>
                  <a:schemeClr val="tx2"/>
                </a:solidFill>
              </a:rPr>
              <a:t> : </a:t>
            </a:r>
            <a:r>
              <a:rPr lang="en-GB" sz="1600" dirty="0">
                <a:solidFill>
                  <a:schemeClr val="tx2"/>
                </a:solidFill>
                <a:latin typeface="Symbol" pitchFamily="18" charset="2"/>
              </a:rPr>
              <a:t>m = 60.</a:t>
            </a:r>
            <a:br>
              <a:rPr lang="en-GB" sz="1600" dirty="0">
                <a:solidFill>
                  <a:schemeClr val="tx2"/>
                </a:solidFill>
                <a:latin typeface="Symbol" pitchFamily="18" charset="2"/>
              </a:rPr>
            </a:br>
            <a:r>
              <a:rPr lang="en-GB" sz="1600" dirty="0">
                <a:solidFill>
                  <a:schemeClr val="tx2"/>
                </a:solidFill>
              </a:rPr>
              <a:t>If the null hypothesis is true, the </a:t>
            </a:r>
            <a:r>
              <a:rPr lang="en-GB" sz="1600" b="1" dirty="0">
                <a:solidFill>
                  <a:schemeClr val="tx2"/>
                </a:solidFill>
              </a:rPr>
              <a:t>test statistic</a:t>
            </a:r>
            <a:br>
              <a:rPr lang="en-GB" sz="1600" b="1" dirty="0">
                <a:solidFill>
                  <a:schemeClr val="tx2"/>
                </a:solidFill>
              </a:rPr>
            </a:br>
            <a:r>
              <a:rPr lang="en-GB" sz="1600" b="1" dirty="0">
                <a:solidFill>
                  <a:schemeClr val="tx2"/>
                </a:solidFill>
              </a:rPr>
              <a:t>		</a:t>
            </a:r>
            <a:r>
              <a:rPr lang="en-GB" sz="1600" dirty="0">
                <a:solidFill>
                  <a:schemeClr val="tx2"/>
                </a:solidFill>
              </a:rPr>
              <a:t>t =     x - </a:t>
            </a:r>
            <a:r>
              <a:rPr lang="en-GB" sz="1600" dirty="0">
                <a:solidFill>
                  <a:schemeClr val="tx2"/>
                </a:solidFill>
                <a:latin typeface="Symbol" pitchFamily="18" charset="2"/>
              </a:rPr>
              <a:t>m</a:t>
            </a:r>
            <a:br>
              <a:rPr lang="en-GB" sz="1600" dirty="0">
                <a:solidFill>
                  <a:schemeClr val="tx2"/>
                </a:solidFill>
                <a:latin typeface="Symbol" pitchFamily="18" charset="2"/>
              </a:rPr>
            </a:br>
            <a:r>
              <a:rPr lang="en-GB" sz="1600" dirty="0" smtClean="0">
                <a:solidFill>
                  <a:schemeClr val="tx2"/>
                </a:solidFill>
                <a:latin typeface="Symbol" pitchFamily="18" charset="2"/>
              </a:rPr>
              <a:t>                                             </a:t>
            </a:r>
            <a:r>
              <a:rPr lang="en-GB" sz="1600" dirty="0" smtClean="0">
                <a:solidFill>
                  <a:schemeClr val="tx2"/>
                </a:solidFill>
              </a:rPr>
              <a:t>s </a:t>
            </a:r>
            <a:r>
              <a:rPr lang="en-GB" sz="1600" dirty="0" smtClean="0">
                <a:solidFill>
                  <a:schemeClr val="tx2"/>
                </a:solidFill>
                <a:latin typeface="Symbol" pitchFamily="18" charset="2"/>
              </a:rPr>
              <a:t>/ Ö</a:t>
            </a:r>
            <a:r>
              <a:rPr lang="en-GB" sz="1600" dirty="0" smtClean="0">
                <a:solidFill>
                  <a:schemeClr val="tx2"/>
                </a:solidFill>
              </a:rPr>
              <a:t> n</a:t>
            </a:r>
            <a:r>
              <a:rPr lang="en-GB" sz="1600" dirty="0">
                <a:solidFill>
                  <a:schemeClr val="tx2"/>
                </a:solidFill>
                <a:latin typeface="Symbol" pitchFamily="18" charset="2"/>
              </a:rPr>
              <a:t>	     </a:t>
            </a:r>
            <a:r>
              <a:rPr lang="en-GB" sz="1600" dirty="0">
                <a:solidFill>
                  <a:schemeClr val="tx2"/>
                </a:solidFill>
              </a:rPr>
              <a:t/>
            </a:r>
            <a:br>
              <a:rPr lang="en-GB" sz="1600" dirty="0">
                <a:solidFill>
                  <a:schemeClr val="tx2"/>
                </a:solidFill>
              </a:rPr>
            </a:br>
            <a:r>
              <a:rPr lang="en-GB" sz="1600" dirty="0">
                <a:solidFill>
                  <a:schemeClr val="tx2"/>
                </a:solidFill>
              </a:rPr>
              <a:t>is a </a:t>
            </a:r>
            <a:r>
              <a:rPr lang="en-GB" sz="1600" dirty="0" smtClean="0">
                <a:solidFill>
                  <a:schemeClr val="tx2"/>
                </a:solidFill>
              </a:rPr>
              <a:t>Random Variable </a:t>
            </a:r>
            <a:r>
              <a:rPr lang="en-GB" sz="1600" dirty="0">
                <a:solidFill>
                  <a:schemeClr val="tx2"/>
                </a:solidFill>
              </a:rPr>
              <a:t>with a  </a:t>
            </a:r>
            <a:r>
              <a:rPr lang="en-IE" sz="1600" dirty="0">
                <a:solidFill>
                  <a:schemeClr val="tx2"/>
                </a:solidFill>
              </a:rPr>
              <a:t>Normal </a:t>
            </a:r>
            <a:r>
              <a:rPr lang="en-GB" sz="1600" dirty="0">
                <a:solidFill>
                  <a:schemeClr val="tx2"/>
                </a:solidFill>
              </a:rPr>
              <a:t>(0, 1) </a:t>
            </a:r>
            <a:r>
              <a:rPr lang="en-IE" sz="1600" dirty="0">
                <a:solidFill>
                  <a:schemeClr val="tx2"/>
                </a:solidFill>
              </a:rPr>
              <a:t>= </a:t>
            </a:r>
          </a:p>
          <a:p>
            <a:r>
              <a:rPr lang="en-IE" sz="1600" b="1" dirty="0">
                <a:solidFill>
                  <a:schemeClr val="tx2"/>
                </a:solidFill>
              </a:rPr>
              <a:t>Standardised Normal </a:t>
            </a:r>
            <a:r>
              <a:rPr lang="en-IE" sz="1600" dirty="0">
                <a:solidFill>
                  <a:schemeClr val="tx2"/>
                </a:solidFill>
              </a:rPr>
              <a:t>Z(0,1) (or U(0,1)</a:t>
            </a:r>
            <a:r>
              <a:rPr lang="en-GB" sz="1600" dirty="0">
                <a:solidFill>
                  <a:schemeClr val="tx2"/>
                </a:solidFill>
              </a:rPr>
              <a:t>distribution</a:t>
            </a:r>
            <a:r>
              <a:rPr lang="en-GB" sz="1600" dirty="0" smtClean="0">
                <a:solidFill>
                  <a:schemeClr val="tx2"/>
                </a:solidFill>
              </a:rPr>
              <a:t>.</a:t>
            </a:r>
          </a:p>
          <a:p>
            <a:r>
              <a:rPr lang="en-GB" sz="1600" dirty="0">
                <a:solidFill>
                  <a:schemeClr val="tx2"/>
                </a:solidFill>
              </a:rPr>
              <a:t/>
            </a:r>
            <a:br>
              <a:rPr lang="en-GB" sz="1600" dirty="0">
                <a:solidFill>
                  <a:schemeClr val="tx2"/>
                </a:solidFill>
              </a:rPr>
            </a:br>
            <a:r>
              <a:rPr lang="en-GB" sz="1600" dirty="0">
                <a:solidFill>
                  <a:schemeClr val="tx2"/>
                </a:solidFill>
              </a:rPr>
              <a:t>Thus 		55 - 60  =  - 35 / 2 = </a:t>
            </a:r>
            <a:r>
              <a:rPr lang="en-GB" sz="1600" b="1" dirty="0">
                <a:solidFill>
                  <a:schemeClr val="tx2"/>
                </a:solidFill>
              </a:rPr>
              <a:t>- 17.5  </a:t>
            </a:r>
            <a:r>
              <a:rPr lang="en-GB" sz="1600" dirty="0">
                <a:solidFill>
                  <a:schemeClr val="tx2"/>
                </a:solidFill>
              </a:rPr>
              <a:t/>
            </a:r>
            <a:br>
              <a:rPr lang="en-GB" sz="1600" dirty="0">
                <a:solidFill>
                  <a:schemeClr val="tx2"/>
                </a:solidFill>
              </a:rPr>
            </a:br>
            <a:r>
              <a:rPr lang="en-GB" sz="1600" dirty="0">
                <a:solidFill>
                  <a:schemeClr val="tx2"/>
                </a:solidFill>
              </a:rPr>
              <a:t>		2/ </a:t>
            </a:r>
            <a:r>
              <a:rPr lang="en-GB" sz="1600" dirty="0">
                <a:solidFill>
                  <a:schemeClr val="tx2"/>
                </a:solidFill>
                <a:latin typeface="Symbol" pitchFamily="18" charset="2"/>
              </a:rPr>
              <a:t>Ö</a:t>
            </a:r>
            <a:r>
              <a:rPr lang="en-GB" sz="1600" dirty="0">
                <a:solidFill>
                  <a:schemeClr val="tx2"/>
                </a:solidFill>
              </a:rPr>
              <a:t> </a:t>
            </a:r>
            <a:r>
              <a:rPr lang="en-GB" sz="1600" dirty="0" smtClean="0">
                <a:solidFill>
                  <a:schemeClr val="tx2"/>
                </a:solidFill>
              </a:rPr>
              <a:t>49                                                                                </a:t>
            </a:r>
            <a:r>
              <a:rPr lang="en-GB" sz="1600" b="1" dirty="0" smtClean="0">
                <a:solidFill>
                  <a:schemeClr val="tx2"/>
                </a:solidFill>
              </a:rPr>
              <a:t>rejection regions</a:t>
            </a:r>
            <a:r>
              <a:rPr lang="en-GB" sz="1600" dirty="0" smtClean="0">
                <a:solidFill>
                  <a:schemeClr val="tx2"/>
                </a:solidFill>
              </a:rPr>
              <a:t> </a:t>
            </a:r>
            <a:r>
              <a:rPr lang="en-GB" sz="1600" dirty="0">
                <a:solidFill>
                  <a:schemeClr val="tx2"/>
                </a:solidFill>
              </a:rPr>
              <a:t/>
            </a:r>
            <a:br>
              <a:rPr lang="en-GB" sz="1600" dirty="0">
                <a:solidFill>
                  <a:schemeClr val="tx2"/>
                </a:solidFill>
              </a:rPr>
            </a:br>
            <a:r>
              <a:rPr lang="en-GB" sz="1600" dirty="0">
                <a:solidFill>
                  <a:schemeClr val="tx2"/>
                </a:solidFill>
              </a:rPr>
              <a:t>is a random value from </a:t>
            </a:r>
            <a:r>
              <a:rPr lang="en-IE" sz="1600" dirty="0">
                <a:solidFill>
                  <a:schemeClr val="tx2"/>
                </a:solidFill>
              </a:rPr>
              <a:t>Z</a:t>
            </a:r>
            <a:r>
              <a:rPr lang="en-GB" sz="1600" dirty="0">
                <a:solidFill>
                  <a:schemeClr val="tx2"/>
                </a:solidFill>
              </a:rPr>
              <a:t>(0, 1). 			</a:t>
            </a:r>
            <a:br>
              <a:rPr lang="en-GB" sz="1600" dirty="0">
                <a:solidFill>
                  <a:schemeClr val="tx2"/>
                </a:solidFill>
              </a:rPr>
            </a:br>
            <a:r>
              <a:rPr lang="en-GB" sz="1600" dirty="0">
                <a:solidFill>
                  <a:schemeClr val="tx2"/>
                </a:solidFill>
              </a:rPr>
              <a:t>But this lies outside the 95% confidence interval (falls in the </a:t>
            </a:r>
            <a:r>
              <a:rPr lang="en-GB" sz="1600" b="1" dirty="0">
                <a:solidFill>
                  <a:schemeClr val="tx2"/>
                </a:solidFill>
              </a:rPr>
              <a:t>rejection region)</a:t>
            </a:r>
            <a:r>
              <a:rPr lang="en-GB" sz="1600" dirty="0">
                <a:solidFill>
                  <a:schemeClr val="tx2"/>
                </a:solidFill>
              </a:rPr>
              <a:t>, so either</a:t>
            </a:r>
            <a:br>
              <a:rPr lang="en-GB" sz="1600" dirty="0">
                <a:solidFill>
                  <a:schemeClr val="tx2"/>
                </a:solidFill>
              </a:rPr>
            </a:br>
            <a:r>
              <a:rPr lang="en-GB" sz="1600" dirty="0">
                <a:solidFill>
                  <a:schemeClr val="tx2"/>
                </a:solidFill>
              </a:rPr>
              <a:t>	(i)   The null hypothesis is incorrect</a:t>
            </a:r>
            <a:br>
              <a:rPr lang="en-GB" sz="1600" dirty="0">
                <a:solidFill>
                  <a:schemeClr val="tx2"/>
                </a:solidFill>
              </a:rPr>
            </a:br>
            <a:r>
              <a:rPr lang="en-GB" sz="1600" dirty="0">
                <a:solidFill>
                  <a:schemeClr val="tx2"/>
                </a:solidFill>
              </a:rPr>
              <a:t>or	(ii)  An event with a probability of at most 0.05 has occurred.</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Consequently, we reject the null hypothesis, knowing</a:t>
            </a:r>
            <a:r>
              <a:rPr lang="en-IE" sz="1600" dirty="0">
                <a:solidFill>
                  <a:schemeClr val="tx2"/>
                </a:solidFill>
              </a:rPr>
              <a:t> </a:t>
            </a:r>
            <a:r>
              <a:rPr lang="en-GB" sz="1600" dirty="0">
                <a:solidFill>
                  <a:schemeClr val="tx2"/>
                </a:solidFill>
              </a:rPr>
              <a:t>a probability of 0.05 </a:t>
            </a:r>
            <a:r>
              <a:rPr lang="en-IE" sz="1600" dirty="0">
                <a:solidFill>
                  <a:schemeClr val="tx2"/>
                </a:solidFill>
              </a:rPr>
              <a:t>exists </a:t>
            </a:r>
            <a:r>
              <a:rPr lang="en-GB" sz="1600" dirty="0">
                <a:solidFill>
                  <a:schemeClr val="tx2"/>
                </a:solidFill>
              </a:rPr>
              <a:t>that we are</a:t>
            </a:r>
            <a:r>
              <a:rPr lang="en-IE" sz="1600" dirty="0">
                <a:solidFill>
                  <a:schemeClr val="tx2"/>
                </a:solidFill>
              </a:rPr>
              <a:t> </a:t>
            </a:r>
            <a:r>
              <a:rPr lang="en-GB" sz="1600" dirty="0">
                <a:solidFill>
                  <a:schemeClr val="tx2"/>
                </a:solidFill>
              </a:rPr>
              <a:t>in error. </a:t>
            </a:r>
            <a:r>
              <a:rPr lang="en-IE" sz="1600" dirty="0">
                <a:solidFill>
                  <a:schemeClr val="tx2"/>
                </a:solidFill>
              </a:rPr>
              <a:t>Technically</a:t>
            </a:r>
            <a:r>
              <a:rPr lang="en-GB" sz="1600" dirty="0">
                <a:solidFill>
                  <a:schemeClr val="tx2"/>
                </a:solidFill>
              </a:rPr>
              <a:t>, we say </a:t>
            </a:r>
            <a:r>
              <a:rPr lang="en-IE" sz="1600" dirty="0">
                <a:solidFill>
                  <a:schemeClr val="tx2"/>
                </a:solidFill>
              </a:rPr>
              <a:t>we </a:t>
            </a:r>
            <a:r>
              <a:rPr lang="en-GB" sz="1600" dirty="0">
                <a:solidFill>
                  <a:schemeClr val="tx2"/>
                </a:solidFill>
              </a:rPr>
              <a:t>reject the null hypothesis at the 0.05</a:t>
            </a:r>
            <a:r>
              <a:rPr lang="en-GB" sz="1600" b="1" dirty="0">
                <a:solidFill>
                  <a:schemeClr val="tx2"/>
                </a:solidFill>
              </a:rPr>
              <a:t> level of significance.</a:t>
            </a:r>
            <a:br>
              <a:rPr lang="en-GB" sz="1600" b="1" dirty="0">
                <a:solidFill>
                  <a:schemeClr val="tx2"/>
                </a:solidFill>
              </a:rPr>
            </a:br>
            <a:r>
              <a:rPr lang="en-GB" sz="1600" dirty="0">
                <a:solidFill>
                  <a:schemeClr val="tx2"/>
                </a:solidFill>
              </a:rPr>
              <a:t>The alternative to rejecting H</a:t>
            </a:r>
            <a:r>
              <a:rPr lang="en-GB" sz="1600" baseline="-25000" dirty="0">
                <a:solidFill>
                  <a:schemeClr val="tx2"/>
                </a:solidFill>
              </a:rPr>
              <a:t>0</a:t>
            </a:r>
            <a:r>
              <a:rPr lang="en-GB" sz="1600" dirty="0">
                <a:solidFill>
                  <a:schemeClr val="tx2"/>
                </a:solidFill>
              </a:rPr>
              <a:t>, is to declare the </a:t>
            </a:r>
            <a:r>
              <a:rPr lang="en-GB" sz="1600" b="1" dirty="0">
                <a:solidFill>
                  <a:schemeClr val="tx2"/>
                </a:solidFill>
              </a:rPr>
              <a:t>test to be inconclusive.</a:t>
            </a:r>
            <a:r>
              <a:rPr lang="en-GB" sz="1600" dirty="0">
                <a:solidFill>
                  <a:schemeClr val="tx2"/>
                </a:solidFill>
              </a:rPr>
              <a:t> </a:t>
            </a:r>
            <a:r>
              <a:rPr lang="en-IE" sz="1600" dirty="0">
                <a:solidFill>
                  <a:schemeClr val="tx2"/>
                </a:solidFill>
              </a:rPr>
              <a:t>This </a:t>
            </a:r>
            <a:r>
              <a:rPr lang="en-GB" sz="1600" dirty="0">
                <a:solidFill>
                  <a:schemeClr val="tx2"/>
                </a:solidFill>
              </a:rPr>
              <a:t>mean</a:t>
            </a:r>
            <a:r>
              <a:rPr lang="en-IE" sz="1600" dirty="0">
                <a:solidFill>
                  <a:schemeClr val="tx2"/>
                </a:solidFill>
              </a:rPr>
              <a:t>s</a:t>
            </a:r>
            <a:r>
              <a:rPr lang="en-GB" sz="1600" dirty="0">
                <a:solidFill>
                  <a:schemeClr val="tx2"/>
                </a:solidFill>
              </a:rPr>
              <a:t> that there is some tentative evidence to support the view that H</a:t>
            </a:r>
            <a:r>
              <a:rPr lang="en-GB" sz="1600" baseline="-25000" dirty="0">
                <a:solidFill>
                  <a:schemeClr val="tx2"/>
                </a:solidFill>
              </a:rPr>
              <a:t>0</a:t>
            </a:r>
            <a:r>
              <a:rPr lang="en-GB" sz="1600" dirty="0">
                <a:solidFill>
                  <a:schemeClr val="tx2"/>
                </a:solidFill>
              </a:rPr>
              <a:t> is </a:t>
            </a:r>
            <a:r>
              <a:rPr lang="en-GB" sz="1600" b="1" dirty="0">
                <a:solidFill>
                  <a:schemeClr val="tx2"/>
                </a:solidFill>
              </a:rPr>
              <a:t>approximately correct</a:t>
            </a:r>
            <a:r>
              <a:rPr lang="en-GB" sz="1600" dirty="0">
                <a:solidFill>
                  <a:schemeClr val="tx2"/>
                </a:solidFill>
              </a:rPr>
              <a:t>.</a:t>
            </a:r>
          </a:p>
        </p:txBody>
      </p:sp>
      <p:sp>
        <p:nvSpPr>
          <p:cNvPr id="3" name="Freeform 5"/>
          <p:cNvSpPr>
            <a:spLocks/>
          </p:cNvSpPr>
          <p:nvPr/>
        </p:nvSpPr>
        <p:spPr bwMode="auto">
          <a:xfrm>
            <a:off x="5172075" y="2451100"/>
            <a:ext cx="3173413" cy="407988"/>
          </a:xfrm>
          <a:custGeom>
            <a:avLst/>
            <a:gdLst>
              <a:gd name="T0" fmla="*/ 32 w 1873"/>
              <a:gd name="T1" fmla="*/ 248 h 257"/>
              <a:gd name="T2" fmla="*/ 88 w 1873"/>
              <a:gd name="T3" fmla="*/ 240 h 257"/>
              <a:gd name="T4" fmla="*/ 136 w 1873"/>
              <a:gd name="T5" fmla="*/ 240 h 257"/>
              <a:gd name="T6" fmla="*/ 184 w 1873"/>
              <a:gd name="T7" fmla="*/ 240 h 257"/>
              <a:gd name="T8" fmla="*/ 232 w 1873"/>
              <a:gd name="T9" fmla="*/ 240 h 257"/>
              <a:gd name="T10" fmla="*/ 280 w 1873"/>
              <a:gd name="T11" fmla="*/ 232 h 257"/>
              <a:gd name="T12" fmla="*/ 328 w 1873"/>
              <a:gd name="T13" fmla="*/ 216 h 257"/>
              <a:gd name="T14" fmla="*/ 376 w 1873"/>
              <a:gd name="T15" fmla="*/ 200 h 257"/>
              <a:gd name="T16" fmla="*/ 424 w 1873"/>
              <a:gd name="T17" fmla="*/ 176 h 257"/>
              <a:gd name="T18" fmla="*/ 472 w 1873"/>
              <a:gd name="T19" fmla="*/ 160 h 257"/>
              <a:gd name="T20" fmla="*/ 520 w 1873"/>
              <a:gd name="T21" fmla="*/ 136 h 257"/>
              <a:gd name="T22" fmla="*/ 568 w 1873"/>
              <a:gd name="T23" fmla="*/ 104 h 257"/>
              <a:gd name="T24" fmla="*/ 616 w 1873"/>
              <a:gd name="T25" fmla="*/ 72 h 257"/>
              <a:gd name="T26" fmla="*/ 672 w 1873"/>
              <a:gd name="T27" fmla="*/ 48 h 257"/>
              <a:gd name="T28" fmla="*/ 720 w 1873"/>
              <a:gd name="T29" fmla="*/ 32 h 257"/>
              <a:gd name="T30" fmla="*/ 768 w 1873"/>
              <a:gd name="T31" fmla="*/ 24 h 257"/>
              <a:gd name="T32" fmla="*/ 816 w 1873"/>
              <a:gd name="T33" fmla="*/ 8 h 257"/>
              <a:gd name="T34" fmla="*/ 864 w 1873"/>
              <a:gd name="T35" fmla="*/ 0 h 257"/>
              <a:gd name="T36" fmla="*/ 912 w 1873"/>
              <a:gd name="T37" fmla="*/ 0 h 257"/>
              <a:gd name="T38" fmla="*/ 960 w 1873"/>
              <a:gd name="T39" fmla="*/ 0 h 257"/>
              <a:gd name="T40" fmla="*/ 1056 w 1873"/>
              <a:gd name="T41" fmla="*/ 0 h 257"/>
              <a:gd name="T42" fmla="*/ 1152 w 1873"/>
              <a:gd name="T43" fmla="*/ 16 h 257"/>
              <a:gd name="T44" fmla="*/ 1200 w 1873"/>
              <a:gd name="T45" fmla="*/ 40 h 257"/>
              <a:gd name="T46" fmla="*/ 1248 w 1873"/>
              <a:gd name="T47" fmla="*/ 64 h 257"/>
              <a:gd name="T48" fmla="*/ 1296 w 1873"/>
              <a:gd name="T49" fmla="*/ 88 h 257"/>
              <a:gd name="T50" fmla="*/ 1344 w 1873"/>
              <a:gd name="T51" fmla="*/ 112 h 257"/>
              <a:gd name="T52" fmla="*/ 1400 w 1873"/>
              <a:gd name="T53" fmla="*/ 128 h 257"/>
              <a:gd name="T54" fmla="*/ 1448 w 1873"/>
              <a:gd name="T55" fmla="*/ 160 h 257"/>
              <a:gd name="T56" fmla="*/ 1504 w 1873"/>
              <a:gd name="T57" fmla="*/ 176 h 257"/>
              <a:gd name="T58" fmla="*/ 1552 w 1873"/>
              <a:gd name="T59" fmla="*/ 192 h 257"/>
              <a:gd name="T60" fmla="*/ 1600 w 1873"/>
              <a:gd name="T61" fmla="*/ 216 h 257"/>
              <a:gd name="T62" fmla="*/ 1648 w 1873"/>
              <a:gd name="T63" fmla="*/ 224 h 257"/>
              <a:gd name="T64" fmla="*/ 1704 w 1873"/>
              <a:gd name="T65" fmla="*/ 240 h 257"/>
              <a:gd name="T66" fmla="*/ 1752 w 1873"/>
              <a:gd name="T67" fmla="*/ 248 h 257"/>
              <a:gd name="T68" fmla="*/ 1800 w 1873"/>
              <a:gd name="T69" fmla="*/ 256 h 257"/>
              <a:gd name="T70" fmla="*/ 1848 w 1873"/>
              <a:gd name="T71"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73" h="257">
                <a:moveTo>
                  <a:pt x="0" y="232"/>
                </a:moveTo>
                <a:lnTo>
                  <a:pt x="32" y="248"/>
                </a:lnTo>
                <a:lnTo>
                  <a:pt x="64" y="240"/>
                </a:lnTo>
                <a:lnTo>
                  <a:pt x="88" y="240"/>
                </a:lnTo>
                <a:lnTo>
                  <a:pt x="112" y="240"/>
                </a:lnTo>
                <a:lnTo>
                  <a:pt x="136" y="240"/>
                </a:lnTo>
                <a:lnTo>
                  <a:pt x="160" y="240"/>
                </a:lnTo>
                <a:lnTo>
                  <a:pt x="184" y="240"/>
                </a:lnTo>
                <a:lnTo>
                  <a:pt x="208" y="240"/>
                </a:lnTo>
                <a:lnTo>
                  <a:pt x="232" y="240"/>
                </a:lnTo>
                <a:lnTo>
                  <a:pt x="256" y="232"/>
                </a:lnTo>
                <a:lnTo>
                  <a:pt x="280" y="232"/>
                </a:lnTo>
                <a:lnTo>
                  <a:pt x="304" y="224"/>
                </a:lnTo>
                <a:lnTo>
                  <a:pt x="328" y="216"/>
                </a:lnTo>
                <a:lnTo>
                  <a:pt x="352" y="208"/>
                </a:lnTo>
                <a:lnTo>
                  <a:pt x="376" y="200"/>
                </a:lnTo>
                <a:lnTo>
                  <a:pt x="400" y="192"/>
                </a:lnTo>
                <a:lnTo>
                  <a:pt x="424" y="176"/>
                </a:lnTo>
                <a:lnTo>
                  <a:pt x="448" y="168"/>
                </a:lnTo>
                <a:lnTo>
                  <a:pt x="472" y="160"/>
                </a:lnTo>
                <a:lnTo>
                  <a:pt x="496" y="144"/>
                </a:lnTo>
                <a:lnTo>
                  <a:pt x="520" y="136"/>
                </a:lnTo>
                <a:lnTo>
                  <a:pt x="544" y="120"/>
                </a:lnTo>
                <a:lnTo>
                  <a:pt x="568" y="104"/>
                </a:lnTo>
                <a:lnTo>
                  <a:pt x="592" y="88"/>
                </a:lnTo>
                <a:lnTo>
                  <a:pt x="616" y="72"/>
                </a:lnTo>
                <a:lnTo>
                  <a:pt x="640" y="64"/>
                </a:lnTo>
                <a:lnTo>
                  <a:pt x="672" y="48"/>
                </a:lnTo>
                <a:lnTo>
                  <a:pt x="696" y="40"/>
                </a:lnTo>
                <a:lnTo>
                  <a:pt x="720" y="32"/>
                </a:lnTo>
                <a:lnTo>
                  <a:pt x="744" y="24"/>
                </a:lnTo>
                <a:lnTo>
                  <a:pt x="768" y="24"/>
                </a:lnTo>
                <a:lnTo>
                  <a:pt x="792" y="16"/>
                </a:lnTo>
                <a:lnTo>
                  <a:pt x="816" y="8"/>
                </a:lnTo>
                <a:lnTo>
                  <a:pt x="840" y="8"/>
                </a:lnTo>
                <a:lnTo>
                  <a:pt x="864" y="0"/>
                </a:lnTo>
                <a:lnTo>
                  <a:pt x="888" y="0"/>
                </a:lnTo>
                <a:lnTo>
                  <a:pt x="912" y="0"/>
                </a:lnTo>
                <a:lnTo>
                  <a:pt x="936" y="0"/>
                </a:lnTo>
                <a:lnTo>
                  <a:pt x="960" y="0"/>
                </a:lnTo>
                <a:lnTo>
                  <a:pt x="984" y="0"/>
                </a:lnTo>
                <a:lnTo>
                  <a:pt x="1056" y="0"/>
                </a:lnTo>
                <a:lnTo>
                  <a:pt x="1128" y="8"/>
                </a:lnTo>
                <a:lnTo>
                  <a:pt x="1152" y="16"/>
                </a:lnTo>
                <a:lnTo>
                  <a:pt x="1176" y="32"/>
                </a:lnTo>
                <a:lnTo>
                  <a:pt x="1200" y="40"/>
                </a:lnTo>
                <a:lnTo>
                  <a:pt x="1224" y="48"/>
                </a:lnTo>
                <a:lnTo>
                  <a:pt x="1248" y="64"/>
                </a:lnTo>
                <a:lnTo>
                  <a:pt x="1272" y="80"/>
                </a:lnTo>
                <a:lnTo>
                  <a:pt x="1296" y="88"/>
                </a:lnTo>
                <a:lnTo>
                  <a:pt x="1320" y="96"/>
                </a:lnTo>
                <a:lnTo>
                  <a:pt x="1344" y="112"/>
                </a:lnTo>
                <a:lnTo>
                  <a:pt x="1376" y="120"/>
                </a:lnTo>
                <a:lnTo>
                  <a:pt x="1400" y="128"/>
                </a:lnTo>
                <a:lnTo>
                  <a:pt x="1424" y="144"/>
                </a:lnTo>
                <a:lnTo>
                  <a:pt x="1448" y="160"/>
                </a:lnTo>
                <a:lnTo>
                  <a:pt x="1480" y="168"/>
                </a:lnTo>
                <a:lnTo>
                  <a:pt x="1504" y="176"/>
                </a:lnTo>
                <a:lnTo>
                  <a:pt x="1528" y="184"/>
                </a:lnTo>
                <a:lnTo>
                  <a:pt x="1552" y="192"/>
                </a:lnTo>
                <a:lnTo>
                  <a:pt x="1576" y="208"/>
                </a:lnTo>
                <a:lnTo>
                  <a:pt x="1600" y="216"/>
                </a:lnTo>
                <a:lnTo>
                  <a:pt x="1624" y="224"/>
                </a:lnTo>
                <a:lnTo>
                  <a:pt x="1648" y="224"/>
                </a:lnTo>
                <a:lnTo>
                  <a:pt x="1672" y="232"/>
                </a:lnTo>
                <a:lnTo>
                  <a:pt x="1704" y="240"/>
                </a:lnTo>
                <a:lnTo>
                  <a:pt x="1728" y="248"/>
                </a:lnTo>
                <a:lnTo>
                  <a:pt x="1752" y="248"/>
                </a:lnTo>
                <a:lnTo>
                  <a:pt x="1776" y="256"/>
                </a:lnTo>
                <a:lnTo>
                  <a:pt x="1800" y="256"/>
                </a:lnTo>
                <a:lnTo>
                  <a:pt x="1824" y="256"/>
                </a:lnTo>
                <a:lnTo>
                  <a:pt x="1848" y="256"/>
                </a:lnTo>
                <a:lnTo>
                  <a:pt x="1872" y="25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 name="Line 6"/>
          <p:cNvSpPr>
            <a:spLocks noChangeShapeType="1"/>
          </p:cNvSpPr>
          <p:nvPr/>
        </p:nvSpPr>
        <p:spPr bwMode="auto">
          <a:xfrm>
            <a:off x="5133975" y="2895600"/>
            <a:ext cx="317182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6858000" y="2057400"/>
            <a:ext cx="1588" cy="8382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5867400" y="2667000"/>
            <a:ext cx="1588"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8001000" y="2667000"/>
            <a:ext cx="1588"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Rectangle 10"/>
          <p:cNvSpPr>
            <a:spLocks noChangeArrowheads="1"/>
          </p:cNvSpPr>
          <p:nvPr/>
        </p:nvSpPr>
        <p:spPr bwMode="auto">
          <a:xfrm>
            <a:off x="8096250" y="2362200"/>
            <a:ext cx="893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IE" sz="1600">
                <a:latin typeface="Times New Roman" pitchFamily="18" charset="0"/>
              </a:rPr>
              <a:t>Z</a:t>
            </a:r>
            <a:r>
              <a:rPr lang="en-GB" sz="1600">
                <a:latin typeface="Times New Roman" pitchFamily="18" charset="0"/>
              </a:rPr>
              <a:t>(0,1)</a:t>
            </a:r>
          </a:p>
        </p:txBody>
      </p:sp>
      <p:sp>
        <p:nvSpPr>
          <p:cNvPr id="9" name="Rectangle 11"/>
          <p:cNvSpPr>
            <a:spLocks noChangeArrowheads="1"/>
          </p:cNvSpPr>
          <p:nvPr/>
        </p:nvSpPr>
        <p:spPr bwMode="auto">
          <a:xfrm>
            <a:off x="6586538" y="2438400"/>
            <a:ext cx="65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a:latin typeface="Times New Roman" pitchFamily="18" charset="0"/>
              </a:rPr>
              <a:t>0.95</a:t>
            </a:r>
          </a:p>
        </p:txBody>
      </p:sp>
      <p:sp>
        <p:nvSpPr>
          <p:cNvPr id="10" name="Rectangle 12"/>
          <p:cNvSpPr>
            <a:spLocks noChangeArrowheads="1"/>
          </p:cNvSpPr>
          <p:nvPr/>
        </p:nvSpPr>
        <p:spPr bwMode="auto">
          <a:xfrm>
            <a:off x="7729538" y="2971800"/>
            <a:ext cx="65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a:latin typeface="Times New Roman" pitchFamily="18" charset="0"/>
              </a:rPr>
              <a:t>1.96</a:t>
            </a:r>
          </a:p>
        </p:txBody>
      </p:sp>
      <p:sp>
        <p:nvSpPr>
          <p:cNvPr id="11" name="Rectangle 13"/>
          <p:cNvSpPr>
            <a:spLocks noChangeArrowheads="1"/>
          </p:cNvSpPr>
          <p:nvPr/>
        </p:nvSpPr>
        <p:spPr bwMode="auto">
          <a:xfrm>
            <a:off x="5519738" y="2971800"/>
            <a:ext cx="65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a:latin typeface="Times New Roman" pitchFamily="18" charset="0"/>
              </a:rPr>
              <a:t>-1.96</a:t>
            </a:r>
          </a:p>
        </p:txBody>
      </p:sp>
      <p:sp>
        <p:nvSpPr>
          <p:cNvPr id="12" name="Rectangle 14"/>
          <p:cNvSpPr>
            <a:spLocks noChangeArrowheads="1"/>
          </p:cNvSpPr>
          <p:nvPr/>
        </p:nvSpPr>
        <p:spPr bwMode="auto">
          <a:xfrm>
            <a:off x="6875463" y="1981200"/>
            <a:ext cx="893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IE" sz="1600">
                <a:latin typeface="Times New Roman" pitchFamily="18" charset="0"/>
              </a:rPr>
              <a:t>Z</a:t>
            </a:r>
            <a:r>
              <a:rPr lang="en-GB" sz="1600">
                <a:latin typeface="Times New Roman" pitchFamily="18" charset="0"/>
              </a:rPr>
              <a:t>(0,1)</a:t>
            </a:r>
          </a:p>
        </p:txBody>
      </p:sp>
      <p:sp>
        <p:nvSpPr>
          <p:cNvPr id="13" name="Line 15"/>
          <p:cNvSpPr>
            <a:spLocks noChangeShapeType="1"/>
          </p:cNvSpPr>
          <p:nvPr/>
        </p:nvSpPr>
        <p:spPr bwMode="auto">
          <a:xfrm>
            <a:off x="5867400" y="3333750"/>
            <a:ext cx="1588" cy="190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8001000" y="3333750"/>
            <a:ext cx="1588" cy="190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7"/>
          <p:cNvSpPr>
            <a:spLocks noChangeShapeType="1"/>
          </p:cNvSpPr>
          <p:nvPr/>
        </p:nvSpPr>
        <p:spPr bwMode="auto">
          <a:xfrm>
            <a:off x="5135563" y="3429000"/>
            <a:ext cx="731837" cy="1588"/>
          </a:xfrm>
          <a:prstGeom prst="line">
            <a:avLst/>
          </a:prstGeom>
          <a:noFill/>
          <a:ln w="762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8"/>
          <p:cNvSpPr>
            <a:spLocks noChangeShapeType="1"/>
          </p:cNvSpPr>
          <p:nvPr/>
        </p:nvSpPr>
        <p:spPr bwMode="auto">
          <a:xfrm>
            <a:off x="7948613" y="3429000"/>
            <a:ext cx="814387" cy="1588"/>
          </a:xfrm>
          <a:prstGeom prst="line">
            <a:avLst/>
          </a:prstGeom>
          <a:noFill/>
          <a:ln w="762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9"/>
          <p:cNvSpPr>
            <a:spLocks noChangeShapeType="1"/>
          </p:cNvSpPr>
          <p:nvPr/>
        </p:nvSpPr>
        <p:spPr bwMode="auto">
          <a:xfrm>
            <a:off x="5638800" y="3657600"/>
            <a:ext cx="1219200" cy="2286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Line 20"/>
          <p:cNvSpPr>
            <a:spLocks noChangeShapeType="1"/>
          </p:cNvSpPr>
          <p:nvPr/>
        </p:nvSpPr>
        <p:spPr bwMode="auto">
          <a:xfrm flipV="1">
            <a:off x="6842125" y="3581400"/>
            <a:ext cx="1463675"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21"/>
          <p:cNvSpPr>
            <a:spLocks noChangeShapeType="1"/>
          </p:cNvSpPr>
          <p:nvPr/>
        </p:nvSpPr>
        <p:spPr bwMode="auto">
          <a:xfrm>
            <a:off x="2546822" y="2636912"/>
            <a:ext cx="809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22"/>
          <p:cNvSpPr>
            <a:spLocks noChangeShapeType="1"/>
          </p:cNvSpPr>
          <p:nvPr/>
        </p:nvSpPr>
        <p:spPr bwMode="auto">
          <a:xfrm>
            <a:off x="2489919" y="2780928"/>
            <a:ext cx="569913"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Line 23"/>
          <p:cNvSpPr>
            <a:spLocks noChangeShapeType="1"/>
          </p:cNvSpPr>
          <p:nvPr/>
        </p:nvSpPr>
        <p:spPr bwMode="auto">
          <a:xfrm>
            <a:off x="1979712" y="4005064"/>
            <a:ext cx="650875"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4"/>
          <p:cNvSpPr>
            <a:spLocks noChangeShapeType="1"/>
          </p:cNvSpPr>
          <p:nvPr/>
        </p:nvSpPr>
        <p:spPr bwMode="auto">
          <a:xfrm>
            <a:off x="7155333" y="1126332"/>
            <a:ext cx="809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Slide Number Placeholder 22"/>
          <p:cNvSpPr>
            <a:spLocks noGrp="1"/>
          </p:cNvSpPr>
          <p:nvPr>
            <p:ph type="sldNum" sz="quarter" idx="12"/>
          </p:nvPr>
        </p:nvSpPr>
        <p:spPr/>
        <p:txBody>
          <a:bodyPr/>
          <a:lstStyle/>
          <a:p>
            <a:fld id="{D07F84AB-4CBE-4452-9117-91DB70B2D1D4}" type="slidenum">
              <a:rPr lang="en-IE" smtClean="0"/>
              <a:t>25</a:t>
            </a:fld>
            <a:endParaRPr lang="en-IE"/>
          </a:p>
        </p:txBody>
      </p:sp>
    </p:spTree>
    <p:extLst>
      <p:ext uri="{BB962C8B-B14F-4D97-AF65-F5344CB8AC3E}">
        <p14:creationId xmlns:p14="http://schemas.microsoft.com/office/powerpoint/2010/main" val="1830893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81000" y="228600"/>
            <a:ext cx="8458200" cy="655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dirty="0">
                <a:solidFill>
                  <a:schemeClr val="tx2"/>
                </a:solidFill>
              </a:rPr>
              <a:t>Modifications</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Based on the properties of the </a:t>
            </a:r>
            <a:r>
              <a:rPr lang="en-IE" sz="1600" dirty="0">
                <a:solidFill>
                  <a:schemeClr val="tx2"/>
                </a:solidFill>
              </a:rPr>
              <a:t>N</a:t>
            </a:r>
            <a:r>
              <a:rPr lang="en-GB" sz="1600" dirty="0" err="1">
                <a:solidFill>
                  <a:schemeClr val="tx2"/>
                </a:solidFill>
              </a:rPr>
              <a:t>ormal</a:t>
            </a:r>
            <a:r>
              <a:rPr lang="en-GB" sz="1600" dirty="0">
                <a:solidFill>
                  <a:schemeClr val="tx2"/>
                </a:solidFill>
              </a:rPr>
              <a:t> , student t and other distributions, we can generalise these ideas. If the sample size n &lt; 25, we should use a t</a:t>
            </a:r>
            <a:r>
              <a:rPr lang="en-GB" sz="1600" baseline="-25000" dirty="0">
                <a:solidFill>
                  <a:schemeClr val="tx2"/>
                </a:solidFill>
              </a:rPr>
              <a:t>n-1</a:t>
            </a:r>
            <a:r>
              <a:rPr lang="en-GB" sz="1600" dirty="0">
                <a:solidFill>
                  <a:schemeClr val="tx2"/>
                </a:solidFill>
              </a:rPr>
              <a:t> distribution</a:t>
            </a:r>
            <a:r>
              <a:rPr lang="en-IE" sz="1600" dirty="0">
                <a:solidFill>
                  <a:schemeClr val="tx2"/>
                </a:solidFill>
              </a:rPr>
              <a:t>;</a:t>
            </a:r>
            <a:r>
              <a:rPr lang="en-GB" sz="1600" dirty="0">
                <a:solidFill>
                  <a:schemeClr val="tx2"/>
                </a:solidFill>
              </a:rPr>
              <a:t> we can </a:t>
            </a:r>
            <a:r>
              <a:rPr lang="en-IE" sz="1600" dirty="0">
                <a:solidFill>
                  <a:schemeClr val="tx2"/>
                </a:solidFill>
              </a:rPr>
              <a:t>also </a:t>
            </a:r>
            <a:r>
              <a:rPr lang="en-GB" sz="1600" dirty="0">
                <a:solidFill>
                  <a:schemeClr val="tx2"/>
                </a:solidFill>
              </a:rPr>
              <a:t>vary the level of significance of the test and we can apply the tests to proportionate sampling environments.</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40% of a random sample of 1000 people in a country indicate satisfaction with government policy. Test at the </a:t>
            </a:r>
            <a:r>
              <a:rPr lang="en-GB" sz="1600" dirty="0" smtClean="0">
                <a:solidFill>
                  <a:schemeClr val="tx2"/>
                </a:solidFill>
              </a:rPr>
              <a:t>0.01 </a:t>
            </a:r>
            <a:r>
              <a:rPr lang="en-GB" sz="1600" dirty="0">
                <a:solidFill>
                  <a:schemeClr val="tx2"/>
                </a:solidFill>
              </a:rPr>
              <a:t>level of significance if this consistent with the claim that 45% of the people support government policy?</a:t>
            </a:r>
            <a:br>
              <a:rPr lang="en-GB" sz="1600" dirty="0">
                <a:solidFill>
                  <a:schemeClr val="tx2"/>
                </a:solidFill>
              </a:rPr>
            </a:br>
            <a:r>
              <a:rPr lang="en-GB" sz="1600" dirty="0">
                <a:solidFill>
                  <a:schemeClr val="tx2"/>
                </a:solidFill>
              </a:rPr>
              <a:t>Here,	H</a:t>
            </a:r>
            <a:r>
              <a:rPr lang="en-GB" sz="1600" baseline="-25000" dirty="0">
                <a:solidFill>
                  <a:schemeClr val="tx2"/>
                </a:solidFill>
              </a:rPr>
              <a:t>0</a:t>
            </a:r>
            <a:r>
              <a:rPr lang="en-GB" sz="1600" dirty="0">
                <a:solidFill>
                  <a:schemeClr val="tx2"/>
                </a:solidFill>
              </a:rPr>
              <a:t>: P = 0.45 	p = 0.40,		n = 1000 </a:t>
            </a:r>
            <a:br>
              <a:rPr lang="en-GB" sz="1600" dirty="0">
                <a:solidFill>
                  <a:schemeClr val="tx2"/>
                </a:solidFill>
              </a:rPr>
            </a:br>
            <a:r>
              <a:rPr lang="en-GB" sz="1600" dirty="0">
                <a:solidFill>
                  <a:schemeClr val="tx2"/>
                </a:solidFill>
              </a:rPr>
              <a:t>so 	</a:t>
            </a:r>
            <a:r>
              <a:rPr lang="en-GB" sz="1600" dirty="0">
                <a:solidFill>
                  <a:schemeClr val="tx2"/>
                </a:solidFill>
                <a:latin typeface="Symbol" pitchFamily="18" charset="2"/>
              </a:rPr>
              <a:t>Ö</a:t>
            </a:r>
            <a:r>
              <a:rPr lang="en-GB" sz="1600" dirty="0">
                <a:solidFill>
                  <a:schemeClr val="tx2"/>
                </a:solidFill>
              </a:rPr>
              <a:t> p (1-p) / n = 0.015 	test statistic = (0.40 - 0.45) / 0.015 = - 3.33</a:t>
            </a:r>
            <a:br>
              <a:rPr lang="en-GB" sz="1600" dirty="0">
                <a:solidFill>
                  <a:schemeClr val="tx2"/>
                </a:solidFill>
              </a:rPr>
            </a:br>
            <a:r>
              <a:rPr lang="en-GB" sz="1600" dirty="0">
                <a:solidFill>
                  <a:schemeClr val="tx2"/>
                </a:solidFill>
              </a:rPr>
              <a:t>99% critical value =  2.58 	so H</a:t>
            </a:r>
            <a:r>
              <a:rPr lang="en-GB" sz="1600" baseline="-25000" dirty="0">
                <a:solidFill>
                  <a:schemeClr val="tx2"/>
                </a:solidFill>
              </a:rPr>
              <a:t>0</a:t>
            </a:r>
            <a:r>
              <a:rPr lang="en-GB" sz="1600" dirty="0">
                <a:solidFill>
                  <a:schemeClr val="tx2"/>
                </a:solidFill>
              </a:rPr>
              <a:t> is rejected at the .01 level of significance.</a:t>
            </a:r>
            <a:br>
              <a:rPr lang="en-GB" sz="1600" dirty="0">
                <a:solidFill>
                  <a:schemeClr val="tx2"/>
                </a:solidFill>
              </a:rPr>
            </a:br>
            <a:r>
              <a:rPr lang="en-GB" sz="1600" dirty="0">
                <a:solidFill>
                  <a:schemeClr val="tx2"/>
                </a:solidFill>
              </a:rPr>
              <a:t> </a:t>
            </a:r>
            <a:br>
              <a:rPr lang="en-GB" sz="1600" dirty="0">
                <a:solidFill>
                  <a:schemeClr val="tx2"/>
                </a:solidFill>
              </a:rPr>
            </a:br>
            <a:r>
              <a:rPr lang="en-GB" sz="1600" b="1" dirty="0">
                <a:solidFill>
                  <a:schemeClr val="tx2"/>
                </a:solidFill>
              </a:rPr>
              <a:t>One-Tailed Tests</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If the null hypothesis is of the form     H</a:t>
            </a:r>
            <a:r>
              <a:rPr lang="en-GB" sz="1600" baseline="-25000" dirty="0">
                <a:solidFill>
                  <a:schemeClr val="tx2"/>
                </a:solidFill>
              </a:rPr>
              <a:t>0</a:t>
            </a:r>
            <a:r>
              <a:rPr lang="en-GB" sz="1600" dirty="0">
                <a:solidFill>
                  <a:schemeClr val="tx2"/>
                </a:solidFill>
              </a:rPr>
              <a:t> : P </a:t>
            </a:r>
            <a:r>
              <a:rPr lang="en-GB" sz="1600" dirty="0">
                <a:solidFill>
                  <a:schemeClr val="tx2"/>
                </a:solidFill>
                <a:latin typeface="Symbol" pitchFamily="18" charset="2"/>
              </a:rPr>
              <a:t>³ 0.45     </a:t>
            </a:r>
            <a:r>
              <a:rPr lang="en-GB" sz="1600" dirty="0">
                <a:solidFill>
                  <a:schemeClr val="tx2"/>
                </a:solidFill>
              </a:rPr>
              <a:t>then </a:t>
            </a:r>
            <a:r>
              <a:rPr lang="en-GB" sz="1600" b="1" dirty="0">
                <a:solidFill>
                  <a:schemeClr val="tx2"/>
                </a:solidFill>
              </a:rPr>
              <a:t>arbitrary large </a:t>
            </a:r>
            <a:r>
              <a:rPr lang="en-GB" sz="1600" dirty="0">
                <a:solidFill>
                  <a:schemeClr val="tx2"/>
                </a:solidFill>
              </a:rPr>
              <a:t>values of p are </a:t>
            </a:r>
            <a:r>
              <a:rPr lang="en-GB" sz="1600" b="1" dirty="0">
                <a:solidFill>
                  <a:schemeClr val="tx2"/>
                </a:solidFill>
              </a:rPr>
              <a:t>acceptable, </a:t>
            </a:r>
            <a:r>
              <a:rPr lang="en-GB" sz="1600" dirty="0">
                <a:solidFill>
                  <a:schemeClr val="tx2"/>
                </a:solidFill>
              </a:rPr>
              <a:t>so that the </a:t>
            </a:r>
            <a:r>
              <a:rPr lang="en-GB" sz="1600" b="1" dirty="0">
                <a:solidFill>
                  <a:schemeClr val="tx2"/>
                </a:solidFill>
              </a:rPr>
              <a:t>rejection region </a:t>
            </a:r>
            <a:r>
              <a:rPr lang="en-GB" sz="1600" dirty="0">
                <a:solidFill>
                  <a:schemeClr val="tx2"/>
                </a:solidFill>
              </a:rPr>
              <a:t>for the test statistic lies in the </a:t>
            </a:r>
            <a:r>
              <a:rPr lang="en-GB" sz="1600" b="1" dirty="0">
                <a:solidFill>
                  <a:schemeClr val="tx2"/>
                </a:solidFill>
              </a:rPr>
              <a:t>left hand tail </a:t>
            </a:r>
            <a:r>
              <a:rPr lang="en-GB" sz="1600" dirty="0">
                <a:solidFill>
                  <a:schemeClr val="tx2"/>
                </a:solidFill>
              </a:rPr>
              <a:t>only.</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40% of a random sample of 1000 people in a country indicate satisfaction with government policy. Test at the </a:t>
            </a:r>
            <a:r>
              <a:rPr lang="en-GB" sz="1600" dirty="0" smtClean="0">
                <a:solidFill>
                  <a:schemeClr val="tx2"/>
                </a:solidFill>
              </a:rPr>
              <a:t>0.05 </a:t>
            </a:r>
            <a:r>
              <a:rPr lang="en-GB" sz="1600" dirty="0">
                <a:solidFill>
                  <a:schemeClr val="tx2"/>
                </a:solidFill>
              </a:rPr>
              <a:t>level of significance if this consistent with the claim that </a:t>
            </a:r>
            <a:br>
              <a:rPr lang="en-GB" sz="1600" dirty="0">
                <a:solidFill>
                  <a:schemeClr val="tx2"/>
                </a:solidFill>
              </a:rPr>
            </a:br>
            <a:r>
              <a:rPr lang="en-GB" sz="1600" dirty="0">
                <a:solidFill>
                  <a:schemeClr val="tx2"/>
                </a:solidFill>
              </a:rPr>
              <a:t>at least 45% of the people support government policy?</a:t>
            </a:r>
            <a:br>
              <a:rPr lang="en-GB" sz="1600" dirty="0">
                <a:solidFill>
                  <a:schemeClr val="tx2"/>
                </a:solidFill>
              </a:rPr>
            </a:br>
            <a:r>
              <a:rPr lang="en-GB" sz="1600" dirty="0">
                <a:solidFill>
                  <a:schemeClr val="tx2"/>
                </a:solidFill>
              </a:rPr>
              <a:t>Here the critical value is -1.64, so </a:t>
            </a:r>
            <a:br>
              <a:rPr lang="en-GB" sz="1600" dirty="0">
                <a:solidFill>
                  <a:schemeClr val="tx2"/>
                </a:solidFill>
              </a:rPr>
            </a:br>
            <a:r>
              <a:rPr lang="en-GB" sz="1600" dirty="0">
                <a:solidFill>
                  <a:schemeClr val="tx2"/>
                </a:solidFill>
              </a:rPr>
              <a:t>the null hypothesis H</a:t>
            </a:r>
            <a:r>
              <a:rPr lang="en-GB" sz="1600" baseline="-25000" dirty="0">
                <a:solidFill>
                  <a:schemeClr val="tx2"/>
                </a:solidFill>
              </a:rPr>
              <a:t>0</a:t>
            </a:r>
            <a:r>
              <a:rPr lang="en-GB" sz="1600" dirty="0">
                <a:solidFill>
                  <a:schemeClr val="tx2"/>
                </a:solidFill>
              </a:rPr>
              <a:t>: P </a:t>
            </a:r>
            <a:r>
              <a:rPr lang="en-GB" sz="1600" dirty="0">
                <a:solidFill>
                  <a:schemeClr val="tx2"/>
                </a:solidFill>
                <a:latin typeface="Symbol" pitchFamily="18" charset="2"/>
              </a:rPr>
              <a:t>³ 0.45 </a:t>
            </a:r>
            <a:br>
              <a:rPr lang="en-GB" sz="1600" dirty="0">
                <a:solidFill>
                  <a:schemeClr val="tx2"/>
                </a:solidFill>
                <a:latin typeface="Symbol" pitchFamily="18" charset="2"/>
              </a:rPr>
            </a:br>
            <a:r>
              <a:rPr lang="en-GB" sz="1600" dirty="0">
                <a:solidFill>
                  <a:schemeClr val="tx2"/>
                </a:solidFill>
              </a:rPr>
              <a:t>is rejected at the .05 level of </a:t>
            </a:r>
            <a:br>
              <a:rPr lang="en-GB" sz="1600" dirty="0">
                <a:solidFill>
                  <a:schemeClr val="tx2"/>
                </a:solidFill>
              </a:rPr>
            </a:br>
            <a:r>
              <a:rPr lang="en-GB" sz="1600" dirty="0">
                <a:solidFill>
                  <a:schemeClr val="tx2"/>
                </a:solidFill>
              </a:rPr>
              <a:t>significance </a:t>
            </a:r>
          </a:p>
        </p:txBody>
      </p:sp>
      <p:sp>
        <p:nvSpPr>
          <p:cNvPr id="3" name="Freeform 5"/>
          <p:cNvSpPr>
            <a:spLocks/>
          </p:cNvSpPr>
          <p:nvPr/>
        </p:nvSpPr>
        <p:spPr bwMode="auto">
          <a:xfrm>
            <a:off x="4991100" y="5738813"/>
            <a:ext cx="3235325" cy="398462"/>
          </a:xfrm>
          <a:custGeom>
            <a:avLst/>
            <a:gdLst>
              <a:gd name="T0" fmla="*/ 32 w 1873"/>
              <a:gd name="T1" fmla="*/ 248 h 257"/>
              <a:gd name="T2" fmla="*/ 88 w 1873"/>
              <a:gd name="T3" fmla="*/ 240 h 257"/>
              <a:gd name="T4" fmla="*/ 136 w 1873"/>
              <a:gd name="T5" fmla="*/ 240 h 257"/>
              <a:gd name="T6" fmla="*/ 184 w 1873"/>
              <a:gd name="T7" fmla="*/ 240 h 257"/>
              <a:gd name="T8" fmla="*/ 232 w 1873"/>
              <a:gd name="T9" fmla="*/ 240 h 257"/>
              <a:gd name="T10" fmla="*/ 280 w 1873"/>
              <a:gd name="T11" fmla="*/ 232 h 257"/>
              <a:gd name="T12" fmla="*/ 328 w 1873"/>
              <a:gd name="T13" fmla="*/ 216 h 257"/>
              <a:gd name="T14" fmla="*/ 376 w 1873"/>
              <a:gd name="T15" fmla="*/ 200 h 257"/>
              <a:gd name="T16" fmla="*/ 424 w 1873"/>
              <a:gd name="T17" fmla="*/ 176 h 257"/>
              <a:gd name="T18" fmla="*/ 472 w 1873"/>
              <a:gd name="T19" fmla="*/ 160 h 257"/>
              <a:gd name="T20" fmla="*/ 520 w 1873"/>
              <a:gd name="T21" fmla="*/ 136 h 257"/>
              <a:gd name="T22" fmla="*/ 568 w 1873"/>
              <a:gd name="T23" fmla="*/ 104 h 257"/>
              <a:gd name="T24" fmla="*/ 616 w 1873"/>
              <a:gd name="T25" fmla="*/ 72 h 257"/>
              <a:gd name="T26" fmla="*/ 672 w 1873"/>
              <a:gd name="T27" fmla="*/ 48 h 257"/>
              <a:gd name="T28" fmla="*/ 720 w 1873"/>
              <a:gd name="T29" fmla="*/ 32 h 257"/>
              <a:gd name="T30" fmla="*/ 768 w 1873"/>
              <a:gd name="T31" fmla="*/ 24 h 257"/>
              <a:gd name="T32" fmla="*/ 816 w 1873"/>
              <a:gd name="T33" fmla="*/ 8 h 257"/>
              <a:gd name="T34" fmla="*/ 864 w 1873"/>
              <a:gd name="T35" fmla="*/ 0 h 257"/>
              <a:gd name="T36" fmla="*/ 912 w 1873"/>
              <a:gd name="T37" fmla="*/ 0 h 257"/>
              <a:gd name="T38" fmla="*/ 960 w 1873"/>
              <a:gd name="T39" fmla="*/ 0 h 257"/>
              <a:gd name="T40" fmla="*/ 1056 w 1873"/>
              <a:gd name="T41" fmla="*/ 0 h 257"/>
              <a:gd name="T42" fmla="*/ 1152 w 1873"/>
              <a:gd name="T43" fmla="*/ 16 h 257"/>
              <a:gd name="T44" fmla="*/ 1200 w 1873"/>
              <a:gd name="T45" fmla="*/ 40 h 257"/>
              <a:gd name="T46" fmla="*/ 1248 w 1873"/>
              <a:gd name="T47" fmla="*/ 64 h 257"/>
              <a:gd name="T48" fmla="*/ 1296 w 1873"/>
              <a:gd name="T49" fmla="*/ 88 h 257"/>
              <a:gd name="T50" fmla="*/ 1344 w 1873"/>
              <a:gd name="T51" fmla="*/ 112 h 257"/>
              <a:gd name="T52" fmla="*/ 1400 w 1873"/>
              <a:gd name="T53" fmla="*/ 128 h 257"/>
              <a:gd name="T54" fmla="*/ 1448 w 1873"/>
              <a:gd name="T55" fmla="*/ 160 h 257"/>
              <a:gd name="T56" fmla="*/ 1504 w 1873"/>
              <a:gd name="T57" fmla="*/ 176 h 257"/>
              <a:gd name="T58" fmla="*/ 1552 w 1873"/>
              <a:gd name="T59" fmla="*/ 192 h 257"/>
              <a:gd name="T60" fmla="*/ 1600 w 1873"/>
              <a:gd name="T61" fmla="*/ 216 h 257"/>
              <a:gd name="T62" fmla="*/ 1648 w 1873"/>
              <a:gd name="T63" fmla="*/ 224 h 257"/>
              <a:gd name="T64" fmla="*/ 1704 w 1873"/>
              <a:gd name="T65" fmla="*/ 240 h 257"/>
              <a:gd name="T66" fmla="*/ 1752 w 1873"/>
              <a:gd name="T67" fmla="*/ 248 h 257"/>
              <a:gd name="T68" fmla="*/ 1800 w 1873"/>
              <a:gd name="T69" fmla="*/ 256 h 257"/>
              <a:gd name="T70" fmla="*/ 1848 w 1873"/>
              <a:gd name="T71"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73" h="257">
                <a:moveTo>
                  <a:pt x="0" y="232"/>
                </a:moveTo>
                <a:lnTo>
                  <a:pt x="32" y="248"/>
                </a:lnTo>
                <a:lnTo>
                  <a:pt x="64" y="240"/>
                </a:lnTo>
                <a:lnTo>
                  <a:pt x="88" y="240"/>
                </a:lnTo>
                <a:lnTo>
                  <a:pt x="112" y="240"/>
                </a:lnTo>
                <a:lnTo>
                  <a:pt x="136" y="240"/>
                </a:lnTo>
                <a:lnTo>
                  <a:pt x="160" y="240"/>
                </a:lnTo>
                <a:lnTo>
                  <a:pt x="184" y="240"/>
                </a:lnTo>
                <a:lnTo>
                  <a:pt x="208" y="240"/>
                </a:lnTo>
                <a:lnTo>
                  <a:pt x="232" y="240"/>
                </a:lnTo>
                <a:lnTo>
                  <a:pt x="256" y="232"/>
                </a:lnTo>
                <a:lnTo>
                  <a:pt x="280" y="232"/>
                </a:lnTo>
                <a:lnTo>
                  <a:pt x="304" y="224"/>
                </a:lnTo>
                <a:lnTo>
                  <a:pt x="328" y="216"/>
                </a:lnTo>
                <a:lnTo>
                  <a:pt x="352" y="208"/>
                </a:lnTo>
                <a:lnTo>
                  <a:pt x="376" y="200"/>
                </a:lnTo>
                <a:lnTo>
                  <a:pt x="400" y="192"/>
                </a:lnTo>
                <a:lnTo>
                  <a:pt x="424" y="176"/>
                </a:lnTo>
                <a:lnTo>
                  <a:pt x="448" y="168"/>
                </a:lnTo>
                <a:lnTo>
                  <a:pt x="472" y="160"/>
                </a:lnTo>
                <a:lnTo>
                  <a:pt x="496" y="144"/>
                </a:lnTo>
                <a:lnTo>
                  <a:pt x="520" y="136"/>
                </a:lnTo>
                <a:lnTo>
                  <a:pt x="544" y="120"/>
                </a:lnTo>
                <a:lnTo>
                  <a:pt x="568" y="104"/>
                </a:lnTo>
                <a:lnTo>
                  <a:pt x="592" y="88"/>
                </a:lnTo>
                <a:lnTo>
                  <a:pt x="616" y="72"/>
                </a:lnTo>
                <a:lnTo>
                  <a:pt x="640" y="64"/>
                </a:lnTo>
                <a:lnTo>
                  <a:pt x="672" y="48"/>
                </a:lnTo>
                <a:lnTo>
                  <a:pt x="696" y="40"/>
                </a:lnTo>
                <a:lnTo>
                  <a:pt x="720" y="32"/>
                </a:lnTo>
                <a:lnTo>
                  <a:pt x="744" y="24"/>
                </a:lnTo>
                <a:lnTo>
                  <a:pt x="768" y="24"/>
                </a:lnTo>
                <a:lnTo>
                  <a:pt x="792" y="16"/>
                </a:lnTo>
                <a:lnTo>
                  <a:pt x="816" y="8"/>
                </a:lnTo>
                <a:lnTo>
                  <a:pt x="840" y="8"/>
                </a:lnTo>
                <a:lnTo>
                  <a:pt x="864" y="0"/>
                </a:lnTo>
                <a:lnTo>
                  <a:pt x="888" y="0"/>
                </a:lnTo>
                <a:lnTo>
                  <a:pt x="912" y="0"/>
                </a:lnTo>
                <a:lnTo>
                  <a:pt x="936" y="0"/>
                </a:lnTo>
                <a:lnTo>
                  <a:pt x="960" y="0"/>
                </a:lnTo>
                <a:lnTo>
                  <a:pt x="984" y="0"/>
                </a:lnTo>
                <a:lnTo>
                  <a:pt x="1056" y="0"/>
                </a:lnTo>
                <a:lnTo>
                  <a:pt x="1128" y="8"/>
                </a:lnTo>
                <a:lnTo>
                  <a:pt x="1152" y="16"/>
                </a:lnTo>
                <a:lnTo>
                  <a:pt x="1176" y="32"/>
                </a:lnTo>
                <a:lnTo>
                  <a:pt x="1200" y="40"/>
                </a:lnTo>
                <a:lnTo>
                  <a:pt x="1224" y="48"/>
                </a:lnTo>
                <a:lnTo>
                  <a:pt x="1248" y="64"/>
                </a:lnTo>
                <a:lnTo>
                  <a:pt x="1272" y="80"/>
                </a:lnTo>
                <a:lnTo>
                  <a:pt x="1296" y="88"/>
                </a:lnTo>
                <a:lnTo>
                  <a:pt x="1320" y="96"/>
                </a:lnTo>
                <a:lnTo>
                  <a:pt x="1344" y="112"/>
                </a:lnTo>
                <a:lnTo>
                  <a:pt x="1376" y="120"/>
                </a:lnTo>
                <a:lnTo>
                  <a:pt x="1400" y="128"/>
                </a:lnTo>
                <a:lnTo>
                  <a:pt x="1424" y="144"/>
                </a:lnTo>
                <a:lnTo>
                  <a:pt x="1448" y="160"/>
                </a:lnTo>
                <a:lnTo>
                  <a:pt x="1480" y="168"/>
                </a:lnTo>
                <a:lnTo>
                  <a:pt x="1504" y="176"/>
                </a:lnTo>
                <a:lnTo>
                  <a:pt x="1528" y="184"/>
                </a:lnTo>
                <a:lnTo>
                  <a:pt x="1552" y="192"/>
                </a:lnTo>
                <a:lnTo>
                  <a:pt x="1576" y="208"/>
                </a:lnTo>
                <a:lnTo>
                  <a:pt x="1600" y="216"/>
                </a:lnTo>
                <a:lnTo>
                  <a:pt x="1624" y="224"/>
                </a:lnTo>
                <a:lnTo>
                  <a:pt x="1648" y="224"/>
                </a:lnTo>
                <a:lnTo>
                  <a:pt x="1672" y="232"/>
                </a:lnTo>
                <a:lnTo>
                  <a:pt x="1704" y="240"/>
                </a:lnTo>
                <a:lnTo>
                  <a:pt x="1728" y="248"/>
                </a:lnTo>
                <a:lnTo>
                  <a:pt x="1752" y="248"/>
                </a:lnTo>
                <a:lnTo>
                  <a:pt x="1776" y="256"/>
                </a:lnTo>
                <a:lnTo>
                  <a:pt x="1800" y="256"/>
                </a:lnTo>
                <a:lnTo>
                  <a:pt x="1824" y="256"/>
                </a:lnTo>
                <a:lnTo>
                  <a:pt x="1848" y="256"/>
                </a:lnTo>
                <a:lnTo>
                  <a:pt x="1872" y="25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 name="Line 6"/>
          <p:cNvSpPr>
            <a:spLocks noChangeShapeType="1"/>
          </p:cNvSpPr>
          <p:nvPr/>
        </p:nvSpPr>
        <p:spPr bwMode="auto">
          <a:xfrm>
            <a:off x="1475656" y="2923357"/>
            <a:ext cx="912813"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5029200" y="6173788"/>
            <a:ext cx="3151188"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5791200" y="5878513"/>
            <a:ext cx="1588" cy="447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Rectangle 9"/>
          <p:cNvSpPr>
            <a:spLocks noChangeArrowheads="1"/>
          </p:cNvSpPr>
          <p:nvPr/>
        </p:nvSpPr>
        <p:spPr bwMode="auto">
          <a:xfrm>
            <a:off x="6856413" y="5495925"/>
            <a:ext cx="912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a:latin typeface="Times New Roman" pitchFamily="18" charset="0"/>
              </a:rPr>
              <a:t>n(0,1)</a:t>
            </a:r>
          </a:p>
        </p:txBody>
      </p:sp>
      <p:sp>
        <p:nvSpPr>
          <p:cNvPr id="8" name="Rectangle 10"/>
          <p:cNvSpPr>
            <a:spLocks noChangeArrowheads="1"/>
          </p:cNvSpPr>
          <p:nvPr/>
        </p:nvSpPr>
        <p:spPr bwMode="auto">
          <a:xfrm>
            <a:off x="5637213" y="6334125"/>
            <a:ext cx="912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a:latin typeface="Times New Roman" pitchFamily="18" charset="0"/>
              </a:rPr>
              <a:t>-1.64</a:t>
            </a:r>
          </a:p>
        </p:txBody>
      </p:sp>
      <p:sp>
        <p:nvSpPr>
          <p:cNvPr id="9" name="Rectangle 11"/>
          <p:cNvSpPr>
            <a:spLocks noChangeArrowheads="1"/>
          </p:cNvSpPr>
          <p:nvPr/>
        </p:nvSpPr>
        <p:spPr bwMode="auto">
          <a:xfrm>
            <a:off x="6246813" y="5800725"/>
            <a:ext cx="912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a:latin typeface="Times New Roman" pitchFamily="18" charset="0"/>
              </a:rPr>
              <a:t>0.95</a:t>
            </a:r>
          </a:p>
        </p:txBody>
      </p:sp>
      <p:sp>
        <p:nvSpPr>
          <p:cNvPr id="10" name="Rectangle 12"/>
          <p:cNvSpPr>
            <a:spLocks noChangeArrowheads="1"/>
          </p:cNvSpPr>
          <p:nvPr/>
        </p:nvSpPr>
        <p:spPr bwMode="auto">
          <a:xfrm>
            <a:off x="4038600" y="6529388"/>
            <a:ext cx="2071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eaLnBrk="0" hangingPunct="0">
              <a:spcBef>
                <a:spcPct val="50000"/>
              </a:spcBef>
            </a:pPr>
            <a:r>
              <a:rPr lang="en-GB" sz="1600" b="1">
                <a:latin typeface="Times New Roman" pitchFamily="18" charset="0"/>
              </a:rPr>
              <a:t>Rejection region</a:t>
            </a:r>
          </a:p>
        </p:txBody>
      </p:sp>
      <p:sp>
        <p:nvSpPr>
          <p:cNvPr id="11" name="Line 13"/>
          <p:cNvSpPr>
            <a:spLocks noChangeShapeType="1"/>
          </p:cNvSpPr>
          <p:nvPr/>
        </p:nvSpPr>
        <p:spPr bwMode="auto">
          <a:xfrm flipH="1">
            <a:off x="5334000" y="6103938"/>
            <a:ext cx="331788" cy="29845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flipH="1">
            <a:off x="5334000" y="6332538"/>
            <a:ext cx="331788" cy="298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flipV="1">
            <a:off x="5334000" y="6327775"/>
            <a:ext cx="331788" cy="746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Slide Number Placeholder 13"/>
          <p:cNvSpPr>
            <a:spLocks noGrp="1"/>
          </p:cNvSpPr>
          <p:nvPr>
            <p:ph type="sldNum" sz="quarter" idx="12"/>
          </p:nvPr>
        </p:nvSpPr>
        <p:spPr/>
        <p:txBody>
          <a:bodyPr/>
          <a:lstStyle/>
          <a:p>
            <a:fld id="{D07F84AB-4CBE-4452-9117-91DB70B2D1D4}" type="slidenum">
              <a:rPr lang="en-IE" smtClean="0"/>
              <a:t>26</a:t>
            </a:fld>
            <a:endParaRPr lang="en-IE"/>
          </a:p>
        </p:txBody>
      </p:sp>
    </p:spTree>
    <p:extLst>
      <p:ext uri="{BB962C8B-B14F-4D97-AF65-F5344CB8AC3E}">
        <p14:creationId xmlns:p14="http://schemas.microsoft.com/office/powerpoint/2010/main" val="384484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28600" y="188640"/>
            <a:ext cx="86868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dirty="0">
                <a:solidFill>
                  <a:schemeClr val="tx2"/>
                </a:solidFill>
              </a:rPr>
              <a:t>Testing Differences between Means</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Suppose that  </a:t>
            </a:r>
            <a:r>
              <a:rPr lang="en-IE" sz="1600" dirty="0">
                <a:solidFill>
                  <a:schemeClr val="tx2"/>
                </a:solidFill>
              </a:rPr>
              <a:t>       </a:t>
            </a:r>
            <a:r>
              <a:rPr lang="en-GB" sz="1600" dirty="0">
                <a:solidFill>
                  <a:schemeClr val="tx2"/>
                </a:solidFill>
              </a:rPr>
              <a:t>x</a:t>
            </a:r>
            <a:r>
              <a:rPr lang="en-GB" sz="1600" baseline="-25000" dirty="0">
                <a:solidFill>
                  <a:schemeClr val="tx2"/>
                </a:solidFill>
              </a:rPr>
              <a:t>1</a:t>
            </a:r>
            <a:r>
              <a:rPr lang="en-GB" sz="1600" dirty="0">
                <a:solidFill>
                  <a:schemeClr val="tx2"/>
                </a:solidFill>
              </a:rPr>
              <a:t>   x</a:t>
            </a:r>
            <a:r>
              <a:rPr lang="en-GB" sz="1600" baseline="-25000" dirty="0">
                <a:solidFill>
                  <a:schemeClr val="tx2"/>
                </a:solidFill>
              </a:rPr>
              <a:t>2</a:t>
            </a:r>
            <a:r>
              <a:rPr lang="en-GB" sz="1600" dirty="0">
                <a:solidFill>
                  <a:schemeClr val="tx2"/>
                </a:solidFill>
              </a:rPr>
              <a:t>    …     </a:t>
            </a:r>
            <a:r>
              <a:rPr lang="en-GB" sz="1600" dirty="0" err="1">
                <a:solidFill>
                  <a:schemeClr val="tx2"/>
                </a:solidFill>
              </a:rPr>
              <a:t>x</a:t>
            </a:r>
            <a:r>
              <a:rPr lang="en-GB" sz="1600" baseline="-25000" dirty="0" err="1">
                <a:solidFill>
                  <a:schemeClr val="tx2"/>
                </a:solidFill>
              </a:rPr>
              <a:t>m</a:t>
            </a:r>
            <a:r>
              <a:rPr lang="en-GB" sz="1600" dirty="0">
                <a:solidFill>
                  <a:schemeClr val="tx2"/>
                </a:solidFill>
              </a:rPr>
              <a:t>    is a random sample with mean x and standard deviation s</a:t>
            </a:r>
            <a:r>
              <a:rPr lang="en-GB" sz="1600" baseline="-25000" dirty="0">
                <a:solidFill>
                  <a:schemeClr val="tx2"/>
                </a:solidFill>
              </a:rPr>
              <a:t>1</a:t>
            </a:r>
            <a:br>
              <a:rPr lang="en-GB" sz="1600" baseline="-250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drawn from a distribution with mean </a:t>
            </a:r>
            <a:r>
              <a:rPr lang="en-GB" sz="1600" dirty="0">
                <a:solidFill>
                  <a:schemeClr val="tx2"/>
                </a:solidFill>
                <a:latin typeface="Symbol" pitchFamily="18" charset="2"/>
              </a:rPr>
              <a:t>m</a:t>
            </a:r>
            <a:r>
              <a:rPr lang="en-GB" sz="1600" baseline="-25000" dirty="0">
                <a:solidFill>
                  <a:schemeClr val="tx2"/>
                </a:solidFill>
              </a:rPr>
              <a:t>1 </a:t>
            </a:r>
            <a:r>
              <a:rPr lang="en-GB" sz="1600" dirty="0">
                <a:solidFill>
                  <a:schemeClr val="tx2"/>
                </a:solidFill>
              </a:rPr>
              <a:t>and</a:t>
            </a:r>
            <a:r>
              <a:rPr lang="en-IE" sz="1600" dirty="0">
                <a:solidFill>
                  <a:schemeClr val="tx2"/>
                </a:solidFill>
              </a:rPr>
              <a:t> </a:t>
            </a:r>
          </a:p>
          <a:p>
            <a:r>
              <a:rPr lang="en-IE" sz="1600" dirty="0">
                <a:solidFill>
                  <a:schemeClr val="tx2"/>
                </a:solidFill>
              </a:rPr>
              <a:t>                               </a:t>
            </a:r>
            <a:r>
              <a:rPr lang="en-GB" sz="1600" dirty="0">
                <a:solidFill>
                  <a:schemeClr val="tx2"/>
                </a:solidFill>
              </a:rPr>
              <a:t>y</a:t>
            </a:r>
            <a:r>
              <a:rPr lang="en-GB" sz="1600" baseline="-25000" dirty="0">
                <a:solidFill>
                  <a:schemeClr val="tx2"/>
                </a:solidFill>
              </a:rPr>
              <a:t>1</a:t>
            </a:r>
            <a:r>
              <a:rPr lang="en-GB" sz="1600" dirty="0">
                <a:solidFill>
                  <a:schemeClr val="tx2"/>
                </a:solidFill>
              </a:rPr>
              <a:t>   y</a:t>
            </a:r>
            <a:r>
              <a:rPr lang="en-GB" sz="1600" baseline="-25000" dirty="0">
                <a:solidFill>
                  <a:schemeClr val="tx2"/>
                </a:solidFill>
              </a:rPr>
              <a:t>2</a:t>
            </a:r>
            <a:r>
              <a:rPr lang="en-GB" sz="1600" dirty="0">
                <a:solidFill>
                  <a:schemeClr val="tx2"/>
                </a:solidFill>
              </a:rPr>
              <a:t>    …     </a:t>
            </a:r>
            <a:r>
              <a:rPr lang="en-GB" sz="1600" dirty="0" err="1">
                <a:solidFill>
                  <a:schemeClr val="tx2"/>
                </a:solidFill>
              </a:rPr>
              <a:t>y</a:t>
            </a:r>
            <a:r>
              <a:rPr lang="en-GB" sz="1600" baseline="-25000" dirty="0" err="1">
                <a:solidFill>
                  <a:schemeClr val="tx2"/>
                </a:solidFill>
              </a:rPr>
              <a:t>n</a:t>
            </a:r>
            <a:r>
              <a:rPr lang="en-GB" sz="1600" dirty="0">
                <a:solidFill>
                  <a:schemeClr val="tx2"/>
                </a:solidFill>
              </a:rPr>
              <a:t> 		      y</a:t>
            </a:r>
            <a:r>
              <a:rPr lang="en-GB" sz="1600" baseline="-25000" dirty="0">
                <a:solidFill>
                  <a:schemeClr val="tx2"/>
                </a:solidFill>
              </a:rPr>
              <a:t>1</a:t>
            </a:r>
            <a:r>
              <a:rPr lang="en-GB" sz="1600" dirty="0">
                <a:solidFill>
                  <a:schemeClr val="tx2"/>
                </a:solidFill>
              </a:rPr>
              <a:t>   y</a:t>
            </a:r>
            <a:r>
              <a:rPr lang="en-GB" sz="1600" baseline="-25000" dirty="0">
                <a:solidFill>
                  <a:schemeClr val="tx2"/>
                </a:solidFill>
              </a:rPr>
              <a:t>2</a:t>
            </a:r>
            <a:r>
              <a:rPr lang="en-GB" sz="1600" dirty="0">
                <a:solidFill>
                  <a:schemeClr val="tx2"/>
                </a:solidFill>
              </a:rPr>
              <a:t>    …     </a:t>
            </a:r>
            <a:r>
              <a:rPr lang="en-GB" sz="1600" dirty="0" err="1">
                <a:solidFill>
                  <a:schemeClr val="tx2"/>
                </a:solidFill>
              </a:rPr>
              <a:t>y</a:t>
            </a:r>
            <a:r>
              <a:rPr lang="en-GB" sz="1600" baseline="-25000" dirty="0" err="1">
                <a:solidFill>
                  <a:schemeClr val="tx2"/>
                </a:solidFill>
              </a:rPr>
              <a:t>n</a:t>
            </a:r>
            <a:r>
              <a:rPr lang="en-GB" sz="1600" dirty="0">
                <a:solidFill>
                  <a:schemeClr val="tx2"/>
                </a:solidFill>
              </a:rPr>
              <a:t> 	 is a random sample with mean y and standard deviation s</a:t>
            </a:r>
            <a:r>
              <a:rPr lang="en-GB" sz="1600" baseline="-25000" dirty="0">
                <a:solidFill>
                  <a:schemeClr val="tx2"/>
                </a:solidFill>
              </a:rPr>
              <a:t>1</a:t>
            </a:r>
            <a:br>
              <a:rPr lang="en-GB" sz="1600" baseline="-250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drawn from a distribution with mean </a:t>
            </a:r>
            <a:r>
              <a:rPr lang="en-GB" sz="1600" dirty="0">
                <a:solidFill>
                  <a:schemeClr val="tx2"/>
                </a:solidFill>
                <a:latin typeface="Symbol" pitchFamily="18" charset="2"/>
              </a:rPr>
              <a:t>m</a:t>
            </a:r>
            <a:r>
              <a:rPr lang="en-GB" sz="1600" baseline="-25000" dirty="0">
                <a:solidFill>
                  <a:schemeClr val="tx2"/>
                </a:solidFill>
              </a:rPr>
              <a:t>2. </a:t>
            </a:r>
            <a:r>
              <a:rPr lang="en-GB" sz="1600" dirty="0">
                <a:solidFill>
                  <a:srgbClr val="FF0000"/>
                </a:solidFill>
              </a:rPr>
              <a:t>Suppose that we wish to test the</a:t>
            </a:r>
            <a:r>
              <a:rPr lang="en-GB" sz="1600" baseline="-25000" dirty="0">
                <a:solidFill>
                  <a:srgbClr val="FF0000"/>
                </a:solidFill>
              </a:rPr>
              <a:t>  </a:t>
            </a:r>
            <a:r>
              <a:rPr lang="en-GB" sz="1600" dirty="0">
                <a:solidFill>
                  <a:srgbClr val="FF0000"/>
                </a:solidFill>
              </a:rPr>
              <a:t>null hypothesis that both samples are drawn from the same parent population</a:t>
            </a:r>
            <a:r>
              <a:rPr lang="en-GB" sz="1600" dirty="0">
                <a:solidFill>
                  <a:schemeClr val="tx2"/>
                </a:solidFill>
              </a:rPr>
              <a:t> (i.e.)</a:t>
            </a:r>
            <a:br>
              <a:rPr lang="en-GB" sz="1600" dirty="0">
                <a:solidFill>
                  <a:schemeClr val="tx2"/>
                </a:solidFill>
              </a:rPr>
            </a:br>
            <a:r>
              <a:rPr lang="en-GB" sz="1600" dirty="0">
                <a:solidFill>
                  <a:schemeClr val="tx2"/>
                </a:solidFill>
              </a:rPr>
              <a:t>	      H</a:t>
            </a:r>
            <a:r>
              <a:rPr lang="en-GB" sz="1600" baseline="-25000" dirty="0">
                <a:solidFill>
                  <a:schemeClr val="tx2"/>
                </a:solidFill>
              </a:rPr>
              <a:t>0</a:t>
            </a:r>
            <a:r>
              <a:rPr lang="en-GB" sz="1600" dirty="0">
                <a:solidFill>
                  <a:schemeClr val="tx2"/>
                </a:solidFill>
              </a:rPr>
              <a:t>: </a:t>
            </a:r>
            <a:r>
              <a:rPr lang="en-GB" sz="1600" dirty="0">
                <a:solidFill>
                  <a:schemeClr val="tx2"/>
                </a:solidFill>
                <a:latin typeface="Symbol" pitchFamily="18" charset="2"/>
              </a:rPr>
              <a:t>m</a:t>
            </a:r>
            <a:r>
              <a:rPr lang="en-GB" sz="1600" baseline="-25000" dirty="0">
                <a:solidFill>
                  <a:schemeClr val="tx2"/>
                </a:solidFill>
              </a:rPr>
              <a:t>1</a:t>
            </a:r>
            <a:r>
              <a:rPr lang="en-GB" sz="1600" dirty="0">
                <a:solidFill>
                  <a:schemeClr val="tx2"/>
                </a:solidFill>
              </a:rPr>
              <a:t>  =  </a:t>
            </a:r>
            <a:r>
              <a:rPr lang="en-GB" sz="1600" dirty="0">
                <a:solidFill>
                  <a:schemeClr val="tx2"/>
                </a:solidFill>
                <a:latin typeface="Symbol" pitchFamily="18" charset="2"/>
              </a:rPr>
              <a:t>m</a:t>
            </a:r>
            <a:r>
              <a:rPr lang="en-GB" sz="1600" baseline="-25000" dirty="0">
                <a:solidFill>
                  <a:schemeClr val="tx2"/>
                </a:solidFill>
              </a:rPr>
              <a:t>2.</a:t>
            </a:r>
            <a:br>
              <a:rPr lang="en-GB" sz="1600" baseline="-25000" dirty="0">
                <a:solidFill>
                  <a:schemeClr val="tx2"/>
                </a:solidFill>
              </a:rPr>
            </a:br>
            <a:r>
              <a:rPr lang="en-GB" sz="1600" dirty="0">
                <a:solidFill>
                  <a:schemeClr val="tx2"/>
                </a:solidFill>
              </a:rPr>
              <a:t> The pooled estimate of the parent variance is </a:t>
            </a:r>
            <a:br>
              <a:rPr lang="en-GB" sz="1600" dirty="0">
                <a:solidFill>
                  <a:schemeClr val="tx2"/>
                </a:solidFill>
              </a:rPr>
            </a:br>
            <a:r>
              <a:rPr lang="en-GB" sz="1600" dirty="0">
                <a:solidFill>
                  <a:schemeClr val="tx2"/>
                </a:solidFill>
              </a:rPr>
              <a:t>	      </a:t>
            </a:r>
            <a:r>
              <a:rPr lang="en-GB" sz="1600" dirty="0">
                <a:solidFill>
                  <a:schemeClr val="tx2"/>
                </a:solidFill>
                <a:latin typeface="Symbol" pitchFamily="18" charset="2"/>
              </a:rPr>
              <a:t>s</a:t>
            </a:r>
            <a:r>
              <a:rPr lang="en-IE" sz="1600" dirty="0">
                <a:solidFill>
                  <a:schemeClr val="tx2"/>
                </a:solidFill>
                <a:latin typeface="Symbol" pitchFamily="18" charset="2"/>
              </a:rPr>
              <a:t>*</a:t>
            </a:r>
            <a:r>
              <a:rPr lang="en-GB" sz="1600" dirty="0">
                <a:solidFill>
                  <a:schemeClr val="tx2"/>
                </a:solidFill>
              </a:rPr>
              <a:t> </a:t>
            </a:r>
            <a:r>
              <a:rPr lang="en-GB" sz="1600" baseline="30000" dirty="0">
                <a:solidFill>
                  <a:schemeClr val="tx2"/>
                </a:solidFill>
              </a:rPr>
              <a:t>2</a:t>
            </a:r>
            <a:r>
              <a:rPr lang="en-GB" sz="1600" dirty="0">
                <a:solidFill>
                  <a:schemeClr val="tx2"/>
                </a:solidFill>
              </a:rPr>
              <a:t> = { (m - 1) s</a:t>
            </a:r>
            <a:r>
              <a:rPr lang="en-GB" sz="1600" baseline="-25000" dirty="0">
                <a:solidFill>
                  <a:schemeClr val="tx2"/>
                </a:solidFill>
              </a:rPr>
              <a:t>1</a:t>
            </a:r>
            <a:r>
              <a:rPr lang="en-GB" sz="1600" baseline="30000" dirty="0">
                <a:solidFill>
                  <a:schemeClr val="tx2"/>
                </a:solidFill>
              </a:rPr>
              <a:t>2</a:t>
            </a:r>
            <a:r>
              <a:rPr lang="en-GB" sz="1600" dirty="0">
                <a:solidFill>
                  <a:schemeClr val="tx2"/>
                </a:solidFill>
              </a:rPr>
              <a:t> + (n - 1) s</a:t>
            </a:r>
            <a:r>
              <a:rPr lang="en-GB" sz="1600" baseline="-25000" dirty="0">
                <a:solidFill>
                  <a:schemeClr val="tx2"/>
                </a:solidFill>
              </a:rPr>
              <a:t>2</a:t>
            </a:r>
            <a:r>
              <a:rPr lang="en-GB" sz="1600" baseline="30000" dirty="0">
                <a:solidFill>
                  <a:schemeClr val="tx2"/>
                </a:solidFill>
              </a:rPr>
              <a:t>2</a:t>
            </a:r>
            <a:r>
              <a:rPr lang="en-GB" sz="1600" dirty="0">
                <a:solidFill>
                  <a:schemeClr val="tx2"/>
                </a:solidFill>
              </a:rPr>
              <a:t> } / ( m + n - 2)</a:t>
            </a:r>
            <a:br>
              <a:rPr lang="en-GB" sz="1600" dirty="0">
                <a:solidFill>
                  <a:schemeClr val="tx2"/>
                </a:solidFill>
              </a:rPr>
            </a:br>
            <a:r>
              <a:rPr lang="en-GB" sz="1600" dirty="0">
                <a:solidFill>
                  <a:schemeClr val="tx2"/>
                </a:solidFill>
              </a:rPr>
              <a:t>and the variance of    x - y,    being the variance of the difference of two independent random variables, is</a:t>
            </a:r>
            <a:br>
              <a:rPr lang="en-GB" sz="1600" dirty="0">
                <a:solidFill>
                  <a:schemeClr val="tx2"/>
                </a:solidFill>
              </a:rPr>
            </a:br>
            <a:r>
              <a:rPr lang="en-GB" sz="1600" dirty="0">
                <a:solidFill>
                  <a:schemeClr val="tx2"/>
                </a:solidFill>
              </a:rPr>
              <a:t>	       </a:t>
            </a:r>
            <a:r>
              <a:rPr lang="en-GB" sz="1600" dirty="0">
                <a:solidFill>
                  <a:schemeClr val="tx2"/>
                </a:solidFill>
                <a:latin typeface="Symbol" pitchFamily="18" charset="2"/>
              </a:rPr>
              <a:t>s </a:t>
            </a:r>
            <a:r>
              <a:rPr lang="en-GB" sz="1600" dirty="0">
                <a:solidFill>
                  <a:schemeClr val="tx2"/>
                </a:solidFill>
              </a:rPr>
              <a:t>’ </a:t>
            </a:r>
            <a:r>
              <a:rPr lang="en-GB" sz="1600" baseline="30000" dirty="0">
                <a:solidFill>
                  <a:schemeClr val="tx2"/>
                </a:solidFill>
              </a:rPr>
              <a:t>2</a:t>
            </a:r>
            <a:r>
              <a:rPr lang="en-GB" sz="1600" dirty="0">
                <a:solidFill>
                  <a:schemeClr val="tx2"/>
                </a:solidFill>
              </a:rPr>
              <a:t> = </a:t>
            </a:r>
            <a:r>
              <a:rPr lang="en-GB" sz="1600" dirty="0">
                <a:solidFill>
                  <a:schemeClr val="tx2"/>
                </a:solidFill>
                <a:latin typeface="Symbol" pitchFamily="18" charset="2"/>
              </a:rPr>
              <a:t>s</a:t>
            </a:r>
            <a:r>
              <a:rPr lang="en-GB" sz="1600" dirty="0">
                <a:solidFill>
                  <a:schemeClr val="tx2"/>
                </a:solidFill>
              </a:rPr>
              <a:t> </a:t>
            </a:r>
            <a:r>
              <a:rPr lang="en-IE" sz="1600" dirty="0">
                <a:solidFill>
                  <a:schemeClr val="tx2"/>
                </a:solidFill>
              </a:rPr>
              <a:t>*</a:t>
            </a:r>
            <a:r>
              <a:rPr lang="en-GB" sz="1600" baseline="30000" dirty="0">
                <a:solidFill>
                  <a:schemeClr val="tx2"/>
                </a:solidFill>
              </a:rPr>
              <a:t>2</a:t>
            </a:r>
            <a:r>
              <a:rPr lang="en-GB" sz="1600" dirty="0">
                <a:solidFill>
                  <a:schemeClr val="tx2"/>
                </a:solidFill>
              </a:rPr>
              <a:t> / m  + </a:t>
            </a:r>
            <a:r>
              <a:rPr lang="en-GB" sz="1600" dirty="0">
                <a:solidFill>
                  <a:schemeClr val="tx2"/>
                </a:solidFill>
                <a:latin typeface="Symbol" pitchFamily="18" charset="2"/>
              </a:rPr>
              <a:t>s</a:t>
            </a:r>
            <a:r>
              <a:rPr lang="en-IE" sz="1600" dirty="0">
                <a:solidFill>
                  <a:schemeClr val="tx2"/>
                </a:solidFill>
                <a:latin typeface="Symbol" pitchFamily="18" charset="2"/>
              </a:rPr>
              <a:t>*</a:t>
            </a:r>
            <a:r>
              <a:rPr lang="en-GB" sz="1600" dirty="0">
                <a:solidFill>
                  <a:schemeClr val="tx2"/>
                </a:solidFill>
              </a:rPr>
              <a:t> </a:t>
            </a:r>
            <a:r>
              <a:rPr lang="en-GB" sz="1600" baseline="30000" dirty="0">
                <a:solidFill>
                  <a:schemeClr val="tx2"/>
                </a:solidFill>
              </a:rPr>
              <a:t>2</a:t>
            </a:r>
            <a:r>
              <a:rPr lang="en-GB" sz="1600" dirty="0">
                <a:solidFill>
                  <a:schemeClr val="tx2"/>
                </a:solidFill>
              </a:rPr>
              <a:t> / n.</a:t>
            </a:r>
            <a:br>
              <a:rPr lang="en-GB" sz="1600" dirty="0">
                <a:solidFill>
                  <a:schemeClr val="tx2"/>
                </a:solidFill>
              </a:rPr>
            </a:br>
            <a:r>
              <a:rPr lang="en-GB" sz="1600" dirty="0">
                <a:solidFill>
                  <a:schemeClr val="tx2"/>
                </a:solidFill>
              </a:rPr>
              <a:t>This allows us to construct the test statistic, which under H</a:t>
            </a:r>
            <a:r>
              <a:rPr lang="en-GB" sz="1600" baseline="-25000" dirty="0">
                <a:solidFill>
                  <a:schemeClr val="tx2"/>
                </a:solidFill>
              </a:rPr>
              <a:t>0</a:t>
            </a:r>
            <a:r>
              <a:rPr lang="en-GB" sz="1600" dirty="0">
                <a:solidFill>
                  <a:schemeClr val="tx2"/>
                </a:solidFill>
              </a:rPr>
              <a:t> has a t</a:t>
            </a:r>
            <a:r>
              <a:rPr lang="en-GB" sz="1600" baseline="-25000" dirty="0">
                <a:solidFill>
                  <a:schemeClr val="tx2"/>
                </a:solidFill>
              </a:rPr>
              <a:t>m+n-2</a:t>
            </a:r>
            <a:r>
              <a:rPr lang="en-GB" sz="1600" dirty="0">
                <a:solidFill>
                  <a:schemeClr val="tx2"/>
                </a:solidFill>
              </a:rPr>
              <a:t> distribution.</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A random sample of size m = 25 has mean x = 2.5 and standard deviation s</a:t>
            </a:r>
            <a:r>
              <a:rPr lang="en-GB" sz="1600" baseline="-25000" dirty="0">
                <a:solidFill>
                  <a:schemeClr val="tx2"/>
                </a:solidFill>
              </a:rPr>
              <a:t>1</a:t>
            </a:r>
            <a:r>
              <a:rPr lang="en-GB" sz="1600" dirty="0">
                <a:solidFill>
                  <a:schemeClr val="tx2"/>
                </a:solidFill>
              </a:rPr>
              <a:t> = 2, while a second sample of size n = 41 has mean y = 2.8 and standard deviation s</a:t>
            </a:r>
            <a:r>
              <a:rPr lang="en-GB" sz="1600" baseline="-25000" dirty="0">
                <a:solidFill>
                  <a:schemeClr val="tx2"/>
                </a:solidFill>
              </a:rPr>
              <a:t>2</a:t>
            </a:r>
            <a:r>
              <a:rPr lang="en-GB" sz="1600" dirty="0">
                <a:solidFill>
                  <a:schemeClr val="tx2"/>
                </a:solidFill>
              </a:rPr>
              <a:t> = 1. Test at the </a:t>
            </a:r>
            <a:r>
              <a:rPr lang="en-GB" sz="1600" dirty="0" smtClean="0">
                <a:solidFill>
                  <a:schemeClr val="tx2"/>
                </a:solidFill>
              </a:rPr>
              <a:t>0.05 </a:t>
            </a:r>
            <a:r>
              <a:rPr lang="en-GB" sz="1600" dirty="0">
                <a:solidFill>
                  <a:schemeClr val="tx2"/>
                </a:solidFill>
              </a:rPr>
              <a:t>level of significance if the means of the parent populations are identical.</a:t>
            </a:r>
            <a:br>
              <a:rPr lang="en-GB" sz="1600" dirty="0">
                <a:solidFill>
                  <a:schemeClr val="tx2"/>
                </a:solidFill>
              </a:rPr>
            </a:br>
            <a:r>
              <a:rPr lang="en-GB" sz="1600" dirty="0">
                <a:solidFill>
                  <a:schemeClr val="tx2"/>
                </a:solidFill>
              </a:rPr>
              <a:t>Here	       H</a:t>
            </a:r>
            <a:r>
              <a:rPr lang="en-GB" sz="1600" baseline="-25000" dirty="0">
                <a:solidFill>
                  <a:schemeClr val="tx2"/>
                </a:solidFill>
              </a:rPr>
              <a:t>0</a:t>
            </a:r>
            <a:r>
              <a:rPr lang="en-GB" sz="1600" dirty="0">
                <a:solidFill>
                  <a:schemeClr val="tx2"/>
                </a:solidFill>
              </a:rPr>
              <a:t> : </a:t>
            </a:r>
            <a:r>
              <a:rPr lang="en-GB" sz="1600" dirty="0">
                <a:solidFill>
                  <a:schemeClr val="tx2"/>
                </a:solidFill>
                <a:latin typeface="Symbol" pitchFamily="18" charset="2"/>
              </a:rPr>
              <a:t>m</a:t>
            </a:r>
            <a:r>
              <a:rPr lang="en-GB" sz="1600" baseline="-25000" dirty="0">
                <a:solidFill>
                  <a:schemeClr val="tx2"/>
                </a:solidFill>
              </a:rPr>
              <a:t>1</a:t>
            </a:r>
            <a:r>
              <a:rPr lang="en-GB" sz="1600" dirty="0">
                <a:solidFill>
                  <a:schemeClr val="tx2"/>
                </a:solidFill>
              </a:rPr>
              <a:t>  =  </a:t>
            </a:r>
            <a:r>
              <a:rPr lang="en-GB" sz="1600" dirty="0">
                <a:solidFill>
                  <a:schemeClr val="tx2"/>
                </a:solidFill>
                <a:latin typeface="Symbol" pitchFamily="18" charset="2"/>
              </a:rPr>
              <a:t>m</a:t>
            </a:r>
            <a:r>
              <a:rPr lang="en-GB" sz="1600" baseline="-25000" dirty="0">
                <a:solidFill>
                  <a:schemeClr val="tx2"/>
                </a:solidFill>
              </a:rPr>
              <a:t>2	</a:t>
            </a:r>
            <a:r>
              <a:rPr lang="en-GB" sz="1600" dirty="0">
                <a:solidFill>
                  <a:schemeClr val="tx2"/>
                </a:solidFill>
              </a:rPr>
              <a:t>x - y = - 0.3 and 	</a:t>
            </a:r>
            <a:r>
              <a:rPr lang="en-GB" sz="1600" dirty="0">
                <a:solidFill>
                  <a:schemeClr val="tx2"/>
                </a:solidFill>
                <a:latin typeface="Symbol" pitchFamily="18" charset="2"/>
              </a:rPr>
              <a:t>s</a:t>
            </a:r>
            <a:r>
              <a:rPr lang="en-IE" sz="1600" dirty="0">
                <a:solidFill>
                  <a:schemeClr val="tx2"/>
                </a:solidFill>
                <a:latin typeface="Symbol" pitchFamily="18" charset="2"/>
              </a:rPr>
              <a:t>*</a:t>
            </a:r>
            <a:r>
              <a:rPr lang="en-GB" sz="1600" baseline="30000" dirty="0">
                <a:solidFill>
                  <a:schemeClr val="tx2"/>
                </a:solidFill>
              </a:rPr>
              <a:t>2</a:t>
            </a:r>
            <a:r>
              <a:rPr lang="en-GB" sz="1600" dirty="0">
                <a:solidFill>
                  <a:schemeClr val="tx2"/>
                </a:solidFill>
              </a:rPr>
              <a:t> = {24(4) + 40(1)} / 64 =  2.125</a:t>
            </a:r>
            <a:br>
              <a:rPr lang="en-GB" sz="1600" dirty="0">
                <a:solidFill>
                  <a:schemeClr val="tx2"/>
                </a:solidFill>
              </a:rPr>
            </a:br>
            <a:r>
              <a:rPr lang="en-GB" sz="1600" dirty="0">
                <a:solidFill>
                  <a:schemeClr val="tx2"/>
                </a:solidFill>
              </a:rPr>
              <a:t>so the test statistic is </a:t>
            </a:r>
            <a:br>
              <a:rPr lang="en-GB" sz="1600" dirty="0">
                <a:solidFill>
                  <a:schemeClr val="tx2"/>
                </a:solidFill>
              </a:rPr>
            </a:br>
            <a:r>
              <a:rPr lang="en-GB" sz="1600" dirty="0">
                <a:solidFill>
                  <a:schemeClr val="tx2"/>
                </a:solidFill>
              </a:rPr>
              <a:t>	       - 0.3 / </a:t>
            </a:r>
            <a:r>
              <a:rPr lang="en-GB" sz="1600" dirty="0">
                <a:solidFill>
                  <a:schemeClr val="tx2"/>
                </a:solidFill>
                <a:latin typeface="Symbol" pitchFamily="18" charset="2"/>
              </a:rPr>
              <a:t>Ö (2.125 / 25 + 2.125 / 41)   =  - 0.811</a:t>
            </a:r>
            <a:br>
              <a:rPr lang="en-GB" sz="1600" dirty="0">
                <a:solidFill>
                  <a:schemeClr val="tx2"/>
                </a:solidFill>
                <a:latin typeface="Symbol" pitchFamily="18" charset="2"/>
              </a:rPr>
            </a:br>
            <a:r>
              <a:rPr lang="en-GB" sz="1600" dirty="0">
                <a:solidFill>
                  <a:schemeClr val="tx2"/>
                </a:solidFill>
              </a:rPr>
              <a:t>The </a:t>
            </a:r>
            <a:r>
              <a:rPr lang="en-GB" sz="1600" dirty="0" smtClean="0">
                <a:solidFill>
                  <a:schemeClr val="tx2"/>
                </a:solidFill>
              </a:rPr>
              <a:t>0.05 </a:t>
            </a:r>
            <a:r>
              <a:rPr lang="en-GB" sz="1600" dirty="0">
                <a:solidFill>
                  <a:schemeClr val="tx2"/>
                </a:solidFill>
              </a:rPr>
              <a:t>critical value for </a:t>
            </a:r>
            <a:r>
              <a:rPr lang="en-IE" sz="1600" dirty="0">
                <a:solidFill>
                  <a:schemeClr val="tx2"/>
                </a:solidFill>
              </a:rPr>
              <a:t>Z</a:t>
            </a:r>
            <a:r>
              <a:rPr lang="en-GB" sz="1600" dirty="0">
                <a:solidFill>
                  <a:schemeClr val="tx2"/>
                </a:solidFill>
              </a:rPr>
              <a:t>(0, 1) is</a:t>
            </a:r>
            <a:r>
              <a:rPr lang="en-GB" sz="1600" dirty="0">
                <a:solidFill>
                  <a:schemeClr val="tx2"/>
                </a:solidFill>
                <a:latin typeface="Symbol" pitchFamily="18" charset="2"/>
              </a:rPr>
              <a:t> 1.96, </a:t>
            </a:r>
            <a:r>
              <a:rPr lang="en-GB" sz="1600" dirty="0">
                <a:solidFill>
                  <a:schemeClr val="tx2"/>
                </a:solidFill>
              </a:rPr>
              <a:t>so the test is </a:t>
            </a:r>
            <a:r>
              <a:rPr lang="en-GB" sz="1600" dirty="0">
                <a:solidFill>
                  <a:srgbClr val="FF0000"/>
                </a:solidFill>
              </a:rPr>
              <a:t>inconclusive</a:t>
            </a:r>
            <a:r>
              <a:rPr lang="en-GB" sz="1600" dirty="0">
                <a:solidFill>
                  <a:srgbClr val="FF0000"/>
                </a:solidFill>
                <a:latin typeface="Symbol" pitchFamily="18" charset="2"/>
              </a:rPr>
              <a:t>.</a:t>
            </a:r>
          </a:p>
        </p:txBody>
      </p:sp>
      <p:sp>
        <p:nvSpPr>
          <p:cNvPr id="3" name="Line 5"/>
          <p:cNvSpPr>
            <a:spLocks noChangeShapeType="1"/>
          </p:cNvSpPr>
          <p:nvPr/>
        </p:nvSpPr>
        <p:spPr bwMode="auto">
          <a:xfrm>
            <a:off x="1763688" y="743744"/>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1763688" y="743744"/>
            <a:ext cx="1296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1763688" y="1124744"/>
            <a:ext cx="12843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flipV="1">
            <a:off x="1691680" y="1540024"/>
            <a:ext cx="1296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1691680" y="1772816"/>
            <a:ext cx="1296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1691680" y="1540024"/>
            <a:ext cx="0" cy="2327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2051720" y="764704"/>
            <a:ext cx="0" cy="3600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2405844" y="764704"/>
            <a:ext cx="5916" cy="3600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2771800" y="743744"/>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3059832" y="743744"/>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a:off x="1979712" y="1540024"/>
            <a:ext cx="0" cy="2327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2267744" y="1540024"/>
            <a:ext cx="0" cy="2327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7"/>
          <p:cNvSpPr>
            <a:spLocks noChangeShapeType="1"/>
          </p:cNvSpPr>
          <p:nvPr/>
        </p:nvSpPr>
        <p:spPr bwMode="auto">
          <a:xfrm>
            <a:off x="2699792" y="1540024"/>
            <a:ext cx="0" cy="2327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8"/>
          <p:cNvSpPr>
            <a:spLocks noChangeShapeType="1"/>
          </p:cNvSpPr>
          <p:nvPr/>
        </p:nvSpPr>
        <p:spPr bwMode="auto">
          <a:xfrm>
            <a:off x="2987824" y="1556792"/>
            <a:ext cx="0" cy="2160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9"/>
          <p:cNvSpPr>
            <a:spLocks noChangeShapeType="1"/>
          </p:cNvSpPr>
          <p:nvPr/>
        </p:nvSpPr>
        <p:spPr bwMode="auto">
          <a:xfrm>
            <a:off x="5796136" y="764704"/>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21"/>
          <p:cNvSpPr>
            <a:spLocks noChangeShapeType="1"/>
          </p:cNvSpPr>
          <p:nvPr/>
        </p:nvSpPr>
        <p:spPr bwMode="auto">
          <a:xfrm>
            <a:off x="2115344" y="3501008"/>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22"/>
          <p:cNvSpPr>
            <a:spLocks noChangeShapeType="1"/>
          </p:cNvSpPr>
          <p:nvPr/>
        </p:nvSpPr>
        <p:spPr bwMode="auto">
          <a:xfrm>
            <a:off x="2123728" y="3501008"/>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4"/>
          <p:cNvSpPr>
            <a:spLocks noChangeShapeType="1"/>
          </p:cNvSpPr>
          <p:nvPr/>
        </p:nvSpPr>
        <p:spPr bwMode="auto">
          <a:xfrm>
            <a:off x="2195736" y="5877272"/>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5"/>
          <p:cNvSpPr>
            <a:spLocks noChangeShapeType="1"/>
          </p:cNvSpPr>
          <p:nvPr/>
        </p:nvSpPr>
        <p:spPr bwMode="auto">
          <a:xfrm>
            <a:off x="4644008" y="4725144"/>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6"/>
          <p:cNvSpPr>
            <a:spLocks noChangeShapeType="1"/>
          </p:cNvSpPr>
          <p:nvPr/>
        </p:nvSpPr>
        <p:spPr bwMode="auto">
          <a:xfrm>
            <a:off x="3555504" y="5013176"/>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Line 27"/>
          <p:cNvSpPr>
            <a:spLocks noChangeShapeType="1"/>
          </p:cNvSpPr>
          <p:nvPr/>
        </p:nvSpPr>
        <p:spPr bwMode="auto">
          <a:xfrm>
            <a:off x="3276600" y="544522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6" name="Line 28"/>
          <p:cNvSpPr>
            <a:spLocks noChangeShapeType="1"/>
          </p:cNvSpPr>
          <p:nvPr/>
        </p:nvSpPr>
        <p:spPr bwMode="auto">
          <a:xfrm>
            <a:off x="3048000" y="544522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 name="Line 20"/>
          <p:cNvSpPr>
            <a:spLocks noChangeShapeType="1"/>
          </p:cNvSpPr>
          <p:nvPr/>
        </p:nvSpPr>
        <p:spPr bwMode="auto">
          <a:xfrm>
            <a:off x="8464624" y="1556792"/>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8" name="Line 22"/>
          <p:cNvSpPr>
            <a:spLocks noChangeShapeType="1"/>
          </p:cNvSpPr>
          <p:nvPr/>
        </p:nvSpPr>
        <p:spPr bwMode="auto">
          <a:xfrm>
            <a:off x="2335560" y="3501008"/>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9" name="Slide Number Placeholder 28"/>
          <p:cNvSpPr>
            <a:spLocks noGrp="1"/>
          </p:cNvSpPr>
          <p:nvPr>
            <p:ph type="sldNum" sz="quarter" idx="12"/>
          </p:nvPr>
        </p:nvSpPr>
        <p:spPr/>
        <p:txBody>
          <a:bodyPr/>
          <a:lstStyle/>
          <a:p>
            <a:fld id="{D07F84AB-4CBE-4452-9117-91DB70B2D1D4}" type="slidenum">
              <a:rPr lang="en-IE" smtClean="0"/>
              <a:t>27</a:t>
            </a:fld>
            <a:endParaRPr lang="en-IE"/>
          </a:p>
        </p:txBody>
      </p:sp>
    </p:spTree>
    <p:extLst>
      <p:ext uri="{BB962C8B-B14F-4D97-AF65-F5344CB8AC3E}">
        <p14:creationId xmlns:p14="http://schemas.microsoft.com/office/powerpoint/2010/main" val="4267427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76200"/>
            <a:ext cx="8839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dirty="0">
                <a:solidFill>
                  <a:schemeClr val="tx2"/>
                </a:solidFill>
              </a:rPr>
              <a:t>Paired Tests</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If the sample values 	( x</a:t>
            </a:r>
            <a:r>
              <a:rPr lang="en-GB" sz="1600" baseline="-25000" dirty="0">
                <a:solidFill>
                  <a:schemeClr val="tx2"/>
                </a:solidFill>
              </a:rPr>
              <a:t>i</a:t>
            </a:r>
            <a:r>
              <a:rPr lang="en-GB" sz="1600" dirty="0">
                <a:solidFill>
                  <a:schemeClr val="tx2"/>
                </a:solidFill>
              </a:rPr>
              <a:t> , </a:t>
            </a:r>
            <a:r>
              <a:rPr lang="en-GB" sz="1600" dirty="0" err="1">
                <a:solidFill>
                  <a:schemeClr val="tx2"/>
                </a:solidFill>
              </a:rPr>
              <a:t>y</a:t>
            </a:r>
            <a:r>
              <a:rPr lang="en-GB" sz="1600" baseline="-25000" dirty="0" err="1">
                <a:solidFill>
                  <a:schemeClr val="tx2"/>
                </a:solidFill>
              </a:rPr>
              <a:t>i</a:t>
            </a:r>
            <a:r>
              <a:rPr lang="en-GB" sz="1600" dirty="0">
                <a:solidFill>
                  <a:schemeClr val="tx2"/>
                </a:solidFill>
              </a:rPr>
              <a:t> ) are paired, such as the marks of students in two examinations, then let 		d</a:t>
            </a:r>
            <a:r>
              <a:rPr lang="en-GB" sz="1600" baseline="-25000" dirty="0">
                <a:solidFill>
                  <a:schemeClr val="tx2"/>
                </a:solidFill>
              </a:rPr>
              <a:t>i</a:t>
            </a:r>
            <a:r>
              <a:rPr lang="en-GB" sz="1600" dirty="0">
                <a:solidFill>
                  <a:schemeClr val="tx2"/>
                </a:solidFill>
              </a:rPr>
              <a:t> = x</a:t>
            </a:r>
            <a:r>
              <a:rPr lang="en-GB" sz="1600" baseline="-25000" dirty="0">
                <a:solidFill>
                  <a:schemeClr val="tx2"/>
                </a:solidFill>
              </a:rPr>
              <a:t>i</a:t>
            </a:r>
            <a:r>
              <a:rPr lang="en-GB" sz="1600" dirty="0">
                <a:solidFill>
                  <a:schemeClr val="tx2"/>
                </a:solidFill>
              </a:rPr>
              <a:t> - </a:t>
            </a:r>
            <a:r>
              <a:rPr lang="en-GB" sz="1600" dirty="0" err="1">
                <a:solidFill>
                  <a:schemeClr val="tx2"/>
                </a:solidFill>
              </a:rPr>
              <a:t>y</a:t>
            </a:r>
            <a:r>
              <a:rPr lang="en-GB" sz="1600" baseline="-25000" dirty="0" err="1">
                <a:solidFill>
                  <a:schemeClr val="tx2"/>
                </a:solidFill>
              </a:rPr>
              <a:t>i</a:t>
            </a:r>
            <a:r>
              <a:rPr lang="en-GB" sz="1600" dirty="0">
                <a:solidFill>
                  <a:schemeClr val="tx2"/>
                </a:solidFill>
              </a:rPr>
              <a:t> be their differences and treat these values as the elements of a sample to generate a test statistic for the hypothesis </a:t>
            </a:r>
            <a:br>
              <a:rPr lang="en-GB" sz="1600" dirty="0">
                <a:solidFill>
                  <a:schemeClr val="tx2"/>
                </a:solidFill>
              </a:rPr>
            </a:br>
            <a:r>
              <a:rPr lang="en-GB" sz="1600" dirty="0">
                <a:solidFill>
                  <a:schemeClr val="tx2"/>
                </a:solidFill>
              </a:rPr>
              <a:t>		H</a:t>
            </a:r>
            <a:r>
              <a:rPr lang="en-GB" sz="1600" baseline="-25000" dirty="0">
                <a:solidFill>
                  <a:schemeClr val="tx2"/>
                </a:solidFill>
              </a:rPr>
              <a:t>0</a:t>
            </a:r>
            <a:r>
              <a:rPr lang="en-GB" sz="1600" dirty="0">
                <a:solidFill>
                  <a:schemeClr val="tx2"/>
                </a:solidFill>
              </a:rPr>
              <a:t>: </a:t>
            </a:r>
            <a:r>
              <a:rPr lang="en-GB" sz="1600" dirty="0">
                <a:solidFill>
                  <a:schemeClr val="tx2"/>
                </a:solidFill>
                <a:latin typeface="Symbol" pitchFamily="18" charset="2"/>
              </a:rPr>
              <a:t>m</a:t>
            </a:r>
            <a:r>
              <a:rPr lang="en-GB" sz="1600" baseline="-25000" dirty="0">
                <a:solidFill>
                  <a:schemeClr val="tx2"/>
                </a:solidFill>
              </a:rPr>
              <a:t>1</a:t>
            </a:r>
            <a:r>
              <a:rPr lang="en-GB" sz="1600" dirty="0">
                <a:solidFill>
                  <a:schemeClr val="tx2"/>
                </a:solidFill>
              </a:rPr>
              <a:t>  =  </a:t>
            </a:r>
            <a:r>
              <a:rPr lang="en-GB" sz="1600" dirty="0">
                <a:solidFill>
                  <a:schemeClr val="tx2"/>
                </a:solidFill>
                <a:latin typeface="Symbol" pitchFamily="18" charset="2"/>
              </a:rPr>
              <a:t>m</a:t>
            </a:r>
            <a:r>
              <a:rPr lang="en-GB" sz="1600" baseline="-25000" dirty="0">
                <a:solidFill>
                  <a:schemeClr val="tx2"/>
                </a:solidFill>
              </a:rPr>
              <a:t>2.</a:t>
            </a:r>
            <a:br>
              <a:rPr lang="en-GB" sz="1600" baseline="-25000" dirty="0">
                <a:solidFill>
                  <a:schemeClr val="tx2"/>
                </a:solidFill>
              </a:rPr>
            </a:br>
            <a:r>
              <a:rPr lang="en-GB" sz="1600" baseline="-25000" dirty="0">
                <a:solidFill>
                  <a:schemeClr val="tx2"/>
                </a:solidFill>
              </a:rPr>
              <a:t/>
            </a:r>
            <a:br>
              <a:rPr lang="en-GB" sz="1600" baseline="-25000" dirty="0">
                <a:solidFill>
                  <a:schemeClr val="tx2"/>
                </a:solidFill>
              </a:rPr>
            </a:br>
            <a:r>
              <a:rPr lang="en-GB" sz="1600" dirty="0">
                <a:solidFill>
                  <a:schemeClr val="tx2"/>
                </a:solidFill>
              </a:rPr>
              <a:t>The test statistic	d / </a:t>
            </a:r>
            <a:r>
              <a:rPr lang="en-GB" sz="1600" dirty="0" err="1">
                <a:solidFill>
                  <a:schemeClr val="tx2"/>
                </a:solidFill>
              </a:rPr>
              <a:t>s</a:t>
            </a:r>
            <a:r>
              <a:rPr lang="en-GB" sz="1600" baseline="-25000" dirty="0" err="1">
                <a:solidFill>
                  <a:schemeClr val="tx2"/>
                </a:solidFill>
              </a:rPr>
              <a:t>d</a:t>
            </a:r>
            <a:r>
              <a:rPr lang="en-GB" sz="1600" dirty="0">
                <a:solidFill>
                  <a:schemeClr val="tx2"/>
                </a:solidFill>
              </a:rPr>
              <a:t> /</a:t>
            </a:r>
            <a:r>
              <a:rPr lang="en-GB" sz="1600" dirty="0">
                <a:solidFill>
                  <a:schemeClr val="tx2"/>
                </a:solidFill>
                <a:latin typeface="Symbol" pitchFamily="18" charset="2"/>
              </a:rPr>
              <a:t>Ö</a:t>
            </a:r>
            <a:r>
              <a:rPr lang="en-GB" sz="1600" dirty="0">
                <a:solidFill>
                  <a:schemeClr val="tx2"/>
                </a:solidFill>
              </a:rPr>
              <a:t> n		has a t</a:t>
            </a:r>
            <a:r>
              <a:rPr lang="en-GB" sz="1600" baseline="-25000" dirty="0">
                <a:solidFill>
                  <a:schemeClr val="tx2"/>
                </a:solidFill>
              </a:rPr>
              <a:t>n-1</a:t>
            </a:r>
            <a:r>
              <a:rPr lang="en-GB" sz="1600" dirty="0">
                <a:solidFill>
                  <a:schemeClr val="tx2"/>
                </a:solidFill>
              </a:rPr>
              <a:t> distribution if  H</a:t>
            </a:r>
            <a:r>
              <a:rPr lang="en-GB" sz="1600" baseline="-25000" dirty="0">
                <a:solidFill>
                  <a:schemeClr val="tx2"/>
                </a:solidFill>
              </a:rPr>
              <a:t>0</a:t>
            </a:r>
            <a:r>
              <a:rPr lang="en-GB" sz="1600" dirty="0">
                <a:solidFill>
                  <a:schemeClr val="tx2"/>
                </a:solidFill>
              </a:rPr>
              <a:t> is true.</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In a random sample of 100 students in a national examination their examination mark in English is subtracted  from their continuous assessment mark, giving a mean of 5 and a standard deviation of 2. Test at the .01 level of significance if the true mean mark for both components is the same.</a:t>
            </a:r>
            <a:br>
              <a:rPr lang="en-GB" sz="1600" dirty="0">
                <a:solidFill>
                  <a:schemeClr val="tx2"/>
                </a:solidFill>
              </a:rPr>
            </a:br>
            <a:r>
              <a:rPr lang="en-GB" sz="1600" dirty="0">
                <a:solidFill>
                  <a:schemeClr val="tx2"/>
                </a:solidFill>
              </a:rPr>
              <a:t>Here		n = 100,  d = 5, 	</a:t>
            </a:r>
            <a:r>
              <a:rPr lang="en-GB" sz="1600" dirty="0" err="1">
                <a:solidFill>
                  <a:schemeClr val="tx2"/>
                </a:solidFill>
              </a:rPr>
              <a:t>s</a:t>
            </a:r>
            <a:r>
              <a:rPr lang="en-GB" sz="1600" baseline="-25000" dirty="0" err="1">
                <a:solidFill>
                  <a:schemeClr val="tx2"/>
                </a:solidFill>
              </a:rPr>
              <a:t>d</a:t>
            </a:r>
            <a:r>
              <a:rPr lang="en-GB" sz="1600" dirty="0">
                <a:solidFill>
                  <a:schemeClr val="tx2"/>
                </a:solidFill>
              </a:rPr>
              <a:t> /</a:t>
            </a:r>
            <a:r>
              <a:rPr lang="en-GB" sz="1600" dirty="0">
                <a:solidFill>
                  <a:schemeClr val="tx2"/>
                </a:solidFill>
                <a:latin typeface="Symbol" pitchFamily="18" charset="2"/>
              </a:rPr>
              <a:t>Ö</a:t>
            </a:r>
            <a:r>
              <a:rPr lang="en-GB" sz="1600" dirty="0">
                <a:solidFill>
                  <a:schemeClr val="tx2"/>
                </a:solidFill>
              </a:rPr>
              <a:t> n  = 2/10 = 0.2</a:t>
            </a:r>
            <a:br>
              <a:rPr lang="en-GB" sz="1600" dirty="0">
                <a:solidFill>
                  <a:schemeClr val="tx2"/>
                </a:solidFill>
              </a:rPr>
            </a:br>
            <a:r>
              <a:rPr lang="en-GB" sz="1600" dirty="0">
                <a:solidFill>
                  <a:schemeClr val="tx2"/>
                </a:solidFill>
              </a:rPr>
              <a:t>so the test statistic is 	5 / 0.2 = 10.</a:t>
            </a:r>
            <a:br>
              <a:rPr lang="en-GB" sz="1600" dirty="0">
                <a:solidFill>
                  <a:schemeClr val="tx2"/>
                </a:solidFill>
              </a:rPr>
            </a:br>
            <a:r>
              <a:rPr lang="en-GB" sz="1600" dirty="0">
                <a:solidFill>
                  <a:schemeClr val="tx2"/>
                </a:solidFill>
              </a:rPr>
              <a:t>the </a:t>
            </a:r>
            <a:r>
              <a:rPr lang="en-GB" sz="1600" dirty="0" smtClean="0">
                <a:solidFill>
                  <a:schemeClr val="tx2"/>
                </a:solidFill>
              </a:rPr>
              <a:t>0.01 </a:t>
            </a:r>
            <a:r>
              <a:rPr lang="en-GB" sz="1600" dirty="0">
                <a:solidFill>
                  <a:schemeClr val="tx2"/>
                </a:solidFill>
              </a:rPr>
              <a:t>critical value for a </a:t>
            </a:r>
            <a:r>
              <a:rPr lang="en-IE" sz="1600" dirty="0">
                <a:solidFill>
                  <a:schemeClr val="tx2"/>
                </a:solidFill>
              </a:rPr>
              <a:t>Z</a:t>
            </a:r>
            <a:r>
              <a:rPr lang="en-GB" sz="1600" dirty="0">
                <a:solidFill>
                  <a:schemeClr val="tx2"/>
                </a:solidFill>
              </a:rPr>
              <a:t>(0, 1) distribution is 2.58, so H</a:t>
            </a:r>
            <a:r>
              <a:rPr lang="en-GB" sz="1600" baseline="-25000" dirty="0">
                <a:solidFill>
                  <a:schemeClr val="tx2"/>
                </a:solidFill>
              </a:rPr>
              <a:t>0</a:t>
            </a:r>
            <a:r>
              <a:rPr lang="en-GB" sz="1600" dirty="0">
                <a:solidFill>
                  <a:schemeClr val="tx2"/>
                </a:solidFill>
              </a:rPr>
              <a:t> is rejected at the .01 level of significance.</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Tests for the Variance.</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For normally distributed random variables, given	</a:t>
            </a:r>
            <a:br>
              <a:rPr lang="en-GB" sz="1600" dirty="0">
                <a:solidFill>
                  <a:schemeClr val="tx2"/>
                </a:solidFill>
              </a:rPr>
            </a:br>
            <a:r>
              <a:rPr lang="en-GB" sz="1600" dirty="0">
                <a:solidFill>
                  <a:schemeClr val="tx2"/>
                </a:solidFill>
              </a:rPr>
              <a:t>		H</a:t>
            </a:r>
            <a:r>
              <a:rPr lang="en-GB" sz="1600" baseline="-25000" dirty="0">
                <a:solidFill>
                  <a:schemeClr val="tx2"/>
                </a:solidFill>
              </a:rPr>
              <a:t>0</a:t>
            </a:r>
            <a:r>
              <a:rPr lang="en-GB" sz="1600" dirty="0">
                <a:solidFill>
                  <a:schemeClr val="tx2"/>
                </a:solidFill>
              </a:rPr>
              <a:t>: </a:t>
            </a:r>
            <a:r>
              <a:rPr lang="en-GB" sz="1600" dirty="0">
                <a:solidFill>
                  <a:schemeClr val="tx2"/>
                </a:solidFill>
                <a:latin typeface="Symbol" pitchFamily="18" charset="2"/>
              </a:rPr>
              <a:t>s</a:t>
            </a:r>
            <a:r>
              <a:rPr lang="en-GB" sz="1600" dirty="0">
                <a:solidFill>
                  <a:schemeClr val="tx2"/>
                </a:solidFill>
              </a:rPr>
              <a:t> </a:t>
            </a:r>
            <a:r>
              <a:rPr lang="en-GB" sz="1600" baseline="30000" dirty="0">
                <a:solidFill>
                  <a:schemeClr val="tx2"/>
                </a:solidFill>
              </a:rPr>
              <a:t>2</a:t>
            </a:r>
            <a:r>
              <a:rPr lang="en-GB" sz="1600" dirty="0">
                <a:solidFill>
                  <a:schemeClr val="tx2"/>
                </a:solidFill>
              </a:rPr>
              <a:t> = k, a constant,    then    (n-1) s</a:t>
            </a:r>
            <a:r>
              <a:rPr lang="en-GB" sz="1600" baseline="30000" dirty="0">
                <a:solidFill>
                  <a:schemeClr val="tx2"/>
                </a:solidFill>
              </a:rPr>
              <a:t>2</a:t>
            </a:r>
            <a:r>
              <a:rPr lang="en-GB" sz="1600" dirty="0">
                <a:solidFill>
                  <a:schemeClr val="tx2"/>
                </a:solidFill>
              </a:rPr>
              <a:t> / k	has a </a:t>
            </a:r>
            <a:r>
              <a:rPr lang="en-GB" sz="1600" dirty="0">
                <a:solidFill>
                  <a:schemeClr val="tx2"/>
                </a:solidFill>
                <a:latin typeface="Symbol" pitchFamily="18" charset="2"/>
              </a:rPr>
              <a:t>c </a:t>
            </a:r>
            <a:r>
              <a:rPr lang="en-GB" sz="1600" baseline="30000" dirty="0">
                <a:solidFill>
                  <a:schemeClr val="tx2"/>
                </a:solidFill>
              </a:rPr>
              <a:t>2</a:t>
            </a:r>
            <a:r>
              <a:rPr lang="en-GB" sz="1600" baseline="-25000" dirty="0">
                <a:solidFill>
                  <a:schemeClr val="tx2"/>
                </a:solidFill>
              </a:rPr>
              <a:t>n - 1</a:t>
            </a:r>
            <a:r>
              <a:rPr lang="en-GB" sz="1600" dirty="0">
                <a:solidFill>
                  <a:schemeClr val="tx2"/>
                </a:solidFill>
              </a:rPr>
              <a:t> distribution.</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A random sample of size 30 drawn from a normal distribution has variance s</a:t>
            </a:r>
            <a:r>
              <a:rPr lang="en-GB" sz="1600" baseline="30000" dirty="0">
                <a:solidFill>
                  <a:schemeClr val="tx2"/>
                </a:solidFill>
              </a:rPr>
              <a:t>2</a:t>
            </a:r>
            <a:r>
              <a:rPr lang="en-GB" sz="1600" dirty="0">
                <a:solidFill>
                  <a:schemeClr val="tx2"/>
                </a:solidFill>
              </a:rPr>
              <a:t> = 5.</a:t>
            </a:r>
            <a:br>
              <a:rPr lang="en-GB" sz="1600" dirty="0">
                <a:solidFill>
                  <a:schemeClr val="tx2"/>
                </a:solidFill>
              </a:rPr>
            </a:br>
            <a:r>
              <a:rPr lang="en-GB" sz="1600" dirty="0">
                <a:solidFill>
                  <a:schemeClr val="tx2"/>
                </a:solidFill>
              </a:rPr>
              <a:t>Test at the .05 level of significance if this is consistent with H</a:t>
            </a:r>
            <a:r>
              <a:rPr lang="en-GB" sz="1600" baseline="-25000" dirty="0">
                <a:solidFill>
                  <a:schemeClr val="tx2"/>
                </a:solidFill>
              </a:rPr>
              <a:t>0</a:t>
            </a:r>
            <a:r>
              <a:rPr lang="en-GB" sz="1600" dirty="0">
                <a:solidFill>
                  <a:schemeClr val="tx2"/>
                </a:solidFill>
              </a:rPr>
              <a:t> : </a:t>
            </a:r>
            <a:r>
              <a:rPr lang="en-GB" sz="1600" dirty="0">
                <a:solidFill>
                  <a:schemeClr val="tx2"/>
                </a:solidFill>
                <a:latin typeface="Symbol" pitchFamily="18" charset="2"/>
              </a:rPr>
              <a:t>s</a:t>
            </a:r>
            <a:r>
              <a:rPr lang="en-GB" sz="1600" dirty="0">
                <a:solidFill>
                  <a:schemeClr val="tx2"/>
                </a:solidFill>
              </a:rPr>
              <a:t> </a:t>
            </a:r>
            <a:r>
              <a:rPr lang="en-GB" sz="1600" baseline="30000" dirty="0">
                <a:solidFill>
                  <a:schemeClr val="tx2"/>
                </a:solidFill>
              </a:rPr>
              <a:t>2</a:t>
            </a:r>
            <a:r>
              <a:rPr lang="en-GB" sz="1600" dirty="0">
                <a:solidFill>
                  <a:schemeClr val="tx2"/>
                </a:solidFill>
              </a:rPr>
              <a:t> = 2 .</a:t>
            </a:r>
            <a:br>
              <a:rPr lang="en-GB" sz="1600" dirty="0">
                <a:solidFill>
                  <a:schemeClr val="tx2"/>
                </a:solidFill>
              </a:rPr>
            </a:br>
            <a:r>
              <a:rPr lang="en-GB" sz="1600" dirty="0">
                <a:solidFill>
                  <a:schemeClr val="tx2"/>
                </a:solidFill>
              </a:rPr>
              <a:t>Test statistic = (29) 5 /2 = 72.5, while the </a:t>
            </a:r>
            <a:r>
              <a:rPr lang="en-GB" sz="1600" dirty="0" smtClean="0">
                <a:solidFill>
                  <a:schemeClr val="tx2"/>
                </a:solidFill>
              </a:rPr>
              <a:t>0.05 </a:t>
            </a:r>
            <a:r>
              <a:rPr lang="en-GB" sz="1600" dirty="0">
                <a:solidFill>
                  <a:schemeClr val="tx2"/>
                </a:solidFill>
              </a:rPr>
              <a:t>critical value for </a:t>
            </a:r>
            <a:r>
              <a:rPr lang="en-GB" sz="1600" dirty="0">
                <a:solidFill>
                  <a:schemeClr val="tx2"/>
                </a:solidFill>
                <a:latin typeface="Symbol" pitchFamily="18" charset="2"/>
              </a:rPr>
              <a:t>c </a:t>
            </a:r>
            <a:r>
              <a:rPr lang="en-GB" sz="1600" baseline="30000" dirty="0">
                <a:solidFill>
                  <a:schemeClr val="tx2"/>
                </a:solidFill>
              </a:rPr>
              <a:t>2</a:t>
            </a:r>
            <a:r>
              <a:rPr lang="en-GB" sz="1600" baseline="-25000" dirty="0">
                <a:solidFill>
                  <a:schemeClr val="tx2"/>
                </a:solidFill>
              </a:rPr>
              <a:t>29</a:t>
            </a:r>
            <a:r>
              <a:rPr lang="en-GB" sz="1600" dirty="0">
                <a:solidFill>
                  <a:schemeClr val="tx2"/>
                </a:solidFill>
              </a:rPr>
              <a:t> is 45.72, </a:t>
            </a:r>
            <a:br>
              <a:rPr lang="en-GB" sz="1600" dirty="0">
                <a:solidFill>
                  <a:schemeClr val="tx2"/>
                </a:solidFill>
              </a:rPr>
            </a:br>
            <a:r>
              <a:rPr lang="en-GB" sz="1600" dirty="0">
                <a:solidFill>
                  <a:schemeClr val="tx2"/>
                </a:solidFill>
              </a:rPr>
              <a:t>so H</a:t>
            </a:r>
            <a:r>
              <a:rPr lang="en-GB" sz="1600" baseline="-25000" dirty="0">
                <a:solidFill>
                  <a:schemeClr val="tx2"/>
                </a:solidFill>
              </a:rPr>
              <a:t>0</a:t>
            </a:r>
            <a:r>
              <a:rPr lang="en-GB" sz="1600" dirty="0">
                <a:solidFill>
                  <a:schemeClr val="tx2"/>
                </a:solidFill>
              </a:rPr>
              <a:t> is rejected at the </a:t>
            </a:r>
            <a:r>
              <a:rPr lang="en-GB" sz="1600" dirty="0" smtClean="0">
                <a:solidFill>
                  <a:schemeClr val="tx2"/>
                </a:solidFill>
              </a:rPr>
              <a:t>0.05 </a:t>
            </a:r>
            <a:r>
              <a:rPr lang="en-GB" sz="1600" dirty="0">
                <a:solidFill>
                  <a:schemeClr val="tx2"/>
                </a:solidFill>
              </a:rPr>
              <a:t>level of significance.  </a:t>
            </a:r>
            <a:br>
              <a:rPr lang="en-GB" sz="1600" dirty="0">
                <a:solidFill>
                  <a:schemeClr val="tx2"/>
                </a:solidFill>
              </a:rPr>
            </a:br>
            <a:r>
              <a:rPr lang="en-GB" sz="1600" dirty="0">
                <a:solidFill>
                  <a:schemeClr val="tx2"/>
                </a:solidFill>
              </a:rPr>
              <a:t>	</a:t>
            </a:r>
          </a:p>
        </p:txBody>
      </p:sp>
      <p:sp>
        <p:nvSpPr>
          <p:cNvPr id="3" name="Line 5"/>
          <p:cNvSpPr>
            <a:spLocks noChangeShapeType="1"/>
          </p:cNvSpPr>
          <p:nvPr/>
        </p:nvSpPr>
        <p:spPr bwMode="auto">
          <a:xfrm>
            <a:off x="2263775" y="1772816"/>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 name="Line 6"/>
          <p:cNvSpPr>
            <a:spLocks noChangeShapeType="1"/>
          </p:cNvSpPr>
          <p:nvPr/>
        </p:nvSpPr>
        <p:spPr bwMode="auto">
          <a:xfrm>
            <a:off x="3055640" y="3284984"/>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 name="Slide Number Placeholder 4"/>
          <p:cNvSpPr>
            <a:spLocks noGrp="1"/>
          </p:cNvSpPr>
          <p:nvPr>
            <p:ph type="sldNum" sz="quarter" idx="12"/>
          </p:nvPr>
        </p:nvSpPr>
        <p:spPr/>
        <p:txBody>
          <a:bodyPr/>
          <a:lstStyle/>
          <a:p>
            <a:fld id="{D07F84AB-4CBE-4452-9117-91DB70B2D1D4}" type="slidenum">
              <a:rPr lang="en-IE" smtClean="0"/>
              <a:t>28</a:t>
            </a:fld>
            <a:endParaRPr lang="en-IE"/>
          </a:p>
        </p:txBody>
      </p:sp>
    </p:spTree>
    <p:extLst>
      <p:ext uri="{BB962C8B-B14F-4D97-AF65-F5344CB8AC3E}">
        <p14:creationId xmlns:p14="http://schemas.microsoft.com/office/powerpoint/2010/main" val="30188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304800"/>
            <a:ext cx="8610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dirty="0">
                <a:solidFill>
                  <a:schemeClr val="tx2"/>
                </a:solidFill>
              </a:rPr>
              <a:t>Chi-Square Test of Goodness of Fit</a:t>
            </a:r>
            <a:br>
              <a:rPr lang="en-GB" sz="1600" b="1"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This can be used to test the hypothesis H</a:t>
            </a:r>
            <a:r>
              <a:rPr lang="en-GB" sz="1600" baseline="-25000" dirty="0">
                <a:solidFill>
                  <a:schemeClr val="tx2"/>
                </a:solidFill>
              </a:rPr>
              <a:t>0</a:t>
            </a:r>
            <a:r>
              <a:rPr lang="en-GB" sz="1600" dirty="0">
                <a:solidFill>
                  <a:schemeClr val="tx2"/>
                </a:solidFill>
              </a:rPr>
              <a:t> that a set of observations is consistent with a given probability distribution. We are given a set of categories and for each we record the observed </a:t>
            </a:r>
            <a:r>
              <a:rPr lang="en-GB" sz="1600" dirty="0" err="1">
                <a:solidFill>
                  <a:schemeClr val="tx2"/>
                </a:solidFill>
              </a:rPr>
              <a:t>O</a:t>
            </a:r>
            <a:r>
              <a:rPr lang="en-GB" sz="1600" baseline="-25000" dirty="0" err="1">
                <a:solidFill>
                  <a:schemeClr val="tx2"/>
                </a:solidFill>
              </a:rPr>
              <a:t>j</a:t>
            </a:r>
            <a:r>
              <a:rPr lang="en-GB" sz="1600" dirty="0">
                <a:solidFill>
                  <a:schemeClr val="tx2"/>
                </a:solidFill>
              </a:rPr>
              <a:t>  </a:t>
            </a:r>
            <a:r>
              <a:rPr lang="en-GB" sz="1600" dirty="0" err="1">
                <a:solidFill>
                  <a:schemeClr val="tx2"/>
                </a:solidFill>
              </a:rPr>
              <a:t>nd</a:t>
            </a:r>
            <a:r>
              <a:rPr lang="en-GB" sz="1600" dirty="0">
                <a:solidFill>
                  <a:schemeClr val="tx2"/>
                </a:solidFill>
              </a:rPr>
              <a:t> expected </a:t>
            </a:r>
            <a:r>
              <a:rPr lang="en-GB" sz="1600" dirty="0" err="1">
                <a:solidFill>
                  <a:schemeClr val="tx2"/>
                </a:solidFill>
              </a:rPr>
              <a:t>E</a:t>
            </a:r>
            <a:r>
              <a:rPr lang="en-GB" sz="1600" baseline="-25000" dirty="0" err="1">
                <a:solidFill>
                  <a:schemeClr val="tx2"/>
                </a:solidFill>
              </a:rPr>
              <a:t>j</a:t>
            </a:r>
            <a:r>
              <a:rPr lang="en-GB" sz="1600" dirty="0">
                <a:solidFill>
                  <a:schemeClr val="tx2"/>
                </a:solidFill>
              </a:rPr>
              <a:t> number of observations that fall in each category. Under H</a:t>
            </a:r>
            <a:r>
              <a:rPr lang="en-GB" sz="1600" baseline="-25000" dirty="0">
                <a:solidFill>
                  <a:schemeClr val="tx2"/>
                </a:solidFill>
              </a:rPr>
              <a:t>0</a:t>
            </a:r>
            <a:r>
              <a:rPr lang="en-GB" sz="1600" dirty="0">
                <a:solidFill>
                  <a:schemeClr val="tx2"/>
                </a:solidFill>
              </a:rPr>
              <a:t>,</a:t>
            </a:r>
            <a:br>
              <a:rPr lang="en-GB" sz="1600" dirty="0">
                <a:solidFill>
                  <a:schemeClr val="tx2"/>
                </a:solidFill>
              </a:rPr>
            </a:br>
            <a:r>
              <a:rPr lang="en-GB" sz="1600" dirty="0">
                <a:solidFill>
                  <a:schemeClr val="tx2"/>
                </a:solidFill>
              </a:rPr>
              <a:t>the test statistic	</a:t>
            </a:r>
            <a:r>
              <a:rPr lang="en-GB" sz="1600" dirty="0">
                <a:solidFill>
                  <a:schemeClr val="tx2"/>
                </a:solidFill>
                <a:latin typeface="Symbol" pitchFamily="18" charset="2"/>
              </a:rPr>
              <a:t>S   </a:t>
            </a:r>
            <a:r>
              <a:rPr lang="en-GB" sz="1600" dirty="0">
                <a:solidFill>
                  <a:schemeClr val="tx2"/>
                </a:solidFill>
              </a:rPr>
              <a:t>(</a:t>
            </a:r>
            <a:r>
              <a:rPr lang="en-GB" sz="1600" dirty="0" err="1">
                <a:solidFill>
                  <a:schemeClr val="tx2"/>
                </a:solidFill>
              </a:rPr>
              <a:t>O</a:t>
            </a:r>
            <a:r>
              <a:rPr lang="en-GB" sz="1600" baseline="-25000" dirty="0" err="1">
                <a:solidFill>
                  <a:schemeClr val="tx2"/>
                </a:solidFill>
              </a:rPr>
              <a:t>j</a:t>
            </a:r>
            <a:r>
              <a:rPr lang="en-GB" sz="1600" dirty="0">
                <a:solidFill>
                  <a:schemeClr val="tx2"/>
                </a:solidFill>
                <a:latin typeface="Symbol" pitchFamily="18" charset="2"/>
              </a:rPr>
              <a:t> -</a:t>
            </a:r>
            <a:r>
              <a:rPr lang="en-GB" sz="1600" dirty="0">
                <a:solidFill>
                  <a:schemeClr val="tx2"/>
                </a:solidFill>
              </a:rPr>
              <a:t> </a:t>
            </a:r>
            <a:r>
              <a:rPr lang="en-GB" sz="1600" dirty="0" err="1">
                <a:solidFill>
                  <a:schemeClr val="tx2"/>
                </a:solidFill>
              </a:rPr>
              <a:t>E</a:t>
            </a:r>
            <a:r>
              <a:rPr lang="en-GB" sz="1600" baseline="-25000" dirty="0" err="1">
                <a:solidFill>
                  <a:schemeClr val="tx2"/>
                </a:solidFill>
              </a:rPr>
              <a:t>j</a:t>
            </a:r>
            <a:r>
              <a:rPr lang="en-GB" sz="1600" baseline="-25000" dirty="0">
                <a:solidFill>
                  <a:schemeClr val="tx2"/>
                </a:solidFill>
              </a:rPr>
              <a:t> </a:t>
            </a:r>
            <a:r>
              <a:rPr lang="en-GB" sz="1600" dirty="0">
                <a:solidFill>
                  <a:schemeClr val="tx2"/>
                </a:solidFill>
              </a:rPr>
              <a:t>)</a:t>
            </a:r>
            <a:r>
              <a:rPr lang="en-GB" sz="1600" baseline="30000" dirty="0">
                <a:solidFill>
                  <a:schemeClr val="tx2"/>
                </a:solidFill>
              </a:rPr>
              <a:t>2</a:t>
            </a:r>
            <a:r>
              <a:rPr lang="en-GB" sz="1600" dirty="0">
                <a:solidFill>
                  <a:schemeClr val="tx2"/>
                </a:solidFill>
              </a:rPr>
              <a:t> / </a:t>
            </a:r>
            <a:r>
              <a:rPr lang="en-GB" sz="1600" dirty="0" err="1">
                <a:solidFill>
                  <a:schemeClr val="tx2"/>
                </a:solidFill>
              </a:rPr>
              <a:t>E</a:t>
            </a:r>
            <a:r>
              <a:rPr lang="en-GB" sz="1600" baseline="-25000" dirty="0" err="1">
                <a:solidFill>
                  <a:schemeClr val="tx2"/>
                </a:solidFill>
              </a:rPr>
              <a:t>j</a:t>
            </a:r>
            <a:r>
              <a:rPr lang="en-GB" sz="1600" dirty="0">
                <a:solidFill>
                  <a:schemeClr val="tx2"/>
                </a:solidFill>
              </a:rPr>
              <a:t> 	has a    </a:t>
            </a:r>
            <a:r>
              <a:rPr lang="en-GB" sz="1600" dirty="0">
                <a:solidFill>
                  <a:schemeClr val="tx2"/>
                </a:solidFill>
                <a:latin typeface="Symbol" pitchFamily="18" charset="2"/>
              </a:rPr>
              <a:t>c </a:t>
            </a:r>
            <a:r>
              <a:rPr lang="en-GB" sz="1600" baseline="30000" dirty="0">
                <a:solidFill>
                  <a:schemeClr val="tx2"/>
                </a:solidFill>
              </a:rPr>
              <a:t>2</a:t>
            </a:r>
            <a:r>
              <a:rPr lang="en-GB" sz="1600" baseline="-25000" dirty="0">
                <a:solidFill>
                  <a:schemeClr val="tx2"/>
                </a:solidFill>
              </a:rPr>
              <a:t>n - 1</a:t>
            </a:r>
            <a:r>
              <a:rPr lang="en-GB" sz="1600" dirty="0">
                <a:solidFill>
                  <a:schemeClr val="tx2"/>
                </a:solidFill>
              </a:rPr>
              <a:t> distribution, where n is the number of categories.</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err="1">
                <a:solidFill>
                  <a:schemeClr val="tx2"/>
                </a:solidFill>
              </a:rPr>
              <a:t>Example.A</a:t>
            </a:r>
            <a:r>
              <a:rPr lang="en-GB" sz="1600" dirty="0">
                <a:solidFill>
                  <a:schemeClr val="tx2"/>
                </a:solidFill>
              </a:rPr>
              <a:t> pseudo random number generator is used to used to generate 40 random numbers in the range 1 - 100. Test at the </a:t>
            </a:r>
            <a:r>
              <a:rPr lang="en-GB" sz="1600" dirty="0" smtClean="0">
                <a:solidFill>
                  <a:schemeClr val="tx2"/>
                </a:solidFill>
              </a:rPr>
              <a:t>0.05 </a:t>
            </a:r>
            <a:r>
              <a:rPr lang="en-GB" sz="1600" dirty="0">
                <a:solidFill>
                  <a:schemeClr val="tx2"/>
                </a:solidFill>
              </a:rPr>
              <a:t>level of significance if the results are consistent with the hypothesis that the outcomes are randomly distributed.</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a:t>
            </a:r>
            <a:r>
              <a:rPr lang="en-IE" sz="1600" dirty="0">
                <a:solidFill>
                  <a:schemeClr val="tx2"/>
                </a:solidFill>
              </a:rPr>
              <a:t>  </a:t>
            </a:r>
            <a:r>
              <a:rPr lang="en-IE" sz="1600" dirty="0" smtClean="0">
                <a:solidFill>
                  <a:schemeClr val="tx2"/>
                </a:solidFill>
              </a:rPr>
              <a:t>  </a:t>
            </a:r>
            <a:r>
              <a:rPr lang="en-GB" sz="1600" dirty="0" smtClean="0">
                <a:solidFill>
                  <a:schemeClr val="tx2"/>
                </a:solidFill>
              </a:rPr>
              <a:t>Range</a:t>
            </a:r>
            <a:r>
              <a:rPr lang="en-GB" sz="1600" dirty="0">
                <a:solidFill>
                  <a:schemeClr val="tx2"/>
                </a:solidFill>
              </a:rPr>
              <a:t>		</a:t>
            </a:r>
            <a:r>
              <a:rPr lang="en-GB" sz="1600" dirty="0" smtClean="0">
                <a:solidFill>
                  <a:schemeClr val="tx2"/>
                </a:solidFill>
              </a:rPr>
              <a:t>   1-25     </a:t>
            </a:r>
            <a:r>
              <a:rPr lang="en-GB" sz="1600" dirty="0">
                <a:solidFill>
                  <a:schemeClr val="tx2"/>
                </a:solidFill>
              </a:rPr>
              <a:t>26 - 50     51 - 75     76 - 100   </a:t>
            </a:r>
            <a:r>
              <a:rPr lang="en-GB" sz="1600" dirty="0" smtClean="0">
                <a:solidFill>
                  <a:schemeClr val="tx2"/>
                </a:solidFill>
              </a:rPr>
              <a:t>          Total</a:t>
            </a:r>
            <a:r>
              <a:rPr lang="en-GB" sz="1600" dirty="0">
                <a:solidFill>
                  <a:schemeClr val="tx2"/>
                </a:solidFill>
              </a:rPr>
              <a:t/>
            </a:r>
            <a:br>
              <a:rPr lang="en-GB" sz="1600" dirty="0">
                <a:solidFill>
                  <a:schemeClr val="tx2"/>
                </a:solidFill>
              </a:rPr>
            </a:br>
            <a:r>
              <a:rPr lang="en-GB" sz="1600" dirty="0">
                <a:solidFill>
                  <a:schemeClr val="tx2"/>
                </a:solidFill>
              </a:rPr>
              <a:t>	</a:t>
            </a:r>
            <a:r>
              <a:rPr lang="en-IE" sz="1600" dirty="0">
                <a:solidFill>
                  <a:schemeClr val="tx2"/>
                </a:solidFill>
              </a:rPr>
              <a:t>  </a:t>
            </a:r>
            <a:r>
              <a:rPr lang="en-GB" sz="1600" dirty="0">
                <a:solidFill>
                  <a:schemeClr val="tx2"/>
                </a:solidFill>
              </a:rPr>
              <a:t>Observed Number	  </a:t>
            </a:r>
            <a:r>
              <a:rPr lang="en-GB" sz="1600" dirty="0" smtClean="0">
                <a:solidFill>
                  <a:schemeClr val="tx2"/>
                </a:solidFill>
              </a:rPr>
              <a:t>     </a:t>
            </a:r>
            <a:r>
              <a:rPr lang="en-GB" sz="1600" dirty="0">
                <a:solidFill>
                  <a:schemeClr val="tx2"/>
                </a:solidFill>
              </a:rPr>
              <a:t>6            12            14               8          </a:t>
            </a:r>
            <a:r>
              <a:rPr lang="en-GB" sz="1600" dirty="0" smtClean="0">
                <a:solidFill>
                  <a:schemeClr val="tx2"/>
                </a:solidFill>
              </a:rPr>
              <a:t>           40</a:t>
            </a:r>
            <a:r>
              <a:rPr lang="en-GB" sz="1600" dirty="0">
                <a:solidFill>
                  <a:schemeClr val="tx2"/>
                </a:solidFill>
              </a:rPr>
              <a:t/>
            </a:r>
            <a:br>
              <a:rPr lang="en-GB" sz="1600" dirty="0">
                <a:solidFill>
                  <a:schemeClr val="tx2"/>
                </a:solidFill>
              </a:rPr>
            </a:br>
            <a:r>
              <a:rPr lang="en-GB" sz="1600" dirty="0">
                <a:solidFill>
                  <a:schemeClr val="tx2"/>
                </a:solidFill>
              </a:rPr>
              <a:t>	</a:t>
            </a:r>
            <a:r>
              <a:rPr lang="en-IE" sz="1600" dirty="0">
                <a:solidFill>
                  <a:schemeClr val="tx2"/>
                </a:solidFill>
              </a:rPr>
              <a:t>  </a:t>
            </a:r>
            <a:r>
              <a:rPr lang="en-GB" sz="1600" dirty="0">
                <a:solidFill>
                  <a:schemeClr val="tx2"/>
                </a:solidFill>
              </a:rPr>
              <a:t>Expected Number  </a:t>
            </a:r>
            <a:r>
              <a:rPr lang="en-GB" sz="1600" dirty="0" smtClean="0">
                <a:solidFill>
                  <a:schemeClr val="tx2"/>
                </a:solidFill>
              </a:rPr>
              <a:t>         10            </a:t>
            </a:r>
            <a:r>
              <a:rPr lang="en-GB" sz="1600" dirty="0">
                <a:solidFill>
                  <a:schemeClr val="tx2"/>
                </a:solidFill>
              </a:rPr>
              <a:t>10            10             10          </a:t>
            </a:r>
            <a:r>
              <a:rPr lang="en-GB" sz="1600" dirty="0" smtClean="0">
                <a:solidFill>
                  <a:schemeClr val="tx2"/>
                </a:solidFill>
              </a:rPr>
              <a:t>          40</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Test statistic = (6-10)</a:t>
            </a:r>
            <a:r>
              <a:rPr lang="en-GB" sz="1600" baseline="30000" dirty="0">
                <a:solidFill>
                  <a:schemeClr val="tx2"/>
                </a:solidFill>
              </a:rPr>
              <a:t>2</a:t>
            </a:r>
            <a:r>
              <a:rPr lang="en-GB" sz="1600" dirty="0">
                <a:solidFill>
                  <a:schemeClr val="tx2"/>
                </a:solidFill>
              </a:rPr>
              <a:t>/10 + (12-10)</a:t>
            </a:r>
            <a:r>
              <a:rPr lang="en-GB" sz="1600" baseline="30000" dirty="0">
                <a:solidFill>
                  <a:schemeClr val="tx2"/>
                </a:solidFill>
              </a:rPr>
              <a:t>2</a:t>
            </a:r>
            <a:r>
              <a:rPr lang="en-GB" sz="1600" dirty="0">
                <a:solidFill>
                  <a:schemeClr val="tx2"/>
                </a:solidFill>
              </a:rPr>
              <a:t>/10 + (14-10)</a:t>
            </a:r>
            <a:r>
              <a:rPr lang="en-GB" sz="1600" baseline="30000" dirty="0">
                <a:solidFill>
                  <a:schemeClr val="tx2"/>
                </a:solidFill>
              </a:rPr>
              <a:t>2</a:t>
            </a:r>
            <a:r>
              <a:rPr lang="en-GB" sz="1600" dirty="0">
                <a:solidFill>
                  <a:schemeClr val="tx2"/>
                </a:solidFill>
              </a:rPr>
              <a:t>/10 + (8-10)</a:t>
            </a:r>
            <a:r>
              <a:rPr lang="en-GB" sz="1600" baseline="30000" dirty="0">
                <a:solidFill>
                  <a:schemeClr val="tx2"/>
                </a:solidFill>
              </a:rPr>
              <a:t>2</a:t>
            </a:r>
            <a:r>
              <a:rPr lang="en-GB" sz="1600" dirty="0">
                <a:solidFill>
                  <a:schemeClr val="tx2"/>
                </a:solidFill>
              </a:rPr>
              <a:t>/10 = 4.</a:t>
            </a:r>
            <a:br>
              <a:rPr lang="en-GB" sz="1600" dirty="0">
                <a:solidFill>
                  <a:schemeClr val="tx2"/>
                </a:solidFill>
              </a:rPr>
            </a:br>
            <a:r>
              <a:rPr lang="en-GB" sz="1600" dirty="0">
                <a:solidFill>
                  <a:schemeClr val="tx2"/>
                </a:solidFill>
              </a:rPr>
              <a:t>The </a:t>
            </a:r>
            <a:r>
              <a:rPr lang="en-GB" sz="1600" dirty="0" smtClean="0">
                <a:solidFill>
                  <a:schemeClr val="tx2"/>
                </a:solidFill>
              </a:rPr>
              <a:t>0.05 </a:t>
            </a:r>
            <a:r>
              <a:rPr lang="en-GB" sz="1600" dirty="0">
                <a:solidFill>
                  <a:schemeClr val="tx2"/>
                </a:solidFill>
              </a:rPr>
              <a:t>critical value of </a:t>
            </a:r>
            <a:r>
              <a:rPr lang="en-GB" sz="1600" dirty="0">
                <a:solidFill>
                  <a:schemeClr val="tx2"/>
                </a:solidFill>
                <a:latin typeface="Symbol" pitchFamily="18" charset="2"/>
              </a:rPr>
              <a:t>c </a:t>
            </a:r>
            <a:r>
              <a:rPr lang="en-GB" sz="1600" baseline="30000" dirty="0">
                <a:solidFill>
                  <a:schemeClr val="tx2"/>
                </a:solidFill>
              </a:rPr>
              <a:t>2</a:t>
            </a:r>
            <a:r>
              <a:rPr lang="en-GB" sz="1600" baseline="-25000" dirty="0">
                <a:solidFill>
                  <a:schemeClr val="tx2"/>
                </a:solidFill>
              </a:rPr>
              <a:t>3</a:t>
            </a:r>
            <a:r>
              <a:rPr lang="en-GB" sz="1600" dirty="0">
                <a:solidFill>
                  <a:schemeClr val="tx2"/>
                </a:solidFill>
              </a:rPr>
              <a:t> = 7.81, so the test is inconclusive.</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Chi-Square Contingency Test</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To test that two random variables are statistically independent, a set of </a:t>
            </a:r>
            <a:r>
              <a:rPr lang="en-GB" sz="1600" dirty="0" err="1">
                <a:solidFill>
                  <a:schemeClr val="tx2"/>
                </a:solidFill>
              </a:rPr>
              <a:t>obs</a:t>
            </a:r>
            <a:r>
              <a:rPr lang="en-IE" sz="1600" dirty="0">
                <a:solidFill>
                  <a:schemeClr val="tx2"/>
                </a:solidFill>
              </a:rPr>
              <a:t>e</a:t>
            </a:r>
            <a:r>
              <a:rPr lang="en-GB" sz="1600" dirty="0" err="1">
                <a:solidFill>
                  <a:schemeClr val="tx2"/>
                </a:solidFill>
              </a:rPr>
              <a:t>rvations</a:t>
            </a:r>
            <a:r>
              <a:rPr lang="en-GB" sz="1600" dirty="0">
                <a:solidFill>
                  <a:schemeClr val="tx2"/>
                </a:solidFill>
              </a:rPr>
              <a:t> can be recorded in a table with m rows corresponding to categories for one random variable and </a:t>
            </a:r>
            <a:br>
              <a:rPr lang="en-GB" sz="1600" dirty="0">
                <a:solidFill>
                  <a:schemeClr val="tx2"/>
                </a:solidFill>
              </a:rPr>
            </a:br>
            <a:r>
              <a:rPr lang="en-GB" sz="1600" dirty="0">
                <a:solidFill>
                  <a:schemeClr val="tx2"/>
                </a:solidFill>
              </a:rPr>
              <a:t>n columns for the other. Under H</a:t>
            </a:r>
            <a:r>
              <a:rPr lang="en-GB" sz="1600" baseline="-25000" dirty="0">
                <a:solidFill>
                  <a:schemeClr val="tx2"/>
                </a:solidFill>
              </a:rPr>
              <a:t>0</a:t>
            </a:r>
            <a:r>
              <a:rPr lang="en-GB" sz="1600" dirty="0">
                <a:solidFill>
                  <a:schemeClr val="tx2"/>
                </a:solidFill>
              </a:rPr>
              <a:t>, the expected number of observations for the cell in row i and column j is the appropriate row total by the column total divided by the grand total. Under H</a:t>
            </a:r>
            <a:r>
              <a:rPr lang="en-GB" sz="1600" baseline="-25000" dirty="0">
                <a:solidFill>
                  <a:schemeClr val="tx2"/>
                </a:solidFill>
              </a:rPr>
              <a:t>0</a:t>
            </a:r>
            <a:r>
              <a:rPr lang="en-GB" sz="1600" dirty="0">
                <a:solidFill>
                  <a:schemeClr val="tx2"/>
                </a:solidFill>
              </a:rPr>
              <a:t>, 	 the test statistic	</a:t>
            </a:r>
            <a:r>
              <a:rPr lang="en-GB" sz="1600" dirty="0">
                <a:solidFill>
                  <a:schemeClr val="tx2"/>
                </a:solidFill>
                <a:latin typeface="Symbol" pitchFamily="18" charset="2"/>
              </a:rPr>
              <a:t>S   </a:t>
            </a:r>
            <a:r>
              <a:rPr lang="en-GB" sz="1600" dirty="0">
                <a:solidFill>
                  <a:schemeClr val="tx2"/>
                </a:solidFill>
              </a:rPr>
              <a:t>(</a:t>
            </a:r>
            <a:r>
              <a:rPr lang="en-GB" sz="1600" dirty="0" err="1">
                <a:solidFill>
                  <a:schemeClr val="tx2"/>
                </a:solidFill>
              </a:rPr>
              <a:t>O</a:t>
            </a:r>
            <a:r>
              <a:rPr lang="en-GB" sz="1600" baseline="-25000" dirty="0" err="1">
                <a:solidFill>
                  <a:schemeClr val="tx2"/>
                </a:solidFill>
              </a:rPr>
              <a:t>ij</a:t>
            </a:r>
            <a:r>
              <a:rPr lang="en-GB" sz="1600" dirty="0">
                <a:solidFill>
                  <a:schemeClr val="tx2"/>
                </a:solidFill>
                <a:latin typeface="Symbol" pitchFamily="18" charset="2"/>
              </a:rPr>
              <a:t> -</a:t>
            </a:r>
            <a:r>
              <a:rPr lang="en-GB" sz="1600" dirty="0">
                <a:solidFill>
                  <a:schemeClr val="tx2"/>
                </a:solidFill>
              </a:rPr>
              <a:t> </a:t>
            </a:r>
            <a:r>
              <a:rPr lang="en-GB" sz="1600" dirty="0" err="1">
                <a:solidFill>
                  <a:schemeClr val="tx2"/>
                </a:solidFill>
              </a:rPr>
              <a:t>E</a:t>
            </a:r>
            <a:r>
              <a:rPr lang="en-GB" sz="1600" baseline="-25000" dirty="0" err="1">
                <a:solidFill>
                  <a:schemeClr val="tx2"/>
                </a:solidFill>
              </a:rPr>
              <a:t>ij</a:t>
            </a:r>
            <a:r>
              <a:rPr lang="en-GB" sz="1600" baseline="-25000" dirty="0">
                <a:solidFill>
                  <a:schemeClr val="tx2"/>
                </a:solidFill>
              </a:rPr>
              <a:t> </a:t>
            </a:r>
            <a:r>
              <a:rPr lang="en-GB" sz="1600" dirty="0">
                <a:solidFill>
                  <a:schemeClr val="tx2"/>
                </a:solidFill>
              </a:rPr>
              <a:t>)</a:t>
            </a:r>
            <a:r>
              <a:rPr lang="en-GB" sz="1600" baseline="30000" dirty="0">
                <a:solidFill>
                  <a:schemeClr val="tx2"/>
                </a:solidFill>
              </a:rPr>
              <a:t>2</a:t>
            </a:r>
            <a:r>
              <a:rPr lang="en-GB" sz="1600" dirty="0">
                <a:solidFill>
                  <a:schemeClr val="tx2"/>
                </a:solidFill>
              </a:rPr>
              <a:t> / </a:t>
            </a:r>
            <a:r>
              <a:rPr lang="en-GB" sz="1600" dirty="0" err="1">
                <a:solidFill>
                  <a:schemeClr val="tx2"/>
                </a:solidFill>
              </a:rPr>
              <a:t>E</a:t>
            </a:r>
            <a:r>
              <a:rPr lang="en-GB" sz="1600" baseline="-25000" dirty="0" err="1">
                <a:solidFill>
                  <a:schemeClr val="tx2"/>
                </a:solidFill>
              </a:rPr>
              <a:t>ij</a:t>
            </a:r>
            <a:r>
              <a:rPr lang="en-GB" sz="1600" dirty="0">
                <a:solidFill>
                  <a:schemeClr val="tx2"/>
                </a:solidFill>
              </a:rPr>
              <a:t> 	has a    </a:t>
            </a:r>
            <a:r>
              <a:rPr lang="en-GB" sz="1600" dirty="0">
                <a:solidFill>
                  <a:schemeClr val="tx2"/>
                </a:solidFill>
                <a:latin typeface="Symbol" pitchFamily="18" charset="2"/>
              </a:rPr>
              <a:t>c </a:t>
            </a:r>
            <a:r>
              <a:rPr lang="en-GB" sz="1600" baseline="30000" dirty="0">
                <a:solidFill>
                  <a:schemeClr val="tx2"/>
                </a:solidFill>
              </a:rPr>
              <a:t>2</a:t>
            </a:r>
            <a:r>
              <a:rPr lang="en-GB" sz="1600" baseline="-25000" dirty="0">
                <a:solidFill>
                  <a:schemeClr val="tx2"/>
                </a:solidFill>
              </a:rPr>
              <a:t>(m -1)(n-1) </a:t>
            </a:r>
            <a:r>
              <a:rPr lang="en-GB" sz="1600" dirty="0">
                <a:solidFill>
                  <a:schemeClr val="tx2"/>
                </a:solidFill>
              </a:rPr>
              <a:t> distribution.</a:t>
            </a:r>
          </a:p>
        </p:txBody>
      </p:sp>
      <p:sp>
        <p:nvSpPr>
          <p:cNvPr id="3" name="Line 5"/>
          <p:cNvSpPr>
            <a:spLocks noChangeShapeType="1"/>
          </p:cNvSpPr>
          <p:nvPr/>
        </p:nvSpPr>
        <p:spPr bwMode="auto">
          <a:xfrm>
            <a:off x="1371600" y="31242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1371600" y="3124200"/>
            <a:ext cx="601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1371600" y="4114800"/>
            <a:ext cx="601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3124200" y="31242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6553200" y="31242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flipH="1">
            <a:off x="7391400" y="31242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1371600" y="3505200"/>
            <a:ext cx="601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Slide Number Placeholder 9"/>
          <p:cNvSpPr>
            <a:spLocks noGrp="1"/>
          </p:cNvSpPr>
          <p:nvPr>
            <p:ph type="sldNum" sz="quarter" idx="12"/>
          </p:nvPr>
        </p:nvSpPr>
        <p:spPr/>
        <p:txBody>
          <a:bodyPr/>
          <a:lstStyle/>
          <a:p>
            <a:fld id="{D07F84AB-4CBE-4452-9117-91DB70B2D1D4}" type="slidenum">
              <a:rPr lang="en-IE" smtClean="0"/>
              <a:t>29</a:t>
            </a:fld>
            <a:endParaRPr lang="en-IE"/>
          </a:p>
        </p:txBody>
      </p:sp>
    </p:spTree>
    <p:extLst>
      <p:ext uri="{BB962C8B-B14F-4D97-AF65-F5344CB8AC3E}">
        <p14:creationId xmlns:p14="http://schemas.microsoft.com/office/powerpoint/2010/main" val="140415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81000" y="1125538"/>
            <a:ext cx="8305800" cy="475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4400" b="1" dirty="0">
                <a:solidFill>
                  <a:schemeClr val="tx2"/>
                </a:solidFill>
              </a:rPr>
              <a:t>Probability &amp; Statistics Primer </a:t>
            </a:r>
            <a:br>
              <a:rPr lang="en-IE" sz="4400" b="1" dirty="0">
                <a:solidFill>
                  <a:schemeClr val="tx2"/>
                </a:solidFill>
              </a:rPr>
            </a:br>
            <a:r>
              <a:rPr lang="en-IE" sz="4400" b="1" dirty="0" smtClean="0">
                <a:solidFill>
                  <a:schemeClr val="tx2"/>
                </a:solidFill>
              </a:rPr>
              <a:t>-overview</a:t>
            </a:r>
            <a:r>
              <a:rPr lang="en-IE" sz="4400" dirty="0">
                <a:solidFill>
                  <a:schemeClr val="tx2"/>
                </a:solidFill>
              </a:rPr>
              <a:t/>
            </a:r>
            <a:br>
              <a:rPr lang="en-IE" sz="4400" dirty="0">
                <a:solidFill>
                  <a:schemeClr val="tx2"/>
                </a:solidFill>
              </a:rPr>
            </a:br>
            <a:r>
              <a:rPr lang="en-IE" sz="4400" dirty="0">
                <a:solidFill>
                  <a:schemeClr val="tx2"/>
                </a:solidFill>
              </a:rPr>
              <a:t/>
            </a:r>
            <a:br>
              <a:rPr lang="en-IE" sz="4400" dirty="0">
                <a:solidFill>
                  <a:schemeClr val="tx2"/>
                </a:solidFill>
              </a:rPr>
            </a:br>
            <a:r>
              <a:rPr lang="en-IE" sz="2000" dirty="0">
                <a:solidFill>
                  <a:srgbClr val="FF0000"/>
                </a:solidFill>
              </a:rPr>
              <a:t>Note:</a:t>
            </a:r>
            <a:r>
              <a:rPr lang="en-IE" sz="4400" dirty="0">
                <a:solidFill>
                  <a:schemeClr val="tx2"/>
                </a:solidFill>
              </a:rPr>
              <a:t> </a:t>
            </a:r>
            <a:r>
              <a:rPr lang="en-IE" sz="2000" dirty="0">
                <a:solidFill>
                  <a:schemeClr val="tx2"/>
                </a:solidFill>
              </a:rPr>
              <a:t>Short overview. Other statistical distributions in lectures</a:t>
            </a:r>
            <a:endParaRPr lang="en-GB" sz="4400" dirty="0">
              <a:solidFill>
                <a:schemeClr val="tx2"/>
              </a:solidFill>
            </a:endParaRPr>
          </a:p>
        </p:txBody>
      </p:sp>
      <p:sp>
        <p:nvSpPr>
          <p:cNvPr id="5" name="Slide Number Placeholder 4"/>
          <p:cNvSpPr>
            <a:spLocks noGrp="1"/>
          </p:cNvSpPr>
          <p:nvPr>
            <p:ph type="sldNum" sz="quarter" idx="12"/>
          </p:nvPr>
        </p:nvSpPr>
        <p:spPr/>
        <p:txBody>
          <a:bodyPr/>
          <a:lstStyle/>
          <a:p>
            <a:fld id="{D07F84AB-4CBE-4452-9117-91DB70B2D1D4}" type="slidenum">
              <a:rPr lang="en-IE" smtClean="0"/>
              <a:t>3</a:t>
            </a:fld>
            <a:endParaRPr lang="en-IE"/>
          </a:p>
        </p:txBody>
      </p:sp>
    </p:spTree>
    <p:extLst>
      <p:ext uri="{BB962C8B-B14F-4D97-AF65-F5344CB8AC3E}">
        <p14:creationId xmlns:p14="http://schemas.microsoft.com/office/powerpoint/2010/main" val="4248020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304800" y="76200"/>
            <a:ext cx="8839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dirty="0">
                <a:solidFill>
                  <a:schemeClr val="tx2"/>
                </a:solidFill>
              </a:rPr>
              <a:t>Chi-Square Contingency Test - Example</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dirty="0">
                <a:solidFill>
                  <a:schemeClr val="tx2"/>
                </a:solidFill>
              </a:rPr>
              <a:t>In the following table, the 	Results       Maths	   History	    Geography      Totals</a:t>
            </a:r>
            <a:br>
              <a:rPr lang="en-GB" sz="1600" dirty="0">
                <a:solidFill>
                  <a:schemeClr val="tx2"/>
                </a:solidFill>
              </a:rPr>
            </a:br>
            <a:r>
              <a:rPr lang="en-GB" sz="1600" dirty="0">
                <a:solidFill>
                  <a:schemeClr val="tx2"/>
                </a:solidFill>
              </a:rPr>
              <a:t>figures in brackets are the 	Honours     100 (50)	   </a:t>
            </a:r>
            <a:r>
              <a:rPr lang="en-GB" sz="1600" dirty="0" smtClean="0">
                <a:solidFill>
                  <a:schemeClr val="tx2"/>
                </a:solidFill>
              </a:rPr>
              <a:t>   70 </a:t>
            </a:r>
            <a:r>
              <a:rPr lang="en-GB" sz="1600" dirty="0">
                <a:solidFill>
                  <a:schemeClr val="tx2"/>
                </a:solidFill>
              </a:rPr>
              <a:t>(67)	      30 (83)            200</a:t>
            </a:r>
            <a:br>
              <a:rPr lang="en-GB" sz="1600" dirty="0">
                <a:solidFill>
                  <a:schemeClr val="tx2"/>
                </a:solidFill>
              </a:rPr>
            </a:br>
            <a:r>
              <a:rPr lang="en-GB" sz="1600" dirty="0">
                <a:solidFill>
                  <a:schemeClr val="tx2"/>
                </a:solidFill>
              </a:rPr>
              <a:t>expected values.		Pass        </a:t>
            </a:r>
            <a:r>
              <a:rPr lang="en-GB" sz="1600" dirty="0" smtClean="0">
                <a:solidFill>
                  <a:schemeClr val="tx2"/>
                </a:solidFill>
              </a:rPr>
              <a:t>    </a:t>
            </a:r>
            <a:r>
              <a:rPr lang="en-GB" sz="1600" dirty="0">
                <a:solidFill>
                  <a:schemeClr val="tx2"/>
                </a:solidFill>
              </a:rPr>
              <a:t>130 (225</a:t>
            </a:r>
            <a:r>
              <a:rPr lang="en-IE" sz="1600" dirty="0">
                <a:solidFill>
                  <a:schemeClr val="tx2"/>
                </a:solidFill>
              </a:rPr>
              <a:t>) </a:t>
            </a:r>
            <a:r>
              <a:rPr lang="en-GB" sz="1600" dirty="0">
                <a:solidFill>
                  <a:schemeClr val="tx2"/>
                </a:solidFill>
              </a:rPr>
              <a:t> </a:t>
            </a:r>
            <a:r>
              <a:rPr lang="en-GB" sz="1600" dirty="0" smtClean="0">
                <a:solidFill>
                  <a:schemeClr val="tx2"/>
                </a:solidFill>
              </a:rPr>
              <a:t>     320 </a:t>
            </a:r>
            <a:r>
              <a:rPr lang="en-GB" sz="1600" dirty="0">
                <a:solidFill>
                  <a:schemeClr val="tx2"/>
                </a:solidFill>
              </a:rPr>
              <a:t>(300)    450 (375)        900</a:t>
            </a:r>
            <a:br>
              <a:rPr lang="en-GB" sz="1600" dirty="0">
                <a:solidFill>
                  <a:schemeClr val="tx2"/>
                </a:solidFill>
              </a:rPr>
            </a:br>
            <a:r>
              <a:rPr lang="en-GB" sz="1600" dirty="0">
                <a:solidFill>
                  <a:schemeClr val="tx2"/>
                </a:solidFill>
              </a:rPr>
              <a:t>			Fail	   </a:t>
            </a:r>
            <a:r>
              <a:rPr lang="en-GB" sz="1600" dirty="0" smtClean="0">
                <a:solidFill>
                  <a:schemeClr val="tx2"/>
                </a:solidFill>
              </a:rPr>
              <a:t>70 </a:t>
            </a:r>
            <a:r>
              <a:rPr lang="en-GB" sz="1600" dirty="0">
                <a:solidFill>
                  <a:schemeClr val="tx2"/>
                </a:solidFill>
              </a:rPr>
              <a:t>(25)	     </a:t>
            </a:r>
            <a:r>
              <a:rPr lang="en-GB" sz="1600" dirty="0" smtClean="0">
                <a:solidFill>
                  <a:schemeClr val="tx2"/>
                </a:solidFill>
              </a:rPr>
              <a:t>  10 </a:t>
            </a:r>
            <a:r>
              <a:rPr lang="en-GB" sz="1600" dirty="0">
                <a:solidFill>
                  <a:schemeClr val="tx2"/>
                </a:solidFill>
              </a:rPr>
              <a:t>(33)        </a:t>
            </a:r>
            <a:r>
              <a:rPr lang="en-IE" sz="1600" dirty="0">
                <a:solidFill>
                  <a:schemeClr val="tx2"/>
                </a:solidFill>
              </a:rPr>
              <a:t> </a:t>
            </a:r>
            <a:r>
              <a:rPr lang="en-GB" sz="1600" dirty="0">
                <a:solidFill>
                  <a:schemeClr val="tx2"/>
                </a:solidFill>
              </a:rPr>
              <a:t>20 (42)         100</a:t>
            </a:r>
            <a:br>
              <a:rPr lang="en-GB" sz="1600" dirty="0">
                <a:solidFill>
                  <a:schemeClr val="tx2"/>
                </a:solidFill>
              </a:rPr>
            </a:br>
            <a:r>
              <a:rPr lang="en-GB" sz="1600" dirty="0">
                <a:solidFill>
                  <a:schemeClr val="tx2"/>
                </a:solidFill>
              </a:rPr>
              <a:t>The test statistic is		Totals	  </a:t>
            </a:r>
            <a:r>
              <a:rPr lang="en-IE" sz="1600" dirty="0">
                <a:solidFill>
                  <a:schemeClr val="tx2"/>
                </a:solidFill>
              </a:rPr>
              <a:t> </a:t>
            </a:r>
            <a:r>
              <a:rPr lang="en-GB" sz="1600" dirty="0">
                <a:solidFill>
                  <a:schemeClr val="tx2"/>
                </a:solidFill>
              </a:rPr>
              <a:t>300	   400	    </a:t>
            </a:r>
            <a:r>
              <a:rPr lang="en-IE" sz="1600" dirty="0">
                <a:solidFill>
                  <a:schemeClr val="tx2"/>
                </a:solidFill>
              </a:rPr>
              <a:t>  </a:t>
            </a:r>
            <a:r>
              <a:rPr lang="en-GB" sz="1600" dirty="0">
                <a:solidFill>
                  <a:schemeClr val="tx2"/>
                </a:solidFill>
              </a:rPr>
              <a:t> 500	           1200</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latin typeface="Symbol" pitchFamily="18" charset="2"/>
              </a:rPr>
              <a:t>S   </a:t>
            </a:r>
            <a:r>
              <a:rPr lang="en-GB" sz="1600" dirty="0">
                <a:solidFill>
                  <a:schemeClr val="tx2"/>
                </a:solidFill>
              </a:rPr>
              <a:t>(</a:t>
            </a:r>
            <a:r>
              <a:rPr lang="en-GB" sz="1600" dirty="0" err="1">
                <a:solidFill>
                  <a:schemeClr val="tx2"/>
                </a:solidFill>
              </a:rPr>
              <a:t>O</a:t>
            </a:r>
            <a:r>
              <a:rPr lang="en-GB" sz="1600" baseline="-25000" dirty="0" err="1">
                <a:solidFill>
                  <a:schemeClr val="tx2"/>
                </a:solidFill>
              </a:rPr>
              <a:t>ij</a:t>
            </a:r>
            <a:r>
              <a:rPr lang="en-GB" sz="1600" dirty="0">
                <a:solidFill>
                  <a:schemeClr val="tx2"/>
                </a:solidFill>
                <a:latin typeface="Symbol" pitchFamily="18" charset="2"/>
              </a:rPr>
              <a:t> -</a:t>
            </a:r>
            <a:r>
              <a:rPr lang="en-GB" sz="1600" dirty="0">
                <a:solidFill>
                  <a:schemeClr val="tx2"/>
                </a:solidFill>
              </a:rPr>
              <a:t> </a:t>
            </a:r>
            <a:r>
              <a:rPr lang="en-GB" sz="1600" dirty="0" err="1">
                <a:solidFill>
                  <a:schemeClr val="tx2"/>
                </a:solidFill>
              </a:rPr>
              <a:t>E</a:t>
            </a:r>
            <a:r>
              <a:rPr lang="en-GB" sz="1600" baseline="-25000" dirty="0" err="1">
                <a:solidFill>
                  <a:schemeClr val="tx2"/>
                </a:solidFill>
              </a:rPr>
              <a:t>ij</a:t>
            </a:r>
            <a:r>
              <a:rPr lang="en-GB" sz="1600" baseline="-25000" dirty="0">
                <a:solidFill>
                  <a:schemeClr val="tx2"/>
                </a:solidFill>
              </a:rPr>
              <a:t> </a:t>
            </a:r>
            <a:r>
              <a:rPr lang="en-GB" sz="1600" dirty="0">
                <a:solidFill>
                  <a:schemeClr val="tx2"/>
                </a:solidFill>
              </a:rPr>
              <a:t>)</a:t>
            </a:r>
            <a:r>
              <a:rPr lang="en-GB" sz="1600" baseline="30000" dirty="0">
                <a:solidFill>
                  <a:schemeClr val="tx2"/>
                </a:solidFill>
              </a:rPr>
              <a:t>2</a:t>
            </a:r>
            <a:r>
              <a:rPr lang="en-GB" sz="1600" dirty="0">
                <a:solidFill>
                  <a:schemeClr val="tx2"/>
                </a:solidFill>
              </a:rPr>
              <a:t> / </a:t>
            </a:r>
            <a:r>
              <a:rPr lang="en-GB" sz="1600" dirty="0" err="1">
                <a:solidFill>
                  <a:schemeClr val="tx2"/>
                </a:solidFill>
              </a:rPr>
              <a:t>E</a:t>
            </a:r>
            <a:r>
              <a:rPr lang="en-GB" sz="1600" baseline="-25000" dirty="0" err="1">
                <a:solidFill>
                  <a:schemeClr val="tx2"/>
                </a:solidFill>
              </a:rPr>
              <a:t>ij</a:t>
            </a:r>
            <a:r>
              <a:rPr lang="en-GB" sz="1600" dirty="0">
                <a:solidFill>
                  <a:schemeClr val="tx2"/>
                </a:solidFill>
              </a:rPr>
              <a:t>  = (100-50)</a:t>
            </a:r>
            <a:r>
              <a:rPr lang="en-GB" sz="1600" baseline="30000" dirty="0">
                <a:solidFill>
                  <a:schemeClr val="tx2"/>
                </a:solidFill>
              </a:rPr>
              <a:t>2</a:t>
            </a:r>
            <a:r>
              <a:rPr lang="en-GB" sz="1600" dirty="0">
                <a:solidFill>
                  <a:schemeClr val="tx2"/>
                </a:solidFill>
              </a:rPr>
              <a:t>/ 50    + (70 - 67)</a:t>
            </a:r>
            <a:r>
              <a:rPr lang="en-GB" sz="1600" baseline="30000" dirty="0">
                <a:solidFill>
                  <a:schemeClr val="tx2"/>
                </a:solidFill>
              </a:rPr>
              <a:t>2</a:t>
            </a:r>
            <a:r>
              <a:rPr lang="en-GB" sz="1600" dirty="0">
                <a:solidFill>
                  <a:schemeClr val="tx2"/>
                </a:solidFill>
              </a:rPr>
              <a:t>/ 67 + (30-83)</a:t>
            </a:r>
            <a:r>
              <a:rPr lang="en-GB" sz="1600" baseline="30000" dirty="0">
                <a:solidFill>
                  <a:schemeClr val="tx2"/>
                </a:solidFill>
              </a:rPr>
              <a:t>2</a:t>
            </a:r>
            <a:r>
              <a:rPr lang="en-GB" sz="1600" dirty="0">
                <a:solidFill>
                  <a:schemeClr val="tx2"/>
                </a:solidFill>
              </a:rPr>
              <a:t>/ 83 + (130-225)</a:t>
            </a:r>
            <a:r>
              <a:rPr lang="en-GB" sz="1600" baseline="30000" dirty="0">
                <a:solidFill>
                  <a:schemeClr val="tx2"/>
                </a:solidFill>
              </a:rPr>
              <a:t>2</a:t>
            </a:r>
            <a:r>
              <a:rPr lang="en-GB" sz="1600" dirty="0">
                <a:solidFill>
                  <a:schemeClr val="tx2"/>
                </a:solidFill>
              </a:rPr>
              <a:t>/ 225</a:t>
            </a:r>
            <a:br>
              <a:rPr lang="en-GB" sz="1600" dirty="0">
                <a:solidFill>
                  <a:schemeClr val="tx2"/>
                </a:solidFill>
              </a:rPr>
            </a:br>
            <a:r>
              <a:rPr lang="en-GB" sz="1600" dirty="0">
                <a:solidFill>
                  <a:schemeClr val="tx2"/>
                </a:solidFill>
              </a:rPr>
              <a:t>+   (320-300)</a:t>
            </a:r>
            <a:r>
              <a:rPr lang="en-GB" sz="1600" baseline="30000" dirty="0">
                <a:solidFill>
                  <a:schemeClr val="tx2"/>
                </a:solidFill>
              </a:rPr>
              <a:t>2</a:t>
            </a:r>
            <a:r>
              <a:rPr lang="en-GB" sz="1600" dirty="0">
                <a:solidFill>
                  <a:schemeClr val="tx2"/>
                </a:solidFill>
              </a:rPr>
              <a:t>/ 300 + (450-375)</a:t>
            </a:r>
            <a:r>
              <a:rPr lang="en-GB" sz="1600" baseline="30000" dirty="0">
                <a:solidFill>
                  <a:schemeClr val="tx2"/>
                </a:solidFill>
              </a:rPr>
              <a:t>2</a:t>
            </a:r>
            <a:r>
              <a:rPr lang="en-GB" sz="1600" dirty="0">
                <a:solidFill>
                  <a:schemeClr val="tx2"/>
                </a:solidFill>
              </a:rPr>
              <a:t>/375 + (70-25)</a:t>
            </a:r>
            <a:r>
              <a:rPr lang="en-GB" sz="1600" baseline="30000" dirty="0">
                <a:solidFill>
                  <a:schemeClr val="tx2"/>
                </a:solidFill>
              </a:rPr>
              <a:t>2</a:t>
            </a:r>
            <a:r>
              <a:rPr lang="en-GB" sz="1600" dirty="0">
                <a:solidFill>
                  <a:schemeClr val="tx2"/>
                </a:solidFill>
              </a:rPr>
              <a:t>/ 25   + (10-33)</a:t>
            </a:r>
            <a:r>
              <a:rPr lang="en-GB" sz="1600" baseline="30000" dirty="0">
                <a:solidFill>
                  <a:schemeClr val="tx2"/>
                </a:solidFill>
              </a:rPr>
              <a:t>2</a:t>
            </a:r>
            <a:r>
              <a:rPr lang="en-GB" sz="1600" dirty="0">
                <a:solidFill>
                  <a:schemeClr val="tx2"/>
                </a:solidFill>
              </a:rPr>
              <a:t>/ 33 + (20-42)</a:t>
            </a:r>
            <a:r>
              <a:rPr lang="en-GB" sz="1600" baseline="30000" dirty="0">
                <a:solidFill>
                  <a:schemeClr val="tx2"/>
                </a:solidFill>
              </a:rPr>
              <a:t>2</a:t>
            </a:r>
            <a:r>
              <a:rPr lang="en-GB" sz="1600" dirty="0">
                <a:solidFill>
                  <a:schemeClr val="tx2"/>
                </a:solidFill>
              </a:rPr>
              <a:t>/ 42</a:t>
            </a:r>
            <a:br>
              <a:rPr lang="en-GB" sz="1600" dirty="0">
                <a:solidFill>
                  <a:schemeClr val="tx2"/>
                </a:solidFill>
              </a:rPr>
            </a:br>
            <a:r>
              <a:rPr lang="en-GB" sz="1600" dirty="0">
                <a:solidFill>
                  <a:schemeClr val="tx2"/>
                </a:solidFill>
              </a:rPr>
              <a:t>                                = 248.976</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 </a:t>
            </a:r>
            <a:r>
              <a:rPr lang="en-GB" sz="1600" dirty="0" smtClean="0">
                <a:solidFill>
                  <a:schemeClr val="tx2"/>
                </a:solidFill>
              </a:rPr>
              <a:t>0.05 </a:t>
            </a:r>
            <a:r>
              <a:rPr lang="en-GB" sz="1600" dirty="0">
                <a:solidFill>
                  <a:schemeClr val="tx2"/>
                </a:solidFill>
              </a:rPr>
              <a:t>critical value for </a:t>
            </a:r>
            <a:r>
              <a:rPr lang="en-GB" sz="1600" dirty="0">
                <a:solidFill>
                  <a:schemeClr val="tx2"/>
                </a:solidFill>
                <a:latin typeface="Symbol" pitchFamily="18" charset="2"/>
              </a:rPr>
              <a:t>c </a:t>
            </a:r>
            <a:r>
              <a:rPr lang="en-GB" sz="1600" baseline="30000" dirty="0">
                <a:solidFill>
                  <a:schemeClr val="tx2"/>
                </a:solidFill>
              </a:rPr>
              <a:t>2</a:t>
            </a:r>
            <a:r>
              <a:rPr lang="en-GB" sz="1600" baseline="-25000" dirty="0">
                <a:solidFill>
                  <a:schemeClr val="tx2"/>
                </a:solidFill>
              </a:rPr>
              <a:t>2 * 2</a:t>
            </a:r>
            <a:r>
              <a:rPr lang="en-GB" sz="1600" dirty="0">
                <a:solidFill>
                  <a:schemeClr val="tx2"/>
                </a:solidFill>
              </a:rPr>
              <a:t> is 9.49 so H</a:t>
            </a:r>
            <a:r>
              <a:rPr lang="en-GB" sz="1600" baseline="-25000" dirty="0">
                <a:solidFill>
                  <a:schemeClr val="tx2"/>
                </a:solidFill>
              </a:rPr>
              <a:t>0</a:t>
            </a:r>
            <a:r>
              <a:rPr lang="en-GB" sz="1600" dirty="0">
                <a:solidFill>
                  <a:schemeClr val="tx2"/>
                </a:solidFill>
              </a:rPr>
              <a:t> is rejected at the </a:t>
            </a:r>
            <a:r>
              <a:rPr lang="en-GB" sz="1600" dirty="0" smtClean="0">
                <a:solidFill>
                  <a:schemeClr val="tx2"/>
                </a:solidFill>
              </a:rPr>
              <a:t>0.05 </a:t>
            </a:r>
            <a:r>
              <a:rPr lang="en-GB" sz="1600" dirty="0">
                <a:solidFill>
                  <a:schemeClr val="tx2"/>
                </a:solidFill>
              </a:rPr>
              <a:t>level of significance.</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In general the chi square tests tend to be very conservative </a:t>
            </a:r>
            <a:r>
              <a:rPr lang="en-GB" sz="1600" dirty="0" err="1">
                <a:solidFill>
                  <a:schemeClr val="tx2"/>
                </a:solidFill>
              </a:rPr>
              <a:t>vis</a:t>
            </a:r>
            <a:r>
              <a:rPr lang="en-GB" sz="1600" dirty="0">
                <a:solidFill>
                  <a:schemeClr val="tx2"/>
                </a:solidFill>
              </a:rPr>
              <a:t>-a-</a:t>
            </a:r>
            <a:r>
              <a:rPr lang="en-GB" sz="1600" dirty="0" err="1">
                <a:solidFill>
                  <a:schemeClr val="tx2"/>
                </a:solidFill>
              </a:rPr>
              <a:t>vis</a:t>
            </a:r>
            <a:r>
              <a:rPr lang="en-GB" sz="1600" dirty="0">
                <a:solidFill>
                  <a:schemeClr val="tx2"/>
                </a:solidFill>
              </a:rPr>
              <a:t> other tests of hypothesis,</a:t>
            </a:r>
            <a:br>
              <a:rPr lang="en-GB" sz="1600" dirty="0">
                <a:solidFill>
                  <a:schemeClr val="tx2"/>
                </a:solidFill>
              </a:rPr>
            </a:br>
            <a:r>
              <a:rPr lang="en-GB" sz="1600" dirty="0">
                <a:solidFill>
                  <a:schemeClr val="tx2"/>
                </a:solidFill>
              </a:rPr>
              <a:t>(i.e.) they tend to give inconclusive results.</a:t>
            </a:r>
            <a:br>
              <a:rPr lang="en-GB" sz="1600" dirty="0">
                <a:solidFill>
                  <a:schemeClr val="tx2"/>
                </a:solidFill>
              </a:rPr>
            </a:br>
            <a:r>
              <a:rPr lang="en-GB" sz="1600" dirty="0">
                <a:solidFill>
                  <a:schemeClr val="tx2"/>
                </a:solidFill>
              </a:rPr>
              <a:t/>
            </a:r>
            <a:br>
              <a:rPr lang="en-GB" sz="1600" dirty="0">
                <a:solidFill>
                  <a:schemeClr val="tx2"/>
                </a:solidFill>
              </a:rPr>
            </a:br>
            <a:r>
              <a:rPr lang="en-IE" sz="1600" dirty="0">
                <a:solidFill>
                  <a:schemeClr val="tx2"/>
                </a:solidFill>
              </a:rPr>
              <a:t>T</a:t>
            </a:r>
            <a:r>
              <a:rPr lang="en-GB" sz="1600" dirty="0">
                <a:solidFill>
                  <a:schemeClr val="tx2"/>
                </a:solidFill>
              </a:rPr>
              <a:t>he meaning of the term “</a:t>
            </a:r>
            <a:r>
              <a:rPr lang="en-GB" sz="1600" b="1" dirty="0">
                <a:solidFill>
                  <a:schemeClr val="tx2"/>
                </a:solidFill>
              </a:rPr>
              <a:t>degrees of freedom</a:t>
            </a:r>
            <a:r>
              <a:rPr lang="en-GB" sz="1600" dirty="0">
                <a:solidFill>
                  <a:schemeClr val="tx2"/>
                </a:solidFill>
              </a:rPr>
              <a:t>” </a:t>
            </a:r>
            <a:r>
              <a:rPr lang="en-IE" sz="1600" dirty="0">
                <a:solidFill>
                  <a:schemeClr val="tx2"/>
                </a:solidFill>
              </a:rPr>
              <a:t>.</a:t>
            </a:r>
          </a:p>
          <a:p>
            <a:r>
              <a:rPr lang="en-GB" sz="1600" dirty="0">
                <a:solidFill>
                  <a:schemeClr val="tx2"/>
                </a:solidFill>
              </a:rPr>
              <a:t>In simplified terms, as the chi-square distribution is the sum of, say k, squares of independent random variables, it is defined in a k-dimensional space. When </a:t>
            </a:r>
            <a:r>
              <a:rPr lang="en-GB" sz="1600" dirty="0">
                <a:solidFill>
                  <a:srgbClr val="FF0000"/>
                </a:solidFill>
              </a:rPr>
              <a:t>we impose</a:t>
            </a:r>
            <a:r>
              <a:rPr lang="en-GB" sz="1600" dirty="0">
                <a:solidFill>
                  <a:schemeClr val="tx2"/>
                </a:solidFill>
              </a:rPr>
              <a:t> a </a:t>
            </a:r>
            <a:r>
              <a:rPr lang="en-GB" sz="1600" dirty="0">
                <a:solidFill>
                  <a:srgbClr val="FF0000"/>
                </a:solidFill>
              </a:rPr>
              <a:t>cons</a:t>
            </a:r>
            <a:r>
              <a:rPr lang="en-IE" sz="1600" dirty="0">
                <a:solidFill>
                  <a:srgbClr val="FF0000"/>
                </a:solidFill>
              </a:rPr>
              <a:t>t</a:t>
            </a:r>
            <a:r>
              <a:rPr lang="en-GB" sz="1600" dirty="0" err="1">
                <a:solidFill>
                  <a:srgbClr val="FF0000"/>
                </a:solidFill>
              </a:rPr>
              <a:t>raint</a:t>
            </a:r>
            <a:r>
              <a:rPr lang="en-GB" sz="1600" dirty="0">
                <a:solidFill>
                  <a:srgbClr val="FF0000"/>
                </a:solidFill>
              </a:rPr>
              <a:t> </a:t>
            </a:r>
            <a:r>
              <a:rPr lang="en-GB" sz="1600" dirty="0">
                <a:solidFill>
                  <a:schemeClr val="tx2"/>
                </a:solidFill>
              </a:rPr>
              <a:t>of the type that the sum of observed and expected observations in a column are equal </a:t>
            </a:r>
            <a:r>
              <a:rPr lang="en-GB" sz="1600" dirty="0">
                <a:solidFill>
                  <a:srgbClr val="FF0000"/>
                </a:solidFill>
              </a:rPr>
              <a:t>or estimate</a:t>
            </a:r>
            <a:r>
              <a:rPr lang="en-GB" sz="1600" dirty="0">
                <a:solidFill>
                  <a:schemeClr val="tx2"/>
                </a:solidFill>
              </a:rPr>
              <a:t> a parameter of the parent distribution, we reduce the dimensionality of the space by 1. In the case of the chi-square contingency table, with m rows and n columns, the expected values in the final row and column are predetermined, so the number of degrees of freedom of the test statistic is (m</a:t>
            </a:r>
            <a:r>
              <a:rPr lang="en-GB" sz="1600" dirty="0">
                <a:solidFill>
                  <a:srgbClr val="FF0000"/>
                </a:solidFill>
              </a:rPr>
              <a:t>-1</a:t>
            </a:r>
            <a:r>
              <a:rPr lang="en-GB" sz="1600" dirty="0">
                <a:solidFill>
                  <a:schemeClr val="tx2"/>
                </a:solidFill>
              </a:rPr>
              <a:t>) (n</a:t>
            </a:r>
            <a:r>
              <a:rPr lang="en-GB" sz="1600" dirty="0">
                <a:solidFill>
                  <a:srgbClr val="FF0000"/>
                </a:solidFill>
              </a:rPr>
              <a:t>-1</a:t>
            </a:r>
            <a:r>
              <a:rPr lang="en-GB" sz="1600" dirty="0">
                <a:solidFill>
                  <a:schemeClr val="tx2"/>
                </a:solidFill>
              </a:rPr>
              <a:t>).</a:t>
            </a:r>
          </a:p>
        </p:txBody>
      </p:sp>
      <p:sp>
        <p:nvSpPr>
          <p:cNvPr id="3" name="Line 15"/>
          <p:cNvSpPr>
            <a:spLocks noChangeShapeType="1"/>
          </p:cNvSpPr>
          <p:nvPr/>
        </p:nvSpPr>
        <p:spPr bwMode="auto">
          <a:xfrm>
            <a:off x="3124200" y="829072"/>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16"/>
          <p:cNvSpPr>
            <a:spLocks noChangeShapeType="1"/>
          </p:cNvSpPr>
          <p:nvPr/>
        </p:nvSpPr>
        <p:spPr bwMode="auto">
          <a:xfrm>
            <a:off x="3048000" y="836712"/>
            <a:ext cx="525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17"/>
          <p:cNvSpPr>
            <a:spLocks noChangeShapeType="1"/>
          </p:cNvSpPr>
          <p:nvPr/>
        </p:nvSpPr>
        <p:spPr bwMode="auto">
          <a:xfrm>
            <a:off x="4038600" y="829072"/>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18"/>
          <p:cNvSpPr>
            <a:spLocks noChangeShapeType="1"/>
          </p:cNvSpPr>
          <p:nvPr/>
        </p:nvSpPr>
        <p:spPr bwMode="auto">
          <a:xfrm>
            <a:off x="5105400" y="829072"/>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19"/>
          <p:cNvSpPr>
            <a:spLocks noChangeShapeType="1"/>
          </p:cNvSpPr>
          <p:nvPr/>
        </p:nvSpPr>
        <p:spPr bwMode="auto">
          <a:xfrm>
            <a:off x="6019800" y="829072"/>
            <a:ext cx="1588"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20"/>
          <p:cNvSpPr>
            <a:spLocks noChangeShapeType="1"/>
          </p:cNvSpPr>
          <p:nvPr/>
        </p:nvSpPr>
        <p:spPr bwMode="auto">
          <a:xfrm>
            <a:off x="7239000" y="829072"/>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21"/>
          <p:cNvSpPr>
            <a:spLocks noChangeShapeType="1"/>
          </p:cNvSpPr>
          <p:nvPr/>
        </p:nvSpPr>
        <p:spPr bwMode="auto">
          <a:xfrm>
            <a:off x="8305800" y="829072"/>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22"/>
          <p:cNvSpPr>
            <a:spLocks noChangeShapeType="1"/>
          </p:cNvSpPr>
          <p:nvPr/>
        </p:nvSpPr>
        <p:spPr bwMode="auto">
          <a:xfrm>
            <a:off x="3124200" y="1196752"/>
            <a:ext cx="518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23"/>
          <p:cNvSpPr>
            <a:spLocks noChangeShapeType="1"/>
          </p:cNvSpPr>
          <p:nvPr/>
        </p:nvSpPr>
        <p:spPr bwMode="auto">
          <a:xfrm>
            <a:off x="3124200" y="2275284"/>
            <a:ext cx="5253038"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24"/>
          <p:cNvSpPr>
            <a:spLocks noChangeShapeType="1"/>
          </p:cNvSpPr>
          <p:nvPr/>
        </p:nvSpPr>
        <p:spPr bwMode="auto">
          <a:xfrm>
            <a:off x="3124200" y="1988840"/>
            <a:ext cx="518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Slide Number Placeholder 12"/>
          <p:cNvSpPr>
            <a:spLocks noGrp="1"/>
          </p:cNvSpPr>
          <p:nvPr>
            <p:ph type="sldNum" sz="quarter" idx="12"/>
          </p:nvPr>
        </p:nvSpPr>
        <p:spPr/>
        <p:txBody>
          <a:bodyPr/>
          <a:lstStyle/>
          <a:p>
            <a:fld id="{D07F84AB-4CBE-4452-9117-91DB70B2D1D4}" type="slidenum">
              <a:rPr lang="en-IE" smtClean="0"/>
              <a:t>30</a:t>
            </a:fld>
            <a:endParaRPr lang="en-IE"/>
          </a:p>
        </p:txBody>
      </p:sp>
    </p:spTree>
    <p:extLst>
      <p:ext uri="{BB962C8B-B14F-4D97-AF65-F5344CB8AC3E}">
        <p14:creationId xmlns:p14="http://schemas.microsoft.com/office/powerpoint/2010/main" val="2570187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a:xfrm>
            <a:off x="6553200" y="6245225"/>
            <a:ext cx="2133600" cy="476250"/>
          </a:xfrm>
        </p:spPr>
        <p:txBody>
          <a:bodyPr/>
          <a:lstStyle/>
          <a:p>
            <a:fld id="{D9A5A4AA-FAEE-4888-A3EB-EBC58C3C5919}" type="slidenum">
              <a:rPr lang="en-GB"/>
              <a:pPr/>
              <a:t>31</a:t>
            </a:fld>
            <a:endParaRPr lang="en-GB"/>
          </a:p>
        </p:txBody>
      </p:sp>
      <p:sp>
        <p:nvSpPr>
          <p:cNvPr id="14" name="Rectangle 4"/>
          <p:cNvSpPr>
            <a:spLocks noChangeArrowheads="1"/>
          </p:cNvSpPr>
          <p:nvPr/>
        </p:nvSpPr>
        <p:spPr bwMode="auto">
          <a:xfrm>
            <a:off x="250825" y="260350"/>
            <a:ext cx="84978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000" b="1" dirty="0">
                <a:solidFill>
                  <a:schemeClr val="tx2"/>
                </a:solidFill>
              </a:rPr>
              <a:t>Analysis of Variance/Experimental Design</a:t>
            </a:r>
            <a:br>
              <a:rPr lang="en-GB" sz="2000" b="1" dirty="0">
                <a:solidFill>
                  <a:schemeClr val="tx2"/>
                </a:solidFill>
              </a:rPr>
            </a:br>
            <a:r>
              <a:rPr lang="en-GB" sz="2000" b="1" dirty="0">
                <a:solidFill>
                  <a:schemeClr val="tx2"/>
                </a:solidFill>
              </a:rPr>
              <a:t>-Many samples, Means and Variances</a:t>
            </a:r>
          </a:p>
        </p:txBody>
      </p:sp>
      <p:sp>
        <p:nvSpPr>
          <p:cNvPr id="15" name="Rectangle 5"/>
          <p:cNvSpPr>
            <a:spLocks noChangeArrowheads="1"/>
          </p:cNvSpPr>
          <p:nvPr/>
        </p:nvSpPr>
        <p:spPr bwMode="auto">
          <a:xfrm>
            <a:off x="250825" y="1628775"/>
            <a:ext cx="86423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dirty="0">
                <a:solidFill>
                  <a:srgbClr val="002060"/>
                </a:solidFill>
              </a:rPr>
              <a:t>Analysis of Variance (AOV or ANOVA) was </a:t>
            </a:r>
          </a:p>
          <a:p>
            <a:pPr marL="342900" indent="-342900">
              <a:spcBef>
                <a:spcPct val="20000"/>
              </a:spcBef>
            </a:pPr>
            <a:r>
              <a:rPr lang="en-GB" sz="2000" dirty="0">
                <a:solidFill>
                  <a:srgbClr val="002060"/>
                </a:solidFill>
              </a:rPr>
              <a:t>     originally devised for agricultural statistics </a:t>
            </a:r>
          </a:p>
          <a:p>
            <a:pPr marL="342900" indent="-342900">
              <a:spcBef>
                <a:spcPct val="20000"/>
              </a:spcBef>
            </a:pPr>
            <a:r>
              <a:rPr lang="en-GB" sz="2000" dirty="0">
                <a:solidFill>
                  <a:srgbClr val="002060"/>
                </a:solidFill>
              </a:rPr>
              <a:t>     on e.g. crop yields. Typically, row and column </a:t>
            </a:r>
            <a:br>
              <a:rPr lang="en-GB" sz="2000" dirty="0">
                <a:solidFill>
                  <a:srgbClr val="002060"/>
                </a:solidFill>
              </a:rPr>
            </a:br>
            <a:r>
              <a:rPr lang="en-GB" sz="2000" dirty="0">
                <a:solidFill>
                  <a:srgbClr val="002060"/>
                </a:solidFill>
              </a:rPr>
              <a:t>format, = small plots of a fixed size. The yield </a:t>
            </a:r>
          </a:p>
          <a:p>
            <a:pPr marL="342900" indent="-342900">
              <a:spcBef>
                <a:spcPct val="20000"/>
              </a:spcBef>
            </a:pPr>
            <a:r>
              <a:rPr lang="en-GB" sz="2000" dirty="0">
                <a:solidFill>
                  <a:srgbClr val="002060"/>
                </a:solidFill>
              </a:rPr>
              <a:t>     </a:t>
            </a:r>
            <a:r>
              <a:rPr lang="en-GB" sz="2000" i="1" dirty="0" err="1">
                <a:solidFill>
                  <a:srgbClr val="002060"/>
                </a:solidFill>
              </a:rPr>
              <a:t>y</a:t>
            </a:r>
            <a:r>
              <a:rPr lang="en-GB" sz="2000" i="1" baseline="-25000" dirty="0" err="1">
                <a:solidFill>
                  <a:srgbClr val="002060"/>
                </a:solidFill>
              </a:rPr>
              <a:t>i</a:t>
            </a:r>
            <a:r>
              <a:rPr lang="en-GB" sz="2000" i="1" baseline="-25000" dirty="0">
                <a:solidFill>
                  <a:srgbClr val="002060"/>
                </a:solidFill>
              </a:rPr>
              <a:t>, j</a:t>
            </a:r>
            <a:r>
              <a:rPr lang="en-GB" sz="2000" dirty="0">
                <a:solidFill>
                  <a:srgbClr val="002060"/>
                </a:solidFill>
              </a:rPr>
              <a:t> within each plot was recorded.  </a:t>
            </a:r>
            <a:r>
              <a:rPr lang="en-GB" sz="2000" b="1" dirty="0"/>
              <a:t/>
            </a:r>
            <a:br>
              <a:rPr lang="en-GB" sz="2000" b="1" dirty="0"/>
            </a:br>
            <a:r>
              <a:rPr lang="en-GB" sz="2000" b="1" dirty="0"/>
              <a:t/>
            </a:r>
            <a:br>
              <a:rPr lang="en-GB" sz="2000" b="1" dirty="0"/>
            </a:br>
            <a:r>
              <a:rPr lang="en-GB" sz="2000" b="1" dirty="0">
                <a:solidFill>
                  <a:srgbClr val="002060"/>
                </a:solidFill>
              </a:rPr>
              <a:t>One Way classification</a:t>
            </a:r>
            <a:r>
              <a:rPr lang="en-GB" sz="2000" b="1" dirty="0"/>
              <a:t/>
            </a:r>
            <a:br>
              <a:rPr lang="en-GB" sz="2000" b="1" dirty="0"/>
            </a:br>
            <a:r>
              <a:rPr lang="en-GB" sz="2000" b="1" dirty="0"/>
              <a:t/>
            </a:r>
            <a:br>
              <a:rPr lang="en-GB" sz="2000" b="1" dirty="0"/>
            </a:br>
            <a:r>
              <a:rPr lang="en-GB" sz="2000" b="1" dirty="0">
                <a:solidFill>
                  <a:srgbClr val="002060"/>
                </a:solidFill>
              </a:rPr>
              <a:t>Model:	</a:t>
            </a:r>
            <a:r>
              <a:rPr lang="en-GB" sz="2000" dirty="0" err="1">
                <a:solidFill>
                  <a:srgbClr val="002060"/>
                </a:solidFill>
              </a:rPr>
              <a:t>y</a:t>
            </a:r>
            <a:r>
              <a:rPr lang="en-GB" sz="2000" baseline="-25000" dirty="0" err="1">
                <a:solidFill>
                  <a:srgbClr val="002060"/>
                </a:solidFill>
              </a:rPr>
              <a:t>i</a:t>
            </a:r>
            <a:r>
              <a:rPr lang="en-GB" sz="2000" baseline="-25000" dirty="0">
                <a:solidFill>
                  <a:srgbClr val="002060"/>
                </a:solidFill>
              </a:rPr>
              <a:t>, j</a:t>
            </a:r>
            <a:r>
              <a:rPr lang="en-GB" sz="2000" dirty="0">
                <a:solidFill>
                  <a:srgbClr val="002060"/>
                </a:solidFill>
              </a:rPr>
              <a:t> =      +     </a:t>
            </a:r>
            <a:r>
              <a:rPr lang="en-GB" sz="2000" baseline="-25000" dirty="0">
                <a:solidFill>
                  <a:srgbClr val="002060"/>
                </a:solidFill>
              </a:rPr>
              <a:t>i</a:t>
            </a:r>
            <a:r>
              <a:rPr lang="en-GB" sz="2000" dirty="0">
                <a:solidFill>
                  <a:srgbClr val="002060"/>
                </a:solidFill>
              </a:rPr>
              <a:t> +     </a:t>
            </a:r>
            <a:r>
              <a:rPr lang="en-GB" sz="2000" baseline="-25000" dirty="0">
                <a:solidFill>
                  <a:srgbClr val="002060"/>
                </a:solidFill>
              </a:rPr>
              <a:t>i, j</a:t>
            </a:r>
            <a:r>
              <a:rPr lang="en-GB" sz="2000" dirty="0">
                <a:solidFill>
                  <a:srgbClr val="002060"/>
                </a:solidFill>
              </a:rPr>
              <a:t>  ,                </a:t>
            </a:r>
            <a:r>
              <a:rPr lang="en-GB" sz="2000" dirty="0" smtClean="0">
                <a:solidFill>
                  <a:srgbClr val="002060"/>
                </a:solidFill>
              </a:rPr>
              <a:t>          </a:t>
            </a:r>
            <a:r>
              <a:rPr lang="en-GB" sz="2000" baseline="-25000" dirty="0">
                <a:solidFill>
                  <a:srgbClr val="002060"/>
                </a:solidFill>
              </a:rPr>
              <a:t>i ,j </a:t>
            </a:r>
            <a:r>
              <a:rPr lang="en-GB" sz="2000" dirty="0">
                <a:solidFill>
                  <a:srgbClr val="002060"/>
                </a:solidFill>
              </a:rPr>
              <a:t> </a:t>
            </a:r>
            <a:r>
              <a:rPr lang="en-GB" sz="2000" dirty="0" smtClean="0">
                <a:solidFill>
                  <a:srgbClr val="002060"/>
                </a:solidFill>
              </a:rPr>
              <a:t>    ~    N </a:t>
            </a:r>
            <a:r>
              <a:rPr lang="en-GB" sz="2000" dirty="0">
                <a:solidFill>
                  <a:srgbClr val="002060"/>
                </a:solidFill>
              </a:rPr>
              <a:t>(0, </a:t>
            </a:r>
            <a:r>
              <a:rPr lang="en-GB" sz="2000" dirty="0">
                <a:solidFill>
                  <a:srgbClr val="002060"/>
                </a:solidFill>
                <a:latin typeface="Symbol" pitchFamily="18" charset="2"/>
              </a:rPr>
              <a:t>s</a:t>
            </a:r>
            <a:r>
              <a:rPr lang="en-GB" sz="2000" baseline="30000" dirty="0">
                <a:solidFill>
                  <a:srgbClr val="002060"/>
                </a:solidFill>
                <a:latin typeface="Symbol" pitchFamily="18" charset="2"/>
              </a:rPr>
              <a:t>2</a:t>
            </a:r>
            <a:r>
              <a:rPr lang="en-GB" sz="2000" dirty="0">
                <a:solidFill>
                  <a:srgbClr val="002060"/>
                </a:solidFill>
              </a:rPr>
              <a:t>) in the limit</a:t>
            </a:r>
            <a:br>
              <a:rPr lang="en-GB" sz="2000" dirty="0">
                <a:solidFill>
                  <a:srgbClr val="002060"/>
                </a:solidFill>
              </a:rPr>
            </a:br>
            <a:r>
              <a:rPr lang="en-GB" sz="2000" dirty="0">
                <a:solidFill>
                  <a:srgbClr val="002060"/>
                </a:solidFill>
              </a:rPr>
              <a:t>where	      =  overall mean</a:t>
            </a:r>
            <a:br>
              <a:rPr lang="en-GB" sz="2000" dirty="0">
                <a:solidFill>
                  <a:srgbClr val="002060"/>
                </a:solidFill>
              </a:rPr>
            </a:br>
            <a:r>
              <a:rPr lang="en-GB" sz="2000" baseline="-25000" dirty="0">
                <a:solidFill>
                  <a:srgbClr val="002060"/>
                </a:solidFill>
              </a:rPr>
              <a:t>                               i   </a:t>
            </a:r>
            <a:r>
              <a:rPr lang="en-GB" sz="2000" dirty="0">
                <a:solidFill>
                  <a:srgbClr val="002060"/>
                </a:solidFill>
              </a:rPr>
              <a:t>= effect of the </a:t>
            </a:r>
            <a:r>
              <a:rPr lang="en-GB" sz="2000" dirty="0" err="1">
                <a:solidFill>
                  <a:srgbClr val="002060"/>
                </a:solidFill>
              </a:rPr>
              <a:t>i</a:t>
            </a:r>
            <a:r>
              <a:rPr lang="en-GB" sz="2000" baseline="30000" dirty="0" err="1">
                <a:solidFill>
                  <a:srgbClr val="002060"/>
                </a:solidFill>
              </a:rPr>
              <a:t>th</a:t>
            </a:r>
            <a:r>
              <a:rPr lang="en-GB" sz="2000" dirty="0">
                <a:solidFill>
                  <a:srgbClr val="002060"/>
                </a:solidFill>
              </a:rPr>
              <a:t> factor</a:t>
            </a:r>
            <a:br>
              <a:rPr lang="en-GB" sz="2000" dirty="0">
                <a:solidFill>
                  <a:srgbClr val="002060"/>
                </a:solidFill>
              </a:rPr>
            </a:br>
            <a:r>
              <a:rPr lang="en-GB" sz="2000" baseline="-25000" dirty="0">
                <a:solidFill>
                  <a:srgbClr val="002060"/>
                </a:solidFill>
              </a:rPr>
              <a:t>	   i, j </a:t>
            </a:r>
            <a:r>
              <a:rPr lang="en-GB" sz="2000" dirty="0">
                <a:solidFill>
                  <a:srgbClr val="002060"/>
                </a:solidFill>
              </a:rPr>
              <a:t>= error term.</a:t>
            </a:r>
            <a:br>
              <a:rPr lang="en-GB" sz="2000" dirty="0">
                <a:solidFill>
                  <a:srgbClr val="002060"/>
                </a:solidFill>
              </a:rPr>
            </a:br>
            <a:r>
              <a:rPr lang="en-GB" sz="2000" dirty="0">
                <a:solidFill>
                  <a:srgbClr val="002060"/>
                </a:solidFill>
              </a:rPr>
              <a:t/>
            </a:r>
            <a:br>
              <a:rPr lang="en-GB" sz="2000" dirty="0">
                <a:solidFill>
                  <a:srgbClr val="002060"/>
                </a:solidFill>
              </a:rPr>
            </a:br>
            <a:r>
              <a:rPr lang="en-GB" sz="2000" b="1" dirty="0">
                <a:solidFill>
                  <a:srgbClr val="002060"/>
                </a:solidFill>
              </a:rPr>
              <a:t>Hypothesis:</a:t>
            </a:r>
            <a:r>
              <a:rPr lang="en-GB" sz="2000" dirty="0">
                <a:solidFill>
                  <a:srgbClr val="002060"/>
                </a:solidFill>
              </a:rPr>
              <a:t>	H</a:t>
            </a:r>
            <a:r>
              <a:rPr lang="en-GB" sz="2000" baseline="-25000" dirty="0">
                <a:solidFill>
                  <a:srgbClr val="002060"/>
                </a:solidFill>
              </a:rPr>
              <a:t>0</a:t>
            </a:r>
            <a:r>
              <a:rPr lang="en-GB" sz="2000" dirty="0">
                <a:solidFill>
                  <a:srgbClr val="002060"/>
                </a:solidFill>
              </a:rPr>
              <a:t>:      </a:t>
            </a:r>
            <a:r>
              <a:rPr lang="en-GB" sz="2000" baseline="-25000" dirty="0">
                <a:solidFill>
                  <a:srgbClr val="002060"/>
                </a:solidFill>
              </a:rPr>
              <a:t>1</a:t>
            </a:r>
            <a:r>
              <a:rPr lang="en-GB" sz="2000" dirty="0">
                <a:solidFill>
                  <a:srgbClr val="002060"/>
                </a:solidFill>
              </a:rPr>
              <a:t> =      </a:t>
            </a:r>
            <a:r>
              <a:rPr lang="en-GB" sz="2000" baseline="-25000" dirty="0">
                <a:solidFill>
                  <a:srgbClr val="002060"/>
                </a:solidFill>
              </a:rPr>
              <a:t>2</a:t>
            </a:r>
            <a:r>
              <a:rPr lang="en-GB" sz="2000" dirty="0">
                <a:solidFill>
                  <a:srgbClr val="002060"/>
                </a:solidFill>
              </a:rPr>
              <a:t> = …      =     </a:t>
            </a:r>
            <a:r>
              <a:rPr lang="en-GB" sz="2000" baseline="-25000" dirty="0">
                <a:solidFill>
                  <a:srgbClr val="002060"/>
                </a:solidFill>
              </a:rPr>
              <a:t>m</a:t>
            </a:r>
            <a:r>
              <a:rPr lang="en-GB" sz="2000" b="1" dirty="0"/>
              <a:t/>
            </a:r>
            <a:br>
              <a:rPr lang="en-GB" sz="2000" b="1" dirty="0"/>
            </a:br>
            <a:endParaRPr lang="en-GB" sz="1000" b="1" dirty="0"/>
          </a:p>
        </p:txBody>
      </p:sp>
      <p:sp>
        <p:nvSpPr>
          <p:cNvPr id="16" name="Line 6"/>
          <p:cNvSpPr>
            <a:spLocks noChangeShapeType="1"/>
          </p:cNvSpPr>
          <p:nvPr/>
        </p:nvSpPr>
        <p:spPr bwMode="auto">
          <a:xfrm>
            <a:off x="6172200" y="1981200"/>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7"/>
          <p:cNvSpPr>
            <a:spLocks noChangeShapeType="1"/>
          </p:cNvSpPr>
          <p:nvPr/>
        </p:nvSpPr>
        <p:spPr bwMode="auto">
          <a:xfrm>
            <a:off x="6172200" y="3124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Line 8"/>
          <p:cNvSpPr>
            <a:spLocks noChangeShapeType="1"/>
          </p:cNvSpPr>
          <p:nvPr/>
        </p:nvSpPr>
        <p:spPr bwMode="auto">
          <a:xfrm>
            <a:off x="6172200" y="1981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9"/>
          <p:cNvSpPr>
            <a:spLocks noChangeShapeType="1"/>
          </p:cNvSpPr>
          <p:nvPr/>
        </p:nvSpPr>
        <p:spPr bwMode="auto">
          <a:xfrm>
            <a:off x="6172200" y="2362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10"/>
          <p:cNvSpPr>
            <a:spLocks noChangeShapeType="1"/>
          </p:cNvSpPr>
          <p:nvPr/>
        </p:nvSpPr>
        <p:spPr bwMode="auto">
          <a:xfrm>
            <a:off x="6172200" y="2743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Rectangle 11"/>
          <p:cNvSpPr>
            <a:spLocks noChangeArrowheads="1"/>
          </p:cNvSpPr>
          <p:nvPr/>
        </p:nvSpPr>
        <p:spPr bwMode="auto">
          <a:xfrm>
            <a:off x="7239000" y="1981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1, 3</a:t>
            </a:r>
          </a:p>
        </p:txBody>
      </p:sp>
      <p:sp>
        <p:nvSpPr>
          <p:cNvPr id="22" name="Rectangle 12"/>
          <p:cNvSpPr>
            <a:spLocks noChangeArrowheads="1"/>
          </p:cNvSpPr>
          <p:nvPr/>
        </p:nvSpPr>
        <p:spPr bwMode="auto">
          <a:xfrm>
            <a:off x="6172200" y="1981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solidFill>
                  <a:srgbClr val="002060"/>
                </a:solidFill>
                <a:latin typeface="Times New Roman" pitchFamily="18" charset="0"/>
              </a:rPr>
              <a:t>y</a:t>
            </a:r>
            <a:r>
              <a:rPr lang="en-GB" sz="1600" baseline="-25000" dirty="0">
                <a:solidFill>
                  <a:srgbClr val="002060"/>
                </a:solidFill>
                <a:latin typeface="Times New Roman" pitchFamily="18" charset="0"/>
              </a:rPr>
              <a:t>1</a:t>
            </a:r>
            <a:r>
              <a:rPr lang="en-GB" sz="1600" baseline="-25000" dirty="0">
                <a:latin typeface="Times New Roman" pitchFamily="18" charset="0"/>
              </a:rPr>
              <a:t>, 1</a:t>
            </a:r>
          </a:p>
        </p:txBody>
      </p:sp>
      <p:sp>
        <p:nvSpPr>
          <p:cNvPr id="23" name="Rectangle 13"/>
          <p:cNvSpPr>
            <a:spLocks noChangeArrowheads="1"/>
          </p:cNvSpPr>
          <p:nvPr/>
        </p:nvSpPr>
        <p:spPr bwMode="auto">
          <a:xfrm>
            <a:off x="6705600" y="1981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1, 2</a:t>
            </a:r>
          </a:p>
        </p:txBody>
      </p:sp>
      <p:sp>
        <p:nvSpPr>
          <p:cNvPr id="24" name="Rectangle 14"/>
          <p:cNvSpPr>
            <a:spLocks noChangeArrowheads="1"/>
          </p:cNvSpPr>
          <p:nvPr/>
        </p:nvSpPr>
        <p:spPr bwMode="auto">
          <a:xfrm>
            <a:off x="6705600" y="2362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2, 2</a:t>
            </a:r>
          </a:p>
        </p:txBody>
      </p:sp>
      <p:sp>
        <p:nvSpPr>
          <p:cNvPr id="25" name="Rectangle 15"/>
          <p:cNvSpPr>
            <a:spLocks noChangeArrowheads="1"/>
          </p:cNvSpPr>
          <p:nvPr/>
        </p:nvSpPr>
        <p:spPr bwMode="auto">
          <a:xfrm>
            <a:off x="7772400" y="1981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1, 4</a:t>
            </a:r>
          </a:p>
        </p:txBody>
      </p:sp>
      <p:sp>
        <p:nvSpPr>
          <p:cNvPr id="26" name="Rectangle 16"/>
          <p:cNvSpPr>
            <a:spLocks noChangeArrowheads="1"/>
          </p:cNvSpPr>
          <p:nvPr/>
        </p:nvSpPr>
        <p:spPr bwMode="auto">
          <a:xfrm>
            <a:off x="6172200" y="2362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2, 1</a:t>
            </a:r>
          </a:p>
        </p:txBody>
      </p:sp>
      <p:sp>
        <p:nvSpPr>
          <p:cNvPr id="27" name="Rectangle 17"/>
          <p:cNvSpPr>
            <a:spLocks noChangeArrowheads="1"/>
          </p:cNvSpPr>
          <p:nvPr/>
        </p:nvSpPr>
        <p:spPr bwMode="auto">
          <a:xfrm>
            <a:off x="8229600" y="3733800"/>
            <a:ext cx="609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baseline="-25000">
                <a:latin typeface="Times New Roman" pitchFamily="18" charset="0"/>
              </a:rPr>
              <a:t> </a:t>
            </a:r>
          </a:p>
        </p:txBody>
      </p:sp>
      <p:sp>
        <p:nvSpPr>
          <p:cNvPr id="28" name="Rectangle 18"/>
          <p:cNvSpPr>
            <a:spLocks noChangeArrowheads="1"/>
          </p:cNvSpPr>
          <p:nvPr/>
        </p:nvSpPr>
        <p:spPr bwMode="auto">
          <a:xfrm>
            <a:off x="7239000" y="2362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2, 3</a:t>
            </a:r>
          </a:p>
        </p:txBody>
      </p:sp>
      <p:sp>
        <p:nvSpPr>
          <p:cNvPr id="29" name="Rectangle 19"/>
          <p:cNvSpPr>
            <a:spLocks noChangeArrowheads="1"/>
          </p:cNvSpPr>
          <p:nvPr/>
        </p:nvSpPr>
        <p:spPr bwMode="auto">
          <a:xfrm>
            <a:off x="6172200" y="2743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3, 1 </a:t>
            </a:r>
          </a:p>
        </p:txBody>
      </p:sp>
      <p:sp>
        <p:nvSpPr>
          <p:cNvPr id="30" name="Rectangle 20"/>
          <p:cNvSpPr>
            <a:spLocks noChangeArrowheads="1"/>
          </p:cNvSpPr>
          <p:nvPr/>
        </p:nvSpPr>
        <p:spPr bwMode="auto">
          <a:xfrm>
            <a:off x="6705600" y="2743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3, 2</a:t>
            </a:r>
          </a:p>
        </p:txBody>
      </p:sp>
      <p:sp>
        <p:nvSpPr>
          <p:cNvPr id="31" name="Line 21"/>
          <p:cNvSpPr>
            <a:spLocks noChangeShapeType="1"/>
          </p:cNvSpPr>
          <p:nvPr/>
        </p:nvSpPr>
        <p:spPr bwMode="auto">
          <a:xfrm>
            <a:off x="6705600" y="1981200"/>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 name="Line 22"/>
          <p:cNvSpPr>
            <a:spLocks noChangeShapeType="1"/>
          </p:cNvSpPr>
          <p:nvPr/>
        </p:nvSpPr>
        <p:spPr bwMode="auto">
          <a:xfrm>
            <a:off x="7239000" y="1981200"/>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3" name="Line 23"/>
          <p:cNvSpPr>
            <a:spLocks noChangeShapeType="1"/>
          </p:cNvSpPr>
          <p:nvPr/>
        </p:nvSpPr>
        <p:spPr bwMode="auto">
          <a:xfrm>
            <a:off x="7772400" y="1981200"/>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 name="Line 24"/>
          <p:cNvSpPr>
            <a:spLocks noChangeShapeType="1"/>
          </p:cNvSpPr>
          <p:nvPr/>
        </p:nvSpPr>
        <p:spPr bwMode="auto">
          <a:xfrm>
            <a:off x="8305800" y="1981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5" name="Rectangle 25"/>
          <p:cNvSpPr>
            <a:spLocks noChangeArrowheads="1"/>
          </p:cNvSpPr>
          <p:nvPr/>
        </p:nvSpPr>
        <p:spPr bwMode="auto">
          <a:xfrm>
            <a:off x="5943600" y="2025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a:solidFill>
                  <a:srgbClr val="002060"/>
                </a:solidFill>
                <a:latin typeface="Times New Roman" pitchFamily="18" charset="0"/>
              </a:rPr>
              <a:t>1</a:t>
            </a:r>
          </a:p>
        </p:txBody>
      </p:sp>
      <p:sp>
        <p:nvSpPr>
          <p:cNvPr id="36" name="Rectangle 26"/>
          <p:cNvSpPr>
            <a:spLocks noChangeArrowheads="1"/>
          </p:cNvSpPr>
          <p:nvPr/>
        </p:nvSpPr>
        <p:spPr bwMode="auto">
          <a:xfrm>
            <a:off x="5943600" y="2406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2</a:t>
            </a:r>
          </a:p>
        </p:txBody>
      </p:sp>
      <p:sp>
        <p:nvSpPr>
          <p:cNvPr id="37" name="Rectangle 27"/>
          <p:cNvSpPr>
            <a:spLocks noChangeArrowheads="1"/>
          </p:cNvSpPr>
          <p:nvPr/>
        </p:nvSpPr>
        <p:spPr bwMode="auto">
          <a:xfrm>
            <a:off x="5943600" y="2787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3</a:t>
            </a:r>
          </a:p>
        </p:txBody>
      </p:sp>
      <p:sp>
        <p:nvSpPr>
          <p:cNvPr id="38" name="Rectangle 28"/>
          <p:cNvSpPr>
            <a:spLocks noChangeArrowheads="1"/>
          </p:cNvSpPr>
          <p:nvPr/>
        </p:nvSpPr>
        <p:spPr bwMode="auto">
          <a:xfrm>
            <a:off x="8305800" y="1981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solidFill>
                  <a:srgbClr val="002060"/>
                </a:solidFill>
                <a:latin typeface="Times New Roman" pitchFamily="18" charset="0"/>
              </a:rPr>
              <a:t>y</a:t>
            </a:r>
            <a:r>
              <a:rPr lang="en-GB" sz="1600" baseline="-25000" dirty="0">
                <a:solidFill>
                  <a:srgbClr val="002060"/>
                </a:solidFill>
                <a:latin typeface="Times New Roman" pitchFamily="18" charset="0"/>
              </a:rPr>
              <a:t>1</a:t>
            </a:r>
            <a:r>
              <a:rPr lang="en-GB" sz="1600" baseline="-25000" dirty="0">
                <a:latin typeface="Times New Roman" pitchFamily="18" charset="0"/>
              </a:rPr>
              <a:t>, 5</a:t>
            </a:r>
          </a:p>
        </p:txBody>
      </p:sp>
      <p:sp>
        <p:nvSpPr>
          <p:cNvPr id="39" name="Line 29"/>
          <p:cNvSpPr>
            <a:spLocks noChangeShapeType="1"/>
          </p:cNvSpPr>
          <p:nvPr/>
        </p:nvSpPr>
        <p:spPr bwMode="auto">
          <a:xfrm>
            <a:off x="8820150" y="1989138"/>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0" name="Rectangle 30"/>
          <p:cNvSpPr>
            <a:spLocks noChangeArrowheads="1"/>
          </p:cNvSpPr>
          <p:nvPr/>
        </p:nvSpPr>
        <p:spPr bwMode="auto">
          <a:xfrm>
            <a:off x="7239000" y="2743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sz="1600" dirty="0">
                <a:latin typeface="Times New Roman" pitchFamily="18" charset="0"/>
              </a:rPr>
              <a:t>y</a:t>
            </a:r>
            <a:r>
              <a:rPr lang="en-GB" sz="1600" baseline="-25000" dirty="0">
                <a:latin typeface="Times New Roman" pitchFamily="18" charset="0"/>
              </a:rPr>
              <a:t>3, 3</a:t>
            </a:r>
          </a:p>
        </p:txBody>
      </p:sp>
      <p:graphicFrame>
        <p:nvGraphicFramePr>
          <p:cNvPr id="41" name="Object 31"/>
          <p:cNvGraphicFramePr>
            <a:graphicFrameLocks/>
          </p:cNvGraphicFramePr>
          <p:nvPr>
            <p:extLst>
              <p:ext uri="{D42A27DB-BD31-4B8C-83A1-F6EECF244321}">
                <p14:modId xmlns:p14="http://schemas.microsoft.com/office/powerpoint/2010/main" val="1094298626"/>
              </p:ext>
            </p:extLst>
          </p:nvPr>
        </p:nvGraphicFramePr>
        <p:xfrm>
          <a:off x="2699792" y="4365625"/>
          <a:ext cx="201612" cy="220663"/>
        </p:xfrm>
        <a:graphic>
          <a:graphicData uri="http://schemas.openxmlformats.org/presentationml/2006/ole">
            <mc:AlternateContent xmlns:mc="http://schemas.openxmlformats.org/markup-compatibility/2006">
              <mc:Choice xmlns:v="urn:schemas-microsoft-com:vml" Requires="v">
                <p:oleObj spid="_x0000_s7290" name="Equation" r:id="rId3" imgW="152280" imgH="164880" progId="Equation.2">
                  <p:embed/>
                </p:oleObj>
              </mc:Choice>
              <mc:Fallback>
                <p:oleObj name="Equation" r:id="rId3" imgW="152280" imgH="1648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365625"/>
                        <a:ext cx="201612"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32"/>
          <p:cNvGraphicFramePr>
            <a:graphicFrameLocks/>
          </p:cNvGraphicFramePr>
          <p:nvPr>
            <p:extLst>
              <p:ext uri="{D42A27DB-BD31-4B8C-83A1-F6EECF244321}">
                <p14:modId xmlns:p14="http://schemas.microsoft.com/office/powerpoint/2010/main" val="423795597"/>
              </p:ext>
            </p:extLst>
          </p:nvPr>
        </p:nvGraphicFramePr>
        <p:xfrm>
          <a:off x="5431457" y="4293096"/>
          <a:ext cx="220663" cy="244475"/>
        </p:xfrm>
        <a:graphic>
          <a:graphicData uri="http://schemas.openxmlformats.org/presentationml/2006/ole">
            <mc:AlternateContent xmlns:mc="http://schemas.openxmlformats.org/markup-compatibility/2006">
              <mc:Choice xmlns:v="urn:schemas-microsoft-com:vml" Requires="v">
                <p:oleObj spid="_x0000_s7291" name="Equation" r:id="rId5" imgW="126720" imgH="139680" progId="Equation.2">
                  <p:embed/>
                </p:oleObj>
              </mc:Choice>
              <mc:Fallback>
                <p:oleObj name="Equation" r:id="rId5" imgW="126720" imgH="1396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1457" y="4293096"/>
                        <a:ext cx="2206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33"/>
          <p:cNvGraphicFramePr>
            <a:graphicFrameLocks/>
          </p:cNvGraphicFramePr>
          <p:nvPr>
            <p:extLst>
              <p:ext uri="{D42A27DB-BD31-4B8C-83A1-F6EECF244321}">
                <p14:modId xmlns:p14="http://schemas.microsoft.com/office/powerpoint/2010/main" val="1104190667"/>
              </p:ext>
            </p:extLst>
          </p:nvPr>
        </p:nvGraphicFramePr>
        <p:xfrm>
          <a:off x="3203848" y="4365625"/>
          <a:ext cx="228600" cy="207963"/>
        </p:xfrm>
        <a:graphic>
          <a:graphicData uri="http://schemas.openxmlformats.org/presentationml/2006/ole">
            <mc:AlternateContent xmlns:mc="http://schemas.openxmlformats.org/markup-compatibility/2006">
              <mc:Choice xmlns:v="urn:schemas-microsoft-com:vml" Requires="v">
                <p:oleObj spid="_x0000_s7292" name="Equation" r:id="rId7" imgW="152280" imgH="139680" progId="Equation.2">
                  <p:embed/>
                </p:oleObj>
              </mc:Choice>
              <mc:Fallback>
                <p:oleObj name="Equation" r:id="rId7" imgW="152280" imgH="13968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4365625"/>
                        <a:ext cx="22860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34"/>
          <p:cNvGraphicFramePr>
            <a:graphicFrameLocks/>
          </p:cNvGraphicFramePr>
          <p:nvPr/>
        </p:nvGraphicFramePr>
        <p:xfrm>
          <a:off x="1187450" y="5229225"/>
          <a:ext cx="220663" cy="244475"/>
        </p:xfrm>
        <a:graphic>
          <a:graphicData uri="http://schemas.openxmlformats.org/presentationml/2006/ole">
            <mc:AlternateContent xmlns:mc="http://schemas.openxmlformats.org/markup-compatibility/2006">
              <mc:Choice xmlns:v="urn:schemas-microsoft-com:vml" Requires="v">
                <p:oleObj spid="_x0000_s7293" name="Equation" r:id="rId9" imgW="126720" imgH="139680" progId="Equation.2">
                  <p:embed/>
                </p:oleObj>
              </mc:Choice>
              <mc:Fallback>
                <p:oleObj name="Equation" r:id="rId9" imgW="126720" imgH="1396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5229225"/>
                        <a:ext cx="2206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35"/>
          <p:cNvGraphicFramePr>
            <a:graphicFrameLocks/>
          </p:cNvGraphicFramePr>
          <p:nvPr/>
        </p:nvGraphicFramePr>
        <p:xfrm>
          <a:off x="2268538" y="4721225"/>
          <a:ext cx="201612" cy="220663"/>
        </p:xfrm>
        <a:graphic>
          <a:graphicData uri="http://schemas.openxmlformats.org/presentationml/2006/ole">
            <mc:AlternateContent xmlns:mc="http://schemas.openxmlformats.org/markup-compatibility/2006">
              <mc:Choice xmlns:v="urn:schemas-microsoft-com:vml" Requires="v">
                <p:oleObj spid="_x0000_s7294" name="Equation" r:id="rId10" imgW="152280" imgH="164880" progId="Equation.2">
                  <p:embed/>
                </p:oleObj>
              </mc:Choice>
              <mc:Fallback>
                <p:oleObj name="Equation" r:id="rId10" imgW="152280" imgH="1648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721225"/>
                        <a:ext cx="201612"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36"/>
          <p:cNvGraphicFramePr>
            <a:graphicFrameLocks/>
          </p:cNvGraphicFramePr>
          <p:nvPr>
            <p:extLst>
              <p:ext uri="{D42A27DB-BD31-4B8C-83A1-F6EECF244321}">
                <p14:modId xmlns:p14="http://schemas.microsoft.com/office/powerpoint/2010/main" val="1523689483"/>
              </p:ext>
            </p:extLst>
          </p:nvPr>
        </p:nvGraphicFramePr>
        <p:xfrm>
          <a:off x="1691680" y="4941168"/>
          <a:ext cx="228600" cy="207963"/>
        </p:xfrm>
        <a:graphic>
          <a:graphicData uri="http://schemas.openxmlformats.org/presentationml/2006/ole">
            <mc:AlternateContent xmlns:mc="http://schemas.openxmlformats.org/markup-compatibility/2006">
              <mc:Choice xmlns:v="urn:schemas-microsoft-com:vml" Requires="v">
                <p:oleObj spid="_x0000_s7295" name="Equation" r:id="rId11" imgW="152280" imgH="139680" progId="Equation.2">
                  <p:embed/>
                </p:oleObj>
              </mc:Choice>
              <mc:Fallback>
                <p:oleObj name="Equation" r:id="rId11" imgW="152280" imgH="13968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4941168"/>
                        <a:ext cx="22860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37"/>
          <p:cNvGraphicFramePr>
            <a:graphicFrameLocks/>
          </p:cNvGraphicFramePr>
          <p:nvPr>
            <p:extLst>
              <p:ext uri="{D42A27DB-BD31-4B8C-83A1-F6EECF244321}">
                <p14:modId xmlns:p14="http://schemas.microsoft.com/office/powerpoint/2010/main" val="3364299322"/>
              </p:ext>
            </p:extLst>
          </p:nvPr>
        </p:nvGraphicFramePr>
        <p:xfrm>
          <a:off x="3707904" y="4365625"/>
          <a:ext cx="220663" cy="244475"/>
        </p:xfrm>
        <a:graphic>
          <a:graphicData uri="http://schemas.openxmlformats.org/presentationml/2006/ole">
            <mc:AlternateContent xmlns:mc="http://schemas.openxmlformats.org/markup-compatibility/2006">
              <mc:Choice xmlns:v="urn:schemas-microsoft-com:vml" Requires="v">
                <p:oleObj spid="_x0000_s7296" name="Equation" r:id="rId12" imgW="126720" imgH="139680" progId="Equation.2">
                  <p:embed/>
                </p:oleObj>
              </mc:Choice>
              <mc:Fallback>
                <p:oleObj name="Equation" r:id="rId12" imgW="126720" imgH="1396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4365625"/>
                        <a:ext cx="2206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38"/>
          <p:cNvGraphicFramePr>
            <a:graphicFrameLocks/>
          </p:cNvGraphicFramePr>
          <p:nvPr/>
        </p:nvGraphicFramePr>
        <p:xfrm>
          <a:off x="2700338" y="5876925"/>
          <a:ext cx="228600" cy="207963"/>
        </p:xfrm>
        <a:graphic>
          <a:graphicData uri="http://schemas.openxmlformats.org/presentationml/2006/ole">
            <mc:AlternateContent xmlns:mc="http://schemas.openxmlformats.org/markup-compatibility/2006">
              <mc:Choice xmlns:v="urn:schemas-microsoft-com:vml" Requires="v">
                <p:oleObj spid="_x0000_s7297" name="Equation" r:id="rId13" imgW="152280" imgH="139680" progId="Equation.2">
                  <p:embed/>
                </p:oleObj>
              </mc:Choice>
              <mc:Fallback>
                <p:oleObj name="Equation" r:id="rId13" imgW="152280" imgH="13968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5876925"/>
                        <a:ext cx="22860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39"/>
          <p:cNvGraphicFramePr>
            <a:graphicFrameLocks/>
          </p:cNvGraphicFramePr>
          <p:nvPr>
            <p:extLst>
              <p:ext uri="{D42A27DB-BD31-4B8C-83A1-F6EECF244321}">
                <p14:modId xmlns:p14="http://schemas.microsoft.com/office/powerpoint/2010/main" val="1735343155"/>
              </p:ext>
            </p:extLst>
          </p:nvPr>
        </p:nvGraphicFramePr>
        <p:xfrm>
          <a:off x="3275856" y="5876925"/>
          <a:ext cx="228600" cy="207963"/>
        </p:xfrm>
        <a:graphic>
          <a:graphicData uri="http://schemas.openxmlformats.org/presentationml/2006/ole">
            <mc:AlternateContent xmlns:mc="http://schemas.openxmlformats.org/markup-compatibility/2006">
              <mc:Choice xmlns:v="urn:schemas-microsoft-com:vml" Requires="v">
                <p:oleObj spid="_x0000_s7298" name="Equation" r:id="rId14" imgW="152280" imgH="139680" progId="Equation.2">
                  <p:embed/>
                </p:oleObj>
              </mc:Choice>
              <mc:Fallback>
                <p:oleObj name="Equation" r:id="rId14" imgW="152280" imgH="13968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5876925"/>
                        <a:ext cx="22860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40"/>
          <p:cNvGraphicFramePr>
            <a:graphicFrameLocks/>
          </p:cNvGraphicFramePr>
          <p:nvPr>
            <p:extLst>
              <p:ext uri="{D42A27DB-BD31-4B8C-83A1-F6EECF244321}">
                <p14:modId xmlns:p14="http://schemas.microsoft.com/office/powerpoint/2010/main" val="1934874520"/>
              </p:ext>
            </p:extLst>
          </p:nvPr>
        </p:nvGraphicFramePr>
        <p:xfrm>
          <a:off x="4427984" y="5876925"/>
          <a:ext cx="228600" cy="207963"/>
        </p:xfrm>
        <a:graphic>
          <a:graphicData uri="http://schemas.openxmlformats.org/presentationml/2006/ole">
            <mc:AlternateContent xmlns:mc="http://schemas.openxmlformats.org/markup-compatibility/2006">
              <mc:Choice xmlns:v="urn:schemas-microsoft-com:vml" Requires="v">
                <p:oleObj spid="_x0000_s7299" name="Equation" r:id="rId15" imgW="152280" imgH="139680" progId="Equation.2">
                  <p:embed/>
                </p:oleObj>
              </mc:Choice>
              <mc:Fallback>
                <p:oleObj name="Equation" r:id="rId15" imgW="152280" imgH="13968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5876925"/>
                        <a:ext cx="22860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Line 41"/>
          <p:cNvSpPr>
            <a:spLocks noChangeShapeType="1"/>
          </p:cNvSpPr>
          <p:nvPr/>
        </p:nvSpPr>
        <p:spPr bwMode="auto">
          <a:xfrm>
            <a:off x="457200" y="4114800"/>
            <a:ext cx="0" cy="2057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2" name="Line 42"/>
          <p:cNvSpPr>
            <a:spLocks noChangeShapeType="1"/>
          </p:cNvSpPr>
          <p:nvPr/>
        </p:nvSpPr>
        <p:spPr bwMode="auto">
          <a:xfrm>
            <a:off x="468313" y="4076700"/>
            <a:ext cx="48958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3" name="Line 43"/>
          <p:cNvSpPr>
            <a:spLocks noChangeShapeType="1"/>
          </p:cNvSpPr>
          <p:nvPr/>
        </p:nvSpPr>
        <p:spPr bwMode="auto">
          <a:xfrm>
            <a:off x="468313" y="6237288"/>
            <a:ext cx="487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4" name="Line 44"/>
          <p:cNvSpPr>
            <a:spLocks noChangeShapeType="1"/>
          </p:cNvSpPr>
          <p:nvPr/>
        </p:nvSpPr>
        <p:spPr bwMode="auto">
          <a:xfrm>
            <a:off x="5364163" y="4076700"/>
            <a:ext cx="0" cy="21669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003099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FA4449C4-A9E5-4AAC-8FB6-5CDE69A89CB2}" type="slidenum">
              <a:rPr lang="en-GB"/>
              <a:pPr/>
              <a:t>32</a:t>
            </a:fld>
            <a:endParaRPr lang="en-GB"/>
          </a:p>
        </p:txBody>
      </p:sp>
      <p:sp>
        <p:nvSpPr>
          <p:cNvPr id="3" name="Rectangle 4"/>
          <p:cNvSpPr>
            <a:spLocks noChangeArrowheads="1"/>
          </p:cNvSpPr>
          <p:nvPr/>
        </p:nvSpPr>
        <p:spPr bwMode="auto">
          <a:xfrm>
            <a:off x="611188" y="152400"/>
            <a:ext cx="8281987"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dirty="0">
                <a:solidFill>
                  <a:schemeClr val="tx2"/>
                </a:solidFill>
              </a:rPr>
              <a:t>			            	               Totals     	                     Means</a:t>
            </a:r>
            <a:br>
              <a:rPr lang="en-GB" sz="1600" dirty="0">
                <a:solidFill>
                  <a:schemeClr val="tx2"/>
                </a:solidFill>
              </a:rPr>
            </a:br>
            <a:r>
              <a:rPr lang="en-GB" sz="1600" dirty="0">
                <a:solidFill>
                  <a:schemeClr val="tx2"/>
                </a:solidFill>
              </a:rPr>
              <a:t>Factor 1	y</a:t>
            </a:r>
            <a:r>
              <a:rPr lang="en-GB" sz="1600" baseline="-25000" dirty="0">
                <a:solidFill>
                  <a:schemeClr val="tx2"/>
                </a:solidFill>
              </a:rPr>
              <a:t>1, 1</a:t>
            </a:r>
            <a:r>
              <a:rPr lang="en-GB" sz="1600" dirty="0">
                <a:solidFill>
                  <a:schemeClr val="tx2"/>
                </a:solidFill>
              </a:rPr>
              <a:t>   y</a:t>
            </a:r>
            <a:r>
              <a:rPr lang="en-GB" sz="1600" baseline="-25000" dirty="0">
                <a:solidFill>
                  <a:schemeClr val="tx2"/>
                </a:solidFill>
              </a:rPr>
              <a:t>1, 2</a:t>
            </a:r>
            <a:r>
              <a:rPr lang="en-GB" sz="1600" dirty="0">
                <a:solidFill>
                  <a:schemeClr val="tx2"/>
                </a:solidFill>
              </a:rPr>
              <a:t>   y</a:t>
            </a:r>
            <a:r>
              <a:rPr lang="en-GB" sz="1600" baseline="-25000" dirty="0">
                <a:solidFill>
                  <a:schemeClr val="tx2"/>
                </a:solidFill>
              </a:rPr>
              <a:t>1, 3</a:t>
            </a:r>
            <a:r>
              <a:rPr lang="en-GB" sz="1600" dirty="0">
                <a:solidFill>
                  <a:schemeClr val="tx2"/>
                </a:solidFill>
              </a:rPr>
              <a:t>           </a:t>
            </a:r>
            <a:r>
              <a:rPr lang="en-GB" sz="1600" dirty="0" smtClean="0">
                <a:solidFill>
                  <a:schemeClr val="tx2"/>
                </a:solidFill>
              </a:rPr>
              <a:t>        y</a:t>
            </a:r>
            <a:r>
              <a:rPr lang="en-GB" sz="1600" baseline="-25000" dirty="0" smtClean="0">
                <a:solidFill>
                  <a:schemeClr val="tx2"/>
                </a:solidFill>
              </a:rPr>
              <a:t>1</a:t>
            </a:r>
            <a:r>
              <a:rPr lang="en-GB" sz="1600" baseline="-25000" dirty="0">
                <a:solidFill>
                  <a:schemeClr val="tx2"/>
                </a:solidFill>
              </a:rPr>
              <a:t>, n1      	         </a:t>
            </a:r>
            <a:r>
              <a:rPr lang="en-GB" sz="1600" dirty="0">
                <a:solidFill>
                  <a:schemeClr val="tx2"/>
                </a:solidFill>
              </a:rPr>
              <a:t>T</a:t>
            </a:r>
            <a:r>
              <a:rPr lang="en-GB" sz="1600" baseline="-25000" dirty="0">
                <a:solidFill>
                  <a:schemeClr val="tx2"/>
                </a:solidFill>
              </a:rPr>
              <a:t>1   </a:t>
            </a:r>
            <a:r>
              <a:rPr lang="en-GB" sz="1600" dirty="0" smtClean="0">
                <a:solidFill>
                  <a:schemeClr val="tx2"/>
                </a:solidFill>
              </a:rPr>
              <a:t>=     </a:t>
            </a:r>
            <a:r>
              <a:rPr lang="en-GB" sz="1600" dirty="0">
                <a:solidFill>
                  <a:schemeClr val="tx2"/>
                </a:solidFill>
              </a:rPr>
              <a:t>y</a:t>
            </a:r>
            <a:r>
              <a:rPr lang="en-GB" sz="1600" baseline="-25000" dirty="0">
                <a:solidFill>
                  <a:schemeClr val="tx2"/>
                </a:solidFill>
              </a:rPr>
              <a:t>1, j</a:t>
            </a:r>
            <a:r>
              <a:rPr lang="en-GB" sz="1600" dirty="0">
                <a:solidFill>
                  <a:schemeClr val="tx2"/>
                </a:solidFill>
              </a:rPr>
              <a:t>	                y</a:t>
            </a:r>
            <a:r>
              <a:rPr lang="en-GB" sz="1600" baseline="-25000" dirty="0">
                <a:solidFill>
                  <a:schemeClr val="tx2"/>
                </a:solidFill>
              </a:rPr>
              <a:t>1</a:t>
            </a:r>
            <a:r>
              <a:rPr lang="en-GB" sz="1600" b="1" dirty="0">
                <a:solidFill>
                  <a:schemeClr val="tx2"/>
                </a:solidFill>
              </a:rPr>
              <a:t>. </a:t>
            </a:r>
            <a:r>
              <a:rPr lang="en-GB" sz="1600" dirty="0">
                <a:solidFill>
                  <a:schemeClr val="tx2"/>
                </a:solidFill>
              </a:rPr>
              <a:t>= T</a:t>
            </a:r>
            <a:r>
              <a:rPr lang="en-GB" sz="1600" baseline="-25000" dirty="0">
                <a:solidFill>
                  <a:schemeClr val="tx2"/>
                </a:solidFill>
              </a:rPr>
              <a:t>1</a:t>
            </a:r>
            <a:r>
              <a:rPr lang="en-GB" sz="1600" dirty="0">
                <a:solidFill>
                  <a:schemeClr val="tx2"/>
                </a:solidFill>
              </a:rPr>
              <a:t> / n</a:t>
            </a:r>
            <a:r>
              <a:rPr lang="en-GB" sz="1600" baseline="-25000" dirty="0">
                <a:solidFill>
                  <a:schemeClr val="tx2"/>
                </a:solidFill>
              </a:rPr>
              <a:t>1</a:t>
            </a:r>
            <a:r>
              <a:rPr lang="en-GB" sz="1600" dirty="0">
                <a:solidFill>
                  <a:schemeClr val="tx2"/>
                </a:solidFill>
              </a:rPr>
              <a:t/>
            </a:r>
            <a:br>
              <a:rPr lang="en-GB" sz="1600" dirty="0">
                <a:solidFill>
                  <a:schemeClr val="tx2"/>
                </a:solidFill>
              </a:rPr>
            </a:br>
            <a:r>
              <a:rPr lang="en-GB" sz="1600" dirty="0">
                <a:solidFill>
                  <a:schemeClr val="tx2"/>
                </a:solidFill>
              </a:rPr>
              <a:t>  </a:t>
            </a:r>
            <a:r>
              <a:rPr lang="en-GB" sz="1400" dirty="0">
                <a:solidFill>
                  <a:schemeClr val="tx2"/>
                </a:solidFill>
              </a:rPr>
              <a:t>         </a:t>
            </a:r>
            <a:br>
              <a:rPr lang="en-GB" sz="1400" dirty="0">
                <a:solidFill>
                  <a:schemeClr val="tx2"/>
                </a:solidFill>
              </a:rPr>
            </a:br>
            <a:r>
              <a:rPr lang="en-GB" sz="1600" dirty="0">
                <a:solidFill>
                  <a:schemeClr val="tx2"/>
                </a:solidFill>
              </a:rPr>
              <a:t>           2	y</a:t>
            </a:r>
            <a:r>
              <a:rPr lang="en-GB" sz="1600" baseline="-25000" dirty="0">
                <a:solidFill>
                  <a:schemeClr val="tx2"/>
                </a:solidFill>
              </a:rPr>
              <a:t>2, 1</a:t>
            </a:r>
            <a:r>
              <a:rPr lang="en-GB" sz="1600" dirty="0">
                <a:solidFill>
                  <a:schemeClr val="tx2"/>
                </a:solidFill>
              </a:rPr>
              <a:t>  y</a:t>
            </a:r>
            <a:r>
              <a:rPr lang="en-GB" sz="1600" baseline="-25000" dirty="0">
                <a:solidFill>
                  <a:schemeClr val="tx2"/>
                </a:solidFill>
              </a:rPr>
              <a:t>2,, 2</a:t>
            </a:r>
            <a:r>
              <a:rPr lang="en-GB" sz="1600" dirty="0">
                <a:solidFill>
                  <a:schemeClr val="tx2"/>
                </a:solidFill>
              </a:rPr>
              <a:t>  </a:t>
            </a:r>
            <a:r>
              <a:rPr lang="en-GB" sz="1600" dirty="0" smtClean="0">
                <a:solidFill>
                  <a:schemeClr val="tx2"/>
                </a:solidFill>
              </a:rPr>
              <a:t>   y</a:t>
            </a:r>
            <a:r>
              <a:rPr lang="en-GB" sz="1600" baseline="-25000" dirty="0" smtClean="0">
                <a:solidFill>
                  <a:schemeClr val="tx2"/>
                </a:solidFill>
              </a:rPr>
              <a:t>2</a:t>
            </a:r>
            <a:r>
              <a:rPr lang="en-GB" sz="1600" baseline="-25000" dirty="0">
                <a:solidFill>
                  <a:schemeClr val="tx2"/>
                </a:solidFill>
              </a:rPr>
              <a:t>, 3  </a:t>
            </a:r>
            <a:r>
              <a:rPr lang="en-GB" sz="1600" baseline="-25000" dirty="0" smtClean="0">
                <a:solidFill>
                  <a:schemeClr val="tx2"/>
                </a:solidFill>
              </a:rPr>
              <a:t>      </a:t>
            </a:r>
            <a:r>
              <a:rPr lang="en-GB" sz="1600" dirty="0">
                <a:solidFill>
                  <a:schemeClr val="tx2"/>
                </a:solidFill>
              </a:rPr>
              <a:t>y</a:t>
            </a:r>
            <a:r>
              <a:rPr lang="en-GB" sz="1600" baseline="-25000" dirty="0">
                <a:solidFill>
                  <a:schemeClr val="tx2"/>
                </a:solidFill>
              </a:rPr>
              <a:t>2, n2 	       </a:t>
            </a:r>
            <a:r>
              <a:rPr lang="en-GB" sz="1600" baseline="-25000" dirty="0" smtClean="0">
                <a:solidFill>
                  <a:schemeClr val="tx2"/>
                </a:solidFill>
              </a:rPr>
              <a:t>  </a:t>
            </a:r>
            <a:r>
              <a:rPr lang="en-GB" sz="1600" dirty="0" smtClean="0">
                <a:solidFill>
                  <a:schemeClr val="tx2"/>
                </a:solidFill>
              </a:rPr>
              <a:t>T</a:t>
            </a:r>
            <a:r>
              <a:rPr lang="en-GB" sz="1600" baseline="-25000" dirty="0" smtClean="0">
                <a:solidFill>
                  <a:schemeClr val="tx2"/>
                </a:solidFill>
              </a:rPr>
              <a:t>2   </a:t>
            </a:r>
            <a:r>
              <a:rPr lang="en-GB" sz="1600" dirty="0" smtClean="0">
                <a:solidFill>
                  <a:schemeClr val="tx2"/>
                </a:solidFill>
              </a:rPr>
              <a:t> </a:t>
            </a:r>
            <a:r>
              <a:rPr lang="en-GB" sz="1600" dirty="0">
                <a:solidFill>
                  <a:schemeClr val="tx2"/>
                </a:solidFill>
              </a:rPr>
              <a:t>=     </a:t>
            </a:r>
            <a:r>
              <a:rPr lang="en-GB" sz="1600" dirty="0" smtClean="0">
                <a:solidFill>
                  <a:schemeClr val="tx2"/>
                </a:solidFill>
              </a:rPr>
              <a:t> y</a:t>
            </a:r>
            <a:r>
              <a:rPr lang="en-GB" sz="1600" baseline="-25000" dirty="0" smtClean="0">
                <a:solidFill>
                  <a:schemeClr val="tx2"/>
                </a:solidFill>
              </a:rPr>
              <a:t>2</a:t>
            </a:r>
            <a:r>
              <a:rPr lang="en-GB" sz="1600" baseline="-25000" dirty="0">
                <a:solidFill>
                  <a:schemeClr val="tx2"/>
                </a:solidFill>
              </a:rPr>
              <a:t>, j</a:t>
            </a:r>
            <a:r>
              <a:rPr lang="en-GB" sz="1600" dirty="0">
                <a:solidFill>
                  <a:schemeClr val="tx2"/>
                </a:solidFill>
              </a:rPr>
              <a:t>	                y</a:t>
            </a:r>
            <a:r>
              <a:rPr lang="en-GB" sz="1600" baseline="-25000" dirty="0">
                <a:solidFill>
                  <a:schemeClr val="tx2"/>
                </a:solidFill>
              </a:rPr>
              <a:t>2 </a:t>
            </a:r>
            <a:r>
              <a:rPr lang="en-GB" sz="1600" b="1" dirty="0">
                <a:solidFill>
                  <a:schemeClr val="tx2"/>
                </a:solidFill>
              </a:rPr>
              <a:t>. </a:t>
            </a:r>
            <a:r>
              <a:rPr lang="en-GB" sz="1600" dirty="0">
                <a:solidFill>
                  <a:schemeClr val="tx2"/>
                </a:solidFill>
              </a:rPr>
              <a:t>= T</a:t>
            </a:r>
            <a:r>
              <a:rPr lang="en-GB" sz="1600" baseline="-25000" dirty="0">
                <a:solidFill>
                  <a:schemeClr val="tx2"/>
                </a:solidFill>
              </a:rPr>
              <a:t>2</a:t>
            </a:r>
            <a:r>
              <a:rPr lang="en-GB" sz="1600" dirty="0">
                <a:solidFill>
                  <a:schemeClr val="tx2"/>
                </a:solidFill>
              </a:rPr>
              <a:t> / n</a:t>
            </a:r>
            <a:r>
              <a:rPr lang="en-GB" sz="1600" baseline="-25000" dirty="0">
                <a:solidFill>
                  <a:schemeClr val="tx2"/>
                </a:solidFill>
              </a:rPr>
              <a:t>2</a:t>
            </a:r>
            <a:r>
              <a:rPr lang="en-GB" sz="1600" dirty="0">
                <a:solidFill>
                  <a:schemeClr val="tx2"/>
                </a:solidFill>
              </a:rPr>
              <a:t/>
            </a:r>
            <a:br>
              <a:rPr lang="en-GB" sz="1600" dirty="0">
                <a:solidFill>
                  <a:schemeClr val="tx2"/>
                </a:solidFill>
              </a:rPr>
            </a:br>
            <a:r>
              <a:rPr lang="en-GB" sz="1600" dirty="0">
                <a:solidFill>
                  <a:schemeClr val="tx2"/>
                </a:solidFill>
              </a:rPr>
              <a:t> </a:t>
            </a:r>
            <a:br>
              <a:rPr lang="en-GB" sz="1600" dirty="0">
                <a:solidFill>
                  <a:schemeClr val="tx2"/>
                </a:solidFill>
              </a:rPr>
            </a:br>
            <a:r>
              <a:rPr lang="en-GB" sz="1600" dirty="0">
                <a:solidFill>
                  <a:schemeClr val="tx2"/>
                </a:solidFill>
              </a:rPr>
              <a:t> </a:t>
            </a:r>
            <a:br>
              <a:rPr lang="en-GB" sz="1600" dirty="0">
                <a:solidFill>
                  <a:schemeClr val="tx2"/>
                </a:solidFill>
              </a:rPr>
            </a:br>
            <a:r>
              <a:rPr lang="en-GB" sz="1600" dirty="0">
                <a:solidFill>
                  <a:schemeClr val="tx2"/>
                </a:solidFill>
              </a:rPr>
              <a:t>           m	</a:t>
            </a:r>
            <a:r>
              <a:rPr lang="en-GB" sz="1600" dirty="0" err="1">
                <a:solidFill>
                  <a:schemeClr val="tx2"/>
                </a:solidFill>
              </a:rPr>
              <a:t>y</a:t>
            </a:r>
            <a:r>
              <a:rPr lang="en-GB" sz="1600" baseline="-25000" dirty="0" err="1">
                <a:solidFill>
                  <a:schemeClr val="tx2"/>
                </a:solidFill>
              </a:rPr>
              <a:t>m</a:t>
            </a:r>
            <a:r>
              <a:rPr lang="en-GB" sz="1600" baseline="-25000" dirty="0">
                <a:solidFill>
                  <a:schemeClr val="tx2"/>
                </a:solidFill>
              </a:rPr>
              <a:t>, 1</a:t>
            </a:r>
            <a:r>
              <a:rPr lang="en-GB" sz="1600" dirty="0">
                <a:solidFill>
                  <a:schemeClr val="tx2"/>
                </a:solidFill>
              </a:rPr>
              <a:t> </a:t>
            </a:r>
            <a:r>
              <a:rPr lang="en-GB" sz="1600" dirty="0" smtClean="0">
                <a:solidFill>
                  <a:schemeClr val="tx2"/>
                </a:solidFill>
              </a:rPr>
              <a:t>  </a:t>
            </a:r>
            <a:r>
              <a:rPr lang="en-GB" sz="1600" dirty="0" err="1" smtClean="0">
                <a:solidFill>
                  <a:schemeClr val="tx2"/>
                </a:solidFill>
              </a:rPr>
              <a:t>y</a:t>
            </a:r>
            <a:r>
              <a:rPr lang="en-GB" sz="1600" baseline="-25000" dirty="0" err="1" smtClean="0">
                <a:solidFill>
                  <a:schemeClr val="tx2"/>
                </a:solidFill>
              </a:rPr>
              <a:t>m</a:t>
            </a:r>
            <a:r>
              <a:rPr lang="en-GB" sz="1600" baseline="-25000" dirty="0">
                <a:solidFill>
                  <a:schemeClr val="tx2"/>
                </a:solidFill>
              </a:rPr>
              <a:t>, 2</a:t>
            </a:r>
            <a:r>
              <a:rPr lang="en-GB" sz="1600" dirty="0">
                <a:solidFill>
                  <a:schemeClr val="tx2"/>
                </a:solidFill>
              </a:rPr>
              <a:t>   </a:t>
            </a:r>
            <a:r>
              <a:rPr lang="en-GB" sz="1600" dirty="0" err="1">
                <a:solidFill>
                  <a:schemeClr val="tx2"/>
                </a:solidFill>
              </a:rPr>
              <a:t>y</a:t>
            </a:r>
            <a:r>
              <a:rPr lang="en-GB" sz="1600" baseline="-25000" dirty="0" err="1">
                <a:solidFill>
                  <a:schemeClr val="tx2"/>
                </a:solidFill>
              </a:rPr>
              <a:t>m</a:t>
            </a:r>
            <a:r>
              <a:rPr lang="en-GB" sz="1600" baseline="-25000" dirty="0">
                <a:solidFill>
                  <a:schemeClr val="tx2"/>
                </a:solidFill>
              </a:rPr>
              <a:t>, 3           </a:t>
            </a:r>
            <a:r>
              <a:rPr lang="en-GB" sz="1600" baseline="-25000" dirty="0" smtClean="0">
                <a:solidFill>
                  <a:schemeClr val="tx2"/>
                </a:solidFill>
              </a:rPr>
              <a:t>              </a:t>
            </a:r>
            <a:r>
              <a:rPr lang="en-GB" sz="1600" dirty="0" err="1" smtClean="0">
                <a:solidFill>
                  <a:schemeClr val="tx2"/>
                </a:solidFill>
              </a:rPr>
              <a:t>y</a:t>
            </a:r>
            <a:r>
              <a:rPr lang="en-GB" sz="1600" baseline="-25000" dirty="0" err="1" smtClean="0">
                <a:solidFill>
                  <a:schemeClr val="tx2"/>
                </a:solidFill>
              </a:rPr>
              <a:t>m</a:t>
            </a:r>
            <a:r>
              <a:rPr lang="en-GB" sz="1600" baseline="-25000" dirty="0">
                <a:solidFill>
                  <a:schemeClr val="tx2"/>
                </a:solidFill>
              </a:rPr>
              <a:t>, nm 	          </a:t>
            </a:r>
            <a:r>
              <a:rPr lang="en-GB" sz="1600" dirty="0">
                <a:solidFill>
                  <a:schemeClr val="tx2"/>
                </a:solidFill>
              </a:rPr>
              <a:t>T</a:t>
            </a:r>
            <a:r>
              <a:rPr lang="en-GB" sz="1600" baseline="-25000" dirty="0">
                <a:solidFill>
                  <a:schemeClr val="tx2"/>
                </a:solidFill>
              </a:rPr>
              <a:t>m</a:t>
            </a:r>
            <a:r>
              <a:rPr lang="en-GB" sz="1600" dirty="0">
                <a:solidFill>
                  <a:schemeClr val="tx2"/>
                </a:solidFill>
              </a:rPr>
              <a:t> =     </a:t>
            </a:r>
            <a:r>
              <a:rPr lang="en-GB" sz="1600" dirty="0" err="1">
                <a:solidFill>
                  <a:schemeClr val="tx2"/>
                </a:solidFill>
              </a:rPr>
              <a:t>y</a:t>
            </a:r>
            <a:r>
              <a:rPr lang="en-GB" sz="1600" baseline="-25000" dirty="0" err="1">
                <a:solidFill>
                  <a:schemeClr val="tx2"/>
                </a:solidFill>
              </a:rPr>
              <a:t>m</a:t>
            </a:r>
            <a:r>
              <a:rPr lang="en-GB" sz="1600" baseline="-25000" dirty="0">
                <a:solidFill>
                  <a:schemeClr val="tx2"/>
                </a:solidFill>
              </a:rPr>
              <a:t>, j</a:t>
            </a:r>
            <a:r>
              <a:rPr lang="en-GB" sz="1600" dirty="0">
                <a:solidFill>
                  <a:schemeClr val="tx2"/>
                </a:solidFill>
              </a:rPr>
              <a:t>                       </a:t>
            </a:r>
            <a:r>
              <a:rPr lang="en-GB" sz="1600" dirty="0" smtClean="0">
                <a:solidFill>
                  <a:schemeClr val="tx2"/>
                </a:solidFill>
              </a:rPr>
              <a:t>        </a:t>
            </a:r>
            <a:r>
              <a:rPr lang="en-GB" sz="1600" dirty="0" err="1">
                <a:solidFill>
                  <a:schemeClr val="tx2"/>
                </a:solidFill>
              </a:rPr>
              <a:t>y</a:t>
            </a:r>
            <a:r>
              <a:rPr lang="en-GB" sz="1600" baseline="-25000" dirty="0" err="1">
                <a:solidFill>
                  <a:schemeClr val="tx2"/>
                </a:solidFill>
              </a:rPr>
              <a:t>m</a:t>
            </a:r>
            <a:r>
              <a:rPr lang="en-GB" sz="1600" b="1" dirty="0">
                <a:solidFill>
                  <a:schemeClr val="tx2"/>
                </a:solidFill>
              </a:rPr>
              <a:t>.</a:t>
            </a:r>
            <a:r>
              <a:rPr lang="en-GB" sz="1600" dirty="0">
                <a:solidFill>
                  <a:schemeClr val="tx2"/>
                </a:solidFill>
              </a:rPr>
              <a:t> = T</a:t>
            </a:r>
            <a:r>
              <a:rPr lang="en-GB" sz="1600" baseline="-25000" dirty="0">
                <a:solidFill>
                  <a:schemeClr val="tx2"/>
                </a:solidFill>
              </a:rPr>
              <a:t>m</a:t>
            </a:r>
            <a:r>
              <a:rPr lang="en-GB" sz="1600" dirty="0">
                <a:solidFill>
                  <a:schemeClr val="tx2"/>
                </a:solidFill>
              </a:rPr>
              <a:t> / n</a:t>
            </a:r>
            <a:r>
              <a:rPr lang="en-GB" sz="1600" baseline="-25000" dirty="0">
                <a:solidFill>
                  <a:schemeClr val="tx2"/>
                </a:solidFill>
              </a:rPr>
              <a:t>m</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Overall mean 	y =        </a:t>
            </a:r>
            <a:r>
              <a:rPr lang="en-GB" sz="1600" dirty="0" smtClean="0">
                <a:solidFill>
                  <a:schemeClr val="tx2"/>
                </a:solidFill>
              </a:rPr>
              <a:t>  </a:t>
            </a:r>
            <a:r>
              <a:rPr lang="en-GB" sz="1600" dirty="0" err="1" smtClean="0">
                <a:solidFill>
                  <a:schemeClr val="tx2"/>
                </a:solidFill>
              </a:rPr>
              <a:t>y</a:t>
            </a:r>
            <a:r>
              <a:rPr lang="en-GB" sz="1600" baseline="-25000" dirty="0" err="1" smtClean="0">
                <a:solidFill>
                  <a:schemeClr val="tx2"/>
                </a:solidFill>
              </a:rPr>
              <a:t>i</a:t>
            </a:r>
            <a:r>
              <a:rPr lang="en-GB" sz="1600" baseline="-25000" dirty="0">
                <a:solidFill>
                  <a:schemeClr val="tx2"/>
                </a:solidFill>
              </a:rPr>
              <a:t>, j</a:t>
            </a:r>
            <a:r>
              <a:rPr lang="en-GB" sz="1600" dirty="0">
                <a:solidFill>
                  <a:schemeClr val="tx2"/>
                </a:solidFill>
              </a:rPr>
              <a:t> / n,	where n </a:t>
            </a:r>
            <a:r>
              <a:rPr lang="en-GB" sz="1600" dirty="0" smtClean="0">
                <a:solidFill>
                  <a:schemeClr val="tx2"/>
                </a:solidFill>
              </a:rPr>
              <a:t>=      </a:t>
            </a:r>
            <a:r>
              <a:rPr lang="en-GB" sz="1600" dirty="0" err="1">
                <a:solidFill>
                  <a:schemeClr val="tx2"/>
                </a:solidFill>
              </a:rPr>
              <a:t>n</a:t>
            </a:r>
            <a:r>
              <a:rPr lang="en-GB" sz="1600" baseline="-25000" dirty="0" err="1">
                <a:solidFill>
                  <a:schemeClr val="tx2"/>
                </a:solidFill>
              </a:rPr>
              <a:t>i</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Decomposition (Partition) of  Sums of  Squares:</a:t>
            </a:r>
            <a:br>
              <a:rPr lang="en-GB" sz="1600" b="1" dirty="0">
                <a:solidFill>
                  <a:schemeClr val="tx2"/>
                </a:solidFill>
              </a:rPr>
            </a:br>
            <a:r>
              <a:rPr lang="en-GB" sz="1600" dirty="0">
                <a:solidFill>
                  <a:schemeClr val="tx2"/>
                </a:solidFill>
              </a:rPr>
              <a:t>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y )</a:t>
            </a:r>
            <a:r>
              <a:rPr lang="en-GB" sz="1600" baseline="30000" dirty="0">
                <a:solidFill>
                  <a:schemeClr val="tx2"/>
                </a:solidFill>
              </a:rPr>
              <a:t>2</a:t>
            </a:r>
            <a:r>
              <a:rPr lang="en-GB" sz="1600" dirty="0">
                <a:solidFill>
                  <a:schemeClr val="tx2"/>
                </a:solidFill>
              </a:rPr>
              <a:t>        =     </a:t>
            </a:r>
            <a:r>
              <a:rPr lang="en-GB" sz="1600" dirty="0" smtClean="0">
                <a:solidFill>
                  <a:schemeClr val="tx2"/>
                </a:solidFill>
              </a:rPr>
              <a:t> </a:t>
            </a:r>
            <a:r>
              <a:rPr lang="en-GB" sz="1600" dirty="0" err="1">
                <a:solidFill>
                  <a:schemeClr val="tx2"/>
                </a:solidFill>
              </a:rPr>
              <a:t>n</a:t>
            </a:r>
            <a:r>
              <a:rPr lang="en-GB" sz="1600" baseline="-25000" dirty="0" err="1">
                <a:solidFill>
                  <a:schemeClr val="tx2"/>
                </a:solidFill>
              </a:rPr>
              <a:t>i</a:t>
            </a:r>
            <a:r>
              <a:rPr lang="en-GB" sz="1600" dirty="0">
                <a:solidFill>
                  <a:schemeClr val="tx2"/>
                </a:solidFill>
              </a:rPr>
              <a:t> </a:t>
            </a:r>
            <a:r>
              <a:rPr lang="en-GB" sz="1600" dirty="0" smtClean="0">
                <a:solidFill>
                  <a:schemeClr val="tx2"/>
                </a:solidFill>
              </a:rPr>
              <a:t>      </a:t>
            </a:r>
            <a:r>
              <a:rPr lang="en-GB" sz="1600" dirty="0">
                <a:solidFill>
                  <a:schemeClr val="tx2"/>
                </a:solidFill>
              </a:rPr>
              <a:t>(</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a:t>
            </a:r>
            <a:r>
              <a:rPr lang="en-GB" sz="1600" b="1" dirty="0">
                <a:solidFill>
                  <a:schemeClr val="tx2"/>
                </a:solidFill>
              </a:rPr>
              <a:t>.</a:t>
            </a:r>
            <a:r>
              <a:rPr lang="en-GB" sz="1600" baseline="-25000" dirty="0">
                <a:solidFill>
                  <a:schemeClr val="tx2"/>
                </a:solidFill>
              </a:rPr>
              <a:t> </a:t>
            </a:r>
            <a:r>
              <a:rPr lang="en-GB" sz="1600" dirty="0">
                <a:solidFill>
                  <a:schemeClr val="tx2"/>
                </a:solidFill>
              </a:rPr>
              <a:t>- y )</a:t>
            </a:r>
            <a:r>
              <a:rPr lang="en-GB" sz="1600" baseline="30000" dirty="0">
                <a:solidFill>
                  <a:schemeClr val="tx2"/>
                </a:solidFill>
              </a:rPr>
              <a:t>2</a:t>
            </a:r>
            <a:r>
              <a:rPr lang="en-GB" sz="1600" dirty="0">
                <a:solidFill>
                  <a:schemeClr val="tx2"/>
                </a:solidFill>
              </a:rPr>
              <a:t>     +         </a:t>
            </a:r>
            <a:r>
              <a:rPr lang="en-GB" sz="1600" dirty="0" smtClean="0">
                <a:solidFill>
                  <a:schemeClr val="tx2"/>
                </a:solidFill>
              </a:rPr>
              <a:t>  </a:t>
            </a:r>
            <a:r>
              <a:rPr lang="en-GB" sz="1600" dirty="0">
                <a:solidFill>
                  <a:schemeClr val="tx2"/>
                </a:solidFill>
              </a:rPr>
              <a:t>(</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a:t>
            </a:r>
            <a:r>
              <a:rPr lang="en-GB" sz="1600" dirty="0" err="1">
                <a:solidFill>
                  <a:schemeClr val="tx2"/>
                </a:solidFill>
              </a:rPr>
              <a:t>y</a:t>
            </a:r>
            <a:r>
              <a:rPr lang="en-GB" sz="1600" baseline="-25000" dirty="0" err="1">
                <a:solidFill>
                  <a:schemeClr val="tx2"/>
                </a:solidFill>
              </a:rPr>
              <a:t>i</a:t>
            </a:r>
            <a:r>
              <a:rPr lang="en-GB" sz="1600" b="1" baseline="-25000" dirty="0">
                <a:solidFill>
                  <a:schemeClr val="tx2"/>
                </a:solidFill>
              </a:rPr>
              <a:t> </a:t>
            </a:r>
            <a:r>
              <a:rPr lang="en-GB" sz="1600" b="1" dirty="0">
                <a:solidFill>
                  <a:schemeClr val="tx2"/>
                </a:solidFill>
              </a:rPr>
              <a:t>. </a:t>
            </a:r>
            <a:r>
              <a:rPr lang="en-GB" sz="1600" dirty="0">
                <a:solidFill>
                  <a:schemeClr val="tx2"/>
                </a:solidFill>
              </a:rPr>
              <a:t>)</a:t>
            </a:r>
            <a:r>
              <a:rPr lang="en-GB" sz="1600" baseline="30000" dirty="0">
                <a:solidFill>
                  <a:schemeClr val="tx2"/>
                </a:solidFill>
              </a:rPr>
              <a:t>2</a:t>
            </a:r>
            <a:r>
              <a:rPr lang="en-GB" sz="1600" dirty="0">
                <a:solidFill>
                  <a:schemeClr val="tx2"/>
                </a:solidFill>
              </a:rPr>
              <a:t> </a:t>
            </a:r>
            <a:br>
              <a:rPr lang="en-GB" sz="1600" dirty="0">
                <a:solidFill>
                  <a:schemeClr val="tx2"/>
                </a:solidFill>
              </a:rPr>
            </a:br>
            <a:r>
              <a:rPr lang="en-GB" sz="1600" dirty="0">
                <a:solidFill>
                  <a:schemeClr val="tx2"/>
                </a:solidFill>
              </a:rPr>
              <a:t> </a:t>
            </a:r>
            <a:br>
              <a:rPr lang="en-GB" sz="1600" dirty="0">
                <a:solidFill>
                  <a:schemeClr val="tx2"/>
                </a:solidFill>
              </a:rPr>
            </a:br>
            <a:r>
              <a:rPr lang="en-GB" sz="1600" dirty="0">
                <a:solidFill>
                  <a:schemeClr val="tx2"/>
                </a:solidFill>
              </a:rPr>
              <a:t>	Total Variation (Q)  =  Between Factors (Q</a:t>
            </a:r>
            <a:r>
              <a:rPr lang="en-GB" sz="1600" baseline="-25000" dirty="0">
                <a:solidFill>
                  <a:schemeClr val="tx2"/>
                </a:solidFill>
              </a:rPr>
              <a:t>1</a:t>
            </a:r>
            <a:r>
              <a:rPr lang="en-GB" sz="1600" dirty="0">
                <a:solidFill>
                  <a:schemeClr val="tx2"/>
                </a:solidFill>
              </a:rPr>
              <a:t>) + Residual Variation (Q</a:t>
            </a:r>
            <a:r>
              <a:rPr lang="en-GB" sz="1600" baseline="-25000" dirty="0">
                <a:solidFill>
                  <a:schemeClr val="tx2"/>
                </a:solidFill>
              </a:rPr>
              <a:t>E </a:t>
            </a:r>
            <a:r>
              <a:rPr lang="en-GB" sz="1600" dirty="0">
                <a:solidFill>
                  <a:schemeClr val="tx2"/>
                </a:solidFill>
              </a:rPr>
              <a:t>)</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Under H</a:t>
            </a:r>
            <a:r>
              <a:rPr lang="en-GB" sz="1600" b="1" baseline="-25000" dirty="0">
                <a:solidFill>
                  <a:schemeClr val="tx2"/>
                </a:solidFill>
              </a:rPr>
              <a:t>0</a:t>
            </a:r>
            <a:r>
              <a:rPr lang="en-GB" sz="1600" dirty="0">
                <a:solidFill>
                  <a:schemeClr val="tx2"/>
                </a:solidFill>
              </a:rPr>
              <a:t> :  Q / (n-1) -&gt;</a:t>
            </a:r>
            <a:r>
              <a:rPr lang="en-GB" sz="1600" baseline="30000" dirty="0">
                <a:solidFill>
                  <a:schemeClr val="tx2"/>
                </a:solidFill>
              </a:rPr>
              <a:t>        2</a:t>
            </a:r>
            <a:r>
              <a:rPr lang="en-GB" sz="1600" baseline="-25000" dirty="0">
                <a:solidFill>
                  <a:schemeClr val="tx2"/>
                </a:solidFill>
              </a:rPr>
              <a:t>n  - 1</a:t>
            </a:r>
            <a:r>
              <a:rPr lang="en-GB" sz="1600" dirty="0">
                <a:solidFill>
                  <a:schemeClr val="tx2"/>
                </a:solidFill>
              </a:rPr>
              <a:t>,       Q</a:t>
            </a:r>
            <a:r>
              <a:rPr lang="en-GB" sz="1600" baseline="-25000" dirty="0">
                <a:solidFill>
                  <a:schemeClr val="tx2"/>
                </a:solidFill>
              </a:rPr>
              <a:t>1</a:t>
            </a:r>
            <a:r>
              <a:rPr lang="en-GB" sz="1600" dirty="0">
                <a:solidFill>
                  <a:schemeClr val="tx2"/>
                </a:solidFill>
              </a:rPr>
              <a:t> / (m - 1) -&gt;</a:t>
            </a:r>
            <a:r>
              <a:rPr lang="en-GB" sz="1600" baseline="30000" dirty="0">
                <a:solidFill>
                  <a:schemeClr val="tx2"/>
                </a:solidFill>
              </a:rPr>
              <a:t>        2</a:t>
            </a:r>
            <a:r>
              <a:rPr lang="en-GB" sz="1600" baseline="-25000" dirty="0">
                <a:solidFill>
                  <a:schemeClr val="tx2"/>
                </a:solidFill>
              </a:rPr>
              <a:t>m - 1</a:t>
            </a:r>
            <a:r>
              <a:rPr lang="en-GB" sz="1600" dirty="0">
                <a:solidFill>
                  <a:schemeClr val="tx2"/>
                </a:solidFill>
              </a:rPr>
              <a:t>,    Q</a:t>
            </a:r>
            <a:r>
              <a:rPr lang="en-GB" sz="1600" baseline="-25000" dirty="0">
                <a:solidFill>
                  <a:schemeClr val="tx2"/>
                </a:solidFill>
              </a:rPr>
              <a:t>E </a:t>
            </a:r>
            <a:r>
              <a:rPr lang="en-GB" sz="1600" dirty="0">
                <a:solidFill>
                  <a:schemeClr val="tx2"/>
                </a:solidFill>
              </a:rPr>
              <a:t>/ (n - m) -&gt;</a:t>
            </a:r>
            <a:r>
              <a:rPr lang="en-GB" sz="1600" baseline="30000" dirty="0">
                <a:solidFill>
                  <a:schemeClr val="tx2"/>
                </a:solidFill>
              </a:rPr>
              <a:t>         2</a:t>
            </a:r>
            <a:r>
              <a:rPr lang="en-GB" sz="1600" baseline="-25000" dirty="0">
                <a:solidFill>
                  <a:schemeClr val="tx2"/>
                </a:solidFill>
              </a:rPr>
              <a:t>n - m</a:t>
            </a:r>
            <a:br>
              <a:rPr lang="en-GB" sz="1600" baseline="-25000" dirty="0">
                <a:solidFill>
                  <a:schemeClr val="tx2"/>
                </a:solidFill>
              </a:rPr>
            </a:br>
            <a:r>
              <a:rPr lang="en-GB" sz="1600" baseline="-25000" dirty="0">
                <a:solidFill>
                  <a:schemeClr val="tx2"/>
                </a:solidFill>
              </a:rPr>
              <a:t>	     </a:t>
            </a:r>
            <a:br>
              <a:rPr lang="en-GB" sz="1600" baseline="-25000" dirty="0">
                <a:solidFill>
                  <a:schemeClr val="tx2"/>
                </a:solidFill>
              </a:rPr>
            </a:br>
            <a:r>
              <a:rPr lang="en-GB" sz="1600" dirty="0">
                <a:solidFill>
                  <a:schemeClr val="tx2"/>
                </a:solidFill>
              </a:rPr>
              <a:t>                         Q</a:t>
            </a:r>
            <a:r>
              <a:rPr lang="en-GB" sz="1600" baseline="-25000" dirty="0">
                <a:solidFill>
                  <a:schemeClr val="tx2"/>
                </a:solidFill>
              </a:rPr>
              <a:t>1</a:t>
            </a:r>
            <a:r>
              <a:rPr lang="en-GB" sz="1600" dirty="0">
                <a:solidFill>
                  <a:schemeClr val="tx2"/>
                </a:solidFill>
              </a:rPr>
              <a:t> / ( m - 1 )     -&gt; </a:t>
            </a:r>
            <a:r>
              <a:rPr lang="en-GB" sz="1600" dirty="0" err="1">
                <a:solidFill>
                  <a:schemeClr val="tx2"/>
                </a:solidFill>
              </a:rPr>
              <a:t>F</a:t>
            </a:r>
            <a:r>
              <a:rPr lang="en-GB" sz="1600" baseline="-25000" dirty="0" err="1">
                <a:solidFill>
                  <a:schemeClr val="tx2"/>
                </a:solidFill>
              </a:rPr>
              <a:t>m</a:t>
            </a:r>
            <a:r>
              <a:rPr lang="en-GB" sz="1600" baseline="-25000" dirty="0">
                <a:solidFill>
                  <a:schemeClr val="tx2"/>
                </a:solidFill>
              </a:rPr>
              <a:t> - 1, n - m</a:t>
            </a:r>
            <a:br>
              <a:rPr lang="en-GB" sz="1600" baseline="-25000" dirty="0">
                <a:solidFill>
                  <a:schemeClr val="tx2"/>
                </a:solidFill>
              </a:rPr>
            </a:br>
            <a:r>
              <a:rPr lang="en-GB" sz="1600" dirty="0">
                <a:solidFill>
                  <a:schemeClr val="tx2"/>
                </a:solidFill>
              </a:rPr>
              <a:t>	       Q</a:t>
            </a:r>
            <a:r>
              <a:rPr lang="en-GB" sz="1600" baseline="-25000" dirty="0">
                <a:solidFill>
                  <a:schemeClr val="tx2"/>
                </a:solidFill>
              </a:rPr>
              <a:t>E</a:t>
            </a:r>
            <a:r>
              <a:rPr lang="en-GB" sz="1600" dirty="0">
                <a:solidFill>
                  <a:schemeClr val="tx2"/>
                </a:solidFill>
              </a:rPr>
              <a:t> / ( n - m ) </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AOV Table:</a:t>
            </a:r>
            <a:r>
              <a:rPr lang="en-GB" sz="1600" dirty="0">
                <a:solidFill>
                  <a:schemeClr val="tx2"/>
                </a:solidFill>
              </a:rPr>
              <a:t>  </a:t>
            </a:r>
            <a:r>
              <a:rPr lang="en-GB" sz="1600" dirty="0" smtClean="0">
                <a:solidFill>
                  <a:schemeClr val="tx2"/>
                </a:solidFill>
              </a:rPr>
              <a:t>  </a:t>
            </a:r>
            <a:r>
              <a:rPr lang="en-GB" sz="1600" b="1" dirty="0" smtClean="0">
                <a:solidFill>
                  <a:schemeClr val="tx2"/>
                </a:solidFill>
              </a:rPr>
              <a:t>Variation       </a:t>
            </a:r>
            <a:r>
              <a:rPr lang="en-GB" sz="1600" b="1" dirty="0">
                <a:solidFill>
                  <a:schemeClr val="tx2"/>
                </a:solidFill>
              </a:rPr>
              <a:t>D.F.   </a:t>
            </a:r>
            <a:r>
              <a:rPr lang="en-GB" sz="1600" b="1" dirty="0" smtClean="0">
                <a:solidFill>
                  <a:schemeClr val="tx2"/>
                </a:solidFill>
              </a:rPr>
              <a:t>          Sums </a:t>
            </a:r>
            <a:r>
              <a:rPr lang="en-GB" sz="1600" b="1" dirty="0">
                <a:solidFill>
                  <a:schemeClr val="tx2"/>
                </a:solidFill>
              </a:rPr>
              <a:t>of Squares     </a:t>
            </a:r>
            <a:r>
              <a:rPr lang="en-GB" sz="1600" b="1" dirty="0" smtClean="0">
                <a:solidFill>
                  <a:schemeClr val="tx2"/>
                </a:solidFill>
              </a:rPr>
              <a:t>     Mean </a:t>
            </a:r>
            <a:r>
              <a:rPr lang="en-GB" sz="1600" b="1" dirty="0">
                <a:solidFill>
                  <a:schemeClr val="tx2"/>
                </a:solidFill>
              </a:rPr>
              <a:t>Squares       </a:t>
            </a:r>
            <a:r>
              <a:rPr lang="en-GB" sz="1600" b="1" dirty="0" smtClean="0">
                <a:solidFill>
                  <a:schemeClr val="tx2"/>
                </a:solidFill>
              </a:rPr>
              <a:t>          </a:t>
            </a:r>
            <a:r>
              <a:rPr lang="en-GB" sz="1600" b="1" dirty="0">
                <a:solidFill>
                  <a:schemeClr val="tx2"/>
                </a:solidFill>
              </a:rPr>
              <a:t>F</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b="1" dirty="0">
                <a:solidFill>
                  <a:schemeClr val="tx2"/>
                </a:solidFill>
              </a:rPr>
              <a:t>	     Between</a:t>
            </a:r>
            <a:r>
              <a:rPr lang="en-GB" sz="1600" dirty="0">
                <a:solidFill>
                  <a:schemeClr val="tx2"/>
                </a:solidFill>
              </a:rPr>
              <a:t>       </a:t>
            </a:r>
            <a:r>
              <a:rPr lang="en-GB" sz="1600" dirty="0" smtClean="0">
                <a:solidFill>
                  <a:schemeClr val="tx2"/>
                </a:solidFill>
              </a:rPr>
              <a:t> m </a:t>
            </a:r>
            <a:r>
              <a:rPr lang="en-GB" sz="1600" dirty="0">
                <a:solidFill>
                  <a:schemeClr val="tx2"/>
                </a:solidFill>
              </a:rPr>
              <a:t>-1  </a:t>
            </a:r>
            <a:r>
              <a:rPr lang="en-GB" sz="1600" dirty="0" smtClean="0">
                <a:solidFill>
                  <a:schemeClr val="tx2"/>
                </a:solidFill>
              </a:rPr>
              <a:t>        Q</a:t>
            </a:r>
            <a:r>
              <a:rPr lang="en-GB" sz="1600" baseline="-25000" dirty="0" smtClean="0">
                <a:solidFill>
                  <a:schemeClr val="tx2"/>
                </a:solidFill>
              </a:rPr>
              <a:t>1</a:t>
            </a:r>
            <a:r>
              <a:rPr lang="en-GB" sz="1600" dirty="0">
                <a:solidFill>
                  <a:schemeClr val="tx2"/>
                </a:solidFill>
              </a:rPr>
              <a:t>=       </a:t>
            </a:r>
            <a:r>
              <a:rPr lang="en-GB" sz="1600" dirty="0" err="1">
                <a:solidFill>
                  <a:schemeClr val="tx2"/>
                </a:solidFill>
              </a:rPr>
              <a:t>n</a:t>
            </a:r>
            <a:r>
              <a:rPr lang="en-GB" sz="1600" baseline="-25000" dirty="0" err="1">
                <a:solidFill>
                  <a:schemeClr val="tx2"/>
                </a:solidFill>
              </a:rPr>
              <a:t>i</a:t>
            </a:r>
            <a:r>
              <a:rPr lang="en-GB" sz="1600" dirty="0">
                <a:solidFill>
                  <a:schemeClr val="tx2"/>
                </a:solidFill>
              </a:rPr>
              <a:t>(</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a:t>
            </a:r>
            <a:r>
              <a:rPr lang="en-GB" sz="1600" dirty="0">
                <a:solidFill>
                  <a:schemeClr val="tx2"/>
                </a:solidFill>
              </a:rPr>
              <a:t>  -  y )</a:t>
            </a:r>
            <a:r>
              <a:rPr lang="en-GB" sz="1600" baseline="30000" dirty="0">
                <a:solidFill>
                  <a:schemeClr val="tx2"/>
                </a:solidFill>
              </a:rPr>
              <a:t>2    </a:t>
            </a:r>
            <a:r>
              <a:rPr lang="en-GB" sz="1600" baseline="30000" dirty="0" smtClean="0">
                <a:solidFill>
                  <a:schemeClr val="tx2"/>
                </a:solidFill>
              </a:rPr>
              <a:t>        </a:t>
            </a:r>
            <a:r>
              <a:rPr lang="en-GB" sz="1600" dirty="0" smtClean="0">
                <a:solidFill>
                  <a:schemeClr val="tx2"/>
                </a:solidFill>
              </a:rPr>
              <a:t>MS</a:t>
            </a:r>
            <a:r>
              <a:rPr lang="en-GB" sz="1600" baseline="-25000" dirty="0" smtClean="0">
                <a:solidFill>
                  <a:schemeClr val="tx2"/>
                </a:solidFill>
              </a:rPr>
              <a:t>1</a:t>
            </a:r>
            <a:r>
              <a:rPr lang="en-GB" sz="1600" dirty="0" smtClean="0">
                <a:solidFill>
                  <a:schemeClr val="tx2"/>
                </a:solidFill>
              </a:rPr>
              <a:t> </a:t>
            </a:r>
            <a:r>
              <a:rPr lang="en-GB" sz="1600" dirty="0">
                <a:solidFill>
                  <a:schemeClr val="tx2"/>
                </a:solidFill>
              </a:rPr>
              <a:t>= Q</a:t>
            </a:r>
            <a:r>
              <a:rPr lang="en-GB" sz="1600" baseline="-25000" dirty="0">
                <a:solidFill>
                  <a:schemeClr val="tx2"/>
                </a:solidFill>
              </a:rPr>
              <a:t>1</a:t>
            </a:r>
            <a:r>
              <a:rPr lang="en-GB" sz="1600" dirty="0">
                <a:solidFill>
                  <a:schemeClr val="tx2"/>
                </a:solidFill>
              </a:rPr>
              <a:t>/(m - 1)  </a:t>
            </a:r>
            <a:r>
              <a:rPr lang="en-GB" sz="1600" dirty="0" smtClean="0">
                <a:solidFill>
                  <a:schemeClr val="tx2"/>
                </a:solidFill>
              </a:rPr>
              <a:t>      MS</a:t>
            </a:r>
            <a:r>
              <a:rPr lang="en-GB" sz="1600" baseline="-25000" dirty="0" smtClean="0">
                <a:solidFill>
                  <a:schemeClr val="tx2"/>
                </a:solidFill>
              </a:rPr>
              <a:t>1</a:t>
            </a:r>
            <a:r>
              <a:rPr lang="en-GB" sz="1600" dirty="0">
                <a:solidFill>
                  <a:schemeClr val="tx2"/>
                </a:solidFill>
              </a:rPr>
              <a:t>/ MS</a:t>
            </a:r>
            <a:r>
              <a:rPr lang="en-GB" sz="1600" baseline="-25000" dirty="0">
                <a:solidFill>
                  <a:schemeClr val="tx2"/>
                </a:solidFill>
              </a:rPr>
              <a:t>E</a:t>
            </a:r>
            <a:r>
              <a:rPr lang="en-GB" sz="1600" dirty="0">
                <a:solidFill>
                  <a:schemeClr val="tx2"/>
                </a:solidFill>
              </a:rPr>
              <a:t>           </a:t>
            </a:r>
            <a:r>
              <a:rPr lang="en-GB" sz="1600" b="1" dirty="0">
                <a:solidFill>
                  <a:schemeClr val="tx2"/>
                </a:solidFill>
              </a:rPr>
              <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b="1" dirty="0">
                <a:solidFill>
                  <a:schemeClr val="tx2"/>
                </a:solidFill>
              </a:rPr>
              <a:t>	     Residual      </a:t>
            </a:r>
            <a:r>
              <a:rPr lang="en-GB" sz="1600" b="1" dirty="0" smtClean="0">
                <a:solidFill>
                  <a:schemeClr val="tx2"/>
                </a:solidFill>
              </a:rPr>
              <a:t>  </a:t>
            </a:r>
            <a:r>
              <a:rPr lang="en-GB" sz="1600" dirty="0" smtClean="0">
                <a:solidFill>
                  <a:schemeClr val="tx2"/>
                </a:solidFill>
              </a:rPr>
              <a:t>n </a:t>
            </a:r>
            <a:r>
              <a:rPr lang="en-GB" sz="1600" dirty="0">
                <a:solidFill>
                  <a:schemeClr val="tx2"/>
                </a:solidFill>
              </a:rPr>
              <a:t>- m  </a:t>
            </a:r>
            <a:r>
              <a:rPr lang="en-GB" sz="1600" dirty="0" smtClean="0">
                <a:solidFill>
                  <a:schemeClr val="tx2"/>
                </a:solidFill>
              </a:rPr>
              <a:t>       Q</a:t>
            </a:r>
            <a:r>
              <a:rPr lang="en-GB" sz="1600" baseline="-25000" dirty="0" smtClean="0">
                <a:solidFill>
                  <a:schemeClr val="tx2"/>
                </a:solidFill>
              </a:rPr>
              <a:t>E</a:t>
            </a:r>
            <a:r>
              <a:rPr lang="en-GB" sz="1600" dirty="0">
                <a:solidFill>
                  <a:schemeClr val="tx2"/>
                </a:solidFill>
              </a:rPr>
              <a:t>=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a:t>
            </a:r>
            <a:r>
              <a:rPr lang="en-GB" sz="1600" dirty="0">
                <a:solidFill>
                  <a:schemeClr val="tx2"/>
                </a:solidFill>
              </a:rPr>
              <a:t>)</a:t>
            </a:r>
            <a:r>
              <a:rPr lang="en-GB" sz="1600" baseline="30000" dirty="0">
                <a:solidFill>
                  <a:schemeClr val="tx2"/>
                </a:solidFill>
              </a:rPr>
              <a:t>2  </a:t>
            </a:r>
            <a:r>
              <a:rPr lang="en-GB" sz="1600" baseline="30000" dirty="0" smtClean="0">
                <a:solidFill>
                  <a:schemeClr val="tx2"/>
                </a:solidFill>
              </a:rPr>
              <a:t>              </a:t>
            </a:r>
            <a:r>
              <a:rPr lang="en-GB" sz="1600" dirty="0">
                <a:solidFill>
                  <a:schemeClr val="tx2"/>
                </a:solidFill>
              </a:rPr>
              <a:t>MS</a:t>
            </a:r>
            <a:r>
              <a:rPr lang="en-GB" sz="1600" baseline="-25000" dirty="0">
                <a:solidFill>
                  <a:schemeClr val="tx2"/>
                </a:solidFill>
              </a:rPr>
              <a:t>E</a:t>
            </a:r>
            <a:r>
              <a:rPr lang="en-GB" sz="1600" dirty="0">
                <a:solidFill>
                  <a:schemeClr val="tx2"/>
                </a:solidFill>
              </a:rPr>
              <a:t> = Q</a:t>
            </a:r>
            <a:r>
              <a:rPr lang="en-GB" sz="1600" baseline="-25000" dirty="0">
                <a:solidFill>
                  <a:schemeClr val="tx2"/>
                </a:solidFill>
              </a:rPr>
              <a:t>E</a:t>
            </a:r>
            <a:r>
              <a:rPr lang="en-GB" sz="1600" dirty="0">
                <a:solidFill>
                  <a:schemeClr val="tx2"/>
                </a:solidFill>
              </a:rPr>
              <a:t>/(n - m) </a:t>
            </a:r>
            <a:r>
              <a:rPr lang="en-GB" sz="1600" b="1" dirty="0">
                <a:solidFill>
                  <a:schemeClr val="tx2"/>
                </a:solidFill>
              </a:rPr>
              <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b="1" dirty="0">
                <a:solidFill>
                  <a:schemeClr val="tx2"/>
                </a:solidFill>
              </a:rPr>
              <a:t> 	    Total               </a:t>
            </a:r>
            <a:r>
              <a:rPr lang="en-GB" sz="1600" dirty="0">
                <a:solidFill>
                  <a:schemeClr val="tx2"/>
                </a:solidFill>
              </a:rPr>
              <a:t>n -1  </a:t>
            </a:r>
            <a:r>
              <a:rPr lang="en-GB" sz="1600" dirty="0" smtClean="0">
                <a:solidFill>
                  <a:schemeClr val="tx2"/>
                </a:solidFill>
              </a:rPr>
              <a:t>           Q</a:t>
            </a:r>
            <a:r>
              <a:rPr lang="en-GB" sz="1600" baseline="-25000" dirty="0" smtClean="0">
                <a:solidFill>
                  <a:schemeClr val="tx2"/>
                </a:solidFill>
              </a:rPr>
              <a:t>  </a:t>
            </a:r>
            <a:r>
              <a:rPr lang="en-GB" sz="1600" dirty="0">
                <a:solidFill>
                  <a:schemeClr val="tx2"/>
                </a:solidFill>
              </a:rPr>
              <a:t>=   </a:t>
            </a:r>
            <a:r>
              <a:rPr lang="en-GB" sz="1600" baseline="-25000" dirty="0">
                <a:solidFill>
                  <a:schemeClr val="tx2"/>
                </a:solidFill>
              </a:rPr>
              <a:t>          </a:t>
            </a:r>
            <a:r>
              <a:rPr lang="en-GB" sz="1600" dirty="0">
                <a:solidFill>
                  <a:schemeClr val="tx2"/>
                </a:solidFill>
              </a:rPr>
              <a:t>(</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y )</a:t>
            </a:r>
            <a:r>
              <a:rPr lang="en-GB" sz="1600" baseline="30000" dirty="0">
                <a:solidFill>
                  <a:schemeClr val="tx2"/>
                </a:solidFill>
              </a:rPr>
              <a:t>2</a:t>
            </a:r>
            <a:r>
              <a:rPr lang="en-GB" sz="1600" dirty="0">
                <a:solidFill>
                  <a:schemeClr val="tx2"/>
                </a:solidFill>
              </a:rPr>
              <a:t>              Q</a:t>
            </a:r>
            <a:r>
              <a:rPr lang="en-GB" sz="1600" baseline="-25000" dirty="0">
                <a:solidFill>
                  <a:schemeClr val="tx2"/>
                </a:solidFill>
              </a:rPr>
              <a:t> </a:t>
            </a:r>
            <a:r>
              <a:rPr lang="en-GB" sz="1600" dirty="0">
                <a:solidFill>
                  <a:schemeClr val="tx2"/>
                </a:solidFill>
              </a:rPr>
              <a:t>/( n - 1)  </a:t>
            </a:r>
          </a:p>
        </p:txBody>
      </p:sp>
      <p:sp>
        <p:nvSpPr>
          <p:cNvPr id="4" name="Line 5"/>
          <p:cNvSpPr>
            <a:spLocks noChangeShapeType="1"/>
          </p:cNvSpPr>
          <p:nvPr/>
        </p:nvSpPr>
        <p:spPr bwMode="auto">
          <a:xfrm>
            <a:off x="1524000" y="381000"/>
            <a:ext cx="0" cy="160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6"/>
          <p:cNvSpPr>
            <a:spLocks noChangeShapeType="1"/>
          </p:cNvSpPr>
          <p:nvPr/>
        </p:nvSpPr>
        <p:spPr bwMode="auto">
          <a:xfrm>
            <a:off x="1524000" y="3810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7"/>
          <p:cNvSpPr>
            <a:spLocks noChangeShapeType="1"/>
          </p:cNvSpPr>
          <p:nvPr/>
        </p:nvSpPr>
        <p:spPr bwMode="auto">
          <a:xfrm>
            <a:off x="1981200" y="381000"/>
            <a:ext cx="0" cy="160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8"/>
          <p:cNvSpPr>
            <a:spLocks noChangeShapeType="1"/>
          </p:cNvSpPr>
          <p:nvPr/>
        </p:nvSpPr>
        <p:spPr bwMode="auto">
          <a:xfrm>
            <a:off x="2438400" y="381000"/>
            <a:ext cx="0" cy="160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9"/>
          <p:cNvSpPr>
            <a:spLocks noChangeShapeType="1"/>
          </p:cNvSpPr>
          <p:nvPr/>
        </p:nvSpPr>
        <p:spPr bwMode="auto">
          <a:xfrm>
            <a:off x="2971800" y="381000"/>
            <a:ext cx="0" cy="160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0"/>
          <p:cNvSpPr>
            <a:spLocks noChangeShapeType="1"/>
          </p:cNvSpPr>
          <p:nvPr/>
        </p:nvSpPr>
        <p:spPr bwMode="auto">
          <a:xfrm>
            <a:off x="3581400" y="381000"/>
            <a:ext cx="0" cy="160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1"/>
          <p:cNvSpPr>
            <a:spLocks noChangeShapeType="1"/>
          </p:cNvSpPr>
          <p:nvPr/>
        </p:nvSpPr>
        <p:spPr bwMode="auto">
          <a:xfrm>
            <a:off x="4114800" y="3810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2"/>
          <p:cNvSpPr>
            <a:spLocks noChangeShapeType="1"/>
          </p:cNvSpPr>
          <p:nvPr/>
        </p:nvSpPr>
        <p:spPr bwMode="auto">
          <a:xfrm>
            <a:off x="1524000" y="7620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3"/>
          <p:cNvSpPr>
            <a:spLocks noChangeShapeType="1"/>
          </p:cNvSpPr>
          <p:nvPr/>
        </p:nvSpPr>
        <p:spPr bwMode="auto">
          <a:xfrm>
            <a:off x="1524000" y="12954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4"/>
          <p:cNvSpPr>
            <a:spLocks noChangeShapeType="1"/>
          </p:cNvSpPr>
          <p:nvPr/>
        </p:nvSpPr>
        <p:spPr bwMode="auto">
          <a:xfrm>
            <a:off x="1524000" y="14478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5"/>
          <p:cNvSpPr>
            <a:spLocks noChangeShapeType="1"/>
          </p:cNvSpPr>
          <p:nvPr/>
        </p:nvSpPr>
        <p:spPr bwMode="auto">
          <a:xfrm>
            <a:off x="1524000" y="1600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6"/>
          <p:cNvSpPr>
            <a:spLocks noChangeShapeType="1"/>
          </p:cNvSpPr>
          <p:nvPr/>
        </p:nvSpPr>
        <p:spPr bwMode="auto">
          <a:xfrm>
            <a:off x="1524000" y="1981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7"/>
          <p:cNvSpPr>
            <a:spLocks noChangeShapeType="1"/>
          </p:cNvSpPr>
          <p:nvPr/>
        </p:nvSpPr>
        <p:spPr bwMode="auto">
          <a:xfrm>
            <a:off x="4114800" y="1600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17" name="Object 18"/>
          <p:cNvGraphicFramePr>
            <a:graphicFrameLocks/>
          </p:cNvGraphicFramePr>
          <p:nvPr/>
        </p:nvGraphicFramePr>
        <p:xfrm>
          <a:off x="4116388" y="5486400"/>
          <a:ext cx="217487" cy="284163"/>
        </p:xfrm>
        <a:graphic>
          <a:graphicData uri="http://schemas.openxmlformats.org/presentationml/2006/ole">
            <mc:AlternateContent xmlns:mc="http://schemas.openxmlformats.org/markup-compatibility/2006">
              <mc:Choice xmlns:v="urn:schemas-microsoft-com:vml" Requires="v">
                <p:oleObj spid="_x0000_s8422" name="Equation" r:id="rId3" imgW="291960" imgH="253800" progId="Equation.2">
                  <p:embed/>
                </p:oleObj>
              </mc:Choice>
              <mc:Fallback>
                <p:oleObj name="Equation" r:id="rId3"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54864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9"/>
          <p:cNvGraphicFramePr>
            <a:graphicFrameLocks/>
          </p:cNvGraphicFramePr>
          <p:nvPr>
            <p:extLst>
              <p:ext uri="{D42A27DB-BD31-4B8C-83A1-F6EECF244321}">
                <p14:modId xmlns:p14="http://schemas.microsoft.com/office/powerpoint/2010/main" val="3406699535"/>
              </p:ext>
            </p:extLst>
          </p:nvPr>
        </p:nvGraphicFramePr>
        <p:xfrm>
          <a:off x="5004048" y="408533"/>
          <a:ext cx="217488" cy="284163"/>
        </p:xfrm>
        <a:graphic>
          <a:graphicData uri="http://schemas.openxmlformats.org/presentationml/2006/ole">
            <mc:AlternateContent xmlns:mc="http://schemas.openxmlformats.org/markup-compatibility/2006">
              <mc:Choice xmlns:v="urn:schemas-microsoft-com:vml" Requires="v">
                <p:oleObj spid="_x0000_s8423" name="Equation" r:id="rId5" imgW="291960" imgH="253800" progId="Equation.2">
                  <p:embed/>
                </p:oleObj>
              </mc:Choice>
              <mc:Fallback>
                <p:oleObj name="Equation" r:id="rId5"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408533"/>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0"/>
          <p:cNvGraphicFramePr>
            <a:graphicFrameLocks/>
          </p:cNvGraphicFramePr>
          <p:nvPr>
            <p:extLst>
              <p:ext uri="{D42A27DB-BD31-4B8C-83A1-F6EECF244321}">
                <p14:modId xmlns:p14="http://schemas.microsoft.com/office/powerpoint/2010/main" val="2381906365"/>
              </p:ext>
            </p:extLst>
          </p:nvPr>
        </p:nvGraphicFramePr>
        <p:xfrm>
          <a:off x="5074593" y="912590"/>
          <a:ext cx="217487" cy="284162"/>
        </p:xfrm>
        <a:graphic>
          <a:graphicData uri="http://schemas.openxmlformats.org/presentationml/2006/ole">
            <mc:AlternateContent xmlns:mc="http://schemas.openxmlformats.org/markup-compatibility/2006">
              <mc:Choice xmlns:v="urn:schemas-microsoft-com:vml" Requires="v">
                <p:oleObj spid="_x0000_s8424" name="Equation" r:id="rId6" imgW="291960" imgH="253800" progId="Equation.2">
                  <p:embed/>
                </p:oleObj>
              </mc:Choice>
              <mc:Fallback>
                <p:oleObj name="Equation" r:id="rId6"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593" y="912590"/>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1"/>
          <p:cNvGraphicFramePr>
            <a:graphicFrameLocks/>
          </p:cNvGraphicFramePr>
          <p:nvPr>
            <p:extLst>
              <p:ext uri="{D42A27DB-BD31-4B8C-83A1-F6EECF244321}">
                <p14:modId xmlns:p14="http://schemas.microsoft.com/office/powerpoint/2010/main" val="239227702"/>
              </p:ext>
            </p:extLst>
          </p:nvPr>
        </p:nvGraphicFramePr>
        <p:xfrm>
          <a:off x="5004048" y="1631950"/>
          <a:ext cx="217488" cy="284163"/>
        </p:xfrm>
        <a:graphic>
          <a:graphicData uri="http://schemas.openxmlformats.org/presentationml/2006/ole">
            <mc:AlternateContent xmlns:mc="http://schemas.openxmlformats.org/markup-compatibility/2006">
              <mc:Choice xmlns:v="urn:schemas-microsoft-com:vml" Requires="v">
                <p:oleObj spid="_x0000_s8425" name="Equation" r:id="rId7" imgW="291960" imgH="253800" progId="Equation.2">
                  <p:embed/>
                </p:oleObj>
              </mc:Choice>
              <mc:Fallback>
                <p:oleObj name="Equation" r:id="rId7"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631950"/>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2"/>
          <p:cNvGraphicFramePr>
            <a:graphicFrameLocks/>
          </p:cNvGraphicFramePr>
          <p:nvPr/>
        </p:nvGraphicFramePr>
        <p:xfrm>
          <a:off x="2820988" y="2136775"/>
          <a:ext cx="217487" cy="284163"/>
        </p:xfrm>
        <a:graphic>
          <a:graphicData uri="http://schemas.openxmlformats.org/presentationml/2006/ole">
            <mc:AlternateContent xmlns:mc="http://schemas.openxmlformats.org/markup-compatibility/2006">
              <mc:Choice xmlns:v="urn:schemas-microsoft-com:vml" Requires="v">
                <p:oleObj spid="_x0000_s8426" name="Equation" r:id="rId8" imgW="291960" imgH="253800" progId="Equation.2">
                  <p:embed/>
                </p:oleObj>
              </mc:Choice>
              <mc:Fallback>
                <p:oleObj name="Equation" r:id="rId8"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88" y="2136775"/>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3"/>
          <p:cNvGraphicFramePr>
            <a:graphicFrameLocks/>
          </p:cNvGraphicFramePr>
          <p:nvPr/>
        </p:nvGraphicFramePr>
        <p:xfrm>
          <a:off x="2973388" y="2136775"/>
          <a:ext cx="217487" cy="284163"/>
        </p:xfrm>
        <a:graphic>
          <a:graphicData uri="http://schemas.openxmlformats.org/presentationml/2006/ole">
            <mc:AlternateContent xmlns:mc="http://schemas.openxmlformats.org/markup-compatibility/2006">
              <mc:Choice xmlns:v="urn:schemas-microsoft-com:vml" Requires="v">
                <p:oleObj spid="_x0000_s8427" name="Equation" r:id="rId9" imgW="291960" imgH="253800" progId="Equation.2">
                  <p:embed/>
                </p:oleObj>
              </mc:Choice>
              <mc:Fallback>
                <p:oleObj name="Equation" r:id="rId9"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388" y="2136775"/>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Line 24"/>
          <p:cNvSpPr>
            <a:spLocks noChangeShapeType="1"/>
          </p:cNvSpPr>
          <p:nvPr/>
        </p:nvSpPr>
        <p:spPr bwMode="auto">
          <a:xfrm>
            <a:off x="2514600" y="2133600"/>
            <a:ext cx="1174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5"/>
          <p:cNvSpPr>
            <a:spLocks noChangeShapeType="1"/>
          </p:cNvSpPr>
          <p:nvPr/>
        </p:nvSpPr>
        <p:spPr bwMode="auto">
          <a:xfrm>
            <a:off x="6952456" y="476672"/>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Line 26"/>
          <p:cNvSpPr>
            <a:spLocks noChangeShapeType="1"/>
          </p:cNvSpPr>
          <p:nvPr/>
        </p:nvSpPr>
        <p:spPr bwMode="auto">
          <a:xfrm>
            <a:off x="6952456" y="90872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6" name="Line 27"/>
          <p:cNvSpPr>
            <a:spLocks noChangeShapeType="1"/>
          </p:cNvSpPr>
          <p:nvPr/>
        </p:nvSpPr>
        <p:spPr bwMode="auto">
          <a:xfrm>
            <a:off x="6948264" y="1600200"/>
            <a:ext cx="1101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27" name="Object 28"/>
          <p:cNvGraphicFramePr>
            <a:graphicFrameLocks/>
          </p:cNvGraphicFramePr>
          <p:nvPr/>
        </p:nvGraphicFramePr>
        <p:xfrm>
          <a:off x="5218113" y="2136775"/>
          <a:ext cx="217487" cy="284163"/>
        </p:xfrm>
        <a:graphic>
          <a:graphicData uri="http://schemas.openxmlformats.org/presentationml/2006/ole">
            <mc:AlternateContent xmlns:mc="http://schemas.openxmlformats.org/markup-compatibility/2006">
              <mc:Choice xmlns:v="urn:schemas-microsoft-com:vml" Requires="v">
                <p:oleObj spid="_x0000_s8428" name="Equation" r:id="rId10" imgW="291960" imgH="253800" progId="Equation.2">
                  <p:embed/>
                </p:oleObj>
              </mc:Choice>
              <mc:Fallback>
                <p:oleObj name="Equation" r:id="rId10"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113" y="2136775"/>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29"/>
          <p:cNvGraphicFramePr>
            <a:graphicFrameLocks/>
          </p:cNvGraphicFramePr>
          <p:nvPr/>
        </p:nvGraphicFramePr>
        <p:xfrm>
          <a:off x="1601788" y="2857500"/>
          <a:ext cx="217487" cy="284163"/>
        </p:xfrm>
        <a:graphic>
          <a:graphicData uri="http://schemas.openxmlformats.org/presentationml/2006/ole">
            <mc:AlternateContent xmlns:mc="http://schemas.openxmlformats.org/markup-compatibility/2006">
              <mc:Choice xmlns:v="urn:schemas-microsoft-com:vml" Requires="v">
                <p:oleObj spid="_x0000_s8429" name="Equation" r:id="rId11" imgW="291960" imgH="253800" progId="Equation.2">
                  <p:embed/>
                </p:oleObj>
              </mc:Choice>
              <mc:Fallback>
                <p:oleObj name="Equation" r:id="rId11"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28575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0"/>
          <p:cNvGraphicFramePr>
            <a:graphicFrameLocks/>
          </p:cNvGraphicFramePr>
          <p:nvPr/>
        </p:nvGraphicFramePr>
        <p:xfrm>
          <a:off x="1754188" y="2857500"/>
          <a:ext cx="217487" cy="284163"/>
        </p:xfrm>
        <a:graphic>
          <a:graphicData uri="http://schemas.openxmlformats.org/presentationml/2006/ole">
            <mc:AlternateContent xmlns:mc="http://schemas.openxmlformats.org/markup-compatibility/2006">
              <mc:Choice xmlns:v="urn:schemas-microsoft-com:vml" Requires="v">
                <p:oleObj spid="_x0000_s8430" name="Equation" r:id="rId12" imgW="291960" imgH="253800" progId="Equation.2">
                  <p:embed/>
                </p:oleObj>
              </mc:Choice>
              <mc:Fallback>
                <p:oleObj name="Equation" r:id="rId12"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8" y="28575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Line 31"/>
          <p:cNvSpPr>
            <a:spLocks noChangeShapeType="1"/>
          </p:cNvSpPr>
          <p:nvPr/>
        </p:nvSpPr>
        <p:spPr bwMode="auto">
          <a:xfrm>
            <a:off x="2411760" y="2852936"/>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31" name="Object 32"/>
          <p:cNvGraphicFramePr>
            <a:graphicFrameLocks/>
          </p:cNvGraphicFramePr>
          <p:nvPr>
            <p:extLst>
              <p:ext uri="{D42A27DB-BD31-4B8C-83A1-F6EECF244321}">
                <p14:modId xmlns:p14="http://schemas.microsoft.com/office/powerpoint/2010/main" val="3963359804"/>
              </p:ext>
            </p:extLst>
          </p:nvPr>
        </p:nvGraphicFramePr>
        <p:xfrm>
          <a:off x="5004048" y="2857500"/>
          <a:ext cx="217488" cy="284163"/>
        </p:xfrm>
        <a:graphic>
          <a:graphicData uri="http://schemas.openxmlformats.org/presentationml/2006/ole">
            <mc:AlternateContent xmlns:mc="http://schemas.openxmlformats.org/markup-compatibility/2006">
              <mc:Choice xmlns:v="urn:schemas-microsoft-com:vml" Requires="v">
                <p:oleObj spid="_x0000_s8431" name="Equation" r:id="rId13" imgW="291960" imgH="253800" progId="Equation.2">
                  <p:embed/>
                </p:oleObj>
              </mc:Choice>
              <mc:Fallback>
                <p:oleObj name="Equation" r:id="rId13"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857500"/>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33"/>
          <p:cNvGraphicFramePr>
            <a:graphicFrameLocks/>
          </p:cNvGraphicFramePr>
          <p:nvPr>
            <p:extLst>
              <p:ext uri="{D42A27DB-BD31-4B8C-83A1-F6EECF244321}">
                <p14:modId xmlns:p14="http://schemas.microsoft.com/office/powerpoint/2010/main" val="871621227"/>
              </p:ext>
            </p:extLst>
          </p:nvPr>
        </p:nvGraphicFramePr>
        <p:xfrm>
          <a:off x="5148064" y="2857500"/>
          <a:ext cx="217488" cy="284163"/>
        </p:xfrm>
        <a:graphic>
          <a:graphicData uri="http://schemas.openxmlformats.org/presentationml/2006/ole">
            <mc:AlternateContent xmlns:mc="http://schemas.openxmlformats.org/markup-compatibility/2006">
              <mc:Choice xmlns:v="urn:schemas-microsoft-com:vml" Requires="v">
                <p:oleObj spid="_x0000_s8432" name="Equation" r:id="rId14" imgW="291960" imgH="253800" progId="Equation.2">
                  <p:embed/>
                </p:oleObj>
              </mc:Choice>
              <mc:Fallback>
                <p:oleObj name="Equation" r:id="rId14"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857500"/>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34"/>
          <p:cNvGraphicFramePr>
            <a:graphicFrameLocks/>
          </p:cNvGraphicFramePr>
          <p:nvPr/>
        </p:nvGraphicFramePr>
        <p:xfrm>
          <a:off x="3659188" y="2840038"/>
          <a:ext cx="217487" cy="284162"/>
        </p:xfrm>
        <a:graphic>
          <a:graphicData uri="http://schemas.openxmlformats.org/presentationml/2006/ole">
            <mc:AlternateContent xmlns:mc="http://schemas.openxmlformats.org/markup-compatibility/2006">
              <mc:Choice xmlns:v="urn:schemas-microsoft-com:vml" Requires="v">
                <p:oleObj spid="_x0000_s8433" name="Equation" r:id="rId15" imgW="291960" imgH="253800" progId="Equation.2">
                  <p:embed/>
                </p:oleObj>
              </mc:Choice>
              <mc:Fallback>
                <p:oleObj name="Equation" r:id="rId15"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284003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Line 35"/>
          <p:cNvSpPr>
            <a:spLocks noChangeShapeType="1"/>
          </p:cNvSpPr>
          <p:nvPr/>
        </p:nvSpPr>
        <p:spPr bwMode="auto">
          <a:xfrm>
            <a:off x="4356100" y="2924175"/>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5" name="Line 36"/>
          <p:cNvSpPr>
            <a:spLocks noChangeShapeType="1"/>
          </p:cNvSpPr>
          <p:nvPr/>
        </p:nvSpPr>
        <p:spPr bwMode="auto">
          <a:xfrm>
            <a:off x="5508104" y="2924175"/>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 name="Line 37"/>
          <p:cNvSpPr>
            <a:spLocks noChangeShapeType="1"/>
          </p:cNvSpPr>
          <p:nvPr/>
        </p:nvSpPr>
        <p:spPr bwMode="auto">
          <a:xfrm>
            <a:off x="5859760" y="2924944"/>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 name="Line 38"/>
          <p:cNvSpPr>
            <a:spLocks noChangeShapeType="1"/>
          </p:cNvSpPr>
          <p:nvPr/>
        </p:nvSpPr>
        <p:spPr bwMode="auto">
          <a:xfrm>
            <a:off x="2065338" y="45085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38" name="Object 39"/>
          <p:cNvGraphicFramePr>
            <a:graphicFrameLocks/>
          </p:cNvGraphicFramePr>
          <p:nvPr>
            <p:extLst>
              <p:ext uri="{D42A27DB-BD31-4B8C-83A1-F6EECF244321}">
                <p14:modId xmlns:p14="http://schemas.microsoft.com/office/powerpoint/2010/main" val="1775714360"/>
              </p:ext>
            </p:extLst>
          </p:nvPr>
        </p:nvGraphicFramePr>
        <p:xfrm>
          <a:off x="2627784" y="3861048"/>
          <a:ext cx="214312" cy="233362"/>
        </p:xfrm>
        <a:graphic>
          <a:graphicData uri="http://schemas.openxmlformats.org/presentationml/2006/ole">
            <mc:AlternateContent xmlns:mc="http://schemas.openxmlformats.org/markup-compatibility/2006">
              <mc:Choice xmlns:v="urn:schemas-microsoft-com:vml" Requires="v">
                <p:oleObj spid="_x0000_s8434" name="Equation" r:id="rId16" imgW="152280" imgH="164880" progId="Equation.2">
                  <p:embed/>
                </p:oleObj>
              </mc:Choice>
              <mc:Fallback>
                <p:oleObj name="Equation" r:id="rId16" imgW="152280" imgH="164880" progId="Equation.2">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7784" y="3861048"/>
                        <a:ext cx="214312"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40"/>
          <p:cNvGraphicFramePr>
            <a:graphicFrameLocks/>
          </p:cNvGraphicFramePr>
          <p:nvPr>
            <p:extLst>
              <p:ext uri="{D42A27DB-BD31-4B8C-83A1-F6EECF244321}">
                <p14:modId xmlns:p14="http://schemas.microsoft.com/office/powerpoint/2010/main" val="1969999679"/>
              </p:ext>
            </p:extLst>
          </p:nvPr>
        </p:nvGraphicFramePr>
        <p:xfrm>
          <a:off x="4644008" y="3873500"/>
          <a:ext cx="214313" cy="233363"/>
        </p:xfrm>
        <a:graphic>
          <a:graphicData uri="http://schemas.openxmlformats.org/presentationml/2006/ole">
            <mc:AlternateContent xmlns:mc="http://schemas.openxmlformats.org/markup-compatibility/2006">
              <mc:Choice xmlns:v="urn:schemas-microsoft-com:vml" Requires="v">
                <p:oleObj spid="_x0000_s8435" name="Equation" r:id="rId18" imgW="152280" imgH="164880" progId="Equation.2">
                  <p:embed/>
                </p:oleObj>
              </mc:Choice>
              <mc:Fallback>
                <p:oleObj name="Equation" r:id="rId18" imgW="152280" imgH="164880" progId="Equation.2">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4008" y="3873500"/>
                        <a:ext cx="21431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41"/>
          <p:cNvGraphicFramePr>
            <a:graphicFrameLocks/>
          </p:cNvGraphicFramePr>
          <p:nvPr>
            <p:extLst>
              <p:ext uri="{D42A27DB-BD31-4B8C-83A1-F6EECF244321}">
                <p14:modId xmlns:p14="http://schemas.microsoft.com/office/powerpoint/2010/main" val="3079751116"/>
              </p:ext>
            </p:extLst>
          </p:nvPr>
        </p:nvGraphicFramePr>
        <p:xfrm>
          <a:off x="6588224" y="3861048"/>
          <a:ext cx="214312" cy="233362"/>
        </p:xfrm>
        <a:graphic>
          <a:graphicData uri="http://schemas.openxmlformats.org/presentationml/2006/ole">
            <mc:AlternateContent xmlns:mc="http://schemas.openxmlformats.org/markup-compatibility/2006">
              <mc:Choice xmlns:v="urn:schemas-microsoft-com:vml" Requires="v">
                <p:oleObj spid="_x0000_s8436" name="Equation" r:id="rId19" imgW="152280" imgH="164880" progId="Equation.2">
                  <p:embed/>
                </p:oleObj>
              </mc:Choice>
              <mc:Fallback>
                <p:oleObj name="Equation" r:id="rId19" imgW="152280" imgH="164880" progId="Equation.2">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88224" y="3861048"/>
                        <a:ext cx="214312"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Line 42"/>
          <p:cNvSpPr>
            <a:spLocks noChangeShapeType="1"/>
          </p:cNvSpPr>
          <p:nvPr/>
        </p:nvSpPr>
        <p:spPr bwMode="auto">
          <a:xfrm>
            <a:off x="4648200" y="54864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2" name="Line 43"/>
          <p:cNvSpPr>
            <a:spLocks noChangeShapeType="1"/>
          </p:cNvSpPr>
          <p:nvPr/>
        </p:nvSpPr>
        <p:spPr bwMode="auto">
          <a:xfrm>
            <a:off x="4936232" y="59436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3" name="Line 44"/>
          <p:cNvSpPr>
            <a:spLocks noChangeShapeType="1"/>
          </p:cNvSpPr>
          <p:nvPr/>
        </p:nvSpPr>
        <p:spPr bwMode="auto">
          <a:xfrm>
            <a:off x="5029200" y="6477000"/>
            <a:ext cx="381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44" name="Object 45"/>
          <p:cNvGraphicFramePr>
            <a:graphicFrameLocks/>
          </p:cNvGraphicFramePr>
          <p:nvPr/>
        </p:nvGraphicFramePr>
        <p:xfrm>
          <a:off x="4116388" y="5943600"/>
          <a:ext cx="217487" cy="284163"/>
        </p:xfrm>
        <a:graphic>
          <a:graphicData uri="http://schemas.openxmlformats.org/presentationml/2006/ole">
            <mc:AlternateContent xmlns:mc="http://schemas.openxmlformats.org/markup-compatibility/2006">
              <mc:Choice xmlns:v="urn:schemas-microsoft-com:vml" Requires="v">
                <p:oleObj spid="_x0000_s8437" name="Equation" r:id="rId20" imgW="291960" imgH="253800" progId="Equation.2">
                  <p:embed/>
                </p:oleObj>
              </mc:Choice>
              <mc:Fallback>
                <p:oleObj name="Equation" r:id="rId20"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59436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46"/>
          <p:cNvGraphicFramePr>
            <a:graphicFrameLocks/>
          </p:cNvGraphicFramePr>
          <p:nvPr/>
        </p:nvGraphicFramePr>
        <p:xfrm>
          <a:off x="4116388" y="6421438"/>
          <a:ext cx="217487" cy="284162"/>
        </p:xfrm>
        <a:graphic>
          <a:graphicData uri="http://schemas.openxmlformats.org/presentationml/2006/ole">
            <mc:AlternateContent xmlns:mc="http://schemas.openxmlformats.org/markup-compatibility/2006">
              <mc:Choice xmlns:v="urn:schemas-microsoft-com:vml" Requires="v">
                <p:oleObj spid="_x0000_s8438" name="Equation" r:id="rId21" imgW="291960" imgH="253800" progId="Equation.2">
                  <p:embed/>
                </p:oleObj>
              </mc:Choice>
              <mc:Fallback>
                <p:oleObj name="Equation" r:id="rId21"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642143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47"/>
          <p:cNvGraphicFramePr>
            <a:graphicFrameLocks/>
          </p:cNvGraphicFramePr>
          <p:nvPr/>
        </p:nvGraphicFramePr>
        <p:xfrm>
          <a:off x="4268788" y="5943600"/>
          <a:ext cx="217487" cy="284163"/>
        </p:xfrm>
        <a:graphic>
          <a:graphicData uri="http://schemas.openxmlformats.org/presentationml/2006/ole">
            <mc:AlternateContent xmlns:mc="http://schemas.openxmlformats.org/markup-compatibility/2006">
              <mc:Choice xmlns:v="urn:schemas-microsoft-com:vml" Requires="v">
                <p:oleObj spid="_x0000_s8439" name="Equation" r:id="rId22" imgW="291960" imgH="253800" progId="Equation.2">
                  <p:embed/>
                </p:oleObj>
              </mc:Choice>
              <mc:Fallback>
                <p:oleObj name="Equation" r:id="rId22"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8" y="59436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48"/>
          <p:cNvGraphicFramePr>
            <a:graphicFrameLocks/>
          </p:cNvGraphicFramePr>
          <p:nvPr>
            <p:extLst>
              <p:ext uri="{D42A27DB-BD31-4B8C-83A1-F6EECF244321}">
                <p14:modId xmlns:p14="http://schemas.microsoft.com/office/powerpoint/2010/main" val="1483255931"/>
              </p:ext>
            </p:extLst>
          </p:nvPr>
        </p:nvGraphicFramePr>
        <p:xfrm>
          <a:off x="4354513" y="6421438"/>
          <a:ext cx="217487" cy="284162"/>
        </p:xfrm>
        <a:graphic>
          <a:graphicData uri="http://schemas.openxmlformats.org/presentationml/2006/ole">
            <mc:AlternateContent xmlns:mc="http://schemas.openxmlformats.org/markup-compatibility/2006">
              <mc:Choice xmlns:v="urn:schemas-microsoft-com:vml" Requires="v">
                <p:oleObj spid="_x0000_s8440" name="Equation" r:id="rId23" imgW="291960" imgH="253800" progId="Equation.2">
                  <p:embed/>
                </p:oleObj>
              </mc:Choice>
              <mc:Fallback>
                <p:oleObj name="Equation" r:id="rId23"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3" y="642143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Line 49"/>
          <p:cNvSpPr>
            <a:spLocks noChangeShapeType="1"/>
          </p:cNvSpPr>
          <p:nvPr/>
        </p:nvSpPr>
        <p:spPr bwMode="auto">
          <a:xfrm>
            <a:off x="1752600" y="487680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9" name="Line 50"/>
          <p:cNvSpPr>
            <a:spLocks noChangeShapeType="1"/>
          </p:cNvSpPr>
          <p:nvPr/>
        </p:nvSpPr>
        <p:spPr bwMode="auto">
          <a:xfrm>
            <a:off x="1752600" y="5410200"/>
            <a:ext cx="63944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0" name="Line 51"/>
          <p:cNvSpPr>
            <a:spLocks noChangeShapeType="1"/>
          </p:cNvSpPr>
          <p:nvPr/>
        </p:nvSpPr>
        <p:spPr bwMode="auto">
          <a:xfrm>
            <a:off x="1763713" y="4868863"/>
            <a:ext cx="63944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 name="Line 52"/>
          <p:cNvSpPr>
            <a:spLocks noChangeShapeType="1"/>
          </p:cNvSpPr>
          <p:nvPr/>
        </p:nvSpPr>
        <p:spPr bwMode="auto">
          <a:xfrm>
            <a:off x="1752600" y="6400800"/>
            <a:ext cx="63944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2" name="Line 53"/>
          <p:cNvSpPr>
            <a:spLocks noChangeShapeType="1"/>
          </p:cNvSpPr>
          <p:nvPr/>
        </p:nvSpPr>
        <p:spPr bwMode="auto">
          <a:xfrm>
            <a:off x="1752600" y="6781800"/>
            <a:ext cx="63944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3" name="Line 54"/>
          <p:cNvSpPr>
            <a:spLocks noChangeShapeType="1"/>
          </p:cNvSpPr>
          <p:nvPr/>
        </p:nvSpPr>
        <p:spPr bwMode="auto">
          <a:xfrm>
            <a:off x="2819400" y="487680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4" name="Line 55"/>
          <p:cNvSpPr>
            <a:spLocks noChangeShapeType="1"/>
          </p:cNvSpPr>
          <p:nvPr/>
        </p:nvSpPr>
        <p:spPr bwMode="auto">
          <a:xfrm>
            <a:off x="3581400" y="487680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5" name="Line 56"/>
          <p:cNvSpPr>
            <a:spLocks noChangeShapeType="1"/>
          </p:cNvSpPr>
          <p:nvPr/>
        </p:nvSpPr>
        <p:spPr bwMode="auto">
          <a:xfrm>
            <a:off x="5410200" y="487680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6" name="Line 57"/>
          <p:cNvSpPr>
            <a:spLocks noChangeShapeType="1"/>
          </p:cNvSpPr>
          <p:nvPr/>
        </p:nvSpPr>
        <p:spPr bwMode="auto">
          <a:xfrm>
            <a:off x="7308850" y="487680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7" name="Line 58"/>
          <p:cNvSpPr>
            <a:spLocks noChangeShapeType="1"/>
          </p:cNvSpPr>
          <p:nvPr/>
        </p:nvSpPr>
        <p:spPr bwMode="auto">
          <a:xfrm>
            <a:off x="8172450" y="486916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8" name="Line 59"/>
          <p:cNvSpPr>
            <a:spLocks noChangeShapeType="1"/>
          </p:cNvSpPr>
          <p:nvPr/>
        </p:nvSpPr>
        <p:spPr bwMode="auto">
          <a:xfrm>
            <a:off x="7504113" y="60198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 name="Line 60"/>
          <p:cNvSpPr>
            <a:spLocks noChangeShapeType="1"/>
          </p:cNvSpPr>
          <p:nvPr/>
        </p:nvSpPr>
        <p:spPr bwMode="auto">
          <a:xfrm>
            <a:off x="7504113" y="65532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0" name="Line 61"/>
          <p:cNvSpPr>
            <a:spLocks noChangeShapeType="1"/>
          </p:cNvSpPr>
          <p:nvPr/>
        </p:nvSpPr>
        <p:spPr bwMode="auto">
          <a:xfrm>
            <a:off x="5029200" y="54864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3874389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3BB454DB-D2A8-4B14-9A09-BE4B36304E8F}" type="slidenum">
              <a:rPr lang="en-GB"/>
              <a:pPr/>
              <a:t>33</a:t>
            </a:fld>
            <a:endParaRPr lang="en-GB"/>
          </a:p>
        </p:txBody>
      </p:sp>
      <p:sp>
        <p:nvSpPr>
          <p:cNvPr id="3" name="Rectangle 4"/>
          <p:cNvSpPr>
            <a:spLocks noChangeArrowheads="1"/>
          </p:cNvSpPr>
          <p:nvPr/>
        </p:nvSpPr>
        <p:spPr bwMode="auto">
          <a:xfrm>
            <a:off x="611188" y="152400"/>
            <a:ext cx="8281987"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dirty="0">
                <a:solidFill>
                  <a:schemeClr val="tx2"/>
                </a:solidFill>
              </a:rPr>
              <a:t>Two-Way Classification</a:t>
            </a:r>
            <a:r>
              <a:rPr lang="en-GB" sz="1600" dirty="0">
                <a:solidFill>
                  <a:schemeClr val="tx2"/>
                </a:solidFill>
              </a:rPr>
              <a:t>			            	</a:t>
            </a:r>
            <a:br>
              <a:rPr lang="en-GB" sz="1600" dirty="0">
                <a:solidFill>
                  <a:schemeClr val="tx2"/>
                </a:solidFill>
              </a:rPr>
            </a:br>
            <a:r>
              <a:rPr lang="en-GB" sz="1600" dirty="0">
                <a:solidFill>
                  <a:schemeClr val="tx2"/>
                </a:solidFill>
              </a:rPr>
              <a:t>	     Factor I			    Means</a:t>
            </a:r>
            <a:br>
              <a:rPr lang="en-GB" sz="1600" dirty="0">
                <a:solidFill>
                  <a:schemeClr val="tx2"/>
                </a:solidFill>
              </a:rPr>
            </a:br>
            <a:r>
              <a:rPr lang="en-GB" sz="1600" dirty="0">
                <a:solidFill>
                  <a:schemeClr val="tx2"/>
                </a:solidFill>
              </a:rPr>
              <a:t>Factor </a:t>
            </a:r>
            <a:r>
              <a:rPr lang="en-GB" sz="1600" dirty="0" smtClean="0">
                <a:solidFill>
                  <a:schemeClr val="tx2"/>
                </a:solidFill>
              </a:rPr>
              <a:t>II  y</a:t>
            </a:r>
            <a:r>
              <a:rPr lang="en-GB" sz="1600" baseline="-25000" dirty="0" smtClean="0">
                <a:solidFill>
                  <a:schemeClr val="tx2"/>
                </a:solidFill>
              </a:rPr>
              <a:t>1</a:t>
            </a:r>
            <a:r>
              <a:rPr lang="en-GB" sz="1600" baseline="-25000" dirty="0">
                <a:solidFill>
                  <a:schemeClr val="tx2"/>
                </a:solidFill>
              </a:rPr>
              <a:t>, 1</a:t>
            </a:r>
            <a:r>
              <a:rPr lang="en-GB" sz="1600" dirty="0">
                <a:solidFill>
                  <a:schemeClr val="tx2"/>
                </a:solidFill>
              </a:rPr>
              <a:t>   y</a:t>
            </a:r>
            <a:r>
              <a:rPr lang="en-GB" sz="1600" baseline="-25000" dirty="0">
                <a:solidFill>
                  <a:schemeClr val="tx2"/>
                </a:solidFill>
              </a:rPr>
              <a:t>1, 2</a:t>
            </a:r>
            <a:r>
              <a:rPr lang="en-GB" sz="1600" dirty="0">
                <a:solidFill>
                  <a:schemeClr val="tx2"/>
                </a:solidFill>
              </a:rPr>
              <a:t>   y</a:t>
            </a:r>
            <a:r>
              <a:rPr lang="en-GB" sz="1600" baseline="-25000" dirty="0">
                <a:solidFill>
                  <a:schemeClr val="tx2"/>
                </a:solidFill>
              </a:rPr>
              <a:t>1, 3</a:t>
            </a:r>
            <a:r>
              <a:rPr lang="en-GB" sz="1600" dirty="0">
                <a:solidFill>
                  <a:schemeClr val="tx2"/>
                </a:solidFill>
              </a:rPr>
              <a:t>                y</a:t>
            </a:r>
            <a:r>
              <a:rPr lang="en-GB" sz="1600" baseline="-25000" dirty="0">
                <a:solidFill>
                  <a:schemeClr val="tx2"/>
                </a:solidFill>
              </a:rPr>
              <a:t>1,  n      	      </a:t>
            </a:r>
            <a:r>
              <a:rPr lang="en-GB" sz="1600" b="1" dirty="0">
                <a:solidFill>
                  <a:schemeClr val="tx2"/>
                </a:solidFill>
              </a:rPr>
              <a:t>y</a:t>
            </a:r>
            <a:r>
              <a:rPr lang="en-GB" sz="1600" b="1" baseline="-25000" dirty="0">
                <a:solidFill>
                  <a:schemeClr val="tx2"/>
                </a:solidFill>
              </a:rPr>
              <a:t>1</a:t>
            </a:r>
            <a:r>
              <a:rPr lang="en-GB" sz="1600" b="1" dirty="0">
                <a:solidFill>
                  <a:schemeClr val="tx2"/>
                </a:solidFill>
              </a:rPr>
              <a:t>.</a:t>
            </a:r>
            <a:r>
              <a:rPr lang="en-GB" sz="1600" dirty="0">
                <a:solidFill>
                  <a:schemeClr val="tx2"/>
                </a:solidFill>
              </a:rPr>
              <a:t> </a:t>
            </a:r>
            <a:br>
              <a:rPr lang="en-GB" sz="1600" dirty="0">
                <a:solidFill>
                  <a:schemeClr val="tx2"/>
                </a:solidFill>
              </a:rPr>
            </a:br>
            <a:r>
              <a:rPr lang="en-GB" sz="1600" dirty="0">
                <a:solidFill>
                  <a:schemeClr val="tx2"/>
                </a:solidFill>
              </a:rPr>
              <a:t>                  :       :</a:t>
            </a:r>
            <a:r>
              <a:rPr lang="en-GB" sz="800" dirty="0">
                <a:solidFill>
                  <a:schemeClr val="tx2"/>
                </a:solidFill>
              </a:rPr>
              <a:t>  </a:t>
            </a:r>
            <a:r>
              <a:rPr lang="en-GB" sz="1600" dirty="0">
                <a:solidFill>
                  <a:schemeClr val="tx2"/>
                </a:solidFill>
              </a:rPr>
              <a:t>        :                     :</a:t>
            </a:r>
            <a:br>
              <a:rPr lang="en-GB" sz="1600" dirty="0">
                <a:solidFill>
                  <a:schemeClr val="tx2"/>
                </a:solidFill>
              </a:rPr>
            </a:br>
            <a:r>
              <a:rPr lang="en-GB" sz="1600" dirty="0">
                <a:solidFill>
                  <a:schemeClr val="tx2"/>
                </a:solidFill>
              </a:rPr>
              <a:t>               </a:t>
            </a:r>
            <a:r>
              <a:rPr lang="en-GB" sz="1600" dirty="0" smtClean="0">
                <a:solidFill>
                  <a:schemeClr val="tx2"/>
                </a:solidFill>
              </a:rPr>
              <a:t>  </a:t>
            </a:r>
            <a:r>
              <a:rPr lang="en-GB" sz="1600" dirty="0" err="1" smtClean="0">
                <a:solidFill>
                  <a:schemeClr val="tx2"/>
                </a:solidFill>
              </a:rPr>
              <a:t>y</a:t>
            </a:r>
            <a:r>
              <a:rPr lang="en-GB" sz="1600" baseline="-25000" dirty="0" err="1" smtClean="0">
                <a:solidFill>
                  <a:schemeClr val="tx2"/>
                </a:solidFill>
              </a:rPr>
              <a:t>m</a:t>
            </a:r>
            <a:r>
              <a:rPr lang="en-GB" sz="1600" baseline="-25000" dirty="0">
                <a:solidFill>
                  <a:schemeClr val="tx2"/>
                </a:solidFill>
              </a:rPr>
              <a:t>, 1</a:t>
            </a:r>
            <a:r>
              <a:rPr lang="en-GB" sz="1600" dirty="0">
                <a:solidFill>
                  <a:schemeClr val="tx2"/>
                </a:solidFill>
              </a:rPr>
              <a:t>  </a:t>
            </a:r>
            <a:r>
              <a:rPr lang="en-GB" sz="1600" dirty="0" err="1">
                <a:solidFill>
                  <a:schemeClr val="tx2"/>
                </a:solidFill>
              </a:rPr>
              <a:t>y</a:t>
            </a:r>
            <a:r>
              <a:rPr lang="en-GB" sz="1600" baseline="-25000" dirty="0" err="1">
                <a:solidFill>
                  <a:schemeClr val="tx2"/>
                </a:solidFill>
              </a:rPr>
              <a:t>m</a:t>
            </a:r>
            <a:r>
              <a:rPr lang="en-GB" sz="1600" baseline="-25000" dirty="0">
                <a:solidFill>
                  <a:schemeClr val="tx2"/>
                </a:solidFill>
              </a:rPr>
              <a:t>, 2</a:t>
            </a:r>
            <a:r>
              <a:rPr lang="en-GB" sz="1600" dirty="0">
                <a:solidFill>
                  <a:schemeClr val="tx2"/>
                </a:solidFill>
              </a:rPr>
              <a:t>   </a:t>
            </a:r>
            <a:r>
              <a:rPr lang="en-GB" sz="1600" dirty="0" err="1">
                <a:solidFill>
                  <a:schemeClr val="tx2"/>
                </a:solidFill>
              </a:rPr>
              <a:t>y</a:t>
            </a:r>
            <a:r>
              <a:rPr lang="en-GB" sz="1600" baseline="-25000" dirty="0" err="1">
                <a:solidFill>
                  <a:schemeClr val="tx2"/>
                </a:solidFill>
              </a:rPr>
              <a:t>m</a:t>
            </a:r>
            <a:r>
              <a:rPr lang="en-GB" sz="1600" baseline="-25000" dirty="0">
                <a:solidFill>
                  <a:schemeClr val="tx2"/>
                </a:solidFill>
              </a:rPr>
              <a:t>, 3                       </a:t>
            </a:r>
            <a:r>
              <a:rPr lang="en-GB" sz="1600" dirty="0" err="1">
                <a:solidFill>
                  <a:schemeClr val="tx2"/>
                </a:solidFill>
              </a:rPr>
              <a:t>y</a:t>
            </a:r>
            <a:r>
              <a:rPr lang="en-GB" sz="1600" baseline="-25000" dirty="0" err="1">
                <a:solidFill>
                  <a:schemeClr val="tx2"/>
                </a:solidFill>
              </a:rPr>
              <a:t>m</a:t>
            </a:r>
            <a:r>
              <a:rPr lang="en-GB" sz="1600" baseline="-25000" dirty="0">
                <a:solidFill>
                  <a:schemeClr val="tx2"/>
                </a:solidFill>
              </a:rPr>
              <a:t>, n 	       </a:t>
            </a:r>
            <a:r>
              <a:rPr lang="en-GB" sz="1600" b="1" dirty="0" err="1" smtClean="0">
                <a:solidFill>
                  <a:schemeClr val="tx2"/>
                </a:solidFill>
              </a:rPr>
              <a:t>y</a:t>
            </a:r>
            <a:r>
              <a:rPr lang="en-GB" sz="1600" b="1" baseline="-25000" dirty="0" err="1" smtClean="0">
                <a:solidFill>
                  <a:schemeClr val="tx2"/>
                </a:solidFill>
              </a:rPr>
              <a:t>m</a:t>
            </a:r>
            <a:r>
              <a:rPr lang="en-GB" sz="1600" b="1" dirty="0">
                <a:solidFill>
                  <a:schemeClr val="tx2"/>
                </a:solidFill>
              </a:rPr>
              <a:t>.</a:t>
            </a:r>
            <a:r>
              <a:rPr lang="en-GB" sz="1600" dirty="0">
                <a:solidFill>
                  <a:schemeClr val="tx2"/>
                </a:solidFill>
              </a:rPr>
              <a:t>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Means	y</a:t>
            </a:r>
            <a:r>
              <a:rPr lang="en-GB" sz="1600" b="1" dirty="0">
                <a:solidFill>
                  <a:schemeClr val="tx2"/>
                </a:solidFill>
              </a:rPr>
              <a:t>.</a:t>
            </a:r>
            <a:r>
              <a:rPr lang="en-GB" sz="1600" baseline="-25000" dirty="0">
                <a:solidFill>
                  <a:schemeClr val="tx2"/>
                </a:solidFill>
              </a:rPr>
              <a:t> 1</a:t>
            </a:r>
            <a:r>
              <a:rPr lang="en-GB" sz="1600" dirty="0">
                <a:solidFill>
                  <a:schemeClr val="tx2"/>
                </a:solidFill>
              </a:rPr>
              <a:t>    y</a:t>
            </a:r>
            <a:r>
              <a:rPr lang="en-GB" sz="1600" b="1" dirty="0">
                <a:solidFill>
                  <a:schemeClr val="tx2"/>
                </a:solidFill>
              </a:rPr>
              <a:t>.</a:t>
            </a:r>
            <a:r>
              <a:rPr lang="en-GB" sz="1600" baseline="-25000" dirty="0">
                <a:solidFill>
                  <a:schemeClr val="tx2"/>
                </a:solidFill>
              </a:rPr>
              <a:t> 2</a:t>
            </a:r>
            <a:r>
              <a:rPr lang="en-GB" sz="1600" dirty="0">
                <a:solidFill>
                  <a:schemeClr val="tx2"/>
                </a:solidFill>
              </a:rPr>
              <a:t>     y</a:t>
            </a:r>
            <a:r>
              <a:rPr lang="en-GB" sz="1600" b="1" dirty="0">
                <a:solidFill>
                  <a:schemeClr val="tx2"/>
                </a:solidFill>
              </a:rPr>
              <a:t>.</a:t>
            </a:r>
            <a:r>
              <a:rPr lang="en-GB" sz="1600" baseline="-25000" dirty="0">
                <a:solidFill>
                  <a:schemeClr val="tx2"/>
                </a:solidFill>
              </a:rPr>
              <a:t> 3                        </a:t>
            </a:r>
            <a:r>
              <a:rPr lang="en-GB" sz="1600" dirty="0">
                <a:solidFill>
                  <a:schemeClr val="tx2"/>
                </a:solidFill>
              </a:rPr>
              <a:t>y </a:t>
            </a:r>
            <a:r>
              <a:rPr lang="en-GB" sz="1600" baseline="-25000" dirty="0">
                <a:solidFill>
                  <a:schemeClr val="tx2"/>
                </a:solidFill>
              </a:rPr>
              <a:t>. n                 </a:t>
            </a:r>
            <a:r>
              <a:rPr lang="en-GB" sz="1600" baseline="-25000" dirty="0" smtClean="0">
                <a:solidFill>
                  <a:schemeClr val="tx2"/>
                </a:solidFill>
              </a:rPr>
              <a:t>          </a:t>
            </a:r>
            <a:r>
              <a:rPr lang="en-GB" sz="1600" b="1" dirty="0" smtClean="0">
                <a:solidFill>
                  <a:schemeClr val="tx2"/>
                </a:solidFill>
              </a:rPr>
              <a:t>y</a:t>
            </a:r>
            <a:r>
              <a:rPr lang="en-GB" sz="1600" b="1" baseline="-25000" dirty="0" smtClean="0">
                <a:solidFill>
                  <a:schemeClr val="tx2"/>
                </a:solidFill>
              </a:rPr>
              <a:t> </a:t>
            </a:r>
            <a:r>
              <a:rPr lang="en-GB" sz="1600" b="1" dirty="0">
                <a:solidFill>
                  <a:schemeClr val="tx2"/>
                </a:solidFill>
              </a:rPr>
              <a:t>. .</a:t>
            </a:r>
            <a:r>
              <a:rPr lang="en-GB" sz="1600" b="1" baseline="-25000" dirty="0">
                <a:solidFill>
                  <a:schemeClr val="tx2"/>
                </a:solidFill>
              </a:rPr>
              <a:t>    </a:t>
            </a:r>
            <a:r>
              <a:rPr lang="en-GB" sz="1600" b="1" dirty="0">
                <a:solidFill>
                  <a:schemeClr val="tx2"/>
                </a:solidFill>
              </a:rPr>
              <a:t>So we </a:t>
            </a:r>
            <a:r>
              <a:rPr lang="en-GB" sz="1600" b="1" dirty="0" smtClean="0">
                <a:solidFill>
                  <a:schemeClr val="tx2"/>
                </a:solidFill>
              </a:rPr>
              <a:t>write </a:t>
            </a:r>
            <a:r>
              <a:rPr lang="en-GB" sz="1600" b="1" dirty="0">
                <a:solidFill>
                  <a:schemeClr val="tx2"/>
                </a:solidFill>
              </a:rPr>
              <a:t>as y </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Partition SSQ:</a:t>
            </a:r>
            <a:br>
              <a:rPr lang="en-GB" sz="1600" b="1" dirty="0">
                <a:solidFill>
                  <a:schemeClr val="tx2"/>
                </a:solidFill>
              </a:rPr>
            </a:br>
            <a:r>
              <a:rPr lang="en-GB" sz="1600" dirty="0">
                <a:solidFill>
                  <a:schemeClr val="tx2"/>
                </a:solidFill>
              </a:rPr>
              <a:t>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y )</a:t>
            </a:r>
            <a:r>
              <a:rPr lang="en-GB" sz="1600" baseline="30000" dirty="0">
                <a:solidFill>
                  <a:schemeClr val="tx2"/>
                </a:solidFill>
              </a:rPr>
              <a:t>2</a:t>
            </a:r>
            <a:r>
              <a:rPr lang="en-GB" sz="1600" dirty="0">
                <a:solidFill>
                  <a:schemeClr val="tx2"/>
                </a:solidFill>
              </a:rPr>
              <a:t>  = n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a:t>
            </a:r>
            <a:r>
              <a:rPr lang="en-GB" sz="1600" b="1" dirty="0">
                <a:solidFill>
                  <a:schemeClr val="tx2"/>
                </a:solidFill>
              </a:rPr>
              <a:t>.</a:t>
            </a:r>
            <a:r>
              <a:rPr lang="en-GB" sz="1600" dirty="0">
                <a:solidFill>
                  <a:schemeClr val="tx2"/>
                </a:solidFill>
              </a:rPr>
              <a:t> - y )</a:t>
            </a:r>
            <a:r>
              <a:rPr lang="en-GB" sz="1600" baseline="30000" dirty="0">
                <a:solidFill>
                  <a:schemeClr val="tx2"/>
                </a:solidFill>
              </a:rPr>
              <a:t>2</a:t>
            </a:r>
            <a:r>
              <a:rPr lang="en-GB" sz="1600" dirty="0">
                <a:solidFill>
                  <a:schemeClr val="tx2"/>
                </a:solidFill>
              </a:rPr>
              <a:t> + m    (y </a:t>
            </a:r>
            <a:r>
              <a:rPr lang="en-GB" sz="1600" b="1" dirty="0">
                <a:solidFill>
                  <a:schemeClr val="tx2"/>
                </a:solidFill>
              </a:rPr>
              <a:t>.</a:t>
            </a:r>
            <a:r>
              <a:rPr lang="en-GB" sz="1600" baseline="-25000" dirty="0">
                <a:solidFill>
                  <a:schemeClr val="tx2"/>
                </a:solidFill>
              </a:rPr>
              <a:t> j</a:t>
            </a:r>
            <a:r>
              <a:rPr lang="en-GB" sz="1600" dirty="0">
                <a:solidFill>
                  <a:schemeClr val="tx2"/>
                </a:solidFill>
              </a:rPr>
              <a:t> - y )</a:t>
            </a:r>
            <a:r>
              <a:rPr lang="en-GB" sz="1600" baseline="30000" dirty="0">
                <a:solidFill>
                  <a:schemeClr val="tx2"/>
                </a:solidFill>
              </a:rPr>
              <a:t>2</a:t>
            </a:r>
            <a:r>
              <a:rPr lang="en-GB" sz="1600" dirty="0">
                <a:solidFill>
                  <a:schemeClr val="tx2"/>
                </a:solidFill>
              </a:rPr>
              <a:t> +         </a:t>
            </a:r>
            <a:r>
              <a:rPr lang="en-GB" sz="1600" dirty="0" smtClean="0">
                <a:solidFill>
                  <a:schemeClr val="tx2"/>
                </a:solidFill>
              </a:rPr>
              <a:t>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a:t>
            </a:r>
            <a:r>
              <a:rPr lang="en-GB" sz="1600" b="1" dirty="0">
                <a:solidFill>
                  <a:schemeClr val="tx2"/>
                </a:solidFill>
              </a:rPr>
              <a:t>.</a:t>
            </a:r>
            <a:r>
              <a:rPr lang="en-GB" sz="1600" dirty="0">
                <a:solidFill>
                  <a:schemeClr val="tx2"/>
                </a:solidFill>
              </a:rPr>
              <a:t> - y</a:t>
            </a:r>
            <a:r>
              <a:rPr lang="en-GB" sz="1600" baseline="-25000" dirty="0">
                <a:solidFill>
                  <a:schemeClr val="tx2"/>
                </a:solidFill>
              </a:rPr>
              <a:t> </a:t>
            </a:r>
            <a:r>
              <a:rPr lang="en-GB" sz="1600" b="1" dirty="0">
                <a:solidFill>
                  <a:schemeClr val="tx2"/>
                </a:solidFill>
              </a:rPr>
              <a:t>.</a:t>
            </a:r>
            <a:r>
              <a:rPr lang="en-GB" sz="1600" baseline="-25000" dirty="0">
                <a:solidFill>
                  <a:schemeClr val="tx2"/>
                </a:solidFill>
              </a:rPr>
              <a:t> j</a:t>
            </a:r>
            <a:r>
              <a:rPr lang="en-GB" sz="1600" dirty="0">
                <a:solidFill>
                  <a:schemeClr val="tx2"/>
                </a:solidFill>
              </a:rPr>
              <a:t> + y )</a:t>
            </a:r>
            <a:r>
              <a:rPr lang="en-GB" sz="1600" baseline="30000" dirty="0">
                <a:solidFill>
                  <a:schemeClr val="tx2"/>
                </a:solidFill>
              </a:rPr>
              <a:t>2</a:t>
            </a:r>
            <a:r>
              <a:rPr lang="en-GB" sz="1600" dirty="0">
                <a:solidFill>
                  <a:schemeClr val="tx2"/>
                </a:solidFill>
              </a:rPr>
              <a:t> </a:t>
            </a:r>
            <a:r>
              <a:rPr lang="en-GB" sz="900" dirty="0">
                <a:solidFill>
                  <a:schemeClr val="tx2"/>
                </a:solidFill>
              </a:rPr>
              <a:t/>
            </a:r>
            <a:br>
              <a:rPr lang="en-GB" sz="900" dirty="0">
                <a:solidFill>
                  <a:schemeClr val="tx2"/>
                </a:solidFill>
              </a:rPr>
            </a:br>
            <a:r>
              <a:rPr lang="en-GB" sz="900" dirty="0">
                <a:solidFill>
                  <a:schemeClr val="tx2"/>
                </a:solidFill>
              </a:rPr>
              <a:t>                                     </a:t>
            </a:r>
            <a:br>
              <a:rPr lang="en-GB" sz="900" dirty="0">
                <a:solidFill>
                  <a:schemeClr val="tx2"/>
                </a:solidFill>
              </a:rPr>
            </a:br>
            <a:r>
              <a:rPr lang="en-GB" sz="1600" dirty="0">
                <a:solidFill>
                  <a:schemeClr val="tx2"/>
                </a:solidFill>
              </a:rPr>
              <a:t>                                    Total	       Between            </a:t>
            </a:r>
            <a:r>
              <a:rPr lang="en-GB" sz="1600" dirty="0" err="1">
                <a:solidFill>
                  <a:schemeClr val="tx2"/>
                </a:solidFill>
              </a:rPr>
              <a:t>Between</a:t>
            </a:r>
            <a:r>
              <a:rPr lang="en-GB" sz="1600" dirty="0">
                <a:solidFill>
                  <a:schemeClr val="tx2"/>
                </a:solidFill>
              </a:rPr>
              <a:t>                 Residual</a:t>
            </a:r>
            <a:br>
              <a:rPr lang="en-GB" sz="1600" dirty="0">
                <a:solidFill>
                  <a:schemeClr val="tx2"/>
                </a:solidFill>
              </a:rPr>
            </a:br>
            <a:r>
              <a:rPr lang="en-GB" sz="1600" dirty="0">
                <a:solidFill>
                  <a:schemeClr val="tx2"/>
                </a:solidFill>
              </a:rPr>
              <a:t>	                 Variation             Rows               Columns                Variation</a:t>
            </a:r>
            <a:br>
              <a:rPr lang="en-GB" sz="1600" dirty="0">
                <a:solidFill>
                  <a:schemeClr val="tx2"/>
                </a:solidFill>
              </a:rPr>
            </a:br>
            <a:r>
              <a:rPr lang="en-GB" sz="800" dirty="0">
                <a:solidFill>
                  <a:schemeClr val="tx2"/>
                </a:solidFill>
              </a:rPr>
              <a:t/>
            </a:r>
            <a:br>
              <a:rPr lang="en-GB" sz="800" dirty="0">
                <a:solidFill>
                  <a:schemeClr val="tx2"/>
                </a:solidFill>
              </a:rPr>
            </a:br>
            <a:r>
              <a:rPr lang="en-GB" sz="1600" b="1" dirty="0">
                <a:solidFill>
                  <a:schemeClr val="tx2"/>
                </a:solidFill>
              </a:rPr>
              <a:t>Model:</a:t>
            </a:r>
            <a:r>
              <a:rPr lang="en-GB" sz="1600" dirty="0">
                <a:solidFill>
                  <a:schemeClr val="tx2"/>
                </a:solidFill>
              </a:rPr>
              <a:t>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     </a:t>
            </a:r>
            <a:r>
              <a:rPr lang="en-GB" sz="1600" baseline="-25000" dirty="0">
                <a:solidFill>
                  <a:schemeClr val="tx2"/>
                </a:solidFill>
              </a:rPr>
              <a:t>i  </a:t>
            </a:r>
            <a:r>
              <a:rPr lang="en-GB" sz="1600" dirty="0">
                <a:solidFill>
                  <a:schemeClr val="tx2"/>
                </a:solidFill>
              </a:rPr>
              <a:t>+       </a:t>
            </a:r>
            <a:r>
              <a:rPr lang="en-GB" sz="1600" baseline="-25000" dirty="0">
                <a:solidFill>
                  <a:schemeClr val="tx2"/>
                </a:solidFill>
              </a:rPr>
              <a:t>j</a:t>
            </a:r>
            <a:r>
              <a:rPr lang="en-GB" sz="1600" dirty="0">
                <a:solidFill>
                  <a:schemeClr val="tx2"/>
                </a:solidFill>
              </a:rPr>
              <a:t> +       </a:t>
            </a:r>
            <a:r>
              <a:rPr lang="en-GB" sz="1600" baseline="-25000" dirty="0">
                <a:solidFill>
                  <a:schemeClr val="tx2"/>
                </a:solidFill>
              </a:rPr>
              <a:t>i, j</a:t>
            </a:r>
            <a:r>
              <a:rPr lang="en-GB" sz="1600" dirty="0">
                <a:solidFill>
                  <a:schemeClr val="tx2"/>
                </a:solidFill>
              </a:rPr>
              <a:t> ,	</a:t>
            </a:r>
            <a:r>
              <a:rPr lang="en-GB" sz="1600" baseline="-25000" dirty="0">
                <a:solidFill>
                  <a:schemeClr val="tx2"/>
                </a:solidFill>
              </a:rPr>
              <a:t>i, j</a:t>
            </a:r>
            <a:r>
              <a:rPr lang="en-GB" sz="1600" dirty="0">
                <a:solidFill>
                  <a:schemeClr val="tx2"/>
                </a:solidFill>
              </a:rPr>
              <a:t>  ~ N ( 0, </a:t>
            </a:r>
            <a:r>
              <a:rPr lang="en-GB" sz="1600" dirty="0">
                <a:solidFill>
                  <a:schemeClr val="tx2"/>
                </a:solidFill>
                <a:latin typeface="Symbol" pitchFamily="18" charset="2"/>
              </a:rPr>
              <a:t>s</a:t>
            </a:r>
            <a:r>
              <a:rPr lang="en-GB" sz="1600" baseline="30000" dirty="0">
                <a:solidFill>
                  <a:schemeClr val="tx2"/>
                </a:solidFill>
                <a:latin typeface="Symbol" pitchFamily="18" charset="2"/>
              </a:rPr>
              <a:t>2</a:t>
            </a:r>
            <a:r>
              <a:rPr lang="en-GB" sz="1600" dirty="0">
                <a:solidFill>
                  <a:schemeClr val="tx2"/>
                </a:solidFill>
              </a:rPr>
              <a:t>)</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H</a:t>
            </a:r>
            <a:r>
              <a:rPr lang="en-GB" sz="1600" b="1" baseline="-25000" dirty="0">
                <a:solidFill>
                  <a:schemeClr val="tx2"/>
                </a:solidFill>
              </a:rPr>
              <a:t>0</a:t>
            </a:r>
            <a:r>
              <a:rPr lang="en-GB" sz="1600" dirty="0">
                <a:solidFill>
                  <a:schemeClr val="tx2"/>
                </a:solidFill>
              </a:rPr>
              <a:t>:	  All      </a:t>
            </a:r>
            <a:r>
              <a:rPr lang="en-GB" sz="1600" baseline="-25000" dirty="0">
                <a:solidFill>
                  <a:schemeClr val="tx2"/>
                </a:solidFill>
              </a:rPr>
              <a:t>i </a:t>
            </a:r>
            <a:r>
              <a:rPr lang="en-GB" sz="1600" dirty="0">
                <a:solidFill>
                  <a:schemeClr val="tx2"/>
                </a:solidFill>
              </a:rPr>
              <a:t>are equal.     </a:t>
            </a:r>
            <a:r>
              <a:rPr lang="en-GB" sz="1600" b="1" dirty="0">
                <a:solidFill>
                  <a:schemeClr val="tx2"/>
                </a:solidFill>
              </a:rPr>
              <a:t>H</a:t>
            </a:r>
            <a:r>
              <a:rPr lang="en-GB" sz="1600" b="1" baseline="-25000" dirty="0">
                <a:solidFill>
                  <a:schemeClr val="tx2"/>
                </a:solidFill>
              </a:rPr>
              <a:t>0</a:t>
            </a:r>
            <a:r>
              <a:rPr lang="en-GB" sz="1600" dirty="0">
                <a:solidFill>
                  <a:schemeClr val="tx2"/>
                </a:solidFill>
              </a:rPr>
              <a:t>: all       </a:t>
            </a:r>
            <a:r>
              <a:rPr lang="en-GB" sz="1600" baseline="-25000" dirty="0">
                <a:solidFill>
                  <a:schemeClr val="tx2"/>
                </a:solidFill>
              </a:rPr>
              <a:t>j</a:t>
            </a:r>
            <a:r>
              <a:rPr lang="en-GB" sz="1600" dirty="0">
                <a:solidFill>
                  <a:schemeClr val="tx2"/>
                </a:solidFill>
              </a:rPr>
              <a:t> are equal</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AOV </a:t>
            </a:r>
            <a:r>
              <a:rPr lang="en-GB" sz="1600" dirty="0" smtClean="0">
                <a:solidFill>
                  <a:schemeClr val="tx2"/>
                </a:solidFill>
              </a:rPr>
              <a:t>    </a:t>
            </a:r>
            <a:r>
              <a:rPr lang="en-GB" sz="1600" b="1" dirty="0" smtClean="0">
                <a:solidFill>
                  <a:schemeClr val="tx2"/>
                </a:solidFill>
              </a:rPr>
              <a:t>Variation       </a:t>
            </a:r>
            <a:r>
              <a:rPr lang="en-GB" sz="1600" b="1" dirty="0">
                <a:solidFill>
                  <a:schemeClr val="tx2"/>
                </a:solidFill>
              </a:rPr>
              <a:t>D.F.        </a:t>
            </a:r>
            <a:r>
              <a:rPr lang="en-GB" sz="1600" b="1" dirty="0" smtClean="0">
                <a:solidFill>
                  <a:schemeClr val="tx2"/>
                </a:solidFill>
              </a:rPr>
              <a:t>  Sums </a:t>
            </a:r>
            <a:r>
              <a:rPr lang="en-GB" sz="1600" b="1" dirty="0">
                <a:solidFill>
                  <a:schemeClr val="tx2"/>
                </a:solidFill>
              </a:rPr>
              <a:t>of Squares      </a:t>
            </a:r>
            <a:r>
              <a:rPr lang="en-GB" sz="1600" b="1" dirty="0" smtClean="0">
                <a:solidFill>
                  <a:schemeClr val="tx2"/>
                </a:solidFill>
              </a:rPr>
              <a:t>                Mean </a:t>
            </a:r>
            <a:r>
              <a:rPr lang="en-GB" sz="1600" b="1" dirty="0">
                <a:solidFill>
                  <a:schemeClr val="tx2"/>
                </a:solidFill>
              </a:rPr>
              <a:t>Squares             </a:t>
            </a:r>
            <a:r>
              <a:rPr lang="en-GB" sz="1600" b="1" dirty="0" smtClean="0">
                <a:solidFill>
                  <a:schemeClr val="tx2"/>
                </a:solidFill>
              </a:rPr>
              <a:t>F</a:t>
            </a:r>
          </a:p>
          <a:p>
            <a:r>
              <a:rPr lang="en-GB" sz="1600" b="1" dirty="0">
                <a:solidFill>
                  <a:schemeClr val="tx2"/>
                </a:solidFill>
              </a:rPr>
              <a:t> </a:t>
            </a:r>
            <a:r>
              <a:rPr lang="en-GB" sz="1600" b="1" dirty="0" smtClean="0">
                <a:solidFill>
                  <a:schemeClr val="tx2"/>
                </a:solidFill>
              </a:rPr>
              <a:t>            </a:t>
            </a:r>
            <a:r>
              <a:rPr lang="en-GB" sz="1600" b="1" dirty="0">
                <a:solidFill>
                  <a:schemeClr val="tx2"/>
                </a:solidFill>
              </a:rPr>
              <a:t>Between</a:t>
            </a:r>
            <a:r>
              <a:rPr lang="en-GB" sz="1600" dirty="0">
                <a:solidFill>
                  <a:schemeClr val="tx2"/>
                </a:solidFill>
              </a:rPr>
              <a:t>     m -1   </a:t>
            </a:r>
            <a:r>
              <a:rPr lang="en-GB" sz="1600" dirty="0" smtClean="0">
                <a:solidFill>
                  <a:schemeClr val="tx2"/>
                </a:solidFill>
              </a:rPr>
              <a:t>        </a:t>
            </a:r>
            <a:r>
              <a:rPr lang="en-GB" sz="1600" dirty="0">
                <a:solidFill>
                  <a:schemeClr val="tx2"/>
                </a:solidFill>
              </a:rPr>
              <a:t>Q</a:t>
            </a:r>
            <a:r>
              <a:rPr lang="en-GB" sz="1600" baseline="-25000" dirty="0">
                <a:solidFill>
                  <a:schemeClr val="tx2"/>
                </a:solidFill>
              </a:rPr>
              <a:t>1</a:t>
            </a:r>
            <a:r>
              <a:rPr lang="en-GB" sz="1600" dirty="0">
                <a:solidFill>
                  <a:schemeClr val="tx2"/>
                </a:solidFill>
              </a:rPr>
              <a:t>=  n      (</a:t>
            </a:r>
            <a:r>
              <a:rPr lang="en-GB" sz="1600" dirty="0" err="1">
                <a:solidFill>
                  <a:schemeClr val="tx2"/>
                </a:solidFill>
              </a:rPr>
              <a:t>y</a:t>
            </a:r>
            <a:r>
              <a:rPr lang="en-GB" sz="1600" baseline="-25000" dirty="0" err="1">
                <a:solidFill>
                  <a:schemeClr val="tx2"/>
                </a:solidFill>
              </a:rPr>
              <a:t>i</a:t>
            </a:r>
            <a:r>
              <a:rPr lang="en-GB" sz="1600" dirty="0">
                <a:solidFill>
                  <a:schemeClr val="tx2"/>
                </a:solidFill>
              </a:rPr>
              <a:t> </a:t>
            </a:r>
            <a:r>
              <a:rPr lang="en-GB" sz="1600" b="1" dirty="0">
                <a:solidFill>
                  <a:schemeClr val="tx2"/>
                </a:solidFill>
              </a:rPr>
              <a:t>.</a:t>
            </a:r>
            <a:r>
              <a:rPr lang="en-GB" sz="1600" dirty="0">
                <a:solidFill>
                  <a:schemeClr val="tx2"/>
                </a:solidFill>
              </a:rPr>
              <a:t> -  y )</a:t>
            </a:r>
            <a:r>
              <a:rPr lang="en-GB" sz="1600" baseline="30000" dirty="0">
                <a:solidFill>
                  <a:schemeClr val="tx2"/>
                </a:solidFill>
              </a:rPr>
              <a:t>2             </a:t>
            </a:r>
            <a:r>
              <a:rPr lang="en-GB" sz="1600" baseline="30000" dirty="0" smtClean="0">
                <a:solidFill>
                  <a:schemeClr val="tx2"/>
                </a:solidFill>
              </a:rPr>
              <a:t>             </a:t>
            </a:r>
            <a:r>
              <a:rPr lang="en-GB" sz="1600" dirty="0" smtClean="0">
                <a:solidFill>
                  <a:schemeClr val="tx2"/>
                </a:solidFill>
              </a:rPr>
              <a:t>MS</a:t>
            </a:r>
            <a:r>
              <a:rPr lang="en-GB" sz="1600" baseline="-25000" dirty="0" smtClean="0">
                <a:solidFill>
                  <a:schemeClr val="tx2"/>
                </a:solidFill>
              </a:rPr>
              <a:t>1</a:t>
            </a:r>
            <a:r>
              <a:rPr lang="en-GB" sz="1600" dirty="0" smtClean="0">
                <a:solidFill>
                  <a:schemeClr val="tx2"/>
                </a:solidFill>
              </a:rPr>
              <a:t> </a:t>
            </a:r>
            <a:r>
              <a:rPr lang="en-GB" sz="1600" dirty="0">
                <a:solidFill>
                  <a:schemeClr val="tx2"/>
                </a:solidFill>
              </a:rPr>
              <a:t>= Q</a:t>
            </a:r>
            <a:r>
              <a:rPr lang="en-GB" sz="1600" baseline="-25000" dirty="0">
                <a:solidFill>
                  <a:schemeClr val="tx2"/>
                </a:solidFill>
              </a:rPr>
              <a:t>1</a:t>
            </a:r>
            <a:r>
              <a:rPr lang="en-GB" sz="1600" dirty="0">
                <a:solidFill>
                  <a:schemeClr val="tx2"/>
                </a:solidFill>
              </a:rPr>
              <a:t>/(m - 1)    </a:t>
            </a:r>
            <a:r>
              <a:rPr lang="en-GB" sz="1600" dirty="0" smtClean="0">
                <a:solidFill>
                  <a:schemeClr val="tx2"/>
                </a:solidFill>
              </a:rPr>
              <a:t>  MS</a:t>
            </a:r>
            <a:r>
              <a:rPr lang="en-GB" sz="1600" baseline="-25000" dirty="0" smtClean="0">
                <a:solidFill>
                  <a:schemeClr val="tx2"/>
                </a:solidFill>
              </a:rPr>
              <a:t>1</a:t>
            </a:r>
            <a:r>
              <a:rPr lang="en-GB" sz="1600" dirty="0">
                <a:solidFill>
                  <a:schemeClr val="tx2"/>
                </a:solidFill>
              </a:rPr>
              <a:t>/ </a:t>
            </a:r>
            <a:r>
              <a:rPr lang="en-GB" sz="1600" dirty="0" smtClean="0">
                <a:solidFill>
                  <a:schemeClr val="tx2"/>
                </a:solidFill>
              </a:rPr>
              <a:t>MS</a:t>
            </a:r>
            <a:r>
              <a:rPr lang="en-GB" sz="1600" baseline="-25000" dirty="0" smtClean="0">
                <a:solidFill>
                  <a:schemeClr val="tx2"/>
                </a:solidFill>
              </a:rPr>
              <a:t>E</a:t>
            </a:r>
          </a:p>
          <a:p>
            <a:r>
              <a:rPr lang="en-GB" sz="1600" b="1" dirty="0" smtClean="0">
                <a:solidFill>
                  <a:schemeClr val="tx2"/>
                </a:solidFill>
              </a:rPr>
              <a:t>              Rows</a:t>
            </a:r>
            <a:r>
              <a:rPr lang="en-GB" sz="1600" b="1" dirty="0">
                <a:solidFill>
                  <a:schemeClr val="tx2"/>
                </a:solidFill>
              </a:rPr>
              <a:t/>
            </a:r>
            <a:br>
              <a:rPr lang="en-GB" sz="1600" b="1" dirty="0">
                <a:solidFill>
                  <a:schemeClr val="tx2"/>
                </a:solidFill>
              </a:rPr>
            </a:br>
            <a:r>
              <a:rPr lang="en-GB" sz="1600" b="1" dirty="0" smtClean="0">
                <a:solidFill>
                  <a:schemeClr val="tx2"/>
                </a:solidFill>
              </a:rPr>
              <a:t>             Between</a:t>
            </a:r>
            <a:r>
              <a:rPr lang="en-GB" sz="1600" dirty="0" smtClean="0">
                <a:solidFill>
                  <a:schemeClr val="tx2"/>
                </a:solidFill>
              </a:rPr>
              <a:t>     </a:t>
            </a:r>
            <a:r>
              <a:rPr lang="en-GB" sz="1600" dirty="0">
                <a:solidFill>
                  <a:schemeClr val="tx2"/>
                </a:solidFill>
              </a:rPr>
              <a:t>n -1     </a:t>
            </a:r>
            <a:r>
              <a:rPr lang="en-GB" sz="1600" dirty="0" smtClean="0">
                <a:solidFill>
                  <a:schemeClr val="tx2"/>
                </a:solidFill>
              </a:rPr>
              <a:t>       Q</a:t>
            </a:r>
            <a:r>
              <a:rPr lang="en-GB" sz="1600" baseline="-25000" dirty="0" smtClean="0">
                <a:solidFill>
                  <a:schemeClr val="tx2"/>
                </a:solidFill>
              </a:rPr>
              <a:t>2</a:t>
            </a:r>
            <a:r>
              <a:rPr lang="en-GB" sz="1600" dirty="0">
                <a:solidFill>
                  <a:schemeClr val="tx2"/>
                </a:solidFill>
              </a:rPr>
              <a:t>=  m     (y</a:t>
            </a:r>
            <a:r>
              <a:rPr lang="en-GB" sz="1600" b="1" dirty="0">
                <a:solidFill>
                  <a:schemeClr val="tx2"/>
                </a:solidFill>
              </a:rPr>
              <a:t>.</a:t>
            </a:r>
            <a:r>
              <a:rPr lang="en-GB" sz="1600" dirty="0">
                <a:solidFill>
                  <a:schemeClr val="tx2"/>
                </a:solidFill>
              </a:rPr>
              <a:t> </a:t>
            </a:r>
            <a:r>
              <a:rPr lang="en-GB" sz="1600" baseline="-25000" dirty="0">
                <a:solidFill>
                  <a:schemeClr val="tx2"/>
                </a:solidFill>
              </a:rPr>
              <a:t>j</a:t>
            </a:r>
            <a:r>
              <a:rPr lang="en-GB" sz="1600" dirty="0">
                <a:solidFill>
                  <a:schemeClr val="tx2"/>
                </a:solidFill>
              </a:rPr>
              <a:t>  -  y )</a:t>
            </a:r>
            <a:r>
              <a:rPr lang="en-GB" sz="1600" baseline="30000" dirty="0">
                <a:solidFill>
                  <a:schemeClr val="tx2"/>
                </a:solidFill>
              </a:rPr>
              <a:t>2           </a:t>
            </a:r>
            <a:r>
              <a:rPr lang="en-GB" sz="1600" baseline="30000" dirty="0" smtClean="0">
                <a:solidFill>
                  <a:schemeClr val="tx2"/>
                </a:solidFill>
              </a:rPr>
              <a:t>             </a:t>
            </a:r>
            <a:r>
              <a:rPr lang="en-GB" sz="1600" dirty="0" smtClean="0">
                <a:solidFill>
                  <a:schemeClr val="tx2"/>
                </a:solidFill>
              </a:rPr>
              <a:t>MS</a:t>
            </a:r>
            <a:r>
              <a:rPr lang="en-GB" sz="1600" baseline="-25000" dirty="0" smtClean="0">
                <a:solidFill>
                  <a:schemeClr val="tx2"/>
                </a:solidFill>
              </a:rPr>
              <a:t>2</a:t>
            </a:r>
            <a:r>
              <a:rPr lang="en-GB" sz="1600" dirty="0" smtClean="0">
                <a:solidFill>
                  <a:schemeClr val="tx2"/>
                </a:solidFill>
              </a:rPr>
              <a:t> </a:t>
            </a:r>
            <a:r>
              <a:rPr lang="en-GB" sz="1600" dirty="0">
                <a:solidFill>
                  <a:schemeClr val="tx2"/>
                </a:solidFill>
              </a:rPr>
              <a:t>= Q</a:t>
            </a:r>
            <a:r>
              <a:rPr lang="en-GB" sz="1600" baseline="-25000" dirty="0">
                <a:solidFill>
                  <a:schemeClr val="tx2"/>
                </a:solidFill>
              </a:rPr>
              <a:t>2</a:t>
            </a:r>
            <a:r>
              <a:rPr lang="en-GB" sz="1600" dirty="0">
                <a:solidFill>
                  <a:schemeClr val="tx2"/>
                </a:solidFill>
              </a:rPr>
              <a:t>/(n - 1)   </a:t>
            </a:r>
            <a:r>
              <a:rPr lang="en-GB" sz="1600" dirty="0" smtClean="0">
                <a:solidFill>
                  <a:schemeClr val="tx2"/>
                </a:solidFill>
              </a:rPr>
              <a:t>     </a:t>
            </a:r>
            <a:r>
              <a:rPr lang="en-GB" sz="1600" dirty="0">
                <a:solidFill>
                  <a:schemeClr val="tx2"/>
                </a:solidFill>
              </a:rPr>
              <a:t>MS</a:t>
            </a:r>
            <a:r>
              <a:rPr lang="en-GB" sz="1600" baseline="-25000" dirty="0">
                <a:solidFill>
                  <a:schemeClr val="tx2"/>
                </a:solidFill>
              </a:rPr>
              <a:t>2</a:t>
            </a:r>
            <a:r>
              <a:rPr lang="en-GB" sz="1600" dirty="0">
                <a:solidFill>
                  <a:schemeClr val="tx2"/>
                </a:solidFill>
              </a:rPr>
              <a:t>/ MS</a:t>
            </a:r>
            <a:r>
              <a:rPr lang="en-GB" sz="1600" baseline="-25000" dirty="0">
                <a:solidFill>
                  <a:schemeClr val="tx2"/>
                </a:solidFill>
              </a:rPr>
              <a:t>E</a:t>
            </a:r>
            <a:r>
              <a:rPr lang="en-GB" sz="1600" dirty="0">
                <a:solidFill>
                  <a:schemeClr val="tx2"/>
                </a:solidFill>
              </a:rPr>
              <a:t>           </a:t>
            </a:r>
            <a:r>
              <a:rPr lang="en-GB" sz="1600" b="1" dirty="0" smtClean="0">
                <a:solidFill>
                  <a:schemeClr val="tx2"/>
                </a:solidFill>
              </a:rPr>
              <a:t>                    </a:t>
            </a:r>
          </a:p>
          <a:p>
            <a:r>
              <a:rPr lang="en-GB" sz="1600" b="1" dirty="0" smtClean="0">
                <a:solidFill>
                  <a:schemeClr val="tx2"/>
                </a:solidFill>
              </a:rPr>
              <a:t>              Columns</a:t>
            </a:r>
          </a:p>
          <a:p>
            <a:r>
              <a:rPr lang="en-GB" sz="1600" b="1" dirty="0">
                <a:solidFill>
                  <a:schemeClr val="tx2"/>
                </a:solidFill>
              </a:rPr>
              <a:t> </a:t>
            </a:r>
            <a:r>
              <a:rPr lang="en-GB" sz="1600" b="1" dirty="0" smtClean="0">
                <a:solidFill>
                  <a:schemeClr val="tx2"/>
                </a:solidFill>
              </a:rPr>
              <a:t>            Residual      </a:t>
            </a:r>
            <a:r>
              <a:rPr lang="en-GB" sz="1500" dirty="0" smtClean="0">
                <a:solidFill>
                  <a:schemeClr val="tx2"/>
                </a:solidFill>
              </a:rPr>
              <a:t>(</a:t>
            </a:r>
            <a:r>
              <a:rPr lang="en-GB" sz="1500" dirty="0">
                <a:solidFill>
                  <a:schemeClr val="tx2"/>
                </a:solidFill>
              </a:rPr>
              <a:t>m-1)(n-1</a:t>
            </a:r>
            <a:r>
              <a:rPr lang="en-GB" sz="1500" dirty="0" smtClean="0">
                <a:solidFill>
                  <a:schemeClr val="tx2"/>
                </a:solidFill>
              </a:rPr>
              <a:t>) </a:t>
            </a:r>
            <a:r>
              <a:rPr lang="en-GB" sz="1600" dirty="0" smtClean="0">
                <a:solidFill>
                  <a:schemeClr val="tx2"/>
                </a:solidFill>
              </a:rPr>
              <a:t>Q</a:t>
            </a:r>
            <a:r>
              <a:rPr lang="en-GB" sz="1600" baseline="-25000" dirty="0" smtClean="0">
                <a:solidFill>
                  <a:schemeClr val="tx2"/>
                </a:solidFill>
              </a:rPr>
              <a:t>E</a:t>
            </a:r>
            <a:r>
              <a:rPr lang="en-GB" sz="1600" dirty="0">
                <a:solidFill>
                  <a:schemeClr val="tx2"/>
                </a:solidFill>
              </a:rPr>
              <a:t>=     </a:t>
            </a:r>
            <a:r>
              <a:rPr lang="en-GB" sz="1600" dirty="0" smtClean="0">
                <a:solidFill>
                  <a:schemeClr val="tx2"/>
                </a:solidFill>
              </a:rPr>
              <a:t>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a:t>
            </a:r>
            <a:r>
              <a:rPr lang="en-GB" sz="1600" b="1" dirty="0">
                <a:solidFill>
                  <a:schemeClr val="tx2"/>
                </a:solidFill>
              </a:rPr>
              <a:t>.</a:t>
            </a:r>
            <a:r>
              <a:rPr lang="en-GB" sz="1600" dirty="0">
                <a:solidFill>
                  <a:schemeClr val="tx2"/>
                </a:solidFill>
              </a:rPr>
              <a:t> - y</a:t>
            </a:r>
            <a:r>
              <a:rPr lang="en-GB" sz="1600" b="1" dirty="0">
                <a:solidFill>
                  <a:schemeClr val="tx2"/>
                </a:solidFill>
              </a:rPr>
              <a:t>.</a:t>
            </a:r>
            <a:r>
              <a:rPr lang="en-GB" sz="1600" baseline="-25000" dirty="0">
                <a:solidFill>
                  <a:schemeClr val="tx2"/>
                </a:solidFill>
              </a:rPr>
              <a:t> j</a:t>
            </a:r>
            <a:r>
              <a:rPr lang="en-GB" sz="1600" dirty="0">
                <a:solidFill>
                  <a:schemeClr val="tx2"/>
                </a:solidFill>
              </a:rPr>
              <a:t> + </a:t>
            </a:r>
            <a:r>
              <a:rPr lang="en-GB" sz="1600" dirty="0" smtClean="0">
                <a:solidFill>
                  <a:schemeClr val="tx2"/>
                </a:solidFill>
              </a:rPr>
              <a:t>y)</a:t>
            </a:r>
            <a:r>
              <a:rPr lang="en-GB" sz="1600" baseline="30000" dirty="0" smtClean="0">
                <a:solidFill>
                  <a:schemeClr val="tx2"/>
                </a:solidFill>
              </a:rPr>
              <a:t>2      </a:t>
            </a:r>
            <a:r>
              <a:rPr lang="en-GB" sz="1600" dirty="0">
                <a:solidFill>
                  <a:schemeClr val="tx2"/>
                </a:solidFill>
              </a:rPr>
              <a:t>MS</a:t>
            </a:r>
            <a:r>
              <a:rPr lang="en-GB" sz="1600" baseline="-25000" dirty="0">
                <a:solidFill>
                  <a:schemeClr val="tx2"/>
                </a:solidFill>
              </a:rPr>
              <a:t>E</a:t>
            </a:r>
            <a:r>
              <a:rPr lang="en-GB" sz="1600" dirty="0">
                <a:solidFill>
                  <a:schemeClr val="tx2"/>
                </a:solidFill>
              </a:rPr>
              <a:t> = Q</a:t>
            </a:r>
            <a:r>
              <a:rPr lang="en-GB" sz="1600" baseline="-25000" dirty="0">
                <a:solidFill>
                  <a:schemeClr val="tx2"/>
                </a:solidFill>
              </a:rPr>
              <a:t>E</a:t>
            </a:r>
            <a:r>
              <a:rPr lang="en-GB" sz="1500" dirty="0">
                <a:solidFill>
                  <a:schemeClr val="tx2"/>
                </a:solidFill>
              </a:rPr>
              <a:t>/(m-1)(n-1</a:t>
            </a:r>
            <a:r>
              <a:rPr lang="en-GB" sz="1200" dirty="0">
                <a:solidFill>
                  <a:schemeClr val="tx2"/>
                </a:solidFill>
              </a:rPr>
              <a:t>)</a:t>
            </a:r>
            <a:r>
              <a:rPr lang="en-GB" sz="1600" dirty="0">
                <a:solidFill>
                  <a:schemeClr val="tx2"/>
                </a:solidFill>
              </a:rPr>
              <a:t> </a:t>
            </a:r>
            <a:r>
              <a:rPr lang="en-GB" sz="1600" b="1" dirty="0">
                <a:solidFill>
                  <a:schemeClr val="tx2"/>
                </a:solidFill>
              </a:rPr>
              <a:t/>
            </a:r>
            <a:br>
              <a:rPr lang="en-GB" sz="1600" b="1" dirty="0">
                <a:solidFill>
                  <a:schemeClr val="tx2"/>
                </a:solidFill>
              </a:rPr>
            </a:br>
            <a:r>
              <a:rPr lang="en-GB" sz="1600" b="1" dirty="0">
                <a:solidFill>
                  <a:schemeClr val="tx2"/>
                </a:solidFill>
              </a:rPr>
              <a:t/>
            </a:r>
            <a:br>
              <a:rPr lang="en-GB" sz="1600" b="1" dirty="0">
                <a:solidFill>
                  <a:schemeClr val="tx2"/>
                </a:solidFill>
              </a:rPr>
            </a:br>
            <a:r>
              <a:rPr lang="en-GB" sz="1600" b="1" dirty="0" smtClean="0">
                <a:solidFill>
                  <a:schemeClr val="tx2"/>
                </a:solidFill>
              </a:rPr>
              <a:t>              Total                </a:t>
            </a:r>
            <a:r>
              <a:rPr lang="en-GB" sz="1600" dirty="0" err="1" smtClean="0">
                <a:solidFill>
                  <a:schemeClr val="tx2"/>
                </a:solidFill>
              </a:rPr>
              <a:t>mn</a:t>
            </a:r>
            <a:r>
              <a:rPr lang="en-GB" sz="1600" dirty="0" smtClean="0">
                <a:solidFill>
                  <a:schemeClr val="tx2"/>
                </a:solidFill>
              </a:rPr>
              <a:t> </a:t>
            </a:r>
            <a:r>
              <a:rPr lang="en-GB" sz="1600" dirty="0">
                <a:solidFill>
                  <a:schemeClr val="tx2"/>
                </a:solidFill>
              </a:rPr>
              <a:t>-1      </a:t>
            </a:r>
            <a:r>
              <a:rPr lang="en-GB" sz="1600" dirty="0" smtClean="0">
                <a:solidFill>
                  <a:schemeClr val="tx2"/>
                </a:solidFill>
              </a:rPr>
              <a:t>     Q</a:t>
            </a:r>
            <a:r>
              <a:rPr lang="en-GB" sz="1600" baseline="-25000" dirty="0" smtClean="0">
                <a:solidFill>
                  <a:schemeClr val="tx2"/>
                </a:solidFill>
              </a:rPr>
              <a:t>  </a:t>
            </a:r>
            <a:r>
              <a:rPr lang="en-GB" sz="1600" dirty="0">
                <a:solidFill>
                  <a:schemeClr val="tx2"/>
                </a:solidFill>
              </a:rPr>
              <a:t>=   </a:t>
            </a:r>
            <a:r>
              <a:rPr lang="en-GB" sz="1600" baseline="-25000" dirty="0">
                <a:solidFill>
                  <a:schemeClr val="tx2"/>
                </a:solidFill>
              </a:rPr>
              <a:t>          </a:t>
            </a:r>
            <a:r>
              <a:rPr lang="en-GB" sz="1600" dirty="0">
                <a:solidFill>
                  <a:schemeClr val="tx2"/>
                </a:solidFill>
              </a:rPr>
              <a:t>(</a:t>
            </a:r>
            <a:r>
              <a:rPr lang="en-GB" sz="1600" dirty="0" err="1">
                <a:solidFill>
                  <a:schemeClr val="tx2"/>
                </a:solidFill>
              </a:rPr>
              <a:t>y</a:t>
            </a:r>
            <a:r>
              <a:rPr lang="en-GB" sz="1600" baseline="-25000" dirty="0" err="1">
                <a:solidFill>
                  <a:schemeClr val="tx2"/>
                </a:solidFill>
              </a:rPr>
              <a:t>i</a:t>
            </a:r>
            <a:r>
              <a:rPr lang="en-GB" sz="1600" baseline="-25000" dirty="0">
                <a:solidFill>
                  <a:schemeClr val="tx2"/>
                </a:solidFill>
              </a:rPr>
              <a:t>, j.</a:t>
            </a:r>
            <a:r>
              <a:rPr lang="en-GB" sz="1600" dirty="0">
                <a:solidFill>
                  <a:schemeClr val="tx2"/>
                </a:solidFill>
              </a:rPr>
              <a:t> - y )</a:t>
            </a:r>
            <a:r>
              <a:rPr lang="en-GB" sz="1600" baseline="30000" dirty="0">
                <a:solidFill>
                  <a:schemeClr val="tx2"/>
                </a:solidFill>
              </a:rPr>
              <a:t>2</a:t>
            </a:r>
            <a:r>
              <a:rPr lang="en-GB" sz="1600" dirty="0">
                <a:solidFill>
                  <a:schemeClr val="tx2"/>
                </a:solidFill>
              </a:rPr>
              <a:t>            </a:t>
            </a:r>
            <a:r>
              <a:rPr lang="en-GB" sz="1600" dirty="0" smtClean="0">
                <a:solidFill>
                  <a:schemeClr val="tx2"/>
                </a:solidFill>
              </a:rPr>
              <a:t>      Q</a:t>
            </a:r>
            <a:r>
              <a:rPr lang="en-GB" sz="1600" baseline="-25000" dirty="0" smtClean="0">
                <a:solidFill>
                  <a:schemeClr val="tx2"/>
                </a:solidFill>
              </a:rPr>
              <a:t> </a:t>
            </a:r>
            <a:r>
              <a:rPr lang="en-GB" sz="1600" dirty="0">
                <a:solidFill>
                  <a:schemeClr val="tx2"/>
                </a:solidFill>
              </a:rPr>
              <a:t>/( </a:t>
            </a:r>
            <a:r>
              <a:rPr lang="en-GB" sz="1600" dirty="0" err="1">
                <a:solidFill>
                  <a:schemeClr val="tx2"/>
                </a:solidFill>
              </a:rPr>
              <a:t>mn</a:t>
            </a:r>
            <a:r>
              <a:rPr lang="en-GB" sz="1600" dirty="0">
                <a:solidFill>
                  <a:schemeClr val="tx2"/>
                </a:solidFill>
              </a:rPr>
              <a:t> - 1)  </a:t>
            </a:r>
          </a:p>
        </p:txBody>
      </p:sp>
      <p:sp>
        <p:nvSpPr>
          <p:cNvPr id="4" name="Line 5"/>
          <p:cNvSpPr>
            <a:spLocks noChangeShapeType="1"/>
          </p:cNvSpPr>
          <p:nvPr/>
        </p:nvSpPr>
        <p:spPr bwMode="auto">
          <a:xfrm>
            <a:off x="1524000" y="90872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6"/>
          <p:cNvSpPr>
            <a:spLocks noChangeShapeType="1"/>
          </p:cNvSpPr>
          <p:nvPr/>
        </p:nvSpPr>
        <p:spPr bwMode="auto">
          <a:xfrm>
            <a:off x="1475656" y="1772816"/>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6" name="Object 7"/>
          <p:cNvGraphicFramePr>
            <a:graphicFrameLocks/>
          </p:cNvGraphicFramePr>
          <p:nvPr>
            <p:extLst>
              <p:ext uri="{D42A27DB-BD31-4B8C-83A1-F6EECF244321}">
                <p14:modId xmlns:p14="http://schemas.microsoft.com/office/powerpoint/2010/main" val="2517904462"/>
              </p:ext>
            </p:extLst>
          </p:nvPr>
        </p:nvGraphicFramePr>
        <p:xfrm>
          <a:off x="3707904" y="5301208"/>
          <a:ext cx="217487" cy="284162"/>
        </p:xfrm>
        <a:graphic>
          <a:graphicData uri="http://schemas.openxmlformats.org/presentationml/2006/ole">
            <mc:AlternateContent xmlns:mc="http://schemas.openxmlformats.org/markup-compatibility/2006">
              <mc:Choice xmlns:v="urn:schemas-microsoft-com:vml" Requires="v">
                <p:oleObj spid="_x0000_s9484" name="Equation" r:id="rId3" imgW="291960" imgH="253800" progId="Equation.2">
                  <p:embed/>
                </p:oleObj>
              </mc:Choice>
              <mc:Fallback>
                <p:oleObj name="Equation" r:id="rId3"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530120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p:cNvGraphicFramePr>
            <a:graphicFrameLocks/>
          </p:cNvGraphicFramePr>
          <p:nvPr>
            <p:extLst>
              <p:ext uri="{D42A27DB-BD31-4B8C-83A1-F6EECF244321}">
                <p14:modId xmlns:p14="http://schemas.microsoft.com/office/powerpoint/2010/main" val="1391235678"/>
              </p:ext>
            </p:extLst>
          </p:nvPr>
        </p:nvGraphicFramePr>
        <p:xfrm>
          <a:off x="1907704" y="2568774"/>
          <a:ext cx="217487" cy="284162"/>
        </p:xfrm>
        <a:graphic>
          <a:graphicData uri="http://schemas.openxmlformats.org/presentationml/2006/ole">
            <mc:AlternateContent xmlns:mc="http://schemas.openxmlformats.org/markup-compatibility/2006">
              <mc:Choice xmlns:v="urn:schemas-microsoft-com:vml" Requires="v">
                <p:oleObj spid="_x0000_s9485" name="Equation" r:id="rId5" imgW="291960" imgH="253800" progId="Equation.2">
                  <p:embed/>
                </p:oleObj>
              </mc:Choice>
              <mc:Fallback>
                <p:oleObj name="Equation" r:id="rId5"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568774"/>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p:cNvGraphicFramePr>
          <p:nvPr>
            <p:extLst>
              <p:ext uri="{D42A27DB-BD31-4B8C-83A1-F6EECF244321}">
                <p14:modId xmlns:p14="http://schemas.microsoft.com/office/powerpoint/2010/main" val="2287270421"/>
              </p:ext>
            </p:extLst>
          </p:nvPr>
        </p:nvGraphicFramePr>
        <p:xfrm>
          <a:off x="2123728" y="2568774"/>
          <a:ext cx="217488" cy="284162"/>
        </p:xfrm>
        <a:graphic>
          <a:graphicData uri="http://schemas.openxmlformats.org/presentationml/2006/ole">
            <mc:AlternateContent xmlns:mc="http://schemas.openxmlformats.org/markup-compatibility/2006">
              <mc:Choice xmlns:v="urn:schemas-microsoft-com:vml" Requires="v">
                <p:oleObj spid="_x0000_s9486" name="Equation" r:id="rId6" imgW="291960" imgH="253800" progId="Equation.2">
                  <p:embed/>
                </p:oleObj>
              </mc:Choice>
              <mc:Fallback>
                <p:oleObj name="Equation" r:id="rId6"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568774"/>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10"/>
          <p:cNvSpPr>
            <a:spLocks noChangeShapeType="1"/>
          </p:cNvSpPr>
          <p:nvPr/>
        </p:nvSpPr>
        <p:spPr bwMode="auto">
          <a:xfrm>
            <a:off x="4499992" y="90872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10" name="Object 11"/>
          <p:cNvGraphicFramePr>
            <a:graphicFrameLocks/>
          </p:cNvGraphicFramePr>
          <p:nvPr>
            <p:extLst>
              <p:ext uri="{D42A27DB-BD31-4B8C-83A1-F6EECF244321}">
                <p14:modId xmlns:p14="http://schemas.microsoft.com/office/powerpoint/2010/main" val="3642779626"/>
              </p:ext>
            </p:extLst>
          </p:nvPr>
        </p:nvGraphicFramePr>
        <p:xfrm>
          <a:off x="4644008" y="2568774"/>
          <a:ext cx="217487" cy="284162"/>
        </p:xfrm>
        <a:graphic>
          <a:graphicData uri="http://schemas.openxmlformats.org/presentationml/2006/ole">
            <mc:AlternateContent xmlns:mc="http://schemas.openxmlformats.org/markup-compatibility/2006">
              <mc:Choice xmlns:v="urn:schemas-microsoft-com:vml" Requires="v">
                <p:oleObj spid="_x0000_s9487" name="Equation" r:id="rId7" imgW="291960" imgH="253800" progId="Equation.2">
                  <p:embed/>
                </p:oleObj>
              </mc:Choice>
              <mc:Fallback>
                <p:oleObj name="Equation" r:id="rId7"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568774"/>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2"/>
          <p:cNvGraphicFramePr>
            <a:graphicFrameLocks/>
          </p:cNvGraphicFramePr>
          <p:nvPr>
            <p:extLst>
              <p:ext uri="{D42A27DB-BD31-4B8C-83A1-F6EECF244321}">
                <p14:modId xmlns:p14="http://schemas.microsoft.com/office/powerpoint/2010/main" val="1116934364"/>
              </p:ext>
            </p:extLst>
          </p:nvPr>
        </p:nvGraphicFramePr>
        <p:xfrm>
          <a:off x="3419872" y="2568774"/>
          <a:ext cx="217487" cy="284162"/>
        </p:xfrm>
        <a:graphic>
          <a:graphicData uri="http://schemas.openxmlformats.org/presentationml/2006/ole">
            <mc:AlternateContent xmlns:mc="http://schemas.openxmlformats.org/markup-compatibility/2006">
              <mc:Choice xmlns:v="urn:schemas-microsoft-com:vml" Requires="v">
                <p:oleObj spid="_x0000_s9488" name="Equation" r:id="rId8" imgW="291960" imgH="253800" progId="Equation.2">
                  <p:embed/>
                </p:oleObj>
              </mc:Choice>
              <mc:Fallback>
                <p:oleObj name="Equation" r:id="rId8"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568774"/>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Line 13"/>
          <p:cNvSpPr>
            <a:spLocks noChangeShapeType="1"/>
          </p:cNvSpPr>
          <p:nvPr/>
        </p:nvSpPr>
        <p:spPr bwMode="auto">
          <a:xfrm>
            <a:off x="4051052" y="4869160"/>
            <a:ext cx="889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4"/>
          <p:cNvSpPr>
            <a:spLocks noChangeShapeType="1"/>
          </p:cNvSpPr>
          <p:nvPr/>
        </p:nvSpPr>
        <p:spPr bwMode="auto">
          <a:xfrm>
            <a:off x="4445905" y="5373216"/>
            <a:ext cx="540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14" name="Line 15"/>
          <p:cNvSpPr>
            <a:spLocks noChangeShapeType="1"/>
          </p:cNvSpPr>
          <p:nvPr/>
        </p:nvSpPr>
        <p:spPr bwMode="auto">
          <a:xfrm>
            <a:off x="4644008" y="5877272"/>
            <a:ext cx="6781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6"/>
          <p:cNvSpPr>
            <a:spLocks noChangeShapeType="1"/>
          </p:cNvSpPr>
          <p:nvPr/>
        </p:nvSpPr>
        <p:spPr bwMode="auto">
          <a:xfrm>
            <a:off x="4711824" y="630932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16" name="Object 17"/>
          <p:cNvGraphicFramePr>
            <a:graphicFrameLocks/>
          </p:cNvGraphicFramePr>
          <p:nvPr>
            <p:extLst>
              <p:ext uri="{D42A27DB-BD31-4B8C-83A1-F6EECF244321}">
                <p14:modId xmlns:p14="http://schemas.microsoft.com/office/powerpoint/2010/main" val="3220704848"/>
              </p:ext>
            </p:extLst>
          </p:nvPr>
        </p:nvGraphicFramePr>
        <p:xfrm>
          <a:off x="3563888" y="5805264"/>
          <a:ext cx="217488" cy="284162"/>
        </p:xfrm>
        <a:graphic>
          <a:graphicData uri="http://schemas.openxmlformats.org/presentationml/2006/ole">
            <mc:AlternateContent xmlns:mc="http://schemas.openxmlformats.org/markup-compatibility/2006">
              <mc:Choice xmlns:v="urn:schemas-microsoft-com:vml" Requires="v">
                <p:oleObj spid="_x0000_s9489" name="Equation" r:id="rId9" imgW="291960" imgH="253800" progId="Equation.2">
                  <p:embed/>
                </p:oleObj>
              </mc:Choice>
              <mc:Fallback>
                <p:oleObj name="Equation" r:id="rId9"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5805264"/>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8"/>
          <p:cNvGraphicFramePr>
            <a:graphicFrameLocks/>
          </p:cNvGraphicFramePr>
          <p:nvPr>
            <p:extLst>
              <p:ext uri="{D42A27DB-BD31-4B8C-83A1-F6EECF244321}">
                <p14:modId xmlns:p14="http://schemas.microsoft.com/office/powerpoint/2010/main" val="698349710"/>
              </p:ext>
            </p:extLst>
          </p:nvPr>
        </p:nvGraphicFramePr>
        <p:xfrm>
          <a:off x="3923928" y="6309320"/>
          <a:ext cx="217488" cy="284163"/>
        </p:xfrm>
        <a:graphic>
          <a:graphicData uri="http://schemas.openxmlformats.org/presentationml/2006/ole">
            <mc:AlternateContent xmlns:mc="http://schemas.openxmlformats.org/markup-compatibility/2006">
              <mc:Choice xmlns:v="urn:schemas-microsoft-com:vml" Requires="v">
                <p:oleObj spid="_x0000_s9490" name="Equation" r:id="rId10" imgW="291960" imgH="253800" progId="Equation.2">
                  <p:embed/>
                </p:oleObj>
              </mc:Choice>
              <mc:Fallback>
                <p:oleObj name="Equation" r:id="rId10"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6309320"/>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9"/>
          <p:cNvGraphicFramePr>
            <a:graphicFrameLocks/>
          </p:cNvGraphicFramePr>
          <p:nvPr>
            <p:extLst>
              <p:ext uri="{D42A27DB-BD31-4B8C-83A1-F6EECF244321}">
                <p14:modId xmlns:p14="http://schemas.microsoft.com/office/powerpoint/2010/main" val="1491203715"/>
              </p:ext>
            </p:extLst>
          </p:nvPr>
        </p:nvGraphicFramePr>
        <p:xfrm>
          <a:off x="3419872" y="5809134"/>
          <a:ext cx="217487" cy="284162"/>
        </p:xfrm>
        <a:graphic>
          <a:graphicData uri="http://schemas.openxmlformats.org/presentationml/2006/ole">
            <mc:AlternateContent xmlns:mc="http://schemas.openxmlformats.org/markup-compatibility/2006">
              <mc:Choice xmlns:v="urn:schemas-microsoft-com:vml" Requires="v">
                <p:oleObj spid="_x0000_s9491" name="Equation" r:id="rId11" imgW="291960" imgH="253800" progId="Equation.2">
                  <p:embed/>
                </p:oleObj>
              </mc:Choice>
              <mc:Fallback>
                <p:oleObj name="Equation" r:id="rId11"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5809134"/>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0"/>
          <p:cNvGraphicFramePr>
            <a:graphicFrameLocks/>
          </p:cNvGraphicFramePr>
          <p:nvPr>
            <p:extLst>
              <p:ext uri="{D42A27DB-BD31-4B8C-83A1-F6EECF244321}">
                <p14:modId xmlns:p14="http://schemas.microsoft.com/office/powerpoint/2010/main" val="1000804981"/>
              </p:ext>
            </p:extLst>
          </p:nvPr>
        </p:nvGraphicFramePr>
        <p:xfrm>
          <a:off x="3779912" y="6309320"/>
          <a:ext cx="217488" cy="284163"/>
        </p:xfrm>
        <a:graphic>
          <a:graphicData uri="http://schemas.openxmlformats.org/presentationml/2006/ole">
            <mc:AlternateContent xmlns:mc="http://schemas.openxmlformats.org/markup-compatibility/2006">
              <mc:Choice xmlns:v="urn:schemas-microsoft-com:vml" Requires="v">
                <p:oleObj spid="_x0000_s9492" name="Equation" r:id="rId12" imgW="291960" imgH="253800" progId="Equation.2">
                  <p:embed/>
                </p:oleObj>
              </mc:Choice>
              <mc:Fallback>
                <p:oleObj name="Equation" r:id="rId12"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6309320"/>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Line 21"/>
          <p:cNvSpPr>
            <a:spLocks noChangeShapeType="1"/>
          </p:cNvSpPr>
          <p:nvPr/>
        </p:nvSpPr>
        <p:spPr bwMode="auto">
          <a:xfrm>
            <a:off x="1259632" y="4365625"/>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Line 22"/>
          <p:cNvSpPr>
            <a:spLocks noChangeShapeType="1"/>
          </p:cNvSpPr>
          <p:nvPr/>
        </p:nvSpPr>
        <p:spPr bwMode="auto">
          <a:xfrm flipV="1">
            <a:off x="1259633" y="4365104"/>
            <a:ext cx="674771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3"/>
          <p:cNvSpPr>
            <a:spLocks noChangeShapeType="1"/>
          </p:cNvSpPr>
          <p:nvPr/>
        </p:nvSpPr>
        <p:spPr bwMode="auto">
          <a:xfrm>
            <a:off x="1259633" y="4797425"/>
            <a:ext cx="674771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4"/>
          <p:cNvSpPr>
            <a:spLocks noChangeShapeType="1"/>
          </p:cNvSpPr>
          <p:nvPr/>
        </p:nvSpPr>
        <p:spPr bwMode="auto">
          <a:xfrm>
            <a:off x="1259632" y="6237312"/>
            <a:ext cx="667628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5"/>
          <p:cNvSpPr>
            <a:spLocks noChangeShapeType="1"/>
          </p:cNvSpPr>
          <p:nvPr/>
        </p:nvSpPr>
        <p:spPr bwMode="auto">
          <a:xfrm flipV="1">
            <a:off x="1259632" y="6651625"/>
            <a:ext cx="6732403" cy="17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Line 26"/>
          <p:cNvSpPr>
            <a:spLocks noChangeShapeType="1"/>
          </p:cNvSpPr>
          <p:nvPr/>
        </p:nvSpPr>
        <p:spPr bwMode="auto">
          <a:xfrm>
            <a:off x="2251822" y="4365625"/>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6" name="Line 27"/>
          <p:cNvSpPr>
            <a:spLocks noChangeShapeType="1"/>
          </p:cNvSpPr>
          <p:nvPr/>
        </p:nvSpPr>
        <p:spPr bwMode="auto">
          <a:xfrm>
            <a:off x="3059832" y="4383088"/>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 name="Line 28"/>
          <p:cNvSpPr>
            <a:spLocks noChangeShapeType="1"/>
          </p:cNvSpPr>
          <p:nvPr/>
        </p:nvSpPr>
        <p:spPr bwMode="auto">
          <a:xfrm>
            <a:off x="5292080" y="4383088"/>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8" name="Line 29"/>
          <p:cNvSpPr>
            <a:spLocks noChangeShapeType="1"/>
          </p:cNvSpPr>
          <p:nvPr/>
        </p:nvSpPr>
        <p:spPr bwMode="auto">
          <a:xfrm>
            <a:off x="7023644" y="4365625"/>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9" name="Line 30"/>
          <p:cNvSpPr>
            <a:spLocks noChangeShapeType="1"/>
          </p:cNvSpPr>
          <p:nvPr/>
        </p:nvSpPr>
        <p:spPr bwMode="auto">
          <a:xfrm>
            <a:off x="7992035" y="4383360"/>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 name="Line 31"/>
          <p:cNvSpPr>
            <a:spLocks noChangeShapeType="1"/>
          </p:cNvSpPr>
          <p:nvPr/>
        </p:nvSpPr>
        <p:spPr bwMode="auto">
          <a:xfrm>
            <a:off x="7236296" y="60198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1" name="Line 32"/>
          <p:cNvSpPr>
            <a:spLocks noChangeShapeType="1"/>
          </p:cNvSpPr>
          <p:nvPr/>
        </p:nvSpPr>
        <p:spPr bwMode="auto">
          <a:xfrm>
            <a:off x="7236296" y="65532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 name="Line 33"/>
          <p:cNvSpPr>
            <a:spLocks noChangeShapeType="1"/>
          </p:cNvSpPr>
          <p:nvPr/>
        </p:nvSpPr>
        <p:spPr bwMode="auto">
          <a:xfrm>
            <a:off x="4283968" y="5877272"/>
            <a:ext cx="5610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3" name="Line 34"/>
          <p:cNvSpPr>
            <a:spLocks noChangeShapeType="1"/>
          </p:cNvSpPr>
          <p:nvPr/>
        </p:nvSpPr>
        <p:spPr bwMode="auto">
          <a:xfrm>
            <a:off x="4572000" y="1412776"/>
            <a:ext cx="803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 name="Line 35"/>
          <p:cNvSpPr>
            <a:spLocks noChangeShapeType="1"/>
          </p:cNvSpPr>
          <p:nvPr/>
        </p:nvSpPr>
        <p:spPr bwMode="auto">
          <a:xfrm>
            <a:off x="3483496" y="191683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5" name="Line 36"/>
          <p:cNvSpPr>
            <a:spLocks noChangeShapeType="1"/>
          </p:cNvSpPr>
          <p:nvPr/>
        </p:nvSpPr>
        <p:spPr bwMode="auto">
          <a:xfrm>
            <a:off x="2483768" y="191683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 name="Line 37"/>
          <p:cNvSpPr>
            <a:spLocks noChangeShapeType="1"/>
          </p:cNvSpPr>
          <p:nvPr/>
        </p:nvSpPr>
        <p:spPr bwMode="auto">
          <a:xfrm>
            <a:off x="6219800" y="1916410"/>
            <a:ext cx="152400" cy="4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 name="Line 38"/>
          <p:cNvSpPr>
            <a:spLocks noChangeShapeType="1"/>
          </p:cNvSpPr>
          <p:nvPr/>
        </p:nvSpPr>
        <p:spPr bwMode="auto">
          <a:xfrm>
            <a:off x="2057400" y="1916410"/>
            <a:ext cx="152400" cy="4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 name="Line 39"/>
          <p:cNvSpPr>
            <a:spLocks noChangeShapeType="1"/>
          </p:cNvSpPr>
          <p:nvPr/>
        </p:nvSpPr>
        <p:spPr bwMode="auto">
          <a:xfrm>
            <a:off x="1600200" y="191683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 name="Line 40"/>
          <p:cNvSpPr>
            <a:spLocks noChangeShapeType="1"/>
          </p:cNvSpPr>
          <p:nvPr/>
        </p:nvSpPr>
        <p:spPr bwMode="auto">
          <a:xfrm>
            <a:off x="2763416" y="263691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0" name="Line 41"/>
          <p:cNvSpPr>
            <a:spLocks noChangeShapeType="1"/>
          </p:cNvSpPr>
          <p:nvPr/>
        </p:nvSpPr>
        <p:spPr bwMode="auto">
          <a:xfrm>
            <a:off x="4923656" y="263691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 name="Line 42"/>
          <p:cNvSpPr>
            <a:spLocks noChangeShapeType="1"/>
          </p:cNvSpPr>
          <p:nvPr/>
        </p:nvSpPr>
        <p:spPr bwMode="auto">
          <a:xfrm>
            <a:off x="3995936" y="263691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2" name="Line 43"/>
          <p:cNvSpPr>
            <a:spLocks noChangeShapeType="1"/>
          </p:cNvSpPr>
          <p:nvPr/>
        </p:nvSpPr>
        <p:spPr bwMode="auto">
          <a:xfrm>
            <a:off x="6363816" y="263691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3" name="Line 44"/>
          <p:cNvSpPr>
            <a:spLocks noChangeShapeType="1"/>
          </p:cNvSpPr>
          <p:nvPr/>
        </p:nvSpPr>
        <p:spPr bwMode="auto">
          <a:xfrm>
            <a:off x="5292080" y="263691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4" name="Line 45"/>
          <p:cNvSpPr>
            <a:spLocks noChangeShapeType="1"/>
          </p:cNvSpPr>
          <p:nvPr/>
        </p:nvSpPr>
        <p:spPr bwMode="auto">
          <a:xfrm>
            <a:off x="7515944" y="263691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5" name="Line 46"/>
          <p:cNvSpPr>
            <a:spLocks noChangeShapeType="1"/>
          </p:cNvSpPr>
          <p:nvPr/>
        </p:nvSpPr>
        <p:spPr bwMode="auto">
          <a:xfrm>
            <a:off x="6660232" y="263691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6" name="Line 47"/>
          <p:cNvSpPr>
            <a:spLocks noChangeShapeType="1"/>
          </p:cNvSpPr>
          <p:nvPr/>
        </p:nvSpPr>
        <p:spPr bwMode="auto">
          <a:xfrm>
            <a:off x="7092280" y="263691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47" name="Object 48"/>
          <p:cNvGraphicFramePr>
            <a:graphicFrameLocks/>
          </p:cNvGraphicFramePr>
          <p:nvPr>
            <p:extLst>
              <p:ext uri="{D42A27DB-BD31-4B8C-83A1-F6EECF244321}">
                <p14:modId xmlns:p14="http://schemas.microsoft.com/office/powerpoint/2010/main" val="2177310825"/>
              </p:ext>
            </p:extLst>
          </p:nvPr>
        </p:nvGraphicFramePr>
        <p:xfrm>
          <a:off x="5796136" y="2568774"/>
          <a:ext cx="217488" cy="284162"/>
        </p:xfrm>
        <a:graphic>
          <a:graphicData uri="http://schemas.openxmlformats.org/presentationml/2006/ole">
            <mc:AlternateContent xmlns:mc="http://schemas.openxmlformats.org/markup-compatibility/2006">
              <mc:Choice xmlns:v="urn:schemas-microsoft-com:vml" Requires="v">
                <p:oleObj spid="_x0000_s9493" name="Equation" r:id="rId13" imgW="291960" imgH="253800" progId="Equation.2">
                  <p:embed/>
                </p:oleObj>
              </mc:Choice>
              <mc:Fallback>
                <p:oleObj name="Equation" r:id="rId13"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568774"/>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49"/>
          <p:cNvGraphicFramePr>
            <a:graphicFrameLocks/>
          </p:cNvGraphicFramePr>
          <p:nvPr>
            <p:extLst>
              <p:ext uri="{D42A27DB-BD31-4B8C-83A1-F6EECF244321}">
                <p14:modId xmlns:p14="http://schemas.microsoft.com/office/powerpoint/2010/main" val="906518774"/>
              </p:ext>
            </p:extLst>
          </p:nvPr>
        </p:nvGraphicFramePr>
        <p:xfrm>
          <a:off x="6012160" y="2568774"/>
          <a:ext cx="217488" cy="284162"/>
        </p:xfrm>
        <a:graphic>
          <a:graphicData uri="http://schemas.openxmlformats.org/presentationml/2006/ole">
            <mc:AlternateContent xmlns:mc="http://schemas.openxmlformats.org/markup-compatibility/2006">
              <mc:Choice xmlns:v="urn:schemas-microsoft-com:vml" Requires="v">
                <p:oleObj spid="_x0000_s9494" name="Equation" r:id="rId14" imgW="291960" imgH="253800" progId="Equation.2">
                  <p:embed/>
                </p:oleObj>
              </mc:Choice>
              <mc:Fallback>
                <p:oleObj name="Equation" r:id="rId14"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68774"/>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50"/>
          <p:cNvGraphicFramePr>
            <a:graphicFrameLocks/>
          </p:cNvGraphicFramePr>
          <p:nvPr>
            <p:extLst>
              <p:ext uri="{D42A27DB-BD31-4B8C-83A1-F6EECF244321}">
                <p14:modId xmlns:p14="http://schemas.microsoft.com/office/powerpoint/2010/main" val="172918671"/>
              </p:ext>
            </p:extLst>
          </p:nvPr>
        </p:nvGraphicFramePr>
        <p:xfrm>
          <a:off x="2627784" y="3665786"/>
          <a:ext cx="214313" cy="195262"/>
        </p:xfrm>
        <a:graphic>
          <a:graphicData uri="http://schemas.openxmlformats.org/presentationml/2006/ole">
            <mc:AlternateContent xmlns:mc="http://schemas.openxmlformats.org/markup-compatibility/2006">
              <mc:Choice xmlns:v="urn:schemas-microsoft-com:vml" Requires="v">
                <p:oleObj spid="_x0000_s9495" name="Equation" r:id="rId15" imgW="152280" imgH="139680" progId="Equation.2">
                  <p:embed/>
                </p:oleObj>
              </mc:Choice>
              <mc:Fallback>
                <p:oleObj name="Equation" r:id="rId15" imgW="152280" imgH="139680" progId="Equation.2">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7784" y="3665786"/>
                        <a:ext cx="214313"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51"/>
          <p:cNvGraphicFramePr>
            <a:graphicFrameLocks/>
          </p:cNvGraphicFramePr>
          <p:nvPr>
            <p:extLst>
              <p:ext uri="{D42A27DB-BD31-4B8C-83A1-F6EECF244321}">
                <p14:modId xmlns:p14="http://schemas.microsoft.com/office/powerpoint/2010/main" val="383474666"/>
              </p:ext>
            </p:extLst>
          </p:nvPr>
        </p:nvGraphicFramePr>
        <p:xfrm>
          <a:off x="3131840" y="3617143"/>
          <a:ext cx="214313" cy="315913"/>
        </p:xfrm>
        <a:graphic>
          <a:graphicData uri="http://schemas.openxmlformats.org/presentationml/2006/ole">
            <mc:AlternateContent xmlns:mc="http://schemas.openxmlformats.org/markup-compatibility/2006">
              <mc:Choice xmlns:v="urn:schemas-microsoft-com:vml" Requires="v">
                <p:oleObj spid="_x0000_s9496" name="Equation" r:id="rId17" imgW="139680" imgH="203040" progId="Equation.2">
                  <p:embed/>
                </p:oleObj>
              </mc:Choice>
              <mc:Fallback>
                <p:oleObj name="Equation" r:id="rId17" imgW="139680" imgH="203040" progId="Equation.2">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1840" y="3617143"/>
                        <a:ext cx="2143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52"/>
          <p:cNvGraphicFramePr>
            <a:graphicFrameLocks/>
          </p:cNvGraphicFramePr>
          <p:nvPr>
            <p:extLst>
              <p:ext uri="{D42A27DB-BD31-4B8C-83A1-F6EECF244321}">
                <p14:modId xmlns:p14="http://schemas.microsoft.com/office/powerpoint/2010/main" val="1375771212"/>
              </p:ext>
            </p:extLst>
          </p:nvPr>
        </p:nvGraphicFramePr>
        <p:xfrm>
          <a:off x="2267744" y="3699693"/>
          <a:ext cx="214313" cy="233363"/>
        </p:xfrm>
        <a:graphic>
          <a:graphicData uri="http://schemas.openxmlformats.org/presentationml/2006/ole">
            <mc:AlternateContent xmlns:mc="http://schemas.openxmlformats.org/markup-compatibility/2006">
              <mc:Choice xmlns:v="urn:schemas-microsoft-com:vml" Requires="v">
                <p:oleObj spid="_x0000_s9497" name="Equation" r:id="rId19" imgW="152280" imgH="164880" progId="Equation.2">
                  <p:embed/>
                </p:oleObj>
              </mc:Choice>
              <mc:Fallback>
                <p:oleObj name="Equation" r:id="rId19" imgW="152280" imgH="164880" progId="Equation.2">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7744" y="3699693"/>
                        <a:ext cx="21431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53"/>
          <p:cNvGraphicFramePr>
            <a:graphicFrameLocks/>
          </p:cNvGraphicFramePr>
          <p:nvPr>
            <p:extLst>
              <p:ext uri="{D42A27DB-BD31-4B8C-83A1-F6EECF244321}">
                <p14:modId xmlns:p14="http://schemas.microsoft.com/office/powerpoint/2010/main" val="2083564004"/>
              </p:ext>
            </p:extLst>
          </p:nvPr>
        </p:nvGraphicFramePr>
        <p:xfrm>
          <a:off x="3635896" y="3637211"/>
          <a:ext cx="201612" cy="223837"/>
        </p:xfrm>
        <a:graphic>
          <a:graphicData uri="http://schemas.openxmlformats.org/presentationml/2006/ole">
            <mc:AlternateContent xmlns:mc="http://schemas.openxmlformats.org/markup-compatibility/2006">
              <mc:Choice xmlns:v="urn:schemas-microsoft-com:vml" Requires="v">
                <p:oleObj spid="_x0000_s9498" name="Equation" r:id="rId21" imgW="126720" imgH="139680" progId="Equation.2">
                  <p:embed/>
                </p:oleObj>
              </mc:Choice>
              <mc:Fallback>
                <p:oleObj name="Equation" r:id="rId21" imgW="126720" imgH="139680" progId="Equation.2">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5896" y="3637211"/>
                        <a:ext cx="201612"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54"/>
          <p:cNvGraphicFramePr>
            <a:graphicFrameLocks/>
          </p:cNvGraphicFramePr>
          <p:nvPr>
            <p:extLst>
              <p:ext uri="{D42A27DB-BD31-4B8C-83A1-F6EECF244321}">
                <p14:modId xmlns:p14="http://schemas.microsoft.com/office/powerpoint/2010/main" val="1308379982"/>
              </p:ext>
            </p:extLst>
          </p:nvPr>
        </p:nvGraphicFramePr>
        <p:xfrm>
          <a:off x="4139952" y="3637211"/>
          <a:ext cx="201613" cy="223837"/>
        </p:xfrm>
        <a:graphic>
          <a:graphicData uri="http://schemas.openxmlformats.org/presentationml/2006/ole">
            <mc:AlternateContent xmlns:mc="http://schemas.openxmlformats.org/markup-compatibility/2006">
              <mc:Choice xmlns:v="urn:schemas-microsoft-com:vml" Requires="v">
                <p:oleObj spid="_x0000_s9499" name="Equation" r:id="rId23" imgW="126720" imgH="139680" progId="Equation.2">
                  <p:embed/>
                </p:oleObj>
              </mc:Choice>
              <mc:Fallback>
                <p:oleObj name="Equation" r:id="rId23" imgW="126720" imgH="139680" progId="Equation.2">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39952" y="3637211"/>
                        <a:ext cx="201613"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55"/>
          <p:cNvGraphicFramePr>
            <a:graphicFrameLocks/>
          </p:cNvGraphicFramePr>
          <p:nvPr/>
        </p:nvGraphicFramePr>
        <p:xfrm>
          <a:off x="2051050" y="4005263"/>
          <a:ext cx="214313" cy="195262"/>
        </p:xfrm>
        <a:graphic>
          <a:graphicData uri="http://schemas.openxmlformats.org/presentationml/2006/ole">
            <mc:AlternateContent xmlns:mc="http://schemas.openxmlformats.org/markup-compatibility/2006">
              <mc:Choice xmlns:v="urn:schemas-microsoft-com:vml" Requires="v">
                <p:oleObj spid="_x0000_s9500" name="Equation" r:id="rId24" imgW="152280" imgH="139680" progId="Equation.2">
                  <p:embed/>
                </p:oleObj>
              </mc:Choice>
              <mc:Fallback>
                <p:oleObj name="Equation" r:id="rId24" imgW="152280" imgH="139680" progId="Equation.2">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050" y="4005263"/>
                        <a:ext cx="214313"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56"/>
          <p:cNvGraphicFramePr>
            <a:graphicFrameLocks/>
          </p:cNvGraphicFramePr>
          <p:nvPr>
            <p:extLst>
              <p:ext uri="{D42A27DB-BD31-4B8C-83A1-F6EECF244321}">
                <p14:modId xmlns:p14="http://schemas.microsoft.com/office/powerpoint/2010/main" val="2477589623"/>
              </p:ext>
            </p:extLst>
          </p:nvPr>
        </p:nvGraphicFramePr>
        <p:xfrm>
          <a:off x="3851920" y="4049191"/>
          <a:ext cx="214313" cy="315913"/>
        </p:xfrm>
        <a:graphic>
          <a:graphicData uri="http://schemas.openxmlformats.org/presentationml/2006/ole">
            <mc:AlternateContent xmlns:mc="http://schemas.openxmlformats.org/markup-compatibility/2006">
              <mc:Choice xmlns:v="urn:schemas-microsoft-com:vml" Requires="v">
                <p:oleObj spid="_x0000_s9501" name="Equation" r:id="rId25" imgW="139680" imgH="203040" progId="Equation.2">
                  <p:embed/>
                </p:oleObj>
              </mc:Choice>
              <mc:Fallback>
                <p:oleObj name="Equation" r:id="rId25" imgW="139680" imgH="203040" progId="Equation.2">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1920" y="4049191"/>
                        <a:ext cx="2143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57"/>
          <p:cNvGraphicFramePr>
            <a:graphicFrameLocks/>
          </p:cNvGraphicFramePr>
          <p:nvPr>
            <p:extLst>
              <p:ext uri="{D42A27DB-BD31-4B8C-83A1-F6EECF244321}">
                <p14:modId xmlns:p14="http://schemas.microsoft.com/office/powerpoint/2010/main" val="2328279585"/>
              </p:ext>
            </p:extLst>
          </p:nvPr>
        </p:nvGraphicFramePr>
        <p:xfrm>
          <a:off x="3635896" y="4797152"/>
          <a:ext cx="217488" cy="284163"/>
        </p:xfrm>
        <a:graphic>
          <a:graphicData uri="http://schemas.openxmlformats.org/presentationml/2006/ole">
            <mc:AlternateContent xmlns:mc="http://schemas.openxmlformats.org/markup-compatibility/2006">
              <mc:Choice xmlns:v="urn:schemas-microsoft-com:vml" Requires="v">
                <p:oleObj spid="_x0000_s9502" name="Equation" r:id="rId26" imgW="291960" imgH="253800" progId="Equation.2">
                  <p:embed/>
                </p:oleObj>
              </mc:Choice>
              <mc:Fallback>
                <p:oleObj name="Equation" r:id="rId26" imgW="291960" imgH="25380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4797152"/>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 name="Line 58"/>
          <p:cNvSpPr>
            <a:spLocks noChangeShapeType="1"/>
          </p:cNvSpPr>
          <p:nvPr/>
        </p:nvSpPr>
        <p:spPr bwMode="auto">
          <a:xfrm>
            <a:off x="4396011" y="4869160"/>
            <a:ext cx="10398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8" name="Line 59"/>
          <p:cNvSpPr>
            <a:spLocks noChangeShapeType="1"/>
          </p:cNvSpPr>
          <p:nvPr/>
        </p:nvSpPr>
        <p:spPr bwMode="auto">
          <a:xfrm>
            <a:off x="5076056" y="5877272"/>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 name="Line 60"/>
          <p:cNvSpPr>
            <a:spLocks noChangeShapeType="1"/>
          </p:cNvSpPr>
          <p:nvPr/>
        </p:nvSpPr>
        <p:spPr bwMode="auto">
          <a:xfrm>
            <a:off x="3995936" y="5373216"/>
            <a:ext cx="889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 name="Line 37"/>
          <p:cNvSpPr>
            <a:spLocks noChangeShapeType="1"/>
          </p:cNvSpPr>
          <p:nvPr/>
        </p:nvSpPr>
        <p:spPr bwMode="auto">
          <a:xfrm>
            <a:off x="4572000" y="191683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498559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66C80482-9F15-4B0A-9888-14FEF257B411}" type="slidenum">
              <a:rPr lang="en-GB"/>
              <a:pPr/>
              <a:t>34</a:t>
            </a:fld>
            <a:endParaRPr lang="en-GB"/>
          </a:p>
        </p:txBody>
      </p:sp>
      <p:sp>
        <p:nvSpPr>
          <p:cNvPr id="3" name="Rectangle 4"/>
          <p:cNvSpPr>
            <a:spLocks noChangeArrowheads="1"/>
          </p:cNvSpPr>
          <p:nvPr/>
        </p:nvSpPr>
        <p:spPr bwMode="auto">
          <a:xfrm>
            <a:off x="685800" y="333375"/>
            <a:ext cx="7772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3200" b="1">
                <a:solidFill>
                  <a:schemeClr val="tx2"/>
                </a:solidFill>
              </a:rPr>
              <a:t>Two-Way Example</a:t>
            </a:r>
          </a:p>
        </p:txBody>
      </p:sp>
      <p:sp>
        <p:nvSpPr>
          <p:cNvPr id="4" name="Rectangle 5"/>
          <p:cNvSpPr>
            <a:spLocks noChangeArrowheads="1"/>
          </p:cNvSpPr>
          <p:nvPr/>
        </p:nvSpPr>
        <p:spPr bwMode="auto">
          <a:xfrm>
            <a:off x="361950" y="1268413"/>
            <a:ext cx="8531225"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GB" sz="1600" dirty="0">
                <a:solidFill>
                  <a:srgbClr val="002060"/>
                </a:solidFill>
              </a:rPr>
              <a:t>                                                                                              </a:t>
            </a:r>
            <a:r>
              <a:rPr lang="en-GB" sz="1600" dirty="0" smtClean="0">
                <a:solidFill>
                  <a:srgbClr val="002060"/>
                </a:solidFill>
              </a:rPr>
              <a:t>                       </a:t>
            </a:r>
            <a:r>
              <a:rPr lang="en-GB" sz="1600" b="1" dirty="0" smtClean="0">
                <a:solidFill>
                  <a:srgbClr val="002060"/>
                </a:solidFill>
              </a:rPr>
              <a:t>ANOVA </a:t>
            </a:r>
            <a:r>
              <a:rPr lang="en-GB" sz="1600" b="1" dirty="0">
                <a:solidFill>
                  <a:srgbClr val="002060"/>
                </a:solidFill>
              </a:rPr>
              <a:t>outline</a:t>
            </a:r>
          </a:p>
          <a:p>
            <a:pPr marL="342900" indent="-342900">
              <a:spcBef>
                <a:spcPct val="20000"/>
              </a:spcBef>
            </a:pPr>
            <a:r>
              <a:rPr lang="en-GB" sz="1600" b="1" dirty="0">
                <a:solidFill>
                  <a:srgbClr val="002060"/>
                </a:solidFill>
              </a:rPr>
              <a:t>Factor I</a:t>
            </a:r>
            <a:r>
              <a:rPr lang="en-GB" sz="1600" dirty="0">
                <a:solidFill>
                  <a:srgbClr val="002060"/>
                </a:solidFill>
              </a:rPr>
              <a:t>	   </a:t>
            </a:r>
            <a:r>
              <a:rPr lang="en-GB" sz="1600" b="1" dirty="0">
                <a:solidFill>
                  <a:srgbClr val="002060"/>
                </a:solidFill>
              </a:rPr>
              <a:t>1         2        3           4         5</a:t>
            </a:r>
            <a:r>
              <a:rPr lang="en-GB" sz="1600" dirty="0">
                <a:solidFill>
                  <a:srgbClr val="002060"/>
                </a:solidFill>
              </a:rPr>
              <a:t>     Totals Means   </a:t>
            </a:r>
            <a:r>
              <a:rPr lang="en-GB" sz="1600" dirty="0" smtClean="0">
                <a:solidFill>
                  <a:srgbClr val="002060"/>
                </a:solidFill>
              </a:rPr>
              <a:t>           </a:t>
            </a:r>
            <a:r>
              <a:rPr lang="en-GB" sz="1600" b="1" dirty="0" smtClean="0">
                <a:solidFill>
                  <a:srgbClr val="002060"/>
                </a:solidFill>
              </a:rPr>
              <a:t>Variation  </a:t>
            </a:r>
            <a:r>
              <a:rPr lang="en-GB" sz="1600" b="1" dirty="0" err="1">
                <a:solidFill>
                  <a:srgbClr val="002060"/>
                </a:solidFill>
              </a:rPr>
              <a:t>d.f.</a:t>
            </a:r>
            <a:r>
              <a:rPr lang="en-GB" sz="1600" b="1" dirty="0">
                <a:solidFill>
                  <a:srgbClr val="002060"/>
                </a:solidFill>
              </a:rPr>
              <a:t>       SSQ </a:t>
            </a:r>
            <a:r>
              <a:rPr lang="en-GB" sz="1600" b="1" dirty="0" smtClean="0">
                <a:solidFill>
                  <a:srgbClr val="002060"/>
                </a:solidFill>
              </a:rPr>
              <a:t>  MSQ      F</a:t>
            </a:r>
            <a:endParaRPr lang="en-GB" sz="1600" b="1" dirty="0">
              <a:solidFill>
                <a:srgbClr val="002060"/>
              </a:solidFill>
            </a:endParaRPr>
          </a:p>
          <a:p>
            <a:pPr marL="342900" indent="-342900">
              <a:spcBef>
                <a:spcPct val="20000"/>
              </a:spcBef>
            </a:pPr>
            <a:r>
              <a:rPr lang="en-GB" sz="1600" b="1" dirty="0">
                <a:solidFill>
                  <a:srgbClr val="002060"/>
                </a:solidFill>
              </a:rPr>
              <a:t> Fact II   1</a:t>
            </a:r>
            <a:r>
              <a:rPr lang="en-GB" sz="1600" dirty="0">
                <a:solidFill>
                  <a:srgbClr val="002060"/>
                </a:solidFill>
              </a:rPr>
              <a:t>  20       18       21        23       20       102    20.4     </a:t>
            </a:r>
            <a:r>
              <a:rPr lang="en-GB" sz="1600" dirty="0" smtClean="0">
                <a:solidFill>
                  <a:srgbClr val="002060"/>
                </a:solidFill>
              </a:rPr>
              <a:t>             </a:t>
            </a:r>
            <a:r>
              <a:rPr lang="en-GB" sz="1600" b="1" dirty="0" smtClean="0">
                <a:solidFill>
                  <a:srgbClr val="002060"/>
                </a:solidFill>
              </a:rPr>
              <a:t>Rows</a:t>
            </a:r>
            <a:r>
              <a:rPr lang="en-GB" sz="1600" dirty="0" smtClean="0">
                <a:solidFill>
                  <a:srgbClr val="002060"/>
                </a:solidFill>
              </a:rPr>
              <a:t>           </a:t>
            </a:r>
            <a:r>
              <a:rPr lang="en-GB" sz="1600" dirty="0">
                <a:solidFill>
                  <a:srgbClr val="002060"/>
                </a:solidFill>
              </a:rPr>
              <a:t>3     76.95 </a:t>
            </a:r>
            <a:r>
              <a:rPr lang="en-GB" sz="1600" dirty="0" smtClean="0">
                <a:solidFill>
                  <a:srgbClr val="002060"/>
                </a:solidFill>
              </a:rPr>
              <a:t> 25.65  18.86</a:t>
            </a:r>
            <a:r>
              <a:rPr lang="en-GB" sz="1600" dirty="0">
                <a:solidFill>
                  <a:srgbClr val="002060"/>
                </a:solidFill>
              </a:rPr>
              <a:t>**</a:t>
            </a:r>
            <a:br>
              <a:rPr lang="en-GB" sz="1600" dirty="0">
                <a:solidFill>
                  <a:srgbClr val="002060"/>
                </a:solidFill>
              </a:rPr>
            </a:br>
            <a:r>
              <a:rPr lang="en-GB" sz="1600" dirty="0">
                <a:solidFill>
                  <a:srgbClr val="002060"/>
                </a:solidFill>
              </a:rPr>
              <a:t>        </a:t>
            </a:r>
            <a:r>
              <a:rPr lang="en-GB" sz="1600" b="1" dirty="0">
                <a:solidFill>
                  <a:srgbClr val="002060"/>
                </a:solidFill>
              </a:rPr>
              <a:t>2</a:t>
            </a:r>
            <a:r>
              <a:rPr lang="en-GB" sz="1600" dirty="0">
                <a:solidFill>
                  <a:srgbClr val="002060"/>
                </a:solidFill>
              </a:rPr>
              <a:t>  19       18      17         18       18        90     18.0    </a:t>
            </a:r>
            <a:r>
              <a:rPr lang="en-GB" sz="1600" dirty="0" smtClean="0">
                <a:solidFill>
                  <a:srgbClr val="002060"/>
                </a:solidFill>
              </a:rPr>
              <a:t>          </a:t>
            </a:r>
            <a:r>
              <a:rPr lang="en-GB" sz="1600" b="1" dirty="0">
                <a:solidFill>
                  <a:srgbClr val="002060"/>
                </a:solidFill>
              </a:rPr>
              <a:t>Columns</a:t>
            </a:r>
            <a:r>
              <a:rPr lang="en-GB" sz="1600" dirty="0">
                <a:solidFill>
                  <a:srgbClr val="002060"/>
                </a:solidFill>
              </a:rPr>
              <a:t>     </a:t>
            </a:r>
            <a:r>
              <a:rPr lang="en-GB" sz="1600" dirty="0" smtClean="0">
                <a:solidFill>
                  <a:srgbClr val="002060"/>
                </a:solidFill>
              </a:rPr>
              <a:t>   </a:t>
            </a:r>
            <a:r>
              <a:rPr lang="en-GB" sz="1600" dirty="0">
                <a:solidFill>
                  <a:srgbClr val="002060"/>
                </a:solidFill>
              </a:rPr>
              <a:t>4      </a:t>
            </a:r>
            <a:r>
              <a:rPr lang="en-GB" sz="1600" dirty="0" smtClean="0">
                <a:solidFill>
                  <a:srgbClr val="002060"/>
                </a:solidFill>
              </a:rPr>
              <a:t> 8.50    2.13     1.57</a:t>
            </a:r>
            <a:r>
              <a:rPr lang="en-GB" sz="1600" dirty="0">
                <a:solidFill>
                  <a:srgbClr val="002060"/>
                </a:solidFill>
              </a:rPr>
              <a:t/>
            </a:r>
            <a:br>
              <a:rPr lang="en-GB" sz="1600" dirty="0">
                <a:solidFill>
                  <a:srgbClr val="002060"/>
                </a:solidFill>
              </a:rPr>
            </a:br>
            <a:r>
              <a:rPr lang="en-GB" sz="1600" dirty="0">
                <a:solidFill>
                  <a:srgbClr val="002060"/>
                </a:solidFill>
              </a:rPr>
              <a:t>        </a:t>
            </a:r>
            <a:r>
              <a:rPr lang="en-GB" sz="1600" b="1" dirty="0">
                <a:solidFill>
                  <a:srgbClr val="002060"/>
                </a:solidFill>
              </a:rPr>
              <a:t>3</a:t>
            </a:r>
            <a:r>
              <a:rPr lang="en-GB" sz="1600" dirty="0">
                <a:solidFill>
                  <a:srgbClr val="002060"/>
                </a:solidFill>
              </a:rPr>
              <a:t>  23       21      22         23       20       109    21.8</a:t>
            </a:r>
            <a:r>
              <a:rPr lang="en-GB" sz="1600" b="1" dirty="0">
                <a:solidFill>
                  <a:srgbClr val="002060"/>
                </a:solidFill>
              </a:rPr>
              <a:t>     </a:t>
            </a:r>
            <a:r>
              <a:rPr lang="en-GB" sz="1600" b="1" dirty="0" smtClean="0">
                <a:solidFill>
                  <a:srgbClr val="002060"/>
                </a:solidFill>
              </a:rPr>
              <a:t>          Residual</a:t>
            </a:r>
            <a:r>
              <a:rPr lang="en-GB" sz="1600" dirty="0" smtClean="0">
                <a:solidFill>
                  <a:srgbClr val="002060"/>
                </a:solidFill>
              </a:rPr>
              <a:t>     </a:t>
            </a:r>
            <a:r>
              <a:rPr lang="en-GB" sz="1600" dirty="0">
                <a:solidFill>
                  <a:srgbClr val="002060"/>
                </a:solidFill>
              </a:rPr>
              <a:t>12    </a:t>
            </a:r>
            <a:r>
              <a:rPr lang="en-GB" sz="1600" dirty="0" smtClean="0">
                <a:solidFill>
                  <a:srgbClr val="002060"/>
                </a:solidFill>
              </a:rPr>
              <a:t>  16.30</a:t>
            </a:r>
            <a:r>
              <a:rPr lang="en-GB" sz="1600" dirty="0">
                <a:solidFill>
                  <a:srgbClr val="002060"/>
                </a:solidFill>
              </a:rPr>
              <a:t/>
            </a:r>
            <a:br>
              <a:rPr lang="en-GB" sz="1600" dirty="0">
                <a:solidFill>
                  <a:srgbClr val="002060"/>
                </a:solidFill>
              </a:rPr>
            </a:br>
            <a:r>
              <a:rPr lang="en-GB" sz="1600" dirty="0">
                <a:solidFill>
                  <a:srgbClr val="002060"/>
                </a:solidFill>
              </a:rPr>
              <a:t>        </a:t>
            </a:r>
            <a:r>
              <a:rPr lang="en-GB" sz="1600" b="1" dirty="0">
                <a:solidFill>
                  <a:srgbClr val="002060"/>
                </a:solidFill>
              </a:rPr>
              <a:t>4</a:t>
            </a:r>
            <a:r>
              <a:rPr lang="en-GB" sz="1600" dirty="0">
                <a:solidFill>
                  <a:srgbClr val="002060"/>
                </a:solidFill>
              </a:rPr>
              <a:t>  17       16      18         16       17        84     16.8 </a:t>
            </a:r>
          </a:p>
          <a:p>
            <a:pPr marL="342900" indent="-342900">
              <a:spcBef>
                <a:spcPct val="20000"/>
              </a:spcBef>
            </a:pPr>
            <a:r>
              <a:rPr lang="en-GB" sz="1600" dirty="0">
                <a:solidFill>
                  <a:srgbClr val="002060"/>
                </a:solidFill>
              </a:rPr>
              <a:t> </a:t>
            </a:r>
            <a:r>
              <a:rPr lang="en-GB" sz="1600" b="1" dirty="0">
                <a:solidFill>
                  <a:srgbClr val="002060"/>
                </a:solidFill>
              </a:rPr>
              <a:t>Totals</a:t>
            </a:r>
            <a:r>
              <a:rPr lang="en-GB" sz="1600" dirty="0">
                <a:solidFill>
                  <a:srgbClr val="002060"/>
                </a:solidFill>
              </a:rPr>
              <a:t>       79       73      78         80       75      385	                 </a:t>
            </a:r>
            <a:r>
              <a:rPr lang="en-GB" sz="1600" b="1" dirty="0">
                <a:solidFill>
                  <a:srgbClr val="002060"/>
                </a:solidFill>
              </a:rPr>
              <a:t>Total</a:t>
            </a:r>
            <a:r>
              <a:rPr lang="en-GB" sz="1600" dirty="0">
                <a:solidFill>
                  <a:srgbClr val="002060"/>
                </a:solidFill>
              </a:rPr>
              <a:t>        </a:t>
            </a:r>
            <a:r>
              <a:rPr lang="en-GB" sz="1600" dirty="0" smtClean="0">
                <a:solidFill>
                  <a:srgbClr val="002060"/>
                </a:solidFill>
              </a:rPr>
              <a:t>19    101.75</a:t>
            </a:r>
            <a:endParaRPr lang="en-GB" sz="1600" dirty="0">
              <a:solidFill>
                <a:srgbClr val="002060"/>
              </a:solidFill>
            </a:endParaRPr>
          </a:p>
          <a:p>
            <a:pPr marL="342900" indent="-342900">
              <a:spcBef>
                <a:spcPct val="20000"/>
              </a:spcBef>
            </a:pPr>
            <a:r>
              <a:rPr lang="en-GB" sz="1600" b="1" dirty="0">
                <a:solidFill>
                  <a:srgbClr val="002060"/>
                </a:solidFill>
              </a:rPr>
              <a:t>Means</a:t>
            </a:r>
            <a:r>
              <a:rPr lang="en-GB" sz="1600" dirty="0">
                <a:solidFill>
                  <a:srgbClr val="002060"/>
                </a:solidFill>
              </a:rPr>
              <a:t>       19.75  18.25  19.50   20.00  18.75            19.25</a:t>
            </a:r>
            <a:br>
              <a:rPr lang="en-GB" sz="1600" dirty="0">
                <a:solidFill>
                  <a:srgbClr val="002060"/>
                </a:solidFill>
              </a:rPr>
            </a:br>
            <a:r>
              <a:rPr lang="en-GB" sz="2000" dirty="0">
                <a:solidFill>
                  <a:srgbClr val="002060"/>
                </a:solidFill>
              </a:rPr>
              <a:t/>
            </a:r>
            <a:br>
              <a:rPr lang="en-GB" sz="2000" dirty="0">
                <a:solidFill>
                  <a:srgbClr val="002060"/>
                </a:solidFill>
              </a:rPr>
            </a:br>
            <a:r>
              <a:rPr lang="en-GB" sz="2000" b="1" dirty="0">
                <a:solidFill>
                  <a:srgbClr val="002060"/>
                </a:solidFill>
              </a:rPr>
              <a:t>FYI</a:t>
            </a:r>
            <a:r>
              <a:rPr lang="en-GB" sz="2000" dirty="0">
                <a:solidFill>
                  <a:srgbClr val="002060"/>
                </a:solidFill>
              </a:rPr>
              <a:t> software such as R,SAS,SPSS, MATLAB is designed for analysing these data, e.g. SPSS as </a:t>
            </a:r>
            <a:r>
              <a:rPr lang="en-GB" sz="2000" dirty="0" err="1">
                <a:solidFill>
                  <a:srgbClr val="002060"/>
                </a:solidFill>
              </a:rPr>
              <a:t>spreadsheet</a:t>
            </a:r>
            <a:r>
              <a:rPr lang="en-GB" sz="2000" dirty="0">
                <a:solidFill>
                  <a:srgbClr val="002060"/>
                </a:solidFill>
              </a:rPr>
              <a:t> recorded with variables in columns and individual observations in the rows. Thus the ANOVA data above would be written as a set of columns or rows, e.g. </a:t>
            </a:r>
            <a:r>
              <a:rPr lang="en-GB" sz="1000" dirty="0">
                <a:solidFill>
                  <a:srgbClr val="002060"/>
                </a:solidFill>
              </a:rPr>
              <a:t/>
            </a:r>
            <a:br>
              <a:rPr lang="en-GB" sz="1000" dirty="0">
                <a:solidFill>
                  <a:srgbClr val="002060"/>
                </a:solidFill>
              </a:rPr>
            </a:br>
            <a:endParaRPr lang="en-GB" sz="1000" dirty="0">
              <a:solidFill>
                <a:srgbClr val="002060"/>
              </a:solidFill>
            </a:endParaRPr>
          </a:p>
          <a:p>
            <a:pPr marL="342900" indent="-342900">
              <a:spcBef>
                <a:spcPct val="20000"/>
              </a:spcBef>
            </a:pPr>
            <a:r>
              <a:rPr lang="en-GB" sz="1000" dirty="0">
                <a:solidFill>
                  <a:srgbClr val="002060"/>
                </a:solidFill>
              </a:rPr>
              <a:t>          </a:t>
            </a:r>
            <a:r>
              <a:rPr lang="en-GB" sz="1600" dirty="0">
                <a:solidFill>
                  <a:srgbClr val="002060"/>
                </a:solidFill>
              </a:rPr>
              <a:t>Var. value   20  18  21  23  20  19  18  17  18  18  23  21  22  23  20  17  16  18  16  17</a:t>
            </a:r>
            <a:br>
              <a:rPr lang="en-GB" sz="1600" dirty="0">
                <a:solidFill>
                  <a:srgbClr val="002060"/>
                </a:solidFill>
              </a:rPr>
            </a:br>
            <a:r>
              <a:rPr lang="en-GB" sz="1600" dirty="0">
                <a:solidFill>
                  <a:srgbClr val="002060"/>
                </a:solidFill>
              </a:rPr>
              <a:t>Factor 1        1    1    1    1    1    2    2    2    2    2   3    3    3    3    3     4    4    4    4    4</a:t>
            </a:r>
            <a:br>
              <a:rPr lang="en-GB" sz="1600" dirty="0">
                <a:solidFill>
                  <a:srgbClr val="002060"/>
                </a:solidFill>
              </a:rPr>
            </a:br>
            <a:r>
              <a:rPr lang="en-GB" sz="1600" dirty="0">
                <a:solidFill>
                  <a:srgbClr val="002060"/>
                </a:solidFill>
              </a:rPr>
              <a:t>Factor 2        1    2    3    4    1    2    3    4    1    2   3    4    1    2    3     4    1    2    3    4 </a:t>
            </a:r>
            <a:r>
              <a:rPr lang="en-GB" sz="1600" dirty="0"/>
              <a:t/>
            </a:r>
            <a:br>
              <a:rPr lang="en-GB" sz="1600" dirty="0"/>
            </a:br>
            <a:r>
              <a:rPr lang="en-GB" sz="1000" dirty="0"/>
              <a:t/>
            </a:r>
            <a:br>
              <a:rPr lang="en-GB" sz="1000" dirty="0"/>
            </a:br>
            <a:endParaRPr lang="en-GB" sz="1000" dirty="0"/>
          </a:p>
        </p:txBody>
      </p:sp>
    </p:spTree>
    <p:extLst>
      <p:ext uri="{BB962C8B-B14F-4D97-AF65-F5344CB8AC3E}">
        <p14:creationId xmlns:p14="http://schemas.microsoft.com/office/powerpoint/2010/main" val="1787789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txBox="1">
            <a:spLocks/>
          </p:cNvSpPr>
          <p:nvPr/>
        </p:nvSpPr>
        <p:spPr>
          <a:xfrm>
            <a:off x="6553200" y="6245225"/>
            <a:ext cx="2133600" cy="4762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0AEDA1-A8A6-4806-9B8B-334B5878AD3C}" type="slidenum">
              <a:rPr lang="en-GB" smtClean="0"/>
              <a:pPr/>
              <a:t>35</a:t>
            </a:fld>
            <a:endParaRPr lang="en-GB"/>
          </a:p>
        </p:txBody>
      </p:sp>
      <p:sp>
        <p:nvSpPr>
          <p:cNvPr id="4" name="Rectangle 4"/>
          <p:cNvSpPr>
            <a:spLocks noChangeArrowheads="1"/>
          </p:cNvSpPr>
          <p:nvPr/>
        </p:nvSpPr>
        <p:spPr bwMode="auto">
          <a:xfrm>
            <a:off x="685800"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200" b="1">
                <a:solidFill>
                  <a:schemeClr val="tx2"/>
                </a:solidFill>
              </a:rPr>
              <a:t>‘BIO’ CONTEXT here</a:t>
            </a:r>
            <a:endParaRPr lang="en-GB" sz="3200" b="1">
              <a:solidFill>
                <a:schemeClr val="tx2"/>
              </a:solidFill>
            </a:endParaRPr>
          </a:p>
        </p:txBody>
      </p:sp>
      <p:sp>
        <p:nvSpPr>
          <p:cNvPr id="5" name="Rectangle 5"/>
          <p:cNvSpPr>
            <a:spLocks noChangeArrowheads="1"/>
          </p:cNvSpPr>
          <p:nvPr/>
        </p:nvSpPr>
        <p:spPr bwMode="auto">
          <a:xfrm>
            <a:off x="685800" y="1340768"/>
            <a:ext cx="7772400" cy="481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IE" sz="2400" b="1" dirty="0">
                <a:solidFill>
                  <a:srgbClr val="002060"/>
                </a:solidFill>
              </a:rPr>
              <a:t>GENETICS : </a:t>
            </a:r>
            <a:r>
              <a:rPr lang="en-IE" sz="2400" dirty="0">
                <a:solidFill>
                  <a:srgbClr val="002060"/>
                </a:solidFill>
              </a:rPr>
              <a:t>5 branches;  aim = ‘Laws’ of Chemistry, Physics, Maths. for </a:t>
            </a:r>
            <a:r>
              <a:rPr lang="en-IE" sz="2400" dirty="0" smtClean="0">
                <a:solidFill>
                  <a:srgbClr val="002060"/>
                </a:solidFill>
              </a:rPr>
              <a:t>Biology</a:t>
            </a:r>
          </a:p>
          <a:p>
            <a:pPr>
              <a:spcBef>
                <a:spcPct val="20000"/>
              </a:spcBef>
            </a:pPr>
            <a:endParaRPr lang="en-IE" sz="1600" dirty="0">
              <a:solidFill>
                <a:srgbClr val="002060"/>
              </a:solidFill>
            </a:endParaRPr>
          </a:p>
          <a:p>
            <a:pPr marL="342900" indent="-342900">
              <a:spcBef>
                <a:spcPct val="20000"/>
              </a:spcBef>
              <a:buFontTx/>
              <a:buChar char="•"/>
            </a:pPr>
            <a:r>
              <a:rPr lang="en-IE" sz="2400" b="1" dirty="0">
                <a:solidFill>
                  <a:srgbClr val="002060"/>
                </a:solidFill>
              </a:rPr>
              <a:t>GENOMICS : </a:t>
            </a:r>
            <a:r>
              <a:rPr lang="en-IE" sz="2400" dirty="0">
                <a:solidFill>
                  <a:srgbClr val="002060"/>
                </a:solidFill>
              </a:rPr>
              <a:t>Study of Genomes (complete set of DNA carried by Gamete) by integration of 5 branches of Genetics with ‘Informatics and Automated systems’</a:t>
            </a:r>
          </a:p>
          <a:p>
            <a:pPr>
              <a:spcBef>
                <a:spcPct val="20000"/>
              </a:spcBef>
            </a:pPr>
            <a:endParaRPr lang="en-IE" sz="1600" b="1" dirty="0" smtClean="0">
              <a:solidFill>
                <a:srgbClr val="002060"/>
              </a:solidFill>
            </a:endParaRPr>
          </a:p>
          <a:p>
            <a:pPr marL="342900" indent="-342900">
              <a:spcBef>
                <a:spcPct val="20000"/>
              </a:spcBef>
              <a:buFontTx/>
              <a:buChar char="•"/>
            </a:pPr>
            <a:r>
              <a:rPr lang="en-IE" sz="2400" b="1" dirty="0" smtClean="0">
                <a:solidFill>
                  <a:srgbClr val="002060"/>
                </a:solidFill>
              </a:rPr>
              <a:t>PURPOSE </a:t>
            </a:r>
            <a:r>
              <a:rPr lang="en-IE" sz="2400" b="1" dirty="0">
                <a:solidFill>
                  <a:srgbClr val="002060"/>
                </a:solidFill>
              </a:rPr>
              <a:t>of GENOME RESEARCH : </a:t>
            </a:r>
            <a:r>
              <a:rPr lang="en-IE" sz="2400" dirty="0">
                <a:solidFill>
                  <a:srgbClr val="002060"/>
                </a:solidFill>
              </a:rPr>
              <a:t>Info. on Structure, Function, Evolution of all Genomes – past and </a:t>
            </a:r>
            <a:r>
              <a:rPr lang="en-IE" sz="2400" dirty="0" smtClean="0">
                <a:solidFill>
                  <a:srgbClr val="002060"/>
                </a:solidFill>
              </a:rPr>
              <a:t>present</a:t>
            </a:r>
          </a:p>
          <a:p>
            <a:pPr>
              <a:spcBef>
                <a:spcPct val="20000"/>
              </a:spcBef>
            </a:pPr>
            <a:endParaRPr lang="en-IE" sz="1600" dirty="0">
              <a:solidFill>
                <a:srgbClr val="002060"/>
              </a:solidFill>
            </a:endParaRPr>
          </a:p>
          <a:p>
            <a:pPr marL="342900" indent="-342900">
              <a:spcBef>
                <a:spcPct val="20000"/>
              </a:spcBef>
              <a:buFontTx/>
              <a:buChar char="•"/>
            </a:pPr>
            <a:r>
              <a:rPr lang="en-IE" sz="2400" b="1" dirty="0">
                <a:solidFill>
                  <a:srgbClr val="002060"/>
                </a:solidFill>
              </a:rPr>
              <a:t>Techniques </a:t>
            </a:r>
            <a:r>
              <a:rPr lang="en-IE" sz="2400" dirty="0">
                <a:solidFill>
                  <a:srgbClr val="002060"/>
                </a:solidFill>
              </a:rPr>
              <a:t>of Genomics from molecular, quantitative, population genetics: </a:t>
            </a:r>
            <a:r>
              <a:rPr lang="en-IE" sz="2400" b="1" dirty="0">
                <a:solidFill>
                  <a:srgbClr val="002060"/>
                </a:solidFill>
              </a:rPr>
              <a:t>Concepts and Terminology</a:t>
            </a:r>
            <a:r>
              <a:rPr lang="en-IE" sz="2400" dirty="0">
                <a:solidFill>
                  <a:srgbClr val="002060"/>
                </a:solidFill>
              </a:rPr>
              <a:t> from </a:t>
            </a:r>
            <a:r>
              <a:rPr lang="en-IE" sz="2400" dirty="0" err="1">
                <a:solidFill>
                  <a:srgbClr val="002060"/>
                </a:solidFill>
              </a:rPr>
              <a:t>Mendelian</a:t>
            </a:r>
            <a:r>
              <a:rPr lang="en-IE" sz="2400" dirty="0">
                <a:solidFill>
                  <a:srgbClr val="002060"/>
                </a:solidFill>
              </a:rPr>
              <a:t> genetics and </a:t>
            </a:r>
            <a:r>
              <a:rPr lang="en-IE" sz="2400" dirty="0" err="1">
                <a:solidFill>
                  <a:srgbClr val="002060"/>
                </a:solidFill>
              </a:rPr>
              <a:t>cytogenetics</a:t>
            </a:r>
            <a:endParaRPr lang="en-GB" sz="2400" dirty="0">
              <a:solidFill>
                <a:srgbClr val="002060"/>
              </a:solidFill>
            </a:endParaRPr>
          </a:p>
        </p:txBody>
      </p:sp>
    </p:spTree>
    <p:extLst>
      <p:ext uri="{BB962C8B-B14F-4D97-AF65-F5344CB8AC3E}">
        <p14:creationId xmlns:p14="http://schemas.microsoft.com/office/powerpoint/2010/main" val="463343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07F84AB-4CBE-4452-9117-91DB70B2D1D4}" type="slidenum">
              <a:rPr lang="en-IE" smtClean="0"/>
              <a:t>36</a:t>
            </a:fld>
            <a:endParaRPr lang="en-IE"/>
          </a:p>
        </p:txBody>
      </p:sp>
      <p:sp>
        <p:nvSpPr>
          <p:cNvPr id="4" name="Rectangle 4"/>
          <p:cNvSpPr>
            <a:spLocks noChangeArrowheads="1"/>
          </p:cNvSpPr>
          <p:nvPr/>
        </p:nvSpPr>
        <p:spPr bwMode="auto">
          <a:xfrm>
            <a:off x="685800" y="44624"/>
            <a:ext cx="80629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200" b="1" dirty="0">
                <a:solidFill>
                  <a:schemeClr val="tx2"/>
                </a:solidFill>
              </a:rPr>
              <a:t>CONTEXT: GENETICS - BRANCHES</a:t>
            </a:r>
            <a:endParaRPr lang="en-GB" sz="3200" b="1" dirty="0">
              <a:solidFill>
                <a:schemeClr val="tx2"/>
              </a:solidFill>
            </a:endParaRPr>
          </a:p>
        </p:txBody>
      </p:sp>
      <p:sp>
        <p:nvSpPr>
          <p:cNvPr id="5" name="Rectangle 5"/>
          <p:cNvSpPr>
            <a:spLocks noChangeArrowheads="1"/>
          </p:cNvSpPr>
          <p:nvPr/>
        </p:nvSpPr>
        <p:spPr bwMode="auto">
          <a:xfrm>
            <a:off x="685800" y="1187624"/>
            <a:ext cx="8062913" cy="5165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pPr>
            <a:r>
              <a:rPr lang="en-IE" sz="2400" b="1" dirty="0">
                <a:solidFill>
                  <a:srgbClr val="002060"/>
                </a:solidFill>
              </a:rPr>
              <a:t>Classical </a:t>
            </a:r>
            <a:r>
              <a:rPr lang="en-IE" sz="2400" b="1" dirty="0" err="1">
                <a:solidFill>
                  <a:srgbClr val="002060"/>
                </a:solidFill>
              </a:rPr>
              <a:t>Mendelian</a:t>
            </a:r>
            <a:r>
              <a:rPr lang="en-IE" sz="2400" b="1" dirty="0">
                <a:solidFill>
                  <a:srgbClr val="002060"/>
                </a:solidFill>
              </a:rPr>
              <a:t> – </a:t>
            </a:r>
            <a:r>
              <a:rPr lang="en-IE" sz="2400" dirty="0">
                <a:solidFill>
                  <a:srgbClr val="002060"/>
                </a:solidFill>
              </a:rPr>
              <a:t>Gene and Locus, Allele, Segregation, Gamete, Dominance, </a:t>
            </a:r>
            <a:r>
              <a:rPr lang="en-IE" sz="2400" dirty="0" smtClean="0">
                <a:solidFill>
                  <a:srgbClr val="002060"/>
                </a:solidFill>
              </a:rPr>
              <a:t>Mutation</a:t>
            </a:r>
          </a:p>
          <a:p>
            <a:pPr>
              <a:lnSpc>
                <a:spcPct val="90000"/>
              </a:lnSpc>
              <a:spcBef>
                <a:spcPct val="20000"/>
              </a:spcBef>
            </a:pPr>
            <a:endParaRPr lang="en-IE" sz="1600" dirty="0">
              <a:solidFill>
                <a:srgbClr val="002060"/>
              </a:solidFill>
            </a:endParaRPr>
          </a:p>
          <a:p>
            <a:pPr marL="342900" indent="-342900">
              <a:lnSpc>
                <a:spcPct val="90000"/>
              </a:lnSpc>
              <a:spcBef>
                <a:spcPct val="20000"/>
              </a:spcBef>
              <a:buFontTx/>
              <a:buChar char="•"/>
            </a:pPr>
            <a:r>
              <a:rPr lang="en-IE" sz="2400" b="1" dirty="0" err="1">
                <a:solidFill>
                  <a:srgbClr val="002060"/>
                </a:solidFill>
              </a:rPr>
              <a:t>Cytogenetics</a:t>
            </a:r>
            <a:r>
              <a:rPr lang="en-IE" sz="2400" b="1" dirty="0">
                <a:solidFill>
                  <a:srgbClr val="002060"/>
                </a:solidFill>
              </a:rPr>
              <a:t> – </a:t>
            </a:r>
            <a:r>
              <a:rPr lang="en-IE" sz="2400" dirty="0">
                <a:solidFill>
                  <a:srgbClr val="002060"/>
                </a:solidFill>
              </a:rPr>
              <a:t>Cell, </a:t>
            </a:r>
            <a:r>
              <a:rPr lang="en-IE" sz="2400" dirty="0" err="1">
                <a:solidFill>
                  <a:srgbClr val="002060"/>
                </a:solidFill>
              </a:rPr>
              <a:t>Chromasome</a:t>
            </a:r>
            <a:r>
              <a:rPr lang="en-IE" sz="2400" dirty="0">
                <a:solidFill>
                  <a:srgbClr val="002060"/>
                </a:solidFill>
              </a:rPr>
              <a:t>, Meiosis and Mitosis, Crossover and </a:t>
            </a:r>
            <a:r>
              <a:rPr lang="en-IE" sz="2400" dirty="0" smtClean="0">
                <a:solidFill>
                  <a:srgbClr val="002060"/>
                </a:solidFill>
              </a:rPr>
              <a:t>Linkage</a:t>
            </a:r>
          </a:p>
          <a:p>
            <a:pPr>
              <a:lnSpc>
                <a:spcPct val="90000"/>
              </a:lnSpc>
              <a:spcBef>
                <a:spcPct val="20000"/>
              </a:spcBef>
            </a:pPr>
            <a:endParaRPr lang="en-IE" sz="1600" dirty="0">
              <a:solidFill>
                <a:srgbClr val="002060"/>
              </a:solidFill>
            </a:endParaRPr>
          </a:p>
          <a:p>
            <a:pPr marL="342900" indent="-342900">
              <a:lnSpc>
                <a:spcPct val="90000"/>
              </a:lnSpc>
              <a:spcBef>
                <a:spcPct val="20000"/>
              </a:spcBef>
              <a:buFontTx/>
              <a:buChar char="•"/>
            </a:pPr>
            <a:r>
              <a:rPr lang="en-IE" sz="2400" b="1" dirty="0">
                <a:solidFill>
                  <a:srgbClr val="002060"/>
                </a:solidFill>
              </a:rPr>
              <a:t>Molecular – </a:t>
            </a:r>
            <a:r>
              <a:rPr lang="en-IE" sz="2400" dirty="0">
                <a:solidFill>
                  <a:srgbClr val="002060"/>
                </a:solidFill>
              </a:rPr>
              <a:t>DNA sequencing, Gene Regulation and Transcription, Translation and Genetic Code </a:t>
            </a:r>
            <a:r>
              <a:rPr lang="en-IE" sz="2400" dirty="0" smtClean="0">
                <a:solidFill>
                  <a:srgbClr val="002060"/>
                </a:solidFill>
              </a:rPr>
              <a:t>Mutations</a:t>
            </a:r>
          </a:p>
          <a:p>
            <a:pPr marL="342900" indent="-342900">
              <a:lnSpc>
                <a:spcPct val="90000"/>
              </a:lnSpc>
              <a:spcBef>
                <a:spcPct val="20000"/>
              </a:spcBef>
              <a:buFontTx/>
              <a:buChar char="•"/>
            </a:pPr>
            <a:endParaRPr lang="en-IE" sz="1600" dirty="0">
              <a:solidFill>
                <a:srgbClr val="002060"/>
              </a:solidFill>
            </a:endParaRPr>
          </a:p>
          <a:p>
            <a:pPr marL="342900" indent="-342900">
              <a:lnSpc>
                <a:spcPct val="90000"/>
              </a:lnSpc>
              <a:spcBef>
                <a:spcPct val="20000"/>
              </a:spcBef>
              <a:buFontTx/>
              <a:buChar char="•"/>
            </a:pPr>
            <a:r>
              <a:rPr lang="en-IE" sz="2400" b="1" dirty="0">
                <a:solidFill>
                  <a:srgbClr val="002060"/>
                </a:solidFill>
              </a:rPr>
              <a:t>Population – </a:t>
            </a:r>
            <a:r>
              <a:rPr lang="en-IE" sz="2400" dirty="0">
                <a:solidFill>
                  <a:srgbClr val="002060"/>
                </a:solidFill>
              </a:rPr>
              <a:t>Allelic/Genotypic Frequencies, Equilibrium, Selection, Drift, Migration, </a:t>
            </a:r>
            <a:r>
              <a:rPr lang="en-IE" sz="2400" dirty="0" smtClean="0">
                <a:solidFill>
                  <a:srgbClr val="002060"/>
                </a:solidFill>
              </a:rPr>
              <a:t>Mutation</a:t>
            </a:r>
          </a:p>
          <a:p>
            <a:pPr>
              <a:lnSpc>
                <a:spcPct val="90000"/>
              </a:lnSpc>
              <a:spcBef>
                <a:spcPct val="20000"/>
              </a:spcBef>
            </a:pPr>
            <a:endParaRPr lang="en-IE" sz="1600" dirty="0">
              <a:solidFill>
                <a:srgbClr val="002060"/>
              </a:solidFill>
            </a:endParaRPr>
          </a:p>
          <a:p>
            <a:pPr marL="342900" indent="-342900">
              <a:lnSpc>
                <a:spcPct val="90000"/>
              </a:lnSpc>
              <a:spcBef>
                <a:spcPct val="20000"/>
              </a:spcBef>
              <a:buFontTx/>
              <a:buChar char="•"/>
            </a:pPr>
            <a:r>
              <a:rPr lang="en-IE" sz="2400" b="1" dirty="0">
                <a:solidFill>
                  <a:srgbClr val="002060"/>
                </a:solidFill>
              </a:rPr>
              <a:t>Quantitative – </a:t>
            </a:r>
            <a:r>
              <a:rPr lang="en-IE" sz="2400" dirty="0">
                <a:solidFill>
                  <a:srgbClr val="002060"/>
                </a:solidFill>
              </a:rPr>
              <a:t>Heritability/Additive, Non-additive Genetic Effects, Genetic by Environment Interaction, Plant and Animal Breeding</a:t>
            </a:r>
            <a:endParaRPr lang="en-GB" sz="2400" dirty="0">
              <a:solidFill>
                <a:srgbClr val="002060"/>
              </a:solidFill>
            </a:endParaRPr>
          </a:p>
        </p:txBody>
      </p:sp>
    </p:spTree>
    <p:extLst>
      <p:ext uri="{BB962C8B-B14F-4D97-AF65-F5344CB8AC3E}">
        <p14:creationId xmlns:p14="http://schemas.microsoft.com/office/powerpoint/2010/main" val="1942162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07F84AB-4CBE-4452-9117-91DB70B2D1D4}" type="slidenum">
              <a:rPr lang="en-IE" smtClean="0"/>
              <a:t>37</a:t>
            </a:fld>
            <a:endParaRPr lang="en-IE"/>
          </a:p>
        </p:txBody>
      </p:sp>
      <p:sp>
        <p:nvSpPr>
          <p:cNvPr id="4" name="Rectangle 4"/>
          <p:cNvSpPr>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200" b="1">
                <a:solidFill>
                  <a:schemeClr val="tx2"/>
                </a:solidFill>
              </a:rPr>
              <a:t>CONTEXT+ : GENOMICS -LINKAGES</a:t>
            </a:r>
            <a:endParaRPr lang="en-GB" sz="3200" b="1">
              <a:solidFill>
                <a:schemeClr val="tx2"/>
              </a:solidFill>
            </a:endParaRPr>
          </a:p>
        </p:txBody>
      </p:sp>
      <p:sp>
        <p:nvSpPr>
          <p:cNvPr id="5" name="Oval 5"/>
          <p:cNvSpPr>
            <a:spLocks noChangeArrowheads="1"/>
          </p:cNvSpPr>
          <p:nvPr/>
        </p:nvSpPr>
        <p:spPr bwMode="auto">
          <a:xfrm>
            <a:off x="3581400" y="14478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Text Box 6"/>
          <p:cNvSpPr txBox="1">
            <a:spLocks noChangeArrowheads="1"/>
          </p:cNvSpPr>
          <p:nvPr/>
        </p:nvSpPr>
        <p:spPr bwMode="auto">
          <a:xfrm>
            <a:off x="2286000" y="2895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a:latin typeface="Times New Roman" pitchFamily="18" charset="0"/>
            </a:endParaRPr>
          </a:p>
        </p:txBody>
      </p:sp>
      <p:sp>
        <p:nvSpPr>
          <p:cNvPr id="7" name="Oval 7"/>
          <p:cNvSpPr>
            <a:spLocks noChangeArrowheads="1"/>
          </p:cNvSpPr>
          <p:nvPr/>
        </p:nvSpPr>
        <p:spPr bwMode="auto">
          <a:xfrm>
            <a:off x="914400" y="15240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Oval 8"/>
          <p:cNvSpPr>
            <a:spLocks noChangeArrowheads="1"/>
          </p:cNvSpPr>
          <p:nvPr/>
        </p:nvSpPr>
        <p:spPr bwMode="auto">
          <a:xfrm>
            <a:off x="6324600" y="14478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Oval 9"/>
          <p:cNvSpPr>
            <a:spLocks noChangeArrowheads="1"/>
          </p:cNvSpPr>
          <p:nvPr/>
        </p:nvSpPr>
        <p:spPr bwMode="auto">
          <a:xfrm>
            <a:off x="6400800" y="48768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Oval 10"/>
          <p:cNvSpPr>
            <a:spLocks noChangeArrowheads="1"/>
          </p:cNvSpPr>
          <p:nvPr/>
        </p:nvSpPr>
        <p:spPr bwMode="auto">
          <a:xfrm>
            <a:off x="914400" y="48768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Oval 11"/>
          <p:cNvSpPr>
            <a:spLocks noChangeArrowheads="1"/>
          </p:cNvSpPr>
          <p:nvPr/>
        </p:nvSpPr>
        <p:spPr bwMode="auto">
          <a:xfrm>
            <a:off x="3048000" y="3352800"/>
            <a:ext cx="3232150" cy="26844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Text Box 12"/>
          <p:cNvSpPr txBox="1">
            <a:spLocks noChangeArrowheads="1"/>
          </p:cNvSpPr>
          <p:nvPr/>
        </p:nvSpPr>
        <p:spPr bwMode="auto">
          <a:xfrm>
            <a:off x="1219200" y="1981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2400" b="1" dirty="0" err="1">
                <a:solidFill>
                  <a:srgbClr val="002060"/>
                </a:solidFill>
                <a:latin typeface="Times New Roman" pitchFamily="18" charset="0"/>
              </a:rPr>
              <a:t>Mendelian</a:t>
            </a:r>
            <a:endParaRPr lang="en-GB" sz="2400" b="1" dirty="0">
              <a:solidFill>
                <a:srgbClr val="002060"/>
              </a:solidFill>
              <a:latin typeface="Times New Roman" pitchFamily="18" charset="0"/>
            </a:endParaRPr>
          </a:p>
        </p:txBody>
      </p:sp>
      <p:sp>
        <p:nvSpPr>
          <p:cNvPr id="13" name="Text Box 13"/>
          <p:cNvSpPr txBox="1">
            <a:spLocks noChangeArrowheads="1"/>
          </p:cNvSpPr>
          <p:nvPr/>
        </p:nvSpPr>
        <p:spPr bwMode="auto">
          <a:xfrm>
            <a:off x="3810000" y="1981200"/>
            <a:ext cx="1871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b="1" dirty="0" err="1">
                <a:solidFill>
                  <a:srgbClr val="002060"/>
                </a:solidFill>
                <a:latin typeface="Times New Roman" pitchFamily="18" charset="0"/>
              </a:rPr>
              <a:t>Cytogenetics</a:t>
            </a:r>
            <a:endParaRPr lang="en-GB" sz="2400" b="1" dirty="0">
              <a:solidFill>
                <a:srgbClr val="002060"/>
              </a:solidFill>
              <a:latin typeface="Times New Roman" pitchFamily="18" charset="0"/>
            </a:endParaRPr>
          </a:p>
        </p:txBody>
      </p:sp>
      <p:sp>
        <p:nvSpPr>
          <p:cNvPr id="14" name="Text Box 14"/>
          <p:cNvSpPr txBox="1">
            <a:spLocks noChangeArrowheads="1"/>
          </p:cNvSpPr>
          <p:nvPr/>
        </p:nvSpPr>
        <p:spPr bwMode="auto">
          <a:xfrm>
            <a:off x="6553200" y="1981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2400" b="1" dirty="0">
                <a:solidFill>
                  <a:srgbClr val="002060"/>
                </a:solidFill>
                <a:latin typeface="Times New Roman" pitchFamily="18" charset="0"/>
              </a:rPr>
              <a:t>Molecular</a:t>
            </a:r>
            <a:endParaRPr lang="en-GB" sz="2400" b="1" dirty="0">
              <a:solidFill>
                <a:srgbClr val="002060"/>
              </a:solidFill>
              <a:latin typeface="Times New Roman" pitchFamily="18" charset="0"/>
            </a:endParaRPr>
          </a:p>
        </p:txBody>
      </p:sp>
      <p:sp>
        <p:nvSpPr>
          <p:cNvPr id="15" name="Text Box 15"/>
          <p:cNvSpPr txBox="1">
            <a:spLocks noChangeArrowheads="1"/>
          </p:cNvSpPr>
          <p:nvPr/>
        </p:nvSpPr>
        <p:spPr bwMode="auto">
          <a:xfrm>
            <a:off x="1143000" y="5410200"/>
            <a:ext cx="1655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b="1" dirty="0">
                <a:solidFill>
                  <a:srgbClr val="002060"/>
                </a:solidFill>
                <a:latin typeface="Times New Roman" pitchFamily="18" charset="0"/>
              </a:rPr>
              <a:t>Population</a:t>
            </a:r>
            <a:endParaRPr lang="en-GB" sz="2400" b="1" dirty="0">
              <a:solidFill>
                <a:srgbClr val="002060"/>
              </a:solidFill>
              <a:latin typeface="Times New Roman" pitchFamily="18" charset="0"/>
            </a:endParaRPr>
          </a:p>
        </p:txBody>
      </p:sp>
      <p:sp>
        <p:nvSpPr>
          <p:cNvPr id="16" name="Text Box 16"/>
          <p:cNvSpPr txBox="1">
            <a:spLocks noChangeArrowheads="1"/>
          </p:cNvSpPr>
          <p:nvPr/>
        </p:nvSpPr>
        <p:spPr bwMode="auto">
          <a:xfrm>
            <a:off x="6553200" y="5410200"/>
            <a:ext cx="18542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b="1" dirty="0">
                <a:solidFill>
                  <a:srgbClr val="002060"/>
                </a:solidFill>
                <a:latin typeface="Times New Roman" pitchFamily="18" charset="0"/>
              </a:rPr>
              <a:t>Quantitative</a:t>
            </a:r>
            <a:endParaRPr lang="en-GB" sz="2400" b="1" dirty="0">
              <a:solidFill>
                <a:srgbClr val="002060"/>
              </a:solidFill>
              <a:latin typeface="Times New Roman" pitchFamily="18" charset="0"/>
            </a:endParaRPr>
          </a:p>
        </p:txBody>
      </p:sp>
      <p:sp>
        <p:nvSpPr>
          <p:cNvPr id="17" name="Text Box 17"/>
          <p:cNvSpPr txBox="1">
            <a:spLocks noChangeArrowheads="1"/>
          </p:cNvSpPr>
          <p:nvPr/>
        </p:nvSpPr>
        <p:spPr bwMode="auto">
          <a:xfrm>
            <a:off x="2971800" y="3429000"/>
            <a:ext cx="3346450"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IE" sz="2400" b="1" dirty="0">
                <a:solidFill>
                  <a:srgbClr val="002060"/>
                </a:solidFill>
                <a:latin typeface="Times New Roman" pitchFamily="18" charset="0"/>
              </a:rPr>
              <a:t>GENOMICS</a:t>
            </a:r>
          </a:p>
          <a:p>
            <a:pPr algn="ctr">
              <a:spcBef>
                <a:spcPct val="50000"/>
              </a:spcBef>
            </a:pPr>
            <a:r>
              <a:rPr lang="en-IE" b="1" dirty="0">
                <a:solidFill>
                  <a:srgbClr val="002060"/>
                </a:solidFill>
                <a:latin typeface="Times New Roman" pitchFamily="18" charset="0"/>
              </a:rPr>
              <a:t>Genetic markers</a:t>
            </a:r>
          </a:p>
          <a:p>
            <a:pPr algn="ctr">
              <a:spcBef>
                <a:spcPct val="50000"/>
              </a:spcBef>
            </a:pPr>
            <a:r>
              <a:rPr lang="en-IE" b="1" dirty="0">
                <a:solidFill>
                  <a:srgbClr val="002060"/>
                </a:solidFill>
                <a:latin typeface="Times New Roman" pitchFamily="18" charset="0"/>
              </a:rPr>
              <a:t>DNA Sequences</a:t>
            </a:r>
          </a:p>
          <a:p>
            <a:pPr algn="ctr">
              <a:spcBef>
                <a:spcPct val="50000"/>
              </a:spcBef>
            </a:pPr>
            <a:r>
              <a:rPr lang="en-IE" b="1" dirty="0">
                <a:solidFill>
                  <a:srgbClr val="002060"/>
                </a:solidFill>
                <a:latin typeface="Times New Roman" pitchFamily="18" charset="0"/>
              </a:rPr>
              <a:t>Linkage/Physical Maps</a:t>
            </a:r>
          </a:p>
          <a:p>
            <a:pPr algn="ctr">
              <a:spcBef>
                <a:spcPct val="50000"/>
              </a:spcBef>
            </a:pPr>
            <a:r>
              <a:rPr lang="en-IE" b="1" dirty="0">
                <a:solidFill>
                  <a:srgbClr val="002060"/>
                </a:solidFill>
                <a:latin typeface="Times New Roman" pitchFamily="18" charset="0"/>
              </a:rPr>
              <a:t>Gene Location</a:t>
            </a:r>
          </a:p>
          <a:p>
            <a:pPr algn="ctr">
              <a:spcBef>
                <a:spcPct val="50000"/>
              </a:spcBef>
            </a:pPr>
            <a:r>
              <a:rPr lang="en-IE" b="1" dirty="0">
                <a:solidFill>
                  <a:srgbClr val="002060"/>
                </a:solidFill>
                <a:latin typeface="Times New Roman" pitchFamily="18" charset="0"/>
              </a:rPr>
              <a:t>QTL Mapping</a:t>
            </a:r>
            <a:endParaRPr lang="en-GB" b="1" dirty="0">
              <a:solidFill>
                <a:srgbClr val="002060"/>
              </a:solidFill>
              <a:latin typeface="Times New Roman" pitchFamily="18" charset="0"/>
            </a:endParaRPr>
          </a:p>
        </p:txBody>
      </p:sp>
      <p:cxnSp>
        <p:nvCxnSpPr>
          <p:cNvPr id="18" name="AutoShape 18"/>
          <p:cNvCxnSpPr>
            <a:cxnSpLocks noChangeShapeType="1"/>
          </p:cNvCxnSpPr>
          <p:nvPr/>
        </p:nvCxnSpPr>
        <p:spPr bwMode="auto">
          <a:xfrm rot="10800000">
            <a:off x="2362200" y="3048000"/>
            <a:ext cx="685800" cy="1511300"/>
          </a:xfrm>
          <a:prstGeom prst="curvedConnector3">
            <a:avLst>
              <a:gd name="adj1" fmla="val 133333"/>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9"/>
          <p:cNvCxnSpPr>
            <a:cxnSpLocks noChangeShapeType="1"/>
          </p:cNvCxnSpPr>
          <p:nvPr/>
        </p:nvCxnSpPr>
        <p:spPr bwMode="auto">
          <a:xfrm>
            <a:off x="6248400" y="4635500"/>
            <a:ext cx="384175" cy="476250"/>
          </a:xfrm>
          <a:prstGeom prst="curvedConnector2">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0"/>
          <p:cNvCxnSpPr>
            <a:cxnSpLocks noChangeShapeType="1"/>
          </p:cNvCxnSpPr>
          <p:nvPr/>
        </p:nvCxnSpPr>
        <p:spPr bwMode="auto">
          <a:xfrm rot="5400000">
            <a:off x="5972175" y="3248025"/>
            <a:ext cx="1587500" cy="1035050"/>
          </a:xfrm>
          <a:prstGeom prst="curvedConnector2">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1"/>
          <p:cNvCxnSpPr>
            <a:cxnSpLocks noChangeShapeType="1"/>
          </p:cNvCxnSpPr>
          <p:nvPr/>
        </p:nvCxnSpPr>
        <p:spPr bwMode="auto">
          <a:xfrm rot="16200000">
            <a:off x="2413000" y="4241800"/>
            <a:ext cx="241300" cy="1028700"/>
          </a:xfrm>
          <a:prstGeom prst="curvedConnector2">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2"/>
          <p:cNvCxnSpPr>
            <a:cxnSpLocks noChangeShapeType="1"/>
          </p:cNvCxnSpPr>
          <p:nvPr/>
        </p:nvCxnSpPr>
        <p:spPr bwMode="auto">
          <a:xfrm>
            <a:off x="4518025" y="3048000"/>
            <a:ext cx="53975" cy="304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4"/>
          <p:cNvSpPr>
            <a:spLocks noChangeShapeType="1"/>
          </p:cNvSpPr>
          <p:nvPr/>
        </p:nvSpPr>
        <p:spPr bwMode="auto">
          <a:xfrm flipV="1">
            <a:off x="323850" y="5949950"/>
            <a:ext cx="503238" cy="2159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 name="Line 25"/>
          <p:cNvSpPr>
            <a:spLocks noChangeShapeType="1"/>
          </p:cNvSpPr>
          <p:nvPr/>
        </p:nvSpPr>
        <p:spPr bwMode="auto">
          <a:xfrm>
            <a:off x="8532813" y="5734050"/>
            <a:ext cx="431800" cy="2159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5" name="Line 26"/>
          <p:cNvSpPr>
            <a:spLocks noChangeShapeType="1"/>
          </p:cNvSpPr>
          <p:nvPr/>
        </p:nvSpPr>
        <p:spPr bwMode="auto">
          <a:xfrm flipH="1">
            <a:off x="8316913" y="1412875"/>
            <a:ext cx="503237" cy="360363"/>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 name="Line 27"/>
          <p:cNvSpPr>
            <a:spLocks noChangeShapeType="1"/>
          </p:cNvSpPr>
          <p:nvPr/>
        </p:nvSpPr>
        <p:spPr bwMode="auto">
          <a:xfrm flipH="1">
            <a:off x="4500563" y="981075"/>
            <a:ext cx="0" cy="433388"/>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 name="Line 28"/>
          <p:cNvSpPr>
            <a:spLocks noChangeShapeType="1"/>
          </p:cNvSpPr>
          <p:nvPr/>
        </p:nvSpPr>
        <p:spPr bwMode="auto">
          <a:xfrm>
            <a:off x="395288" y="1628775"/>
            <a:ext cx="576262" cy="288925"/>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 name="Line 29"/>
          <p:cNvSpPr>
            <a:spLocks noChangeShapeType="1"/>
          </p:cNvSpPr>
          <p:nvPr/>
        </p:nvSpPr>
        <p:spPr bwMode="auto">
          <a:xfrm flipH="1" flipV="1">
            <a:off x="250825" y="3789363"/>
            <a:ext cx="720725" cy="73025"/>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 name="Line 30"/>
          <p:cNvSpPr>
            <a:spLocks noChangeShapeType="1"/>
          </p:cNvSpPr>
          <p:nvPr/>
        </p:nvSpPr>
        <p:spPr bwMode="auto">
          <a:xfrm flipH="1">
            <a:off x="5940425" y="1052513"/>
            <a:ext cx="360363" cy="433387"/>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 name="Line 31"/>
          <p:cNvSpPr>
            <a:spLocks noChangeShapeType="1"/>
          </p:cNvSpPr>
          <p:nvPr/>
        </p:nvSpPr>
        <p:spPr bwMode="auto">
          <a:xfrm>
            <a:off x="2843213" y="1125538"/>
            <a:ext cx="433387" cy="4318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 name="Line 32"/>
          <p:cNvSpPr>
            <a:spLocks noChangeShapeType="1"/>
          </p:cNvSpPr>
          <p:nvPr/>
        </p:nvSpPr>
        <p:spPr bwMode="auto">
          <a:xfrm flipH="1">
            <a:off x="8099425" y="3644900"/>
            <a:ext cx="865188" cy="71438"/>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 name="Line 33"/>
          <p:cNvSpPr>
            <a:spLocks noChangeShapeType="1"/>
          </p:cNvSpPr>
          <p:nvPr/>
        </p:nvSpPr>
        <p:spPr bwMode="auto">
          <a:xfrm flipV="1">
            <a:off x="2987675" y="6092825"/>
            <a:ext cx="576263" cy="4318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 name="Line 34"/>
          <p:cNvSpPr>
            <a:spLocks noChangeShapeType="1"/>
          </p:cNvSpPr>
          <p:nvPr/>
        </p:nvSpPr>
        <p:spPr bwMode="auto">
          <a:xfrm flipH="1" flipV="1">
            <a:off x="5580063" y="6092825"/>
            <a:ext cx="576262" cy="4318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 name="Line 35"/>
          <p:cNvSpPr>
            <a:spLocks noChangeShapeType="1"/>
          </p:cNvSpPr>
          <p:nvPr/>
        </p:nvSpPr>
        <p:spPr bwMode="auto">
          <a:xfrm flipH="1">
            <a:off x="4572000" y="6164263"/>
            <a:ext cx="0" cy="433387"/>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36303170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07F84AB-4CBE-4452-9117-91DB70B2D1D4}" type="slidenum">
              <a:rPr lang="en-IE" smtClean="0"/>
              <a:t>38</a:t>
            </a:fld>
            <a:endParaRPr lang="en-IE"/>
          </a:p>
        </p:txBody>
      </p:sp>
      <p:sp>
        <p:nvSpPr>
          <p:cNvPr id="4" name="Rectangle 4"/>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200" b="1">
                <a:solidFill>
                  <a:schemeClr val="tx2"/>
                </a:solidFill>
              </a:rPr>
              <a:t>GENOMICS - FOCUS</a:t>
            </a:r>
            <a:endParaRPr lang="en-GB" sz="3200" b="1">
              <a:solidFill>
                <a:schemeClr val="tx2"/>
              </a:solidFill>
            </a:endParaRPr>
          </a:p>
        </p:txBody>
      </p:sp>
      <p:sp>
        <p:nvSpPr>
          <p:cNvPr id="5" name="Oval 5"/>
          <p:cNvSpPr>
            <a:spLocks noChangeArrowheads="1"/>
          </p:cNvSpPr>
          <p:nvPr/>
        </p:nvSpPr>
        <p:spPr bwMode="auto">
          <a:xfrm>
            <a:off x="2811463" y="1600200"/>
            <a:ext cx="3360737" cy="22161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Oval 6"/>
          <p:cNvSpPr>
            <a:spLocks noChangeArrowheads="1"/>
          </p:cNvSpPr>
          <p:nvPr/>
        </p:nvSpPr>
        <p:spPr bwMode="auto">
          <a:xfrm>
            <a:off x="762000" y="3879850"/>
            <a:ext cx="3360738" cy="22161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Oval 7"/>
          <p:cNvSpPr>
            <a:spLocks noChangeArrowheads="1"/>
          </p:cNvSpPr>
          <p:nvPr/>
        </p:nvSpPr>
        <p:spPr bwMode="auto">
          <a:xfrm>
            <a:off x="5326063" y="3803650"/>
            <a:ext cx="3360737" cy="22161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Text Box 8"/>
          <p:cNvSpPr txBox="1">
            <a:spLocks noChangeArrowheads="1"/>
          </p:cNvSpPr>
          <p:nvPr/>
        </p:nvSpPr>
        <p:spPr bwMode="auto">
          <a:xfrm>
            <a:off x="3200400" y="1905000"/>
            <a:ext cx="2663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IE" b="1" dirty="0">
                <a:solidFill>
                  <a:srgbClr val="002060"/>
                </a:solidFill>
                <a:latin typeface="Times New Roman" pitchFamily="18" charset="0"/>
              </a:rPr>
              <a:t>CLASSICAL        Genetic Markers, Linkage Analysis, Gene Ordering, Multipoint Analysis, Genetic and QTL mapping</a:t>
            </a:r>
            <a:endParaRPr lang="en-GB" b="1" dirty="0">
              <a:solidFill>
                <a:srgbClr val="002060"/>
              </a:solidFill>
              <a:latin typeface="Times New Roman" pitchFamily="18" charset="0"/>
            </a:endParaRPr>
          </a:p>
        </p:txBody>
      </p:sp>
      <p:sp>
        <p:nvSpPr>
          <p:cNvPr id="9" name="Text Box 9"/>
          <p:cNvSpPr txBox="1">
            <a:spLocks noChangeArrowheads="1"/>
          </p:cNvSpPr>
          <p:nvPr/>
        </p:nvSpPr>
        <p:spPr bwMode="auto">
          <a:xfrm>
            <a:off x="1219200" y="4171950"/>
            <a:ext cx="2663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IE" b="1" dirty="0">
                <a:solidFill>
                  <a:srgbClr val="002060"/>
                </a:solidFill>
                <a:latin typeface="Times New Roman" pitchFamily="18" charset="0"/>
              </a:rPr>
              <a:t>INFORMATICS        </a:t>
            </a:r>
          </a:p>
          <a:p>
            <a:pPr algn="ctr">
              <a:spcBef>
                <a:spcPct val="50000"/>
              </a:spcBef>
            </a:pPr>
            <a:r>
              <a:rPr lang="en-IE" b="1" dirty="0">
                <a:solidFill>
                  <a:srgbClr val="002060"/>
                </a:solidFill>
                <a:latin typeface="Times New Roman" pitchFamily="18" charset="0"/>
              </a:rPr>
              <a:t>Databases, Sequence </a:t>
            </a:r>
            <a:r>
              <a:rPr lang="en-IE" b="1" dirty="0" err="1">
                <a:solidFill>
                  <a:srgbClr val="002060"/>
                </a:solidFill>
                <a:latin typeface="Times New Roman" pitchFamily="18" charset="0"/>
              </a:rPr>
              <a:t>Comparison,Data</a:t>
            </a:r>
            <a:r>
              <a:rPr lang="en-IE" b="1" dirty="0">
                <a:solidFill>
                  <a:srgbClr val="002060"/>
                </a:solidFill>
                <a:latin typeface="Times New Roman" pitchFamily="18" charset="0"/>
              </a:rPr>
              <a:t> Communications, Automation</a:t>
            </a:r>
            <a:endParaRPr lang="en-GB" b="1" dirty="0">
              <a:solidFill>
                <a:srgbClr val="002060"/>
              </a:solidFill>
              <a:latin typeface="Times New Roman" pitchFamily="18" charset="0"/>
            </a:endParaRPr>
          </a:p>
        </p:txBody>
      </p:sp>
      <p:sp>
        <p:nvSpPr>
          <p:cNvPr id="10" name="Text Box 10"/>
          <p:cNvSpPr txBox="1">
            <a:spLocks noChangeArrowheads="1"/>
          </p:cNvSpPr>
          <p:nvPr/>
        </p:nvSpPr>
        <p:spPr bwMode="auto">
          <a:xfrm>
            <a:off x="5641975" y="4191000"/>
            <a:ext cx="2663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IE" b="1" dirty="0">
                <a:solidFill>
                  <a:srgbClr val="002060"/>
                </a:solidFill>
                <a:latin typeface="Times New Roman" pitchFamily="18" charset="0"/>
              </a:rPr>
              <a:t>DNA SEQUENCE ANALYSIS        </a:t>
            </a:r>
          </a:p>
          <a:p>
            <a:pPr algn="ctr">
              <a:spcBef>
                <a:spcPct val="50000"/>
              </a:spcBef>
            </a:pPr>
            <a:r>
              <a:rPr lang="en-IE" b="1" dirty="0">
                <a:solidFill>
                  <a:srgbClr val="002060"/>
                </a:solidFill>
                <a:latin typeface="Times New Roman" pitchFamily="18" charset="0"/>
              </a:rPr>
              <a:t>Sequence Assembly,</a:t>
            </a:r>
          </a:p>
          <a:p>
            <a:pPr algn="ctr">
              <a:spcBef>
                <a:spcPct val="50000"/>
              </a:spcBef>
            </a:pPr>
            <a:r>
              <a:rPr lang="en-IE" b="1" dirty="0">
                <a:solidFill>
                  <a:srgbClr val="002060"/>
                </a:solidFill>
                <a:latin typeface="Times New Roman" pitchFamily="18" charset="0"/>
              </a:rPr>
              <a:t>Placement, Comparison</a:t>
            </a:r>
            <a:endParaRPr lang="en-GB" b="1" dirty="0">
              <a:solidFill>
                <a:srgbClr val="002060"/>
              </a:solidFill>
              <a:latin typeface="Times New Roman" pitchFamily="18" charset="0"/>
            </a:endParaRPr>
          </a:p>
        </p:txBody>
      </p:sp>
    </p:spTree>
    <p:extLst>
      <p:ext uri="{BB962C8B-B14F-4D97-AF65-F5344CB8AC3E}">
        <p14:creationId xmlns:p14="http://schemas.microsoft.com/office/powerpoint/2010/main" val="1409803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07F84AB-4CBE-4452-9117-91DB70B2D1D4}" type="slidenum">
              <a:rPr lang="en-IE" smtClean="0"/>
              <a:t>39</a:t>
            </a:fld>
            <a:endParaRPr lang="en-IE"/>
          </a:p>
        </p:txBody>
      </p:sp>
      <p:sp>
        <p:nvSpPr>
          <p:cNvPr id="4" name="Rectangle 4"/>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200" b="1" dirty="0">
                <a:solidFill>
                  <a:schemeClr val="tx2"/>
                </a:solidFill>
              </a:rPr>
              <a:t>GENOMICS – some KEY QUESTIONS</a:t>
            </a:r>
            <a:endParaRPr lang="en-GB" sz="3200" b="1" dirty="0">
              <a:solidFill>
                <a:schemeClr val="tx2"/>
              </a:solidFill>
            </a:endParaRPr>
          </a:p>
        </p:txBody>
      </p:sp>
      <p:sp>
        <p:nvSpPr>
          <p:cNvPr id="5" name="Rectangle 5"/>
          <p:cNvSpPr>
            <a:spLocks noChangeArrowheads="1"/>
          </p:cNvSpPr>
          <p:nvPr/>
        </p:nvSpPr>
        <p:spPr bwMode="auto">
          <a:xfrm>
            <a:off x="685800" y="1676400"/>
            <a:ext cx="7772400"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pPr>
            <a:r>
              <a:rPr lang="en-IE" sz="2400" b="1" dirty="0">
                <a:solidFill>
                  <a:srgbClr val="002060"/>
                </a:solidFill>
              </a:rPr>
              <a:t>HOW </a:t>
            </a:r>
            <a:r>
              <a:rPr lang="en-IE" sz="2400" dirty="0">
                <a:solidFill>
                  <a:srgbClr val="002060"/>
                </a:solidFill>
              </a:rPr>
              <a:t>do Genes determine total phenotype?</a:t>
            </a:r>
          </a:p>
          <a:p>
            <a:pPr marL="342900" indent="-342900">
              <a:lnSpc>
                <a:spcPct val="90000"/>
              </a:lnSpc>
              <a:spcBef>
                <a:spcPct val="20000"/>
              </a:spcBef>
              <a:buFontTx/>
              <a:buChar char="•"/>
            </a:pPr>
            <a:r>
              <a:rPr lang="en-IE" sz="2400" b="1" dirty="0">
                <a:solidFill>
                  <a:srgbClr val="002060"/>
                </a:solidFill>
              </a:rPr>
              <a:t>HOW MANY </a:t>
            </a:r>
            <a:r>
              <a:rPr lang="en-IE" sz="2400" dirty="0">
                <a:solidFill>
                  <a:srgbClr val="002060"/>
                </a:solidFill>
              </a:rPr>
              <a:t>functional genes </a:t>
            </a:r>
            <a:r>
              <a:rPr lang="en-IE" sz="2400" i="1" dirty="0">
                <a:solidFill>
                  <a:srgbClr val="002060"/>
                </a:solidFill>
              </a:rPr>
              <a:t>necessary</a:t>
            </a:r>
            <a:r>
              <a:rPr lang="en-IE" sz="2400" dirty="0">
                <a:solidFill>
                  <a:srgbClr val="002060"/>
                </a:solidFill>
              </a:rPr>
              <a:t> and </a:t>
            </a:r>
            <a:r>
              <a:rPr lang="en-IE" sz="2400" i="1" dirty="0">
                <a:solidFill>
                  <a:srgbClr val="002060"/>
                </a:solidFill>
              </a:rPr>
              <a:t>sufficient</a:t>
            </a:r>
            <a:r>
              <a:rPr lang="en-IE" sz="2400" dirty="0">
                <a:solidFill>
                  <a:srgbClr val="002060"/>
                </a:solidFill>
              </a:rPr>
              <a:t> in a given system?</a:t>
            </a:r>
          </a:p>
          <a:p>
            <a:pPr marL="342900" indent="-342900">
              <a:lnSpc>
                <a:spcPct val="90000"/>
              </a:lnSpc>
              <a:spcBef>
                <a:spcPct val="20000"/>
              </a:spcBef>
              <a:buFontTx/>
              <a:buChar char="•"/>
            </a:pPr>
            <a:r>
              <a:rPr lang="en-IE" sz="2400" b="1" dirty="0">
                <a:solidFill>
                  <a:srgbClr val="002060"/>
                </a:solidFill>
              </a:rPr>
              <a:t>WHAT </a:t>
            </a:r>
            <a:r>
              <a:rPr lang="en-IE" sz="2400" dirty="0">
                <a:solidFill>
                  <a:srgbClr val="002060"/>
                </a:solidFill>
              </a:rPr>
              <a:t>are </a:t>
            </a:r>
            <a:r>
              <a:rPr lang="en-IE" sz="2400" i="1" dirty="0">
                <a:solidFill>
                  <a:srgbClr val="002060"/>
                </a:solidFill>
              </a:rPr>
              <a:t>necessary</a:t>
            </a:r>
            <a:r>
              <a:rPr lang="en-IE" sz="2400" dirty="0">
                <a:solidFill>
                  <a:srgbClr val="002060"/>
                </a:solidFill>
              </a:rPr>
              <a:t> Physical/Chemical aspects of gene structure? </a:t>
            </a:r>
          </a:p>
          <a:p>
            <a:pPr marL="342900" indent="-342900">
              <a:lnSpc>
                <a:spcPct val="90000"/>
              </a:lnSpc>
              <a:spcBef>
                <a:spcPct val="20000"/>
              </a:spcBef>
              <a:buFontTx/>
              <a:buChar char="•"/>
            </a:pPr>
            <a:r>
              <a:rPr lang="en-IE" sz="2400" b="1" dirty="0">
                <a:solidFill>
                  <a:srgbClr val="002060"/>
                </a:solidFill>
              </a:rPr>
              <a:t>IS</a:t>
            </a:r>
            <a:r>
              <a:rPr lang="en-IE" sz="2400" dirty="0">
                <a:solidFill>
                  <a:srgbClr val="002060"/>
                </a:solidFill>
              </a:rPr>
              <a:t> gene location in Genome </a:t>
            </a:r>
            <a:r>
              <a:rPr lang="en-IE" sz="2400" i="1" dirty="0">
                <a:solidFill>
                  <a:srgbClr val="002060"/>
                </a:solidFill>
              </a:rPr>
              <a:t>specific</a:t>
            </a:r>
            <a:r>
              <a:rPr lang="en-IE" sz="2400" dirty="0">
                <a:solidFill>
                  <a:srgbClr val="002060"/>
                </a:solidFill>
              </a:rPr>
              <a:t>?</a:t>
            </a:r>
          </a:p>
          <a:p>
            <a:pPr marL="342900" indent="-342900">
              <a:lnSpc>
                <a:spcPct val="90000"/>
              </a:lnSpc>
              <a:spcBef>
                <a:spcPct val="20000"/>
              </a:spcBef>
              <a:buFontTx/>
              <a:buChar char="•"/>
            </a:pPr>
            <a:r>
              <a:rPr lang="en-IE" sz="2400" b="1" dirty="0">
                <a:solidFill>
                  <a:srgbClr val="002060"/>
                </a:solidFill>
              </a:rPr>
              <a:t>WHAT </a:t>
            </a:r>
            <a:r>
              <a:rPr lang="en-IE" sz="2400" dirty="0">
                <a:solidFill>
                  <a:srgbClr val="002060"/>
                </a:solidFill>
              </a:rPr>
              <a:t>DNA sequences/structures are needed for gene-specific functions?</a:t>
            </a:r>
          </a:p>
          <a:p>
            <a:pPr marL="342900" indent="-342900">
              <a:lnSpc>
                <a:spcPct val="90000"/>
              </a:lnSpc>
              <a:spcBef>
                <a:spcPct val="20000"/>
              </a:spcBef>
              <a:buFontTx/>
              <a:buChar char="•"/>
            </a:pPr>
            <a:r>
              <a:rPr lang="en-IE" sz="2400" b="1" dirty="0">
                <a:solidFill>
                  <a:srgbClr val="002060"/>
                </a:solidFill>
              </a:rPr>
              <a:t>HOW MANY </a:t>
            </a:r>
            <a:r>
              <a:rPr lang="en-IE" sz="2400" dirty="0">
                <a:solidFill>
                  <a:srgbClr val="002060"/>
                </a:solidFill>
              </a:rPr>
              <a:t>different functional genes in whole biosphere?</a:t>
            </a:r>
          </a:p>
          <a:p>
            <a:pPr marL="342900" indent="-342900">
              <a:lnSpc>
                <a:spcPct val="90000"/>
              </a:lnSpc>
              <a:spcBef>
                <a:spcPct val="20000"/>
              </a:spcBef>
              <a:buFontTx/>
              <a:buChar char="•"/>
            </a:pPr>
            <a:r>
              <a:rPr lang="en-IE" sz="2400" b="1" dirty="0">
                <a:solidFill>
                  <a:srgbClr val="002060"/>
                </a:solidFill>
              </a:rPr>
              <a:t>WHAT MEASURES</a:t>
            </a:r>
            <a:r>
              <a:rPr lang="en-IE" sz="2400" dirty="0">
                <a:solidFill>
                  <a:srgbClr val="002060"/>
                </a:solidFill>
              </a:rPr>
              <a:t> of essential DNA sameness in different species?  </a:t>
            </a:r>
            <a:r>
              <a:rPr lang="en-IE" sz="2400" b="1" dirty="0">
                <a:solidFill>
                  <a:srgbClr val="002060"/>
                </a:solidFill>
              </a:rPr>
              <a:t> </a:t>
            </a:r>
            <a:endParaRPr lang="en-GB" sz="2400" b="1" dirty="0">
              <a:solidFill>
                <a:srgbClr val="002060"/>
              </a:solidFill>
            </a:endParaRPr>
          </a:p>
        </p:txBody>
      </p:sp>
    </p:spTree>
    <p:extLst>
      <p:ext uri="{BB962C8B-B14F-4D97-AF65-F5344CB8AC3E}">
        <p14:creationId xmlns:p14="http://schemas.microsoft.com/office/powerpoint/2010/main" val="2758814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77788"/>
            <a:ext cx="7772400" cy="678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u="sng" dirty="0">
                <a:solidFill>
                  <a:schemeClr val="tx2"/>
                </a:solidFill>
              </a:rPr>
              <a:t>Summary Statistics</a:t>
            </a:r>
            <a:r>
              <a:rPr lang="en-IE" sz="2000" b="1" u="sng" dirty="0">
                <a:solidFill>
                  <a:schemeClr val="tx2"/>
                </a:solidFill>
              </a:rPr>
              <a:t>- Descriptive</a:t>
            </a:r>
            <a:r>
              <a:rPr lang="en-GB" sz="2000" b="1" u="sng" dirty="0">
                <a:solidFill>
                  <a:schemeClr val="tx2"/>
                </a:solidFill>
              </a:rPr>
              <a:t/>
            </a:r>
            <a:br>
              <a:rPr lang="en-GB" sz="2000" b="1" u="sng" dirty="0">
                <a:solidFill>
                  <a:schemeClr val="tx2"/>
                </a:solidFill>
              </a:rPr>
            </a:br>
            <a:r>
              <a:rPr lang="en-GB" sz="1600" dirty="0">
                <a:solidFill>
                  <a:schemeClr val="tx2"/>
                </a:solidFill>
              </a:rPr>
              <a:t>When analysing practical sets of data, it is useful to be able to define a small number of values that summarise the main features present. We will derive (i) representative values, (ii) measures of spread and (iii) measures of </a:t>
            </a:r>
            <a:r>
              <a:rPr lang="en-GB" sz="1600" dirty="0" err="1">
                <a:solidFill>
                  <a:schemeClr val="tx2"/>
                </a:solidFill>
              </a:rPr>
              <a:t>skewness</a:t>
            </a:r>
            <a:r>
              <a:rPr lang="en-GB" sz="1600" dirty="0">
                <a:solidFill>
                  <a:schemeClr val="tx2"/>
                </a:solidFill>
              </a:rPr>
              <a:t> and other characteristics.</a:t>
            </a:r>
            <a:br>
              <a:rPr lang="en-GB" sz="1600" dirty="0">
                <a:solidFill>
                  <a:schemeClr val="tx2"/>
                </a:solidFill>
              </a:rPr>
            </a:br>
            <a:r>
              <a:rPr lang="en-GB" sz="1600" dirty="0">
                <a:solidFill>
                  <a:schemeClr val="tx2"/>
                </a:solidFill>
              </a:rPr>
              <a:t/>
            </a:r>
            <a:br>
              <a:rPr lang="en-GB" sz="1600" dirty="0">
                <a:solidFill>
                  <a:schemeClr val="tx2"/>
                </a:solidFill>
              </a:rPr>
            </a:br>
            <a:r>
              <a:rPr lang="en-GB" sz="1600" b="1" u="sng" dirty="0">
                <a:solidFill>
                  <a:schemeClr val="tx2"/>
                </a:solidFill>
              </a:rPr>
              <a:t>Representative Values</a:t>
            </a:r>
            <a:r>
              <a:rPr lang="en-GB" sz="1600" dirty="0">
                <a:solidFill>
                  <a:schemeClr val="tx2"/>
                </a:solidFill>
              </a:rPr>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These are sometimes called measures of location or measures of central tendency.</a:t>
            </a:r>
            <a:br>
              <a:rPr lang="en-GB" sz="1600" dirty="0">
                <a:solidFill>
                  <a:schemeClr val="tx2"/>
                </a:solidFill>
              </a:rPr>
            </a:br>
            <a:r>
              <a:rPr lang="en-GB" sz="1600" dirty="0">
                <a:solidFill>
                  <a:schemeClr val="tx2"/>
                </a:solidFill>
              </a:rPr>
              <a:t/>
            </a:r>
            <a:br>
              <a:rPr lang="en-GB" sz="1600" dirty="0">
                <a:solidFill>
                  <a:schemeClr val="tx2"/>
                </a:solidFill>
              </a:rPr>
            </a:br>
            <a:r>
              <a:rPr lang="en-GB" sz="1600" b="1" u="sng" dirty="0">
                <a:solidFill>
                  <a:schemeClr val="tx2"/>
                </a:solidFill>
              </a:rPr>
              <a:t>1. Random Value</a:t>
            </a:r>
            <a:br>
              <a:rPr lang="en-GB" sz="1600" b="1" u="sng" dirty="0">
                <a:solidFill>
                  <a:schemeClr val="tx2"/>
                </a:solidFill>
              </a:rPr>
            </a:br>
            <a:r>
              <a:rPr lang="en-GB" sz="1600" dirty="0">
                <a:solidFill>
                  <a:schemeClr val="tx2"/>
                </a:solidFill>
              </a:rPr>
              <a:t>Given a set of data S = { x</a:t>
            </a:r>
            <a:r>
              <a:rPr lang="en-GB" sz="1600" baseline="-25000" dirty="0">
                <a:solidFill>
                  <a:schemeClr val="tx2"/>
                </a:solidFill>
              </a:rPr>
              <a:t>1</a:t>
            </a:r>
            <a:r>
              <a:rPr lang="en-GB" sz="1600" dirty="0">
                <a:solidFill>
                  <a:schemeClr val="tx2"/>
                </a:solidFill>
              </a:rPr>
              <a:t>, x</a:t>
            </a:r>
            <a:r>
              <a:rPr lang="en-GB" sz="1600" baseline="-25000" dirty="0">
                <a:solidFill>
                  <a:schemeClr val="tx2"/>
                </a:solidFill>
              </a:rPr>
              <a:t>2</a:t>
            </a:r>
            <a:r>
              <a:rPr lang="en-GB" sz="1600" dirty="0">
                <a:solidFill>
                  <a:schemeClr val="tx2"/>
                </a:solidFill>
              </a:rPr>
              <a:t>, … , </a:t>
            </a:r>
            <a:r>
              <a:rPr lang="en-GB" sz="1600" dirty="0" err="1">
                <a:solidFill>
                  <a:schemeClr val="tx2"/>
                </a:solidFill>
              </a:rPr>
              <a:t>x</a:t>
            </a:r>
            <a:r>
              <a:rPr lang="en-GB" sz="1600" baseline="-25000" dirty="0" err="1">
                <a:solidFill>
                  <a:schemeClr val="tx2"/>
                </a:solidFill>
              </a:rPr>
              <a:t>n</a:t>
            </a:r>
            <a:r>
              <a:rPr lang="en-GB" sz="1600" dirty="0">
                <a:solidFill>
                  <a:schemeClr val="tx2"/>
                </a:solidFill>
              </a:rPr>
              <a:t> }, we select a random number, say k, in the range 1 to n and return the value </a:t>
            </a:r>
            <a:r>
              <a:rPr lang="en-GB" sz="1600" dirty="0" err="1">
                <a:solidFill>
                  <a:schemeClr val="tx2"/>
                </a:solidFill>
              </a:rPr>
              <a:t>x</a:t>
            </a:r>
            <a:r>
              <a:rPr lang="en-GB" sz="1600" baseline="-25000" dirty="0" err="1">
                <a:solidFill>
                  <a:schemeClr val="tx2"/>
                </a:solidFill>
              </a:rPr>
              <a:t>k</a:t>
            </a:r>
            <a:r>
              <a:rPr lang="en-GB" sz="1600" dirty="0">
                <a:solidFill>
                  <a:schemeClr val="tx2"/>
                </a:solidFill>
              </a:rPr>
              <a:t>. This method of generating a representative value is straightforward, but it suffers from the fact that extreme values can occur and successive values could vary considerably from one another.</a:t>
            </a:r>
            <a:br>
              <a:rPr lang="en-GB" sz="1600" dirty="0">
                <a:solidFill>
                  <a:schemeClr val="tx2"/>
                </a:solidFill>
              </a:rPr>
            </a:br>
            <a:r>
              <a:rPr lang="en-GB" sz="1600" dirty="0">
                <a:solidFill>
                  <a:schemeClr val="tx2"/>
                </a:solidFill>
              </a:rPr>
              <a:t/>
            </a:r>
            <a:br>
              <a:rPr lang="en-GB" sz="1600" dirty="0">
                <a:solidFill>
                  <a:schemeClr val="tx2"/>
                </a:solidFill>
              </a:rPr>
            </a:br>
            <a:r>
              <a:rPr lang="en-GB" sz="1600" b="1" u="sng" dirty="0">
                <a:solidFill>
                  <a:schemeClr val="tx2"/>
                </a:solidFill>
              </a:rPr>
              <a:t>2. Arithmetic Mean</a:t>
            </a:r>
            <a:br>
              <a:rPr lang="en-GB" sz="1600" b="1" u="sng" dirty="0">
                <a:solidFill>
                  <a:schemeClr val="tx2"/>
                </a:solidFill>
              </a:rPr>
            </a:br>
            <a:r>
              <a:rPr lang="en-GB" sz="1600" dirty="0">
                <a:solidFill>
                  <a:schemeClr val="tx2"/>
                </a:solidFill>
              </a:rPr>
              <a:t> For the set S above</a:t>
            </a:r>
            <a:r>
              <a:rPr lang="en-IE" sz="1600" dirty="0">
                <a:solidFill>
                  <a:schemeClr val="tx2"/>
                </a:solidFill>
              </a:rPr>
              <a:t>,</a:t>
            </a:r>
            <a:r>
              <a:rPr lang="en-GB" sz="1600" dirty="0">
                <a:solidFill>
                  <a:schemeClr val="tx2"/>
                </a:solidFill>
              </a:rPr>
              <a:t> the a</a:t>
            </a:r>
            <a:r>
              <a:rPr lang="en-IE" sz="1600" dirty="0" err="1">
                <a:solidFill>
                  <a:schemeClr val="tx2"/>
                </a:solidFill>
              </a:rPr>
              <a:t>rithmetic</a:t>
            </a:r>
            <a:r>
              <a:rPr lang="en-IE" sz="1600" dirty="0">
                <a:solidFill>
                  <a:schemeClr val="tx2"/>
                </a:solidFill>
              </a:rPr>
              <a:t> mean (or just mean)</a:t>
            </a:r>
            <a:r>
              <a:rPr lang="en-GB" sz="1600" dirty="0">
                <a:solidFill>
                  <a:schemeClr val="tx2"/>
                </a:solidFill>
              </a:rPr>
              <a:t> is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x  =  {x</a:t>
            </a:r>
            <a:r>
              <a:rPr lang="en-GB" sz="1600" baseline="-25000" dirty="0">
                <a:solidFill>
                  <a:schemeClr val="tx2"/>
                </a:solidFill>
              </a:rPr>
              <a:t>1</a:t>
            </a:r>
            <a:r>
              <a:rPr lang="en-GB" sz="1600" dirty="0">
                <a:solidFill>
                  <a:schemeClr val="tx2"/>
                </a:solidFill>
              </a:rPr>
              <a:t> + x</a:t>
            </a:r>
            <a:r>
              <a:rPr lang="en-GB" sz="1600" baseline="-25000" dirty="0">
                <a:solidFill>
                  <a:schemeClr val="tx2"/>
                </a:solidFill>
              </a:rPr>
              <a:t>2</a:t>
            </a:r>
            <a:r>
              <a:rPr lang="en-GB" sz="1600" dirty="0">
                <a:solidFill>
                  <a:schemeClr val="tx2"/>
                </a:solidFill>
              </a:rPr>
              <a:t> + … + </a:t>
            </a:r>
            <a:r>
              <a:rPr lang="en-GB" sz="1600" dirty="0" err="1">
                <a:solidFill>
                  <a:schemeClr val="tx2"/>
                </a:solidFill>
              </a:rPr>
              <a:t>x</a:t>
            </a:r>
            <a:r>
              <a:rPr lang="en-GB" sz="1600" baseline="-25000" dirty="0" err="1">
                <a:solidFill>
                  <a:schemeClr val="tx2"/>
                </a:solidFill>
              </a:rPr>
              <a:t>n</a:t>
            </a:r>
            <a:r>
              <a:rPr lang="en-GB" sz="1600" dirty="0">
                <a:solidFill>
                  <a:schemeClr val="tx2"/>
                </a:solidFill>
              </a:rPr>
              <a:t> }/ n.</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If x</a:t>
            </a:r>
            <a:r>
              <a:rPr lang="en-GB" sz="1600" baseline="-25000" dirty="0">
                <a:solidFill>
                  <a:schemeClr val="tx2"/>
                </a:solidFill>
              </a:rPr>
              <a:t>1</a:t>
            </a:r>
            <a:r>
              <a:rPr lang="en-GB" sz="1600" dirty="0">
                <a:solidFill>
                  <a:schemeClr val="tx2"/>
                </a:solidFill>
              </a:rPr>
              <a:t> occurs f</a:t>
            </a:r>
            <a:r>
              <a:rPr lang="en-GB" sz="1600" baseline="-25000" dirty="0">
                <a:solidFill>
                  <a:schemeClr val="tx2"/>
                </a:solidFill>
              </a:rPr>
              <a:t>1</a:t>
            </a:r>
            <a:r>
              <a:rPr lang="en-GB" sz="1600" dirty="0">
                <a:solidFill>
                  <a:schemeClr val="tx2"/>
                </a:solidFill>
              </a:rPr>
              <a:t> times, x</a:t>
            </a:r>
            <a:r>
              <a:rPr lang="en-GB" sz="1600" baseline="-25000" dirty="0">
                <a:solidFill>
                  <a:schemeClr val="tx2"/>
                </a:solidFill>
              </a:rPr>
              <a:t>2</a:t>
            </a:r>
            <a:r>
              <a:rPr lang="en-GB" sz="1600" dirty="0">
                <a:solidFill>
                  <a:schemeClr val="tx2"/>
                </a:solidFill>
              </a:rPr>
              <a:t> occurs f</a:t>
            </a:r>
            <a:r>
              <a:rPr lang="en-GB" sz="1600" baseline="-25000" dirty="0">
                <a:solidFill>
                  <a:schemeClr val="tx2"/>
                </a:solidFill>
              </a:rPr>
              <a:t>2</a:t>
            </a:r>
            <a:r>
              <a:rPr lang="en-GB" sz="1600" dirty="0">
                <a:solidFill>
                  <a:schemeClr val="tx2"/>
                </a:solidFill>
              </a:rPr>
              <a:t> times and so on, we get the formula </a:t>
            </a:r>
            <a:br>
              <a:rPr lang="en-GB" sz="1600" dirty="0">
                <a:solidFill>
                  <a:schemeClr val="tx2"/>
                </a:solidFill>
              </a:rPr>
            </a:br>
            <a:r>
              <a:rPr lang="en-GB" sz="1600" dirty="0">
                <a:solidFill>
                  <a:schemeClr val="tx2"/>
                </a:solidFill>
              </a:rPr>
              <a:t>	</a:t>
            </a:r>
            <a:br>
              <a:rPr lang="en-GB" sz="1600" dirty="0">
                <a:solidFill>
                  <a:schemeClr val="tx2"/>
                </a:solidFill>
              </a:rPr>
            </a:br>
            <a:r>
              <a:rPr lang="en-GB" sz="1600" dirty="0">
                <a:solidFill>
                  <a:schemeClr val="tx2"/>
                </a:solidFill>
              </a:rPr>
              <a:t>		x  =  { f</a:t>
            </a:r>
            <a:r>
              <a:rPr lang="en-GB" sz="1600" baseline="-25000" dirty="0">
                <a:solidFill>
                  <a:schemeClr val="tx2"/>
                </a:solidFill>
              </a:rPr>
              <a:t>1</a:t>
            </a:r>
            <a:r>
              <a:rPr lang="en-GB" sz="1600" dirty="0">
                <a:solidFill>
                  <a:schemeClr val="tx2"/>
                </a:solidFill>
              </a:rPr>
              <a:t> x</a:t>
            </a:r>
            <a:r>
              <a:rPr lang="en-GB" sz="1600" baseline="-25000" dirty="0">
                <a:solidFill>
                  <a:schemeClr val="tx2"/>
                </a:solidFill>
              </a:rPr>
              <a:t>1</a:t>
            </a:r>
            <a:r>
              <a:rPr lang="en-GB" sz="1600" dirty="0">
                <a:solidFill>
                  <a:schemeClr val="tx2"/>
                </a:solidFill>
              </a:rPr>
              <a:t> + f</a:t>
            </a:r>
            <a:r>
              <a:rPr lang="en-GB" sz="1600" baseline="-25000" dirty="0">
                <a:solidFill>
                  <a:schemeClr val="tx2"/>
                </a:solidFill>
              </a:rPr>
              <a:t>2</a:t>
            </a:r>
            <a:r>
              <a:rPr lang="en-GB" sz="1600" dirty="0">
                <a:solidFill>
                  <a:schemeClr val="tx2"/>
                </a:solidFill>
              </a:rPr>
              <a:t> x</a:t>
            </a:r>
            <a:r>
              <a:rPr lang="en-GB" sz="1600" baseline="-25000" dirty="0">
                <a:solidFill>
                  <a:schemeClr val="tx2"/>
                </a:solidFill>
              </a:rPr>
              <a:t>2</a:t>
            </a:r>
            <a:r>
              <a:rPr lang="en-GB" sz="1600" dirty="0">
                <a:solidFill>
                  <a:schemeClr val="tx2"/>
                </a:solidFill>
              </a:rPr>
              <a:t> + … + </a:t>
            </a:r>
            <a:r>
              <a:rPr lang="en-GB" sz="1600" dirty="0" err="1">
                <a:solidFill>
                  <a:schemeClr val="tx2"/>
                </a:solidFill>
              </a:rPr>
              <a:t>f</a:t>
            </a:r>
            <a:r>
              <a:rPr lang="en-GB" sz="1600" baseline="-25000" dirty="0" err="1">
                <a:solidFill>
                  <a:schemeClr val="tx2"/>
                </a:solidFill>
              </a:rPr>
              <a:t>n</a:t>
            </a:r>
            <a:r>
              <a:rPr lang="en-GB" sz="1600" dirty="0">
                <a:solidFill>
                  <a:schemeClr val="tx2"/>
                </a:solidFill>
              </a:rPr>
              <a:t> </a:t>
            </a:r>
            <a:r>
              <a:rPr lang="en-GB" sz="1600" dirty="0" err="1">
                <a:solidFill>
                  <a:schemeClr val="tx2"/>
                </a:solidFill>
              </a:rPr>
              <a:t>x</a:t>
            </a:r>
            <a:r>
              <a:rPr lang="en-GB" sz="1600" baseline="-25000" dirty="0" err="1">
                <a:solidFill>
                  <a:schemeClr val="tx2"/>
                </a:solidFill>
              </a:rPr>
              <a:t>n</a:t>
            </a:r>
            <a:r>
              <a:rPr lang="en-GB" sz="1600" dirty="0">
                <a:solidFill>
                  <a:schemeClr val="tx2"/>
                </a:solidFill>
              </a:rPr>
              <a:t> } / { f</a:t>
            </a:r>
            <a:r>
              <a:rPr lang="en-GB" sz="1600" baseline="-25000" dirty="0">
                <a:solidFill>
                  <a:schemeClr val="tx2"/>
                </a:solidFill>
              </a:rPr>
              <a:t>1</a:t>
            </a:r>
            <a:r>
              <a:rPr lang="en-GB" sz="1600" dirty="0">
                <a:solidFill>
                  <a:schemeClr val="tx2"/>
                </a:solidFill>
              </a:rPr>
              <a:t> + f</a:t>
            </a:r>
            <a:r>
              <a:rPr lang="en-GB" sz="1600" baseline="-25000" dirty="0">
                <a:solidFill>
                  <a:schemeClr val="tx2"/>
                </a:solidFill>
              </a:rPr>
              <a:t>2</a:t>
            </a:r>
            <a:r>
              <a:rPr lang="en-GB" sz="1600" dirty="0">
                <a:solidFill>
                  <a:schemeClr val="tx2"/>
                </a:solidFill>
              </a:rPr>
              <a:t> + … + </a:t>
            </a:r>
            <a:r>
              <a:rPr lang="en-GB" sz="1600" dirty="0" err="1">
                <a:solidFill>
                  <a:schemeClr val="tx2"/>
                </a:solidFill>
              </a:rPr>
              <a:t>f</a:t>
            </a:r>
            <a:r>
              <a:rPr lang="en-GB" sz="1600" baseline="-25000" dirty="0" err="1">
                <a:solidFill>
                  <a:schemeClr val="tx2"/>
                </a:solidFill>
              </a:rPr>
              <a:t>n</a:t>
            </a:r>
            <a:r>
              <a:rPr lang="en-GB" sz="1600" dirty="0">
                <a:solidFill>
                  <a:schemeClr val="tx2"/>
                </a:solidFill>
              </a:rPr>
              <a:t> }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written 		x  =       f x  /       f</a:t>
            </a:r>
          </a:p>
        </p:txBody>
      </p:sp>
      <p:graphicFrame>
        <p:nvGraphicFramePr>
          <p:cNvPr id="3" name="Object 5"/>
          <p:cNvGraphicFramePr>
            <a:graphicFrameLocks/>
          </p:cNvGraphicFramePr>
          <p:nvPr/>
        </p:nvGraphicFramePr>
        <p:xfrm>
          <a:off x="4510088" y="3322638"/>
          <a:ext cx="104775" cy="193675"/>
        </p:xfrm>
        <a:graphic>
          <a:graphicData uri="http://schemas.openxmlformats.org/presentationml/2006/ole">
            <mc:AlternateContent xmlns:mc="http://schemas.openxmlformats.org/markup-compatibility/2006">
              <mc:Choice xmlns:v="urn:schemas-microsoft-com:vml" Requires="v">
                <p:oleObj spid="_x0000_s1065" name="Equation" r:id="rId3" imgW="114120" imgH="203040" progId="Equation.2">
                  <p:embed/>
                </p:oleObj>
              </mc:Choice>
              <mc:Fallback>
                <p:oleObj name="Equation" r:id="rId3" imgW="114120" imgH="20304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088" y="3322638"/>
                        <a:ext cx="104775"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p:cNvGraphicFramePr>
            <a:graphicFrameLocks/>
          </p:cNvGraphicFramePr>
          <p:nvPr>
            <p:extLst>
              <p:ext uri="{D42A27DB-BD31-4B8C-83A1-F6EECF244321}">
                <p14:modId xmlns:p14="http://schemas.microsoft.com/office/powerpoint/2010/main" val="350965690"/>
              </p:ext>
            </p:extLst>
          </p:nvPr>
        </p:nvGraphicFramePr>
        <p:xfrm>
          <a:off x="2987824" y="6309320"/>
          <a:ext cx="282575" cy="244475"/>
        </p:xfrm>
        <a:graphic>
          <a:graphicData uri="http://schemas.openxmlformats.org/presentationml/2006/ole">
            <mc:AlternateContent xmlns:mc="http://schemas.openxmlformats.org/markup-compatibility/2006">
              <mc:Choice xmlns:v="urn:schemas-microsoft-com:vml" Requires="v">
                <p:oleObj spid="_x0000_s1066" name="Equation" r:id="rId5" imgW="291960" imgH="253800" progId="Equation.2">
                  <p:embed/>
                </p:oleObj>
              </mc:Choice>
              <mc:Fallback>
                <p:oleObj name="Equation" r:id="rId5" imgW="291960" imgH="25380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309320"/>
                        <a:ext cx="282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p:cNvGraphicFramePr>
            <a:graphicFrameLocks/>
          </p:cNvGraphicFramePr>
          <p:nvPr>
            <p:extLst>
              <p:ext uri="{D42A27DB-BD31-4B8C-83A1-F6EECF244321}">
                <p14:modId xmlns:p14="http://schemas.microsoft.com/office/powerpoint/2010/main" val="446471261"/>
              </p:ext>
            </p:extLst>
          </p:nvPr>
        </p:nvGraphicFramePr>
        <p:xfrm>
          <a:off x="3707904" y="6309320"/>
          <a:ext cx="282575" cy="244475"/>
        </p:xfrm>
        <a:graphic>
          <a:graphicData uri="http://schemas.openxmlformats.org/presentationml/2006/ole">
            <mc:AlternateContent xmlns:mc="http://schemas.openxmlformats.org/markup-compatibility/2006">
              <mc:Choice xmlns:v="urn:schemas-microsoft-com:vml" Requires="v">
                <p:oleObj spid="_x0000_s1067" name="Equation" r:id="rId7" imgW="291960" imgH="253800" progId="Equation.2">
                  <p:embed/>
                </p:oleObj>
              </mc:Choice>
              <mc:Fallback>
                <p:oleObj name="Equation" r:id="rId7" imgW="291960" imgH="25380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6309320"/>
                        <a:ext cx="282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Line 8"/>
          <p:cNvSpPr>
            <a:spLocks noChangeShapeType="1"/>
          </p:cNvSpPr>
          <p:nvPr/>
        </p:nvSpPr>
        <p:spPr bwMode="auto">
          <a:xfrm>
            <a:off x="2514600" y="47244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2514600" y="47244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2514600" y="52578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5029200" y="47244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2514600" y="57150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2514600" y="5715000"/>
            <a:ext cx="464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2667000" y="6248400"/>
            <a:ext cx="4495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a:off x="7162800" y="57150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2209800" y="62484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7"/>
          <p:cNvSpPr>
            <a:spLocks noChangeShapeType="1"/>
          </p:cNvSpPr>
          <p:nvPr/>
        </p:nvSpPr>
        <p:spPr bwMode="auto">
          <a:xfrm>
            <a:off x="2209800" y="62484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8"/>
          <p:cNvSpPr>
            <a:spLocks noChangeShapeType="1"/>
          </p:cNvSpPr>
          <p:nvPr/>
        </p:nvSpPr>
        <p:spPr bwMode="auto">
          <a:xfrm>
            <a:off x="2209800" y="67056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9"/>
          <p:cNvSpPr>
            <a:spLocks noChangeShapeType="1"/>
          </p:cNvSpPr>
          <p:nvPr/>
        </p:nvSpPr>
        <p:spPr bwMode="auto">
          <a:xfrm>
            <a:off x="4724400" y="6248400"/>
            <a:ext cx="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Line 20"/>
          <p:cNvSpPr>
            <a:spLocks noChangeShapeType="1"/>
          </p:cNvSpPr>
          <p:nvPr/>
        </p:nvSpPr>
        <p:spPr bwMode="auto">
          <a:xfrm>
            <a:off x="2590800" y="486916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21"/>
          <p:cNvSpPr>
            <a:spLocks noChangeShapeType="1"/>
          </p:cNvSpPr>
          <p:nvPr/>
        </p:nvSpPr>
        <p:spPr bwMode="auto">
          <a:xfrm>
            <a:off x="2590800" y="587727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22"/>
          <p:cNvSpPr>
            <a:spLocks noChangeShapeType="1"/>
          </p:cNvSpPr>
          <p:nvPr/>
        </p:nvSpPr>
        <p:spPr bwMode="auto">
          <a:xfrm>
            <a:off x="2590800" y="63246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Slide Number Placeholder 20"/>
          <p:cNvSpPr>
            <a:spLocks noGrp="1"/>
          </p:cNvSpPr>
          <p:nvPr>
            <p:ph type="sldNum" sz="quarter" idx="12"/>
          </p:nvPr>
        </p:nvSpPr>
        <p:spPr/>
        <p:txBody>
          <a:bodyPr/>
          <a:lstStyle/>
          <a:p>
            <a:fld id="{D07F84AB-4CBE-4452-9117-91DB70B2D1D4}" type="slidenum">
              <a:rPr lang="en-IE" smtClean="0"/>
              <a:t>4</a:t>
            </a:fld>
            <a:endParaRPr lang="en-IE"/>
          </a:p>
        </p:txBody>
      </p:sp>
    </p:spTree>
    <p:extLst>
      <p:ext uri="{BB962C8B-B14F-4D97-AF65-F5344CB8AC3E}">
        <p14:creationId xmlns:p14="http://schemas.microsoft.com/office/powerpoint/2010/main" val="932057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txBox="1">
            <a:spLocks/>
          </p:cNvSpPr>
          <p:nvPr/>
        </p:nvSpPr>
        <p:spPr>
          <a:xfrm>
            <a:off x="6553200" y="6245225"/>
            <a:ext cx="2133600" cy="4762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B99511-7C63-4E6A-A204-C099C2FADC55}" type="slidenum">
              <a:rPr lang="en-GB" smtClean="0"/>
              <a:pPr/>
              <a:t>40</a:t>
            </a:fld>
            <a:endParaRPr lang="en-GB"/>
          </a:p>
        </p:txBody>
      </p:sp>
      <p:sp>
        <p:nvSpPr>
          <p:cNvPr id="4" name="Rectangle 4"/>
          <p:cNvSpPr>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200" b="1">
                <a:solidFill>
                  <a:schemeClr val="tx2"/>
                </a:solidFill>
              </a:rPr>
              <a:t>‘DATA’ : STATISTICAL</a:t>
            </a:r>
            <a:r>
              <a:rPr lang="en-IE" sz="4400">
                <a:solidFill>
                  <a:schemeClr val="tx2"/>
                </a:solidFill>
              </a:rPr>
              <a:t> </a:t>
            </a:r>
            <a:r>
              <a:rPr lang="en-IE" sz="3200" b="1">
                <a:solidFill>
                  <a:schemeClr val="tx2"/>
                </a:solidFill>
              </a:rPr>
              <a:t>GENOMICS</a:t>
            </a:r>
            <a:endParaRPr lang="en-GB" sz="3200" b="1">
              <a:solidFill>
                <a:schemeClr val="tx2"/>
              </a:solidFill>
            </a:endParaRPr>
          </a:p>
        </p:txBody>
      </p:sp>
      <p:sp>
        <p:nvSpPr>
          <p:cNvPr id="5" name="Rectangle 5"/>
          <p:cNvSpPr>
            <a:spLocks noChangeArrowheads="1"/>
          </p:cNvSpPr>
          <p:nvPr/>
        </p:nvSpPr>
        <p:spPr bwMode="auto">
          <a:xfrm>
            <a:off x="685800" y="1524000"/>
            <a:ext cx="7772400" cy="472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pPr>
            <a:r>
              <a:rPr lang="en-IE" sz="2400" b="1" dirty="0">
                <a:solidFill>
                  <a:srgbClr val="002060"/>
                </a:solidFill>
              </a:rPr>
              <a:t>Some UNUSUAL/SPECIAL FEATURES</a:t>
            </a:r>
          </a:p>
          <a:p>
            <a:pPr marL="342900" indent="-342900">
              <a:lnSpc>
                <a:spcPct val="90000"/>
              </a:lnSpc>
              <a:spcBef>
                <a:spcPct val="20000"/>
              </a:spcBef>
              <a:buFontTx/>
              <a:buChar char="•"/>
            </a:pPr>
            <a:r>
              <a:rPr lang="en-IE" sz="2400" b="1" dirty="0">
                <a:solidFill>
                  <a:srgbClr val="002060"/>
                </a:solidFill>
              </a:rPr>
              <a:t>Size – </a:t>
            </a:r>
            <a:r>
              <a:rPr lang="en-IE" sz="2400" dirty="0">
                <a:solidFill>
                  <a:srgbClr val="002060"/>
                </a:solidFill>
              </a:rPr>
              <a:t>databases very large</a:t>
            </a:r>
            <a:r>
              <a:rPr lang="en-IE" sz="2400" i="1" dirty="0">
                <a:solidFill>
                  <a:srgbClr val="002060"/>
                </a:solidFill>
              </a:rPr>
              <a:t> e.g. molecular marker and DNA / protein sequence data</a:t>
            </a:r>
          </a:p>
          <a:p>
            <a:pPr marL="342900" indent="-342900">
              <a:lnSpc>
                <a:spcPct val="90000"/>
              </a:lnSpc>
              <a:spcBef>
                <a:spcPct val="20000"/>
              </a:spcBef>
              <a:buFontTx/>
              <a:buChar char="•"/>
            </a:pPr>
            <a:r>
              <a:rPr lang="en-IE" sz="2400" b="1" dirty="0">
                <a:solidFill>
                  <a:srgbClr val="002060"/>
                </a:solidFill>
              </a:rPr>
              <a:t>Mixtures of variables  - discrete/continuous</a:t>
            </a:r>
            <a:r>
              <a:rPr lang="en-IE" sz="2400" i="1" dirty="0">
                <a:solidFill>
                  <a:srgbClr val="002060"/>
                </a:solidFill>
              </a:rPr>
              <a:t> e.g. combination of genotypes of genetic markers (D) and values quantitative traits (C)</a:t>
            </a:r>
          </a:p>
          <a:p>
            <a:pPr marL="342900" indent="-342900">
              <a:lnSpc>
                <a:spcPct val="90000"/>
              </a:lnSpc>
              <a:spcBef>
                <a:spcPct val="20000"/>
              </a:spcBef>
              <a:buFontTx/>
              <a:buChar char="•"/>
            </a:pPr>
            <a:r>
              <a:rPr lang="en-IE" sz="2400" b="1" dirty="0">
                <a:solidFill>
                  <a:srgbClr val="002060"/>
                </a:solidFill>
              </a:rPr>
              <a:t>Empirical Distributions </a:t>
            </a:r>
            <a:r>
              <a:rPr lang="en-IE" sz="2400" dirty="0">
                <a:solidFill>
                  <a:srgbClr val="002060"/>
                </a:solidFill>
              </a:rPr>
              <a:t>needed for some</a:t>
            </a:r>
            <a:r>
              <a:rPr lang="en-IE" sz="2400" b="1" dirty="0">
                <a:solidFill>
                  <a:srgbClr val="002060"/>
                </a:solidFill>
              </a:rPr>
              <a:t> Test Statistics</a:t>
            </a:r>
            <a:r>
              <a:rPr lang="en-IE" sz="2400" b="1" i="1" dirty="0">
                <a:solidFill>
                  <a:srgbClr val="002060"/>
                </a:solidFill>
              </a:rPr>
              <a:t> </a:t>
            </a:r>
            <a:r>
              <a:rPr lang="en-IE" sz="2400" i="1" dirty="0">
                <a:solidFill>
                  <a:srgbClr val="002060"/>
                </a:solidFill>
              </a:rPr>
              <a:t>e.g. QTL analysis, H.T. of locus order</a:t>
            </a:r>
          </a:p>
          <a:p>
            <a:pPr marL="342900" indent="-342900">
              <a:lnSpc>
                <a:spcPct val="90000"/>
              </a:lnSpc>
              <a:spcBef>
                <a:spcPct val="20000"/>
              </a:spcBef>
              <a:buFontTx/>
              <a:buChar char="•"/>
            </a:pPr>
            <a:r>
              <a:rPr lang="en-IE" sz="2400" b="1" dirty="0">
                <a:solidFill>
                  <a:srgbClr val="002060"/>
                </a:solidFill>
              </a:rPr>
              <a:t>Intensive Computation </a:t>
            </a:r>
            <a:r>
              <a:rPr lang="en-IE" sz="2400" i="1" dirty="0">
                <a:solidFill>
                  <a:srgbClr val="002060"/>
                </a:solidFill>
              </a:rPr>
              <a:t>e.g. Linkage Analysis, QTL and computationally greedy algorithms in locus ordering, derivation of empirical distributions etc.</a:t>
            </a:r>
          </a:p>
          <a:p>
            <a:pPr marL="342900" indent="-342900">
              <a:lnSpc>
                <a:spcPct val="90000"/>
              </a:lnSpc>
              <a:spcBef>
                <a:spcPct val="20000"/>
              </a:spcBef>
              <a:buFontTx/>
              <a:buChar char="•"/>
            </a:pPr>
            <a:r>
              <a:rPr lang="en-IE" sz="2400" b="1" dirty="0">
                <a:solidFill>
                  <a:srgbClr val="002060"/>
                </a:solidFill>
              </a:rPr>
              <a:t>Likelihood Analysis - </a:t>
            </a:r>
            <a:r>
              <a:rPr lang="en-IE" sz="2400" i="1" dirty="0">
                <a:solidFill>
                  <a:srgbClr val="002060"/>
                </a:solidFill>
              </a:rPr>
              <a:t>Linear Models typically insufficient alone</a:t>
            </a:r>
          </a:p>
          <a:p>
            <a:pPr marL="342900" indent="-342900">
              <a:lnSpc>
                <a:spcPct val="90000"/>
              </a:lnSpc>
              <a:spcBef>
                <a:spcPct val="20000"/>
              </a:spcBef>
              <a:buFontTx/>
              <a:buChar char="•"/>
            </a:pPr>
            <a:endParaRPr lang="en-GB" sz="2400" i="1" dirty="0"/>
          </a:p>
        </p:txBody>
      </p:sp>
    </p:spTree>
    <p:extLst>
      <p:ext uri="{BB962C8B-B14F-4D97-AF65-F5344CB8AC3E}">
        <p14:creationId xmlns:p14="http://schemas.microsoft.com/office/powerpoint/2010/main" val="30999078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7F84AB-4CBE-4452-9117-91DB70B2D1D4}" type="slidenum">
              <a:rPr lang="en-IE" smtClean="0"/>
              <a:pPr/>
              <a:t>41</a:t>
            </a:fld>
            <a:endParaRPr lang="en-IE"/>
          </a:p>
        </p:txBody>
      </p:sp>
      <p:sp>
        <p:nvSpPr>
          <p:cNvPr id="4" name="Slide Number Placeholder 3"/>
          <p:cNvSpPr txBox="1">
            <a:spLocks/>
          </p:cNvSpPr>
          <p:nvPr/>
        </p:nvSpPr>
        <p:spPr>
          <a:xfrm>
            <a:off x="6553200" y="6245225"/>
            <a:ext cx="2133600" cy="4762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5" name="Rectangle 4"/>
          <p:cNvSpPr>
            <a:spLocks noChangeArrowheads="1"/>
          </p:cNvSpPr>
          <p:nvPr/>
        </p:nvSpPr>
        <p:spPr bwMode="auto">
          <a:xfrm>
            <a:off x="685800"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200" b="1" dirty="0">
                <a:solidFill>
                  <a:schemeClr val="tx2"/>
                </a:solidFill>
              </a:rPr>
              <a:t>‘</a:t>
            </a:r>
            <a:r>
              <a:rPr lang="en-IE" sz="3200" b="1" dirty="0" smtClean="0">
                <a:solidFill>
                  <a:schemeClr val="tx2"/>
                </a:solidFill>
              </a:rPr>
              <a:t>BUSINESS’ </a:t>
            </a:r>
            <a:r>
              <a:rPr lang="en-IE" sz="3200" b="1" dirty="0">
                <a:solidFill>
                  <a:schemeClr val="tx2"/>
                </a:solidFill>
              </a:rPr>
              <a:t>CONTEXT here</a:t>
            </a:r>
            <a:endParaRPr lang="en-GB" sz="3200" b="1" dirty="0">
              <a:solidFill>
                <a:schemeClr val="tx2"/>
              </a:solidFill>
            </a:endParaRPr>
          </a:p>
        </p:txBody>
      </p:sp>
      <p:sp>
        <p:nvSpPr>
          <p:cNvPr id="6" name="Rectangle 5"/>
          <p:cNvSpPr>
            <a:spLocks noChangeArrowheads="1"/>
          </p:cNvSpPr>
          <p:nvPr/>
        </p:nvSpPr>
        <p:spPr bwMode="auto">
          <a:xfrm>
            <a:off x="685800" y="1484313"/>
            <a:ext cx="7772400" cy="467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IE" sz="2400" b="1" dirty="0">
                <a:solidFill>
                  <a:srgbClr val="002060"/>
                </a:solidFill>
                <a:hlinkClick r:id="rId2"/>
              </a:rPr>
              <a:t>http://big.computing.dcu.ie</a:t>
            </a:r>
            <a:r>
              <a:rPr lang="en-IE" sz="2400" b="1" dirty="0" smtClean="0">
                <a:solidFill>
                  <a:srgbClr val="002060"/>
                </a:solidFill>
                <a:hlinkClick r:id="rId2"/>
              </a:rPr>
              <a:t>/</a:t>
            </a:r>
            <a:endParaRPr lang="en-IE" sz="2400" b="1" dirty="0" smtClean="0">
              <a:solidFill>
                <a:srgbClr val="002060"/>
              </a:solidFill>
            </a:endParaRPr>
          </a:p>
          <a:p>
            <a:pPr>
              <a:spcBef>
                <a:spcPct val="20000"/>
              </a:spcBef>
            </a:pPr>
            <a:endParaRPr lang="en-IE" sz="2400" b="1" dirty="0" smtClean="0">
              <a:solidFill>
                <a:srgbClr val="002060"/>
              </a:solidFill>
            </a:endParaRPr>
          </a:p>
          <a:p>
            <a:pPr marL="342900" indent="-342900">
              <a:spcBef>
                <a:spcPct val="20000"/>
              </a:spcBef>
              <a:buFontTx/>
              <a:buChar char="•"/>
            </a:pPr>
            <a:r>
              <a:rPr lang="en-IE" sz="2400" b="1" dirty="0" smtClean="0">
                <a:solidFill>
                  <a:srgbClr val="002060"/>
                </a:solidFill>
              </a:rPr>
              <a:t>Data-rich environments – </a:t>
            </a:r>
            <a:r>
              <a:rPr lang="en-IE" sz="2400" dirty="0" smtClean="0">
                <a:solidFill>
                  <a:srgbClr val="002060"/>
                </a:solidFill>
              </a:rPr>
              <a:t>under-utilisation of resources</a:t>
            </a:r>
          </a:p>
          <a:p>
            <a:pPr marL="342900" indent="-342900">
              <a:spcBef>
                <a:spcPct val="20000"/>
              </a:spcBef>
              <a:buFontTx/>
              <a:buChar char="•"/>
            </a:pPr>
            <a:r>
              <a:rPr lang="en-IE" sz="2400" b="1" dirty="0" smtClean="0">
                <a:solidFill>
                  <a:srgbClr val="002060"/>
                </a:solidFill>
              </a:rPr>
              <a:t>RAW DATA </a:t>
            </a:r>
            <a:r>
              <a:rPr lang="en-IE" sz="2400" dirty="0" smtClean="0">
                <a:solidFill>
                  <a:srgbClr val="002060"/>
                </a:solidFill>
              </a:rPr>
              <a:t>into useful information and knowledge </a:t>
            </a:r>
          </a:p>
          <a:p>
            <a:pPr marL="342900" indent="-342900">
              <a:spcBef>
                <a:spcPct val="20000"/>
              </a:spcBef>
              <a:buFontTx/>
              <a:buChar char="•"/>
            </a:pPr>
            <a:r>
              <a:rPr lang="en-IE" sz="2400" b="1" dirty="0" smtClean="0">
                <a:solidFill>
                  <a:srgbClr val="002060"/>
                </a:solidFill>
              </a:rPr>
              <a:t>Similar </a:t>
            </a:r>
            <a:r>
              <a:rPr lang="en-IE" sz="2400" b="1" dirty="0">
                <a:solidFill>
                  <a:srgbClr val="002060"/>
                </a:solidFill>
              </a:rPr>
              <a:t>underpinning: </a:t>
            </a:r>
            <a:r>
              <a:rPr lang="en-IE" sz="2400" dirty="0" smtClean="0">
                <a:solidFill>
                  <a:srgbClr val="002060"/>
                </a:solidFill>
              </a:rPr>
              <a:t>(‘Laws’)– based on analysis</a:t>
            </a:r>
          </a:p>
          <a:p>
            <a:pPr marL="342900" indent="-342900">
              <a:spcBef>
                <a:spcPct val="20000"/>
              </a:spcBef>
              <a:buFontTx/>
              <a:buChar char="•"/>
            </a:pPr>
            <a:r>
              <a:rPr lang="en-IE" sz="2400" b="1" dirty="0">
                <a:solidFill>
                  <a:srgbClr val="002060"/>
                </a:solidFill>
              </a:rPr>
              <a:t>Purpose </a:t>
            </a:r>
            <a:r>
              <a:rPr lang="en-IE" sz="2400" b="1" dirty="0" smtClean="0">
                <a:solidFill>
                  <a:srgbClr val="002060"/>
                </a:solidFill>
              </a:rPr>
              <a:t>– </a:t>
            </a:r>
            <a:r>
              <a:rPr lang="en-IE" sz="2400" dirty="0" smtClean="0">
                <a:solidFill>
                  <a:srgbClr val="002060"/>
                </a:solidFill>
              </a:rPr>
              <a:t>Informed decision-making</a:t>
            </a:r>
          </a:p>
          <a:p>
            <a:pPr marL="342900" indent="-342900">
              <a:spcBef>
                <a:spcPct val="20000"/>
              </a:spcBef>
              <a:buFontTx/>
              <a:buChar char="•"/>
            </a:pPr>
            <a:r>
              <a:rPr lang="en-IE" sz="2400" b="1" dirty="0" smtClean="0">
                <a:solidFill>
                  <a:srgbClr val="002060"/>
                </a:solidFill>
              </a:rPr>
              <a:t>Techniques – </a:t>
            </a:r>
            <a:r>
              <a:rPr lang="en-IE" sz="2400" dirty="0" smtClean="0">
                <a:solidFill>
                  <a:srgbClr val="002060"/>
                </a:solidFill>
              </a:rPr>
              <a:t>quantitative. </a:t>
            </a:r>
            <a:r>
              <a:rPr lang="en-IE" sz="2400" b="1" dirty="0" smtClean="0">
                <a:solidFill>
                  <a:srgbClr val="002060"/>
                </a:solidFill>
              </a:rPr>
              <a:t> Concepts &amp; Nature </a:t>
            </a:r>
            <a:r>
              <a:rPr lang="en-IE" sz="2400" dirty="0" smtClean="0">
                <a:solidFill>
                  <a:srgbClr val="002060"/>
                </a:solidFill>
              </a:rPr>
              <a:t>– Pervasive, Dynamic, ‘Health’ subject to Internal/External environments. </a:t>
            </a:r>
            <a:r>
              <a:rPr lang="en-IE" sz="2400" b="1" dirty="0" smtClean="0">
                <a:solidFill>
                  <a:srgbClr val="002060"/>
                </a:solidFill>
              </a:rPr>
              <a:t>Key elements </a:t>
            </a:r>
            <a:r>
              <a:rPr lang="en-IE" sz="2400" dirty="0" smtClean="0">
                <a:solidFill>
                  <a:srgbClr val="002060"/>
                </a:solidFill>
              </a:rPr>
              <a:t>- Systems and people</a:t>
            </a:r>
          </a:p>
          <a:p>
            <a:pPr>
              <a:spcBef>
                <a:spcPct val="20000"/>
              </a:spcBef>
            </a:pPr>
            <a:r>
              <a:rPr lang="en-IE" sz="2400" dirty="0">
                <a:solidFill>
                  <a:srgbClr val="002060"/>
                </a:solidFill>
              </a:rPr>
              <a:t> </a:t>
            </a:r>
            <a:r>
              <a:rPr lang="en-IE" sz="2400" dirty="0" smtClean="0">
                <a:solidFill>
                  <a:srgbClr val="002060"/>
                </a:solidFill>
              </a:rPr>
              <a:t>    </a:t>
            </a:r>
            <a:endParaRPr lang="en-GB" sz="2400" dirty="0">
              <a:solidFill>
                <a:srgbClr val="002060"/>
              </a:solidFill>
            </a:endParaRPr>
          </a:p>
        </p:txBody>
      </p:sp>
    </p:spTree>
    <p:extLst>
      <p:ext uri="{BB962C8B-B14F-4D97-AF65-F5344CB8AC3E}">
        <p14:creationId xmlns:p14="http://schemas.microsoft.com/office/powerpoint/2010/main" val="639581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07F84AB-4CBE-4452-9117-91DB70B2D1D4}" type="slidenum">
              <a:rPr lang="en-IE" smtClean="0"/>
              <a:t>42</a:t>
            </a:fld>
            <a:endParaRPr lang="en-IE"/>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7F84AB-4CBE-4452-9117-91DB70B2D1D4}" type="slidenum">
              <a:rPr lang="en-IE" smtClean="0"/>
              <a:pPr/>
              <a:t>42</a:t>
            </a:fld>
            <a:endParaRPr lang="en-IE"/>
          </a:p>
        </p:txBody>
      </p:sp>
      <p:sp>
        <p:nvSpPr>
          <p:cNvPr id="4" name="Rectangle 4"/>
          <p:cNvSpPr>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IE" sz="3200" b="1" dirty="0">
                <a:solidFill>
                  <a:schemeClr val="tx2"/>
                </a:solidFill>
              </a:rPr>
              <a:t>CONTEXT+ : </a:t>
            </a:r>
            <a:r>
              <a:rPr lang="en-IE" sz="3200" b="1" dirty="0" smtClean="0">
                <a:solidFill>
                  <a:schemeClr val="tx2"/>
                </a:solidFill>
              </a:rPr>
              <a:t>FACTORS</a:t>
            </a:r>
            <a:endParaRPr lang="en-GB" sz="3200" b="1" dirty="0">
              <a:solidFill>
                <a:schemeClr val="tx2"/>
              </a:solidFill>
            </a:endParaRPr>
          </a:p>
        </p:txBody>
      </p:sp>
      <p:sp>
        <p:nvSpPr>
          <p:cNvPr id="5" name="Oval 5"/>
          <p:cNvSpPr>
            <a:spLocks noChangeArrowheads="1"/>
          </p:cNvSpPr>
          <p:nvPr/>
        </p:nvSpPr>
        <p:spPr bwMode="auto">
          <a:xfrm>
            <a:off x="3581400" y="14478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Text Box 6"/>
          <p:cNvSpPr txBox="1">
            <a:spLocks noChangeArrowheads="1"/>
          </p:cNvSpPr>
          <p:nvPr/>
        </p:nvSpPr>
        <p:spPr bwMode="auto">
          <a:xfrm>
            <a:off x="2286000" y="2895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a:latin typeface="Times New Roman" pitchFamily="18" charset="0"/>
            </a:endParaRPr>
          </a:p>
        </p:txBody>
      </p:sp>
      <p:sp>
        <p:nvSpPr>
          <p:cNvPr id="7" name="Oval 7"/>
          <p:cNvSpPr>
            <a:spLocks noChangeArrowheads="1"/>
          </p:cNvSpPr>
          <p:nvPr/>
        </p:nvSpPr>
        <p:spPr bwMode="auto">
          <a:xfrm>
            <a:off x="914400" y="15240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Oval 8"/>
          <p:cNvSpPr>
            <a:spLocks noChangeArrowheads="1"/>
          </p:cNvSpPr>
          <p:nvPr/>
        </p:nvSpPr>
        <p:spPr bwMode="auto">
          <a:xfrm>
            <a:off x="6324600" y="14478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Oval 9"/>
          <p:cNvSpPr>
            <a:spLocks noChangeArrowheads="1"/>
          </p:cNvSpPr>
          <p:nvPr/>
        </p:nvSpPr>
        <p:spPr bwMode="auto">
          <a:xfrm>
            <a:off x="6400800" y="48768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Oval 10"/>
          <p:cNvSpPr>
            <a:spLocks noChangeArrowheads="1"/>
          </p:cNvSpPr>
          <p:nvPr/>
        </p:nvSpPr>
        <p:spPr bwMode="auto">
          <a:xfrm>
            <a:off x="914400" y="4876800"/>
            <a:ext cx="2057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Oval 11"/>
          <p:cNvSpPr>
            <a:spLocks noChangeArrowheads="1"/>
          </p:cNvSpPr>
          <p:nvPr/>
        </p:nvSpPr>
        <p:spPr bwMode="auto">
          <a:xfrm>
            <a:off x="3048000" y="3352800"/>
            <a:ext cx="3232150" cy="26844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Text Box 12"/>
          <p:cNvSpPr txBox="1">
            <a:spLocks noChangeArrowheads="1"/>
          </p:cNvSpPr>
          <p:nvPr/>
        </p:nvSpPr>
        <p:spPr bwMode="auto">
          <a:xfrm>
            <a:off x="1219200" y="1981200"/>
            <a:ext cx="1600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b="1" dirty="0" smtClean="0">
                <a:solidFill>
                  <a:srgbClr val="002060"/>
                </a:solidFill>
                <a:latin typeface="Times New Roman" pitchFamily="18" charset="0"/>
              </a:rPr>
              <a:t>Supply Chain</a:t>
            </a:r>
            <a:endParaRPr lang="en-GB" sz="2400" b="1" dirty="0">
              <a:solidFill>
                <a:srgbClr val="002060"/>
              </a:solidFill>
              <a:latin typeface="Times New Roman" pitchFamily="18" charset="0"/>
            </a:endParaRPr>
          </a:p>
        </p:txBody>
      </p:sp>
      <p:sp>
        <p:nvSpPr>
          <p:cNvPr id="13" name="Text Box 13"/>
          <p:cNvSpPr txBox="1">
            <a:spLocks noChangeArrowheads="1"/>
          </p:cNvSpPr>
          <p:nvPr/>
        </p:nvSpPr>
        <p:spPr bwMode="auto">
          <a:xfrm>
            <a:off x="3810000" y="1981200"/>
            <a:ext cx="1871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400" b="1" dirty="0" smtClean="0">
                <a:solidFill>
                  <a:srgbClr val="002060"/>
                </a:solidFill>
                <a:latin typeface="Times New Roman" pitchFamily="18" charset="0"/>
              </a:rPr>
              <a:t>   Capital</a:t>
            </a:r>
            <a:endParaRPr lang="en-GB" sz="2400" b="1" dirty="0">
              <a:solidFill>
                <a:srgbClr val="002060"/>
              </a:solidFill>
              <a:latin typeface="Times New Roman" pitchFamily="18" charset="0"/>
            </a:endParaRPr>
          </a:p>
        </p:txBody>
      </p:sp>
      <p:sp>
        <p:nvSpPr>
          <p:cNvPr id="14" name="Text Box 14"/>
          <p:cNvSpPr txBox="1">
            <a:spLocks noChangeArrowheads="1"/>
          </p:cNvSpPr>
          <p:nvPr/>
        </p:nvSpPr>
        <p:spPr bwMode="auto">
          <a:xfrm>
            <a:off x="6553199" y="1981200"/>
            <a:ext cx="17637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IE" sz="2400" b="1" dirty="0" smtClean="0">
                <a:solidFill>
                  <a:srgbClr val="002060"/>
                </a:solidFill>
                <a:latin typeface="Times New Roman" pitchFamily="18" charset="0"/>
              </a:rPr>
              <a:t>Knowledge &amp; Systems</a:t>
            </a:r>
            <a:endParaRPr lang="en-GB" sz="2400" b="1" dirty="0">
              <a:solidFill>
                <a:srgbClr val="002060"/>
              </a:solidFill>
              <a:latin typeface="Times New Roman" pitchFamily="18" charset="0"/>
            </a:endParaRPr>
          </a:p>
        </p:txBody>
      </p:sp>
      <p:sp>
        <p:nvSpPr>
          <p:cNvPr id="15" name="Text Box 15"/>
          <p:cNvSpPr txBox="1">
            <a:spLocks noChangeArrowheads="1"/>
          </p:cNvSpPr>
          <p:nvPr/>
        </p:nvSpPr>
        <p:spPr bwMode="auto">
          <a:xfrm>
            <a:off x="1143000" y="5410200"/>
            <a:ext cx="1655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GB" sz="2400" b="1" dirty="0" smtClean="0">
                <a:solidFill>
                  <a:srgbClr val="002060"/>
                </a:solidFill>
                <a:latin typeface="Times New Roman" pitchFamily="18" charset="0"/>
              </a:rPr>
              <a:t>Labour</a:t>
            </a:r>
            <a:endParaRPr lang="en-GB" sz="2400" b="1" dirty="0">
              <a:solidFill>
                <a:srgbClr val="002060"/>
              </a:solidFill>
              <a:latin typeface="Times New Roman" pitchFamily="18" charset="0"/>
            </a:endParaRPr>
          </a:p>
        </p:txBody>
      </p:sp>
      <p:sp>
        <p:nvSpPr>
          <p:cNvPr id="16" name="Text Box 16"/>
          <p:cNvSpPr txBox="1">
            <a:spLocks noChangeArrowheads="1"/>
          </p:cNvSpPr>
          <p:nvPr/>
        </p:nvSpPr>
        <p:spPr bwMode="auto">
          <a:xfrm>
            <a:off x="6553199" y="5410200"/>
            <a:ext cx="201533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GB" sz="2400" b="1" dirty="0" smtClean="0">
                <a:solidFill>
                  <a:srgbClr val="002060"/>
                </a:solidFill>
                <a:latin typeface="Times New Roman" pitchFamily="18" charset="0"/>
              </a:rPr>
              <a:t>Globalisation, technology</a:t>
            </a:r>
            <a:endParaRPr lang="en-GB" sz="2400" b="1" dirty="0">
              <a:solidFill>
                <a:srgbClr val="002060"/>
              </a:solidFill>
              <a:latin typeface="Times New Roman" pitchFamily="18" charset="0"/>
            </a:endParaRPr>
          </a:p>
        </p:txBody>
      </p:sp>
      <p:sp>
        <p:nvSpPr>
          <p:cNvPr id="17" name="Text Box 17"/>
          <p:cNvSpPr txBox="1">
            <a:spLocks noChangeArrowheads="1"/>
          </p:cNvSpPr>
          <p:nvPr/>
        </p:nvSpPr>
        <p:spPr bwMode="auto">
          <a:xfrm>
            <a:off x="2971800" y="3429000"/>
            <a:ext cx="3346450"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en-GB" b="1" dirty="0">
              <a:solidFill>
                <a:srgbClr val="002060"/>
              </a:solidFill>
              <a:latin typeface="Times New Roman" pitchFamily="18" charset="0"/>
            </a:endParaRPr>
          </a:p>
          <a:p>
            <a:pPr algn="ctr">
              <a:spcBef>
                <a:spcPct val="50000"/>
              </a:spcBef>
            </a:pPr>
            <a:r>
              <a:rPr lang="en-GB" b="1" dirty="0" smtClean="0">
                <a:solidFill>
                  <a:srgbClr val="002060"/>
                </a:solidFill>
                <a:latin typeface="Times New Roman" pitchFamily="18" charset="0"/>
              </a:rPr>
              <a:t>HEALTH of ENTERPRISE</a:t>
            </a:r>
          </a:p>
          <a:p>
            <a:pPr algn="ctr">
              <a:spcBef>
                <a:spcPct val="50000"/>
              </a:spcBef>
            </a:pPr>
            <a:r>
              <a:rPr lang="en-GB" b="1" dirty="0" smtClean="0">
                <a:solidFill>
                  <a:srgbClr val="002060"/>
                </a:solidFill>
                <a:latin typeface="Times New Roman" pitchFamily="18" charset="0"/>
              </a:rPr>
              <a:t>(governmental, corporate, educational, non-profit)</a:t>
            </a:r>
          </a:p>
          <a:p>
            <a:pPr algn="ctr">
              <a:spcBef>
                <a:spcPct val="50000"/>
              </a:spcBef>
            </a:pPr>
            <a:r>
              <a:rPr lang="en-GB" sz="2000" b="1" dirty="0" smtClean="0">
                <a:solidFill>
                  <a:srgbClr val="002060"/>
                </a:solidFill>
                <a:latin typeface="Times New Roman" pitchFamily="18" charset="0"/>
              </a:rPr>
              <a:t>Adaptability</a:t>
            </a:r>
          </a:p>
        </p:txBody>
      </p:sp>
      <p:cxnSp>
        <p:nvCxnSpPr>
          <p:cNvPr id="18" name="AutoShape 18"/>
          <p:cNvCxnSpPr>
            <a:cxnSpLocks noChangeShapeType="1"/>
          </p:cNvCxnSpPr>
          <p:nvPr/>
        </p:nvCxnSpPr>
        <p:spPr bwMode="auto">
          <a:xfrm rot="10800000">
            <a:off x="2362200" y="3048000"/>
            <a:ext cx="685800" cy="1511300"/>
          </a:xfrm>
          <a:prstGeom prst="curvedConnector3">
            <a:avLst>
              <a:gd name="adj1" fmla="val 133333"/>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9"/>
          <p:cNvCxnSpPr>
            <a:cxnSpLocks noChangeShapeType="1"/>
          </p:cNvCxnSpPr>
          <p:nvPr/>
        </p:nvCxnSpPr>
        <p:spPr bwMode="auto">
          <a:xfrm>
            <a:off x="6248400" y="4635500"/>
            <a:ext cx="384175" cy="476250"/>
          </a:xfrm>
          <a:prstGeom prst="curvedConnector2">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0"/>
          <p:cNvCxnSpPr>
            <a:cxnSpLocks noChangeShapeType="1"/>
          </p:cNvCxnSpPr>
          <p:nvPr/>
        </p:nvCxnSpPr>
        <p:spPr bwMode="auto">
          <a:xfrm rot="5400000">
            <a:off x="5972175" y="3248025"/>
            <a:ext cx="1587500" cy="1035050"/>
          </a:xfrm>
          <a:prstGeom prst="curvedConnector2">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1"/>
          <p:cNvCxnSpPr>
            <a:cxnSpLocks noChangeShapeType="1"/>
          </p:cNvCxnSpPr>
          <p:nvPr/>
        </p:nvCxnSpPr>
        <p:spPr bwMode="auto">
          <a:xfrm rot="16200000">
            <a:off x="2413000" y="4241800"/>
            <a:ext cx="241300" cy="1028700"/>
          </a:xfrm>
          <a:prstGeom prst="curvedConnector2">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2"/>
          <p:cNvCxnSpPr>
            <a:cxnSpLocks noChangeShapeType="1"/>
          </p:cNvCxnSpPr>
          <p:nvPr/>
        </p:nvCxnSpPr>
        <p:spPr bwMode="auto">
          <a:xfrm>
            <a:off x="4518025" y="3048000"/>
            <a:ext cx="53975" cy="304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4"/>
          <p:cNvSpPr>
            <a:spLocks noChangeShapeType="1"/>
          </p:cNvSpPr>
          <p:nvPr/>
        </p:nvSpPr>
        <p:spPr bwMode="auto">
          <a:xfrm flipV="1">
            <a:off x="323850" y="5949950"/>
            <a:ext cx="503238" cy="2159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 name="Line 25"/>
          <p:cNvSpPr>
            <a:spLocks noChangeShapeType="1"/>
          </p:cNvSpPr>
          <p:nvPr/>
        </p:nvSpPr>
        <p:spPr bwMode="auto">
          <a:xfrm>
            <a:off x="8532813" y="5734050"/>
            <a:ext cx="431800" cy="2159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5" name="Line 26"/>
          <p:cNvSpPr>
            <a:spLocks noChangeShapeType="1"/>
          </p:cNvSpPr>
          <p:nvPr/>
        </p:nvSpPr>
        <p:spPr bwMode="auto">
          <a:xfrm flipH="1">
            <a:off x="8316913" y="1412875"/>
            <a:ext cx="503237" cy="360363"/>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 name="Line 27"/>
          <p:cNvSpPr>
            <a:spLocks noChangeShapeType="1"/>
          </p:cNvSpPr>
          <p:nvPr/>
        </p:nvSpPr>
        <p:spPr bwMode="auto">
          <a:xfrm flipH="1">
            <a:off x="4500563" y="981075"/>
            <a:ext cx="0" cy="433388"/>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 name="Line 28"/>
          <p:cNvSpPr>
            <a:spLocks noChangeShapeType="1"/>
          </p:cNvSpPr>
          <p:nvPr/>
        </p:nvSpPr>
        <p:spPr bwMode="auto">
          <a:xfrm>
            <a:off x="395288" y="1628775"/>
            <a:ext cx="576262" cy="288925"/>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 name="Line 29"/>
          <p:cNvSpPr>
            <a:spLocks noChangeShapeType="1"/>
          </p:cNvSpPr>
          <p:nvPr/>
        </p:nvSpPr>
        <p:spPr bwMode="auto">
          <a:xfrm flipH="1" flipV="1">
            <a:off x="250825" y="3789363"/>
            <a:ext cx="720725" cy="73025"/>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 name="Line 30"/>
          <p:cNvSpPr>
            <a:spLocks noChangeShapeType="1"/>
          </p:cNvSpPr>
          <p:nvPr/>
        </p:nvSpPr>
        <p:spPr bwMode="auto">
          <a:xfrm flipH="1">
            <a:off x="5940425" y="1052513"/>
            <a:ext cx="360363" cy="433387"/>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 name="Line 31"/>
          <p:cNvSpPr>
            <a:spLocks noChangeShapeType="1"/>
          </p:cNvSpPr>
          <p:nvPr/>
        </p:nvSpPr>
        <p:spPr bwMode="auto">
          <a:xfrm>
            <a:off x="2843213" y="1125538"/>
            <a:ext cx="433387" cy="4318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 name="Line 32"/>
          <p:cNvSpPr>
            <a:spLocks noChangeShapeType="1"/>
          </p:cNvSpPr>
          <p:nvPr/>
        </p:nvSpPr>
        <p:spPr bwMode="auto">
          <a:xfrm flipH="1">
            <a:off x="8099425" y="3644900"/>
            <a:ext cx="865188" cy="71438"/>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 name="Line 33"/>
          <p:cNvSpPr>
            <a:spLocks noChangeShapeType="1"/>
          </p:cNvSpPr>
          <p:nvPr/>
        </p:nvSpPr>
        <p:spPr bwMode="auto">
          <a:xfrm flipV="1">
            <a:off x="2987675" y="6092825"/>
            <a:ext cx="576263" cy="4318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 name="Line 34"/>
          <p:cNvSpPr>
            <a:spLocks noChangeShapeType="1"/>
          </p:cNvSpPr>
          <p:nvPr/>
        </p:nvSpPr>
        <p:spPr bwMode="auto">
          <a:xfrm flipH="1" flipV="1">
            <a:off x="5580063" y="6092825"/>
            <a:ext cx="576262" cy="4318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 name="Line 35"/>
          <p:cNvSpPr>
            <a:spLocks noChangeShapeType="1"/>
          </p:cNvSpPr>
          <p:nvPr/>
        </p:nvSpPr>
        <p:spPr bwMode="auto">
          <a:xfrm flipH="1">
            <a:off x="4572000" y="6164263"/>
            <a:ext cx="0" cy="433387"/>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2510064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936104"/>
          </a:xfrm>
        </p:spPr>
        <p:txBody>
          <a:bodyPr/>
          <a:lstStyle/>
          <a:p>
            <a:r>
              <a:rPr lang="en-IE" b="1" dirty="0" smtClean="0">
                <a:solidFill>
                  <a:schemeClr val="tx2"/>
                </a:solidFill>
              </a:rPr>
              <a:t>Framework</a:t>
            </a:r>
            <a:endParaRPr lang="en-IE" b="1" dirty="0">
              <a:solidFill>
                <a:schemeClr val="tx2"/>
              </a:solidFill>
            </a:endParaRPr>
          </a:p>
        </p:txBody>
      </p:sp>
      <p:sp>
        <p:nvSpPr>
          <p:cNvPr id="3" name="Content Placeholder 2"/>
          <p:cNvSpPr>
            <a:spLocks noGrp="1"/>
          </p:cNvSpPr>
          <p:nvPr>
            <p:ph idx="1"/>
          </p:nvPr>
        </p:nvSpPr>
        <p:spPr>
          <a:xfrm>
            <a:off x="457200" y="908720"/>
            <a:ext cx="8229600" cy="5544615"/>
          </a:xfrm>
        </p:spPr>
        <p:txBody>
          <a:bodyPr>
            <a:normAutofit fontScale="25000" lnSpcReduction="20000"/>
          </a:bodyPr>
          <a:lstStyle/>
          <a:p>
            <a:r>
              <a:rPr lang="en-IE" sz="9600" b="1" dirty="0" smtClean="0">
                <a:solidFill>
                  <a:srgbClr val="002060"/>
                </a:solidFill>
              </a:rPr>
              <a:t>Status</a:t>
            </a:r>
            <a:r>
              <a:rPr lang="en-IE" sz="9600" dirty="0" smtClean="0">
                <a:solidFill>
                  <a:srgbClr val="002060"/>
                </a:solidFill>
              </a:rPr>
              <a:t>: Huge array of information </a:t>
            </a:r>
            <a:r>
              <a:rPr lang="en-IE" sz="9600" dirty="0">
                <a:solidFill>
                  <a:srgbClr val="002060"/>
                </a:solidFill>
              </a:rPr>
              <a:t>systems and product </a:t>
            </a:r>
            <a:r>
              <a:rPr lang="en-IE" sz="9600" dirty="0" smtClean="0">
                <a:solidFill>
                  <a:srgbClr val="002060"/>
                </a:solidFill>
              </a:rPr>
              <a:t>software.</a:t>
            </a:r>
          </a:p>
          <a:p>
            <a:pPr>
              <a:buFont typeface="Wingdings" pitchFamily="2" charset="2"/>
              <a:buChar char="q"/>
            </a:pPr>
            <a:r>
              <a:rPr lang="en-IE" sz="8000" b="1" dirty="0">
                <a:solidFill>
                  <a:srgbClr val="002060"/>
                </a:solidFill>
              </a:rPr>
              <a:t>C</a:t>
            </a:r>
            <a:r>
              <a:rPr lang="en-IE" sz="8000" b="1" dirty="0" smtClean="0">
                <a:solidFill>
                  <a:srgbClr val="002060"/>
                </a:solidFill>
              </a:rPr>
              <a:t>hallenges:  </a:t>
            </a:r>
            <a:r>
              <a:rPr lang="en-IE" sz="8000" dirty="0" smtClean="0">
                <a:solidFill>
                  <a:srgbClr val="002060"/>
                </a:solidFill>
              </a:rPr>
              <a:t>include </a:t>
            </a:r>
            <a:r>
              <a:rPr lang="en-IE" sz="8000" dirty="0">
                <a:solidFill>
                  <a:srgbClr val="002060"/>
                </a:solidFill>
              </a:rPr>
              <a:t>development, delivery, adoption, </a:t>
            </a:r>
            <a:r>
              <a:rPr lang="en-IE" sz="8000" dirty="0" smtClean="0">
                <a:solidFill>
                  <a:srgbClr val="002060"/>
                </a:solidFill>
              </a:rPr>
              <a:t>and implementation </a:t>
            </a:r>
            <a:r>
              <a:rPr lang="en-IE" sz="8000" dirty="0">
                <a:solidFill>
                  <a:srgbClr val="002060"/>
                </a:solidFill>
              </a:rPr>
              <a:t>of IT solutions into usable and effective systems that </a:t>
            </a:r>
            <a:r>
              <a:rPr lang="en-IE" sz="8000" dirty="0" smtClean="0">
                <a:solidFill>
                  <a:srgbClr val="002060"/>
                </a:solidFill>
              </a:rPr>
              <a:t>mimic/support organisational </a:t>
            </a:r>
            <a:r>
              <a:rPr lang="en-IE" sz="8000" dirty="0">
                <a:solidFill>
                  <a:srgbClr val="002060"/>
                </a:solidFill>
              </a:rPr>
              <a:t>processes. </a:t>
            </a:r>
            <a:r>
              <a:rPr lang="en-IE" sz="8000" dirty="0" smtClean="0">
                <a:solidFill>
                  <a:srgbClr val="002060"/>
                </a:solidFill>
              </a:rPr>
              <a:t>‘KS alignment with work practice.’</a:t>
            </a:r>
          </a:p>
          <a:p>
            <a:pPr marL="0" indent="0">
              <a:buNone/>
            </a:pPr>
            <a:r>
              <a:rPr lang="en-IE" sz="8000" i="1" dirty="0" smtClean="0"/>
              <a:t>(</a:t>
            </a:r>
            <a:r>
              <a:rPr lang="en-IE" sz="8000" i="1" dirty="0" smtClean="0">
                <a:solidFill>
                  <a:srgbClr val="002060"/>
                </a:solidFill>
              </a:rPr>
              <a:t>Toffler </a:t>
            </a:r>
            <a:r>
              <a:rPr lang="en-IE" sz="8000" i="1" dirty="0">
                <a:solidFill>
                  <a:srgbClr val="002060"/>
                </a:solidFill>
              </a:rPr>
              <a:t>&amp; </a:t>
            </a:r>
            <a:r>
              <a:rPr lang="en-IE" sz="8000" i="1" dirty="0" err="1">
                <a:solidFill>
                  <a:srgbClr val="002060"/>
                </a:solidFill>
              </a:rPr>
              <a:t>Drucker</a:t>
            </a:r>
            <a:r>
              <a:rPr lang="en-IE" sz="8000" i="1" dirty="0">
                <a:solidFill>
                  <a:srgbClr val="002060"/>
                </a:solidFill>
              </a:rPr>
              <a:t> – 80’s </a:t>
            </a:r>
            <a:r>
              <a:rPr lang="en-IE" sz="8000" i="1" dirty="0" smtClean="0">
                <a:solidFill>
                  <a:srgbClr val="002060"/>
                </a:solidFill>
              </a:rPr>
              <a:t>: organisations </a:t>
            </a:r>
            <a:r>
              <a:rPr lang="en-IE" sz="8000" i="1" dirty="0">
                <a:solidFill>
                  <a:srgbClr val="002060"/>
                </a:solidFill>
              </a:rPr>
              <a:t>of 20</a:t>
            </a:r>
            <a:r>
              <a:rPr lang="en-IE" sz="8000" i="1" baseline="30000" dirty="0">
                <a:solidFill>
                  <a:srgbClr val="002060"/>
                </a:solidFill>
              </a:rPr>
              <a:t>th</a:t>
            </a:r>
            <a:r>
              <a:rPr lang="en-IE" sz="8000" i="1" dirty="0">
                <a:solidFill>
                  <a:srgbClr val="002060"/>
                </a:solidFill>
              </a:rPr>
              <a:t> </a:t>
            </a:r>
            <a:r>
              <a:rPr lang="en-IE" sz="8000" i="1" dirty="0" smtClean="0">
                <a:solidFill>
                  <a:srgbClr val="002060"/>
                </a:solidFill>
              </a:rPr>
              <a:t>Century -&gt; knowledge- based. Greater autonomy, revised management structures).</a:t>
            </a:r>
          </a:p>
          <a:p>
            <a:pPr>
              <a:buFont typeface="Wingdings" pitchFamily="2" charset="2"/>
              <a:buChar char="q"/>
            </a:pPr>
            <a:r>
              <a:rPr lang="en-IE" sz="8000" b="1" dirty="0" smtClean="0">
                <a:solidFill>
                  <a:srgbClr val="002060"/>
                </a:solidFill>
              </a:rPr>
              <a:t>Opportunities</a:t>
            </a:r>
            <a:r>
              <a:rPr lang="en-IE" sz="8000" dirty="0" smtClean="0">
                <a:solidFill>
                  <a:srgbClr val="002060"/>
                </a:solidFill>
              </a:rPr>
              <a:t>: KM popularity </a:t>
            </a:r>
            <a:r>
              <a:rPr lang="en-IE" sz="8000" dirty="0">
                <a:solidFill>
                  <a:srgbClr val="002060"/>
                </a:solidFill>
              </a:rPr>
              <a:t>grew </a:t>
            </a:r>
            <a:r>
              <a:rPr lang="en-IE" sz="8000" dirty="0" smtClean="0">
                <a:solidFill>
                  <a:srgbClr val="002060"/>
                </a:solidFill>
              </a:rPr>
              <a:t>through 90’s, spawned ideas of 'KM </a:t>
            </a:r>
            <a:r>
              <a:rPr lang="en-IE" sz="8000" dirty="0">
                <a:solidFill>
                  <a:srgbClr val="002060"/>
                </a:solidFill>
              </a:rPr>
              <a:t>models', </a:t>
            </a:r>
            <a:r>
              <a:rPr lang="en-IE" sz="8000" dirty="0" smtClean="0">
                <a:solidFill>
                  <a:srgbClr val="002060"/>
                </a:solidFill>
              </a:rPr>
              <a:t>‘KM </a:t>
            </a:r>
            <a:r>
              <a:rPr lang="en-IE" sz="8000" dirty="0">
                <a:solidFill>
                  <a:srgbClr val="002060"/>
                </a:solidFill>
              </a:rPr>
              <a:t>strategy</a:t>
            </a:r>
            <a:r>
              <a:rPr lang="en-IE" sz="8000" dirty="0" smtClean="0">
                <a:solidFill>
                  <a:srgbClr val="002060"/>
                </a:solidFill>
              </a:rPr>
              <a:t>', concepts of 'organisational </a:t>
            </a:r>
            <a:r>
              <a:rPr lang="en-IE" sz="8000" dirty="0">
                <a:solidFill>
                  <a:srgbClr val="002060"/>
                </a:solidFill>
              </a:rPr>
              <a:t>learning', </a:t>
            </a:r>
            <a:r>
              <a:rPr lang="en-IE" sz="8000" dirty="0" smtClean="0">
                <a:solidFill>
                  <a:srgbClr val="002060"/>
                </a:solidFill>
              </a:rPr>
              <a:t>'knowledge /practice networks</a:t>
            </a:r>
            <a:r>
              <a:rPr lang="en-IE" sz="8000" dirty="0">
                <a:solidFill>
                  <a:srgbClr val="002060"/>
                </a:solidFill>
              </a:rPr>
              <a:t>', 'knowledge discovery',  </a:t>
            </a:r>
            <a:r>
              <a:rPr lang="en-IE" sz="8000" dirty="0" smtClean="0">
                <a:solidFill>
                  <a:srgbClr val="002060"/>
                </a:solidFill>
              </a:rPr>
              <a:t>‘intellectual capital‘).</a:t>
            </a:r>
          </a:p>
          <a:p>
            <a:endParaRPr lang="en-IE" sz="6400" dirty="0">
              <a:solidFill>
                <a:srgbClr val="002060"/>
              </a:solidFill>
            </a:endParaRPr>
          </a:p>
          <a:p>
            <a:r>
              <a:rPr lang="en-IE" sz="9600" b="1" dirty="0" smtClean="0">
                <a:solidFill>
                  <a:srgbClr val="002060"/>
                </a:solidFill>
              </a:rPr>
              <a:t>Objectives: </a:t>
            </a:r>
            <a:r>
              <a:rPr lang="en-IE" sz="9600" dirty="0" smtClean="0">
                <a:solidFill>
                  <a:srgbClr val="002060"/>
                </a:solidFill>
              </a:rPr>
              <a:t>To Plan</a:t>
            </a:r>
            <a:r>
              <a:rPr lang="en-IE" sz="9600" dirty="0">
                <a:solidFill>
                  <a:srgbClr val="002060"/>
                </a:solidFill>
              </a:rPr>
              <a:t>, develop, </a:t>
            </a:r>
            <a:r>
              <a:rPr lang="en-IE" sz="9600" dirty="0" smtClean="0">
                <a:solidFill>
                  <a:srgbClr val="002060"/>
                </a:solidFill>
              </a:rPr>
              <a:t>implement, </a:t>
            </a:r>
            <a:r>
              <a:rPr lang="en-IE" sz="9600" dirty="0">
                <a:solidFill>
                  <a:srgbClr val="002060"/>
                </a:solidFill>
              </a:rPr>
              <a:t>operate, optimise, cost information </a:t>
            </a:r>
            <a:r>
              <a:rPr lang="en-IE" sz="9600" dirty="0">
                <a:solidFill>
                  <a:srgbClr val="002060"/>
                </a:solidFill>
              </a:rPr>
              <a:t>/</a:t>
            </a:r>
            <a:r>
              <a:rPr lang="en-IE" sz="9600" dirty="0" smtClean="0">
                <a:solidFill>
                  <a:srgbClr val="002060"/>
                </a:solidFill>
              </a:rPr>
              <a:t>communication </a:t>
            </a:r>
            <a:r>
              <a:rPr lang="en-IE" sz="9600" dirty="0">
                <a:solidFill>
                  <a:srgbClr val="002060"/>
                </a:solidFill>
              </a:rPr>
              <a:t>systems and interpret use</a:t>
            </a:r>
            <a:r>
              <a:rPr lang="en-IE" sz="9600" dirty="0" smtClean="0">
                <a:solidFill>
                  <a:srgbClr val="002060"/>
                </a:solidFill>
              </a:rPr>
              <a:t>.</a:t>
            </a:r>
          </a:p>
          <a:p>
            <a:pPr marL="0" indent="0">
              <a:buNone/>
            </a:pPr>
            <a:endParaRPr lang="en-IE" sz="6400" dirty="0" smtClean="0">
              <a:solidFill>
                <a:srgbClr val="002060"/>
              </a:solidFill>
            </a:endParaRPr>
          </a:p>
          <a:p>
            <a:r>
              <a:rPr lang="en-IE" sz="9600" b="1" dirty="0">
                <a:solidFill>
                  <a:srgbClr val="002060"/>
                </a:solidFill>
              </a:rPr>
              <a:t>S</a:t>
            </a:r>
            <a:r>
              <a:rPr lang="en-IE" sz="9600" b="1" dirty="0" smtClean="0">
                <a:solidFill>
                  <a:srgbClr val="002060"/>
                </a:solidFill>
              </a:rPr>
              <a:t>tarting </a:t>
            </a:r>
            <a:r>
              <a:rPr lang="en-IE" sz="9600" b="1" dirty="0">
                <a:solidFill>
                  <a:srgbClr val="002060"/>
                </a:solidFill>
              </a:rPr>
              <a:t>point </a:t>
            </a:r>
            <a:r>
              <a:rPr lang="en-IE" sz="9600" dirty="0">
                <a:solidFill>
                  <a:srgbClr val="002060"/>
                </a:solidFill>
              </a:rPr>
              <a:t>:</a:t>
            </a:r>
            <a:r>
              <a:rPr lang="en-IE" sz="9600" dirty="0" smtClean="0">
                <a:solidFill>
                  <a:srgbClr val="002060"/>
                </a:solidFill>
              </a:rPr>
              <a:t> </a:t>
            </a:r>
            <a:r>
              <a:rPr lang="en-IE" sz="9600" dirty="0">
                <a:solidFill>
                  <a:srgbClr val="002060"/>
                </a:solidFill>
              </a:rPr>
              <a:t>understanding the opportunities of ICT for organisations requires both a technological and </a:t>
            </a:r>
            <a:r>
              <a:rPr lang="en-IE" sz="9600" dirty="0" smtClean="0">
                <a:solidFill>
                  <a:srgbClr val="002060"/>
                </a:solidFill>
              </a:rPr>
              <a:t>organisational perspective and an understanding of </a:t>
            </a:r>
            <a:r>
              <a:rPr lang="en-IE" sz="9600" dirty="0" smtClean="0">
                <a:solidFill>
                  <a:srgbClr val="002060"/>
                </a:solidFill>
              </a:rPr>
              <a:t>benefits </a:t>
            </a:r>
            <a:r>
              <a:rPr lang="en-IE" sz="9600" dirty="0" smtClean="0">
                <a:solidFill>
                  <a:srgbClr val="002060"/>
                </a:solidFill>
              </a:rPr>
              <a:t>associated with data capture and analysis.</a:t>
            </a:r>
          </a:p>
        </p:txBody>
      </p:sp>
      <p:sp>
        <p:nvSpPr>
          <p:cNvPr id="4" name="Slide Number Placeholder 3"/>
          <p:cNvSpPr>
            <a:spLocks noGrp="1"/>
          </p:cNvSpPr>
          <p:nvPr>
            <p:ph type="sldNum" sz="quarter" idx="12"/>
          </p:nvPr>
        </p:nvSpPr>
        <p:spPr/>
        <p:txBody>
          <a:bodyPr/>
          <a:lstStyle/>
          <a:p>
            <a:fld id="{D07F84AB-4CBE-4452-9117-91DB70B2D1D4}" type="slidenum">
              <a:rPr lang="en-IE" smtClean="0"/>
              <a:t>43</a:t>
            </a:fld>
            <a:endParaRPr lang="en-IE"/>
          </a:p>
        </p:txBody>
      </p:sp>
    </p:spTree>
    <p:extLst>
      <p:ext uri="{BB962C8B-B14F-4D97-AF65-F5344CB8AC3E}">
        <p14:creationId xmlns:p14="http://schemas.microsoft.com/office/powerpoint/2010/main" val="269209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solidFill>
                  <a:schemeClr val="tx2"/>
                </a:solidFill>
              </a:rPr>
              <a:t>Data Mining &amp; KM</a:t>
            </a:r>
            <a:endParaRPr lang="en-IE" dirty="0">
              <a:solidFill>
                <a:schemeClr val="tx2"/>
              </a:solidFill>
            </a:endParaRPr>
          </a:p>
        </p:txBody>
      </p:sp>
      <p:sp>
        <p:nvSpPr>
          <p:cNvPr id="3" name="Content Placeholder 2"/>
          <p:cNvSpPr>
            <a:spLocks noGrp="1"/>
          </p:cNvSpPr>
          <p:nvPr>
            <p:ph idx="1"/>
          </p:nvPr>
        </p:nvSpPr>
        <p:spPr>
          <a:xfrm>
            <a:off x="457200" y="1340768"/>
            <a:ext cx="8229600" cy="5112568"/>
          </a:xfrm>
        </p:spPr>
        <p:txBody>
          <a:bodyPr>
            <a:normAutofit fontScale="62500" lnSpcReduction="20000"/>
          </a:bodyPr>
          <a:lstStyle/>
          <a:p>
            <a:pPr>
              <a:buFont typeface="Arial"/>
              <a:buChar char="•"/>
            </a:pPr>
            <a:endParaRPr lang="en-IE" sz="3800" dirty="0" smtClean="0">
              <a:solidFill>
                <a:srgbClr val="002060"/>
              </a:solidFill>
            </a:endParaRPr>
          </a:p>
          <a:p>
            <a:pPr>
              <a:buFont typeface="Arial"/>
              <a:buChar char="•"/>
            </a:pPr>
            <a:r>
              <a:rPr lang="en-IE" sz="3800" dirty="0" smtClean="0">
                <a:solidFill>
                  <a:srgbClr val="002060"/>
                </a:solidFill>
              </a:rPr>
              <a:t>The </a:t>
            </a:r>
            <a:r>
              <a:rPr lang="en-IE" sz="3800" dirty="0">
                <a:solidFill>
                  <a:srgbClr val="002060"/>
                </a:solidFill>
              </a:rPr>
              <a:t>Knowledge Discovery Process </a:t>
            </a:r>
          </a:p>
          <a:p>
            <a:pPr>
              <a:buFont typeface="Arial"/>
              <a:buChar char="•"/>
            </a:pPr>
            <a:r>
              <a:rPr lang="en-IE" sz="3800" dirty="0">
                <a:solidFill>
                  <a:srgbClr val="002060"/>
                </a:solidFill>
              </a:rPr>
              <a:t>Classification </a:t>
            </a:r>
            <a:r>
              <a:rPr lang="en-IE" sz="3800" dirty="0" smtClean="0">
                <a:solidFill>
                  <a:srgbClr val="002060"/>
                </a:solidFill>
              </a:rPr>
              <a:t>e.g. clusters, trees</a:t>
            </a:r>
            <a:endParaRPr lang="en-IE" sz="3800" dirty="0">
              <a:solidFill>
                <a:srgbClr val="002060"/>
              </a:solidFill>
            </a:endParaRPr>
          </a:p>
          <a:p>
            <a:pPr>
              <a:buFont typeface="Arial"/>
              <a:buChar char="•"/>
            </a:pPr>
            <a:r>
              <a:rPr lang="en-IE" sz="3800" dirty="0">
                <a:solidFill>
                  <a:srgbClr val="002060"/>
                </a:solidFill>
              </a:rPr>
              <a:t>Exploratory Data Analysis </a:t>
            </a:r>
          </a:p>
          <a:p>
            <a:pPr>
              <a:buFont typeface="Arial"/>
              <a:buChar char="•"/>
            </a:pPr>
            <a:r>
              <a:rPr lang="en-IE" sz="3800" dirty="0" smtClean="0">
                <a:solidFill>
                  <a:srgbClr val="002060"/>
                </a:solidFill>
              </a:rPr>
              <a:t>Models </a:t>
            </a:r>
            <a:r>
              <a:rPr lang="en-IE" sz="3800" dirty="0">
                <a:solidFill>
                  <a:srgbClr val="002060"/>
                </a:solidFill>
              </a:rPr>
              <a:t>(including Bayesian Networks</a:t>
            </a:r>
            <a:r>
              <a:rPr lang="en-IE" sz="3800" dirty="0" smtClean="0">
                <a:solidFill>
                  <a:srgbClr val="002060"/>
                </a:solidFill>
              </a:rPr>
              <a:t>), Graphical or other. </a:t>
            </a:r>
            <a:endParaRPr lang="en-IE" sz="3800" dirty="0">
              <a:solidFill>
                <a:srgbClr val="002060"/>
              </a:solidFill>
            </a:endParaRPr>
          </a:p>
          <a:p>
            <a:pPr>
              <a:buFont typeface="Arial"/>
              <a:buChar char="•"/>
            </a:pPr>
            <a:r>
              <a:rPr lang="en-IE" sz="3800" dirty="0">
                <a:solidFill>
                  <a:srgbClr val="002060"/>
                </a:solidFill>
              </a:rPr>
              <a:t>Frequent Pattern Mining </a:t>
            </a:r>
            <a:r>
              <a:rPr lang="en-IE" sz="3800" dirty="0" smtClean="0">
                <a:solidFill>
                  <a:srgbClr val="002060"/>
                </a:solidFill>
              </a:rPr>
              <a:t>and special groups/subgroups</a:t>
            </a:r>
          </a:p>
          <a:p>
            <a:pPr marL="0" indent="0">
              <a:buNone/>
            </a:pPr>
            <a:endParaRPr lang="en-IE" sz="3800" dirty="0" smtClean="0">
              <a:solidFill>
                <a:srgbClr val="002060"/>
              </a:solidFill>
            </a:endParaRPr>
          </a:p>
          <a:p>
            <a:pPr marL="0" indent="0">
              <a:buNone/>
            </a:pPr>
            <a:r>
              <a:rPr lang="en-IE" sz="3800" dirty="0" smtClean="0">
                <a:solidFill>
                  <a:srgbClr val="002060"/>
                </a:solidFill>
              </a:rPr>
              <a:t>Key Features: </a:t>
            </a:r>
          </a:p>
          <a:p>
            <a:r>
              <a:rPr lang="en-IE" sz="3800" dirty="0" smtClean="0">
                <a:solidFill>
                  <a:srgbClr val="002060"/>
                </a:solidFill>
              </a:rPr>
              <a:t>‘Learning models’ </a:t>
            </a:r>
            <a:r>
              <a:rPr lang="en-IE" sz="3800" dirty="0">
                <a:solidFill>
                  <a:srgbClr val="002060"/>
                </a:solidFill>
              </a:rPr>
              <a:t>from data can be an important part of building </a:t>
            </a:r>
            <a:r>
              <a:rPr lang="en-IE" sz="3800" dirty="0" smtClean="0">
                <a:solidFill>
                  <a:srgbClr val="002060"/>
                </a:solidFill>
              </a:rPr>
              <a:t>an </a:t>
            </a:r>
            <a:r>
              <a:rPr lang="en-IE" sz="3800" dirty="0">
                <a:solidFill>
                  <a:srgbClr val="002060"/>
                </a:solidFill>
              </a:rPr>
              <a:t>intelligent decision support system. </a:t>
            </a:r>
          </a:p>
          <a:p>
            <a:pPr>
              <a:buFont typeface="Arial"/>
              <a:buChar char="•"/>
            </a:pPr>
            <a:r>
              <a:rPr lang="en-IE" sz="3800" dirty="0" smtClean="0">
                <a:solidFill>
                  <a:srgbClr val="002060"/>
                </a:solidFill>
              </a:rPr>
              <a:t>Sophistication of analyses – computationally expensive data mining methods, complexity of algorithms, interpretation and application of models.</a:t>
            </a:r>
          </a:p>
          <a:p>
            <a:pPr marL="0" indent="0">
              <a:buNone/>
            </a:pPr>
            <a:r>
              <a:rPr lang="en-IE" dirty="0">
                <a:solidFill>
                  <a:srgbClr val="002060"/>
                </a:solidFill>
              </a:rPr>
              <a:t/>
            </a:r>
            <a:br>
              <a:rPr lang="en-IE" dirty="0">
                <a:solidFill>
                  <a:srgbClr val="002060"/>
                </a:solidFill>
              </a:rPr>
            </a:br>
            <a:endParaRPr lang="en-IE" dirty="0"/>
          </a:p>
          <a:p>
            <a:endParaRPr lang="en-IE" dirty="0"/>
          </a:p>
        </p:txBody>
      </p:sp>
      <p:sp>
        <p:nvSpPr>
          <p:cNvPr id="4" name="Slide Number Placeholder 3"/>
          <p:cNvSpPr>
            <a:spLocks noGrp="1"/>
          </p:cNvSpPr>
          <p:nvPr>
            <p:ph type="sldNum" sz="quarter" idx="12"/>
          </p:nvPr>
        </p:nvSpPr>
        <p:spPr/>
        <p:txBody>
          <a:bodyPr/>
          <a:lstStyle/>
          <a:p>
            <a:fld id="{D07F84AB-4CBE-4452-9117-91DB70B2D1D4}" type="slidenum">
              <a:rPr lang="en-IE" smtClean="0"/>
              <a:t>44</a:t>
            </a:fld>
            <a:endParaRPr lang="en-IE"/>
          </a:p>
        </p:txBody>
      </p:sp>
    </p:spTree>
    <p:extLst>
      <p:ext uri="{BB962C8B-B14F-4D97-AF65-F5344CB8AC3E}">
        <p14:creationId xmlns:p14="http://schemas.microsoft.com/office/powerpoint/2010/main" val="3769546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922114"/>
          </a:xfrm>
        </p:spPr>
        <p:txBody>
          <a:bodyPr/>
          <a:lstStyle/>
          <a:p>
            <a:r>
              <a:rPr lang="en-IE" b="1" dirty="0" smtClean="0">
                <a:solidFill>
                  <a:schemeClr val="tx2"/>
                </a:solidFill>
              </a:rPr>
              <a:t>Hot Topics in BI</a:t>
            </a:r>
            <a:endParaRPr lang="en-IE" b="1" dirty="0">
              <a:solidFill>
                <a:schemeClr val="tx2"/>
              </a:solidFill>
            </a:endParaRPr>
          </a:p>
        </p:txBody>
      </p:sp>
      <p:sp>
        <p:nvSpPr>
          <p:cNvPr id="3" name="Content Placeholder 2"/>
          <p:cNvSpPr>
            <a:spLocks noGrp="1"/>
          </p:cNvSpPr>
          <p:nvPr>
            <p:ph idx="1"/>
          </p:nvPr>
        </p:nvSpPr>
        <p:spPr>
          <a:xfrm>
            <a:off x="457200" y="836712"/>
            <a:ext cx="8363272" cy="5616624"/>
          </a:xfrm>
        </p:spPr>
        <p:txBody>
          <a:bodyPr>
            <a:normAutofit fontScale="25000" lnSpcReduction="20000"/>
          </a:bodyPr>
          <a:lstStyle/>
          <a:p>
            <a:r>
              <a:rPr lang="en-IE" sz="8800" dirty="0" smtClean="0">
                <a:solidFill>
                  <a:srgbClr val="002060"/>
                </a:solidFill>
              </a:rPr>
              <a:t>Business </a:t>
            </a:r>
            <a:r>
              <a:rPr lang="en-IE" sz="8800" dirty="0">
                <a:solidFill>
                  <a:srgbClr val="002060"/>
                </a:solidFill>
              </a:rPr>
              <a:t>Process Management and </a:t>
            </a:r>
            <a:r>
              <a:rPr lang="en-IE" sz="8800" dirty="0" smtClean="0">
                <a:solidFill>
                  <a:srgbClr val="002060"/>
                </a:solidFill>
              </a:rPr>
              <a:t>Modelling </a:t>
            </a:r>
            <a:endParaRPr lang="en-IE" sz="8800" dirty="0">
              <a:solidFill>
                <a:srgbClr val="002060"/>
              </a:solidFill>
            </a:endParaRPr>
          </a:p>
          <a:p>
            <a:r>
              <a:rPr lang="en-IE" sz="8800" dirty="0">
                <a:solidFill>
                  <a:srgbClr val="002060"/>
                </a:solidFill>
              </a:rPr>
              <a:t>Supply Chain Management and Logistics </a:t>
            </a:r>
            <a:endParaRPr lang="en-IE" sz="8800" dirty="0" smtClean="0">
              <a:solidFill>
                <a:srgbClr val="002060"/>
              </a:solidFill>
            </a:endParaRPr>
          </a:p>
          <a:p>
            <a:r>
              <a:rPr lang="en-IE" sz="8800" dirty="0">
                <a:solidFill>
                  <a:srgbClr val="002060"/>
                </a:solidFill>
              </a:rPr>
              <a:t>Innovation and ICT </a:t>
            </a:r>
          </a:p>
          <a:p>
            <a:r>
              <a:rPr lang="en-IE" sz="8800" dirty="0">
                <a:solidFill>
                  <a:srgbClr val="002060"/>
                </a:solidFill>
              </a:rPr>
              <a:t>Analytical Information </a:t>
            </a:r>
            <a:r>
              <a:rPr lang="en-IE" sz="8800" dirty="0" smtClean="0">
                <a:solidFill>
                  <a:srgbClr val="002060"/>
                </a:solidFill>
              </a:rPr>
              <a:t>Systems, Databases </a:t>
            </a:r>
            <a:r>
              <a:rPr lang="en-IE" sz="8800" dirty="0">
                <a:solidFill>
                  <a:srgbClr val="002060"/>
                </a:solidFill>
              </a:rPr>
              <a:t>and Data Warehousing </a:t>
            </a:r>
            <a:endParaRPr lang="en-IE" sz="8800" dirty="0" smtClean="0">
              <a:solidFill>
                <a:srgbClr val="002060"/>
              </a:solidFill>
            </a:endParaRPr>
          </a:p>
          <a:p>
            <a:r>
              <a:rPr lang="en-IE" sz="8800" dirty="0">
                <a:solidFill>
                  <a:srgbClr val="002060"/>
                </a:solidFill>
              </a:rPr>
              <a:t>Knowledge Management and Discovery </a:t>
            </a:r>
          </a:p>
          <a:p>
            <a:r>
              <a:rPr lang="en-IE" sz="8800" dirty="0">
                <a:solidFill>
                  <a:srgbClr val="002060"/>
                </a:solidFill>
              </a:rPr>
              <a:t>Social Networks and Knowledge Communities </a:t>
            </a:r>
            <a:endParaRPr lang="en-IE" sz="8800" dirty="0" smtClean="0">
              <a:solidFill>
                <a:srgbClr val="002060"/>
              </a:solidFill>
            </a:endParaRPr>
          </a:p>
          <a:p>
            <a:pPr marL="0" indent="0">
              <a:buNone/>
            </a:pPr>
            <a:endParaRPr lang="en-IE" sz="8000" dirty="0">
              <a:solidFill>
                <a:srgbClr val="002060"/>
              </a:solidFill>
            </a:endParaRPr>
          </a:p>
          <a:p>
            <a:r>
              <a:rPr lang="en-IE" sz="8800" dirty="0">
                <a:solidFill>
                  <a:srgbClr val="002060"/>
                </a:solidFill>
              </a:rPr>
              <a:t>Performance Indicators </a:t>
            </a:r>
            <a:r>
              <a:rPr lang="en-IE" sz="8800" dirty="0">
                <a:solidFill>
                  <a:srgbClr val="002060"/>
                </a:solidFill>
              </a:rPr>
              <a:t>&amp;</a:t>
            </a:r>
            <a:r>
              <a:rPr lang="en-IE" sz="8800" dirty="0" smtClean="0">
                <a:solidFill>
                  <a:srgbClr val="002060"/>
                </a:solidFill>
              </a:rPr>
              <a:t>Measurement </a:t>
            </a:r>
            <a:r>
              <a:rPr lang="en-IE" sz="8800" dirty="0" smtClean="0">
                <a:solidFill>
                  <a:srgbClr val="002060"/>
                </a:solidFill>
              </a:rPr>
              <a:t>systems/Information Quality </a:t>
            </a:r>
            <a:endParaRPr lang="en-IE" sz="8800" dirty="0">
              <a:solidFill>
                <a:srgbClr val="002060"/>
              </a:solidFill>
            </a:endParaRPr>
          </a:p>
          <a:p>
            <a:r>
              <a:rPr lang="en-IE" sz="8800" dirty="0" smtClean="0">
                <a:solidFill>
                  <a:srgbClr val="002060"/>
                </a:solidFill>
              </a:rPr>
              <a:t>Data Analytics, Integration and Interpretation</a:t>
            </a:r>
          </a:p>
          <a:p>
            <a:r>
              <a:rPr lang="en-IE" sz="8800" dirty="0" smtClean="0">
                <a:solidFill>
                  <a:srgbClr val="002060"/>
                </a:solidFill>
              </a:rPr>
              <a:t>Cost-benefit </a:t>
            </a:r>
            <a:r>
              <a:rPr lang="en-IE" sz="8800" dirty="0">
                <a:solidFill>
                  <a:srgbClr val="002060"/>
                </a:solidFill>
              </a:rPr>
              <a:t>and Impact Analysis </a:t>
            </a:r>
            <a:endParaRPr lang="en-IE" sz="8800" dirty="0" smtClean="0">
              <a:solidFill>
                <a:srgbClr val="002060"/>
              </a:solidFill>
            </a:endParaRPr>
          </a:p>
          <a:p>
            <a:r>
              <a:rPr lang="en-IE" sz="8800" dirty="0">
                <a:solidFill>
                  <a:srgbClr val="002060"/>
                </a:solidFill>
              </a:rPr>
              <a:t>Reference Models and Modelling </a:t>
            </a:r>
            <a:endParaRPr lang="en-IE" sz="8800" dirty="0" smtClean="0">
              <a:solidFill>
                <a:srgbClr val="002060"/>
              </a:solidFill>
            </a:endParaRPr>
          </a:p>
          <a:p>
            <a:r>
              <a:rPr lang="en-IE" sz="8800" dirty="0">
                <a:solidFill>
                  <a:srgbClr val="002060"/>
                </a:solidFill>
              </a:rPr>
              <a:t>Process Simulation and Optimization </a:t>
            </a:r>
          </a:p>
          <a:p>
            <a:pPr marL="0" indent="0">
              <a:buNone/>
            </a:pPr>
            <a:endParaRPr lang="en-IE" sz="8000" dirty="0">
              <a:solidFill>
                <a:srgbClr val="002060"/>
              </a:solidFill>
            </a:endParaRPr>
          </a:p>
          <a:p>
            <a:r>
              <a:rPr lang="en-IE" sz="8800" dirty="0" smtClean="0">
                <a:solidFill>
                  <a:srgbClr val="002060"/>
                </a:solidFill>
              </a:rPr>
              <a:t>Security </a:t>
            </a:r>
            <a:r>
              <a:rPr lang="en-IE" sz="8800" dirty="0">
                <a:solidFill>
                  <a:srgbClr val="002060"/>
                </a:solidFill>
              </a:rPr>
              <a:t>and Privacy </a:t>
            </a:r>
          </a:p>
          <a:p>
            <a:r>
              <a:rPr lang="en-IE" sz="8800" dirty="0">
                <a:solidFill>
                  <a:srgbClr val="002060"/>
                </a:solidFill>
              </a:rPr>
              <a:t>IT and IS </a:t>
            </a:r>
            <a:r>
              <a:rPr lang="en-IE" sz="8800" dirty="0" smtClean="0">
                <a:solidFill>
                  <a:srgbClr val="002060"/>
                </a:solidFill>
              </a:rPr>
              <a:t>Architectures/Management  </a:t>
            </a:r>
            <a:endParaRPr lang="en-IE" sz="8800" dirty="0">
              <a:solidFill>
                <a:srgbClr val="002060"/>
              </a:solidFill>
            </a:endParaRPr>
          </a:p>
          <a:p>
            <a:r>
              <a:rPr lang="en-IE" sz="8800" dirty="0" smtClean="0">
                <a:solidFill>
                  <a:srgbClr val="002060"/>
                </a:solidFill>
              </a:rPr>
              <a:t>Info. Sys. </a:t>
            </a:r>
            <a:r>
              <a:rPr lang="en-IE" sz="8800" dirty="0" smtClean="0">
                <a:solidFill>
                  <a:srgbClr val="002060"/>
                </a:solidFill>
              </a:rPr>
              <a:t>development, </a:t>
            </a:r>
            <a:r>
              <a:rPr lang="en-IE" sz="8800" dirty="0" smtClean="0">
                <a:solidFill>
                  <a:srgbClr val="002060"/>
                </a:solidFill>
              </a:rPr>
              <a:t>Tools </a:t>
            </a:r>
            <a:r>
              <a:rPr lang="en-IE" sz="8800" dirty="0">
                <a:solidFill>
                  <a:srgbClr val="002060"/>
                </a:solidFill>
              </a:rPr>
              <a:t>and Software Engineering </a:t>
            </a:r>
          </a:p>
          <a:p>
            <a:pPr marL="0" indent="0">
              <a:buNone/>
            </a:pPr>
            <a:endParaRPr lang="en-IE" dirty="0"/>
          </a:p>
        </p:txBody>
      </p:sp>
      <p:sp>
        <p:nvSpPr>
          <p:cNvPr id="4" name="Slide Number Placeholder 3"/>
          <p:cNvSpPr>
            <a:spLocks noGrp="1"/>
          </p:cNvSpPr>
          <p:nvPr>
            <p:ph type="sldNum" sz="quarter" idx="12"/>
          </p:nvPr>
        </p:nvSpPr>
        <p:spPr/>
        <p:txBody>
          <a:bodyPr/>
          <a:lstStyle/>
          <a:p>
            <a:fld id="{D07F84AB-4CBE-4452-9117-91DB70B2D1D4}" type="slidenum">
              <a:rPr lang="en-IE" smtClean="0"/>
              <a:t>45</a:t>
            </a:fld>
            <a:endParaRPr lang="en-IE" dirty="0"/>
          </a:p>
        </p:txBody>
      </p:sp>
      <p:sp>
        <p:nvSpPr>
          <p:cNvPr id="7" name="Right Brace 6"/>
          <p:cNvSpPr/>
          <p:nvPr/>
        </p:nvSpPr>
        <p:spPr>
          <a:xfrm>
            <a:off x="8748464" y="3212976"/>
            <a:ext cx="288032" cy="1728192"/>
          </a:xfrm>
          <a:prstGeom prst="rightBrace">
            <a:avLst/>
          </a:prstGeom>
          <a:noFill/>
          <a:ln w="63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solidFill>
                <a:srgbClr val="FF0000"/>
              </a:solidFill>
            </a:endParaRPr>
          </a:p>
        </p:txBody>
      </p:sp>
    </p:spTree>
    <p:extLst>
      <p:ext uri="{BB962C8B-B14F-4D97-AF65-F5344CB8AC3E}">
        <p14:creationId xmlns:p14="http://schemas.microsoft.com/office/powerpoint/2010/main" val="2462635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solidFill>
                  <a:schemeClr val="tx2"/>
                </a:solidFill>
              </a:rPr>
              <a:t>Example</a:t>
            </a:r>
            <a:r>
              <a:rPr lang="en-IE" b="1" dirty="0" smtClean="0">
                <a:solidFill>
                  <a:srgbClr val="002060"/>
                </a:solidFill>
              </a:rPr>
              <a:t> </a:t>
            </a:r>
            <a:r>
              <a:rPr lang="en-IE" b="1" dirty="0" smtClean="0">
                <a:solidFill>
                  <a:schemeClr val="tx2"/>
                </a:solidFill>
              </a:rPr>
              <a:t>Questions</a:t>
            </a:r>
            <a:endParaRPr lang="en-IE" b="1" dirty="0">
              <a:solidFill>
                <a:schemeClr val="tx2"/>
              </a:solidFill>
            </a:endParaRPr>
          </a:p>
        </p:txBody>
      </p:sp>
      <p:sp>
        <p:nvSpPr>
          <p:cNvPr id="3" name="Content Placeholder 2"/>
          <p:cNvSpPr>
            <a:spLocks noGrp="1"/>
          </p:cNvSpPr>
          <p:nvPr>
            <p:ph idx="1"/>
          </p:nvPr>
        </p:nvSpPr>
        <p:spPr/>
        <p:txBody>
          <a:bodyPr>
            <a:normAutofit fontScale="77500" lnSpcReduction="20000"/>
          </a:bodyPr>
          <a:lstStyle/>
          <a:p>
            <a:pPr>
              <a:buFont typeface="Arial"/>
              <a:buChar char="•"/>
            </a:pPr>
            <a:r>
              <a:rPr lang="en-IE" sz="2800" b="1" dirty="0">
                <a:solidFill>
                  <a:srgbClr val="002060"/>
                </a:solidFill>
              </a:rPr>
              <a:t>What</a:t>
            </a:r>
            <a:r>
              <a:rPr lang="en-IE" sz="2800" dirty="0">
                <a:solidFill>
                  <a:srgbClr val="002060"/>
                </a:solidFill>
              </a:rPr>
              <a:t> are the </a:t>
            </a:r>
            <a:r>
              <a:rPr lang="en-IE" sz="2800" i="1" dirty="0">
                <a:solidFill>
                  <a:srgbClr val="002060"/>
                </a:solidFill>
              </a:rPr>
              <a:t>characteristics</a:t>
            </a:r>
            <a:r>
              <a:rPr lang="en-IE" sz="2800" dirty="0">
                <a:solidFill>
                  <a:srgbClr val="002060"/>
                </a:solidFill>
              </a:rPr>
              <a:t> of internet purchases for a given </a:t>
            </a:r>
            <a:r>
              <a:rPr lang="en-IE" sz="2800" dirty="0" smtClean="0">
                <a:solidFill>
                  <a:srgbClr val="002060"/>
                </a:solidFill>
              </a:rPr>
              <a:t>age-group? </a:t>
            </a:r>
            <a:r>
              <a:rPr lang="en-IE" sz="2800" b="1" dirty="0" smtClean="0">
                <a:solidFill>
                  <a:srgbClr val="002060"/>
                </a:solidFill>
              </a:rPr>
              <a:t>How</a:t>
            </a:r>
            <a:r>
              <a:rPr lang="en-IE" sz="2800" dirty="0" smtClean="0">
                <a:solidFill>
                  <a:srgbClr val="002060"/>
                </a:solidFill>
              </a:rPr>
              <a:t> can this be used to develop further E-business?</a:t>
            </a:r>
          </a:p>
          <a:p>
            <a:pPr>
              <a:buFont typeface="Arial"/>
              <a:buChar char="•"/>
            </a:pPr>
            <a:r>
              <a:rPr lang="en-IE" sz="2800" b="1" dirty="0" smtClean="0">
                <a:solidFill>
                  <a:srgbClr val="002060"/>
                </a:solidFill>
              </a:rPr>
              <a:t>What </a:t>
            </a:r>
            <a:r>
              <a:rPr lang="en-IE" sz="2800" dirty="0" smtClean="0">
                <a:solidFill>
                  <a:srgbClr val="002060"/>
                </a:solidFill>
              </a:rPr>
              <a:t>are </a:t>
            </a:r>
            <a:r>
              <a:rPr lang="en-IE" sz="2800" i="1" dirty="0" smtClean="0">
                <a:solidFill>
                  <a:srgbClr val="002060"/>
                </a:solidFill>
              </a:rPr>
              <a:t>key </a:t>
            </a:r>
            <a:r>
              <a:rPr lang="en-IE" sz="2800" i="1" dirty="0">
                <a:solidFill>
                  <a:srgbClr val="002060"/>
                </a:solidFill>
              </a:rPr>
              <a:t>risk factors </a:t>
            </a:r>
            <a:r>
              <a:rPr lang="en-IE" sz="2800" dirty="0">
                <a:solidFill>
                  <a:srgbClr val="002060"/>
                </a:solidFill>
              </a:rPr>
              <a:t>for </a:t>
            </a:r>
            <a:r>
              <a:rPr lang="en-IE" sz="2800" dirty="0" smtClean="0">
                <a:solidFill>
                  <a:srgbClr val="002060"/>
                </a:solidFill>
              </a:rPr>
              <a:t>profit/loss </a:t>
            </a:r>
            <a:r>
              <a:rPr lang="en-IE" sz="2800" dirty="0">
                <a:solidFill>
                  <a:srgbClr val="002060"/>
                </a:solidFill>
              </a:rPr>
              <a:t>on </a:t>
            </a:r>
            <a:r>
              <a:rPr lang="en-IE" sz="2800" dirty="0" smtClean="0">
                <a:solidFill>
                  <a:srgbClr val="002060"/>
                </a:solidFill>
              </a:rPr>
              <a:t>a product on the </a:t>
            </a:r>
            <a:r>
              <a:rPr lang="en-IE" sz="2800" dirty="0">
                <a:solidFill>
                  <a:srgbClr val="002060"/>
                </a:solidFill>
              </a:rPr>
              <a:t>basis of </a:t>
            </a:r>
            <a:r>
              <a:rPr lang="en-IE" sz="2800" dirty="0" smtClean="0">
                <a:solidFill>
                  <a:srgbClr val="002060"/>
                </a:solidFill>
              </a:rPr>
              <a:t>historical data </a:t>
            </a:r>
            <a:r>
              <a:rPr lang="en-IE" sz="2800" dirty="0">
                <a:solidFill>
                  <a:srgbClr val="002060"/>
                </a:solidFill>
              </a:rPr>
              <a:t>and demographic </a:t>
            </a:r>
            <a:r>
              <a:rPr lang="en-IE" sz="2800" dirty="0" smtClean="0">
                <a:solidFill>
                  <a:srgbClr val="002060"/>
                </a:solidFill>
              </a:rPr>
              <a:t>variables? </a:t>
            </a:r>
            <a:endParaRPr lang="en-IE" sz="2800" dirty="0">
              <a:solidFill>
                <a:srgbClr val="002060"/>
              </a:solidFill>
            </a:endParaRPr>
          </a:p>
          <a:p>
            <a:pPr>
              <a:buFont typeface="Arial"/>
              <a:buChar char="•"/>
            </a:pPr>
            <a:r>
              <a:rPr lang="en-IE" sz="2800" b="1" dirty="0" smtClean="0">
                <a:solidFill>
                  <a:srgbClr val="002060"/>
                </a:solidFill>
              </a:rPr>
              <a:t>Can</a:t>
            </a:r>
            <a:r>
              <a:rPr lang="en-IE" sz="2800" dirty="0" smtClean="0">
                <a:solidFill>
                  <a:srgbClr val="002060"/>
                </a:solidFill>
              </a:rPr>
              <a:t> we segment into/identify groups of similar on </a:t>
            </a:r>
            <a:r>
              <a:rPr lang="en-IE" sz="2800" dirty="0">
                <a:solidFill>
                  <a:srgbClr val="002060"/>
                </a:solidFill>
              </a:rPr>
              <a:t>the basis of their characteristics and purchase </a:t>
            </a:r>
            <a:r>
              <a:rPr lang="en-IE" sz="2800" dirty="0" smtClean="0">
                <a:solidFill>
                  <a:srgbClr val="002060"/>
                </a:solidFill>
              </a:rPr>
              <a:t>behaviour? </a:t>
            </a:r>
            <a:endParaRPr lang="en-IE" sz="2800" dirty="0">
              <a:solidFill>
                <a:srgbClr val="002060"/>
              </a:solidFill>
            </a:endParaRPr>
          </a:p>
          <a:p>
            <a:pPr>
              <a:buFont typeface="Arial"/>
              <a:buChar char="•"/>
            </a:pPr>
            <a:r>
              <a:rPr lang="en-IE" sz="2800" b="1" dirty="0">
                <a:solidFill>
                  <a:srgbClr val="002060"/>
                </a:solidFill>
              </a:rPr>
              <a:t>Which</a:t>
            </a:r>
            <a:r>
              <a:rPr lang="en-IE" sz="2800" dirty="0">
                <a:solidFill>
                  <a:srgbClr val="002060"/>
                </a:solidFill>
              </a:rPr>
              <a:t> products are typically </a:t>
            </a:r>
            <a:r>
              <a:rPr lang="en-IE" sz="2800" i="1" dirty="0">
                <a:solidFill>
                  <a:srgbClr val="002060"/>
                </a:solidFill>
              </a:rPr>
              <a:t>bought together </a:t>
            </a:r>
            <a:r>
              <a:rPr lang="en-IE" sz="2800" dirty="0">
                <a:solidFill>
                  <a:srgbClr val="002060"/>
                </a:solidFill>
              </a:rPr>
              <a:t>in one transaction by customers</a:t>
            </a:r>
            <a:r>
              <a:rPr lang="en-IE" sz="2800" dirty="0" smtClean="0">
                <a:solidFill>
                  <a:srgbClr val="002060"/>
                </a:solidFill>
              </a:rPr>
              <a:t>?</a:t>
            </a:r>
          </a:p>
          <a:p>
            <a:pPr>
              <a:buFont typeface="Arial"/>
              <a:buChar char="•"/>
            </a:pPr>
            <a:r>
              <a:rPr lang="en-IE" sz="2800" b="1" dirty="0" smtClean="0">
                <a:solidFill>
                  <a:srgbClr val="002060"/>
                </a:solidFill>
              </a:rPr>
              <a:t>What </a:t>
            </a:r>
            <a:r>
              <a:rPr lang="en-IE" sz="2800" dirty="0" smtClean="0">
                <a:solidFill>
                  <a:srgbClr val="002060"/>
                </a:solidFill>
              </a:rPr>
              <a:t>are financial projections, given </a:t>
            </a:r>
            <a:r>
              <a:rPr lang="en-IE" sz="2800" i="1" dirty="0" smtClean="0">
                <a:solidFill>
                  <a:srgbClr val="002060"/>
                </a:solidFill>
              </a:rPr>
              <a:t>market volatility </a:t>
            </a:r>
            <a:r>
              <a:rPr lang="en-IE" sz="2800" dirty="0" smtClean="0">
                <a:solidFill>
                  <a:srgbClr val="002060"/>
                </a:solidFill>
              </a:rPr>
              <a:t>and </a:t>
            </a:r>
            <a:r>
              <a:rPr lang="en-IE" sz="2800" i="1" dirty="0" smtClean="0">
                <a:solidFill>
                  <a:srgbClr val="002060"/>
                </a:solidFill>
              </a:rPr>
              <a:t>knock-on </a:t>
            </a:r>
            <a:r>
              <a:rPr lang="en-IE" sz="2800" dirty="0" smtClean="0">
                <a:solidFill>
                  <a:srgbClr val="002060"/>
                </a:solidFill>
              </a:rPr>
              <a:t>for recent shock?</a:t>
            </a:r>
          </a:p>
          <a:p>
            <a:r>
              <a:rPr lang="en-IE" sz="2800" b="1" dirty="0" smtClean="0">
                <a:solidFill>
                  <a:srgbClr val="002060"/>
                </a:solidFill>
              </a:rPr>
              <a:t>What</a:t>
            </a:r>
            <a:r>
              <a:rPr lang="en-IE" sz="2800" dirty="0" smtClean="0">
                <a:solidFill>
                  <a:srgbClr val="002060"/>
                </a:solidFill>
              </a:rPr>
              <a:t> data should an in-house </a:t>
            </a:r>
            <a:r>
              <a:rPr lang="en-IE" sz="2800" dirty="0">
                <a:solidFill>
                  <a:srgbClr val="002060"/>
                </a:solidFill>
              </a:rPr>
              <a:t>information </a:t>
            </a:r>
            <a:r>
              <a:rPr lang="en-IE" sz="2800" dirty="0" smtClean="0">
                <a:solidFill>
                  <a:srgbClr val="002060"/>
                </a:solidFill>
              </a:rPr>
              <a:t>system collect? </a:t>
            </a:r>
            <a:r>
              <a:rPr lang="en-IE" sz="2800" b="1" dirty="0" smtClean="0">
                <a:solidFill>
                  <a:srgbClr val="002060"/>
                </a:solidFill>
              </a:rPr>
              <a:t>What</a:t>
            </a:r>
            <a:r>
              <a:rPr lang="en-IE" sz="2800" dirty="0" smtClean="0">
                <a:solidFill>
                  <a:srgbClr val="002060"/>
                </a:solidFill>
              </a:rPr>
              <a:t> design principles are involved for a large </a:t>
            </a:r>
            <a:r>
              <a:rPr lang="en-IE" sz="2800" i="1" dirty="0" smtClean="0">
                <a:solidFill>
                  <a:srgbClr val="002060"/>
                </a:solidFill>
              </a:rPr>
              <a:t>database</a:t>
            </a:r>
            <a:r>
              <a:rPr lang="en-IE" sz="2800" dirty="0" smtClean="0">
                <a:solidFill>
                  <a:srgbClr val="002060"/>
                </a:solidFill>
              </a:rPr>
              <a:t>?</a:t>
            </a:r>
            <a:endParaRPr lang="en-IE" sz="2800" dirty="0">
              <a:solidFill>
                <a:srgbClr val="002060"/>
              </a:solidFill>
            </a:endParaRPr>
          </a:p>
          <a:p>
            <a:r>
              <a:rPr lang="en-IE" sz="2800" b="1" dirty="0" smtClean="0">
                <a:solidFill>
                  <a:srgbClr val="002060"/>
                </a:solidFill>
              </a:rPr>
              <a:t>What</a:t>
            </a:r>
            <a:r>
              <a:rPr lang="en-IE" sz="2800" dirty="0" smtClean="0">
                <a:solidFill>
                  <a:srgbClr val="002060"/>
                </a:solidFill>
              </a:rPr>
              <a:t> is involved in modelling and IT-supported optimisation of key business processes?</a:t>
            </a:r>
            <a:endParaRPr lang="en-IE" sz="2800" dirty="0">
              <a:solidFill>
                <a:srgbClr val="002060"/>
              </a:solidFill>
            </a:endParaRPr>
          </a:p>
          <a:p>
            <a:pPr>
              <a:buFont typeface="Arial"/>
              <a:buChar char="•"/>
            </a:pPr>
            <a:endParaRPr lang="en-IE" sz="2600" dirty="0" smtClean="0">
              <a:solidFill>
                <a:srgbClr val="002060"/>
              </a:solidFill>
            </a:endParaRPr>
          </a:p>
          <a:p>
            <a:pPr marL="0" indent="0">
              <a:buNone/>
            </a:pPr>
            <a:endParaRPr lang="en-IE" dirty="0"/>
          </a:p>
        </p:txBody>
      </p:sp>
      <p:sp>
        <p:nvSpPr>
          <p:cNvPr id="4" name="Slide Number Placeholder 3"/>
          <p:cNvSpPr>
            <a:spLocks noGrp="1"/>
          </p:cNvSpPr>
          <p:nvPr>
            <p:ph type="sldNum" sz="quarter" idx="12"/>
          </p:nvPr>
        </p:nvSpPr>
        <p:spPr/>
        <p:txBody>
          <a:bodyPr/>
          <a:lstStyle/>
          <a:p>
            <a:fld id="{D07F84AB-4CBE-4452-9117-91DB70B2D1D4}" type="slidenum">
              <a:rPr lang="en-IE" smtClean="0"/>
              <a:t>46</a:t>
            </a:fld>
            <a:endParaRPr lang="en-IE"/>
          </a:p>
        </p:txBody>
      </p:sp>
    </p:spTree>
    <p:extLst>
      <p:ext uri="{BB962C8B-B14F-4D97-AF65-F5344CB8AC3E}">
        <p14:creationId xmlns:p14="http://schemas.microsoft.com/office/powerpoint/2010/main" val="3080266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28600" y="228600"/>
            <a:ext cx="8610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dirty="0">
                <a:solidFill>
                  <a:schemeClr val="tx2"/>
                </a:solidFill>
              </a:rPr>
              <a:t>Example 1. </a:t>
            </a:r>
            <a:br>
              <a:rPr lang="en-GB" sz="1600" dirty="0">
                <a:solidFill>
                  <a:schemeClr val="tx2"/>
                </a:solidFill>
              </a:rPr>
            </a:br>
            <a:r>
              <a:rPr lang="en-GB" sz="1600" dirty="0">
                <a:solidFill>
                  <a:schemeClr val="tx2"/>
                </a:solidFill>
              </a:rPr>
              <a:t>The data refers to the marks that students in a class obtained in an examination. Find the average mark for the class. The first</a:t>
            </a:r>
            <a:br>
              <a:rPr lang="en-GB" sz="1600" dirty="0">
                <a:solidFill>
                  <a:schemeClr val="tx2"/>
                </a:solidFill>
              </a:rPr>
            </a:br>
            <a:r>
              <a:rPr lang="en-GB" sz="1600" dirty="0">
                <a:solidFill>
                  <a:schemeClr val="tx2"/>
                </a:solidFill>
              </a:rPr>
              <a:t>point to note is that the marks are presented as   </a:t>
            </a:r>
            <a:r>
              <a:rPr lang="en-GB" sz="1600" dirty="0" smtClean="0">
                <a:solidFill>
                  <a:schemeClr val="tx2"/>
                </a:solidFill>
              </a:rPr>
              <a:t>            Mark</a:t>
            </a:r>
            <a:r>
              <a:rPr lang="en-IE" sz="1600" dirty="0" smtClean="0">
                <a:solidFill>
                  <a:schemeClr val="tx2"/>
                </a:solidFill>
              </a:rPr>
              <a:t>       </a:t>
            </a:r>
            <a:r>
              <a:rPr lang="en-GB" sz="1600" dirty="0">
                <a:solidFill>
                  <a:schemeClr val="tx2"/>
                </a:solidFill>
              </a:rPr>
              <a:t>Mid-Point     Number</a:t>
            </a:r>
            <a:br>
              <a:rPr lang="en-GB" sz="1600" dirty="0">
                <a:solidFill>
                  <a:schemeClr val="tx2"/>
                </a:solidFill>
              </a:rPr>
            </a:br>
            <a:r>
              <a:rPr lang="en-GB" sz="1600" dirty="0">
                <a:solidFill>
                  <a:schemeClr val="tx2"/>
                </a:solidFill>
              </a:rPr>
              <a:t>ranges, so we must be careful in our                                  </a:t>
            </a:r>
            <a:r>
              <a:rPr lang="en-IE" sz="1600" dirty="0">
                <a:solidFill>
                  <a:schemeClr val="tx2"/>
                </a:solidFill>
              </a:rPr>
              <a:t> </a:t>
            </a:r>
            <a:r>
              <a:rPr lang="en-IE" sz="1600" dirty="0" smtClean="0">
                <a:solidFill>
                  <a:schemeClr val="tx2"/>
                </a:solidFill>
              </a:rPr>
              <a:t>                    </a:t>
            </a:r>
            <a:r>
              <a:rPr lang="en-GB" sz="1600" dirty="0">
                <a:solidFill>
                  <a:schemeClr val="tx2"/>
                </a:solidFill>
              </a:rPr>
              <a:t>of Range    of Students</a:t>
            </a:r>
            <a:br>
              <a:rPr lang="en-GB" sz="1600" dirty="0">
                <a:solidFill>
                  <a:schemeClr val="tx2"/>
                </a:solidFill>
              </a:rPr>
            </a:br>
            <a:r>
              <a:rPr lang="en-GB" sz="1600" dirty="0">
                <a:solidFill>
                  <a:schemeClr val="tx2"/>
                </a:solidFill>
              </a:rPr>
              <a:t>interpretation of the ranges. All the intervals                          </a:t>
            </a:r>
            <a:r>
              <a:rPr lang="en-GB" sz="1600" dirty="0" smtClean="0">
                <a:solidFill>
                  <a:schemeClr val="tx2"/>
                </a:solidFill>
              </a:rPr>
              <a:t>                     x</a:t>
            </a:r>
            <a:r>
              <a:rPr lang="en-GB" sz="1600" baseline="-25000" dirty="0" smtClean="0">
                <a:solidFill>
                  <a:schemeClr val="tx2"/>
                </a:solidFill>
              </a:rPr>
              <a:t>i</a:t>
            </a:r>
            <a:r>
              <a:rPr lang="en-GB" sz="1600" dirty="0">
                <a:solidFill>
                  <a:schemeClr val="tx2"/>
                </a:solidFill>
              </a:rPr>
              <a:t>	      f</a:t>
            </a:r>
            <a:r>
              <a:rPr lang="en-GB" sz="1600" baseline="-25000" dirty="0">
                <a:solidFill>
                  <a:schemeClr val="tx2"/>
                </a:solidFill>
              </a:rPr>
              <a:t>i</a:t>
            </a:r>
            <a:r>
              <a:rPr lang="en-GB" sz="1600" dirty="0">
                <a:solidFill>
                  <a:schemeClr val="tx2"/>
                </a:solidFill>
              </a:rPr>
              <a:t>	 </a:t>
            </a:r>
            <a:r>
              <a:rPr lang="en-IE" sz="1600" dirty="0">
                <a:solidFill>
                  <a:schemeClr val="tx2"/>
                </a:solidFill>
              </a:rPr>
              <a:t>       </a:t>
            </a:r>
            <a:r>
              <a:rPr lang="en-GB" sz="1600" dirty="0">
                <a:solidFill>
                  <a:schemeClr val="tx2"/>
                </a:solidFill>
              </a:rPr>
              <a:t>f</a:t>
            </a:r>
            <a:r>
              <a:rPr lang="en-GB" sz="1600" baseline="-25000" dirty="0">
                <a:solidFill>
                  <a:schemeClr val="tx2"/>
                </a:solidFill>
              </a:rPr>
              <a:t>i </a:t>
            </a:r>
            <a:r>
              <a:rPr lang="en-GB" sz="1600" dirty="0">
                <a:solidFill>
                  <a:schemeClr val="tx2"/>
                </a:solidFill>
              </a:rPr>
              <a:t>x</a:t>
            </a:r>
            <a:r>
              <a:rPr lang="en-GB" sz="1600" baseline="-25000" dirty="0">
                <a:solidFill>
                  <a:schemeClr val="tx2"/>
                </a:solidFill>
              </a:rPr>
              <a:t>i</a:t>
            </a:r>
            <a:r>
              <a:rPr lang="en-GB" sz="1600" dirty="0">
                <a:solidFill>
                  <a:schemeClr val="tx2"/>
                </a:solidFill>
              </a:rPr>
              <a:t> </a:t>
            </a:r>
            <a:br>
              <a:rPr lang="en-GB" sz="1600" dirty="0">
                <a:solidFill>
                  <a:schemeClr val="tx2"/>
                </a:solidFill>
              </a:rPr>
            </a:br>
            <a:r>
              <a:rPr lang="en-GB" sz="1600" dirty="0">
                <a:solidFill>
                  <a:schemeClr val="tx2"/>
                </a:solidFill>
              </a:rPr>
              <a:t>must be of equal rank and their must be no 	    	 </a:t>
            </a:r>
            <a:br>
              <a:rPr lang="en-GB" sz="1600" dirty="0">
                <a:solidFill>
                  <a:schemeClr val="tx2"/>
                </a:solidFill>
              </a:rPr>
            </a:br>
            <a:r>
              <a:rPr lang="en-GB" sz="1600" dirty="0">
                <a:solidFill>
                  <a:schemeClr val="tx2"/>
                </a:solidFill>
              </a:rPr>
              <a:t>gaps in the classification. In our case, we            </a:t>
            </a:r>
            <a:r>
              <a:rPr lang="en-IE" sz="1600" dirty="0">
                <a:solidFill>
                  <a:schemeClr val="tx2"/>
                </a:solidFill>
              </a:rPr>
              <a:t>   </a:t>
            </a:r>
            <a:r>
              <a:rPr lang="en-IE" sz="1600" dirty="0" smtClean="0">
                <a:solidFill>
                  <a:schemeClr val="tx2"/>
                </a:solidFill>
              </a:rPr>
              <a:t>              </a:t>
            </a:r>
            <a:r>
              <a:rPr lang="en-GB" sz="1600" dirty="0" smtClean="0">
                <a:solidFill>
                  <a:schemeClr val="tx2"/>
                </a:solidFill>
              </a:rPr>
              <a:t>0 </a:t>
            </a:r>
            <a:r>
              <a:rPr lang="en-GB" sz="1600" dirty="0">
                <a:solidFill>
                  <a:schemeClr val="tx2"/>
                </a:solidFill>
              </a:rPr>
              <a:t>- 19	   10	      </a:t>
            </a:r>
            <a:r>
              <a:rPr lang="en-GB" sz="1600" dirty="0" smtClean="0">
                <a:solidFill>
                  <a:schemeClr val="tx2"/>
                </a:solidFill>
              </a:rPr>
              <a:t>   2        </a:t>
            </a:r>
            <a:r>
              <a:rPr lang="en-IE" sz="1600" dirty="0" smtClean="0">
                <a:solidFill>
                  <a:schemeClr val="tx2"/>
                </a:solidFill>
              </a:rPr>
              <a:t>           </a:t>
            </a:r>
            <a:r>
              <a:rPr lang="en-GB" sz="1600" dirty="0" smtClean="0">
                <a:solidFill>
                  <a:schemeClr val="tx2"/>
                </a:solidFill>
              </a:rPr>
              <a:t>20</a:t>
            </a:r>
            <a:r>
              <a:rPr lang="en-GB" sz="1600" dirty="0">
                <a:solidFill>
                  <a:schemeClr val="tx2"/>
                </a:solidFill>
              </a:rPr>
              <a:t/>
            </a:r>
            <a:br>
              <a:rPr lang="en-GB" sz="1600" dirty="0">
                <a:solidFill>
                  <a:schemeClr val="tx2"/>
                </a:solidFill>
              </a:rPr>
            </a:br>
            <a:r>
              <a:rPr lang="en-GB" sz="1600" dirty="0">
                <a:solidFill>
                  <a:schemeClr val="tx2"/>
                </a:solidFill>
              </a:rPr>
              <a:t>       interpret the range 0 - 19 to contain marks 	21 - 39       </a:t>
            </a:r>
            <a:r>
              <a:rPr lang="en-GB" sz="1600" dirty="0" smtClean="0">
                <a:solidFill>
                  <a:schemeClr val="tx2"/>
                </a:solidFill>
              </a:rPr>
              <a:t>   30                      </a:t>
            </a:r>
            <a:r>
              <a:rPr lang="en-GB" sz="1600" dirty="0">
                <a:solidFill>
                  <a:schemeClr val="tx2"/>
                </a:solidFill>
              </a:rPr>
              <a:t>6         </a:t>
            </a:r>
            <a:r>
              <a:rPr lang="en-GB" sz="1600" dirty="0" smtClean="0">
                <a:solidFill>
                  <a:schemeClr val="tx2"/>
                </a:solidFill>
              </a:rPr>
              <a:t>         180</a:t>
            </a:r>
            <a:r>
              <a:rPr lang="en-GB" sz="1600" dirty="0">
                <a:solidFill>
                  <a:schemeClr val="tx2"/>
                </a:solidFill>
              </a:rPr>
              <a:t/>
            </a:r>
            <a:br>
              <a:rPr lang="en-GB" sz="1600" dirty="0">
                <a:solidFill>
                  <a:schemeClr val="tx2"/>
                </a:solidFill>
              </a:rPr>
            </a:br>
            <a:r>
              <a:rPr lang="en-GB" sz="1600" dirty="0">
                <a:solidFill>
                  <a:schemeClr val="tx2"/>
                </a:solidFill>
              </a:rPr>
              <a:t>greater than 0 and less than or equal to 20. 	</a:t>
            </a:r>
            <a:r>
              <a:rPr lang="en-GB" sz="1600" dirty="0" smtClean="0">
                <a:solidFill>
                  <a:schemeClr val="tx2"/>
                </a:solidFill>
              </a:rPr>
              <a:t>                    40 </a:t>
            </a:r>
            <a:r>
              <a:rPr lang="en-GB" sz="1600" dirty="0">
                <a:solidFill>
                  <a:schemeClr val="tx2"/>
                </a:solidFill>
              </a:rPr>
              <a:t>- 59        </a:t>
            </a:r>
            <a:r>
              <a:rPr lang="en-GB" sz="1600" dirty="0" smtClean="0">
                <a:solidFill>
                  <a:schemeClr val="tx2"/>
                </a:solidFill>
              </a:rPr>
              <a:t>  50                     12                 600</a:t>
            </a:r>
            <a:r>
              <a:rPr lang="en-GB" sz="1600" dirty="0">
                <a:solidFill>
                  <a:schemeClr val="tx2"/>
                </a:solidFill>
              </a:rPr>
              <a:t/>
            </a:r>
            <a:br>
              <a:rPr lang="en-GB" sz="1600" dirty="0">
                <a:solidFill>
                  <a:schemeClr val="tx2"/>
                </a:solidFill>
              </a:rPr>
            </a:br>
            <a:r>
              <a:rPr lang="en-GB" sz="1600" dirty="0">
                <a:solidFill>
                  <a:schemeClr val="tx2"/>
                </a:solidFill>
              </a:rPr>
              <a:t>Thus, its mid-point is 10. The other intervals 	60 - 79        </a:t>
            </a:r>
            <a:r>
              <a:rPr lang="en-GB" sz="1600" dirty="0" smtClean="0">
                <a:solidFill>
                  <a:schemeClr val="tx2"/>
                </a:solidFill>
              </a:rPr>
              <a:t>  70                     </a:t>
            </a:r>
            <a:r>
              <a:rPr lang="en-GB" sz="1600" dirty="0">
                <a:solidFill>
                  <a:schemeClr val="tx2"/>
                </a:solidFill>
              </a:rPr>
              <a:t>25      </a:t>
            </a:r>
            <a:r>
              <a:rPr lang="en-GB" sz="1600" dirty="0" smtClean="0">
                <a:solidFill>
                  <a:schemeClr val="tx2"/>
                </a:solidFill>
              </a:rPr>
              <a:t>          </a:t>
            </a:r>
            <a:r>
              <a:rPr lang="en-GB" sz="1600" dirty="0">
                <a:solidFill>
                  <a:schemeClr val="tx2"/>
                </a:solidFill>
              </a:rPr>
              <a:t>1750 </a:t>
            </a:r>
            <a:br>
              <a:rPr lang="en-GB" sz="1600" dirty="0">
                <a:solidFill>
                  <a:schemeClr val="tx2"/>
                </a:solidFill>
              </a:rPr>
            </a:br>
            <a:r>
              <a:rPr lang="en-GB" sz="1600" dirty="0">
                <a:solidFill>
                  <a:schemeClr val="tx2"/>
                </a:solidFill>
              </a:rPr>
              <a:t>are interpreted accordingly.  		  </a:t>
            </a:r>
            <a:r>
              <a:rPr lang="en-IE" sz="1600" dirty="0">
                <a:solidFill>
                  <a:schemeClr val="tx2"/>
                </a:solidFill>
              </a:rPr>
              <a:t>              </a:t>
            </a:r>
            <a:r>
              <a:rPr lang="en-IE" sz="1600" dirty="0" smtClean="0">
                <a:solidFill>
                  <a:schemeClr val="tx2"/>
                </a:solidFill>
              </a:rPr>
              <a:t>    </a:t>
            </a:r>
            <a:r>
              <a:rPr lang="en-GB" sz="1600" dirty="0" smtClean="0">
                <a:solidFill>
                  <a:schemeClr val="tx2"/>
                </a:solidFill>
              </a:rPr>
              <a:t>80 </a:t>
            </a:r>
            <a:r>
              <a:rPr lang="en-GB" sz="1600" dirty="0">
                <a:solidFill>
                  <a:schemeClr val="tx2"/>
                </a:solidFill>
              </a:rPr>
              <a:t>- 99       </a:t>
            </a:r>
            <a:r>
              <a:rPr lang="en-GB" sz="1600" dirty="0" smtClean="0">
                <a:solidFill>
                  <a:schemeClr val="tx2"/>
                </a:solidFill>
              </a:rPr>
              <a:t>   </a:t>
            </a:r>
            <a:r>
              <a:rPr lang="en-GB" sz="1600" dirty="0">
                <a:solidFill>
                  <a:schemeClr val="tx2"/>
                </a:solidFill>
              </a:rPr>
              <a:t>90                  </a:t>
            </a:r>
            <a:r>
              <a:rPr lang="en-GB" sz="1600" dirty="0" smtClean="0">
                <a:solidFill>
                  <a:schemeClr val="tx2"/>
                </a:solidFill>
              </a:rPr>
              <a:t>     </a:t>
            </a:r>
            <a:r>
              <a:rPr lang="en-GB" sz="1600" dirty="0">
                <a:solidFill>
                  <a:schemeClr val="tx2"/>
                </a:solidFill>
              </a:rPr>
              <a:t>5         </a:t>
            </a:r>
            <a:r>
              <a:rPr lang="en-GB" sz="1600" dirty="0" smtClean="0">
                <a:solidFill>
                  <a:schemeClr val="tx2"/>
                </a:solidFill>
              </a:rPr>
              <a:t>         450 </a:t>
            </a:r>
            <a:r>
              <a:rPr lang="en-GB" sz="1600" dirty="0">
                <a:solidFill>
                  <a:schemeClr val="tx2"/>
                </a:solidFill>
              </a:rPr>
              <a:t/>
            </a:r>
            <a:br>
              <a:rPr lang="en-GB" sz="1600" dirty="0">
                <a:solidFill>
                  <a:schemeClr val="tx2"/>
                </a:solidFill>
              </a:rPr>
            </a:br>
            <a:r>
              <a:rPr lang="en-GB" sz="1600" dirty="0">
                <a:solidFill>
                  <a:schemeClr val="tx2"/>
                </a:solidFill>
              </a:rPr>
              <a:t> 					Sum	       -                   50    </a:t>
            </a:r>
            <a:r>
              <a:rPr lang="en-IE" sz="1600" dirty="0">
                <a:solidFill>
                  <a:schemeClr val="tx2"/>
                </a:solidFill>
              </a:rPr>
              <a:t> </a:t>
            </a:r>
            <a:r>
              <a:rPr lang="en-IE" sz="1600" dirty="0" smtClean="0">
                <a:solidFill>
                  <a:schemeClr val="tx2"/>
                </a:solidFill>
              </a:rPr>
              <a:t>          </a:t>
            </a:r>
            <a:r>
              <a:rPr lang="en-GB" sz="1600" dirty="0" smtClean="0">
                <a:solidFill>
                  <a:schemeClr val="tx2"/>
                </a:solidFill>
              </a:rPr>
              <a:t> </a:t>
            </a:r>
            <a:r>
              <a:rPr lang="en-GB" sz="1600" dirty="0">
                <a:solidFill>
                  <a:schemeClr val="tx2"/>
                </a:solidFill>
              </a:rPr>
              <a:t>3000 </a:t>
            </a:r>
            <a:br>
              <a:rPr lang="en-GB" sz="1600" dirty="0">
                <a:solidFill>
                  <a:schemeClr val="tx2"/>
                </a:solidFill>
              </a:rPr>
            </a:br>
            <a:r>
              <a:rPr lang="en-GB" sz="1600" dirty="0">
                <a:solidFill>
                  <a:schemeClr val="tx2"/>
                </a:solidFill>
              </a:rPr>
              <a:t>The arithmetic mean is x  =  3000 / 50 = 60 marks.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Note that if weights of size f</a:t>
            </a:r>
            <a:r>
              <a:rPr lang="en-GB" sz="1600" baseline="-25000" dirty="0">
                <a:solidFill>
                  <a:schemeClr val="tx2"/>
                </a:solidFill>
              </a:rPr>
              <a:t>i</a:t>
            </a:r>
            <a:r>
              <a:rPr lang="en-GB" sz="1600" dirty="0">
                <a:solidFill>
                  <a:schemeClr val="tx2"/>
                </a:solidFill>
              </a:rPr>
              <a:t> are suspended             </a:t>
            </a:r>
            <a:r>
              <a:rPr lang="en-GB" sz="1600" dirty="0" smtClean="0">
                <a:solidFill>
                  <a:schemeClr val="tx2"/>
                </a:solidFill>
              </a:rPr>
              <a:t>             </a:t>
            </a:r>
            <a:r>
              <a:rPr lang="en-GB" sz="1600" dirty="0">
                <a:solidFill>
                  <a:schemeClr val="tx2"/>
                </a:solidFill>
              </a:rPr>
              <a:t>x</a:t>
            </a:r>
            <a:r>
              <a:rPr lang="en-GB" sz="1600" baseline="-25000" dirty="0">
                <a:solidFill>
                  <a:schemeClr val="tx2"/>
                </a:solidFill>
              </a:rPr>
              <a:t>1</a:t>
            </a:r>
            <a:r>
              <a:rPr lang="en-GB" sz="1600" dirty="0">
                <a:solidFill>
                  <a:schemeClr val="tx2"/>
                </a:solidFill>
              </a:rPr>
              <a:t>       x</a:t>
            </a:r>
            <a:r>
              <a:rPr lang="en-GB" sz="1600" baseline="-25000" dirty="0">
                <a:solidFill>
                  <a:schemeClr val="tx2"/>
                </a:solidFill>
              </a:rPr>
              <a:t>2</a:t>
            </a:r>
            <a:r>
              <a:rPr lang="en-GB" sz="1600" dirty="0">
                <a:solidFill>
                  <a:schemeClr val="tx2"/>
                </a:solidFill>
              </a:rPr>
              <a:t>       </a:t>
            </a:r>
            <a:r>
              <a:rPr lang="en-GB" sz="1600" dirty="0" smtClean="0">
                <a:solidFill>
                  <a:schemeClr val="tx2"/>
                </a:solidFill>
              </a:rPr>
              <a:t>      </a:t>
            </a:r>
            <a:r>
              <a:rPr lang="en-GB" sz="1600" dirty="0">
                <a:solidFill>
                  <a:schemeClr val="tx2"/>
                </a:solidFill>
              </a:rPr>
              <a:t>x                    </a:t>
            </a:r>
            <a:r>
              <a:rPr lang="en-GB" sz="1600" dirty="0" smtClean="0">
                <a:solidFill>
                  <a:schemeClr val="tx2"/>
                </a:solidFill>
              </a:rPr>
              <a:t>       </a:t>
            </a:r>
            <a:r>
              <a:rPr lang="en-GB" sz="1600" dirty="0" err="1">
                <a:solidFill>
                  <a:schemeClr val="tx2"/>
                </a:solidFill>
              </a:rPr>
              <a:t>x</a:t>
            </a:r>
            <a:r>
              <a:rPr lang="en-GB" sz="1600" baseline="-25000" dirty="0" err="1">
                <a:solidFill>
                  <a:schemeClr val="tx2"/>
                </a:solidFill>
              </a:rPr>
              <a:t>n</a:t>
            </a:r>
            <a:r>
              <a:rPr lang="en-GB" sz="1600" dirty="0">
                <a:solidFill>
                  <a:schemeClr val="tx2"/>
                </a:solidFill>
              </a:rPr>
              <a:t/>
            </a:r>
            <a:br>
              <a:rPr lang="en-GB" sz="1600" dirty="0">
                <a:solidFill>
                  <a:schemeClr val="tx2"/>
                </a:solidFill>
              </a:rPr>
            </a:br>
            <a:r>
              <a:rPr lang="en-GB" sz="1600" dirty="0">
                <a:solidFill>
                  <a:schemeClr val="tx2"/>
                </a:solidFill>
              </a:rPr>
              <a:t>from a metre stick at the points x</a:t>
            </a:r>
            <a:r>
              <a:rPr lang="en-GB" sz="1600" baseline="-25000" dirty="0">
                <a:solidFill>
                  <a:schemeClr val="tx2"/>
                </a:solidFill>
              </a:rPr>
              <a:t>i</a:t>
            </a:r>
            <a:r>
              <a:rPr lang="en-GB" sz="1600" dirty="0">
                <a:solidFill>
                  <a:schemeClr val="tx2"/>
                </a:solidFill>
              </a:rPr>
              <a:t>, then the </a:t>
            </a:r>
            <a:br>
              <a:rPr lang="en-GB" sz="1600" dirty="0">
                <a:solidFill>
                  <a:schemeClr val="tx2"/>
                </a:solidFill>
              </a:rPr>
            </a:br>
            <a:r>
              <a:rPr lang="en-GB" sz="1600" dirty="0">
                <a:solidFill>
                  <a:schemeClr val="tx2"/>
                </a:solidFill>
              </a:rPr>
              <a:t>average is the centre of gravity of the                         f</a:t>
            </a:r>
            <a:r>
              <a:rPr lang="en-GB" sz="1600" baseline="-25000" dirty="0">
                <a:solidFill>
                  <a:schemeClr val="tx2"/>
                </a:solidFill>
              </a:rPr>
              <a:t>1                                                               </a:t>
            </a:r>
            <a:r>
              <a:rPr lang="en-GB" sz="1600" dirty="0" err="1">
                <a:solidFill>
                  <a:schemeClr val="tx2"/>
                </a:solidFill>
              </a:rPr>
              <a:t>f</a:t>
            </a:r>
            <a:r>
              <a:rPr lang="en-GB" sz="1600" baseline="-25000" dirty="0" err="1">
                <a:solidFill>
                  <a:schemeClr val="tx2"/>
                </a:solidFill>
              </a:rPr>
              <a:t>n</a:t>
            </a:r>
            <a:r>
              <a:rPr lang="en-GB" sz="1600" dirty="0">
                <a:solidFill>
                  <a:schemeClr val="tx2"/>
                </a:solidFill>
              </a:rPr>
              <a:t/>
            </a:r>
            <a:br>
              <a:rPr lang="en-GB" sz="1600" dirty="0">
                <a:solidFill>
                  <a:schemeClr val="tx2"/>
                </a:solidFill>
              </a:rPr>
            </a:br>
            <a:r>
              <a:rPr lang="en-GB" sz="1600" dirty="0">
                <a:solidFill>
                  <a:schemeClr val="tx2"/>
                </a:solidFill>
              </a:rPr>
              <a:t>distribution. Consequently, it is very sensitive                      f</a:t>
            </a:r>
            <a:r>
              <a:rPr lang="en-GB" sz="1600" baseline="-25000" dirty="0">
                <a:solidFill>
                  <a:schemeClr val="tx2"/>
                </a:solidFill>
              </a:rPr>
              <a:t>2</a:t>
            </a:r>
            <a:r>
              <a:rPr lang="en-GB" sz="1600" dirty="0">
                <a:solidFill>
                  <a:schemeClr val="tx2"/>
                </a:solidFill>
              </a:rPr>
              <a:t/>
            </a:r>
            <a:br>
              <a:rPr lang="en-GB" sz="1600" dirty="0">
                <a:solidFill>
                  <a:schemeClr val="tx2"/>
                </a:solidFill>
              </a:rPr>
            </a:br>
            <a:r>
              <a:rPr lang="en-GB" sz="1600" dirty="0">
                <a:solidFill>
                  <a:schemeClr val="tx2"/>
                </a:solidFill>
              </a:rPr>
              <a:t>to outlying values.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Equally</a:t>
            </a:r>
            <a:r>
              <a:rPr lang="en-IE" sz="1600" dirty="0">
                <a:solidFill>
                  <a:schemeClr val="tx2"/>
                </a:solidFill>
              </a:rPr>
              <a:t>,</a:t>
            </a:r>
            <a:r>
              <a:rPr lang="en-GB" sz="1600" dirty="0">
                <a:solidFill>
                  <a:schemeClr val="tx2"/>
                </a:solidFill>
              </a:rPr>
              <a:t> the population should be homogenous for the average to be meaningful. For example, if we assume that the typical height of girls in a class is less than that of boys, </a:t>
            </a:r>
            <a:br>
              <a:rPr lang="en-GB" sz="1600" dirty="0">
                <a:solidFill>
                  <a:schemeClr val="tx2"/>
                </a:solidFill>
              </a:rPr>
            </a:br>
            <a:r>
              <a:rPr lang="en-GB" sz="1600" dirty="0">
                <a:solidFill>
                  <a:schemeClr val="tx2"/>
                </a:solidFill>
              </a:rPr>
              <a:t>then the average height of all students is neither representative of the girls or the boys. </a:t>
            </a:r>
          </a:p>
        </p:txBody>
      </p:sp>
      <p:sp>
        <p:nvSpPr>
          <p:cNvPr id="3" name="Line 5"/>
          <p:cNvSpPr>
            <a:spLocks noChangeShapeType="1"/>
          </p:cNvSpPr>
          <p:nvPr/>
        </p:nvSpPr>
        <p:spPr bwMode="auto">
          <a:xfrm>
            <a:off x="4724400" y="1066800"/>
            <a:ext cx="1588"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4724400" y="1066800"/>
            <a:ext cx="3733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8458200" y="10668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4724400" y="2057400"/>
            <a:ext cx="3733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4724400" y="3505200"/>
            <a:ext cx="37338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7848600" y="10668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6705600" y="10668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5562600" y="10668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4800600" y="3810000"/>
            <a:ext cx="3706813"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2249835" y="3732213"/>
            <a:ext cx="161925"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a:off x="4832350" y="4418013"/>
            <a:ext cx="3549650"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5181600" y="44196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7"/>
          <p:cNvSpPr>
            <a:spLocks noChangeShapeType="1"/>
          </p:cNvSpPr>
          <p:nvPr/>
        </p:nvSpPr>
        <p:spPr bwMode="auto">
          <a:xfrm>
            <a:off x="5715000" y="4419600"/>
            <a:ext cx="1588"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8"/>
          <p:cNvSpPr>
            <a:spLocks noChangeShapeType="1"/>
          </p:cNvSpPr>
          <p:nvPr/>
        </p:nvSpPr>
        <p:spPr bwMode="auto">
          <a:xfrm>
            <a:off x="7770813" y="4419600"/>
            <a:ext cx="1587"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9"/>
          <p:cNvSpPr>
            <a:spLocks noChangeShapeType="1"/>
          </p:cNvSpPr>
          <p:nvPr/>
        </p:nvSpPr>
        <p:spPr bwMode="auto">
          <a:xfrm>
            <a:off x="6362700" y="4419600"/>
            <a:ext cx="1588" cy="457200"/>
          </a:xfrm>
          <a:prstGeom prst="line">
            <a:avLst/>
          </a:prstGeom>
          <a:noFill/>
          <a:ln w="508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Line 20"/>
          <p:cNvSpPr>
            <a:spLocks noChangeShapeType="1"/>
          </p:cNvSpPr>
          <p:nvPr/>
        </p:nvSpPr>
        <p:spPr bwMode="auto">
          <a:xfrm>
            <a:off x="4953000" y="46482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21"/>
          <p:cNvSpPr>
            <a:spLocks noChangeShapeType="1"/>
          </p:cNvSpPr>
          <p:nvPr/>
        </p:nvSpPr>
        <p:spPr bwMode="auto">
          <a:xfrm>
            <a:off x="5562600" y="4953000"/>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22"/>
          <p:cNvSpPr>
            <a:spLocks noChangeShapeType="1"/>
          </p:cNvSpPr>
          <p:nvPr/>
        </p:nvSpPr>
        <p:spPr bwMode="auto">
          <a:xfrm>
            <a:off x="4953000" y="50292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Line 23"/>
          <p:cNvSpPr>
            <a:spLocks noChangeShapeType="1"/>
          </p:cNvSpPr>
          <p:nvPr/>
        </p:nvSpPr>
        <p:spPr bwMode="auto">
          <a:xfrm>
            <a:off x="5562600" y="5256213"/>
            <a:ext cx="304800"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4"/>
          <p:cNvSpPr>
            <a:spLocks noChangeShapeType="1"/>
          </p:cNvSpPr>
          <p:nvPr/>
        </p:nvSpPr>
        <p:spPr bwMode="auto">
          <a:xfrm>
            <a:off x="7543800" y="45720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5"/>
          <p:cNvSpPr>
            <a:spLocks noChangeShapeType="1"/>
          </p:cNvSpPr>
          <p:nvPr/>
        </p:nvSpPr>
        <p:spPr bwMode="auto">
          <a:xfrm>
            <a:off x="7543800" y="50292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6"/>
          <p:cNvSpPr>
            <a:spLocks noChangeShapeType="1"/>
          </p:cNvSpPr>
          <p:nvPr/>
        </p:nvSpPr>
        <p:spPr bwMode="auto">
          <a:xfrm>
            <a:off x="4953000" y="4648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Line 27"/>
          <p:cNvSpPr>
            <a:spLocks noChangeShapeType="1"/>
          </p:cNvSpPr>
          <p:nvPr/>
        </p:nvSpPr>
        <p:spPr bwMode="auto">
          <a:xfrm>
            <a:off x="5334000" y="4648200"/>
            <a:ext cx="1588"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6" name="Line 28"/>
          <p:cNvSpPr>
            <a:spLocks noChangeShapeType="1"/>
          </p:cNvSpPr>
          <p:nvPr/>
        </p:nvSpPr>
        <p:spPr bwMode="auto">
          <a:xfrm>
            <a:off x="5562600" y="4953000"/>
            <a:ext cx="1588"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 name="Line 29"/>
          <p:cNvSpPr>
            <a:spLocks noChangeShapeType="1"/>
          </p:cNvSpPr>
          <p:nvPr/>
        </p:nvSpPr>
        <p:spPr bwMode="auto">
          <a:xfrm>
            <a:off x="5867400" y="4953000"/>
            <a:ext cx="1588"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8" name="Line 30"/>
          <p:cNvSpPr>
            <a:spLocks noChangeShapeType="1"/>
          </p:cNvSpPr>
          <p:nvPr/>
        </p:nvSpPr>
        <p:spPr bwMode="auto">
          <a:xfrm>
            <a:off x="7543800" y="45720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9" name="Line 31"/>
          <p:cNvSpPr>
            <a:spLocks noChangeShapeType="1"/>
          </p:cNvSpPr>
          <p:nvPr/>
        </p:nvSpPr>
        <p:spPr bwMode="auto">
          <a:xfrm>
            <a:off x="8001000" y="45720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 name="Line 32"/>
          <p:cNvSpPr>
            <a:spLocks noChangeShapeType="1"/>
          </p:cNvSpPr>
          <p:nvPr/>
        </p:nvSpPr>
        <p:spPr bwMode="auto">
          <a:xfrm>
            <a:off x="6282283" y="4189413"/>
            <a:ext cx="161925"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1" name="Slide Number Placeholder 30"/>
          <p:cNvSpPr>
            <a:spLocks noGrp="1"/>
          </p:cNvSpPr>
          <p:nvPr>
            <p:ph type="sldNum" sz="quarter" idx="12"/>
          </p:nvPr>
        </p:nvSpPr>
        <p:spPr/>
        <p:txBody>
          <a:bodyPr/>
          <a:lstStyle/>
          <a:p>
            <a:fld id="{D07F84AB-4CBE-4452-9117-91DB70B2D1D4}" type="slidenum">
              <a:rPr lang="en-IE" smtClean="0"/>
              <a:t>5</a:t>
            </a:fld>
            <a:endParaRPr lang="en-IE"/>
          </a:p>
        </p:txBody>
      </p:sp>
    </p:spTree>
    <p:extLst>
      <p:ext uri="{BB962C8B-B14F-4D97-AF65-F5344CB8AC3E}">
        <p14:creationId xmlns:p14="http://schemas.microsoft.com/office/powerpoint/2010/main" val="3985550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609600"/>
            <a:ext cx="8534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1600" b="1" u="sng">
                <a:solidFill>
                  <a:schemeClr val="tx2"/>
                </a:solidFill>
              </a:rPr>
              <a:t>3. The Mode</a:t>
            </a:r>
            <a:r>
              <a:rPr lang="en-GB" sz="1600">
                <a:solidFill>
                  <a:schemeClr val="tx2"/>
                </a:solidFill>
              </a:rPr>
              <a:t/>
            </a:r>
            <a:br>
              <a:rPr lang="en-GB" sz="1600">
                <a:solidFill>
                  <a:schemeClr val="tx2"/>
                </a:solidFill>
              </a:rPr>
            </a:br>
            <a:r>
              <a:rPr lang="en-GB" sz="1600">
                <a:solidFill>
                  <a:schemeClr val="tx2"/>
                </a:solidFill>
              </a:rPr>
              <a:t/>
            </a:r>
            <a:br>
              <a:rPr lang="en-GB" sz="1600">
                <a:solidFill>
                  <a:schemeClr val="tx2"/>
                </a:solidFill>
              </a:rPr>
            </a:br>
            <a:r>
              <a:rPr lang="en-GB" sz="1600">
                <a:solidFill>
                  <a:schemeClr val="tx2"/>
                </a:solidFill>
              </a:rPr>
              <a:t>This is the value in the distribution that occurs </a:t>
            </a:r>
            <a:br>
              <a:rPr lang="en-GB" sz="1600">
                <a:solidFill>
                  <a:schemeClr val="tx2"/>
                </a:solidFill>
              </a:rPr>
            </a:br>
            <a:r>
              <a:rPr lang="en-GB" sz="1600" b="1">
                <a:solidFill>
                  <a:schemeClr val="tx2"/>
                </a:solidFill>
              </a:rPr>
              <a:t>most frequently</a:t>
            </a:r>
            <a:r>
              <a:rPr lang="en-GB" sz="1600">
                <a:solidFill>
                  <a:schemeClr val="tx2"/>
                </a:solidFill>
              </a:rPr>
              <a:t>. By common agreement,</a:t>
            </a:r>
            <a:br>
              <a:rPr lang="en-GB" sz="1600">
                <a:solidFill>
                  <a:schemeClr val="tx2"/>
                </a:solidFill>
              </a:rPr>
            </a:br>
            <a:r>
              <a:rPr lang="en-GB" sz="1600">
                <a:solidFill>
                  <a:schemeClr val="tx2"/>
                </a:solidFill>
              </a:rPr>
              <a:t>it is calculated from the histogram using linear </a:t>
            </a:r>
            <a:br>
              <a:rPr lang="en-GB" sz="1600">
                <a:solidFill>
                  <a:schemeClr val="tx2"/>
                </a:solidFill>
              </a:rPr>
            </a:br>
            <a:r>
              <a:rPr lang="en-GB" sz="1600">
                <a:solidFill>
                  <a:schemeClr val="tx2"/>
                </a:solidFill>
              </a:rPr>
              <a:t>interpolation on the modal class.</a:t>
            </a:r>
            <a:br>
              <a:rPr lang="en-GB" sz="1600">
                <a:solidFill>
                  <a:schemeClr val="tx2"/>
                </a:solidFill>
              </a:rPr>
            </a:br>
            <a:r>
              <a:rPr lang="en-GB" sz="1600">
                <a:solidFill>
                  <a:schemeClr val="tx2"/>
                </a:solidFill>
              </a:rPr>
              <a:t/>
            </a:r>
            <a:br>
              <a:rPr lang="en-GB" sz="1600">
                <a:solidFill>
                  <a:schemeClr val="tx2"/>
                </a:solidFill>
              </a:rPr>
            </a:br>
            <a:r>
              <a:rPr lang="en-GB" sz="1600">
                <a:solidFill>
                  <a:schemeClr val="tx2"/>
                </a:solidFill>
              </a:rPr>
              <a:t>The various similar triangles in the diagram </a:t>
            </a:r>
            <a:br>
              <a:rPr lang="en-GB" sz="1600">
                <a:solidFill>
                  <a:schemeClr val="tx2"/>
                </a:solidFill>
              </a:rPr>
            </a:br>
            <a:r>
              <a:rPr lang="en-GB" sz="1600">
                <a:solidFill>
                  <a:schemeClr val="tx2"/>
                </a:solidFill>
              </a:rPr>
              <a:t>generate the common ratios. In our case, </a:t>
            </a:r>
            <a:br>
              <a:rPr lang="en-GB" sz="1600">
                <a:solidFill>
                  <a:schemeClr val="tx2"/>
                </a:solidFill>
              </a:rPr>
            </a:br>
            <a:r>
              <a:rPr lang="en-GB" sz="1600">
                <a:solidFill>
                  <a:schemeClr val="tx2"/>
                </a:solidFill>
              </a:rPr>
              <a:t>the mode is </a:t>
            </a:r>
            <a:br>
              <a:rPr lang="en-GB" sz="1600">
                <a:solidFill>
                  <a:schemeClr val="tx2"/>
                </a:solidFill>
              </a:rPr>
            </a:br>
            <a:r>
              <a:rPr lang="en-GB" sz="1600">
                <a:solidFill>
                  <a:schemeClr val="tx2"/>
                </a:solidFill>
              </a:rPr>
              <a:t>	60 + 13 / 33 (20) = 67.8 marks.</a:t>
            </a:r>
            <a:br>
              <a:rPr lang="en-GB" sz="1600">
                <a:solidFill>
                  <a:schemeClr val="tx2"/>
                </a:solidFill>
              </a:rPr>
            </a:br>
            <a:r>
              <a:rPr lang="en-GB" sz="1600">
                <a:solidFill>
                  <a:schemeClr val="tx2"/>
                </a:solidFill>
              </a:rPr>
              <a:t/>
            </a:r>
            <a:br>
              <a:rPr lang="en-GB" sz="1600">
                <a:solidFill>
                  <a:schemeClr val="tx2"/>
                </a:solidFill>
              </a:rPr>
            </a:br>
            <a:r>
              <a:rPr lang="en-GB" sz="1600" b="1" u="sng">
                <a:solidFill>
                  <a:schemeClr val="tx2"/>
                </a:solidFill>
              </a:rPr>
              <a:t>4. The Median</a:t>
            </a:r>
            <a:r>
              <a:rPr lang="en-GB" sz="1600">
                <a:solidFill>
                  <a:schemeClr val="tx2"/>
                </a:solidFill>
              </a:rPr>
              <a:t/>
            </a:r>
            <a:br>
              <a:rPr lang="en-GB" sz="1600">
                <a:solidFill>
                  <a:schemeClr val="tx2"/>
                </a:solidFill>
              </a:rPr>
            </a:br>
            <a:r>
              <a:rPr lang="en-GB" sz="1600">
                <a:solidFill>
                  <a:schemeClr val="tx2"/>
                </a:solidFill>
              </a:rPr>
              <a:t/>
            </a:r>
            <a:br>
              <a:rPr lang="en-GB" sz="1600">
                <a:solidFill>
                  <a:schemeClr val="tx2"/>
                </a:solidFill>
              </a:rPr>
            </a:br>
            <a:r>
              <a:rPr lang="en-GB" sz="1600">
                <a:solidFill>
                  <a:schemeClr val="tx2"/>
                </a:solidFill>
              </a:rPr>
              <a:t>This is the </a:t>
            </a:r>
            <a:r>
              <a:rPr lang="en-GB" sz="1600" b="1">
                <a:solidFill>
                  <a:schemeClr val="tx2"/>
                </a:solidFill>
              </a:rPr>
              <a:t>middle point</a:t>
            </a:r>
            <a:r>
              <a:rPr lang="en-GB" sz="1600">
                <a:solidFill>
                  <a:schemeClr val="tx2"/>
                </a:solidFill>
              </a:rPr>
              <a:t> of the distribution. It </a:t>
            </a:r>
            <a:br>
              <a:rPr lang="en-GB" sz="1600">
                <a:solidFill>
                  <a:schemeClr val="tx2"/>
                </a:solidFill>
              </a:rPr>
            </a:br>
            <a:r>
              <a:rPr lang="en-GB" sz="1600">
                <a:solidFill>
                  <a:schemeClr val="tx2"/>
                </a:solidFill>
              </a:rPr>
              <a:t>is used heavily in educational applications. If</a:t>
            </a:r>
            <a:br>
              <a:rPr lang="en-GB" sz="1600">
                <a:solidFill>
                  <a:schemeClr val="tx2"/>
                </a:solidFill>
              </a:rPr>
            </a:br>
            <a:r>
              <a:rPr lang="en-GB" sz="1600">
                <a:solidFill>
                  <a:schemeClr val="tx2"/>
                </a:solidFill>
              </a:rPr>
              <a:t>{ x</a:t>
            </a:r>
            <a:r>
              <a:rPr lang="en-GB" sz="1600" baseline="-25000">
                <a:solidFill>
                  <a:schemeClr val="tx2"/>
                </a:solidFill>
              </a:rPr>
              <a:t>1</a:t>
            </a:r>
            <a:r>
              <a:rPr lang="en-GB" sz="1600">
                <a:solidFill>
                  <a:schemeClr val="tx2"/>
                </a:solidFill>
              </a:rPr>
              <a:t>, x</a:t>
            </a:r>
            <a:r>
              <a:rPr lang="en-GB" sz="1600" baseline="-25000">
                <a:solidFill>
                  <a:schemeClr val="tx2"/>
                </a:solidFill>
              </a:rPr>
              <a:t>2</a:t>
            </a:r>
            <a:r>
              <a:rPr lang="en-GB" sz="1600">
                <a:solidFill>
                  <a:schemeClr val="tx2"/>
                </a:solidFill>
              </a:rPr>
              <a:t>, … , x</a:t>
            </a:r>
            <a:r>
              <a:rPr lang="en-GB" sz="1600" baseline="-25000">
                <a:solidFill>
                  <a:schemeClr val="tx2"/>
                </a:solidFill>
              </a:rPr>
              <a:t>n</a:t>
            </a:r>
            <a:r>
              <a:rPr lang="en-GB" sz="1600">
                <a:solidFill>
                  <a:schemeClr val="tx2"/>
                </a:solidFill>
              </a:rPr>
              <a:t> } are the marks of students in a </a:t>
            </a:r>
            <a:br>
              <a:rPr lang="en-GB" sz="1600">
                <a:solidFill>
                  <a:schemeClr val="tx2"/>
                </a:solidFill>
              </a:rPr>
            </a:br>
            <a:r>
              <a:rPr lang="en-GB" sz="1600">
                <a:solidFill>
                  <a:schemeClr val="tx2"/>
                </a:solidFill>
              </a:rPr>
              <a:t>class, arranged in nondecreasing order, then </a:t>
            </a:r>
            <a:br>
              <a:rPr lang="en-GB" sz="1600">
                <a:solidFill>
                  <a:schemeClr val="tx2"/>
                </a:solidFill>
              </a:rPr>
            </a:br>
            <a:r>
              <a:rPr lang="en-GB" sz="1600">
                <a:solidFill>
                  <a:schemeClr val="tx2"/>
                </a:solidFill>
              </a:rPr>
              <a:t>the median is the mark of the (n + 1)/2 student.</a:t>
            </a:r>
            <a:br>
              <a:rPr lang="en-GB" sz="1600">
                <a:solidFill>
                  <a:schemeClr val="tx2"/>
                </a:solidFill>
              </a:rPr>
            </a:br>
            <a:r>
              <a:rPr lang="en-GB" sz="1600">
                <a:solidFill>
                  <a:schemeClr val="tx2"/>
                </a:solidFill>
              </a:rPr>
              <a:t>It is often calculated from the </a:t>
            </a:r>
            <a:r>
              <a:rPr lang="en-GB" sz="1600" b="1">
                <a:solidFill>
                  <a:schemeClr val="tx2"/>
                </a:solidFill>
              </a:rPr>
              <a:t>ogive</a:t>
            </a:r>
            <a:r>
              <a:rPr lang="en-GB" sz="1600">
                <a:solidFill>
                  <a:schemeClr val="tx2"/>
                </a:solidFill>
              </a:rPr>
              <a:t> or </a:t>
            </a:r>
            <a:br>
              <a:rPr lang="en-GB" sz="1600">
                <a:solidFill>
                  <a:schemeClr val="tx2"/>
                </a:solidFill>
              </a:rPr>
            </a:br>
            <a:r>
              <a:rPr lang="en-GB" sz="1600" b="1">
                <a:solidFill>
                  <a:schemeClr val="tx2"/>
                </a:solidFill>
              </a:rPr>
              <a:t>cumulative frequency </a:t>
            </a:r>
            <a:r>
              <a:rPr lang="en-GB" sz="1600">
                <a:solidFill>
                  <a:schemeClr val="tx2"/>
                </a:solidFill>
              </a:rPr>
              <a:t>diagram. In our case,</a:t>
            </a:r>
            <a:br>
              <a:rPr lang="en-GB" sz="1600">
                <a:solidFill>
                  <a:schemeClr val="tx2"/>
                </a:solidFill>
              </a:rPr>
            </a:br>
            <a:r>
              <a:rPr lang="en-GB" sz="1600">
                <a:solidFill>
                  <a:schemeClr val="tx2"/>
                </a:solidFill>
              </a:rPr>
              <a:t>the median is</a:t>
            </a:r>
            <a:br>
              <a:rPr lang="en-GB" sz="1600">
                <a:solidFill>
                  <a:schemeClr val="tx2"/>
                </a:solidFill>
              </a:rPr>
            </a:br>
            <a:r>
              <a:rPr lang="en-GB" sz="1600">
                <a:solidFill>
                  <a:schemeClr val="tx2"/>
                </a:solidFill>
              </a:rPr>
              <a:t>	60 + 5.5 / 25 (20) = 64.4 marks. </a:t>
            </a:r>
          </a:p>
        </p:txBody>
      </p:sp>
      <p:sp>
        <p:nvSpPr>
          <p:cNvPr id="3" name="Line 5"/>
          <p:cNvSpPr>
            <a:spLocks noChangeShapeType="1"/>
          </p:cNvSpPr>
          <p:nvPr/>
        </p:nvSpPr>
        <p:spPr bwMode="auto">
          <a:xfrm>
            <a:off x="4814888" y="3048000"/>
            <a:ext cx="3095625" cy="1588"/>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4953000" y="3886200"/>
            <a:ext cx="1588" cy="22098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4868863" y="1143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4868863" y="1524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4868863" y="1905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4868863" y="2286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4868863" y="2667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Rectangle 12"/>
          <p:cNvSpPr>
            <a:spLocks noChangeArrowheads="1"/>
          </p:cNvSpPr>
          <p:nvPr/>
        </p:nvSpPr>
        <p:spPr bwMode="auto">
          <a:xfrm>
            <a:off x="4473575" y="990600"/>
            <a:ext cx="501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50</a:t>
            </a:r>
          </a:p>
        </p:txBody>
      </p:sp>
      <p:sp>
        <p:nvSpPr>
          <p:cNvPr id="11" name="Rectangle 13"/>
          <p:cNvSpPr>
            <a:spLocks noChangeArrowheads="1"/>
          </p:cNvSpPr>
          <p:nvPr/>
        </p:nvSpPr>
        <p:spPr bwMode="auto">
          <a:xfrm>
            <a:off x="4892675" y="762000"/>
            <a:ext cx="1339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200">
                <a:latin typeface="Times New Roman" pitchFamily="18" charset="0"/>
              </a:rPr>
              <a:t>Frequency</a:t>
            </a:r>
          </a:p>
        </p:txBody>
      </p:sp>
      <p:sp>
        <p:nvSpPr>
          <p:cNvPr id="12" name="Line 14"/>
          <p:cNvSpPr>
            <a:spLocks noChangeShapeType="1"/>
          </p:cNvSpPr>
          <p:nvPr/>
        </p:nvSpPr>
        <p:spPr bwMode="auto">
          <a:xfrm>
            <a:off x="4927600" y="2971800"/>
            <a:ext cx="5842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a:off x="5461000" y="2819400"/>
            <a:ext cx="5842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5994400" y="2590800"/>
            <a:ext cx="5842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7"/>
          <p:cNvSpPr>
            <a:spLocks noChangeShapeType="1"/>
          </p:cNvSpPr>
          <p:nvPr/>
        </p:nvSpPr>
        <p:spPr bwMode="auto">
          <a:xfrm>
            <a:off x="6527800" y="2133600"/>
            <a:ext cx="5842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8"/>
          <p:cNvSpPr>
            <a:spLocks noChangeShapeType="1"/>
          </p:cNvSpPr>
          <p:nvPr/>
        </p:nvSpPr>
        <p:spPr bwMode="auto">
          <a:xfrm>
            <a:off x="7061200" y="2895600"/>
            <a:ext cx="5842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9"/>
          <p:cNvSpPr>
            <a:spLocks noChangeShapeType="1"/>
          </p:cNvSpPr>
          <p:nvPr/>
        </p:nvSpPr>
        <p:spPr bwMode="auto">
          <a:xfrm>
            <a:off x="5486400" y="2819400"/>
            <a:ext cx="1588"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Line 20"/>
          <p:cNvSpPr>
            <a:spLocks noChangeShapeType="1"/>
          </p:cNvSpPr>
          <p:nvPr/>
        </p:nvSpPr>
        <p:spPr bwMode="auto">
          <a:xfrm>
            <a:off x="6019800" y="2590800"/>
            <a:ext cx="1588"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21"/>
          <p:cNvSpPr>
            <a:spLocks noChangeShapeType="1"/>
          </p:cNvSpPr>
          <p:nvPr/>
        </p:nvSpPr>
        <p:spPr bwMode="auto">
          <a:xfrm>
            <a:off x="6553200" y="2133600"/>
            <a:ext cx="1588"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22"/>
          <p:cNvSpPr>
            <a:spLocks noChangeShapeType="1"/>
          </p:cNvSpPr>
          <p:nvPr/>
        </p:nvSpPr>
        <p:spPr bwMode="auto">
          <a:xfrm>
            <a:off x="7086600" y="2133600"/>
            <a:ext cx="1588"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Line 23"/>
          <p:cNvSpPr>
            <a:spLocks noChangeShapeType="1"/>
          </p:cNvSpPr>
          <p:nvPr/>
        </p:nvSpPr>
        <p:spPr bwMode="auto">
          <a:xfrm>
            <a:off x="7620000" y="2895600"/>
            <a:ext cx="158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4"/>
          <p:cNvSpPr>
            <a:spLocks noChangeShapeType="1"/>
          </p:cNvSpPr>
          <p:nvPr/>
        </p:nvSpPr>
        <p:spPr bwMode="auto">
          <a:xfrm>
            <a:off x="6527800" y="2133600"/>
            <a:ext cx="5842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5"/>
          <p:cNvSpPr>
            <a:spLocks noChangeShapeType="1"/>
          </p:cNvSpPr>
          <p:nvPr/>
        </p:nvSpPr>
        <p:spPr bwMode="auto">
          <a:xfrm flipV="1">
            <a:off x="6527800" y="2133600"/>
            <a:ext cx="5842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6"/>
          <p:cNvSpPr>
            <a:spLocks noChangeShapeType="1"/>
          </p:cNvSpPr>
          <p:nvPr/>
        </p:nvSpPr>
        <p:spPr bwMode="auto">
          <a:xfrm>
            <a:off x="6781800" y="2133600"/>
            <a:ext cx="1588" cy="91440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Rectangle 27"/>
          <p:cNvSpPr>
            <a:spLocks noChangeArrowheads="1"/>
          </p:cNvSpPr>
          <p:nvPr/>
        </p:nvSpPr>
        <p:spPr bwMode="auto">
          <a:xfrm>
            <a:off x="6762750" y="18288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20</a:t>
            </a:r>
          </a:p>
        </p:txBody>
      </p:sp>
      <p:sp>
        <p:nvSpPr>
          <p:cNvPr id="26" name="Rectangle 28"/>
          <p:cNvSpPr>
            <a:spLocks noChangeArrowheads="1"/>
          </p:cNvSpPr>
          <p:nvPr/>
        </p:nvSpPr>
        <p:spPr bwMode="auto">
          <a:xfrm>
            <a:off x="5314950" y="31242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20</a:t>
            </a:r>
          </a:p>
        </p:txBody>
      </p:sp>
      <p:sp>
        <p:nvSpPr>
          <p:cNvPr id="27" name="Rectangle 29"/>
          <p:cNvSpPr>
            <a:spLocks noChangeArrowheads="1"/>
          </p:cNvSpPr>
          <p:nvPr/>
        </p:nvSpPr>
        <p:spPr bwMode="auto">
          <a:xfrm>
            <a:off x="5848350" y="31242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40</a:t>
            </a:r>
          </a:p>
        </p:txBody>
      </p:sp>
      <p:sp>
        <p:nvSpPr>
          <p:cNvPr id="28" name="Rectangle 30"/>
          <p:cNvSpPr>
            <a:spLocks noChangeArrowheads="1"/>
          </p:cNvSpPr>
          <p:nvPr/>
        </p:nvSpPr>
        <p:spPr bwMode="auto">
          <a:xfrm>
            <a:off x="6381750" y="31242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60</a:t>
            </a:r>
          </a:p>
        </p:txBody>
      </p:sp>
      <p:sp>
        <p:nvSpPr>
          <p:cNvPr id="29" name="Rectangle 31"/>
          <p:cNvSpPr>
            <a:spLocks noChangeArrowheads="1"/>
          </p:cNvSpPr>
          <p:nvPr/>
        </p:nvSpPr>
        <p:spPr bwMode="auto">
          <a:xfrm>
            <a:off x="6915150" y="31242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80</a:t>
            </a:r>
          </a:p>
        </p:txBody>
      </p:sp>
      <p:sp>
        <p:nvSpPr>
          <p:cNvPr id="30" name="Rectangle 32"/>
          <p:cNvSpPr>
            <a:spLocks noChangeArrowheads="1"/>
          </p:cNvSpPr>
          <p:nvPr/>
        </p:nvSpPr>
        <p:spPr bwMode="auto">
          <a:xfrm>
            <a:off x="7448550" y="31242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100</a:t>
            </a:r>
          </a:p>
        </p:txBody>
      </p:sp>
      <p:sp>
        <p:nvSpPr>
          <p:cNvPr id="31" name="Rectangle 33"/>
          <p:cNvSpPr>
            <a:spLocks noChangeArrowheads="1"/>
          </p:cNvSpPr>
          <p:nvPr/>
        </p:nvSpPr>
        <p:spPr bwMode="auto">
          <a:xfrm>
            <a:off x="5543550" y="28194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6</a:t>
            </a:r>
          </a:p>
        </p:txBody>
      </p:sp>
      <p:sp>
        <p:nvSpPr>
          <p:cNvPr id="32" name="Rectangle 34"/>
          <p:cNvSpPr>
            <a:spLocks noChangeArrowheads="1"/>
          </p:cNvSpPr>
          <p:nvPr/>
        </p:nvSpPr>
        <p:spPr bwMode="auto">
          <a:xfrm>
            <a:off x="6076950" y="25908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12</a:t>
            </a:r>
          </a:p>
        </p:txBody>
      </p:sp>
      <p:sp>
        <p:nvSpPr>
          <p:cNvPr id="33" name="Rectangle 35"/>
          <p:cNvSpPr>
            <a:spLocks noChangeArrowheads="1"/>
          </p:cNvSpPr>
          <p:nvPr/>
        </p:nvSpPr>
        <p:spPr bwMode="auto">
          <a:xfrm>
            <a:off x="6762750" y="21336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25</a:t>
            </a:r>
          </a:p>
        </p:txBody>
      </p:sp>
      <p:sp>
        <p:nvSpPr>
          <p:cNvPr id="34" name="Rectangle 36"/>
          <p:cNvSpPr>
            <a:spLocks noChangeArrowheads="1"/>
          </p:cNvSpPr>
          <p:nvPr/>
        </p:nvSpPr>
        <p:spPr bwMode="auto">
          <a:xfrm>
            <a:off x="7219950" y="28956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5</a:t>
            </a:r>
          </a:p>
        </p:txBody>
      </p:sp>
      <p:sp>
        <p:nvSpPr>
          <p:cNvPr id="35" name="Rectangle 37"/>
          <p:cNvSpPr>
            <a:spLocks noChangeArrowheads="1"/>
          </p:cNvSpPr>
          <p:nvPr/>
        </p:nvSpPr>
        <p:spPr bwMode="auto">
          <a:xfrm>
            <a:off x="5086350" y="28956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2</a:t>
            </a:r>
          </a:p>
        </p:txBody>
      </p:sp>
      <p:sp>
        <p:nvSpPr>
          <p:cNvPr id="36" name="Rectangle 38"/>
          <p:cNvSpPr>
            <a:spLocks noChangeArrowheads="1"/>
          </p:cNvSpPr>
          <p:nvPr/>
        </p:nvSpPr>
        <p:spPr bwMode="auto">
          <a:xfrm>
            <a:off x="6305550" y="22860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13</a:t>
            </a:r>
          </a:p>
        </p:txBody>
      </p:sp>
      <p:sp>
        <p:nvSpPr>
          <p:cNvPr id="37" name="Rectangle 39"/>
          <p:cNvSpPr>
            <a:spLocks noChangeArrowheads="1"/>
          </p:cNvSpPr>
          <p:nvPr/>
        </p:nvSpPr>
        <p:spPr bwMode="auto">
          <a:xfrm>
            <a:off x="6534150" y="18288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13</a:t>
            </a:r>
          </a:p>
        </p:txBody>
      </p:sp>
      <p:sp>
        <p:nvSpPr>
          <p:cNvPr id="38" name="Rectangle 40"/>
          <p:cNvSpPr>
            <a:spLocks noChangeArrowheads="1"/>
          </p:cNvSpPr>
          <p:nvPr/>
        </p:nvSpPr>
        <p:spPr bwMode="auto">
          <a:xfrm>
            <a:off x="6991350" y="24384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20</a:t>
            </a:r>
          </a:p>
        </p:txBody>
      </p:sp>
      <p:sp>
        <p:nvSpPr>
          <p:cNvPr id="39" name="Line 41"/>
          <p:cNvSpPr>
            <a:spLocks noChangeShapeType="1"/>
          </p:cNvSpPr>
          <p:nvPr/>
        </p:nvSpPr>
        <p:spPr bwMode="auto">
          <a:xfrm>
            <a:off x="4814888" y="6096000"/>
            <a:ext cx="3095625" cy="1588"/>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0" name="Line 42"/>
          <p:cNvSpPr>
            <a:spLocks noChangeShapeType="1"/>
          </p:cNvSpPr>
          <p:nvPr/>
        </p:nvSpPr>
        <p:spPr bwMode="auto">
          <a:xfrm>
            <a:off x="4868863" y="5715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 name="Line 43"/>
          <p:cNvSpPr>
            <a:spLocks noChangeShapeType="1"/>
          </p:cNvSpPr>
          <p:nvPr/>
        </p:nvSpPr>
        <p:spPr bwMode="auto">
          <a:xfrm>
            <a:off x="4868863" y="5334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2" name="Line 44"/>
          <p:cNvSpPr>
            <a:spLocks noChangeShapeType="1"/>
          </p:cNvSpPr>
          <p:nvPr/>
        </p:nvSpPr>
        <p:spPr bwMode="auto">
          <a:xfrm>
            <a:off x="4868863" y="4953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3" name="Line 45"/>
          <p:cNvSpPr>
            <a:spLocks noChangeShapeType="1"/>
          </p:cNvSpPr>
          <p:nvPr/>
        </p:nvSpPr>
        <p:spPr bwMode="auto">
          <a:xfrm>
            <a:off x="4868863" y="4572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4" name="Line 46"/>
          <p:cNvSpPr>
            <a:spLocks noChangeShapeType="1"/>
          </p:cNvSpPr>
          <p:nvPr/>
        </p:nvSpPr>
        <p:spPr bwMode="auto">
          <a:xfrm>
            <a:off x="4868863" y="4191000"/>
            <a:ext cx="1682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5" name="Rectangle 47"/>
          <p:cNvSpPr>
            <a:spLocks noChangeArrowheads="1"/>
          </p:cNvSpPr>
          <p:nvPr/>
        </p:nvSpPr>
        <p:spPr bwMode="auto">
          <a:xfrm>
            <a:off x="5049838" y="3886200"/>
            <a:ext cx="12541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200">
                <a:latin typeface="Times New Roman" pitchFamily="18" charset="0"/>
              </a:rPr>
              <a:t>Cumulative </a:t>
            </a:r>
          </a:p>
          <a:p>
            <a:pPr defTabSz="762000" eaLnBrk="0" hangingPunct="0">
              <a:spcBef>
                <a:spcPct val="50000"/>
              </a:spcBef>
            </a:pPr>
            <a:r>
              <a:rPr lang="en-GB" sz="1200">
                <a:latin typeface="Times New Roman" pitchFamily="18" charset="0"/>
              </a:rPr>
              <a:t>Frequency</a:t>
            </a:r>
          </a:p>
        </p:txBody>
      </p:sp>
      <p:sp>
        <p:nvSpPr>
          <p:cNvPr id="46" name="Line 48"/>
          <p:cNvSpPr>
            <a:spLocks noChangeShapeType="1"/>
          </p:cNvSpPr>
          <p:nvPr/>
        </p:nvSpPr>
        <p:spPr bwMode="auto">
          <a:xfrm>
            <a:off x="4953000" y="838200"/>
            <a:ext cx="1588" cy="22098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7" name="Line 49"/>
          <p:cNvSpPr>
            <a:spLocks noChangeShapeType="1"/>
          </p:cNvSpPr>
          <p:nvPr/>
        </p:nvSpPr>
        <p:spPr bwMode="auto">
          <a:xfrm>
            <a:off x="5486400" y="6019800"/>
            <a:ext cx="158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8" name="Line 50"/>
          <p:cNvSpPr>
            <a:spLocks noChangeShapeType="1"/>
          </p:cNvSpPr>
          <p:nvPr/>
        </p:nvSpPr>
        <p:spPr bwMode="auto">
          <a:xfrm>
            <a:off x="6019800" y="6019800"/>
            <a:ext cx="158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9" name="Line 51"/>
          <p:cNvSpPr>
            <a:spLocks noChangeShapeType="1"/>
          </p:cNvSpPr>
          <p:nvPr/>
        </p:nvSpPr>
        <p:spPr bwMode="auto">
          <a:xfrm>
            <a:off x="6553200" y="6019800"/>
            <a:ext cx="158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0" name="Line 52"/>
          <p:cNvSpPr>
            <a:spLocks noChangeShapeType="1"/>
          </p:cNvSpPr>
          <p:nvPr/>
        </p:nvSpPr>
        <p:spPr bwMode="auto">
          <a:xfrm>
            <a:off x="7086600" y="6019800"/>
            <a:ext cx="158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 name="Line 53"/>
          <p:cNvSpPr>
            <a:spLocks noChangeShapeType="1"/>
          </p:cNvSpPr>
          <p:nvPr/>
        </p:nvSpPr>
        <p:spPr bwMode="auto">
          <a:xfrm>
            <a:off x="7620000" y="6019800"/>
            <a:ext cx="158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2" name="Rectangle 54"/>
          <p:cNvSpPr>
            <a:spLocks noChangeArrowheads="1"/>
          </p:cNvSpPr>
          <p:nvPr/>
        </p:nvSpPr>
        <p:spPr bwMode="auto">
          <a:xfrm>
            <a:off x="7410450" y="62484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100</a:t>
            </a:r>
          </a:p>
        </p:txBody>
      </p:sp>
      <p:sp>
        <p:nvSpPr>
          <p:cNvPr id="53" name="Rectangle 55"/>
          <p:cNvSpPr>
            <a:spLocks noChangeArrowheads="1"/>
          </p:cNvSpPr>
          <p:nvPr/>
        </p:nvSpPr>
        <p:spPr bwMode="auto">
          <a:xfrm>
            <a:off x="6915150" y="62484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80</a:t>
            </a:r>
          </a:p>
        </p:txBody>
      </p:sp>
      <p:sp>
        <p:nvSpPr>
          <p:cNvPr id="54" name="Rectangle 56"/>
          <p:cNvSpPr>
            <a:spLocks noChangeArrowheads="1"/>
          </p:cNvSpPr>
          <p:nvPr/>
        </p:nvSpPr>
        <p:spPr bwMode="auto">
          <a:xfrm>
            <a:off x="6381750" y="62484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60</a:t>
            </a:r>
          </a:p>
        </p:txBody>
      </p:sp>
      <p:sp>
        <p:nvSpPr>
          <p:cNvPr id="55" name="Rectangle 57"/>
          <p:cNvSpPr>
            <a:spLocks noChangeArrowheads="1"/>
          </p:cNvSpPr>
          <p:nvPr/>
        </p:nvSpPr>
        <p:spPr bwMode="auto">
          <a:xfrm>
            <a:off x="5848350" y="62484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40</a:t>
            </a:r>
          </a:p>
        </p:txBody>
      </p:sp>
      <p:sp>
        <p:nvSpPr>
          <p:cNvPr id="56" name="Rectangle 58"/>
          <p:cNvSpPr>
            <a:spLocks noChangeArrowheads="1"/>
          </p:cNvSpPr>
          <p:nvPr/>
        </p:nvSpPr>
        <p:spPr bwMode="auto">
          <a:xfrm>
            <a:off x="5314950" y="6248400"/>
            <a:ext cx="419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000">
                <a:latin typeface="Times New Roman" pitchFamily="18" charset="0"/>
              </a:rPr>
              <a:t>20</a:t>
            </a:r>
          </a:p>
        </p:txBody>
      </p:sp>
      <p:sp>
        <p:nvSpPr>
          <p:cNvPr id="57" name="Rectangle 59"/>
          <p:cNvSpPr>
            <a:spLocks noChangeArrowheads="1"/>
          </p:cNvSpPr>
          <p:nvPr/>
        </p:nvSpPr>
        <p:spPr bwMode="auto">
          <a:xfrm>
            <a:off x="4552950" y="4068763"/>
            <a:ext cx="419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200">
                <a:latin typeface="Times New Roman" pitchFamily="18" charset="0"/>
              </a:rPr>
              <a:t>50</a:t>
            </a:r>
          </a:p>
        </p:txBody>
      </p:sp>
      <p:sp>
        <p:nvSpPr>
          <p:cNvPr id="58" name="Oval 60"/>
          <p:cNvSpPr>
            <a:spLocks noChangeArrowheads="1"/>
          </p:cNvSpPr>
          <p:nvPr/>
        </p:nvSpPr>
        <p:spPr bwMode="auto">
          <a:xfrm>
            <a:off x="7539038" y="4121150"/>
            <a:ext cx="77787"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9" name="Oval 61"/>
          <p:cNvSpPr>
            <a:spLocks noChangeArrowheads="1"/>
          </p:cNvSpPr>
          <p:nvPr/>
        </p:nvSpPr>
        <p:spPr bwMode="auto">
          <a:xfrm>
            <a:off x="5405438" y="5949950"/>
            <a:ext cx="77787"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0" name="Oval 62"/>
          <p:cNvSpPr>
            <a:spLocks noChangeArrowheads="1"/>
          </p:cNvSpPr>
          <p:nvPr/>
        </p:nvSpPr>
        <p:spPr bwMode="auto">
          <a:xfrm>
            <a:off x="5938838" y="5721350"/>
            <a:ext cx="77787"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1" name="Oval 63"/>
          <p:cNvSpPr>
            <a:spLocks noChangeArrowheads="1"/>
          </p:cNvSpPr>
          <p:nvPr/>
        </p:nvSpPr>
        <p:spPr bwMode="auto">
          <a:xfrm>
            <a:off x="6472238" y="5264150"/>
            <a:ext cx="77787"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2" name="Oval 64"/>
          <p:cNvSpPr>
            <a:spLocks noChangeArrowheads="1"/>
          </p:cNvSpPr>
          <p:nvPr/>
        </p:nvSpPr>
        <p:spPr bwMode="auto">
          <a:xfrm>
            <a:off x="7043738" y="4349750"/>
            <a:ext cx="77787"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3" name="Line 65"/>
          <p:cNvSpPr>
            <a:spLocks noChangeShapeType="1"/>
          </p:cNvSpPr>
          <p:nvPr/>
        </p:nvSpPr>
        <p:spPr bwMode="auto">
          <a:xfrm flipV="1">
            <a:off x="4930775" y="6019800"/>
            <a:ext cx="50165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 name="Line 66"/>
          <p:cNvSpPr>
            <a:spLocks noChangeShapeType="1"/>
          </p:cNvSpPr>
          <p:nvPr/>
        </p:nvSpPr>
        <p:spPr bwMode="auto">
          <a:xfrm flipV="1">
            <a:off x="5461000" y="5715000"/>
            <a:ext cx="584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5" name="Line 67"/>
          <p:cNvSpPr>
            <a:spLocks noChangeShapeType="1"/>
          </p:cNvSpPr>
          <p:nvPr/>
        </p:nvSpPr>
        <p:spPr bwMode="auto">
          <a:xfrm flipV="1">
            <a:off x="5918200" y="5334000"/>
            <a:ext cx="5842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6" name="Line 68"/>
          <p:cNvSpPr>
            <a:spLocks noChangeShapeType="1"/>
          </p:cNvSpPr>
          <p:nvPr/>
        </p:nvSpPr>
        <p:spPr bwMode="auto">
          <a:xfrm flipV="1">
            <a:off x="6527800" y="4419600"/>
            <a:ext cx="5842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7" name="Line 69"/>
          <p:cNvSpPr>
            <a:spLocks noChangeShapeType="1"/>
          </p:cNvSpPr>
          <p:nvPr/>
        </p:nvSpPr>
        <p:spPr bwMode="auto">
          <a:xfrm flipV="1">
            <a:off x="7061200" y="4191000"/>
            <a:ext cx="58420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8" name="Line 70"/>
          <p:cNvSpPr>
            <a:spLocks noChangeShapeType="1"/>
          </p:cNvSpPr>
          <p:nvPr/>
        </p:nvSpPr>
        <p:spPr bwMode="auto">
          <a:xfrm>
            <a:off x="4791075" y="5105400"/>
            <a:ext cx="192405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9" name="Line 71"/>
          <p:cNvSpPr>
            <a:spLocks noChangeShapeType="1"/>
          </p:cNvSpPr>
          <p:nvPr/>
        </p:nvSpPr>
        <p:spPr bwMode="auto">
          <a:xfrm>
            <a:off x="6629400" y="5105400"/>
            <a:ext cx="1588" cy="99060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0" name="Rectangle 72"/>
          <p:cNvSpPr>
            <a:spLocks noChangeArrowheads="1"/>
          </p:cNvSpPr>
          <p:nvPr/>
        </p:nvSpPr>
        <p:spPr bwMode="auto">
          <a:xfrm>
            <a:off x="4462463" y="4830763"/>
            <a:ext cx="7524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200">
                <a:latin typeface="Times New Roman" pitchFamily="18" charset="0"/>
              </a:rPr>
              <a:t>25.5</a:t>
            </a:r>
          </a:p>
        </p:txBody>
      </p:sp>
      <p:sp>
        <p:nvSpPr>
          <p:cNvPr id="71" name="Slide Number Placeholder 70"/>
          <p:cNvSpPr>
            <a:spLocks noGrp="1"/>
          </p:cNvSpPr>
          <p:nvPr>
            <p:ph type="sldNum" sz="quarter" idx="12"/>
          </p:nvPr>
        </p:nvSpPr>
        <p:spPr/>
        <p:txBody>
          <a:bodyPr/>
          <a:lstStyle/>
          <a:p>
            <a:fld id="{D07F84AB-4CBE-4452-9117-91DB70B2D1D4}" type="slidenum">
              <a:rPr lang="en-IE" smtClean="0"/>
              <a:t>6</a:t>
            </a:fld>
            <a:endParaRPr lang="en-IE"/>
          </a:p>
        </p:txBody>
      </p:sp>
    </p:spTree>
    <p:extLst>
      <p:ext uri="{BB962C8B-B14F-4D97-AF65-F5344CB8AC3E}">
        <p14:creationId xmlns:p14="http://schemas.microsoft.com/office/powerpoint/2010/main" val="1763689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609600"/>
            <a:ext cx="8458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u="sng" dirty="0">
                <a:solidFill>
                  <a:schemeClr val="tx2"/>
                </a:solidFill>
              </a:rPr>
              <a:t>Measures of Dispersion or Scattering</a:t>
            </a:r>
            <a:br>
              <a:rPr lang="en-GB" sz="2000" b="1" u="sng" dirty="0">
                <a:solidFill>
                  <a:schemeClr val="tx2"/>
                </a:solidFill>
              </a:rPr>
            </a:br>
            <a:r>
              <a:rPr lang="en-GB" sz="2000" b="1" u="sng" dirty="0">
                <a:solidFill>
                  <a:schemeClr val="tx2"/>
                </a:solidFill>
              </a:rPr>
              <a:t/>
            </a:r>
            <a:br>
              <a:rPr lang="en-GB" sz="2000" b="1" u="sng" dirty="0">
                <a:solidFill>
                  <a:schemeClr val="tx2"/>
                </a:solidFill>
              </a:rPr>
            </a:br>
            <a:r>
              <a:rPr lang="en-GB" sz="1600" dirty="0">
                <a:solidFill>
                  <a:schemeClr val="tx2"/>
                </a:solidFill>
              </a:rPr>
              <a:t>Example 2. The following distribution has the same       </a:t>
            </a:r>
            <a:r>
              <a:rPr lang="en-GB" sz="1600" dirty="0" smtClean="0">
                <a:solidFill>
                  <a:schemeClr val="tx2"/>
                </a:solidFill>
              </a:rPr>
              <a:t>  </a:t>
            </a:r>
            <a:r>
              <a:rPr lang="en-GB" sz="1600" dirty="0">
                <a:solidFill>
                  <a:schemeClr val="tx2"/>
                </a:solidFill>
              </a:rPr>
              <a:t>	Marks	Frequency</a:t>
            </a:r>
            <a:br>
              <a:rPr lang="en-GB" sz="1600" dirty="0">
                <a:solidFill>
                  <a:schemeClr val="tx2"/>
                </a:solidFill>
              </a:rPr>
            </a:br>
            <a:r>
              <a:rPr lang="en-GB" sz="1600" dirty="0">
                <a:solidFill>
                  <a:schemeClr val="tx2"/>
                </a:solidFill>
              </a:rPr>
              <a:t>arithmetic mean as example 1, but the values are more	    </a:t>
            </a:r>
            <a:r>
              <a:rPr lang="en-GB" sz="1600" dirty="0" smtClean="0">
                <a:solidFill>
                  <a:schemeClr val="tx2"/>
                </a:solidFill>
              </a:rPr>
              <a:t>                     </a:t>
            </a:r>
            <a:r>
              <a:rPr lang="en-GB" sz="1600" dirty="0">
                <a:solidFill>
                  <a:schemeClr val="tx2"/>
                </a:solidFill>
              </a:rPr>
              <a:t>x	       f  	     </a:t>
            </a:r>
            <a:r>
              <a:rPr lang="en-GB" sz="1600" dirty="0" err="1">
                <a:solidFill>
                  <a:schemeClr val="tx2"/>
                </a:solidFill>
              </a:rPr>
              <a:t>fx</a:t>
            </a:r>
            <a:r>
              <a:rPr lang="en-GB" sz="1600" dirty="0">
                <a:solidFill>
                  <a:schemeClr val="tx2"/>
                </a:solidFill>
              </a:rPr>
              <a:t/>
            </a:r>
            <a:br>
              <a:rPr lang="en-GB" sz="1600" dirty="0">
                <a:solidFill>
                  <a:schemeClr val="tx2"/>
                </a:solidFill>
              </a:rPr>
            </a:br>
            <a:r>
              <a:rPr lang="en-GB" sz="1600" b="1" dirty="0">
                <a:solidFill>
                  <a:schemeClr val="tx2"/>
                </a:solidFill>
              </a:rPr>
              <a:t>dispersed</a:t>
            </a:r>
            <a:r>
              <a:rPr lang="en-GB" sz="1600" dirty="0">
                <a:solidFill>
                  <a:schemeClr val="tx2"/>
                </a:solidFill>
              </a:rPr>
              <a:t>. This illustrates the point that an average </a:t>
            </a:r>
            <a:br>
              <a:rPr lang="en-GB" sz="1600" dirty="0">
                <a:solidFill>
                  <a:schemeClr val="tx2"/>
                </a:solidFill>
              </a:rPr>
            </a:br>
            <a:r>
              <a:rPr lang="en-GB" sz="1600" dirty="0">
                <a:solidFill>
                  <a:schemeClr val="tx2"/>
                </a:solidFill>
              </a:rPr>
              <a:t>value on its own may not be adequately d</a:t>
            </a:r>
            <a:r>
              <a:rPr lang="en-IE" sz="1600" dirty="0">
                <a:solidFill>
                  <a:schemeClr val="tx2"/>
                </a:solidFill>
              </a:rPr>
              <a:t>e</a:t>
            </a:r>
            <a:r>
              <a:rPr lang="en-GB" sz="1600" dirty="0">
                <a:solidFill>
                  <a:schemeClr val="tx2"/>
                </a:solidFill>
              </a:rPr>
              <a:t>scribe 		    10             </a:t>
            </a:r>
            <a:r>
              <a:rPr lang="en-GB" sz="1600" dirty="0" smtClean="0">
                <a:solidFill>
                  <a:schemeClr val="tx2"/>
                </a:solidFill>
              </a:rPr>
              <a:t>     6                </a:t>
            </a:r>
            <a:r>
              <a:rPr lang="en-GB" sz="1600" dirty="0">
                <a:solidFill>
                  <a:schemeClr val="tx2"/>
                </a:solidFill>
              </a:rPr>
              <a:t>60</a:t>
            </a:r>
            <a:br>
              <a:rPr lang="en-GB" sz="1600" dirty="0">
                <a:solidFill>
                  <a:schemeClr val="tx2"/>
                </a:solidFill>
              </a:rPr>
            </a:br>
            <a:r>
              <a:rPr lang="en-GB" sz="1600" dirty="0">
                <a:solidFill>
                  <a:schemeClr val="tx2"/>
                </a:solidFill>
              </a:rPr>
              <a:t>statistical distributions.				    30             </a:t>
            </a:r>
            <a:r>
              <a:rPr lang="en-GB" sz="1600" dirty="0" smtClean="0">
                <a:solidFill>
                  <a:schemeClr val="tx2"/>
                </a:solidFill>
              </a:rPr>
              <a:t>     8              </a:t>
            </a:r>
            <a:r>
              <a:rPr lang="en-GB" sz="1600" dirty="0">
                <a:solidFill>
                  <a:schemeClr val="tx2"/>
                </a:solidFill>
              </a:rPr>
              <a:t>240</a:t>
            </a:r>
            <a:br>
              <a:rPr lang="en-GB" sz="1600" dirty="0">
                <a:solidFill>
                  <a:schemeClr val="tx2"/>
                </a:solidFill>
              </a:rPr>
            </a:br>
            <a:r>
              <a:rPr lang="en-GB" sz="1600" dirty="0">
                <a:solidFill>
                  <a:schemeClr val="tx2"/>
                </a:solidFill>
              </a:rPr>
              <a:t>					</a:t>
            </a:r>
            <a:r>
              <a:rPr lang="en-IE" sz="1600" dirty="0">
                <a:solidFill>
                  <a:schemeClr val="tx2"/>
                </a:solidFill>
              </a:rPr>
              <a:t>                   </a:t>
            </a:r>
            <a:r>
              <a:rPr lang="en-GB" sz="1600" dirty="0">
                <a:solidFill>
                  <a:schemeClr val="tx2"/>
                </a:solidFill>
              </a:rPr>
              <a:t> </a:t>
            </a:r>
            <a:r>
              <a:rPr lang="en-GB" sz="1600" dirty="0" smtClean="0">
                <a:solidFill>
                  <a:schemeClr val="tx2"/>
                </a:solidFill>
              </a:rPr>
              <a:t>    50                  6              </a:t>
            </a:r>
            <a:r>
              <a:rPr lang="en-GB" sz="1600" dirty="0">
                <a:solidFill>
                  <a:schemeClr val="tx2"/>
                </a:solidFill>
              </a:rPr>
              <a:t>300</a:t>
            </a:r>
            <a:br>
              <a:rPr lang="en-GB" sz="1600" dirty="0">
                <a:solidFill>
                  <a:schemeClr val="tx2"/>
                </a:solidFill>
              </a:rPr>
            </a:br>
            <a:r>
              <a:rPr lang="en-GB" sz="1600" dirty="0">
                <a:solidFill>
                  <a:schemeClr val="tx2"/>
                </a:solidFill>
              </a:rPr>
              <a:t>To devise a formula that traps the degree to which a                  </a:t>
            </a:r>
            <a:r>
              <a:rPr lang="en-GB" sz="1600" dirty="0" smtClean="0">
                <a:solidFill>
                  <a:schemeClr val="tx2"/>
                </a:solidFill>
              </a:rPr>
              <a:t>            70                 </a:t>
            </a:r>
            <a:r>
              <a:rPr lang="en-GB" sz="1600" dirty="0">
                <a:solidFill>
                  <a:schemeClr val="tx2"/>
                </a:solidFill>
              </a:rPr>
              <a:t>15            1050</a:t>
            </a:r>
            <a:br>
              <a:rPr lang="en-GB" sz="1600" dirty="0">
                <a:solidFill>
                  <a:schemeClr val="tx2"/>
                </a:solidFill>
              </a:rPr>
            </a:br>
            <a:r>
              <a:rPr lang="en-GB" sz="1600" dirty="0">
                <a:solidFill>
                  <a:schemeClr val="tx2"/>
                </a:solidFill>
              </a:rPr>
              <a:t>distribution is concentrated about the average, we                      </a:t>
            </a:r>
            <a:r>
              <a:rPr lang="en-GB" sz="1600" dirty="0" smtClean="0">
                <a:solidFill>
                  <a:schemeClr val="tx2"/>
                </a:solidFill>
              </a:rPr>
              <a:t>           90                 15            </a:t>
            </a:r>
            <a:r>
              <a:rPr lang="en-GB" sz="1600" dirty="0">
                <a:solidFill>
                  <a:schemeClr val="tx2"/>
                </a:solidFill>
              </a:rPr>
              <a:t>1350</a:t>
            </a:r>
            <a:br>
              <a:rPr lang="en-GB" sz="1600" dirty="0">
                <a:solidFill>
                  <a:schemeClr val="tx2"/>
                </a:solidFill>
              </a:rPr>
            </a:br>
            <a:r>
              <a:rPr lang="en-GB" sz="1600" dirty="0">
                <a:solidFill>
                  <a:schemeClr val="tx2"/>
                </a:solidFill>
              </a:rPr>
              <a:t>consider the deviations of the values from the average.          </a:t>
            </a:r>
            <a:r>
              <a:rPr lang="en-IE" sz="1600" dirty="0">
                <a:solidFill>
                  <a:schemeClr val="tx2"/>
                </a:solidFill>
              </a:rPr>
              <a:t> </a:t>
            </a:r>
            <a:r>
              <a:rPr lang="en-IE" sz="1600" dirty="0" smtClean="0">
                <a:solidFill>
                  <a:schemeClr val="tx2"/>
                </a:solidFill>
              </a:rPr>
              <a:t>           </a:t>
            </a:r>
            <a:r>
              <a:rPr lang="en-GB" sz="1600" dirty="0" smtClean="0">
                <a:solidFill>
                  <a:schemeClr val="tx2"/>
                </a:solidFill>
              </a:rPr>
              <a:t>Sums               </a:t>
            </a:r>
            <a:r>
              <a:rPr lang="en-GB" sz="1600" dirty="0">
                <a:solidFill>
                  <a:schemeClr val="tx2"/>
                </a:solidFill>
              </a:rPr>
              <a:t>50          </a:t>
            </a:r>
            <a:r>
              <a:rPr lang="en-IE" sz="1600" dirty="0">
                <a:solidFill>
                  <a:schemeClr val="tx2"/>
                </a:solidFill>
              </a:rPr>
              <a:t> </a:t>
            </a:r>
            <a:r>
              <a:rPr lang="en-GB" sz="1600" dirty="0">
                <a:solidFill>
                  <a:schemeClr val="tx2"/>
                </a:solidFill>
              </a:rPr>
              <a:t> </a:t>
            </a:r>
            <a:r>
              <a:rPr lang="en-GB" sz="1600" dirty="0" smtClean="0">
                <a:solidFill>
                  <a:schemeClr val="tx2"/>
                </a:solidFill>
              </a:rPr>
              <a:t>3000</a:t>
            </a:r>
            <a:r>
              <a:rPr lang="en-GB" sz="1600" dirty="0">
                <a:solidFill>
                  <a:schemeClr val="tx2"/>
                </a:solidFill>
              </a:rPr>
              <a:t/>
            </a:r>
            <a:br>
              <a:rPr lang="en-GB" sz="1600" dirty="0">
                <a:solidFill>
                  <a:schemeClr val="tx2"/>
                </a:solidFill>
              </a:rPr>
            </a:br>
            <a:r>
              <a:rPr lang="en-GB" sz="1600" dirty="0">
                <a:solidFill>
                  <a:schemeClr val="tx2"/>
                </a:solidFill>
              </a:rPr>
              <a:t>If the distribution is concentrated around the mean, </a:t>
            </a:r>
            <a:br>
              <a:rPr lang="en-GB" sz="1600" dirty="0">
                <a:solidFill>
                  <a:schemeClr val="tx2"/>
                </a:solidFill>
              </a:rPr>
            </a:br>
            <a:r>
              <a:rPr lang="en-GB" sz="1600" dirty="0">
                <a:solidFill>
                  <a:schemeClr val="tx2"/>
                </a:solidFill>
              </a:rPr>
              <a:t>then the deviations will be small, while if the distribution </a:t>
            </a:r>
            <a:br>
              <a:rPr lang="en-GB" sz="1600" dirty="0">
                <a:solidFill>
                  <a:schemeClr val="tx2"/>
                </a:solidFill>
              </a:rPr>
            </a:br>
            <a:r>
              <a:rPr lang="en-GB" sz="1600" dirty="0">
                <a:solidFill>
                  <a:schemeClr val="tx2"/>
                </a:solidFill>
              </a:rPr>
              <a:t>is very scattered, then the deviations will be large. </a:t>
            </a:r>
            <a:br>
              <a:rPr lang="en-GB" sz="1600" dirty="0">
                <a:solidFill>
                  <a:schemeClr val="tx2"/>
                </a:solidFill>
              </a:rPr>
            </a:br>
            <a:r>
              <a:rPr lang="en-GB" sz="1600" dirty="0">
                <a:solidFill>
                  <a:schemeClr val="tx2"/>
                </a:solidFill>
              </a:rPr>
              <a:t>The </a:t>
            </a:r>
            <a:r>
              <a:rPr lang="en-GB" sz="1600" b="1" dirty="0">
                <a:solidFill>
                  <a:schemeClr val="tx2"/>
                </a:solidFill>
              </a:rPr>
              <a:t>average of the squares</a:t>
            </a:r>
            <a:r>
              <a:rPr lang="en-GB" sz="1600" dirty="0">
                <a:solidFill>
                  <a:schemeClr val="tx2"/>
                </a:solidFill>
              </a:rPr>
              <a:t> of the deviations is called </a:t>
            </a:r>
            <a:br>
              <a:rPr lang="en-GB" sz="1600" dirty="0">
                <a:solidFill>
                  <a:schemeClr val="tx2"/>
                </a:solidFill>
              </a:rPr>
            </a:br>
            <a:r>
              <a:rPr lang="en-GB" sz="1600" dirty="0">
                <a:solidFill>
                  <a:schemeClr val="tx2"/>
                </a:solidFill>
              </a:rPr>
              <a:t>the variance and this is used as a measure of dispersion. </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The square root of the variance is called the </a:t>
            </a:r>
            <a:r>
              <a:rPr lang="en-GB" sz="1600" b="1" dirty="0">
                <a:solidFill>
                  <a:schemeClr val="tx2"/>
                </a:solidFill>
              </a:rPr>
              <a:t>standard </a:t>
            </a:r>
            <a:r>
              <a:rPr lang="en-GB" sz="1600" dirty="0">
                <a:solidFill>
                  <a:schemeClr val="tx2"/>
                </a:solidFill>
              </a:rPr>
              <a:t/>
            </a:r>
            <a:br>
              <a:rPr lang="en-GB" sz="1600" dirty="0">
                <a:solidFill>
                  <a:schemeClr val="tx2"/>
                </a:solidFill>
              </a:rPr>
            </a:br>
            <a:r>
              <a:rPr lang="en-GB" sz="1600" b="1" dirty="0">
                <a:solidFill>
                  <a:schemeClr val="tx2"/>
                </a:solidFill>
              </a:rPr>
              <a:t>deviation</a:t>
            </a:r>
            <a:r>
              <a:rPr lang="en-GB" sz="1600" dirty="0">
                <a:solidFill>
                  <a:schemeClr val="tx2"/>
                </a:solidFill>
              </a:rPr>
              <a:t> and has the same units of measurement as </a:t>
            </a:r>
            <a:br>
              <a:rPr lang="en-GB" sz="1600" dirty="0">
                <a:solidFill>
                  <a:schemeClr val="tx2"/>
                </a:solidFill>
              </a:rPr>
            </a:br>
            <a:r>
              <a:rPr lang="en-GB" sz="1600" dirty="0">
                <a:solidFill>
                  <a:schemeClr val="tx2"/>
                </a:solidFill>
              </a:rPr>
              <a:t>the original values and is the preferred measure of </a:t>
            </a:r>
            <a:br>
              <a:rPr lang="en-GB" sz="1600" dirty="0">
                <a:solidFill>
                  <a:schemeClr val="tx2"/>
                </a:solidFill>
              </a:rPr>
            </a:br>
            <a:r>
              <a:rPr lang="en-GB" sz="1600" dirty="0">
                <a:solidFill>
                  <a:schemeClr val="tx2"/>
                </a:solidFill>
              </a:rPr>
              <a:t>dispersion in many applications.    </a:t>
            </a:r>
          </a:p>
        </p:txBody>
      </p:sp>
      <p:sp>
        <p:nvSpPr>
          <p:cNvPr id="3" name="Line 5"/>
          <p:cNvSpPr>
            <a:spLocks noChangeShapeType="1"/>
          </p:cNvSpPr>
          <p:nvPr/>
        </p:nvSpPr>
        <p:spPr bwMode="auto">
          <a:xfrm>
            <a:off x="5867400" y="1447800"/>
            <a:ext cx="28194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5867400" y="3886200"/>
            <a:ext cx="28194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5867400" y="1447800"/>
            <a:ext cx="1588" cy="2438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8685213" y="1447800"/>
            <a:ext cx="1587" cy="2438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7923213" y="1447800"/>
            <a:ext cx="1587" cy="2438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6781800" y="1447800"/>
            <a:ext cx="1588" cy="2438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5867400" y="2133600"/>
            <a:ext cx="28194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5867400" y="3505200"/>
            <a:ext cx="28194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6376988" y="6172200"/>
            <a:ext cx="91122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7239000" y="4267200"/>
            <a:ext cx="1588"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Oval 15"/>
          <p:cNvSpPr>
            <a:spLocks noChangeArrowheads="1"/>
          </p:cNvSpPr>
          <p:nvPr/>
        </p:nvSpPr>
        <p:spPr bwMode="auto">
          <a:xfrm>
            <a:off x="8289925" y="5492750"/>
            <a:ext cx="90488"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Oval 16"/>
          <p:cNvSpPr>
            <a:spLocks noChangeArrowheads="1"/>
          </p:cNvSpPr>
          <p:nvPr/>
        </p:nvSpPr>
        <p:spPr bwMode="auto">
          <a:xfrm>
            <a:off x="6384925" y="6102350"/>
            <a:ext cx="90488"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Oval 17"/>
          <p:cNvSpPr>
            <a:spLocks noChangeArrowheads="1"/>
          </p:cNvSpPr>
          <p:nvPr/>
        </p:nvSpPr>
        <p:spPr bwMode="auto">
          <a:xfrm>
            <a:off x="6842125" y="5797550"/>
            <a:ext cx="90488"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Oval 18"/>
          <p:cNvSpPr>
            <a:spLocks noChangeArrowheads="1"/>
          </p:cNvSpPr>
          <p:nvPr/>
        </p:nvSpPr>
        <p:spPr bwMode="auto">
          <a:xfrm>
            <a:off x="7756525" y="5111750"/>
            <a:ext cx="90488"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Oval 19"/>
          <p:cNvSpPr>
            <a:spLocks noChangeArrowheads="1"/>
          </p:cNvSpPr>
          <p:nvPr/>
        </p:nvSpPr>
        <p:spPr bwMode="auto">
          <a:xfrm>
            <a:off x="7756525" y="4730750"/>
            <a:ext cx="90488"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Oval 20"/>
          <p:cNvSpPr>
            <a:spLocks noChangeArrowheads="1"/>
          </p:cNvSpPr>
          <p:nvPr/>
        </p:nvSpPr>
        <p:spPr bwMode="auto">
          <a:xfrm>
            <a:off x="7070725" y="4349750"/>
            <a:ext cx="90488" cy="635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21"/>
          <p:cNvSpPr>
            <a:spLocks noChangeShapeType="1"/>
          </p:cNvSpPr>
          <p:nvPr/>
        </p:nvSpPr>
        <p:spPr bwMode="auto">
          <a:xfrm>
            <a:off x="7083425" y="4419600"/>
            <a:ext cx="1651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22"/>
          <p:cNvSpPr>
            <a:spLocks noChangeShapeType="1"/>
          </p:cNvSpPr>
          <p:nvPr/>
        </p:nvSpPr>
        <p:spPr bwMode="auto">
          <a:xfrm>
            <a:off x="6846888" y="5867400"/>
            <a:ext cx="414337"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Line 23"/>
          <p:cNvSpPr>
            <a:spLocks noChangeShapeType="1"/>
          </p:cNvSpPr>
          <p:nvPr/>
        </p:nvSpPr>
        <p:spPr bwMode="auto">
          <a:xfrm>
            <a:off x="7221538" y="4800600"/>
            <a:ext cx="66357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4"/>
          <p:cNvSpPr>
            <a:spLocks noChangeShapeType="1"/>
          </p:cNvSpPr>
          <p:nvPr/>
        </p:nvSpPr>
        <p:spPr bwMode="auto">
          <a:xfrm>
            <a:off x="7223125" y="5181600"/>
            <a:ext cx="581025"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5"/>
          <p:cNvSpPr>
            <a:spLocks noChangeShapeType="1"/>
          </p:cNvSpPr>
          <p:nvPr/>
        </p:nvSpPr>
        <p:spPr bwMode="auto">
          <a:xfrm>
            <a:off x="7204075" y="5562600"/>
            <a:ext cx="12446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Rectangle 26"/>
          <p:cNvSpPr>
            <a:spLocks noChangeArrowheads="1"/>
          </p:cNvSpPr>
          <p:nvPr/>
        </p:nvSpPr>
        <p:spPr bwMode="auto">
          <a:xfrm>
            <a:off x="6003925" y="5911850"/>
            <a:ext cx="498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r>
              <a:rPr lang="en-GB" sz="1600" baseline="-25000">
                <a:latin typeface="Times New Roman" pitchFamily="18" charset="0"/>
              </a:rPr>
              <a:t>1</a:t>
            </a:r>
          </a:p>
        </p:txBody>
      </p:sp>
      <p:sp>
        <p:nvSpPr>
          <p:cNvPr id="25" name="Rectangle 27"/>
          <p:cNvSpPr>
            <a:spLocks noChangeArrowheads="1"/>
          </p:cNvSpPr>
          <p:nvPr/>
        </p:nvSpPr>
        <p:spPr bwMode="auto">
          <a:xfrm>
            <a:off x="6384925" y="5410200"/>
            <a:ext cx="498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r>
              <a:rPr lang="en-GB" sz="1600" baseline="-25000">
                <a:latin typeface="Times New Roman" pitchFamily="18" charset="0"/>
              </a:rPr>
              <a:t>2</a:t>
            </a:r>
          </a:p>
        </p:txBody>
      </p:sp>
      <p:sp>
        <p:nvSpPr>
          <p:cNvPr id="26" name="Rectangle 28"/>
          <p:cNvSpPr>
            <a:spLocks noChangeArrowheads="1"/>
          </p:cNvSpPr>
          <p:nvPr/>
        </p:nvSpPr>
        <p:spPr bwMode="auto">
          <a:xfrm>
            <a:off x="8367713" y="5334000"/>
            <a:ext cx="498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r>
              <a:rPr lang="en-GB" sz="1600" baseline="-25000">
                <a:latin typeface="Times New Roman" pitchFamily="18" charset="0"/>
              </a:rPr>
              <a:t>3</a:t>
            </a:r>
          </a:p>
        </p:txBody>
      </p:sp>
      <p:sp>
        <p:nvSpPr>
          <p:cNvPr id="27" name="Rectangle 29"/>
          <p:cNvSpPr>
            <a:spLocks noChangeArrowheads="1"/>
          </p:cNvSpPr>
          <p:nvPr/>
        </p:nvSpPr>
        <p:spPr bwMode="auto">
          <a:xfrm>
            <a:off x="7985125" y="5013325"/>
            <a:ext cx="498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r>
              <a:rPr lang="en-GB" sz="1600" baseline="-25000">
                <a:latin typeface="Times New Roman" pitchFamily="18" charset="0"/>
              </a:rPr>
              <a:t>4</a:t>
            </a:r>
          </a:p>
        </p:txBody>
      </p:sp>
      <p:sp>
        <p:nvSpPr>
          <p:cNvPr id="28" name="Rectangle 30"/>
          <p:cNvSpPr>
            <a:spLocks noChangeArrowheads="1"/>
          </p:cNvSpPr>
          <p:nvPr/>
        </p:nvSpPr>
        <p:spPr bwMode="auto">
          <a:xfrm>
            <a:off x="7908925" y="4572000"/>
            <a:ext cx="498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r>
              <a:rPr lang="en-GB" sz="1600" baseline="-25000">
                <a:latin typeface="Times New Roman" pitchFamily="18" charset="0"/>
              </a:rPr>
              <a:t>5</a:t>
            </a:r>
          </a:p>
        </p:txBody>
      </p:sp>
      <p:sp>
        <p:nvSpPr>
          <p:cNvPr id="29" name="Rectangle 31"/>
          <p:cNvSpPr>
            <a:spLocks noChangeArrowheads="1"/>
          </p:cNvSpPr>
          <p:nvPr/>
        </p:nvSpPr>
        <p:spPr bwMode="auto">
          <a:xfrm>
            <a:off x="6689725" y="4191000"/>
            <a:ext cx="498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1600">
                <a:latin typeface="Times New Roman" pitchFamily="18" charset="0"/>
              </a:rPr>
              <a:t>x</a:t>
            </a:r>
            <a:r>
              <a:rPr lang="en-GB" sz="1600" baseline="-25000">
                <a:latin typeface="Times New Roman" pitchFamily="18" charset="0"/>
              </a:rPr>
              <a:t>6</a:t>
            </a:r>
          </a:p>
        </p:txBody>
      </p:sp>
      <p:sp>
        <p:nvSpPr>
          <p:cNvPr id="30" name="Rectangle 32"/>
          <p:cNvSpPr>
            <a:spLocks noChangeArrowheads="1"/>
          </p:cNvSpPr>
          <p:nvPr/>
        </p:nvSpPr>
        <p:spPr bwMode="auto">
          <a:xfrm>
            <a:off x="7223125" y="6369050"/>
            <a:ext cx="498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spcBef>
                <a:spcPct val="50000"/>
              </a:spcBef>
            </a:pPr>
            <a:r>
              <a:rPr lang="en-GB" sz="2000">
                <a:latin typeface="Times New Roman" pitchFamily="18" charset="0"/>
              </a:rPr>
              <a:t>x</a:t>
            </a:r>
          </a:p>
        </p:txBody>
      </p:sp>
      <p:sp>
        <p:nvSpPr>
          <p:cNvPr id="31" name="Line 33"/>
          <p:cNvSpPr>
            <a:spLocks noChangeShapeType="1"/>
          </p:cNvSpPr>
          <p:nvPr/>
        </p:nvSpPr>
        <p:spPr bwMode="auto">
          <a:xfrm>
            <a:off x="7312025" y="6400800"/>
            <a:ext cx="1651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 name="Slide Number Placeholder 31"/>
          <p:cNvSpPr>
            <a:spLocks noGrp="1"/>
          </p:cNvSpPr>
          <p:nvPr>
            <p:ph type="sldNum" sz="quarter" idx="12"/>
          </p:nvPr>
        </p:nvSpPr>
        <p:spPr/>
        <p:txBody>
          <a:bodyPr/>
          <a:lstStyle/>
          <a:p>
            <a:fld id="{D07F84AB-4CBE-4452-9117-91DB70B2D1D4}" type="slidenum">
              <a:rPr lang="en-IE" smtClean="0"/>
              <a:t>7</a:t>
            </a:fld>
            <a:endParaRPr lang="en-IE"/>
          </a:p>
        </p:txBody>
      </p:sp>
    </p:spTree>
    <p:extLst>
      <p:ext uri="{BB962C8B-B14F-4D97-AF65-F5344CB8AC3E}">
        <p14:creationId xmlns:p14="http://schemas.microsoft.com/office/powerpoint/2010/main" val="4043199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152400"/>
            <a:ext cx="85344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u="sng" dirty="0">
                <a:solidFill>
                  <a:schemeClr val="tx2"/>
                </a:solidFill>
              </a:rPr>
              <a:t>Variance &amp; Standard Deviation</a:t>
            </a:r>
            <a:br>
              <a:rPr lang="en-GB" sz="2000" b="1" u="sng" dirty="0">
                <a:solidFill>
                  <a:schemeClr val="tx2"/>
                </a:solidFill>
              </a:rPr>
            </a:br>
            <a:r>
              <a:rPr lang="en-GB" sz="2000" b="1" u="sng" dirty="0">
                <a:solidFill>
                  <a:schemeClr val="tx2"/>
                </a:solidFill>
              </a:rPr>
              <a:t/>
            </a:r>
            <a:br>
              <a:rPr lang="en-GB" sz="2000" b="1" u="sng" dirty="0">
                <a:solidFill>
                  <a:schemeClr val="tx2"/>
                </a:solidFill>
              </a:rPr>
            </a:br>
            <a:r>
              <a:rPr lang="en-GB" sz="1600" dirty="0">
                <a:solidFill>
                  <a:schemeClr val="tx2"/>
                </a:solidFill>
                <a:latin typeface="Symbol" pitchFamily="18" charset="2"/>
              </a:rPr>
              <a:t>      s</a:t>
            </a:r>
            <a:r>
              <a:rPr lang="en-GB" sz="1600" baseline="30000" dirty="0">
                <a:solidFill>
                  <a:schemeClr val="tx2"/>
                </a:solidFill>
                <a:latin typeface="Symbol" pitchFamily="18" charset="2"/>
              </a:rPr>
              <a:t>2</a:t>
            </a:r>
            <a:r>
              <a:rPr lang="en-GB" sz="1600" dirty="0">
                <a:solidFill>
                  <a:schemeClr val="tx2"/>
                </a:solidFill>
                <a:latin typeface="Symbol" pitchFamily="18" charset="2"/>
              </a:rPr>
              <a:t> = 	</a:t>
            </a:r>
            <a:r>
              <a:rPr lang="en-GB" sz="1600" dirty="0">
                <a:solidFill>
                  <a:schemeClr val="tx2"/>
                </a:solidFill>
              </a:rPr>
              <a:t>VAR[X] = Average of the Squared Deviations</a:t>
            </a:r>
            <a:br>
              <a:rPr lang="en-GB" sz="1600" dirty="0">
                <a:solidFill>
                  <a:schemeClr val="tx2"/>
                </a:solidFill>
              </a:rPr>
            </a:br>
            <a:r>
              <a:rPr lang="en-GB" sz="1600" dirty="0">
                <a:solidFill>
                  <a:schemeClr val="tx2"/>
                </a:solidFill>
              </a:rPr>
              <a:t>	</a:t>
            </a:r>
            <a:br>
              <a:rPr lang="en-GB" sz="1600" dirty="0">
                <a:solidFill>
                  <a:schemeClr val="tx2"/>
                </a:solidFill>
              </a:rPr>
            </a:br>
            <a:r>
              <a:rPr lang="en-GB" sz="1600" dirty="0">
                <a:solidFill>
                  <a:schemeClr val="tx2"/>
                </a:solidFill>
              </a:rPr>
              <a:t>		=</a:t>
            </a:r>
            <a:r>
              <a:rPr lang="en-GB" dirty="0">
                <a:solidFill>
                  <a:schemeClr val="tx2"/>
                </a:solidFill>
              </a:rPr>
              <a:t> </a:t>
            </a:r>
            <a:r>
              <a:rPr lang="en-GB" dirty="0">
                <a:solidFill>
                  <a:schemeClr val="tx2"/>
                </a:solidFill>
                <a:latin typeface="Symbol" pitchFamily="18" charset="2"/>
              </a:rPr>
              <a:t>S  </a:t>
            </a:r>
            <a:r>
              <a:rPr lang="en-GB" sz="1600" dirty="0">
                <a:solidFill>
                  <a:schemeClr val="tx2"/>
                </a:solidFill>
              </a:rPr>
              <a:t>f { Squared Deviations } / </a:t>
            </a:r>
            <a:r>
              <a:rPr lang="en-GB" sz="1600" dirty="0">
                <a:solidFill>
                  <a:schemeClr val="tx2"/>
                </a:solidFill>
                <a:latin typeface="Symbol" pitchFamily="18" charset="2"/>
              </a:rPr>
              <a:t>S </a:t>
            </a:r>
            <a:r>
              <a:rPr lang="en-GB" sz="1600" dirty="0">
                <a:solidFill>
                  <a:schemeClr val="tx2"/>
                </a:solidFill>
              </a:rPr>
              <a:t>f</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 </a:t>
            </a:r>
            <a:r>
              <a:rPr lang="en-GB" dirty="0">
                <a:solidFill>
                  <a:schemeClr val="tx2"/>
                </a:solidFill>
                <a:latin typeface="Symbol" pitchFamily="18" charset="2"/>
              </a:rPr>
              <a:t>S</a:t>
            </a:r>
            <a:r>
              <a:rPr lang="en-GB" dirty="0">
                <a:solidFill>
                  <a:schemeClr val="tx2"/>
                </a:solidFill>
              </a:rPr>
              <a:t> </a:t>
            </a:r>
            <a:r>
              <a:rPr lang="en-GB" sz="1600" dirty="0">
                <a:solidFill>
                  <a:schemeClr val="tx2"/>
                </a:solidFill>
              </a:rPr>
              <a:t>f { x</a:t>
            </a:r>
            <a:r>
              <a:rPr lang="en-GB" sz="1600" baseline="-25000" dirty="0">
                <a:solidFill>
                  <a:schemeClr val="tx2"/>
                </a:solidFill>
              </a:rPr>
              <a:t>i</a:t>
            </a:r>
            <a:r>
              <a:rPr lang="en-GB" sz="1600" dirty="0">
                <a:solidFill>
                  <a:schemeClr val="tx2"/>
                </a:solidFill>
              </a:rPr>
              <a:t> - x } </a:t>
            </a:r>
            <a:r>
              <a:rPr lang="en-GB" sz="1600" baseline="30000" dirty="0">
                <a:solidFill>
                  <a:schemeClr val="tx2"/>
                </a:solidFill>
              </a:rPr>
              <a:t>2</a:t>
            </a:r>
            <a:r>
              <a:rPr lang="en-GB" sz="1600" dirty="0">
                <a:solidFill>
                  <a:schemeClr val="tx2"/>
                </a:solidFill>
              </a:rPr>
              <a:t> / </a:t>
            </a:r>
            <a:r>
              <a:rPr lang="en-GB" sz="1600" dirty="0">
                <a:solidFill>
                  <a:schemeClr val="tx2"/>
                </a:solidFill>
                <a:latin typeface="Symbol" pitchFamily="18" charset="2"/>
              </a:rPr>
              <a:t>S </a:t>
            </a:r>
            <a:r>
              <a:rPr lang="en-GB" sz="1600" dirty="0">
                <a:solidFill>
                  <a:schemeClr val="tx2"/>
                </a:solidFill>
              </a:rPr>
              <a:t>f</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		= </a:t>
            </a:r>
            <a:r>
              <a:rPr lang="en-GB" sz="1600" dirty="0">
                <a:solidFill>
                  <a:schemeClr val="tx2"/>
                </a:solidFill>
                <a:latin typeface="Symbol" pitchFamily="18" charset="2"/>
              </a:rPr>
              <a:t>S </a:t>
            </a:r>
            <a:r>
              <a:rPr lang="en-GB" sz="1600" dirty="0">
                <a:solidFill>
                  <a:schemeClr val="tx2"/>
                </a:solidFill>
              </a:rPr>
              <a:t>f x</a:t>
            </a:r>
            <a:r>
              <a:rPr lang="en-GB" sz="1600" baseline="-25000" dirty="0">
                <a:solidFill>
                  <a:schemeClr val="tx2"/>
                </a:solidFill>
              </a:rPr>
              <a:t>i</a:t>
            </a:r>
            <a:r>
              <a:rPr lang="en-GB" sz="1600" baseline="30000" dirty="0">
                <a:solidFill>
                  <a:schemeClr val="tx2"/>
                </a:solidFill>
              </a:rPr>
              <a:t> 2</a:t>
            </a:r>
            <a:r>
              <a:rPr lang="en-GB" sz="1600" dirty="0">
                <a:solidFill>
                  <a:schemeClr val="tx2"/>
                </a:solidFill>
              </a:rPr>
              <a:t> /</a:t>
            </a:r>
            <a:r>
              <a:rPr lang="en-GB" sz="1600" dirty="0">
                <a:solidFill>
                  <a:schemeClr val="tx2"/>
                </a:solidFill>
                <a:latin typeface="Symbol" pitchFamily="18" charset="2"/>
              </a:rPr>
              <a:t> S</a:t>
            </a:r>
            <a:r>
              <a:rPr lang="en-GB" sz="1600" dirty="0">
                <a:solidFill>
                  <a:schemeClr val="tx2"/>
                </a:solidFill>
              </a:rPr>
              <a:t> f  - x</a:t>
            </a:r>
            <a:r>
              <a:rPr lang="en-GB" sz="1600" baseline="30000" dirty="0">
                <a:solidFill>
                  <a:schemeClr val="tx2"/>
                </a:solidFill>
              </a:rPr>
              <a:t> 2</a:t>
            </a:r>
            <a:r>
              <a:rPr lang="en-GB" sz="1600" dirty="0">
                <a:solidFill>
                  <a:schemeClr val="tx2"/>
                </a:solidFill>
              </a:rPr>
              <a:t> 	, called the product moment formula.</a:t>
            </a:r>
            <a:r>
              <a:rPr lang="en-GB" sz="1600" baseline="30000" dirty="0">
                <a:solidFill>
                  <a:schemeClr val="tx2"/>
                </a:solidFill>
              </a:rPr>
              <a:t> </a:t>
            </a:r>
            <a:br>
              <a:rPr lang="en-GB" sz="1600" baseline="30000" dirty="0">
                <a:solidFill>
                  <a:schemeClr val="tx2"/>
                </a:solidFill>
              </a:rPr>
            </a:br>
            <a:r>
              <a:rPr lang="en-GB" sz="1600" baseline="30000" dirty="0">
                <a:solidFill>
                  <a:schemeClr val="tx2"/>
                </a:solidFill>
              </a:rPr>
              <a:t/>
            </a:r>
            <a:br>
              <a:rPr lang="en-GB" sz="1600" baseline="30000" dirty="0">
                <a:solidFill>
                  <a:schemeClr val="tx2"/>
                </a:solidFill>
              </a:rPr>
            </a:br>
            <a:r>
              <a:rPr lang="en-GB" sz="1600" baseline="30000" dirty="0">
                <a:solidFill>
                  <a:schemeClr val="tx2"/>
                </a:solidFill>
              </a:rPr>
              <a:t>         </a:t>
            </a:r>
            <a:r>
              <a:rPr lang="en-GB" sz="2000" baseline="30000" dirty="0">
                <a:solidFill>
                  <a:schemeClr val="tx2"/>
                </a:solidFill>
                <a:latin typeface="Symbol" pitchFamily="18" charset="2"/>
              </a:rPr>
              <a:t/>
            </a:r>
            <a:br>
              <a:rPr lang="en-GB" sz="2000" baseline="30000" dirty="0">
                <a:solidFill>
                  <a:schemeClr val="tx2"/>
                </a:solidFill>
                <a:latin typeface="Symbol" pitchFamily="18" charset="2"/>
              </a:rPr>
            </a:br>
            <a:r>
              <a:rPr lang="en-GB" sz="2000" baseline="30000" dirty="0">
                <a:solidFill>
                  <a:schemeClr val="tx2"/>
                </a:solidFill>
                <a:latin typeface="Symbol" pitchFamily="18" charset="2"/>
              </a:rPr>
              <a:t>     </a:t>
            </a:r>
            <a:r>
              <a:rPr lang="en-GB" sz="1600" dirty="0">
                <a:solidFill>
                  <a:schemeClr val="tx2"/>
                </a:solidFill>
                <a:latin typeface="Symbol" pitchFamily="18" charset="2"/>
              </a:rPr>
              <a:t>    s = </a:t>
            </a:r>
            <a:r>
              <a:rPr lang="en-GB" sz="1600" dirty="0">
                <a:solidFill>
                  <a:schemeClr val="tx2"/>
                </a:solidFill>
              </a:rPr>
              <a:t>Standard Deviation = </a:t>
            </a:r>
            <a:r>
              <a:rPr lang="en-GB" sz="2000" dirty="0">
                <a:solidFill>
                  <a:schemeClr val="tx2"/>
                </a:solidFill>
                <a:latin typeface="Symbol" pitchFamily="18" charset="2"/>
              </a:rPr>
              <a:t>Ö </a:t>
            </a:r>
            <a:r>
              <a:rPr lang="en-GB" sz="1600" dirty="0">
                <a:solidFill>
                  <a:schemeClr val="tx2"/>
                </a:solidFill>
              </a:rPr>
              <a:t>Variance</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Example 1				Example 2</a:t>
            </a:r>
            <a:br>
              <a:rPr lang="en-GB" sz="1600" dirty="0">
                <a:solidFill>
                  <a:schemeClr val="tx2"/>
                </a:solidFill>
              </a:rPr>
            </a:br>
            <a:r>
              <a:rPr lang="en-GB" sz="1600" dirty="0">
                <a:solidFill>
                  <a:schemeClr val="tx2"/>
                </a:solidFill>
              </a:rPr>
              <a:t>f	  x 	   f x	      f x</a:t>
            </a:r>
            <a:r>
              <a:rPr lang="en-GB" sz="1600" baseline="30000" dirty="0">
                <a:solidFill>
                  <a:schemeClr val="tx2"/>
                </a:solidFill>
              </a:rPr>
              <a:t>2</a:t>
            </a:r>
            <a:r>
              <a:rPr lang="en-GB" sz="1600" dirty="0">
                <a:solidFill>
                  <a:schemeClr val="tx2"/>
                </a:solidFill>
              </a:rPr>
              <a:t> 		f	  x	   f x	     f x</a:t>
            </a:r>
            <a:r>
              <a:rPr lang="en-GB" sz="1600" baseline="30000" dirty="0">
                <a:solidFill>
                  <a:schemeClr val="tx2"/>
                </a:solidFill>
              </a:rPr>
              <a:t>2</a:t>
            </a:r>
            <a:r>
              <a:rPr lang="en-GB" sz="1600" dirty="0">
                <a:solidFill>
                  <a:schemeClr val="tx2"/>
                </a:solidFill>
              </a:rPr>
              <a:t/>
            </a:r>
            <a:br>
              <a:rPr lang="en-GB" sz="1600" dirty="0">
                <a:solidFill>
                  <a:schemeClr val="tx2"/>
                </a:solidFill>
              </a:rPr>
            </a:br>
            <a:r>
              <a:rPr lang="en-GB" sz="1600" dirty="0">
                <a:solidFill>
                  <a:schemeClr val="tx2"/>
                </a:solidFill>
              </a:rPr>
              <a:t>2	10	    20	      200		6	10	    60	     600</a:t>
            </a:r>
            <a:br>
              <a:rPr lang="en-GB" sz="1600" dirty="0">
                <a:solidFill>
                  <a:schemeClr val="tx2"/>
                </a:solidFill>
              </a:rPr>
            </a:br>
            <a:r>
              <a:rPr lang="en-GB" sz="1600" dirty="0">
                <a:solidFill>
                  <a:schemeClr val="tx2"/>
                </a:solidFill>
              </a:rPr>
              <a:t>6	30	  180	    5400		8	30	  240	    7200</a:t>
            </a:r>
            <a:br>
              <a:rPr lang="en-GB" sz="1600" dirty="0">
                <a:solidFill>
                  <a:schemeClr val="tx2"/>
                </a:solidFill>
              </a:rPr>
            </a:br>
            <a:r>
              <a:rPr lang="en-GB" sz="1600" dirty="0">
                <a:solidFill>
                  <a:schemeClr val="tx2"/>
                </a:solidFill>
              </a:rPr>
              <a:t>12	50	  600	  30000		6	50	  300	  15000</a:t>
            </a:r>
            <a:br>
              <a:rPr lang="en-GB" sz="1600" dirty="0">
                <a:solidFill>
                  <a:schemeClr val="tx2"/>
                </a:solidFill>
              </a:rPr>
            </a:br>
            <a:r>
              <a:rPr lang="en-GB" sz="1600" dirty="0">
                <a:solidFill>
                  <a:schemeClr val="tx2"/>
                </a:solidFill>
              </a:rPr>
              <a:t>25	70	1750	122500		15	70	1050	  73500</a:t>
            </a:r>
            <a:br>
              <a:rPr lang="en-GB" sz="1600" dirty="0">
                <a:solidFill>
                  <a:schemeClr val="tx2"/>
                </a:solidFill>
              </a:rPr>
            </a:br>
            <a:r>
              <a:rPr lang="en-GB" sz="1600" dirty="0">
                <a:solidFill>
                  <a:schemeClr val="tx2"/>
                </a:solidFill>
              </a:rPr>
              <a:t>5	90	  450	  40500		15	90	1350	121500</a:t>
            </a:r>
            <a:br>
              <a:rPr lang="en-GB" sz="1600" dirty="0">
                <a:solidFill>
                  <a:schemeClr val="tx2"/>
                </a:solidFill>
              </a:rPr>
            </a:br>
            <a:r>
              <a:rPr lang="en-GB" sz="1600" dirty="0">
                <a:solidFill>
                  <a:schemeClr val="tx2"/>
                </a:solidFill>
              </a:rPr>
              <a:t>50		3000	198600		50		3000	217800</a:t>
            </a:r>
            <a:br>
              <a:rPr lang="en-GB" sz="1600" dirty="0">
                <a:solidFill>
                  <a:schemeClr val="tx2"/>
                </a:solidFill>
              </a:rPr>
            </a:br>
            <a:r>
              <a:rPr lang="en-GB" sz="1600" dirty="0">
                <a:solidFill>
                  <a:schemeClr val="tx2"/>
                </a:solidFill>
              </a:rPr>
              <a:t/>
            </a:r>
            <a:br>
              <a:rPr lang="en-GB" sz="1600" dirty="0">
                <a:solidFill>
                  <a:schemeClr val="tx2"/>
                </a:solidFill>
              </a:rPr>
            </a:br>
            <a:r>
              <a:rPr lang="en-GB" sz="1600" dirty="0">
                <a:solidFill>
                  <a:schemeClr val="tx2"/>
                </a:solidFill>
              </a:rPr>
              <a:t>VAR [X] = 198600 / 50 -  (60) </a:t>
            </a:r>
            <a:r>
              <a:rPr lang="en-GB" sz="1600" baseline="30000" dirty="0">
                <a:solidFill>
                  <a:schemeClr val="tx2"/>
                </a:solidFill>
              </a:rPr>
              <a:t>2</a:t>
            </a:r>
            <a:r>
              <a:rPr lang="en-GB" sz="1600" dirty="0">
                <a:solidFill>
                  <a:schemeClr val="tx2"/>
                </a:solidFill>
              </a:rPr>
              <a:t>		VAR [X] = 217800 / 50 - (60)</a:t>
            </a:r>
            <a:r>
              <a:rPr lang="en-GB" sz="1600" baseline="30000" dirty="0">
                <a:solidFill>
                  <a:schemeClr val="tx2"/>
                </a:solidFill>
              </a:rPr>
              <a:t>2</a:t>
            </a:r>
            <a:r>
              <a:rPr lang="en-GB" sz="1600" dirty="0">
                <a:solidFill>
                  <a:schemeClr val="tx2"/>
                </a:solidFill>
              </a:rPr>
              <a:t/>
            </a:r>
            <a:br>
              <a:rPr lang="en-GB" sz="1600" dirty="0">
                <a:solidFill>
                  <a:schemeClr val="tx2"/>
                </a:solidFill>
              </a:rPr>
            </a:br>
            <a:r>
              <a:rPr lang="en-GB" sz="1600" dirty="0">
                <a:solidFill>
                  <a:schemeClr val="tx2"/>
                </a:solidFill>
              </a:rPr>
              <a:t>                = 372 marks</a:t>
            </a:r>
            <a:r>
              <a:rPr lang="en-GB" sz="1600" baseline="30000" dirty="0">
                <a:solidFill>
                  <a:schemeClr val="tx2"/>
                </a:solidFill>
              </a:rPr>
              <a:t>2</a:t>
            </a:r>
            <a:r>
              <a:rPr lang="en-GB" sz="1600" dirty="0">
                <a:solidFill>
                  <a:schemeClr val="tx2"/>
                </a:solidFill>
              </a:rPr>
              <a:t> 			                = 756 marks</a:t>
            </a:r>
            <a:r>
              <a:rPr lang="en-GB" sz="1600" baseline="30000" dirty="0">
                <a:solidFill>
                  <a:schemeClr val="tx2"/>
                </a:solidFill>
              </a:rPr>
              <a:t>2</a:t>
            </a:r>
            <a:r>
              <a:rPr lang="en-GB" sz="1600" dirty="0">
                <a:solidFill>
                  <a:schemeClr val="tx2"/>
                </a:solidFill>
              </a:rPr>
              <a:t> </a:t>
            </a:r>
            <a:r>
              <a:rPr lang="en-GB" sz="700" dirty="0">
                <a:solidFill>
                  <a:schemeClr val="tx2"/>
                </a:solidFill>
              </a:rPr>
              <a:t/>
            </a:r>
            <a:br>
              <a:rPr lang="en-GB" sz="700" dirty="0">
                <a:solidFill>
                  <a:schemeClr val="tx2"/>
                </a:solidFill>
              </a:rPr>
            </a:br>
            <a:r>
              <a:rPr lang="en-GB" sz="2000" dirty="0">
                <a:solidFill>
                  <a:schemeClr val="tx2"/>
                </a:solidFill>
              </a:rPr>
              <a:t/>
            </a:r>
            <a:br>
              <a:rPr lang="en-GB" sz="2000" dirty="0">
                <a:solidFill>
                  <a:schemeClr val="tx2"/>
                </a:solidFill>
              </a:rPr>
            </a:br>
            <a:endParaRPr lang="en-GB" sz="2000" dirty="0">
              <a:solidFill>
                <a:schemeClr val="tx2"/>
              </a:solidFill>
            </a:endParaRPr>
          </a:p>
        </p:txBody>
      </p:sp>
      <p:sp>
        <p:nvSpPr>
          <p:cNvPr id="3" name="Line 5"/>
          <p:cNvSpPr>
            <a:spLocks noChangeShapeType="1"/>
          </p:cNvSpPr>
          <p:nvPr/>
        </p:nvSpPr>
        <p:spPr bwMode="auto">
          <a:xfrm>
            <a:off x="3059832" y="2895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Line 6"/>
          <p:cNvSpPr>
            <a:spLocks noChangeShapeType="1"/>
          </p:cNvSpPr>
          <p:nvPr/>
        </p:nvSpPr>
        <p:spPr bwMode="auto">
          <a:xfrm>
            <a:off x="3419872" y="23622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7"/>
          <p:cNvSpPr>
            <a:spLocks noChangeShapeType="1"/>
          </p:cNvSpPr>
          <p:nvPr/>
        </p:nvSpPr>
        <p:spPr bwMode="auto">
          <a:xfrm>
            <a:off x="3059832" y="1828800"/>
            <a:ext cx="76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8"/>
          <p:cNvSpPr>
            <a:spLocks noChangeShapeType="1"/>
          </p:cNvSpPr>
          <p:nvPr/>
        </p:nvSpPr>
        <p:spPr bwMode="auto">
          <a:xfrm>
            <a:off x="304800" y="3657600"/>
            <a:ext cx="365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9"/>
          <p:cNvSpPr>
            <a:spLocks noChangeShapeType="1"/>
          </p:cNvSpPr>
          <p:nvPr/>
        </p:nvSpPr>
        <p:spPr bwMode="auto">
          <a:xfrm>
            <a:off x="4495800" y="3657600"/>
            <a:ext cx="396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10"/>
          <p:cNvSpPr>
            <a:spLocks noChangeShapeType="1"/>
          </p:cNvSpPr>
          <p:nvPr/>
        </p:nvSpPr>
        <p:spPr bwMode="auto">
          <a:xfrm>
            <a:off x="304800" y="5410200"/>
            <a:ext cx="365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1"/>
          <p:cNvSpPr>
            <a:spLocks noChangeShapeType="1"/>
          </p:cNvSpPr>
          <p:nvPr/>
        </p:nvSpPr>
        <p:spPr bwMode="auto">
          <a:xfrm>
            <a:off x="304800" y="3657600"/>
            <a:ext cx="0" cy="1752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2"/>
          <p:cNvSpPr>
            <a:spLocks noChangeShapeType="1"/>
          </p:cNvSpPr>
          <p:nvPr/>
        </p:nvSpPr>
        <p:spPr bwMode="auto">
          <a:xfrm>
            <a:off x="3962400" y="3657600"/>
            <a:ext cx="0" cy="1752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3"/>
          <p:cNvSpPr>
            <a:spLocks noChangeShapeType="1"/>
          </p:cNvSpPr>
          <p:nvPr/>
        </p:nvSpPr>
        <p:spPr bwMode="auto">
          <a:xfrm>
            <a:off x="4495800" y="3657600"/>
            <a:ext cx="0" cy="1828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Line 14"/>
          <p:cNvSpPr>
            <a:spLocks noChangeShapeType="1"/>
          </p:cNvSpPr>
          <p:nvPr/>
        </p:nvSpPr>
        <p:spPr bwMode="auto">
          <a:xfrm>
            <a:off x="8458200" y="3657600"/>
            <a:ext cx="0" cy="1828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Line 15"/>
          <p:cNvSpPr>
            <a:spLocks noChangeShapeType="1"/>
          </p:cNvSpPr>
          <p:nvPr/>
        </p:nvSpPr>
        <p:spPr bwMode="auto">
          <a:xfrm>
            <a:off x="4495800" y="5486400"/>
            <a:ext cx="396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6"/>
          <p:cNvSpPr>
            <a:spLocks noChangeShapeType="1"/>
          </p:cNvSpPr>
          <p:nvPr/>
        </p:nvSpPr>
        <p:spPr bwMode="auto">
          <a:xfrm>
            <a:off x="304800" y="5181600"/>
            <a:ext cx="365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Line 17"/>
          <p:cNvSpPr>
            <a:spLocks noChangeShapeType="1"/>
          </p:cNvSpPr>
          <p:nvPr/>
        </p:nvSpPr>
        <p:spPr bwMode="auto">
          <a:xfrm>
            <a:off x="4495800" y="5181600"/>
            <a:ext cx="396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8"/>
          <p:cNvSpPr>
            <a:spLocks noChangeShapeType="1"/>
          </p:cNvSpPr>
          <p:nvPr/>
        </p:nvSpPr>
        <p:spPr bwMode="auto">
          <a:xfrm>
            <a:off x="4495800" y="3962400"/>
            <a:ext cx="396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9"/>
          <p:cNvSpPr>
            <a:spLocks noChangeShapeType="1"/>
          </p:cNvSpPr>
          <p:nvPr/>
        </p:nvSpPr>
        <p:spPr bwMode="auto">
          <a:xfrm>
            <a:off x="304800" y="3962400"/>
            <a:ext cx="365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Slide Number Placeholder 17"/>
          <p:cNvSpPr>
            <a:spLocks noGrp="1"/>
          </p:cNvSpPr>
          <p:nvPr>
            <p:ph type="sldNum" sz="quarter" idx="12"/>
          </p:nvPr>
        </p:nvSpPr>
        <p:spPr/>
        <p:txBody>
          <a:bodyPr/>
          <a:lstStyle/>
          <a:p>
            <a:fld id="{D07F84AB-4CBE-4452-9117-91DB70B2D1D4}" type="slidenum">
              <a:rPr lang="en-IE" smtClean="0"/>
              <a:t>8</a:t>
            </a:fld>
            <a:endParaRPr lang="en-IE"/>
          </a:p>
        </p:txBody>
      </p:sp>
    </p:spTree>
    <p:extLst>
      <p:ext uri="{BB962C8B-B14F-4D97-AF65-F5344CB8AC3E}">
        <p14:creationId xmlns:p14="http://schemas.microsoft.com/office/powerpoint/2010/main" val="3419230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76200"/>
            <a:ext cx="8458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2000" b="1" dirty="0">
                <a:solidFill>
                  <a:schemeClr val="tx2"/>
                </a:solidFill>
              </a:rPr>
              <a:t>Other Summary Statistics</a:t>
            </a:r>
            <a:br>
              <a:rPr lang="en-GB" sz="2000" b="1" dirty="0">
                <a:solidFill>
                  <a:schemeClr val="tx2"/>
                </a:solidFill>
              </a:rPr>
            </a:br>
            <a:r>
              <a:rPr lang="en-GB" sz="2000" b="1" dirty="0">
                <a:solidFill>
                  <a:schemeClr val="tx2"/>
                </a:solidFill>
              </a:rPr>
              <a:t/>
            </a:r>
            <a:br>
              <a:rPr lang="en-GB" sz="2000" b="1" dirty="0">
                <a:solidFill>
                  <a:schemeClr val="tx2"/>
                </a:solidFill>
              </a:rPr>
            </a:br>
            <a:r>
              <a:rPr lang="en-GB" sz="1600" b="1" dirty="0" err="1">
                <a:solidFill>
                  <a:schemeClr val="tx2"/>
                </a:solidFill>
              </a:rPr>
              <a:t>Skewness</a:t>
            </a:r>
            <a:r>
              <a:rPr lang="en-GB" sz="1600" b="1" dirty="0">
                <a:solidFill>
                  <a:schemeClr val="tx2"/>
                </a:solidFill>
              </a:rPr>
              <a:t/>
            </a:r>
            <a:br>
              <a:rPr lang="en-GB" sz="1600" b="1" dirty="0">
                <a:solidFill>
                  <a:schemeClr val="tx2"/>
                </a:solidFill>
              </a:rPr>
            </a:br>
            <a:r>
              <a:rPr lang="en-GB" sz="1600" dirty="0">
                <a:solidFill>
                  <a:schemeClr val="tx2"/>
                </a:solidFill>
              </a:rPr>
              <a:t>An important attribute of a statistical distribution relates to its degree of symmetry. The word “skew” means a tail, so that distributions that have a large tail of outlying values on the right-hand-side are called positively skewed or skewed to the right. The notion of negative </a:t>
            </a:r>
            <a:r>
              <a:rPr lang="en-GB" sz="1600" dirty="0" err="1">
                <a:solidFill>
                  <a:schemeClr val="tx2"/>
                </a:solidFill>
              </a:rPr>
              <a:t>skewness</a:t>
            </a:r>
            <a:r>
              <a:rPr lang="en-GB" sz="1600" dirty="0">
                <a:solidFill>
                  <a:schemeClr val="tx2"/>
                </a:solidFill>
              </a:rPr>
              <a:t> is defined similarly. A simple formula for </a:t>
            </a:r>
            <a:r>
              <a:rPr lang="en-GB" sz="1600" dirty="0" err="1">
                <a:solidFill>
                  <a:schemeClr val="tx2"/>
                </a:solidFill>
              </a:rPr>
              <a:t>skewness</a:t>
            </a:r>
            <a:r>
              <a:rPr lang="en-GB" sz="1600" dirty="0">
                <a:solidFill>
                  <a:schemeClr val="tx2"/>
                </a:solidFill>
              </a:rPr>
              <a:t> is</a:t>
            </a:r>
            <a:br>
              <a:rPr lang="en-GB" sz="1600" dirty="0">
                <a:solidFill>
                  <a:schemeClr val="tx2"/>
                </a:solidFill>
              </a:rPr>
            </a:br>
            <a:r>
              <a:rPr lang="en-GB" sz="1600" dirty="0">
                <a:solidFill>
                  <a:schemeClr val="tx2"/>
                </a:solidFill>
              </a:rPr>
              <a:t>	</a:t>
            </a:r>
            <a:r>
              <a:rPr lang="en-GB" sz="1600" dirty="0" err="1">
                <a:solidFill>
                  <a:schemeClr val="tx2"/>
                </a:solidFill>
              </a:rPr>
              <a:t>Skewness</a:t>
            </a:r>
            <a:r>
              <a:rPr lang="en-GB" sz="1600" dirty="0">
                <a:solidFill>
                  <a:schemeClr val="tx2"/>
                </a:solidFill>
              </a:rPr>
              <a:t> = ( Mean - Mode ) / Standard Deviation</a:t>
            </a:r>
            <a:br>
              <a:rPr lang="en-GB" sz="1600" dirty="0">
                <a:solidFill>
                  <a:schemeClr val="tx2"/>
                </a:solidFill>
              </a:rPr>
            </a:br>
            <a:r>
              <a:rPr lang="en-GB" sz="1600" dirty="0">
                <a:solidFill>
                  <a:schemeClr val="tx2"/>
                </a:solidFill>
              </a:rPr>
              <a:t>which in the case of example 1 is:</a:t>
            </a:r>
            <a:br>
              <a:rPr lang="en-GB" sz="1600" dirty="0">
                <a:solidFill>
                  <a:schemeClr val="tx2"/>
                </a:solidFill>
              </a:rPr>
            </a:br>
            <a:r>
              <a:rPr lang="en-GB" sz="1600" dirty="0">
                <a:solidFill>
                  <a:schemeClr val="tx2"/>
                </a:solidFill>
              </a:rPr>
              <a:t>	</a:t>
            </a:r>
            <a:r>
              <a:rPr lang="en-GB" sz="1600" dirty="0" err="1">
                <a:solidFill>
                  <a:schemeClr val="tx2"/>
                </a:solidFill>
              </a:rPr>
              <a:t>Skewness</a:t>
            </a:r>
            <a:r>
              <a:rPr lang="en-GB" sz="1600" dirty="0">
                <a:solidFill>
                  <a:schemeClr val="tx2"/>
                </a:solidFill>
              </a:rPr>
              <a:t> = (60 - 67.8) / 19.287 = - 0.4044.</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Coefficient of Variation</a:t>
            </a:r>
            <a:r>
              <a:rPr lang="en-GB" sz="1600" dirty="0">
                <a:solidFill>
                  <a:schemeClr val="tx2"/>
                </a:solidFill>
              </a:rPr>
              <a:t/>
            </a:r>
            <a:br>
              <a:rPr lang="en-GB" sz="1600" dirty="0">
                <a:solidFill>
                  <a:schemeClr val="tx2"/>
                </a:solidFill>
              </a:rPr>
            </a:br>
            <a:r>
              <a:rPr lang="en-GB" sz="1600" dirty="0">
                <a:solidFill>
                  <a:schemeClr val="tx2"/>
                </a:solidFill>
              </a:rPr>
              <a:t>This formula was devised to standardise the arithmetic mean so that comparisons can be drawn between different distributions.. However, it has not won universal acceptance.</a:t>
            </a:r>
            <a:br>
              <a:rPr lang="en-GB" sz="1600" dirty="0">
                <a:solidFill>
                  <a:schemeClr val="tx2"/>
                </a:solidFill>
              </a:rPr>
            </a:br>
            <a:r>
              <a:rPr lang="en-GB" sz="1600" dirty="0">
                <a:solidFill>
                  <a:schemeClr val="tx2"/>
                </a:solidFill>
              </a:rPr>
              <a:t>	Coefficient of Variation = Mean / standard Deviation. </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Semi-Interquartile Range</a:t>
            </a:r>
            <a:br>
              <a:rPr lang="en-GB" sz="1600" b="1" dirty="0">
                <a:solidFill>
                  <a:schemeClr val="tx2"/>
                </a:solidFill>
              </a:rPr>
            </a:br>
            <a:r>
              <a:rPr lang="en-GB" sz="1600" dirty="0">
                <a:solidFill>
                  <a:schemeClr val="tx2"/>
                </a:solidFill>
              </a:rPr>
              <a:t>Just as the median corresponds to the 0.50 point in a distribution, the quartiles Q</a:t>
            </a:r>
            <a:r>
              <a:rPr lang="en-GB" sz="1600" baseline="-25000" dirty="0">
                <a:solidFill>
                  <a:schemeClr val="tx2"/>
                </a:solidFill>
              </a:rPr>
              <a:t>1</a:t>
            </a:r>
            <a:r>
              <a:rPr lang="en-GB" sz="1600" dirty="0">
                <a:solidFill>
                  <a:schemeClr val="tx2"/>
                </a:solidFill>
              </a:rPr>
              <a:t>, Q</a:t>
            </a:r>
            <a:r>
              <a:rPr lang="en-GB" sz="1600" baseline="-25000" dirty="0">
                <a:solidFill>
                  <a:schemeClr val="tx2"/>
                </a:solidFill>
              </a:rPr>
              <a:t>2</a:t>
            </a:r>
            <a:r>
              <a:rPr lang="en-GB" sz="1600" dirty="0">
                <a:solidFill>
                  <a:schemeClr val="tx2"/>
                </a:solidFill>
              </a:rPr>
              <a:t>, Q</a:t>
            </a:r>
            <a:r>
              <a:rPr lang="en-GB" sz="1600" baseline="-25000" dirty="0">
                <a:solidFill>
                  <a:schemeClr val="tx2"/>
                </a:solidFill>
              </a:rPr>
              <a:t>3</a:t>
            </a:r>
            <a:r>
              <a:rPr lang="en-GB" sz="1600" dirty="0">
                <a:solidFill>
                  <a:schemeClr val="tx2"/>
                </a:solidFill>
              </a:rPr>
              <a:t> correspond to the 0.25, 0.50 and 0.75 points. An alternative measure of dispersion is</a:t>
            </a:r>
            <a:br>
              <a:rPr lang="en-GB" sz="1600" dirty="0">
                <a:solidFill>
                  <a:schemeClr val="tx2"/>
                </a:solidFill>
              </a:rPr>
            </a:br>
            <a:r>
              <a:rPr lang="en-GB" sz="1600" dirty="0">
                <a:solidFill>
                  <a:schemeClr val="tx2"/>
                </a:solidFill>
              </a:rPr>
              <a:t>	Semi-Interquartile Range = ( Q</a:t>
            </a:r>
            <a:r>
              <a:rPr lang="en-GB" sz="1600" baseline="-25000" dirty="0">
                <a:solidFill>
                  <a:schemeClr val="tx2"/>
                </a:solidFill>
              </a:rPr>
              <a:t>3</a:t>
            </a:r>
            <a:r>
              <a:rPr lang="en-GB" sz="1600" dirty="0">
                <a:solidFill>
                  <a:schemeClr val="tx2"/>
                </a:solidFill>
              </a:rPr>
              <a:t> - Q</a:t>
            </a:r>
            <a:r>
              <a:rPr lang="en-GB" sz="1600" baseline="-25000" dirty="0">
                <a:solidFill>
                  <a:schemeClr val="tx2"/>
                </a:solidFill>
              </a:rPr>
              <a:t>1</a:t>
            </a:r>
            <a:r>
              <a:rPr lang="en-GB" sz="1600" dirty="0">
                <a:solidFill>
                  <a:schemeClr val="tx2"/>
                </a:solidFill>
              </a:rPr>
              <a:t> ) / 2.</a:t>
            </a:r>
            <a:br>
              <a:rPr lang="en-GB" sz="1600" dirty="0">
                <a:solidFill>
                  <a:schemeClr val="tx2"/>
                </a:solidFill>
              </a:rPr>
            </a:br>
            <a:r>
              <a:rPr lang="en-GB" sz="1600" dirty="0">
                <a:solidFill>
                  <a:schemeClr val="tx2"/>
                </a:solidFill>
              </a:rPr>
              <a:t/>
            </a:r>
            <a:br>
              <a:rPr lang="en-GB" sz="1600" dirty="0">
                <a:solidFill>
                  <a:schemeClr val="tx2"/>
                </a:solidFill>
              </a:rPr>
            </a:br>
            <a:r>
              <a:rPr lang="en-GB" sz="1600" b="1" dirty="0">
                <a:solidFill>
                  <a:schemeClr val="tx2"/>
                </a:solidFill>
              </a:rPr>
              <a:t>Geometric Mean</a:t>
            </a:r>
            <a:r>
              <a:rPr lang="en-GB" sz="1600" dirty="0">
                <a:solidFill>
                  <a:schemeClr val="tx2"/>
                </a:solidFill>
              </a:rPr>
              <a:t/>
            </a:r>
            <a:br>
              <a:rPr lang="en-GB" sz="1600" dirty="0">
                <a:solidFill>
                  <a:schemeClr val="tx2"/>
                </a:solidFill>
              </a:rPr>
            </a:br>
            <a:r>
              <a:rPr lang="en-GB" sz="1600" dirty="0">
                <a:solidFill>
                  <a:schemeClr val="tx2"/>
                </a:solidFill>
              </a:rPr>
              <a:t>For data that is growing geometrically, such as economic data with a high inflation effect, an alternative to </a:t>
            </a:r>
            <a:r>
              <a:rPr lang="en-GB" sz="1600" dirty="0" smtClean="0">
                <a:solidFill>
                  <a:schemeClr val="tx2"/>
                </a:solidFill>
              </a:rPr>
              <a:t>the </a:t>
            </a:r>
            <a:r>
              <a:rPr lang="en-GB" sz="1600" dirty="0">
                <a:solidFill>
                  <a:schemeClr val="tx2"/>
                </a:solidFill>
              </a:rPr>
              <a:t>arithmetic mean is preferred. It involves getting the root to the power </a:t>
            </a:r>
            <a:br>
              <a:rPr lang="en-GB" sz="1600" dirty="0">
                <a:solidFill>
                  <a:schemeClr val="tx2"/>
                </a:solidFill>
              </a:rPr>
            </a:br>
            <a:r>
              <a:rPr lang="en-GB" sz="1600" dirty="0">
                <a:solidFill>
                  <a:schemeClr val="tx2"/>
                </a:solidFill>
              </a:rPr>
              <a:t>	N = </a:t>
            </a:r>
            <a:r>
              <a:rPr lang="en-GB" sz="1600" dirty="0">
                <a:solidFill>
                  <a:schemeClr val="tx2"/>
                </a:solidFill>
                <a:latin typeface="Symbol" pitchFamily="18" charset="2"/>
              </a:rPr>
              <a:t>S </a:t>
            </a:r>
            <a:r>
              <a:rPr lang="en-GB" sz="1600" dirty="0">
                <a:solidFill>
                  <a:schemeClr val="tx2"/>
                </a:solidFill>
              </a:rPr>
              <a:t>f of a product of terms</a:t>
            </a:r>
            <a:br>
              <a:rPr lang="en-GB" sz="1600" dirty="0">
                <a:solidFill>
                  <a:schemeClr val="tx2"/>
                </a:solidFill>
              </a:rPr>
            </a:br>
            <a:r>
              <a:rPr lang="en-GB" sz="1600" dirty="0">
                <a:solidFill>
                  <a:schemeClr val="tx2"/>
                </a:solidFill>
              </a:rPr>
              <a:t>	Geometric Mean =</a:t>
            </a:r>
            <a:r>
              <a:rPr lang="en-GB" sz="1600" baseline="30000" dirty="0">
                <a:solidFill>
                  <a:schemeClr val="tx2"/>
                </a:solidFill>
              </a:rPr>
              <a:t>  N</a:t>
            </a:r>
            <a:r>
              <a:rPr lang="en-GB" sz="2000" dirty="0">
                <a:solidFill>
                  <a:schemeClr val="tx2"/>
                </a:solidFill>
                <a:latin typeface="Symbol" pitchFamily="18" charset="2"/>
              </a:rPr>
              <a:t>Ö </a:t>
            </a:r>
            <a:r>
              <a:rPr lang="en-GB" sz="2000" dirty="0">
                <a:solidFill>
                  <a:schemeClr val="tx2"/>
                </a:solidFill>
              </a:rPr>
              <a:t>x</a:t>
            </a:r>
            <a:r>
              <a:rPr lang="en-GB" sz="2000" baseline="-25000" dirty="0">
                <a:solidFill>
                  <a:schemeClr val="tx2"/>
                </a:solidFill>
              </a:rPr>
              <a:t>1</a:t>
            </a:r>
            <a:r>
              <a:rPr lang="en-GB" sz="2000" baseline="30000" dirty="0">
                <a:solidFill>
                  <a:schemeClr val="tx2"/>
                </a:solidFill>
              </a:rPr>
              <a:t>f1</a:t>
            </a:r>
            <a:r>
              <a:rPr lang="en-GB" sz="2000" dirty="0">
                <a:solidFill>
                  <a:schemeClr val="tx2"/>
                </a:solidFill>
              </a:rPr>
              <a:t> x</a:t>
            </a:r>
            <a:r>
              <a:rPr lang="en-GB" sz="2000" baseline="-25000" dirty="0">
                <a:solidFill>
                  <a:schemeClr val="tx2"/>
                </a:solidFill>
              </a:rPr>
              <a:t>2</a:t>
            </a:r>
            <a:r>
              <a:rPr lang="en-GB" sz="2000" dirty="0">
                <a:solidFill>
                  <a:schemeClr val="tx2"/>
                </a:solidFill>
              </a:rPr>
              <a:t> </a:t>
            </a:r>
            <a:r>
              <a:rPr lang="en-GB" sz="2000" baseline="30000" dirty="0">
                <a:solidFill>
                  <a:schemeClr val="tx2"/>
                </a:solidFill>
              </a:rPr>
              <a:t>f2</a:t>
            </a:r>
            <a:r>
              <a:rPr lang="en-GB" sz="2000" dirty="0">
                <a:solidFill>
                  <a:schemeClr val="tx2"/>
                </a:solidFill>
              </a:rPr>
              <a:t> … </a:t>
            </a:r>
            <a:r>
              <a:rPr lang="en-GB" sz="2000" dirty="0" err="1">
                <a:solidFill>
                  <a:schemeClr val="tx2"/>
                </a:solidFill>
              </a:rPr>
              <a:t>x</a:t>
            </a:r>
            <a:r>
              <a:rPr lang="en-GB" sz="2000" baseline="-25000" dirty="0" err="1">
                <a:solidFill>
                  <a:schemeClr val="tx2"/>
                </a:solidFill>
              </a:rPr>
              <a:t>k</a:t>
            </a:r>
            <a:r>
              <a:rPr lang="en-GB" sz="2000" dirty="0">
                <a:solidFill>
                  <a:schemeClr val="tx2"/>
                </a:solidFill>
              </a:rPr>
              <a:t> </a:t>
            </a:r>
            <a:r>
              <a:rPr lang="en-GB" sz="2000" baseline="30000" dirty="0" err="1">
                <a:solidFill>
                  <a:schemeClr val="tx2"/>
                </a:solidFill>
              </a:rPr>
              <a:t>fk</a:t>
            </a:r>
            <a:r>
              <a:rPr lang="en-GB" sz="2000" dirty="0">
                <a:solidFill>
                  <a:schemeClr val="tx2"/>
                </a:solidFill>
              </a:rPr>
              <a:t> </a:t>
            </a:r>
          </a:p>
        </p:txBody>
      </p:sp>
      <p:sp>
        <p:nvSpPr>
          <p:cNvPr id="3" name="Line 5"/>
          <p:cNvSpPr>
            <a:spLocks noChangeShapeType="1"/>
          </p:cNvSpPr>
          <p:nvPr/>
        </p:nvSpPr>
        <p:spPr bwMode="auto">
          <a:xfrm>
            <a:off x="3131840" y="64008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 name="Slide Number Placeholder 3"/>
          <p:cNvSpPr>
            <a:spLocks noGrp="1"/>
          </p:cNvSpPr>
          <p:nvPr>
            <p:ph type="sldNum" sz="quarter" idx="12"/>
          </p:nvPr>
        </p:nvSpPr>
        <p:spPr/>
        <p:txBody>
          <a:bodyPr/>
          <a:lstStyle/>
          <a:p>
            <a:fld id="{D07F84AB-4CBE-4452-9117-91DB70B2D1D4}" type="slidenum">
              <a:rPr lang="en-IE" smtClean="0"/>
              <a:t>9</a:t>
            </a:fld>
            <a:endParaRPr lang="en-IE"/>
          </a:p>
        </p:txBody>
      </p:sp>
    </p:spTree>
    <p:extLst>
      <p:ext uri="{BB962C8B-B14F-4D97-AF65-F5344CB8AC3E}">
        <p14:creationId xmlns:p14="http://schemas.microsoft.com/office/powerpoint/2010/main" val="1079369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1533</Words>
  <Application>Microsoft Office PowerPoint</Application>
  <PresentationFormat>On-screen Show (4:3)</PresentationFormat>
  <Paragraphs>345</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Equation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Framework</vt:lpstr>
      <vt:lpstr>Data Mining &amp; KM</vt:lpstr>
      <vt:lpstr>Hot Topics in BI</vt:lpstr>
      <vt:lpstr>Example Questions</vt:lpstr>
    </vt:vector>
  </TitlesOfParts>
  <Company>DCU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Windows User</dc:creator>
  <cp:lastModifiedBy>Windows User</cp:lastModifiedBy>
  <cp:revision>35</cp:revision>
  <dcterms:created xsi:type="dcterms:W3CDTF">2011-09-26T10:49:17Z</dcterms:created>
  <dcterms:modified xsi:type="dcterms:W3CDTF">2011-09-27T12:12:39Z</dcterms:modified>
</cp:coreProperties>
</file>