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5" r:id="rId9"/>
    <p:sldId id="266" r:id="rId10"/>
    <p:sldId id="267" r:id="rId11"/>
    <p:sldId id="268" r:id="rId12"/>
    <p:sldId id="275" r:id="rId13"/>
    <p:sldId id="273" r:id="rId14"/>
    <p:sldId id="271" r:id="rId15"/>
    <p:sldId id="269" r:id="rId16"/>
    <p:sldId id="297" r:id="rId17"/>
    <p:sldId id="277" r:id="rId18"/>
    <p:sldId id="278" r:id="rId19"/>
    <p:sldId id="279" r:id="rId20"/>
    <p:sldId id="280" r:id="rId21"/>
    <p:sldId id="298" r:id="rId22"/>
    <p:sldId id="262" r:id="rId23"/>
    <p:sldId id="263" r:id="rId24"/>
    <p:sldId id="264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82" r:id="rId34"/>
    <p:sldId id="283" r:id="rId35"/>
    <p:sldId id="284" r:id="rId36"/>
    <p:sldId id="285" r:id="rId37"/>
    <p:sldId id="286" r:id="rId38"/>
    <p:sldId id="28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38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30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087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468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373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405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490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583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95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43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336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3CC1-B6F7-4A73-8E69-DE30F9A21371}" type="datetimeFigureOut">
              <a:rPr lang="en-IE" smtClean="0"/>
              <a:t>13/10/2011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57CF-4181-4468-AC01-671DA18177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65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2.wmf"/><Relationship Id="rId10" Type="http://schemas.openxmlformats.org/officeDocument/2006/relationships/image" Target="../media/image20.wmf"/><Relationship Id="rId19" Type="http://schemas.openxmlformats.org/officeDocument/2006/relationships/image" Target="../media/image24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2.png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3.wmf"/><Relationship Id="rId4" Type="http://schemas.openxmlformats.org/officeDocument/2006/relationships/oleObject" Target="../embeddings/Microsoft_Word_97_-_2003_Document1.doc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 smtClean="0">
                <a:solidFill>
                  <a:srgbClr val="002060"/>
                </a:solidFill>
                <a:latin typeface="Verdana" pitchFamily="34" charset="0"/>
              </a:rPr>
              <a:t>DATA ANALYSIS</a:t>
            </a:r>
            <a:endParaRPr lang="en-GB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E" sz="3600" b="1" dirty="0" smtClean="0">
                <a:solidFill>
                  <a:srgbClr val="002060"/>
                </a:solidFill>
                <a:latin typeface="Verdana" pitchFamily="34" charset="0"/>
              </a:rPr>
              <a:t>Module Code: CA660</a:t>
            </a:r>
            <a:endParaRPr lang="en-GB" sz="3600" b="1" dirty="0" smtClean="0">
              <a:solidFill>
                <a:srgbClr val="002060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endParaRPr lang="en-IE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E" dirty="0" smtClean="0">
                <a:solidFill>
                  <a:srgbClr val="002060"/>
                </a:solidFill>
              </a:rPr>
              <a:t>                     </a:t>
            </a:r>
            <a:r>
              <a:rPr lang="en-IE" b="1" dirty="0" smtClean="0">
                <a:solidFill>
                  <a:srgbClr val="002060"/>
                </a:solidFill>
              </a:rPr>
              <a:t>Lecture Block 2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9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287731C-91D5-42B8-920A-4B04FB778134}" type="slidenum">
              <a:rPr lang="en-GB"/>
              <a:pPr/>
              <a:t>10</a:t>
            </a:fld>
            <a:endParaRPr lang="en-GB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200" b="1" dirty="0" smtClean="0">
                <a:solidFill>
                  <a:schemeClr val="tx2"/>
                </a:solidFill>
              </a:rPr>
              <a:t>Example: R.V. characteristic properties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sz="2000" b="1" smtClean="0"/>
              <a:t>                  </a:t>
            </a:r>
            <a:r>
              <a:rPr lang="en-GB" sz="2000" b="1" i="1" smtClean="0"/>
              <a:t>B </a:t>
            </a:r>
            <a:r>
              <a:rPr lang="en-GB" sz="2000" b="1" smtClean="0"/>
              <a:t>=1      2        3     Totals</a:t>
            </a: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b="1" i="1" smtClean="0"/>
              <a:t>R </a:t>
            </a:r>
            <a:r>
              <a:rPr lang="en-GB" sz="2000" b="1" smtClean="0"/>
              <a:t>= 1</a:t>
            </a:r>
            <a:r>
              <a:rPr lang="en-GB" sz="2000" smtClean="0"/>
              <a:t>          8    10        9        27   </a:t>
            </a:r>
            <a:br>
              <a:rPr lang="en-GB" sz="2000" smtClean="0"/>
            </a:br>
            <a:r>
              <a:rPr lang="en-GB" sz="2000" smtClean="0"/>
              <a:t>       </a:t>
            </a:r>
            <a:r>
              <a:rPr lang="en-GB" sz="2000" b="1" smtClean="0"/>
              <a:t>2</a:t>
            </a:r>
            <a:r>
              <a:rPr lang="en-GB" sz="2000" smtClean="0"/>
              <a:t>          5      7        4        16</a:t>
            </a:r>
            <a:br>
              <a:rPr lang="en-GB" sz="2000" smtClean="0"/>
            </a:br>
            <a:r>
              <a:rPr lang="en-GB" sz="2000" smtClean="0"/>
              <a:t>       </a:t>
            </a:r>
            <a:r>
              <a:rPr lang="en-GB" sz="2000" b="1" smtClean="0"/>
              <a:t>3</a:t>
            </a:r>
            <a:r>
              <a:rPr lang="en-GB" sz="2000" smtClean="0"/>
              <a:t>          6      6        7        19</a:t>
            </a:r>
            <a:br>
              <a:rPr lang="en-GB" sz="2000" smtClean="0"/>
            </a:br>
            <a:r>
              <a:rPr lang="en-GB" sz="2000" b="1" smtClean="0"/>
              <a:t>Totals</a:t>
            </a:r>
            <a:r>
              <a:rPr lang="en-GB" sz="2000" smtClean="0"/>
              <a:t>      19    23       20        62 </a:t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> </a:t>
            </a:r>
            <a:r>
              <a:rPr lang="en-GB" sz="2000" i="1" smtClean="0"/>
              <a:t>E[B]</a:t>
            </a:r>
            <a:r>
              <a:rPr lang="en-GB" sz="2000" smtClean="0"/>
              <a:t>        = {1(19)+2(23)+3(20) / 62    = </a:t>
            </a:r>
            <a:r>
              <a:rPr lang="en-GB" sz="2000" b="1" smtClean="0"/>
              <a:t>2.02</a:t>
            </a:r>
            <a:r>
              <a:rPr lang="en-GB" sz="2000" smtClean="0"/>
              <a:t> </a:t>
            </a:r>
            <a:r>
              <a:rPr lang="en-GB" sz="2000" i="1" smtClean="0"/>
              <a:t/>
            </a:r>
            <a:br>
              <a:rPr lang="en-GB" sz="2000" i="1" smtClean="0"/>
            </a:br>
            <a:r>
              <a:rPr lang="en-GB" sz="2000" i="1" smtClean="0"/>
              <a:t> E[B</a:t>
            </a:r>
            <a:r>
              <a:rPr lang="en-GB" sz="2000" i="1" baseline="30000" smtClean="0"/>
              <a:t>2</a:t>
            </a:r>
            <a:r>
              <a:rPr lang="en-GB" sz="2000" i="1" smtClean="0"/>
              <a:t>]</a:t>
            </a:r>
            <a:r>
              <a:rPr lang="en-GB" sz="2000" smtClean="0"/>
              <a:t>      = {1</a:t>
            </a:r>
            <a:r>
              <a:rPr lang="en-GB" sz="2000" baseline="30000" smtClean="0"/>
              <a:t>2</a:t>
            </a:r>
            <a:r>
              <a:rPr lang="en-GB" sz="2000" smtClean="0"/>
              <a:t>(19)+2</a:t>
            </a:r>
            <a:r>
              <a:rPr lang="en-GB" sz="2000" baseline="30000" smtClean="0"/>
              <a:t>2</a:t>
            </a:r>
            <a:r>
              <a:rPr lang="en-GB" sz="2000" smtClean="0"/>
              <a:t>(23)+3</a:t>
            </a:r>
            <a:r>
              <a:rPr lang="en-GB" sz="2000" baseline="30000" smtClean="0"/>
              <a:t>2</a:t>
            </a:r>
            <a:r>
              <a:rPr lang="en-GB" sz="2000" smtClean="0"/>
              <a:t>(20) / 62 = </a:t>
            </a:r>
            <a:r>
              <a:rPr lang="en-GB" sz="2000" b="1" smtClean="0"/>
              <a:t>4.69</a:t>
            </a:r>
            <a:r>
              <a:rPr lang="en-GB" sz="2000" smtClean="0"/>
              <a:t> </a:t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i="1" smtClean="0"/>
              <a:t>VAR[B</a:t>
            </a:r>
            <a:r>
              <a:rPr lang="en-GB" sz="2000" smtClean="0"/>
              <a:t>] = </a:t>
            </a:r>
            <a:r>
              <a:rPr lang="en-GB" sz="2000" b="1" smtClean="0">
                <a:solidFill>
                  <a:srgbClr val="00CC00"/>
                </a:solidFill>
              </a:rPr>
              <a:t>?</a:t>
            </a:r>
            <a:r>
              <a:rPr lang="en-GB" sz="2000" smtClean="0"/>
              <a:t> </a:t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i="1" smtClean="0"/>
              <a:t>E[R]</a:t>
            </a:r>
            <a:r>
              <a:rPr lang="en-GB" sz="2000" smtClean="0"/>
              <a:t>       = {1(27)+2(16)+3(19)} / 62 = </a:t>
            </a:r>
            <a:r>
              <a:rPr lang="en-GB" sz="2000" b="1" smtClean="0"/>
              <a:t>1.87</a:t>
            </a:r>
            <a:r>
              <a:rPr lang="en-GB" sz="2000" smtClean="0"/>
              <a:t>                  </a:t>
            </a:r>
            <a:br>
              <a:rPr lang="en-GB" sz="2000" smtClean="0"/>
            </a:br>
            <a:r>
              <a:rPr lang="en-GB" sz="2000" i="1" smtClean="0"/>
              <a:t>E[R</a:t>
            </a:r>
            <a:r>
              <a:rPr lang="en-GB" sz="2000" i="1" baseline="30000" smtClean="0"/>
              <a:t>2</a:t>
            </a:r>
            <a:r>
              <a:rPr lang="en-GB" sz="2000" i="1" smtClean="0"/>
              <a:t>]</a:t>
            </a:r>
            <a:r>
              <a:rPr lang="en-GB" sz="2000" smtClean="0"/>
              <a:t> = {1</a:t>
            </a:r>
            <a:r>
              <a:rPr lang="en-GB" sz="2000" baseline="30000" smtClean="0"/>
              <a:t>2</a:t>
            </a:r>
            <a:r>
              <a:rPr lang="en-GB" sz="2000" smtClean="0"/>
              <a:t>(27)+2</a:t>
            </a:r>
            <a:r>
              <a:rPr lang="en-GB" sz="2000" baseline="30000" smtClean="0"/>
              <a:t>2</a:t>
            </a:r>
            <a:r>
              <a:rPr lang="en-GB" sz="2000" smtClean="0"/>
              <a:t>(16)+3</a:t>
            </a:r>
            <a:r>
              <a:rPr lang="en-GB" sz="2000" baseline="30000" smtClean="0"/>
              <a:t>2</a:t>
            </a:r>
            <a:r>
              <a:rPr lang="en-GB" sz="2000" smtClean="0"/>
              <a:t>(19)} / 62  = </a:t>
            </a:r>
            <a:r>
              <a:rPr lang="en-GB" sz="2000" b="1" smtClean="0"/>
              <a:t>4.23</a:t>
            </a: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i="1" smtClean="0"/>
              <a:t>VAR[R]</a:t>
            </a:r>
            <a:r>
              <a:rPr lang="en-GB" sz="2000" smtClean="0"/>
              <a:t> = </a:t>
            </a:r>
            <a:r>
              <a:rPr lang="en-GB" sz="2000" b="1" smtClean="0">
                <a:solidFill>
                  <a:srgbClr val="00CC00"/>
                </a:solidFill>
              </a:rPr>
              <a:t>?</a:t>
            </a:r>
            <a:r>
              <a:rPr lang="en-GB" sz="2000" b="1" smtClean="0"/>
              <a:t> 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66012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D3C49B4-D104-4C90-8087-806FE48ED445}" type="slidenum">
              <a:rPr lang="en-GB"/>
              <a:pPr/>
              <a:t>11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Example Contd.</a:t>
            </a:r>
            <a:endParaRPr lang="en-GB" sz="320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49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GB" sz="2000" i="1" dirty="0"/>
              <a:t>E[B+R]</a:t>
            </a:r>
            <a:r>
              <a:rPr lang="en-GB" sz="2000" dirty="0"/>
              <a:t>           = { 2(8)+3(10)+4(9)+3(5)+4(7)+</a:t>
            </a:r>
          </a:p>
          <a:p>
            <a:r>
              <a:rPr lang="en-GB" sz="2000" dirty="0"/>
              <a:t>                               5(4)+4(6)+5(6)+6(7)} / 62          = </a:t>
            </a:r>
            <a:r>
              <a:rPr lang="en-GB" sz="2000" b="1" dirty="0"/>
              <a:t>3.89</a:t>
            </a:r>
            <a:r>
              <a:rPr lang="en-GB" sz="2000" dirty="0"/>
              <a:t> </a:t>
            </a:r>
          </a:p>
          <a:p>
            <a:r>
              <a:rPr lang="en-GB" sz="2000" dirty="0"/>
              <a:t/>
            </a:r>
            <a:br>
              <a:rPr lang="en-GB" sz="2000" dirty="0"/>
            </a:br>
            <a:r>
              <a:rPr lang="en-GB" sz="2000" i="1" dirty="0"/>
              <a:t>E[(B + R)</a:t>
            </a:r>
            <a:r>
              <a:rPr lang="en-GB" sz="2000" i="1" baseline="30000" dirty="0"/>
              <a:t>2</a:t>
            </a:r>
            <a:r>
              <a:rPr lang="en-GB" sz="2000" i="1" dirty="0"/>
              <a:t>]</a:t>
            </a:r>
            <a:r>
              <a:rPr lang="en-GB" sz="2000" dirty="0"/>
              <a:t>     = {2</a:t>
            </a:r>
            <a:r>
              <a:rPr lang="en-GB" sz="2000" baseline="30000" dirty="0"/>
              <a:t>2</a:t>
            </a:r>
            <a:r>
              <a:rPr lang="en-GB" sz="2000" dirty="0"/>
              <a:t>(8)+3</a:t>
            </a:r>
            <a:r>
              <a:rPr lang="en-GB" sz="2000" baseline="30000" dirty="0"/>
              <a:t>2</a:t>
            </a:r>
            <a:r>
              <a:rPr lang="en-GB" sz="2000" dirty="0"/>
              <a:t>(10)+4</a:t>
            </a:r>
            <a:r>
              <a:rPr lang="en-GB" sz="2000" baseline="30000" dirty="0"/>
              <a:t>2</a:t>
            </a:r>
            <a:r>
              <a:rPr lang="en-GB" sz="2000" dirty="0"/>
              <a:t>(9)+3</a:t>
            </a:r>
            <a:r>
              <a:rPr lang="en-GB" sz="2000" baseline="30000" dirty="0"/>
              <a:t>2</a:t>
            </a:r>
            <a:r>
              <a:rPr lang="en-GB" sz="2000" dirty="0"/>
              <a:t>(5)+4</a:t>
            </a:r>
            <a:r>
              <a:rPr lang="en-GB" sz="2000" baseline="30000" dirty="0"/>
              <a:t>2</a:t>
            </a:r>
            <a:r>
              <a:rPr lang="en-GB" sz="2000" dirty="0"/>
              <a:t>(7)+</a:t>
            </a:r>
          </a:p>
          <a:p>
            <a:r>
              <a:rPr lang="en-GB" sz="2000" dirty="0"/>
              <a:t>                              5</a:t>
            </a:r>
            <a:r>
              <a:rPr lang="en-GB" sz="2000" baseline="30000" dirty="0"/>
              <a:t>2</a:t>
            </a:r>
            <a:r>
              <a:rPr lang="en-GB" sz="2000" dirty="0"/>
              <a:t>(4)+4</a:t>
            </a:r>
            <a:r>
              <a:rPr lang="en-GB" sz="2000" baseline="30000" dirty="0"/>
              <a:t>2</a:t>
            </a:r>
            <a:r>
              <a:rPr lang="en-GB" sz="2000" dirty="0"/>
              <a:t>(6)+5</a:t>
            </a:r>
            <a:r>
              <a:rPr lang="en-GB" sz="2000" baseline="30000" dirty="0"/>
              <a:t>2</a:t>
            </a:r>
            <a:r>
              <a:rPr lang="en-GB" sz="2000" dirty="0"/>
              <a:t>(6)+6</a:t>
            </a:r>
            <a:r>
              <a:rPr lang="en-GB" sz="2000" baseline="30000" dirty="0"/>
              <a:t>2</a:t>
            </a:r>
            <a:r>
              <a:rPr lang="en-GB" sz="2000" dirty="0"/>
              <a:t>(7)} / 62  = </a:t>
            </a:r>
            <a:r>
              <a:rPr lang="en-GB" sz="2000" b="1" dirty="0"/>
              <a:t>16.47</a:t>
            </a:r>
            <a:endParaRPr lang="en-GB" sz="2000" dirty="0"/>
          </a:p>
          <a:p>
            <a:r>
              <a:rPr lang="en-GB" sz="2000" dirty="0"/>
              <a:t/>
            </a:r>
            <a:br>
              <a:rPr lang="en-GB" sz="2000" dirty="0"/>
            </a:br>
            <a:r>
              <a:rPr lang="en-GB" sz="2000" i="1" dirty="0"/>
              <a:t>VAR[(B+R)]</a:t>
            </a:r>
            <a:r>
              <a:rPr lang="en-GB" sz="2000" dirty="0"/>
              <a:t>  = </a:t>
            </a:r>
            <a:r>
              <a:rPr lang="en-GB" sz="2000" b="1" dirty="0">
                <a:solidFill>
                  <a:srgbClr val="00CC00"/>
                </a:solidFill>
              </a:rPr>
              <a:t>?</a:t>
            </a:r>
            <a:r>
              <a:rPr lang="en-GB" sz="2000" dirty="0"/>
              <a:t> *</a:t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i="1" dirty="0" smtClean="0"/>
              <a:t>E[BR]</a:t>
            </a:r>
            <a:r>
              <a:rPr lang="en-GB" sz="2000" dirty="0"/>
              <a:t> </a:t>
            </a:r>
            <a:r>
              <a:rPr lang="en-GB" sz="2000" dirty="0" smtClean="0"/>
              <a:t>= E[B,R] </a:t>
            </a:r>
            <a:r>
              <a:rPr lang="en-GB" sz="2000" dirty="0"/>
              <a:t>= {1(8)+2(10)+3(9)+2(5)+4(7)+6(4)</a:t>
            </a:r>
          </a:p>
          <a:p>
            <a:r>
              <a:rPr lang="en-GB" sz="2000" dirty="0"/>
              <a:t>                              +3(6)+6(6)+9(7)}/ 62                =</a:t>
            </a:r>
            <a:r>
              <a:rPr lang="en-GB" sz="2000" b="1" dirty="0"/>
              <a:t> 3.77</a:t>
            </a:r>
            <a:endParaRPr lang="en-GB" sz="2000" dirty="0"/>
          </a:p>
          <a:p>
            <a:r>
              <a:rPr lang="en-GB" sz="2000" dirty="0"/>
              <a:t>                        </a:t>
            </a:r>
          </a:p>
          <a:p>
            <a:r>
              <a:rPr lang="en-GB" sz="2000" i="1" dirty="0"/>
              <a:t>COVAR (</a:t>
            </a:r>
            <a:r>
              <a:rPr lang="en-GB" sz="2000" i="1" dirty="0" smtClean="0"/>
              <a:t>BR</a:t>
            </a:r>
            <a:r>
              <a:rPr lang="en-GB" sz="2000" i="1" dirty="0"/>
              <a:t>)</a:t>
            </a:r>
            <a:r>
              <a:rPr lang="en-GB" sz="2000" dirty="0"/>
              <a:t> = </a:t>
            </a:r>
            <a:r>
              <a:rPr lang="en-GB" b="1" dirty="0">
                <a:solidFill>
                  <a:srgbClr val="00CC00"/>
                </a:solidFill>
              </a:rPr>
              <a:t>?</a:t>
            </a:r>
            <a:endParaRPr lang="en-GB" sz="2000" i="1" dirty="0"/>
          </a:p>
          <a:p>
            <a:r>
              <a:rPr lang="en-GB" sz="2000" i="1" dirty="0"/>
              <a:t>Alternative calculation to *    </a:t>
            </a:r>
          </a:p>
          <a:p>
            <a:r>
              <a:rPr lang="en-GB" sz="2000" i="1" dirty="0"/>
              <a:t>VAR[B] + VAR[R] + 2 COVAR[ B, R]</a:t>
            </a:r>
            <a:r>
              <a:rPr lang="en-GB" sz="2000" dirty="0"/>
              <a:t>           </a:t>
            </a:r>
            <a:r>
              <a:rPr lang="en-GB" b="1" dirty="0">
                <a:solidFill>
                  <a:srgbClr val="00CC00"/>
                </a:solidFill>
              </a:rPr>
              <a:t>Comment?</a:t>
            </a:r>
            <a:endParaRPr lang="en-GB" sz="2000" dirty="0"/>
          </a:p>
          <a:p>
            <a:r>
              <a:rPr lang="en-GB" sz="2000" dirty="0">
                <a:latin typeface="Times New Roman" pitchFamily="18" charset="0"/>
              </a:rPr>
              <a:t>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0772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17A6F9DB-088E-45D2-BABA-C3B0579D0030}" type="slidenum">
              <a:rPr lang="en-GB"/>
              <a:pPr/>
              <a:t>12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EXPECTATION/VARIANCE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/>
              <a:t>Clearly,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/>
              <a:t>and</a:t>
            </a:r>
            <a:endParaRPr lang="en-GB" sz="320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455416"/>
              </p:ext>
            </p:extLst>
          </p:nvPr>
        </p:nvGraphicFramePr>
        <p:xfrm>
          <a:off x="2632075" y="1689100"/>
          <a:ext cx="4205288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3" imgW="2019240" imgH="863280" progId="Equation.3">
                  <p:embed/>
                </p:oleObj>
              </mc:Choice>
              <mc:Fallback>
                <p:oleObj name="Equation" r:id="rId3" imgW="20192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1689100"/>
                        <a:ext cx="4205288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818866"/>
              </p:ext>
            </p:extLst>
          </p:nvPr>
        </p:nvGraphicFramePr>
        <p:xfrm>
          <a:off x="2222500" y="4173538"/>
          <a:ext cx="5594350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5" imgW="2730240" imgH="863280" progId="Equation.3">
                  <p:embed/>
                </p:oleObj>
              </mc:Choice>
              <mc:Fallback>
                <p:oleObj name="Equation" r:id="rId5" imgW="27302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173538"/>
                        <a:ext cx="5594350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59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7FB7278C-0AB2-47F9-BD04-975ECCFBBB0E}" type="slidenum">
              <a:rPr lang="en-GB"/>
              <a:pPr/>
              <a:t>13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PROPERTIES - Expectation/Variance etc. </a:t>
            </a:r>
            <a:r>
              <a:rPr lang="en-IE" sz="3200" b="1">
                <a:solidFill>
                  <a:srgbClr val="FF3300"/>
                </a:solidFill>
              </a:rPr>
              <a:t>Prob.</a:t>
            </a:r>
            <a:r>
              <a:rPr lang="en-IE" sz="3200" b="1">
                <a:solidFill>
                  <a:schemeClr val="tx2"/>
                </a:solidFill>
              </a:rPr>
              <a:t> </a:t>
            </a:r>
            <a:r>
              <a:rPr lang="en-IE" sz="3200" b="1">
                <a:solidFill>
                  <a:srgbClr val="FF3300"/>
                </a:solidFill>
              </a:rPr>
              <a:t>Distributions (p.d.f.s)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773238"/>
            <a:ext cx="77724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/>
              <a:t>As for R.V.’s generally. For </a:t>
            </a:r>
            <a:r>
              <a:rPr lang="en-GB" sz="2400" i="1"/>
              <a:t>X</a:t>
            </a:r>
            <a:r>
              <a:rPr lang="en-GB" sz="2400"/>
              <a:t> a </a:t>
            </a:r>
            <a:r>
              <a:rPr lang="en-GB" sz="2400" i="1"/>
              <a:t>discrete</a:t>
            </a:r>
            <a:r>
              <a:rPr lang="en-GB" sz="2400"/>
              <a:t> R.V. with p.d.f. </a:t>
            </a:r>
            <a:r>
              <a:rPr lang="en-GB" sz="2400" i="1"/>
              <a:t>p{X},</a:t>
            </a:r>
            <a:r>
              <a:rPr lang="en-GB" sz="2400"/>
              <a:t> then for any real-valued function </a:t>
            </a:r>
            <a:r>
              <a:rPr lang="en-GB" sz="2400" i="1"/>
              <a:t>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400" i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i="1"/>
              <a:t>e.g.                                          </a:t>
            </a:r>
            <a:r>
              <a:rPr lang="en-GB" sz="2400"/>
              <a:t>  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400"/>
          </a:p>
          <a:p>
            <a:pPr marL="342900" indent="-342900">
              <a:spcBef>
                <a:spcPct val="20000"/>
              </a:spcBef>
            </a:pPr>
            <a:r>
              <a:rPr lang="en-GB" sz="2400"/>
              <a:t>                        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400"/>
              <a:t>                                   Applies for more than 2 R.V.s also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/>
              <a:t>Variance - again has similar properties to previously: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i="1"/>
              <a:t>e.g. </a:t>
            </a:r>
            <a:endParaRPr lang="en-GB" sz="2400"/>
          </a:p>
          <a:p>
            <a:pPr marL="342900" indent="-342900">
              <a:spcBef>
                <a:spcPct val="20000"/>
              </a:spcBef>
            </a:pPr>
            <a:r>
              <a:rPr lang="en-GB" sz="2400"/>
              <a:t>                                                   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352800" y="2667000"/>
          <a:ext cx="33448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3" imgW="1650960" imgH="355320" progId="Equation.3">
                  <p:embed/>
                </p:oleObj>
              </mc:Choice>
              <mc:Fallback>
                <p:oleObj name="Equation" r:id="rId3" imgW="1650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33448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600200" y="3429000"/>
          <a:ext cx="32639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Microsoft Equation 3.0" r:id="rId5" imgW="1574640" imgH="507960" progId="Equation.3">
                  <p:embed/>
                </p:oleObj>
              </mc:Choice>
              <mc:Fallback>
                <p:oleObj name="Microsoft Equation 3.0" r:id="rId5" imgW="15746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32639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676400" y="5589588"/>
          <a:ext cx="60150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7" imgW="2730240" imgH="228600" progId="Equation.3">
                  <p:embed/>
                </p:oleObj>
              </mc:Choice>
              <mc:Fallback>
                <p:oleObj name="Equation" r:id="rId7" imgW="273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89588"/>
                        <a:ext cx="60150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90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4D446C4A-D7BF-4128-A9E0-FC6B70E50F75}" type="slidenum">
              <a:rPr lang="en-GB"/>
              <a:pPr/>
              <a:t>14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228600"/>
            <a:ext cx="8001000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P.D.F./C.D.F.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9600" y="1066800"/>
            <a:ext cx="7772400" cy="518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dirty="0"/>
              <a:t>If </a:t>
            </a:r>
            <a:r>
              <a:rPr lang="en-IE" sz="2000" i="1" dirty="0"/>
              <a:t>X</a:t>
            </a:r>
            <a:r>
              <a:rPr lang="en-IE" sz="2000" dirty="0"/>
              <a:t> is a R.V. with a finite countable set of possible outcomes, {</a:t>
            </a:r>
            <a:r>
              <a:rPr lang="en-IE" sz="2000" i="1" dirty="0"/>
              <a:t>x</a:t>
            </a:r>
            <a:r>
              <a:rPr lang="en-IE" sz="2000" i="1" baseline="-25000" dirty="0"/>
              <a:t>1</a:t>
            </a:r>
            <a:r>
              <a:rPr lang="en-IE" sz="2000" i="1" dirty="0"/>
              <a:t> , x</a:t>
            </a:r>
            <a:r>
              <a:rPr lang="en-IE" sz="2000" i="1" baseline="-25000" dirty="0"/>
              <a:t>2</a:t>
            </a:r>
            <a:r>
              <a:rPr lang="en-IE" sz="2000" i="1" dirty="0"/>
              <a:t>,…..}, </a:t>
            </a:r>
            <a:r>
              <a:rPr lang="en-IE" sz="2000" dirty="0"/>
              <a:t>then the </a:t>
            </a:r>
            <a:r>
              <a:rPr lang="en-IE" sz="2000" b="1" i="1" dirty="0"/>
              <a:t>discrete probability distribution</a:t>
            </a:r>
            <a:r>
              <a:rPr lang="en-IE" sz="2000" dirty="0"/>
              <a:t> of </a:t>
            </a:r>
            <a:r>
              <a:rPr lang="en-IE" sz="2000" i="1" dirty="0"/>
              <a:t>X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000" i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000" i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000" i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/>
              <a:t>and </a:t>
            </a:r>
            <a:r>
              <a:rPr lang="en-IE" sz="2000" b="1" i="1" dirty="0"/>
              <a:t>D.F. or C.D.F.</a:t>
            </a:r>
            <a:endParaRPr lang="en-IE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dirty="0"/>
              <a:t>While, similarly, for </a:t>
            </a:r>
            <a:r>
              <a:rPr lang="en-IE" sz="2000" i="1" dirty="0"/>
              <a:t>X</a:t>
            </a:r>
            <a:r>
              <a:rPr lang="en-IE" sz="2000" dirty="0"/>
              <a:t> a R.V. taking any value </a:t>
            </a:r>
            <a:r>
              <a:rPr lang="en-IE" sz="2000" b="1" dirty="0"/>
              <a:t>along an interval</a:t>
            </a:r>
            <a:r>
              <a:rPr lang="en-IE" sz="2000" dirty="0"/>
              <a:t> of the </a:t>
            </a:r>
            <a:r>
              <a:rPr lang="en-IE" sz="2000" b="1" dirty="0"/>
              <a:t>real</a:t>
            </a:r>
            <a:r>
              <a:rPr lang="en-IE" sz="2000" dirty="0"/>
              <a:t> number line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/>
              <a:t>So if first derivative              exists, then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/>
              <a:t>                                 is the </a:t>
            </a:r>
            <a:r>
              <a:rPr lang="en-IE" sz="2000" b="1" i="1" dirty="0"/>
              <a:t>continuous </a:t>
            </a:r>
            <a:r>
              <a:rPr lang="en-IE" sz="2000" b="1" i="1" dirty="0" err="1"/>
              <a:t>pdf</a:t>
            </a:r>
            <a:r>
              <a:rPr lang="en-IE" sz="2000" dirty="0"/>
              <a:t>, with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2000" i="1" baseline="-250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353962"/>
              </p:ext>
            </p:extLst>
          </p:nvPr>
        </p:nvGraphicFramePr>
        <p:xfrm>
          <a:off x="2141538" y="1727200"/>
          <a:ext cx="63595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Equation" r:id="rId3" imgW="3098520" imgH="482400" progId="Equation.3">
                  <p:embed/>
                </p:oleObj>
              </mc:Choice>
              <mc:Fallback>
                <p:oleObj name="Equation" r:id="rId3" imgW="3098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1727200"/>
                        <a:ext cx="63595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05620"/>
              </p:ext>
            </p:extLst>
          </p:nvPr>
        </p:nvGraphicFramePr>
        <p:xfrm>
          <a:off x="2073275" y="3067050"/>
          <a:ext cx="48895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5" imgW="2273040" imgH="291960" progId="Equation.3">
                  <p:embed/>
                </p:oleObj>
              </mc:Choice>
              <mc:Fallback>
                <p:oleObj name="Equation" r:id="rId5" imgW="22730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067050"/>
                        <a:ext cx="48895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3886200" y="3886200"/>
          <a:ext cx="38671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Equation" r:id="rId9" imgW="1815840" imgH="596880" progId="Equation.3">
                  <p:embed/>
                </p:oleObj>
              </mc:Choice>
              <mc:Fallback>
                <p:oleObj name="Equation" r:id="rId9" imgW="1815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86200"/>
                        <a:ext cx="386715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514850" y="4584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11" imgW="114120" imgH="215640" progId="Equation.3">
                  <p:embed/>
                </p:oleObj>
              </mc:Choice>
              <mc:Fallback>
                <p:oleObj name="Equation" r:id="rId11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5847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3775075" y="5334000"/>
          <a:ext cx="34639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Equation" r:id="rId12" imgW="1600200" imgH="215640" progId="Equation.3">
                  <p:embed/>
                </p:oleObj>
              </mc:Choice>
              <mc:Fallback>
                <p:oleObj name="Equation" r:id="rId12" imgW="1600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5334000"/>
                        <a:ext cx="34639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156325" y="5638800"/>
          <a:ext cx="170973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14" imgW="799920" imgH="469800" progId="Equation.3">
                  <p:embed/>
                </p:oleObj>
              </mc:Choice>
              <mc:Fallback>
                <p:oleObj name="Equation" r:id="rId14" imgW="799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638800"/>
                        <a:ext cx="170973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82216"/>
              </p:ext>
            </p:extLst>
          </p:nvPr>
        </p:nvGraphicFramePr>
        <p:xfrm>
          <a:off x="2699792" y="4953000"/>
          <a:ext cx="8223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16" imgW="393480" imgH="203040" progId="Equation.3">
                  <p:embed/>
                </p:oleObj>
              </mc:Choice>
              <mc:Fallback>
                <p:oleObj name="Equation" r:id="rId16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953000"/>
                        <a:ext cx="8223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30270"/>
              </p:ext>
            </p:extLst>
          </p:nvPr>
        </p:nvGraphicFramePr>
        <p:xfrm>
          <a:off x="539552" y="5943600"/>
          <a:ext cx="19462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18" imgW="838080" imgH="203040" progId="Equation.3">
                  <p:embed/>
                </p:oleObj>
              </mc:Choice>
              <mc:Fallback>
                <p:oleObj name="Equation" r:id="rId18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943600"/>
                        <a:ext cx="19462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17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72C416F4-391D-47B5-B3C0-48725194D995}" type="slidenum">
              <a:rPr lang="en-GB"/>
              <a:pPr/>
              <a:t>15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>
                <a:solidFill>
                  <a:schemeClr val="tx2"/>
                </a:solidFill>
              </a:rPr>
              <a:t>DISTRIBUTIONS - e.g. MENDEL’s PEAS</a:t>
            </a:r>
            <a:endParaRPr lang="en-GB" sz="3200" b="1" dirty="0">
              <a:solidFill>
                <a:schemeClr val="tx2"/>
              </a:solidFill>
            </a:endParaRPr>
          </a:p>
        </p:txBody>
      </p:sp>
      <p:pic>
        <p:nvPicPr>
          <p:cNvPr id="4" name="Picture 5" descr="men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4" t="10243"/>
          <a:stretch>
            <a:fillRect/>
          </a:stretch>
        </p:blipFill>
        <p:spPr bwMode="auto">
          <a:xfrm>
            <a:off x="304800" y="1676400"/>
            <a:ext cx="8770938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50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3568" y="54868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200" b="1" dirty="0" smtClean="0">
                <a:solidFill>
                  <a:schemeClr val="tx2"/>
                </a:solidFill>
              </a:rPr>
              <a:t>Multiple Distributions – Product Interest by Location</a:t>
            </a:r>
            <a:endParaRPr lang="en-GB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oup 3"/>
          <p:cNvGraphicFramePr>
            <a:graphicFrameLocks noGrp="1"/>
          </p:cNvGraphicFramePr>
          <p:nvPr/>
        </p:nvGraphicFramePr>
        <p:xfrm>
          <a:off x="838200" y="1930400"/>
          <a:ext cx="7239000" cy="3937000"/>
        </p:xfrm>
        <a:graphic>
          <a:graphicData uri="http://schemas.openxmlformats.org/drawingml/2006/table">
            <a:tbl>
              <a:tblPr/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Dublin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Cork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Galway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Athlone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Interested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(106)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(53)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(53)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112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(106)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318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 Interested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(49.67)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(24.83)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(24.83)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(49.67)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149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Indifferent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(44.33)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(22.17)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(22.17)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(44.33)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133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600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2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67F5235-9C0A-418E-B3D4-B429828B2AA1}" type="slidenum">
              <a:rPr lang="en-GB"/>
              <a:pPr/>
              <a:t>17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IE" sz="3200" b="1">
                <a:solidFill>
                  <a:schemeClr val="tx2"/>
                </a:solidFill>
              </a:rPr>
              <a:t>MENDEL’s Example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412875"/>
            <a:ext cx="77724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/>
              <a:t>Let </a:t>
            </a:r>
            <a:r>
              <a:rPr lang="en-IE" sz="2400" i="1"/>
              <a:t>X </a:t>
            </a:r>
            <a:r>
              <a:rPr lang="en-IE" sz="2400"/>
              <a:t>record the no. of dominant </a:t>
            </a:r>
            <a:r>
              <a:rPr lang="en-IE" sz="2400" i="1"/>
              <a:t>A</a:t>
            </a:r>
            <a:r>
              <a:rPr lang="en-IE" sz="2400"/>
              <a:t> alleles in a randomly chosen genotype, then </a:t>
            </a:r>
            <a:r>
              <a:rPr lang="en-IE" sz="2400" i="1"/>
              <a:t>X</a:t>
            </a:r>
            <a:r>
              <a:rPr lang="en-IE" sz="2400"/>
              <a:t>= a R.V. with sample space </a:t>
            </a:r>
            <a:r>
              <a:rPr lang="en-IE" sz="2400" i="1"/>
              <a:t>S </a:t>
            </a:r>
            <a:r>
              <a:rPr lang="en-IE" sz="2400"/>
              <a:t>= {0,1,2}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/>
              <a:t>Outcomes in </a:t>
            </a:r>
            <a:r>
              <a:rPr lang="en-IE" sz="2400" i="1"/>
              <a:t>S</a:t>
            </a:r>
            <a:r>
              <a:rPr lang="en-IE" sz="2400"/>
              <a:t> correspond to events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 b="1"/>
              <a:t>Note: </a:t>
            </a:r>
            <a:r>
              <a:rPr lang="en-IE" sz="2400"/>
              <a:t>Further, any </a:t>
            </a:r>
            <a:r>
              <a:rPr lang="en-IE" sz="2400" b="1"/>
              <a:t>function</a:t>
            </a:r>
            <a:r>
              <a:rPr lang="en-IE" sz="2400"/>
              <a:t> of </a:t>
            </a:r>
            <a:r>
              <a:rPr lang="en-IE" sz="2400" i="1"/>
              <a:t>X</a:t>
            </a:r>
            <a:r>
              <a:rPr lang="en-IE" sz="2400"/>
              <a:t> is also a R.V.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/>
              <a:t>Where Z is a variable for seed character </a:t>
            </a:r>
            <a:r>
              <a:rPr lang="en-IE" sz="2400">
                <a:solidFill>
                  <a:srgbClr val="FF3300"/>
                </a:solidFill>
              </a:rPr>
              <a:t>phenotype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400">
              <a:solidFill>
                <a:srgbClr val="FF3300"/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209800" y="2941638"/>
          <a:ext cx="2030413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3" imgW="1155600" imgH="711000" progId="Equation.3">
                  <p:embed/>
                </p:oleObj>
              </mc:Choice>
              <mc:Fallback>
                <p:oleObj name="Equation" r:id="rId3" imgW="1155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41638"/>
                        <a:ext cx="2030413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536700" y="4870450"/>
          <a:ext cx="53657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5" imgW="2781000" imgH="457200" progId="Equation.3">
                  <p:embed/>
                </p:oleObj>
              </mc:Choice>
              <mc:Fallback>
                <p:oleObj name="Equation" r:id="rId5" imgW="27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870450"/>
                        <a:ext cx="53657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40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763E386D-9DF6-4144-8ABD-E7E3F5A0F5BE}" type="slidenum">
              <a:rPr lang="en-GB"/>
              <a:pPr/>
              <a:t>18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Example contd.</a:t>
            </a:r>
            <a:endParaRPr lang="en-GB" sz="320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908050"/>
            <a:ext cx="7773988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 sz="2400" dirty="0"/>
              <a:t>So that, for Mendel’s data,</a:t>
            </a:r>
          </a:p>
          <a:p>
            <a:pPr>
              <a:spcBef>
                <a:spcPct val="20000"/>
              </a:spcBef>
            </a:pPr>
            <a:endParaRPr lang="en-GB" sz="2400" dirty="0"/>
          </a:p>
          <a:p>
            <a:pPr>
              <a:spcBef>
                <a:spcPct val="20000"/>
              </a:spcBef>
            </a:pPr>
            <a:r>
              <a:rPr lang="en-IE" sz="2400" dirty="0"/>
              <a:t>And                                              </a:t>
            </a:r>
            <a:r>
              <a:rPr lang="en-IE" sz="2400" dirty="0" smtClean="0"/>
              <a:t>                 so</a:t>
            </a:r>
            <a:endParaRPr lang="en-GB" sz="2400" dirty="0"/>
          </a:p>
          <a:p>
            <a:pPr marL="342900" indent="-342900">
              <a:spcBef>
                <a:spcPct val="20000"/>
              </a:spcBef>
            </a:pPr>
            <a:r>
              <a:rPr lang="en-GB" sz="2400" dirty="0"/>
              <a:t>                                                         </a:t>
            </a:r>
          </a:p>
          <a:p>
            <a:pPr>
              <a:spcBef>
                <a:spcPct val="20000"/>
              </a:spcBef>
            </a:pPr>
            <a:r>
              <a:rPr lang="en-GB" sz="2400" dirty="0"/>
              <a:t>And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400" dirty="0"/>
          </a:p>
          <a:p>
            <a:pPr>
              <a:spcBef>
                <a:spcPct val="20000"/>
              </a:spcBef>
            </a:pPr>
            <a:endParaRPr lang="en-IE" sz="1400" b="1" dirty="0" smtClean="0">
              <a:solidFill>
                <a:srgbClr val="FF3300"/>
              </a:solidFill>
            </a:endParaRPr>
          </a:p>
          <a:p>
            <a:pPr>
              <a:spcBef>
                <a:spcPct val="20000"/>
              </a:spcBef>
            </a:pPr>
            <a:r>
              <a:rPr lang="en-IE" sz="2200" b="1" dirty="0" smtClean="0">
                <a:solidFill>
                  <a:srgbClr val="FF3300"/>
                </a:solidFill>
              </a:rPr>
              <a:t>Note</a:t>
            </a:r>
            <a:r>
              <a:rPr lang="en-IE" sz="2200" b="1" dirty="0">
                <a:solidFill>
                  <a:srgbClr val="FF3300"/>
                </a:solidFill>
              </a:rPr>
              <a:t>:</a:t>
            </a:r>
            <a:r>
              <a:rPr lang="en-IE" sz="2200" dirty="0"/>
              <a:t> Z = ‘dummy’ or </a:t>
            </a:r>
            <a:r>
              <a:rPr lang="en-IE" sz="2200" dirty="0">
                <a:solidFill>
                  <a:srgbClr val="FF3300"/>
                </a:solidFill>
              </a:rPr>
              <a:t>indicator</a:t>
            </a:r>
            <a:r>
              <a:rPr lang="en-IE" sz="2200" dirty="0"/>
              <a:t>. Could have chosen e.g. Q as a function of X </a:t>
            </a:r>
            <a:r>
              <a:rPr lang="en-IE" sz="2200" dirty="0" err="1"/>
              <a:t>s.t.</a:t>
            </a:r>
            <a:r>
              <a:rPr lang="en-IE" sz="2200" dirty="0"/>
              <a:t> Q = 0 round, (X </a:t>
            </a:r>
            <a:r>
              <a:rPr lang="en-IE" sz="2200" dirty="0" smtClean="0"/>
              <a:t>&gt; 0</a:t>
            </a:r>
            <a:r>
              <a:rPr lang="en-IE" sz="2200" dirty="0"/>
              <a:t>), Q = 1 wrinkled, (X=0). Then probabilities for Q opposite to those for Z with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200" dirty="0"/>
          </a:p>
          <a:p>
            <a:pPr>
              <a:spcBef>
                <a:spcPct val="20000"/>
              </a:spcBef>
            </a:pPr>
            <a:r>
              <a:rPr lang="en-IE" sz="2200" dirty="0"/>
              <a:t>                  </a:t>
            </a:r>
            <a:r>
              <a:rPr lang="en-IE" sz="2200" dirty="0" smtClean="0"/>
              <a:t>      and</a:t>
            </a:r>
            <a:endParaRPr lang="en-GB" sz="22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60913" y="692150"/>
          <a:ext cx="22574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692150"/>
                        <a:ext cx="22574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919288" y="1412875"/>
          <a:ext cx="294005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5" imgW="1447560" imgH="634680" progId="Equation.3">
                  <p:embed/>
                </p:oleObj>
              </mc:Choice>
              <mc:Fallback>
                <p:oleObj name="Equation" r:id="rId5" imgW="14475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412875"/>
                        <a:ext cx="294005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618288" y="1784350"/>
          <a:ext cx="13033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7" imgW="698400" imgH="304560" progId="Equation.3">
                  <p:embed/>
                </p:oleObj>
              </mc:Choice>
              <mc:Fallback>
                <p:oleObj name="Equation" r:id="rId7" imgW="698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1784350"/>
                        <a:ext cx="13033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4617"/>
              </p:ext>
            </p:extLst>
          </p:nvPr>
        </p:nvGraphicFramePr>
        <p:xfrm>
          <a:off x="1773238" y="2670175"/>
          <a:ext cx="58229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9" imgW="2882880" imgH="660240" progId="Equation.3">
                  <p:embed/>
                </p:oleObj>
              </mc:Choice>
              <mc:Fallback>
                <p:oleObj name="Equation" r:id="rId9" imgW="28828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670175"/>
                        <a:ext cx="58229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586261"/>
              </p:ext>
            </p:extLst>
          </p:nvPr>
        </p:nvGraphicFramePr>
        <p:xfrm>
          <a:off x="611560" y="5373688"/>
          <a:ext cx="1327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11" imgW="711000" imgH="304560" progId="Equation.3">
                  <p:embed/>
                </p:oleObj>
              </mc:Choice>
              <mc:Fallback>
                <p:oleObj name="Equation" r:id="rId11" imgW="7110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73688"/>
                        <a:ext cx="1327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412052"/>
              </p:ext>
            </p:extLst>
          </p:nvPr>
        </p:nvGraphicFramePr>
        <p:xfrm>
          <a:off x="3133725" y="5441950"/>
          <a:ext cx="50387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13" imgW="2882880" imgH="660240" progId="Equation.3">
                  <p:embed/>
                </p:oleObj>
              </mc:Choice>
              <mc:Fallback>
                <p:oleObj name="Equation" r:id="rId13" imgW="28828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5441950"/>
                        <a:ext cx="50387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88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86E0A81C-6D12-426E-BA34-55908FB9D2DE}" type="slidenum">
              <a:rPr lang="en-GB"/>
              <a:pPr/>
              <a:t>19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JOINT/MARGINAL DISTRIBUTIONS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1052513"/>
            <a:ext cx="8131175" cy="544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/>
              <a:t>Joint cumulative distribution</a:t>
            </a:r>
            <a:r>
              <a:rPr lang="en-GB" sz="2200" dirty="0"/>
              <a:t> of </a:t>
            </a:r>
            <a:r>
              <a:rPr lang="en-GB" sz="2200" i="1" dirty="0"/>
              <a:t>X</a:t>
            </a:r>
            <a:r>
              <a:rPr lang="en-GB" sz="2200" dirty="0"/>
              <a:t> and </a:t>
            </a:r>
            <a:r>
              <a:rPr lang="en-GB" sz="2200" i="1" dirty="0"/>
              <a:t>Y</a:t>
            </a:r>
            <a:r>
              <a:rPr lang="en-GB" sz="2200" dirty="0"/>
              <a:t>, </a:t>
            </a:r>
            <a:r>
              <a:rPr lang="en-GB" sz="2200" b="1" dirty="0"/>
              <a:t>marginal cumulative</a:t>
            </a:r>
            <a:r>
              <a:rPr lang="en-GB" sz="2200" dirty="0"/>
              <a:t> for </a:t>
            </a:r>
            <a:r>
              <a:rPr lang="en-GB" sz="2200" i="1" dirty="0"/>
              <a:t>X</a:t>
            </a:r>
            <a:r>
              <a:rPr lang="en-GB" sz="2200" dirty="0"/>
              <a:t>, without regard to </a:t>
            </a:r>
            <a:r>
              <a:rPr lang="en-GB" sz="2200" i="1" dirty="0"/>
              <a:t>Y</a:t>
            </a:r>
            <a:r>
              <a:rPr lang="en-GB" sz="2200" dirty="0"/>
              <a:t> and </a:t>
            </a:r>
            <a:r>
              <a:rPr lang="en-GB" sz="2200" b="1" dirty="0"/>
              <a:t>joint distribution (</a:t>
            </a:r>
            <a:r>
              <a:rPr lang="en-GB" sz="2200" b="1" dirty="0" err="1"/>
              <a:t>p.d.f</a:t>
            </a:r>
            <a:r>
              <a:rPr lang="en-GB" sz="2200" b="1" dirty="0"/>
              <a:t>.)</a:t>
            </a:r>
            <a:r>
              <a:rPr lang="en-GB" sz="2200" dirty="0"/>
              <a:t> of </a:t>
            </a:r>
            <a:r>
              <a:rPr lang="en-GB" sz="2200" i="1" dirty="0"/>
              <a:t>X</a:t>
            </a:r>
            <a:r>
              <a:rPr lang="en-GB" sz="2200" dirty="0"/>
              <a:t> and </a:t>
            </a:r>
            <a:r>
              <a:rPr lang="en-GB" sz="2200" i="1" dirty="0"/>
              <a:t>Y</a:t>
            </a:r>
            <a:r>
              <a:rPr lang="en-GB" sz="2200" dirty="0"/>
              <a:t> then, respectively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>
              <a:spcBef>
                <a:spcPct val="20000"/>
              </a:spcBef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/>
              <a:t>where similarly for </a:t>
            </a:r>
            <a:r>
              <a:rPr lang="en-GB" sz="2200" b="1" dirty="0"/>
              <a:t>continuous</a:t>
            </a:r>
            <a:r>
              <a:rPr lang="en-GB" sz="2200" dirty="0"/>
              <a:t> </a:t>
            </a:r>
            <a:r>
              <a:rPr lang="en-GB" sz="2200" dirty="0" smtClean="0"/>
              <a:t>case, </a:t>
            </a:r>
            <a:r>
              <a:rPr lang="en-GB" sz="2200" dirty="0"/>
              <a:t>e.g. (2) becomes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88571"/>
              </p:ext>
            </p:extLst>
          </p:nvPr>
        </p:nvGraphicFramePr>
        <p:xfrm>
          <a:off x="2290763" y="2348880"/>
          <a:ext cx="5807075" cy="242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3" imgW="3288960" imgH="1193760" progId="Equation.3">
                  <p:embed/>
                </p:oleObj>
              </mc:Choice>
              <mc:Fallback>
                <p:oleObj name="Equation" r:id="rId3" imgW="328896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2348880"/>
                        <a:ext cx="5807075" cy="2424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895359"/>
              </p:ext>
            </p:extLst>
          </p:nvPr>
        </p:nvGraphicFramePr>
        <p:xfrm>
          <a:off x="1365250" y="5356225"/>
          <a:ext cx="66214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5" imgW="3288960" imgH="507960" progId="Equation.3">
                  <p:embed/>
                </p:oleObj>
              </mc:Choice>
              <mc:Fallback>
                <p:oleObj name="Equation" r:id="rId5" imgW="3288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356225"/>
                        <a:ext cx="662146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64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PROBABILITY – Inferential Basis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09600" y="1600200"/>
            <a:ext cx="77724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400" b="1"/>
              <a:t>COUNTING RULES </a:t>
            </a:r>
            <a:r>
              <a:rPr lang="en-IE" sz="2400"/>
              <a:t>– Permutations, Combinations</a:t>
            </a:r>
            <a:endParaRPr lang="en-IE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400" b="1"/>
              <a:t>BASICS </a:t>
            </a:r>
            <a:r>
              <a:rPr lang="en-IE" sz="2400"/>
              <a:t>Sample Space, Event, Probabilistic Expt.</a:t>
            </a:r>
            <a:endParaRPr lang="en-IE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400" b="1"/>
              <a:t>DEFINITION </a:t>
            </a:r>
            <a:r>
              <a:rPr lang="en-IE" sz="2400"/>
              <a:t>/ Probability Types</a:t>
            </a:r>
            <a:r>
              <a:rPr lang="en-IE" sz="2400" b="1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400" b="1"/>
              <a:t>AXIOMS </a:t>
            </a:r>
            <a:r>
              <a:rPr lang="en-IE" sz="2400"/>
              <a:t>(Basic Rules)</a:t>
            </a:r>
            <a:endParaRPr lang="en-IE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b="1"/>
              <a:t> </a:t>
            </a:r>
            <a:endParaRPr lang="en-IE" sz="20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i="1"/>
              <a:t>                           </a:t>
            </a:r>
            <a:endParaRPr lang="en-IE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i="1"/>
              <a:t>                               </a:t>
            </a:r>
            <a:endParaRPr lang="en-IE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400" b="1"/>
              <a:t>ADDITION RULE – </a:t>
            </a:r>
            <a:r>
              <a:rPr lang="en-IE" sz="2400"/>
              <a:t>general and special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b="1"/>
              <a:t>       </a:t>
            </a:r>
            <a:r>
              <a:rPr lang="en-IE" sz="2400"/>
              <a:t>from Union (of events or sets of points in space)</a:t>
            </a:r>
            <a:endParaRPr lang="en-IE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2400" b="1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023938" y="4572000"/>
          <a:ext cx="63960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2705040" imgH="203040" progId="Equation.3">
                  <p:embed/>
                </p:oleObj>
              </mc:Choice>
              <mc:Fallback>
                <p:oleObj name="Equation" r:id="rId3" imgW="2705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4572000"/>
                        <a:ext cx="63960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160463" y="3276600"/>
          <a:ext cx="33242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1409400" imgH="203040" progId="Equation.3">
                  <p:embed/>
                </p:oleObj>
              </mc:Choice>
              <mc:Fallback>
                <p:oleObj name="Equation" r:id="rId5" imgW="1409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3276600"/>
                        <a:ext cx="33242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57200" y="3657600"/>
          <a:ext cx="59769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2641320" imgH="444240" progId="Equation.3">
                  <p:embed/>
                </p:oleObj>
              </mc:Choice>
              <mc:Fallback>
                <p:oleObj name="Equation" r:id="rId7" imgW="264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59769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 flipH="1" flipV="1">
            <a:off x="4932363" y="4868863"/>
            <a:ext cx="86360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2555875" y="4941888"/>
            <a:ext cx="1223963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635375" y="4292600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>
                <a:solidFill>
                  <a:srgbClr val="FF0000"/>
                </a:solidFill>
              </a:rPr>
              <a:t>OR</a:t>
            </a:r>
            <a:endParaRPr lang="en-GB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86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3E5691D2-482B-4939-AAAA-0B0397626041}" type="slidenum">
              <a:rPr lang="en-GB"/>
              <a:pPr/>
              <a:t>20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1663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tx2"/>
                </a:solidFill>
              </a:rPr>
              <a:t>CONDITIONAL DISTRIBUTIONS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1259632"/>
            <a:ext cx="7772400" cy="500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/>
              <a:t>Conditional distribution</a:t>
            </a:r>
            <a:r>
              <a:rPr lang="en-GB" sz="2200" dirty="0"/>
              <a:t> of </a:t>
            </a:r>
            <a:r>
              <a:rPr lang="en-GB" sz="2200" i="1" dirty="0"/>
              <a:t>X</a:t>
            </a:r>
            <a:r>
              <a:rPr lang="en-GB" sz="2200" dirty="0"/>
              <a:t>, given that </a:t>
            </a:r>
            <a:r>
              <a:rPr lang="en-GB" sz="2200" i="1" dirty="0"/>
              <a:t>Y=y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i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i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i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i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i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/>
              <a:t>where for</a:t>
            </a:r>
            <a:r>
              <a:rPr lang="en-GB" sz="2200" i="1" dirty="0"/>
              <a:t> X</a:t>
            </a:r>
            <a:r>
              <a:rPr lang="en-GB" sz="2200" dirty="0"/>
              <a:t> and </a:t>
            </a:r>
            <a:r>
              <a:rPr lang="en-GB" sz="2200" i="1" dirty="0"/>
              <a:t>Y</a:t>
            </a:r>
            <a:r>
              <a:rPr lang="en-GB" sz="2200" dirty="0"/>
              <a:t> </a:t>
            </a:r>
            <a:r>
              <a:rPr lang="en-GB" sz="2200" b="1" dirty="0"/>
              <a:t>independent                            </a:t>
            </a:r>
            <a:r>
              <a:rPr lang="en-GB" sz="2200" b="1" dirty="0" smtClean="0"/>
              <a:t>  </a:t>
            </a:r>
            <a:r>
              <a:rPr lang="en-GB" sz="2200" dirty="0" smtClean="0"/>
              <a:t>and</a:t>
            </a:r>
            <a:endParaRPr lang="en-GB" sz="2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 smtClean="0">
                <a:solidFill>
                  <a:srgbClr val="00CC00"/>
                </a:solidFill>
              </a:rPr>
              <a:t>Example:</a:t>
            </a:r>
            <a:r>
              <a:rPr lang="en-GB" sz="2200" b="1" dirty="0" smtClean="0"/>
              <a:t> Mendel’s expt. </a:t>
            </a:r>
            <a:r>
              <a:rPr lang="en-GB" sz="2200" dirty="0" smtClean="0"/>
              <a:t>Probability that a round seed </a:t>
            </a:r>
            <a:r>
              <a:rPr lang="en-GB" sz="2200" i="1" dirty="0" smtClean="0"/>
              <a:t>(Z=1)</a:t>
            </a:r>
            <a:r>
              <a:rPr lang="en-GB" sz="2200" dirty="0" smtClean="0"/>
              <a:t> is a homozygote   </a:t>
            </a:r>
            <a:r>
              <a:rPr lang="en-GB" sz="2200" i="1" dirty="0" smtClean="0"/>
              <a:t>AA  </a:t>
            </a:r>
            <a:r>
              <a:rPr lang="en-GB" sz="2200" dirty="0" smtClean="0"/>
              <a:t>i.e.</a:t>
            </a:r>
            <a:r>
              <a:rPr lang="en-GB" sz="2200" i="1" dirty="0" smtClean="0"/>
              <a:t> (X=2)</a:t>
            </a:r>
            <a:endParaRPr lang="en-GB" sz="22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77633"/>
              </p:ext>
            </p:extLst>
          </p:nvPr>
        </p:nvGraphicFramePr>
        <p:xfrm>
          <a:off x="1830388" y="1772816"/>
          <a:ext cx="6773862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3" imgW="3619440" imgH="939600" progId="Equation.3">
                  <p:embed/>
                </p:oleObj>
              </mc:Choice>
              <mc:Fallback>
                <p:oleObj name="Equation" r:id="rId3" imgW="36194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772816"/>
                        <a:ext cx="6773862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13341"/>
              </p:ext>
            </p:extLst>
          </p:nvPr>
        </p:nvGraphicFramePr>
        <p:xfrm>
          <a:off x="4788024" y="3550468"/>
          <a:ext cx="18097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5" imgW="952200" imgH="203040" progId="Equation.3">
                  <p:embed/>
                </p:oleObj>
              </mc:Choice>
              <mc:Fallback>
                <p:oleObj name="Equation" r:id="rId5" imgW="952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550468"/>
                        <a:ext cx="18097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126434"/>
              </p:ext>
            </p:extLst>
          </p:nvPr>
        </p:nvGraphicFramePr>
        <p:xfrm>
          <a:off x="7092280" y="3550468"/>
          <a:ext cx="18351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7" imgW="965160" imgH="203040" progId="Equation.3">
                  <p:embed/>
                </p:oleObj>
              </mc:Choice>
              <mc:Fallback>
                <p:oleObj name="Equation" r:id="rId7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550468"/>
                        <a:ext cx="18351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781617"/>
              </p:ext>
            </p:extLst>
          </p:nvPr>
        </p:nvGraphicFramePr>
        <p:xfrm>
          <a:off x="663575" y="5373688"/>
          <a:ext cx="64833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9" imgW="3314520" imgH="583920" progId="Equation.3">
                  <p:embed/>
                </p:oleObj>
              </mc:Choice>
              <mc:Fallback>
                <p:oleObj name="Equation" r:id="rId9" imgW="3314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373688"/>
                        <a:ext cx="64833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588125" y="4869160"/>
            <a:ext cx="255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b="1" dirty="0">
                <a:solidFill>
                  <a:srgbClr val="FF3300"/>
                </a:solidFill>
              </a:rPr>
              <a:t>AND </a:t>
            </a:r>
            <a:r>
              <a:rPr lang="en-IE" dirty="0">
                <a:solidFill>
                  <a:srgbClr val="FF3300"/>
                </a:solidFill>
              </a:rPr>
              <a:t>- i.e. </a:t>
            </a:r>
            <a:r>
              <a:rPr lang="en-IE" b="1" dirty="0">
                <a:solidFill>
                  <a:srgbClr val="FF3300"/>
                </a:solidFill>
              </a:rPr>
              <a:t>joint</a:t>
            </a:r>
            <a:r>
              <a:rPr lang="en-IE" dirty="0">
                <a:solidFill>
                  <a:srgbClr val="FF3300"/>
                </a:solidFill>
              </a:rPr>
              <a:t> or </a:t>
            </a:r>
            <a:r>
              <a:rPr lang="en-IE" b="1" dirty="0">
                <a:solidFill>
                  <a:srgbClr val="FF3300"/>
                </a:solidFill>
              </a:rPr>
              <a:t>intersection</a:t>
            </a:r>
            <a:r>
              <a:rPr lang="en-IE" dirty="0">
                <a:solidFill>
                  <a:srgbClr val="FF3300"/>
                </a:solidFill>
              </a:rPr>
              <a:t> as above</a:t>
            </a:r>
            <a:endParaRPr lang="en-GB" dirty="0">
              <a:solidFill>
                <a:srgbClr val="FF3300"/>
              </a:solidFill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4787900" y="5229225"/>
            <a:ext cx="18716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995738" y="5229225"/>
            <a:ext cx="8636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 flipV="1">
            <a:off x="3869529" y="1844824"/>
            <a:ext cx="3708401" cy="2177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7451725" y="1844824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>
                <a:solidFill>
                  <a:srgbClr val="FF3300"/>
                </a:solidFill>
              </a:rPr>
              <a:t>i.e. JOINT</a:t>
            </a:r>
            <a:endParaRPr lang="en-GB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72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200" b="1" dirty="0" smtClean="0">
                <a:solidFill>
                  <a:schemeClr val="tx2"/>
                </a:solidFill>
              </a:rPr>
              <a:t>Example on Multiple Distributions –Product Interest by Location - rearranging</a:t>
            </a:r>
            <a:endParaRPr lang="en-GB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oup 55"/>
          <p:cNvGraphicFramePr>
            <a:graphicFrameLocks noGrp="1"/>
          </p:cNvGraphicFramePr>
          <p:nvPr/>
        </p:nvGraphicFramePr>
        <p:xfrm>
          <a:off x="838200" y="1930400"/>
          <a:ext cx="7239000" cy="3134360"/>
        </p:xfrm>
        <a:graphic>
          <a:graphicData uri="http://schemas.openxmlformats.org/drawingml/2006/table">
            <a:tbl>
              <a:tblPr/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Dublin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Cork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Galway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Athlone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Interested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 (106)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(53)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45 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(53)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112 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(106)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318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 Interested/Indifferent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80 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(94)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59 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(47)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55 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(47)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88 </a:t>
                      </a: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(94)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282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600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46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404813"/>
            <a:ext cx="79898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>
                <a:solidFill>
                  <a:schemeClr val="tx2"/>
                </a:solidFill>
              </a:rPr>
              <a:t>BAYES </a:t>
            </a:r>
            <a:r>
              <a:rPr lang="en-IE" sz="3200" b="1" dirty="0" smtClean="0">
                <a:solidFill>
                  <a:schemeClr val="tx2"/>
                </a:solidFill>
              </a:rPr>
              <a:t>Developed Example: Bioinformatics</a:t>
            </a:r>
            <a:r>
              <a:rPr lang="en-IE" sz="3200" b="1" dirty="0">
                <a:solidFill>
                  <a:schemeClr val="tx2"/>
                </a:solidFill>
              </a:rPr>
              <a:t/>
            </a:r>
            <a:br>
              <a:rPr lang="en-IE" sz="3200" b="1" dirty="0">
                <a:solidFill>
                  <a:schemeClr val="tx2"/>
                </a:solidFill>
              </a:rPr>
            </a:br>
            <a:r>
              <a:rPr lang="en-IE" sz="3200" b="1" dirty="0">
                <a:solidFill>
                  <a:schemeClr val="tx2"/>
                </a:solidFill>
              </a:rPr>
              <a:t>Accuracy of Assembled DNA sequences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5800" y="1773238"/>
            <a:ext cx="813435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 b="1" dirty="0"/>
              <a:t>Want</a:t>
            </a:r>
            <a:r>
              <a:rPr lang="en-IE" sz="2400" dirty="0"/>
              <a:t> estimate of probability that </a:t>
            </a:r>
            <a:r>
              <a:rPr lang="en-IE" sz="2400" i="1" dirty="0" err="1"/>
              <a:t>ith</a:t>
            </a:r>
            <a:r>
              <a:rPr lang="en-IE" sz="2400" dirty="0"/>
              <a:t> letter of an assembled sequence is </a:t>
            </a:r>
            <a:r>
              <a:rPr lang="en-IE" sz="2400" i="1" dirty="0"/>
              <a:t>A,C,G, T or – (unknown)</a:t>
            </a:r>
            <a:endParaRPr lang="en-IE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 b="1" dirty="0"/>
              <a:t>Assume</a:t>
            </a:r>
            <a:r>
              <a:rPr lang="en-IE" sz="2400" dirty="0"/>
              <a:t> each fragment assembly correct, all portions equally reliable, sequencing errors </a:t>
            </a:r>
            <a:r>
              <a:rPr lang="en-IE" sz="2400" dirty="0" err="1"/>
              <a:t>independ</a:t>
            </a:r>
            <a:r>
              <a:rPr lang="en-IE" sz="2400" baseline="30000" dirty="0" err="1"/>
              <a:t>t</a:t>
            </a:r>
            <a:r>
              <a:rPr lang="en-IE" sz="2400" baseline="30000" dirty="0"/>
              <a:t>.</a:t>
            </a:r>
            <a:r>
              <a:rPr lang="en-IE" sz="2400" dirty="0"/>
              <a:t> &amp; uniform throughout sequence. Assume letters in sequence </a:t>
            </a:r>
            <a:r>
              <a:rPr lang="en-IE" sz="2400" b="1" dirty="0">
                <a:solidFill>
                  <a:srgbClr val="FF0000"/>
                </a:solidFill>
              </a:rPr>
              <a:t>IID</a:t>
            </a:r>
            <a:r>
              <a:rPr lang="en-IE" sz="2400" dirty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 dirty="0"/>
              <a:t>Let </a:t>
            </a:r>
            <a:r>
              <a:rPr lang="en-IE" sz="2400" i="1" dirty="0"/>
              <a:t>F* = {f</a:t>
            </a:r>
            <a:r>
              <a:rPr lang="en-IE" sz="2400" i="1" baseline="-25000" dirty="0"/>
              <a:t>1</a:t>
            </a:r>
            <a:r>
              <a:rPr lang="en-IE" sz="2400" i="1" dirty="0"/>
              <a:t>, f</a:t>
            </a:r>
            <a:r>
              <a:rPr lang="en-IE" sz="2400" i="1" baseline="-25000" dirty="0"/>
              <a:t>2 </a:t>
            </a:r>
            <a:r>
              <a:rPr lang="en-IE" sz="2400" i="1" dirty="0"/>
              <a:t>, …</a:t>
            </a:r>
            <a:r>
              <a:rPr lang="en-IE" sz="2400" i="1" dirty="0" err="1"/>
              <a:t>f</a:t>
            </a:r>
            <a:r>
              <a:rPr lang="en-IE" sz="2400" i="1" baseline="-25000" dirty="0" err="1"/>
              <a:t>N</a:t>
            </a:r>
            <a:r>
              <a:rPr lang="en-IE" sz="2400" i="1" dirty="0"/>
              <a:t>}</a:t>
            </a:r>
            <a:r>
              <a:rPr lang="en-IE" sz="2400" dirty="0"/>
              <a:t> be the set of fragments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 dirty="0"/>
              <a:t>Fragments aligned into assembled sequence - correspond to columns </a:t>
            </a:r>
            <a:r>
              <a:rPr lang="en-IE" sz="2400" i="1" dirty="0"/>
              <a:t>i</a:t>
            </a:r>
            <a:r>
              <a:rPr lang="en-IE" sz="2400" dirty="0"/>
              <a:t> in matrix, while fragments correspond to rows </a:t>
            </a:r>
            <a:r>
              <a:rPr lang="en-IE" sz="2400" i="1" dirty="0"/>
              <a:t>j</a:t>
            </a:r>
            <a:endParaRPr lang="en-IE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 dirty="0"/>
              <a:t>Matrix elements </a:t>
            </a:r>
            <a:r>
              <a:rPr lang="en-IE" sz="2400" i="1" dirty="0" err="1"/>
              <a:t>x</a:t>
            </a:r>
            <a:r>
              <a:rPr lang="en-IE" sz="2400" i="1" baseline="-25000" dirty="0" err="1"/>
              <a:t>ij</a:t>
            </a:r>
            <a:r>
              <a:rPr lang="en-IE" sz="2400" i="1" baseline="-25000" dirty="0"/>
              <a:t> </a:t>
            </a:r>
            <a:r>
              <a:rPr lang="en-IE" sz="2400" dirty="0"/>
              <a:t>are members of </a:t>
            </a:r>
            <a:r>
              <a:rPr lang="en-IE" sz="2400" i="1" dirty="0"/>
              <a:t>B* = {A,C,G,T, - , 0}</a:t>
            </a:r>
            <a:r>
              <a:rPr lang="en-IE" sz="2400" dirty="0"/>
              <a:t> 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 dirty="0"/>
              <a:t>True sequence (in </a:t>
            </a:r>
            <a:r>
              <a:rPr lang="en-IE" sz="2400" i="1" dirty="0"/>
              <a:t>n </a:t>
            </a:r>
            <a:r>
              <a:rPr lang="en-IE" sz="2400" dirty="0"/>
              <a:t>columns) is </a:t>
            </a:r>
            <a:r>
              <a:rPr lang="en-IE" sz="2400" i="1" dirty="0"/>
              <a:t>s = {s</a:t>
            </a:r>
            <a:r>
              <a:rPr lang="en-IE" sz="2400" i="1" baseline="-25000" dirty="0"/>
              <a:t>1</a:t>
            </a:r>
            <a:r>
              <a:rPr lang="en-IE" sz="2400" i="1" dirty="0"/>
              <a:t>, s</a:t>
            </a:r>
            <a:r>
              <a:rPr lang="en-IE" sz="2400" i="1" baseline="-25000" dirty="0"/>
              <a:t>2 </a:t>
            </a:r>
            <a:r>
              <a:rPr lang="en-IE" sz="2400" i="1" dirty="0"/>
              <a:t>, …</a:t>
            </a:r>
            <a:r>
              <a:rPr lang="en-IE" sz="2400" i="1" dirty="0" err="1"/>
              <a:t>s</a:t>
            </a:r>
            <a:r>
              <a:rPr lang="en-IE" sz="2400" i="1" baseline="-25000" dirty="0" err="1"/>
              <a:t>n</a:t>
            </a:r>
            <a:r>
              <a:rPr lang="en-IE" sz="2400" i="1" dirty="0"/>
              <a:t>}</a:t>
            </a:r>
            <a:r>
              <a:rPr lang="en-IE" sz="2400" dirty="0"/>
              <a:t>  where </a:t>
            </a:r>
            <a:r>
              <a:rPr lang="en-IE" sz="2400" i="1" dirty="0"/>
              <a:t>s </a:t>
            </a:r>
            <a:r>
              <a:rPr lang="en-IE" sz="2400" dirty="0"/>
              <a:t>contained in </a:t>
            </a:r>
            <a:r>
              <a:rPr lang="en-IE" sz="2400" i="1" dirty="0"/>
              <a:t>{A,C,G,T,-}  = A*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4936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79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>
                <a:solidFill>
                  <a:schemeClr val="tx2"/>
                </a:solidFill>
              </a:rPr>
              <a:t>BAYES contd.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1125538"/>
            <a:ext cx="8424863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E" sz="2400" dirty="0"/>
              <a:t>Track fragment </a:t>
            </a:r>
            <a:r>
              <a:rPr lang="en-IE" sz="2400" dirty="0" err="1"/>
              <a:t>orientat</a:t>
            </a:r>
            <a:r>
              <a:rPr lang="en-IE" sz="2400" baseline="30000" dirty="0" err="1"/>
              <a:t>n</a:t>
            </a:r>
            <a:r>
              <a:rPr lang="en-IE" sz="2400" baseline="30000" dirty="0"/>
              <a:t>.</a:t>
            </a:r>
            <a:endParaRPr lang="en-IE" sz="2400" dirty="0"/>
          </a:p>
          <a:p>
            <a:pPr marL="342900" indent="-342900">
              <a:spcBef>
                <a:spcPct val="20000"/>
              </a:spcBef>
            </a:pPr>
            <a:r>
              <a:rPr lang="en-IE" sz="2400" dirty="0"/>
              <a:t>Thus need estimation of</a:t>
            </a:r>
          </a:p>
          <a:p>
            <a:pPr marL="342900" indent="-342900">
              <a:spcBef>
                <a:spcPct val="20000"/>
              </a:spcBef>
            </a:pPr>
            <a:r>
              <a:rPr lang="en-IE" sz="2400" dirty="0"/>
              <a:t>                                                                </a:t>
            </a:r>
            <a:r>
              <a:rPr lang="en-IE" sz="2400" dirty="0" smtClean="0"/>
              <a:t>           = </a:t>
            </a:r>
            <a:r>
              <a:rPr lang="en-IE" sz="2400" dirty="0"/>
              <a:t>probability </a:t>
            </a:r>
            <a:r>
              <a:rPr lang="en-IE" sz="2400" i="1" dirty="0" err="1"/>
              <a:t>ith</a:t>
            </a:r>
            <a:r>
              <a:rPr lang="en-IE" sz="2400" dirty="0"/>
              <a:t> letter is from molecule “M”, given matrix elements(of fragments).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IE" sz="2400" dirty="0"/>
              <a:t>Assuming knowledge of sequencing error rates:</a:t>
            </a:r>
          </a:p>
          <a:p>
            <a:pPr marL="342900" indent="-342900">
              <a:spcBef>
                <a:spcPct val="20000"/>
              </a:spcBef>
            </a:pPr>
            <a:endParaRPr lang="en-GB" sz="2400" dirty="0"/>
          </a:p>
          <a:p>
            <a:pPr marL="342900" indent="-342900">
              <a:spcBef>
                <a:spcPct val="20000"/>
              </a:spcBef>
            </a:pPr>
            <a:endParaRPr lang="en-GB" sz="1000" dirty="0"/>
          </a:p>
          <a:p>
            <a:pPr marL="342900" indent="-342900">
              <a:spcBef>
                <a:spcPct val="20000"/>
              </a:spcBef>
            </a:pPr>
            <a:r>
              <a:rPr lang="en-GB" sz="2400" dirty="0"/>
              <a:t>so that Bayes gives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35047"/>
              </p:ext>
            </p:extLst>
          </p:nvPr>
        </p:nvGraphicFramePr>
        <p:xfrm>
          <a:off x="3852863" y="977900"/>
          <a:ext cx="515143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2768400" imgH="457200" progId="Equation.3">
                  <p:embed/>
                </p:oleObj>
              </mc:Choice>
              <mc:Fallback>
                <p:oleObj name="Equation" r:id="rId3" imgW="276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977900"/>
                        <a:ext cx="515143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85021"/>
              </p:ext>
            </p:extLst>
          </p:nvPr>
        </p:nvGraphicFramePr>
        <p:xfrm>
          <a:off x="10790" y="2016125"/>
          <a:ext cx="4921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5" imgW="2082600" imgH="203040" progId="Equation.3">
                  <p:embed/>
                </p:oleObj>
              </mc:Choice>
              <mc:Fallback>
                <p:oleObj name="Equation" r:id="rId5" imgW="2082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0" y="2016125"/>
                        <a:ext cx="4921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592138" y="3357563"/>
          <a:ext cx="68754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7" imgW="2908080" imgH="203040" progId="Equation.3">
                  <p:embed/>
                </p:oleObj>
              </mc:Choice>
              <mc:Fallback>
                <p:oleObj name="Equation" r:id="rId7" imgW="290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357563"/>
                        <a:ext cx="68754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666750" y="4657725"/>
          <a:ext cx="776922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9" imgW="3301920" imgH="609480" progId="Equation.3">
                  <p:embed/>
                </p:oleObj>
              </mc:Choice>
              <mc:Fallback>
                <p:oleObj name="Equation" r:id="rId9" imgW="3301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657725"/>
                        <a:ext cx="7769225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1835150" y="6092825"/>
            <a:ext cx="1512888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95288" y="6381750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2000">
                <a:solidFill>
                  <a:srgbClr val="FF0000"/>
                </a:solidFill>
              </a:rPr>
              <a:t>Total Prob. of b</a:t>
            </a:r>
            <a:endParaRPr lang="en-GB" sz="2000">
              <a:solidFill>
                <a:srgbClr val="FF0000"/>
              </a:solidFill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V="1">
            <a:off x="1692275" y="6021388"/>
            <a:ext cx="792163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0" y="5942013"/>
            <a:ext cx="161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2000">
                <a:solidFill>
                  <a:srgbClr val="FF0000"/>
                </a:solidFill>
              </a:rPr>
              <a:t>Context = M</a:t>
            </a:r>
            <a:endParaRPr lang="en-GB" sz="2000">
              <a:solidFill>
                <a:srgbClr val="FF0000"/>
              </a:solidFill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4356100" y="6165850"/>
            <a:ext cx="417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2000">
                <a:solidFill>
                  <a:srgbClr val="FF0000"/>
                </a:solidFill>
              </a:rPr>
              <a:t>Summed options for b over M</a:t>
            </a:r>
            <a:endParaRPr lang="en-GB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00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600" b="1" dirty="0" smtClean="0">
                <a:solidFill>
                  <a:schemeClr val="tx2"/>
                </a:solidFill>
              </a:rPr>
              <a:t/>
            </a:r>
            <a:br>
              <a:rPr lang="en-IE" sz="3600" b="1" dirty="0" smtClean="0">
                <a:solidFill>
                  <a:schemeClr val="tx2"/>
                </a:solidFill>
              </a:rPr>
            </a:br>
            <a:r>
              <a:rPr lang="en-IE" sz="3600" b="1" dirty="0" smtClean="0">
                <a:solidFill>
                  <a:schemeClr val="tx2"/>
                </a:solidFill>
              </a:rPr>
              <a:t>BAYES Developed Example: Business Informatics</a:t>
            </a:r>
            <a:r>
              <a:rPr lang="en-IE" b="1" dirty="0" smtClean="0">
                <a:solidFill>
                  <a:schemeClr val="tx2"/>
                </a:solidFill>
              </a:rPr>
              <a:t/>
            </a:r>
            <a:br>
              <a:rPr lang="en-IE" b="1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sz="2600" b="1" dirty="0" smtClean="0">
                <a:solidFill>
                  <a:schemeClr val="tx2"/>
                </a:solidFill>
              </a:rPr>
              <a:t>Decision Trees</a:t>
            </a:r>
            <a:r>
              <a:rPr lang="en-IE" sz="2600" dirty="0" smtClean="0"/>
              <a:t>: Actions, states of nature affecting profitability and risk.</a:t>
            </a:r>
          </a:p>
          <a:p>
            <a:pPr marL="0" indent="0">
              <a:buNone/>
            </a:pPr>
            <a:endParaRPr lang="en-IE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sz="2600" b="1" dirty="0" smtClean="0">
                <a:solidFill>
                  <a:schemeClr val="tx2"/>
                </a:solidFill>
              </a:rPr>
              <a:t>Involve</a:t>
            </a:r>
          </a:p>
          <a:p>
            <a:pPr>
              <a:lnSpc>
                <a:spcPct val="90000"/>
              </a:lnSpc>
            </a:pPr>
            <a:r>
              <a:rPr lang="en-IE" sz="2600" dirty="0"/>
              <a:t>Sequence of decisions, represented by boxes, outcomes, represented by circles. Boxes = decision nodes, circles = chance nodes</a:t>
            </a:r>
            <a:r>
              <a:rPr lang="en-IE" sz="26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IE" sz="2200" dirty="0"/>
          </a:p>
          <a:p>
            <a:pPr>
              <a:lnSpc>
                <a:spcPct val="90000"/>
              </a:lnSpc>
            </a:pPr>
            <a:r>
              <a:rPr lang="en-IE" sz="2600" dirty="0"/>
              <a:t>On reaching a decision node, choose – path of your choice of best </a:t>
            </a:r>
            <a:r>
              <a:rPr lang="en-IE" sz="2600" dirty="0" smtClean="0"/>
              <a:t>action.</a:t>
            </a:r>
          </a:p>
          <a:p>
            <a:pPr>
              <a:lnSpc>
                <a:spcPct val="90000"/>
              </a:lnSpc>
            </a:pPr>
            <a:r>
              <a:rPr lang="en-IE" sz="2600" dirty="0" smtClean="0"/>
              <a:t> </a:t>
            </a:r>
            <a:r>
              <a:rPr lang="en-IE" sz="2600" dirty="0"/>
              <a:t>Path away from chance node = state of nature, each having certain </a:t>
            </a:r>
            <a:r>
              <a:rPr lang="en-IE" sz="2600" b="1" dirty="0" smtClean="0">
                <a:solidFill>
                  <a:srgbClr val="FF0000"/>
                </a:solidFill>
              </a:rPr>
              <a:t>probability</a:t>
            </a:r>
          </a:p>
          <a:p>
            <a:pPr marL="0" indent="0">
              <a:lnSpc>
                <a:spcPct val="90000"/>
              </a:lnSpc>
              <a:buNone/>
            </a:pPr>
            <a:endParaRPr lang="en-IE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IE" sz="2600" dirty="0"/>
              <a:t>Final step </a:t>
            </a:r>
            <a:r>
              <a:rPr lang="en-IE" sz="2600" dirty="0" smtClean="0"/>
              <a:t>to build– </a:t>
            </a:r>
            <a:r>
              <a:rPr lang="en-IE" sz="2600" dirty="0"/>
              <a:t>cost (or utility value) within each chance node (expected payoff, based on state-of-nature probabilities) </a:t>
            </a:r>
            <a:r>
              <a:rPr lang="en-IE" sz="2600" dirty="0" smtClean="0"/>
              <a:t>and of </a:t>
            </a:r>
            <a:r>
              <a:rPr lang="en-IE" sz="2600" dirty="0"/>
              <a:t>decision </a:t>
            </a:r>
            <a:r>
              <a:rPr lang="en-IE" sz="2600" dirty="0" smtClean="0"/>
              <a:t>node action</a:t>
            </a:r>
            <a:endParaRPr lang="en-GB" sz="2600" dirty="0"/>
          </a:p>
          <a:p>
            <a:endParaRPr lang="en-IE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167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Example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412776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E" sz="2000" dirty="0" smtClean="0"/>
              <a:t>A Company wants to market a new line of computer tablets. Main concern is price to be set and for how long. Managers have a good idea of demand at each price, but want to get an idea of time it will take competitors to catch up with a similar product. Would like to retain a price for 2 years.</a:t>
            </a:r>
          </a:p>
          <a:p>
            <a:pPr marL="0" indent="0">
              <a:lnSpc>
                <a:spcPct val="90000"/>
              </a:lnSpc>
              <a:buNone/>
            </a:pPr>
            <a:endParaRPr lang="en-IE" sz="2000" dirty="0" smtClean="0"/>
          </a:p>
          <a:p>
            <a:pPr>
              <a:lnSpc>
                <a:spcPct val="90000"/>
              </a:lnSpc>
            </a:pPr>
            <a:r>
              <a:rPr lang="en-IE" sz="2000" dirty="0" smtClean="0"/>
              <a:t>Decision problem: 4 possible alternatives say: A1: price €1500, A2 price €1750, A3: price €2000 A4: price €2500.</a:t>
            </a:r>
          </a:p>
          <a:p>
            <a:pPr>
              <a:lnSpc>
                <a:spcPct val="90000"/>
              </a:lnSpc>
            </a:pPr>
            <a:r>
              <a:rPr lang="en-IE" sz="2000" dirty="0" smtClean="0"/>
              <a:t>State-of-nature = catch up times: S1 : &lt; 6 months, S2: 6-12 months, S3: 12-18 months, S4: &gt; 18 </a:t>
            </a:r>
            <a:r>
              <a:rPr lang="en-IE" sz="2000" dirty="0"/>
              <a:t>months. </a:t>
            </a:r>
            <a:endParaRPr lang="en-IE" sz="2000" dirty="0" smtClean="0"/>
          </a:p>
          <a:p>
            <a:pPr>
              <a:lnSpc>
                <a:spcPct val="90000"/>
              </a:lnSpc>
            </a:pPr>
            <a:r>
              <a:rPr lang="en-IE" sz="2000" dirty="0" smtClean="0"/>
              <a:t>Past </a:t>
            </a:r>
            <a:r>
              <a:rPr lang="en-IE" sz="2000" dirty="0"/>
              <a:t>experience indicates P{S1}= 0.1, P{S2}=0.5,P{S3}=0.3, P{S4)=0.1</a:t>
            </a: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IE" sz="2000" dirty="0" smtClean="0"/>
          </a:p>
          <a:p>
            <a:pPr>
              <a:lnSpc>
                <a:spcPct val="90000"/>
              </a:lnSpc>
            </a:pPr>
            <a:r>
              <a:rPr lang="en-IE" sz="2000" dirty="0" smtClean="0"/>
              <a:t>Need costs (payoff table) for various strategies ;  non-trivial since involves price-demand, cost-volume, consumer preference info. etc. involved to specify payoff for each action. Conservative strategy = </a:t>
            </a:r>
            <a:r>
              <a:rPr lang="en-IE" sz="2000" dirty="0" err="1" smtClean="0"/>
              <a:t>minimax</a:t>
            </a:r>
            <a:r>
              <a:rPr lang="en-IE" sz="2000" dirty="0" smtClean="0"/>
              <a:t>, Risky strategy = maximise expected payoff</a:t>
            </a:r>
          </a:p>
        </p:txBody>
      </p:sp>
    </p:spTree>
    <p:extLst>
      <p:ext uri="{BB962C8B-B14F-4D97-AF65-F5344CB8AC3E}">
        <p14:creationId xmlns:p14="http://schemas.microsoft.com/office/powerpoint/2010/main" val="166135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Ex contd. Profit/loss in millions euro</a:t>
            </a:r>
            <a:endParaRPr lang="en-GB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oup 55"/>
          <p:cNvGraphicFramePr>
            <a:graphicFrameLocks noGrp="1"/>
          </p:cNvGraphicFramePr>
          <p:nvPr/>
        </p:nvGraphicFramePr>
        <p:xfrm>
          <a:off x="228600" y="1143000"/>
          <a:ext cx="8153400" cy="1730058"/>
        </p:xfrm>
        <a:graphic>
          <a:graphicData uri="http://schemas.openxmlformats.org/drawingml/2006/table">
            <a:tbl>
              <a:tblPr/>
              <a:tblGrid>
                <a:gridCol w="1482725"/>
                <a:gridCol w="1482725"/>
                <a:gridCol w="1482725"/>
                <a:gridCol w="1479550"/>
                <a:gridCol w="222567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Selling price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 6 mths: S1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6-12 mths: S2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12-18 mths:S3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 mths: S4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A1 €1500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A2 €1750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A3 €2000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A4 €2500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110"/>
          <p:cNvGraphicFramePr>
            <a:graphicFrameLocks noGrp="1"/>
          </p:cNvGraphicFramePr>
          <p:nvPr/>
        </p:nvGraphicFramePr>
        <p:xfrm>
          <a:off x="304800" y="3200400"/>
          <a:ext cx="8077200" cy="3139440"/>
        </p:xfrm>
        <a:graphic>
          <a:graphicData uri="http://schemas.openxmlformats.org/drawingml/2006/table">
            <a:tbl>
              <a:tblPr/>
              <a:tblGrid>
                <a:gridCol w="1371600"/>
                <a:gridCol w="2057400"/>
                <a:gridCol w="46482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 of Nature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Action with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Largest Payoff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Opportunity Loss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A1: 250-250 = 0           A3: 250-120=130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A2:250-150 = 100        A4: 250-80 = 170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A1: 320-320 = 0           A3: 320-290=30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A2:320-260 = 60          A4: 320-280 = 40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S3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A1: 410-350 = 60          A3: 410-380=30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A2: 410-300 = 110        A4: 410-410 = 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A1: 550-400 = 60          A3: 550-450=30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A2: 550-370 = 110        A4: 550-550 = 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003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Ex contd.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838200"/>
            <a:ext cx="7772400" cy="5791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E" sz="2000" dirty="0" smtClean="0">
                <a:solidFill>
                  <a:srgbClr val="FF0000"/>
                </a:solidFill>
              </a:rPr>
              <a:t>Maximum </a:t>
            </a:r>
            <a:r>
              <a:rPr lang="en-IE" sz="2000" dirty="0" smtClean="0"/>
              <a:t>O.L. for actions (table summary below)is A1: 150, A2: 180, A3:130, A4:170. So </a:t>
            </a:r>
            <a:r>
              <a:rPr lang="en-IE" sz="2000" dirty="0" err="1" smtClean="0">
                <a:solidFill>
                  <a:srgbClr val="FF0000"/>
                </a:solidFill>
              </a:rPr>
              <a:t>minimax</a:t>
            </a:r>
            <a:r>
              <a:rPr lang="en-IE" sz="2000" dirty="0" smtClean="0">
                <a:solidFill>
                  <a:srgbClr val="FF0000"/>
                </a:solidFill>
              </a:rPr>
              <a:t> strategy</a:t>
            </a:r>
            <a:r>
              <a:rPr lang="en-IE" sz="2000" dirty="0" smtClean="0"/>
              <a:t> is to sell at €2000 for 2 years</a:t>
            </a:r>
            <a:r>
              <a:rPr lang="en-IE" sz="2000" dirty="0" smtClean="0">
                <a:solidFill>
                  <a:srgbClr val="FF0000"/>
                </a:solidFill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IE" sz="2000" dirty="0" smtClean="0"/>
              <a:t>? Expected profit for each action? Summarising O.L. and apply S-probabilities – second table below.</a:t>
            </a:r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IE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IE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IE" sz="1800" dirty="0" smtClean="0">
                <a:solidFill>
                  <a:srgbClr val="FF0000"/>
                </a:solidFill>
              </a:rPr>
              <a:t>*</a:t>
            </a:r>
            <a:r>
              <a:rPr lang="en-IE" sz="1800" dirty="0" smtClean="0"/>
              <a:t> Suppose want to maximise minimum payoff, what changes? (</a:t>
            </a:r>
            <a:r>
              <a:rPr lang="en-IE" sz="1800" dirty="0" err="1" smtClean="0">
                <a:solidFill>
                  <a:srgbClr val="FF0000"/>
                </a:solidFill>
              </a:rPr>
              <a:t>maximin</a:t>
            </a:r>
            <a:r>
              <a:rPr lang="en-IE" sz="1800" dirty="0" smtClean="0"/>
              <a:t> strategy)</a:t>
            </a:r>
            <a:endParaRPr lang="en-GB" sz="1800" dirty="0"/>
          </a:p>
        </p:txBody>
      </p:sp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4358"/>
              </p:ext>
            </p:extLst>
          </p:nvPr>
        </p:nvGraphicFramePr>
        <p:xfrm>
          <a:off x="762000" y="2133600"/>
          <a:ext cx="8153400" cy="1730058"/>
        </p:xfrm>
        <a:graphic>
          <a:graphicData uri="http://schemas.openxmlformats.org/drawingml/2006/table">
            <a:tbl>
              <a:tblPr/>
              <a:tblGrid>
                <a:gridCol w="1447800"/>
                <a:gridCol w="1517650"/>
                <a:gridCol w="1482725"/>
                <a:gridCol w="1479550"/>
                <a:gridCol w="222567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Selling price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 6 mths: S1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6-12 mths: S2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12-18 mths:S3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 mths: S4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A1 €1500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A2 €1750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A3 €2000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130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A4 €2500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170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78477"/>
              </p:ext>
            </p:extLst>
          </p:nvPr>
        </p:nvGraphicFramePr>
        <p:xfrm>
          <a:off x="762000" y="4038600"/>
          <a:ext cx="8153400" cy="2022666"/>
        </p:xfrm>
        <a:graphic>
          <a:graphicData uri="http://schemas.openxmlformats.org/drawingml/2006/table">
            <a:tbl>
              <a:tblPr/>
              <a:tblGrid>
                <a:gridCol w="1447800"/>
                <a:gridCol w="67056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Selling price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 Profit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A1 €1500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(0.1)(250) + (0.5)(320) + (0.3)(350) + (0.1)(400) = 330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**    Preferred under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                                                                                                      Strategy 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A2 €1750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(0.1)(150) + (0.5)(260) +(0.3) (300) +(.1)(370) =</a:t>
                      </a: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272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A3 €2000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(0.1)(120) + (0.5)(290) + (0.3)(380) + (0.1)450) = 316                      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but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A4 €2500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(0.1)(80) + (0.5)(280) +(0.3)(410) +(0.1)(550) = </a:t>
                      </a: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326                         </a:t>
                      </a: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but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ine 84"/>
          <p:cNvSpPr>
            <a:spLocks noChangeShapeType="1"/>
          </p:cNvSpPr>
          <p:nvPr/>
        </p:nvSpPr>
        <p:spPr bwMode="auto">
          <a:xfrm flipH="1">
            <a:off x="7162800" y="5877272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" name="Line 85"/>
          <p:cNvSpPr>
            <a:spLocks noChangeShapeType="1"/>
          </p:cNvSpPr>
          <p:nvPr/>
        </p:nvSpPr>
        <p:spPr bwMode="auto">
          <a:xfrm flipH="1">
            <a:off x="7162800" y="55626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6590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Decision Tree (1)– </a:t>
            </a:r>
            <a:r>
              <a:rPr lang="en-IE" sz="3200" b="1" i="1" dirty="0" smtClean="0">
                <a:solidFill>
                  <a:schemeClr val="tx2"/>
                </a:solidFill>
              </a:rPr>
              <a:t>expected </a:t>
            </a:r>
            <a:r>
              <a:rPr lang="en-IE" sz="3200" b="1" dirty="0" smtClean="0">
                <a:solidFill>
                  <a:schemeClr val="tx2"/>
                </a:solidFill>
              </a:rPr>
              <a:t>payoffs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66800" y="37338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600200" y="2362200"/>
            <a:ext cx="1981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1600200" y="32004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0200" y="39624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600200" y="4114800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505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5052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5814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581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733800" y="14478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3810000" y="18288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3810000" y="2286000"/>
            <a:ext cx="1905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733800" y="24384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810000" y="2895600"/>
            <a:ext cx="2057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10000" y="32004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733800" y="32766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810000" y="3124200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3886200" y="4038600"/>
            <a:ext cx="1981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886200" y="4267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810000" y="4419600"/>
            <a:ext cx="2057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886200" y="4343400"/>
            <a:ext cx="1981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810000" y="54102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3886200" y="5029200"/>
            <a:ext cx="2057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886200" y="5257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886200" y="53340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638800" y="12954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250</a:t>
            </a:r>
            <a:endParaRPr lang="en-GB" sz="1600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638800" y="16446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320</a:t>
            </a:r>
            <a:endParaRPr lang="en-GB" sz="1600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791200" y="21018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350</a:t>
            </a:r>
            <a:endParaRPr lang="en-GB" sz="1600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791200" y="24828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400</a:t>
            </a:r>
            <a:endParaRPr lang="en-GB" sz="1600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791200" y="3657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370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91200" y="2743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150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791200" y="3048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260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5791200" y="3352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300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>
            <a:off x="3581400" y="990600"/>
            <a:ext cx="457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867400" y="3886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120</a:t>
            </a:r>
            <a:endParaRPr lang="en-GB" sz="1600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867400" y="4114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290</a:t>
            </a:r>
            <a:endParaRPr lang="en-GB" sz="1600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867400" y="43434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380</a:t>
            </a:r>
            <a:endParaRPr lang="en-GB" sz="1600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867400" y="46164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450</a:t>
            </a:r>
            <a:endParaRPr lang="en-GB" sz="1600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5943600" y="48450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80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5943600" y="50736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280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943600" y="5410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410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943600" y="5715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/>
              <a:t>550</a:t>
            </a:r>
            <a:endParaRPr lang="en-GB" sz="1600" b="1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1600200" y="25146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Price €1500</a:t>
            </a:r>
            <a:endParaRPr lang="en-GB" sz="1600"/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2057400" y="35496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Price €1750</a:t>
            </a:r>
            <a:endParaRPr lang="en-GB" sz="1600"/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2057400" y="41592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Price €2000</a:t>
            </a:r>
            <a:endParaRPr lang="en-GB" sz="1600"/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1828800" y="50736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Price €2500</a:t>
            </a:r>
            <a:endParaRPr lang="en-GB" sz="1600"/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3962400" y="16446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S1</a:t>
            </a:r>
            <a:endParaRPr lang="en-GB" sz="1600"/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4419600" y="17526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S2</a:t>
            </a:r>
            <a:endParaRPr lang="en-GB" sz="1600"/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4038600" y="20574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S3</a:t>
            </a:r>
            <a:endParaRPr lang="en-GB" sz="1600"/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95800" y="22860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S4</a:t>
            </a:r>
            <a:endParaRPr lang="en-GB" sz="1600"/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4038600" y="27114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S1</a:t>
            </a:r>
            <a:endParaRPr lang="en-GB" sz="1600"/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4038600" y="38544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S1</a:t>
            </a:r>
            <a:endParaRPr lang="en-GB" sz="1600"/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4114800" y="48450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S1</a:t>
            </a:r>
            <a:endParaRPr lang="en-GB" sz="1600"/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4953000" y="28956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S2</a:t>
            </a:r>
            <a:endParaRPr lang="en-GB" sz="1600"/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5105400" y="40068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S2</a:t>
            </a:r>
            <a:endParaRPr lang="en-GB" sz="1600"/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5105400" y="49974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S2</a:t>
            </a:r>
            <a:endParaRPr lang="en-GB" sz="1600"/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5181600" y="30924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S3</a:t>
            </a:r>
            <a:endParaRPr lang="en-GB" sz="1600"/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4876800" y="41910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S3</a:t>
            </a:r>
            <a:endParaRPr lang="en-GB" sz="1600"/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4648200" y="51816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S3</a:t>
            </a:r>
            <a:endParaRPr lang="en-GB" sz="1600"/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4953000" y="33210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S4</a:t>
            </a:r>
            <a:endParaRPr lang="en-GB" sz="1600"/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5105400" y="43878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S4</a:t>
            </a:r>
            <a:endParaRPr lang="en-GB" sz="1600"/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4953000" y="54546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S4</a:t>
            </a:r>
            <a:endParaRPr lang="en-GB" sz="1600"/>
          </a:p>
        </p:txBody>
      </p:sp>
      <p:sp>
        <p:nvSpPr>
          <p:cNvPr id="65" name="Line 66"/>
          <p:cNvSpPr>
            <a:spLocks noChangeShapeType="1"/>
          </p:cNvSpPr>
          <p:nvPr/>
        </p:nvSpPr>
        <p:spPr bwMode="auto">
          <a:xfrm>
            <a:off x="6400800" y="914400"/>
            <a:ext cx="9144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6" name="Text Box 67"/>
          <p:cNvSpPr txBox="1">
            <a:spLocks noChangeArrowheads="1"/>
          </p:cNvSpPr>
          <p:nvPr/>
        </p:nvSpPr>
        <p:spPr bwMode="auto">
          <a:xfrm>
            <a:off x="7391400" y="21018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330</a:t>
            </a:r>
            <a:endParaRPr lang="en-GB" sz="1600"/>
          </a:p>
        </p:txBody>
      </p: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7391400" y="31242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272</a:t>
            </a:r>
            <a:endParaRPr lang="en-GB" sz="1600"/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7391400" y="41592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316</a:t>
            </a:r>
            <a:endParaRPr lang="en-GB" sz="1600"/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7391400" y="53022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326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791906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Decision tree – strategy choice implications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524000" y="2514600"/>
            <a:ext cx="1828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1524000" y="32766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524000" y="39624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524000" y="40386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3810000" y="14478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V="1">
            <a:off x="3886200" y="1828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3886200" y="22860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8862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3962400" y="2895600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962400" y="32004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3886200" y="3352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3962400" y="3124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4038600" y="4038600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0386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3962400" y="44196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4038600" y="4343400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962400" y="5486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V="1">
            <a:off x="4038600" y="50292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4038600" y="5257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4038600" y="53340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638800" y="12954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250</a:t>
            </a:r>
            <a:endParaRPr lang="en-GB" sz="1600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638800" y="16446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320</a:t>
            </a:r>
            <a:endParaRPr lang="en-GB" sz="1600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791200" y="21018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350</a:t>
            </a:r>
            <a:endParaRPr lang="en-GB" sz="1600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5791200" y="24828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400</a:t>
            </a:r>
            <a:endParaRPr lang="en-GB" sz="1600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5791200" y="3657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370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5791200" y="2743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150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791200" y="3048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260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5791200" y="3352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300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5867400" y="3886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120</a:t>
            </a:r>
            <a:endParaRPr lang="en-GB" sz="1600"/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5867400" y="4114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290</a:t>
            </a:r>
            <a:endParaRPr lang="en-GB" sz="1600"/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5867400" y="43434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380</a:t>
            </a:r>
            <a:endParaRPr lang="en-GB" sz="1600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5867400" y="46164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450</a:t>
            </a:r>
            <a:endParaRPr lang="en-GB" sz="1600"/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5943600" y="48450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80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5943600" y="50736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280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5943600" y="5410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>
                <a:solidFill>
                  <a:srgbClr val="3333CC"/>
                </a:solidFill>
              </a:rPr>
              <a:t>410</a:t>
            </a:r>
            <a:endParaRPr lang="en-GB" sz="1600" b="1">
              <a:solidFill>
                <a:srgbClr val="3333CC"/>
              </a:solidFill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5943600" y="5715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b="1"/>
              <a:t>550</a:t>
            </a:r>
            <a:endParaRPr lang="en-GB" sz="1600" b="1"/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1600200" y="25146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Price €1500</a:t>
            </a:r>
            <a:endParaRPr lang="en-GB" sz="1600"/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2057400" y="35496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Price €1750</a:t>
            </a:r>
            <a:endParaRPr lang="en-GB" sz="1600"/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2057400" y="41592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Price €2000</a:t>
            </a:r>
            <a:endParaRPr lang="en-GB" sz="1600"/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828800" y="50736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Price €2500</a:t>
            </a:r>
            <a:endParaRPr lang="en-GB" sz="1600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962400" y="16446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S1</a:t>
            </a:r>
            <a:endParaRPr lang="en-GB" sz="1600"/>
          </a:p>
        </p:txBody>
      </p: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4419600" y="17526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S2</a:t>
            </a:r>
            <a:endParaRPr lang="en-GB" sz="1600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4876800" y="20574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S3</a:t>
            </a:r>
            <a:endParaRPr lang="en-GB" sz="1600"/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4495800" y="22860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S4</a:t>
            </a:r>
            <a:endParaRPr lang="en-GB" sz="1600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038600" y="27114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S1</a:t>
            </a:r>
            <a:endParaRPr lang="en-GB" sz="1600"/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038600" y="38544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S1</a:t>
            </a:r>
            <a:endParaRPr lang="en-GB" sz="1600"/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114800" y="48450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S1</a:t>
            </a:r>
            <a:endParaRPr lang="en-GB" sz="1600"/>
          </a:p>
        </p:txBody>
      </p:sp>
      <p:sp>
        <p:nvSpPr>
          <p:cNvPr id="51" name="Text Box 55"/>
          <p:cNvSpPr txBox="1">
            <a:spLocks noChangeArrowheads="1"/>
          </p:cNvSpPr>
          <p:nvPr/>
        </p:nvSpPr>
        <p:spPr bwMode="auto">
          <a:xfrm>
            <a:off x="4953000" y="28956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S2</a:t>
            </a:r>
            <a:endParaRPr lang="en-GB" sz="1600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5105400" y="40068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S2</a:t>
            </a:r>
            <a:endParaRPr lang="en-GB" sz="1600"/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5105400" y="49974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S2</a:t>
            </a:r>
            <a:endParaRPr lang="en-GB" sz="1600"/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5181600" y="30924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S3</a:t>
            </a:r>
            <a:endParaRPr lang="en-GB" sz="1600"/>
          </a:p>
        </p:txBody>
      </p:sp>
      <p:sp>
        <p:nvSpPr>
          <p:cNvPr id="55" name="Text Box 59"/>
          <p:cNvSpPr txBox="1">
            <a:spLocks noChangeArrowheads="1"/>
          </p:cNvSpPr>
          <p:nvPr/>
        </p:nvSpPr>
        <p:spPr bwMode="auto">
          <a:xfrm>
            <a:off x="4876800" y="41910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S3</a:t>
            </a:r>
            <a:endParaRPr lang="en-GB" sz="1600"/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4648200" y="51816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S3</a:t>
            </a:r>
            <a:endParaRPr lang="en-GB" sz="1600"/>
          </a:p>
        </p:txBody>
      </p:sp>
      <p:sp>
        <p:nvSpPr>
          <p:cNvPr id="57" name="Text Box 61"/>
          <p:cNvSpPr txBox="1">
            <a:spLocks noChangeArrowheads="1"/>
          </p:cNvSpPr>
          <p:nvPr/>
        </p:nvSpPr>
        <p:spPr bwMode="auto">
          <a:xfrm>
            <a:off x="4953000" y="33210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S4</a:t>
            </a:r>
            <a:endParaRPr lang="en-GB" sz="1600"/>
          </a:p>
        </p:txBody>
      </p:sp>
      <p:sp>
        <p:nvSpPr>
          <p:cNvPr id="58" name="Text Box 62"/>
          <p:cNvSpPr txBox="1">
            <a:spLocks noChangeArrowheads="1"/>
          </p:cNvSpPr>
          <p:nvPr/>
        </p:nvSpPr>
        <p:spPr bwMode="auto">
          <a:xfrm>
            <a:off x="5105400" y="43878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S4</a:t>
            </a:r>
            <a:endParaRPr lang="en-GB" sz="1600"/>
          </a:p>
        </p:txBody>
      </p:sp>
      <p:sp>
        <p:nvSpPr>
          <p:cNvPr id="59" name="Text Box 63"/>
          <p:cNvSpPr txBox="1">
            <a:spLocks noChangeArrowheads="1"/>
          </p:cNvSpPr>
          <p:nvPr/>
        </p:nvSpPr>
        <p:spPr bwMode="auto">
          <a:xfrm>
            <a:off x="4953000" y="54546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S4</a:t>
            </a:r>
            <a:endParaRPr lang="en-GB" sz="1600"/>
          </a:p>
        </p:txBody>
      </p:sp>
      <p:sp>
        <p:nvSpPr>
          <p:cNvPr id="60" name="Text Box 68"/>
          <p:cNvSpPr txBox="1">
            <a:spLocks noChangeArrowheads="1"/>
          </p:cNvSpPr>
          <p:nvPr/>
        </p:nvSpPr>
        <p:spPr bwMode="auto">
          <a:xfrm>
            <a:off x="990600" y="3657600"/>
            <a:ext cx="533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330</a:t>
            </a:r>
            <a:endParaRPr lang="en-GB" sz="1600"/>
          </a:p>
        </p:txBody>
      </p:sp>
      <p:sp>
        <p:nvSpPr>
          <p:cNvPr id="61" name="Text Box 69"/>
          <p:cNvSpPr txBox="1">
            <a:spLocks noChangeArrowheads="1"/>
          </p:cNvSpPr>
          <p:nvPr/>
        </p:nvSpPr>
        <p:spPr bwMode="auto">
          <a:xfrm>
            <a:off x="3352800" y="22098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330</a:t>
            </a:r>
            <a:endParaRPr lang="en-GB" sz="1600"/>
          </a:p>
        </p:txBody>
      </p:sp>
      <p:sp>
        <p:nvSpPr>
          <p:cNvPr id="62" name="Oval 70"/>
          <p:cNvSpPr>
            <a:spLocks noChangeArrowheads="1"/>
          </p:cNvSpPr>
          <p:nvPr/>
        </p:nvSpPr>
        <p:spPr bwMode="auto">
          <a:xfrm>
            <a:off x="34290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3" name="Text Box 71"/>
          <p:cNvSpPr txBox="1">
            <a:spLocks noChangeArrowheads="1"/>
          </p:cNvSpPr>
          <p:nvPr/>
        </p:nvSpPr>
        <p:spPr bwMode="auto">
          <a:xfrm>
            <a:off x="3429000" y="30162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272</a:t>
            </a:r>
            <a:endParaRPr lang="en-GB" sz="1600"/>
          </a:p>
        </p:txBody>
      </p:sp>
      <p:sp>
        <p:nvSpPr>
          <p:cNvPr id="64" name="Oval 72"/>
          <p:cNvSpPr>
            <a:spLocks noChangeArrowheads="1"/>
          </p:cNvSpPr>
          <p:nvPr/>
        </p:nvSpPr>
        <p:spPr bwMode="auto">
          <a:xfrm>
            <a:off x="3505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5" name="Text Box 73"/>
          <p:cNvSpPr txBox="1">
            <a:spLocks noChangeArrowheads="1"/>
          </p:cNvSpPr>
          <p:nvPr/>
        </p:nvSpPr>
        <p:spPr bwMode="auto">
          <a:xfrm>
            <a:off x="3505200" y="40830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316</a:t>
            </a:r>
            <a:endParaRPr lang="en-GB" sz="1600"/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3581400" y="51498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/>
              <a:t>326</a:t>
            </a:r>
            <a:endParaRPr lang="en-GB" sz="1600"/>
          </a:p>
        </p:txBody>
      </p:sp>
      <p:sp>
        <p:nvSpPr>
          <p:cNvPr id="67" name="Oval 75"/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8" name="Text Box 76"/>
          <p:cNvSpPr txBox="1">
            <a:spLocks noChangeArrowheads="1"/>
          </p:cNvSpPr>
          <p:nvPr/>
        </p:nvSpPr>
        <p:spPr bwMode="auto">
          <a:xfrm>
            <a:off x="609600" y="5715000"/>
            <a:ext cx="2743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 dirty="0"/>
              <a:t>Largest </a:t>
            </a:r>
            <a:r>
              <a:rPr lang="en-IE" sz="1600" dirty="0">
                <a:solidFill>
                  <a:srgbClr val="FF0000"/>
                </a:solidFill>
              </a:rPr>
              <a:t>expected payoff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69" name="Line 77"/>
          <p:cNvSpPr>
            <a:spLocks noChangeShapeType="1"/>
          </p:cNvSpPr>
          <p:nvPr/>
        </p:nvSpPr>
        <p:spPr bwMode="auto">
          <a:xfrm flipV="1">
            <a:off x="762000" y="4114800"/>
            <a:ext cx="3810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0" name="Line 79"/>
          <p:cNvSpPr>
            <a:spLocks noChangeShapeType="1"/>
          </p:cNvSpPr>
          <p:nvPr/>
        </p:nvSpPr>
        <p:spPr bwMode="auto">
          <a:xfrm>
            <a:off x="2971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1" name="Line 80"/>
          <p:cNvSpPr>
            <a:spLocks noChangeShapeType="1"/>
          </p:cNvSpPr>
          <p:nvPr/>
        </p:nvSpPr>
        <p:spPr bwMode="auto">
          <a:xfrm>
            <a:off x="3048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2" name="Line 81"/>
          <p:cNvSpPr>
            <a:spLocks noChangeShapeType="1"/>
          </p:cNvSpPr>
          <p:nvPr/>
        </p:nvSpPr>
        <p:spPr bwMode="auto">
          <a:xfrm>
            <a:off x="25146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3" name="Line 82"/>
          <p:cNvSpPr>
            <a:spLocks noChangeShapeType="1"/>
          </p:cNvSpPr>
          <p:nvPr/>
        </p:nvSpPr>
        <p:spPr bwMode="auto">
          <a:xfrm>
            <a:off x="24384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4" name="Line 83"/>
          <p:cNvSpPr>
            <a:spLocks noChangeShapeType="1"/>
          </p:cNvSpPr>
          <p:nvPr/>
        </p:nvSpPr>
        <p:spPr bwMode="auto">
          <a:xfrm>
            <a:off x="30480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5" name="Line 84"/>
          <p:cNvSpPr>
            <a:spLocks noChangeShapeType="1"/>
          </p:cNvSpPr>
          <p:nvPr/>
        </p:nvSpPr>
        <p:spPr bwMode="auto">
          <a:xfrm>
            <a:off x="31242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010400" y="274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7" name="Text Box 86"/>
          <p:cNvSpPr txBox="1">
            <a:spLocks noChangeArrowheads="1"/>
          </p:cNvSpPr>
          <p:nvPr/>
        </p:nvSpPr>
        <p:spPr bwMode="auto">
          <a:xfrm>
            <a:off x="6553200" y="2209800"/>
            <a:ext cx="2514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800" dirty="0"/>
              <a:t> </a:t>
            </a:r>
            <a:r>
              <a:rPr lang="en-IE" sz="1800" dirty="0">
                <a:sym typeface="Symbol" pitchFamily="18" charset="2"/>
              </a:rPr>
              <a:t></a:t>
            </a:r>
            <a:r>
              <a:rPr lang="en-IE" sz="1800" dirty="0"/>
              <a:t>struck out alternatives </a:t>
            </a:r>
            <a:r>
              <a:rPr lang="en-IE" sz="1800" dirty="0" err="1"/>
              <a:t>i.e.not</a:t>
            </a:r>
            <a:r>
              <a:rPr lang="en-IE" sz="1800" dirty="0"/>
              <a:t> paths to use at this point in decision process.</a:t>
            </a:r>
          </a:p>
          <a:p>
            <a:pPr>
              <a:spcBef>
                <a:spcPct val="50000"/>
              </a:spcBef>
            </a:pPr>
            <a:r>
              <a:rPr lang="en-IE" sz="1800" b="1" dirty="0">
                <a:solidFill>
                  <a:srgbClr val="FF0000"/>
                </a:solidFill>
              </a:rPr>
              <a:t>Conclusion</a:t>
            </a:r>
            <a:r>
              <a:rPr lang="en-IE" sz="1800" dirty="0"/>
              <a:t>: Select a selling price of €1500 for an expected payoff of 330 (M€)</a:t>
            </a:r>
            <a:endParaRPr lang="en-GB" sz="1800" dirty="0"/>
          </a:p>
        </p:txBody>
      </p:sp>
      <p:sp>
        <p:nvSpPr>
          <p:cNvPr id="78" name="Line 87"/>
          <p:cNvSpPr>
            <a:spLocks noChangeShapeType="1"/>
          </p:cNvSpPr>
          <p:nvPr/>
        </p:nvSpPr>
        <p:spPr bwMode="auto">
          <a:xfrm>
            <a:off x="65532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9" name="Line 88"/>
          <p:cNvSpPr>
            <a:spLocks noChangeShapeType="1"/>
          </p:cNvSpPr>
          <p:nvPr/>
        </p:nvSpPr>
        <p:spPr bwMode="auto">
          <a:xfrm>
            <a:off x="66294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6553200" y="5257800"/>
            <a:ext cx="236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800" dirty="0" err="1">
                <a:solidFill>
                  <a:srgbClr val="FF0000"/>
                </a:solidFill>
              </a:rPr>
              <a:t>Risk</a:t>
            </a:r>
            <a:r>
              <a:rPr lang="en-IE" sz="1800" dirty="0" err="1"/>
              <a:t>:Sensitivity</a:t>
            </a:r>
            <a:r>
              <a:rPr lang="en-IE" sz="1800" dirty="0"/>
              <a:t> to S-distribution choice.</a:t>
            </a:r>
          </a:p>
          <a:p>
            <a:pPr>
              <a:spcBef>
                <a:spcPct val="50000"/>
              </a:spcBef>
            </a:pPr>
            <a:r>
              <a:rPr lang="en-IE" sz="1800" dirty="0"/>
              <a:t>How to calculate this?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1432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Basics contd.</a:t>
            </a:r>
            <a:r>
              <a:rPr lang="en-IE" dirty="0" smtClean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412875"/>
            <a:ext cx="8002588" cy="4713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E" sz="2400" b="1" dirty="0" smtClean="0"/>
              <a:t>CONDITIONAL PROBABILITY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sz="2400" b="1" dirty="0" smtClean="0"/>
              <a:t>         (</a:t>
            </a:r>
            <a:r>
              <a:rPr lang="en-IE" sz="2400" dirty="0" smtClean="0"/>
              <a:t>Reduction in sample space)</a:t>
            </a:r>
            <a:endParaRPr lang="en-IE" sz="2400" b="1" dirty="0" smtClean="0"/>
          </a:p>
          <a:p>
            <a:pPr>
              <a:lnSpc>
                <a:spcPct val="90000"/>
              </a:lnSpc>
            </a:pPr>
            <a:r>
              <a:rPr lang="en-IE" sz="2400" b="1" dirty="0" smtClean="0"/>
              <a:t>MULTIPLICATION RULE – </a:t>
            </a:r>
            <a:r>
              <a:rPr lang="en-IE" sz="2400" dirty="0" smtClean="0"/>
              <a:t>general and special  from Intersection (of events or sets of points in space)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 smtClean="0"/>
              <a:t>         </a:t>
            </a:r>
            <a:endParaRPr lang="en-IE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IE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IE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IE" sz="1600" dirty="0" smtClean="0"/>
          </a:p>
          <a:p>
            <a:pPr>
              <a:lnSpc>
                <a:spcPct val="80000"/>
              </a:lnSpc>
            </a:pPr>
            <a:r>
              <a:rPr lang="en-IE" sz="2400" b="1" dirty="0" smtClean="0"/>
              <a:t>Chain Rule</a:t>
            </a:r>
            <a:r>
              <a:rPr lang="en-IE" sz="2400" dirty="0" smtClean="0"/>
              <a:t> for multiple intersections</a:t>
            </a:r>
          </a:p>
          <a:p>
            <a:pPr>
              <a:lnSpc>
                <a:spcPct val="80000"/>
              </a:lnSpc>
            </a:pPr>
            <a:r>
              <a:rPr lang="en-IE" sz="2400" b="1" dirty="0" smtClean="0"/>
              <a:t>Probability distributions</a:t>
            </a:r>
            <a:r>
              <a:rPr lang="en-IE" sz="2400" dirty="0" smtClean="0"/>
              <a:t>, from sets of possible outcomes.</a:t>
            </a:r>
          </a:p>
          <a:p>
            <a:pPr>
              <a:lnSpc>
                <a:spcPct val="80000"/>
              </a:lnSpc>
            </a:pPr>
            <a:endParaRPr lang="en-IE" sz="2400" dirty="0" smtClean="0"/>
          </a:p>
          <a:p>
            <a:pPr>
              <a:lnSpc>
                <a:spcPct val="80000"/>
              </a:lnSpc>
            </a:pPr>
            <a:r>
              <a:rPr lang="en-IE" sz="2400" dirty="0" smtClean="0">
                <a:solidFill>
                  <a:srgbClr val="009900"/>
                </a:solidFill>
              </a:rPr>
              <a:t>Examples – </a:t>
            </a:r>
            <a:r>
              <a:rPr lang="en-IE" sz="2400" dirty="0" smtClean="0"/>
              <a:t>think of one of each</a:t>
            </a:r>
            <a:endParaRPr lang="en-GB" sz="2400" dirty="0"/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2171700" y="3141663"/>
          <a:ext cx="40925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536480" imgH="215640" progId="Equation.3">
                  <p:embed/>
                </p:oleObj>
              </mc:Choice>
              <mc:Fallback>
                <p:oleObj name="Equation" r:id="rId3" imgW="1536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141663"/>
                        <a:ext cx="40925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29"/>
          <p:cNvSpPr>
            <a:spLocks noChangeShapeType="1"/>
          </p:cNvSpPr>
          <p:nvPr/>
        </p:nvSpPr>
        <p:spPr bwMode="auto">
          <a:xfrm flipH="1">
            <a:off x="4859338" y="2565400"/>
            <a:ext cx="792162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" name="Line 30"/>
          <p:cNvSpPr>
            <a:spLocks noChangeShapeType="1"/>
          </p:cNvSpPr>
          <p:nvPr/>
        </p:nvSpPr>
        <p:spPr bwMode="auto">
          <a:xfrm>
            <a:off x="2484438" y="2852738"/>
            <a:ext cx="503237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7823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Example Contd. Risk assessment – recall expectation and variance forms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152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sz="2400" i="1" dirty="0" smtClean="0"/>
              <a:t>E[X]</a:t>
            </a:r>
            <a:r>
              <a:rPr lang="en-GB" sz="2400" dirty="0" smtClean="0"/>
              <a:t> = </a:t>
            </a:r>
            <a:r>
              <a:rPr lang="en-IE" sz="2400" i="1" dirty="0" smtClean="0">
                <a:sym typeface="Symbol" pitchFamily="18" charset="2"/>
              </a:rPr>
              <a:t> Expected Payoff</a:t>
            </a:r>
            <a:r>
              <a:rPr lang="en-IE" sz="2400" baseline="-25000" dirty="0" smtClean="0"/>
              <a:t> </a:t>
            </a:r>
            <a:r>
              <a:rPr lang="en-IE" sz="2400" dirty="0" smtClean="0"/>
              <a:t>(X)</a:t>
            </a:r>
            <a:r>
              <a:rPr lang="en-GB" sz="2400" dirty="0" smtClean="0"/>
              <a:t> =</a:t>
            </a:r>
            <a:br>
              <a:rPr lang="en-GB" sz="2400" dirty="0" smtClean="0"/>
            </a:br>
            <a:endParaRPr lang="en-IE" sz="2400" dirty="0" smtClean="0"/>
          </a:p>
          <a:p>
            <a:pPr>
              <a:buFontTx/>
              <a:buNone/>
            </a:pPr>
            <a:r>
              <a:rPr lang="en-GB" sz="2400" i="1" dirty="0" smtClean="0"/>
              <a:t>VAR[X] = E[X</a:t>
            </a:r>
            <a:r>
              <a:rPr lang="en-GB" sz="2400" i="1" baseline="30000" dirty="0" smtClean="0"/>
              <a:t>2</a:t>
            </a:r>
            <a:r>
              <a:rPr lang="en-GB" sz="2400" i="1" dirty="0" smtClean="0"/>
              <a:t>] - E[X]</a:t>
            </a:r>
            <a:r>
              <a:rPr lang="en-GB" sz="2400" i="1" baseline="30000" dirty="0" smtClean="0"/>
              <a:t>2</a:t>
            </a:r>
            <a:r>
              <a:rPr lang="en-GB" sz="2400" i="1" dirty="0" smtClean="0"/>
              <a:t> = </a:t>
            </a:r>
            <a:r>
              <a:rPr lang="en-IE" sz="2400" i="1" dirty="0" smtClean="0"/>
              <a:t>        </a:t>
            </a:r>
            <a:endParaRPr lang="en-GB" sz="2400" dirty="0" smtClean="0"/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83199"/>
              </p:ext>
            </p:extLst>
          </p:nvPr>
        </p:nvGraphicFramePr>
        <p:xfrm>
          <a:off x="4488408" y="1809825"/>
          <a:ext cx="19558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825480" imgH="444240" progId="Equation.3">
                  <p:embed/>
                </p:oleObj>
              </mc:Choice>
              <mc:Fallback>
                <p:oleObj name="Equation" r:id="rId3" imgW="8254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408" y="1809825"/>
                        <a:ext cx="19558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757361"/>
              </p:ext>
            </p:extLst>
          </p:nvPr>
        </p:nvGraphicFramePr>
        <p:xfrm>
          <a:off x="3635896" y="2589213"/>
          <a:ext cx="49355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2082600" imgH="444240" progId="Equation.3">
                  <p:embed/>
                </p:oleObj>
              </mc:Choice>
              <mc:Fallback>
                <p:oleObj name="Equation" r:id="rId5" imgW="208260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589213"/>
                        <a:ext cx="493553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63"/>
          <p:cNvGraphicFramePr>
            <a:graphicFrameLocks noGrp="1"/>
          </p:cNvGraphicFramePr>
          <p:nvPr/>
        </p:nvGraphicFramePr>
        <p:xfrm>
          <a:off x="762000" y="3833813"/>
          <a:ext cx="7848600" cy="2042160"/>
        </p:xfrm>
        <a:graphic>
          <a:graphicData uri="http://schemas.openxmlformats.org/drawingml/2006/table">
            <a:tbl>
              <a:tblPr/>
              <a:tblGrid>
                <a:gridCol w="1087438"/>
                <a:gridCol w="1011237"/>
                <a:gridCol w="574992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 Payoff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Risk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A1 €1500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(250)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 + (320)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(0.5)+(350)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(0.3)+(400)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</a:t>
                      </a: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]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-(330)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 1300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A2 €1750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(150)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 + (260)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(0.5)+(300)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(0.3)+(370)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</a:t>
                      </a: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]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-(272)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2756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A3 €2000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316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(120)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 + (290)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(0.5)+(380)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(0.3)+(450)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</a:t>
                      </a: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]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-(316)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7204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A4 €2500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326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(80)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 + (280)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(0.5)+(410)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(0.3)+(550)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(0.1)</a:t>
                      </a: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]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-(326)</a:t>
                      </a:r>
                      <a:r>
                        <a:rPr kumimoji="0" lang="en-IE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=14244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AutoShape 62"/>
          <p:cNvSpPr>
            <a:spLocks noChangeArrowheads="1"/>
          </p:cNvSpPr>
          <p:nvPr/>
        </p:nvSpPr>
        <p:spPr bwMode="auto">
          <a:xfrm>
            <a:off x="8382000" y="44958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7706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404664"/>
            <a:ext cx="77724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Re-stating Bayes &amp; Value of Information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340768"/>
            <a:ext cx="8134672" cy="504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E" sz="2200" dirty="0" smtClean="0"/>
              <a:t>Bayes: given a final event (new information) B, the </a:t>
            </a:r>
            <a:r>
              <a:rPr lang="en-IE" sz="2200" dirty="0" err="1" smtClean="0"/>
              <a:t>probablity</a:t>
            </a:r>
            <a:r>
              <a:rPr lang="en-IE" sz="2200" dirty="0" smtClean="0"/>
              <a:t> that the event was reached along </a:t>
            </a:r>
            <a:r>
              <a:rPr lang="en-IE" sz="2200" dirty="0" err="1" smtClean="0"/>
              <a:t>ith</a:t>
            </a:r>
            <a:r>
              <a:rPr lang="en-IE" sz="2200" dirty="0" smtClean="0"/>
              <a:t> path corresponding to event </a:t>
            </a:r>
            <a:r>
              <a:rPr lang="en-IE" sz="2200" dirty="0" err="1" smtClean="0"/>
              <a:t>E</a:t>
            </a:r>
            <a:r>
              <a:rPr lang="en-IE" sz="2200" baseline="-25000" dirty="0" err="1" smtClean="0"/>
              <a:t>i</a:t>
            </a:r>
            <a:r>
              <a:rPr lang="en-IE" sz="2200" dirty="0" smtClean="0"/>
              <a:t> is: </a:t>
            </a:r>
          </a:p>
          <a:p>
            <a:pPr>
              <a:lnSpc>
                <a:spcPct val="90000"/>
              </a:lnSpc>
            </a:pPr>
            <a:endParaRPr lang="en-IE" sz="2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r>
              <a:rPr lang="en-IE" sz="2200" dirty="0" smtClean="0"/>
              <a:t>So, supposing P{S</a:t>
            </a:r>
            <a:r>
              <a:rPr lang="en-IE" sz="2200" baseline="-25000" dirty="0" smtClean="0"/>
              <a:t>i</a:t>
            </a:r>
            <a:r>
              <a:rPr lang="en-IE" sz="2200" dirty="0" smtClean="0"/>
              <a:t>} subjective and </a:t>
            </a:r>
            <a:r>
              <a:rPr lang="en-IE" sz="2200" i="1" dirty="0" smtClean="0"/>
              <a:t>new information</a:t>
            </a:r>
            <a:r>
              <a:rPr lang="en-IE" sz="2200" dirty="0" smtClean="0"/>
              <a:t> indicates this should increase </a:t>
            </a:r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r>
              <a:rPr lang="en-IE" sz="2200" dirty="0" smtClean="0"/>
              <a:t>So, can maximise expected profit by replacing </a:t>
            </a:r>
            <a:r>
              <a:rPr lang="en-IE" sz="2200" dirty="0" smtClean="0">
                <a:solidFill>
                  <a:srgbClr val="FF0000"/>
                </a:solidFill>
              </a:rPr>
              <a:t>prior probabilities</a:t>
            </a:r>
            <a:r>
              <a:rPr lang="en-IE" sz="2200" dirty="0" smtClean="0"/>
              <a:t> with corresponding </a:t>
            </a:r>
            <a:r>
              <a:rPr lang="en-IE" sz="2200" dirty="0" smtClean="0">
                <a:solidFill>
                  <a:srgbClr val="FF0000"/>
                </a:solidFill>
              </a:rPr>
              <a:t>posterior probabilities</a:t>
            </a:r>
            <a:r>
              <a:rPr lang="en-IE" sz="2200" dirty="0" smtClean="0"/>
              <a:t>. Since information costs money, this helps to decide between (i) no info. purchased and using prior probs. to determine an action with maximum expected payoff (utility) </a:t>
            </a:r>
            <a:r>
              <a:rPr lang="en-IE" sz="2200" dirty="0" err="1" smtClean="0"/>
              <a:t>vs</a:t>
            </a:r>
            <a:r>
              <a:rPr lang="en-IE" sz="2200" dirty="0" smtClean="0"/>
              <a:t>  (ii) purchasing info. and using posterior probs. </a:t>
            </a:r>
            <a:r>
              <a:rPr lang="en-IE" sz="2200" dirty="0"/>
              <a:t>s</a:t>
            </a:r>
            <a:r>
              <a:rPr lang="en-IE" sz="2200" dirty="0" smtClean="0"/>
              <a:t>ince expected payoff (utility) for this decision could be larger than that obtained using prior </a:t>
            </a:r>
            <a:r>
              <a:rPr lang="en-IE" sz="2200" dirty="0" err="1" smtClean="0"/>
              <a:t>probs</a:t>
            </a:r>
            <a:r>
              <a:rPr lang="en-IE" sz="2200" dirty="0" smtClean="0"/>
              <a:t> only.</a:t>
            </a:r>
            <a:endParaRPr lang="en-GB" sz="22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87805"/>
              </p:ext>
            </p:extLst>
          </p:nvPr>
        </p:nvGraphicFramePr>
        <p:xfrm>
          <a:off x="3131840" y="2027436"/>
          <a:ext cx="396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3" imgW="2234880" imgH="444240" progId="Equation.3">
                  <p:embed/>
                </p:oleObj>
              </mc:Choice>
              <mc:Fallback>
                <p:oleObj name="Equation" r:id="rId3" imgW="2234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27436"/>
                        <a:ext cx="3962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817769"/>
              </p:ext>
            </p:extLst>
          </p:nvPr>
        </p:nvGraphicFramePr>
        <p:xfrm>
          <a:off x="2771800" y="3501008"/>
          <a:ext cx="3467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5" imgW="1955520" imgH="253800" progId="Equation.3">
                  <p:embed/>
                </p:oleObj>
              </mc:Choice>
              <mc:Fallback>
                <p:oleObj name="Equation" r:id="rId5" imgW="1955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501008"/>
                        <a:ext cx="3467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285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0"/>
            <a:ext cx="7772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Contd</a:t>
            </a:r>
            <a:r>
              <a:rPr lang="en-IE" sz="3200" b="1" dirty="0" smtClean="0">
                <a:solidFill>
                  <a:schemeClr val="accent1"/>
                </a:solidFill>
              </a:rPr>
              <a:t>.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533400"/>
            <a:ext cx="8208912" cy="1167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E" sz="2000" dirty="0" smtClean="0"/>
              <a:t>Construct tree diagram with </a:t>
            </a:r>
            <a:r>
              <a:rPr lang="en-IE" sz="2000" dirty="0" err="1" smtClean="0"/>
              <a:t>newinf</a:t>
            </a:r>
            <a:r>
              <a:rPr lang="en-IE" sz="2000" dirty="0" smtClean="0"/>
              <a:t>. on the far right. </a:t>
            </a:r>
          </a:p>
          <a:p>
            <a:pPr>
              <a:lnSpc>
                <a:spcPct val="90000"/>
              </a:lnSpc>
            </a:pPr>
            <a:r>
              <a:rPr lang="en-IE" sz="2000" dirty="0" smtClean="0"/>
              <a:t>Obtain posterior probabilities along various branches from prior probabilities and conditional probabilities under each state of nature, e.g. for table on consultant input below – predicting interest rate increase</a:t>
            </a:r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endParaRPr lang="en-IE" sz="1800" dirty="0" smtClean="0"/>
          </a:p>
          <a:p>
            <a:pPr>
              <a:lnSpc>
                <a:spcPct val="90000"/>
              </a:lnSpc>
            </a:pPr>
            <a:r>
              <a:rPr lang="en-IE" sz="1800" dirty="0" smtClean="0"/>
              <a:t>Expected payoffs etc. now calculated using the </a:t>
            </a:r>
            <a:r>
              <a:rPr lang="en-IE" sz="1800" dirty="0" smtClean="0">
                <a:solidFill>
                  <a:srgbClr val="FF0000"/>
                </a:solidFill>
              </a:rPr>
              <a:t>posterior</a:t>
            </a:r>
            <a:r>
              <a:rPr lang="en-IE" sz="1800" dirty="0" smtClean="0"/>
              <a:t> probabilities</a:t>
            </a:r>
            <a:endParaRPr lang="en-IE" sz="1800" dirty="0"/>
          </a:p>
        </p:txBody>
      </p:sp>
      <p:graphicFrame>
        <p:nvGraphicFramePr>
          <p:cNvPr id="4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95040"/>
              </p:ext>
            </p:extLst>
          </p:nvPr>
        </p:nvGraphicFramePr>
        <p:xfrm>
          <a:off x="381000" y="4052280"/>
          <a:ext cx="8458200" cy="1969008"/>
        </p:xfrm>
        <a:graphic>
          <a:graphicData uri="http://schemas.openxmlformats.org/drawingml/2006/table">
            <a:tbl>
              <a:tblPr/>
              <a:tblGrid>
                <a:gridCol w="3051175"/>
                <a:gridCol w="1671638"/>
                <a:gridCol w="2087562"/>
                <a:gridCol w="164782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Past record                     Occurred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Predicted by consultant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P{S1)=0.3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P{S2=0.2}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S3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P{S3=0.5}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Increase= I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 = P{I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|S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 = P{I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|S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 = P{I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|S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Change=  I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 = P{I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|S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 = P{I</a:t>
                      </a:r>
                      <a:r>
                        <a:rPr kumimoji="0" lang="en-IE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|S</a:t>
                      </a:r>
                      <a:r>
                        <a:rPr kumimoji="0" lang="en-IE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 = P{I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|S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Decrease = I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 = P{I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|S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GB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 = P{I</a:t>
                      </a:r>
                      <a:r>
                        <a:rPr kumimoji="0" lang="en-IE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|S</a:t>
                      </a:r>
                      <a:r>
                        <a:rPr kumimoji="0" lang="en-IE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 = P{I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|S</a:t>
                      </a:r>
                      <a:r>
                        <a:rPr kumimoji="0" lang="en-IE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473328"/>
              </p:ext>
            </p:extLst>
          </p:nvPr>
        </p:nvGraphicFramePr>
        <p:xfrm>
          <a:off x="1403648" y="1739997"/>
          <a:ext cx="5400600" cy="75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3" imgW="3340080" imgH="444240" progId="Equation.3">
                  <p:embed/>
                </p:oleObj>
              </mc:Choice>
              <mc:Fallback>
                <p:oleObj name="Equation" r:id="rId3" imgW="3340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739997"/>
                        <a:ext cx="5400600" cy="75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225998"/>
              </p:ext>
            </p:extLst>
          </p:nvPr>
        </p:nvGraphicFramePr>
        <p:xfrm>
          <a:off x="1328738" y="2442281"/>
          <a:ext cx="5547518" cy="77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5" imgW="3352680" imgH="444240" progId="Equation.3">
                  <p:embed/>
                </p:oleObj>
              </mc:Choice>
              <mc:Fallback>
                <p:oleObj name="Equation" r:id="rId5" imgW="3352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442281"/>
                        <a:ext cx="5547518" cy="77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762332"/>
              </p:ext>
            </p:extLst>
          </p:nvPr>
        </p:nvGraphicFramePr>
        <p:xfrm>
          <a:off x="1382713" y="3170064"/>
          <a:ext cx="5493543" cy="762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7" imgW="3352680" imgH="444240" progId="Equation.3">
                  <p:embed/>
                </p:oleObj>
              </mc:Choice>
              <mc:Fallback>
                <p:oleObj name="Equation" r:id="rId7" imgW="3352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170064"/>
                        <a:ext cx="5493543" cy="762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55"/>
          <p:cNvSpPr>
            <a:spLocks noChangeShapeType="1"/>
          </p:cNvSpPr>
          <p:nvPr/>
        </p:nvSpPr>
        <p:spPr bwMode="auto">
          <a:xfrm>
            <a:off x="3191272" y="414908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8248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8313" y="188913"/>
            <a:ext cx="849617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IE" sz="3200" b="1" dirty="0">
                <a:solidFill>
                  <a:schemeClr val="tx2"/>
                </a:solidFill>
              </a:rPr>
              <a:t>Example: </a:t>
            </a:r>
            <a:r>
              <a:rPr lang="en-IE" sz="3200" b="1" dirty="0" smtClean="0">
                <a:solidFill>
                  <a:schemeClr val="tx2"/>
                </a:solidFill>
              </a:rPr>
              <a:t>Bioinformatic</a:t>
            </a:r>
            <a:r>
              <a:rPr lang="en-IE" sz="3200" b="1" dirty="0">
                <a:solidFill>
                  <a:schemeClr val="tx2"/>
                </a:solidFill>
              </a:rPr>
              <a:t>s</a:t>
            </a:r>
            <a:r>
              <a:rPr lang="en-IE" sz="3200" b="1" dirty="0" smtClean="0">
                <a:solidFill>
                  <a:schemeClr val="tx2"/>
                </a:solidFill>
              </a:rPr>
              <a:t>: POPULATION </a:t>
            </a:r>
            <a:r>
              <a:rPr lang="en-IE" sz="3200" b="1" dirty="0">
                <a:solidFill>
                  <a:schemeClr val="tx2"/>
                </a:solidFill>
              </a:rPr>
              <a:t>GENETICS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8313" y="1295400"/>
            <a:ext cx="82804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400" b="1" dirty="0"/>
              <a:t>Counts – Genotypic “frequencies”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b="1" dirty="0"/>
              <a:t>      </a:t>
            </a:r>
            <a:r>
              <a:rPr lang="en-IE" sz="2400" dirty="0"/>
              <a:t>GENE with </a:t>
            </a:r>
            <a:r>
              <a:rPr lang="en-IE" sz="2400" i="1" dirty="0">
                <a:solidFill>
                  <a:srgbClr val="FF0000"/>
                </a:solidFill>
              </a:rPr>
              <a:t>n </a:t>
            </a:r>
            <a:r>
              <a:rPr lang="en-IE" sz="2400" dirty="0"/>
              <a:t>alleles, so </a:t>
            </a:r>
            <a:r>
              <a:rPr lang="en-IE" sz="2400" i="1" dirty="0">
                <a:solidFill>
                  <a:srgbClr val="FF0000"/>
                </a:solidFill>
              </a:rPr>
              <a:t>n(n+1)/2</a:t>
            </a:r>
            <a:r>
              <a:rPr lang="en-IE" sz="2400" dirty="0"/>
              <a:t> possible genotypes </a:t>
            </a:r>
            <a:endParaRPr lang="en-IE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400" b="1" dirty="0"/>
              <a:t>Population Equilibrium HARDY-WEINBERG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dirty="0"/>
              <a:t>    Genes and “genotypic frequencies” </a:t>
            </a:r>
            <a:r>
              <a:rPr lang="en-IE" sz="2400" i="1" dirty="0">
                <a:solidFill>
                  <a:srgbClr val="FF0000"/>
                </a:solidFill>
              </a:rPr>
              <a:t>constant </a:t>
            </a:r>
            <a:r>
              <a:rPr lang="en-IE" sz="2400" dirty="0"/>
              <a:t>from generation to generation  (so </a:t>
            </a:r>
            <a:r>
              <a:rPr lang="en-IE" sz="2400" dirty="0">
                <a:solidFill>
                  <a:srgbClr val="FF0000"/>
                </a:solidFill>
              </a:rPr>
              <a:t>simple </a:t>
            </a:r>
            <a:r>
              <a:rPr lang="en-IE" sz="2400" dirty="0"/>
              <a:t>relationships for genotypic and allelic frequencies)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dirty="0"/>
              <a:t>    </a:t>
            </a:r>
            <a:r>
              <a:rPr lang="en-IE" sz="2400" i="1" dirty="0">
                <a:solidFill>
                  <a:srgbClr val="009900"/>
                </a:solidFill>
              </a:rPr>
              <a:t>e.g.</a:t>
            </a:r>
            <a:r>
              <a:rPr lang="en-IE" sz="2400" i="1" dirty="0"/>
              <a:t> 2 allele model </a:t>
            </a:r>
            <a:r>
              <a:rPr lang="en-IE" sz="2400" b="1" i="1" dirty="0" err="1"/>
              <a:t>p</a:t>
            </a:r>
            <a:r>
              <a:rPr lang="en-IE" sz="2400" b="1" i="1" baseline="-25000" dirty="0" err="1"/>
              <a:t>A</a:t>
            </a:r>
            <a:r>
              <a:rPr lang="en-IE" sz="2400" b="1" i="1" baseline="-25000" dirty="0"/>
              <a:t>, </a:t>
            </a:r>
            <a:r>
              <a:rPr lang="en-IE" sz="2400" b="1" i="1" dirty="0"/>
              <a:t>p</a:t>
            </a:r>
            <a:r>
              <a:rPr lang="en-IE" sz="2400" b="1" i="1" baseline="-25000" dirty="0"/>
              <a:t>a</a:t>
            </a:r>
            <a:r>
              <a:rPr lang="en-IE" sz="2400" i="1" dirty="0"/>
              <a:t>  allelic freq. </a:t>
            </a:r>
            <a:r>
              <a:rPr lang="en-IE" sz="2400" b="1" i="1" dirty="0"/>
              <a:t>A</a:t>
            </a:r>
            <a:r>
              <a:rPr lang="en-IE" sz="2400" dirty="0"/>
              <a:t>, </a:t>
            </a:r>
            <a:r>
              <a:rPr lang="en-IE" sz="2400" b="1" i="1" dirty="0"/>
              <a:t>a</a:t>
            </a:r>
            <a:r>
              <a:rPr lang="en-IE" sz="2400" i="1" dirty="0"/>
              <a:t> respectively, so genotypic </a:t>
            </a:r>
            <a:r>
              <a:rPr lang="en-IE" sz="2400" i="1" dirty="0">
                <a:solidFill>
                  <a:srgbClr val="FF0000"/>
                </a:solidFill>
              </a:rPr>
              <a:t>‘frequencies’</a:t>
            </a:r>
            <a:r>
              <a:rPr lang="en-IE" sz="2400" i="1" dirty="0"/>
              <a:t> </a:t>
            </a:r>
            <a:r>
              <a:rPr lang="en-IE" sz="2400" dirty="0"/>
              <a:t>are</a:t>
            </a:r>
            <a:r>
              <a:rPr lang="en-IE" sz="2400" i="1" dirty="0"/>
              <a:t> </a:t>
            </a:r>
            <a:r>
              <a:rPr lang="en-IE" sz="2400" b="1" i="1" dirty="0" err="1"/>
              <a:t>p</a:t>
            </a:r>
            <a:r>
              <a:rPr lang="en-IE" sz="2400" b="1" i="1" baseline="-25000" dirty="0" err="1"/>
              <a:t>AA</a:t>
            </a:r>
            <a:r>
              <a:rPr lang="en-IE" sz="2400" b="1" i="1" baseline="-25000" dirty="0"/>
              <a:t> </a:t>
            </a:r>
            <a:r>
              <a:rPr lang="en-IE" sz="2400" b="1" i="1" dirty="0"/>
              <a:t>,</a:t>
            </a:r>
            <a:r>
              <a:rPr lang="en-IE" sz="2400" b="1" i="1" baseline="-25000" dirty="0"/>
              <a:t> </a:t>
            </a:r>
            <a:r>
              <a:rPr lang="en-IE" sz="2400" b="1" i="1" dirty="0" err="1"/>
              <a:t>p</a:t>
            </a:r>
            <a:r>
              <a:rPr lang="en-IE" sz="2400" b="1" i="1" baseline="-25000" dirty="0" err="1"/>
              <a:t>Aa</a:t>
            </a:r>
            <a:r>
              <a:rPr lang="en-IE" sz="2400" b="1" i="1" dirty="0"/>
              <a:t> ,</a:t>
            </a:r>
            <a:r>
              <a:rPr lang="en-IE" sz="2400" b="1" i="1" baseline="-25000" dirty="0"/>
              <a:t>, </a:t>
            </a:r>
            <a:r>
              <a:rPr lang="en-IE" sz="2400" b="1" i="1" dirty="0" err="1"/>
              <a:t>p</a:t>
            </a:r>
            <a:r>
              <a:rPr lang="en-IE" sz="2400" b="1" i="1" baseline="-25000" dirty="0" err="1"/>
              <a:t>aa</a:t>
            </a:r>
            <a:r>
              <a:rPr lang="en-IE" sz="2400" i="1" baseline="-25000" dirty="0"/>
              <a:t> </a:t>
            </a:r>
            <a:r>
              <a:rPr lang="en-IE" sz="2400" i="1" dirty="0"/>
              <a:t>, with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i="1" dirty="0"/>
              <a:t>                              </a:t>
            </a:r>
            <a:r>
              <a:rPr lang="en-IE" sz="2400" i="1" dirty="0" err="1"/>
              <a:t>p</a:t>
            </a:r>
            <a:r>
              <a:rPr lang="en-IE" sz="2400" i="1" baseline="-25000" dirty="0" err="1"/>
              <a:t>AA</a:t>
            </a:r>
            <a:r>
              <a:rPr lang="en-IE" sz="2400" i="1" baseline="-25000" dirty="0"/>
              <a:t>  </a:t>
            </a:r>
            <a:r>
              <a:rPr lang="en-IE" sz="2400" i="1" dirty="0"/>
              <a:t>=  </a:t>
            </a:r>
            <a:r>
              <a:rPr lang="en-IE" sz="2400" i="1" dirty="0" err="1"/>
              <a:t>p</a:t>
            </a:r>
            <a:r>
              <a:rPr lang="en-IE" sz="2400" i="1" baseline="-25000" dirty="0" err="1"/>
              <a:t>A</a:t>
            </a:r>
            <a:r>
              <a:rPr lang="en-IE" sz="2400" i="1" baseline="-25000" dirty="0"/>
              <a:t> </a:t>
            </a:r>
            <a:r>
              <a:rPr lang="en-IE" sz="2400" i="1" dirty="0" err="1"/>
              <a:t>p</a:t>
            </a:r>
            <a:r>
              <a:rPr lang="en-IE" sz="2400" i="1" baseline="-25000" dirty="0" err="1"/>
              <a:t>A</a:t>
            </a:r>
            <a:r>
              <a:rPr lang="en-IE" sz="2400" i="1" baseline="-25000" dirty="0"/>
              <a:t> </a:t>
            </a:r>
            <a:r>
              <a:rPr lang="en-IE" sz="2400" i="1" dirty="0"/>
              <a:t>= </a:t>
            </a:r>
            <a:r>
              <a:rPr lang="en-IE" sz="2400" i="1" baseline="-25000" dirty="0"/>
              <a:t> </a:t>
            </a:r>
            <a:r>
              <a:rPr lang="en-IE" sz="2400" i="1" dirty="0"/>
              <a:t>p</a:t>
            </a:r>
            <a:r>
              <a:rPr lang="en-IE" sz="2400" i="1" baseline="-25000" dirty="0"/>
              <a:t>A</a:t>
            </a:r>
            <a:r>
              <a:rPr lang="en-IE" sz="2400" i="1" baseline="30000" dirty="0"/>
              <a:t>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i="1" baseline="30000" dirty="0"/>
              <a:t>                                             </a:t>
            </a:r>
            <a:r>
              <a:rPr lang="en-IE" sz="2400" i="1" dirty="0" err="1"/>
              <a:t>p</a:t>
            </a:r>
            <a:r>
              <a:rPr lang="en-IE" sz="2400" i="1" baseline="-25000" dirty="0" err="1"/>
              <a:t>Aa</a:t>
            </a:r>
            <a:r>
              <a:rPr lang="en-IE" sz="2400" i="1" baseline="-25000" dirty="0"/>
              <a:t>   </a:t>
            </a:r>
            <a:r>
              <a:rPr lang="en-IE" sz="2400" i="1" dirty="0"/>
              <a:t>= </a:t>
            </a:r>
            <a:r>
              <a:rPr lang="en-IE" sz="2400" i="1" dirty="0" err="1"/>
              <a:t>p</a:t>
            </a:r>
            <a:r>
              <a:rPr lang="en-IE" sz="2400" i="1" baseline="-25000" dirty="0" err="1"/>
              <a:t>A</a:t>
            </a:r>
            <a:r>
              <a:rPr lang="en-IE" sz="2400" i="1" baseline="-25000" dirty="0"/>
              <a:t> </a:t>
            </a:r>
            <a:r>
              <a:rPr lang="en-IE" sz="2400" i="1" dirty="0"/>
              <a:t>p</a:t>
            </a:r>
            <a:r>
              <a:rPr lang="en-IE" sz="2400" i="1" baseline="-25000" dirty="0"/>
              <a:t>a </a:t>
            </a:r>
            <a:r>
              <a:rPr lang="en-IE" sz="2400" i="1" dirty="0"/>
              <a:t>+ p</a:t>
            </a:r>
            <a:r>
              <a:rPr lang="en-IE" sz="2400" i="1" baseline="-25000" dirty="0"/>
              <a:t>a </a:t>
            </a:r>
            <a:r>
              <a:rPr lang="en-IE" sz="2400" i="1" dirty="0" err="1"/>
              <a:t>p</a:t>
            </a:r>
            <a:r>
              <a:rPr lang="en-IE" sz="2400" i="1" baseline="-25000" dirty="0" err="1"/>
              <a:t>A</a:t>
            </a:r>
            <a:r>
              <a:rPr lang="en-IE" sz="2400" i="1" baseline="-25000" dirty="0"/>
              <a:t> </a:t>
            </a:r>
            <a:r>
              <a:rPr lang="en-IE" sz="2400" i="1" dirty="0"/>
              <a:t>= 2 </a:t>
            </a:r>
            <a:r>
              <a:rPr lang="en-IE" sz="2400" i="1" dirty="0" err="1"/>
              <a:t>p</a:t>
            </a:r>
            <a:r>
              <a:rPr lang="en-IE" sz="2400" i="1" baseline="-25000" dirty="0" err="1"/>
              <a:t>A</a:t>
            </a:r>
            <a:r>
              <a:rPr lang="en-IE" sz="2400" i="1" baseline="-25000" dirty="0"/>
              <a:t> </a:t>
            </a:r>
            <a:r>
              <a:rPr lang="en-IE" sz="2400" i="1" dirty="0"/>
              <a:t>p</a:t>
            </a:r>
            <a:r>
              <a:rPr lang="en-IE" sz="2400" i="1" baseline="-25000" dirty="0"/>
              <a:t>a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i="1" baseline="-25000" dirty="0"/>
              <a:t>                                             </a:t>
            </a:r>
            <a:r>
              <a:rPr lang="en-IE" sz="2400" i="1" dirty="0" err="1"/>
              <a:t>p</a:t>
            </a:r>
            <a:r>
              <a:rPr lang="en-IE" sz="2400" i="1" baseline="-25000" dirty="0" err="1"/>
              <a:t>aa</a:t>
            </a:r>
            <a:r>
              <a:rPr lang="en-IE" sz="2400" i="1" baseline="-25000" dirty="0"/>
              <a:t>    </a:t>
            </a:r>
            <a:r>
              <a:rPr lang="en-IE" sz="2400" i="1" dirty="0"/>
              <a:t>= p</a:t>
            </a:r>
            <a:r>
              <a:rPr lang="en-IE" sz="2400" i="1" baseline="-25000" dirty="0"/>
              <a:t>a</a:t>
            </a:r>
            <a:r>
              <a:rPr lang="en-IE" sz="2400" i="1" baseline="30000" dirty="0"/>
              <a:t>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i="1" dirty="0"/>
              <a:t>                     (</a:t>
            </a:r>
            <a:r>
              <a:rPr lang="en-IE" sz="2400" i="1" dirty="0" err="1"/>
              <a:t>p</a:t>
            </a:r>
            <a:r>
              <a:rPr lang="en-IE" sz="2400" i="1" baseline="-25000" dirty="0" err="1"/>
              <a:t>A</a:t>
            </a:r>
            <a:r>
              <a:rPr lang="en-IE" sz="2400" i="1" dirty="0"/>
              <a:t>+ p</a:t>
            </a:r>
            <a:r>
              <a:rPr lang="en-IE" sz="2400" i="1" baseline="-25000" dirty="0"/>
              <a:t>a </a:t>
            </a:r>
            <a:r>
              <a:rPr lang="en-IE" sz="2400" i="1" dirty="0"/>
              <a:t>)</a:t>
            </a:r>
            <a:r>
              <a:rPr lang="en-IE" sz="2400" i="1" baseline="30000" dirty="0"/>
              <a:t>2</a:t>
            </a:r>
            <a:r>
              <a:rPr lang="en-IE" sz="2400" i="1" dirty="0"/>
              <a:t> = p</a:t>
            </a:r>
            <a:r>
              <a:rPr lang="en-IE" sz="2400" i="1" baseline="-25000" dirty="0"/>
              <a:t>A</a:t>
            </a:r>
            <a:r>
              <a:rPr lang="en-IE" sz="2400" i="1" baseline="30000" dirty="0"/>
              <a:t>2 </a:t>
            </a:r>
            <a:r>
              <a:rPr lang="en-IE" sz="2400" i="1" dirty="0"/>
              <a:t>+ 2</a:t>
            </a:r>
            <a:r>
              <a:rPr lang="en-IE" sz="2400" i="1" baseline="30000" dirty="0"/>
              <a:t> </a:t>
            </a:r>
            <a:r>
              <a:rPr lang="en-IE" sz="2400" i="1" dirty="0"/>
              <a:t> p</a:t>
            </a:r>
            <a:r>
              <a:rPr lang="en-IE" sz="2400" i="1" baseline="-25000" dirty="0"/>
              <a:t>a </a:t>
            </a:r>
            <a:r>
              <a:rPr lang="en-IE" sz="2400" i="1" dirty="0" err="1"/>
              <a:t>p</a:t>
            </a:r>
            <a:r>
              <a:rPr lang="en-IE" sz="2400" i="1" baseline="-25000" dirty="0" err="1"/>
              <a:t>A</a:t>
            </a:r>
            <a:r>
              <a:rPr lang="en-IE" sz="2400" i="1" baseline="-25000" dirty="0"/>
              <a:t> </a:t>
            </a:r>
            <a:r>
              <a:rPr lang="en-IE" sz="2400" i="1" dirty="0"/>
              <a:t>+ p</a:t>
            </a:r>
            <a:r>
              <a:rPr lang="en-IE" sz="2400" i="1" baseline="-25000" dirty="0"/>
              <a:t>a</a:t>
            </a:r>
            <a:r>
              <a:rPr lang="en-IE" sz="2400" i="1" baseline="30000" dirty="0"/>
              <a:t>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400" i="1" baseline="30000" dirty="0"/>
              <a:t> </a:t>
            </a:r>
            <a:r>
              <a:rPr lang="en-IE" sz="2400" i="1" dirty="0"/>
              <a:t>One generation </a:t>
            </a:r>
            <a:r>
              <a:rPr lang="en-IE" sz="2400" dirty="0"/>
              <a:t>of Random mating</a:t>
            </a:r>
            <a:r>
              <a:rPr lang="en-IE" sz="2400" i="1" dirty="0"/>
              <a:t>.     </a:t>
            </a:r>
            <a:r>
              <a:rPr lang="en-IE" sz="2400" b="1" i="1" dirty="0">
                <a:solidFill>
                  <a:srgbClr val="FF0000"/>
                </a:solidFill>
              </a:rPr>
              <a:t>H-W  </a:t>
            </a:r>
            <a:r>
              <a:rPr lang="en-IE" sz="2400" dirty="0"/>
              <a:t>at single locus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501962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POPULATION PICTURE at one locus under H-W </a:t>
            </a:r>
            <a:r>
              <a:rPr lang="en-IE" sz="3200" b="1">
                <a:solidFill>
                  <a:schemeClr val="tx2"/>
                </a:solidFill>
                <a:sym typeface="Symbol" pitchFamily="18" charset="2"/>
              </a:rPr>
              <a:t>m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5800" y="1628775"/>
            <a:ext cx="798988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E" sz="2400"/>
              <a:t>NB : ‘Frequency’ heterozygote maximum for both allelic                                                         frequencies  = 0.5 (see Fig.)</a:t>
            </a:r>
          </a:p>
          <a:p>
            <a:pPr marL="342900" indent="-342900">
              <a:spcBef>
                <a:spcPct val="20000"/>
              </a:spcBef>
            </a:pPr>
            <a:r>
              <a:rPr lang="en-IE" sz="2400">
                <a:solidFill>
                  <a:srgbClr val="FF0000"/>
                </a:solidFill>
              </a:rPr>
              <a:t>Also </a:t>
            </a:r>
            <a:r>
              <a:rPr lang="en-IE" sz="2400"/>
              <a:t>if </a:t>
            </a:r>
            <a:r>
              <a:rPr lang="en-IE" sz="2400">
                <a:solidFill>
                  <a:srgbClr val="FF0000"/>
                </a:solidFill>
              </a:rPr>
              <a:t>rare </a:t>
            </a:r>
            <a:r>
              <a:rPr lang="en-IE" sz="2400"/>
              <a:t>allele A</a:t>
            </a:r>
          </a:p>
          <a:p>
            <a:pPr marL="342900" indent="-342900">
              <a:spcBef>
                <a:spcPct val="20000"/>
              </a:spcBef>
            </a:pPr>
            <a:endParaRPr lang="en-IE" sz="2400"/>
          </a:p>
          <a:p>
            <a:pPr marL="342900" indent="-342900">
              <a:spcBef>
                <a:spcPct val="20000"/>
              </a:spcBef>
            </a:pPr>
            <a:endParaRPr lang="en-IE" sz="2400"/>
          </a:p>
          <a:p>
            <a:pPr marL="342900" indent="-342900">
              <a:spcBef>
                <a:spcPct val="20000"/>
              </a:spcBef>
            </a:pPr>
            <a:endParaRPr lang="en-IE" sz="2400"/>
          </a:p>
          <a:p>
            <a:pPr marL="342900" indent="-342900">
              <a:spcBef>
                <a:spcPct val="20000"/>
              </a:spcBef>
            </a:pPr>
            <a:endParaRPr lang="en-IE" sz="2400"/>
          </a:p>
          <a:p>
            <a:pPr marL="342900" indent="-342900">
              <a:spcBef>
                <a:spcPct val="20000"/>
              </a:spcBef>
            </a:pPr>
            <a:endParaRPr lang="en-IE" sz="2400"/>
          </a:p>
          <a:p>
            <a:pPr marL="342900" indent="-342900">
              <a:spcBef>
                <a:spcPct val="20000"/>
              </a:spcBef>
            </a:pPr>
            <a:endParaRPr lang="en-IE" sz="2400"/>
          </a:p>
          <a:p>
            <a:pPr marL="342900" indent="-342900">
              <a:spcBef>
                <a:spcPct val="20000"/>
              </a:spcBef>
            </a:pPr>
            <a:r>
              <a:rPr lang="en-IE" sz="2400"/>
              <a:t>So, if </a:t>
            </a:r>
            <a:r>
              <a:rPr lang="en-IE" sz="2400">
                <a:solidFill>
                  <a:srgbClr val="FF0000"/>
                </a:solidFill>
              </a:rPr>
              <a:t>rare</a:t>
            </a:r>
            <a:r>
              <a:rPr lang="en-IE" sz="2400"/>
              <a:t> allele, probability </a:t>
            </a:r>
            <a:r>
              <a:rPr lang="en-IE" sz="2400">
                <a:solidFill>
                  <a:srgbClr val="FF0000"/>
                </a:solidFill>
              </a:rPr>
              <a:t>high</a:t>
            </a:r>
            <a:r>
              <a:rPr lang="en-IE" sz="2400"/>
              <a:t> carried in </a:t>
            </a:r>
            <a:r>
              <a:rPr lang="en-IE" sz="2400">
                <a:solidFill>
                  <a:srgbClr val="FF0000"/>
                </a:solidFill>
              </a:rPr>
              <a:t>heterozygous</a:t>
            </a:r>
            <a:r>
              <a:rPr lang="en-IE" sz="2400"/>
              <a:t> state: </a:t>
            </a:r>
            <a:r>
              <a:rPr lang="en-IE" sz="2400">
                <a:solidFill>
                  <a:srgbClr val="009900"/>
                </a:solidFill>
              </a:rPr>
              <a:t>e.g.</a:t>
            </a:r>
            <a:r>
              <a:rPr lang="en-IE" sz="2400"/>
              <a:t> 99% chance for </a:t>
            </a:r>
            <a:r>
              <a:rPr lang="en-IE" sz="2400" i="1"/>
              <a:t>p</a:t>
            </a:r>
            <a:r>
              <a:rPr lang="en-IE" sz="2400" i="1" baseline="-25000"/>
              <a:t>A</a:t>
            </a:r>
            <a:r>
              <a:rPr lang="en-IE" sz="2400"/>
              <a:t>= </a:t>
            </a:r>
            <a:r>
              <a:rPr lang="en-IE" sz="2400">
                <a:solidFill>
                  <a:srgbClr val="FF0000"/>
                </a:solidFill>
              </a:rPr>
              <a:t>0.01 </a:t>
            </a:r>
            <a:r>
              <a:rPr lang="en-IE" sz="2400"/>
              <a:t>say </a:t>
            </a:r>
            <a:endParaRPr lang="en-GB" sz="240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066800" y="2924175"/>
          <a:ext cx="3233738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1473120" imgH="939600" progId="Equation.3">
                  <p:embed/>
                </p:oleObj>
              </mc:Choice>
              <mc:Fallback>
                <p:oleObj name="Equation" r:id="rId3" imgW="1473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24175"/>
                        <a:ext cx="3233738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heteropic (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5" r="2638" b="9389"/>
          <a:stretch>
            <a:fillRect/>
          </a:stretch>
        </p:blipFill>
        <p:spPr bwMode="auto">
          <a:xfrm>
            <a:off x="4891088" y="2120900"/>
            <a:ext cx="4281487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5724525" y="1989138"/>
            <a:ext cx="1368425" cy="1511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43438" y="2781300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400" i="1"/>
              <a:t>p</a:t>
            </a:r>
            <a:r>
              <a:rPr lang="en-IE" sz="1400" i="1" baseline="-25000"/>
              <a:t>a</a:t>
            </a:r>
            <a:endParaRPr lang="en-GB" sz="1400" i="1" baseline="-25000"/>
          </a:p>
        </p:txBody>
      </p:sp>
    </p:spTree>
    <p:extLst>
      <p:ext uri="{BB962C8B-B14F-4D97-AF65-F5344CB8AC3E}">
        <p14:creationId xmlns:p14="http://schemas.microsoft.com/office/powerpoint/2010/main" val="2661057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IE" sz="3200" b="1">
                <a:solidFill>
                  <a:schemeClr val="tx2"/>
                </a:solidFill>
              </a:rPr>
              <a:t>Extended:Multiple Alleles Single Locus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5800" y="1700213"/>
            <a:ext cx="7772400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 i="1"/>
              <a:t>p</a:t>
            </a:r>
            <a:r>
              <a:rPr lang="en-IE" sz="2400" i="1" baseline="-25000"/>
              <a:t>1</a:t>
            </a:r>
            <a:r>
              <a:rPr lang="en-IE" sz="2400" i="1"/>
              <a:t>, p</a:t>
            </a:r>
            <a:r>
              <a:rPr lang="en-IE" sz="2400" i="1" baseline="-25000"/>
              <a:t>2</a:t>
            </a:r>
            <a:r>
              <a:rPr lang="en-IE" sz="2400" i="1"/>
              <a:t>, .. p</a:t>
            </a:r>
            <a:r>
              <a:rPr lang="en-IE" sz="2400" i="1" baseline="-25000"/>
              <a:t>i </a:t>
            </a:r>
            <a:r>
              <a:rPr lang="en-IE" sz="2400" i="1"/>
              <a:t>,...p</a:t>
            </a:r>
            <a:r>
              <a:rPr lang="en-IE" sz="2400" i="1" baseline="-25000"/>
              <a:t>n</a:t>
            </a:r>
            <a:r>
              <a:rPr lang="en-IE" sz="2400" baseline="-25000"/>
              <a:t>  </a:t>
            </a:r>
            <a:r>
              <a:rPr lang="en-IE" sz="2400"/>
              <a:t>= “frequencies” alleles </a:t>
            </a:r>
            <a:r>
              <a:rPr lang="en-IE" sz="2400" i="1"/>
              <a:t>A</a:t>
            </a:r>
            <a:r>
              <a:rPr lang="en-IE" sz="2400" i="1" baseline="-25000"/>
              <a:t>1</a:t>
            </a:r>
            <a:r>
              <a:rPr lang="en-IE" sz="2400" i="1"/>
              <a:t>, A</a:t>
            </a:r>
            <a:r>
              <a:rPr lang="en-IE" sz="2400" i="1" baseline="-25000"/>
              <a:t>2</a:t>
            </a:r>
            <a:r>
              <a:rPr lang="en-IE" sz="2400" i="1"/>
              <a:t>, … A</a:t>
            </a:r>
            <a:r>
              <a:rPr lang="en-IE" sz="2400" i="1" baseline="-25000"/>
              <a:t>i</a:t>
            </a:r>
            <a:r>
              <a:rPr lang="en-IE" sz="2400" baseline="-25000"/>
              <a:t> </a:t>
            </a:r>
            <a:r>
              <a:rPr lang="en-IE" sz="2400" i="1"/>
              <a:t>,….A</a:t>
            </a:r>
            <a:r>
              <a:rPr lang="en-IE" sz="2400" i="1" baseline="-25000"/>
              <a:t>n</a:t>
            </a:r>
            <a:r>
              <a:rPr lang="en-IE" sz="2400" baseline="-25000"/>
              <a:t> , </a:t>
            </a:r>
            <a:r>
              <a:rPr lang="en-IE" sz="2400"/>
              <a:t>Possible genotypes = </a:t>
            </a:r>
            <a:r>
              <a:rPr lang="en-IE" sz="2400" i="1"/>
              <a:t>A</a:t>
            </a:r>
            <a:r>
              <a:rPr lang="en-IE" sz="2400" i="1" baseline="-25000"/>
              <a:t>11</a:t>
            </a:r>
            <a:r>
              <a:rPr lang="en-IE" sz="2400" i="1"/>
              <a:t>, A</a:t>
            </a:r>
            <a:r>
              <a:rPr lang="en-IE" sz="2400" i="1" baseline="-25000"/>
              <a:t>12 </a:t>
            </a:r>
            <a:r>
              <a:rPr lang="en-IE" sz="2400" i="1"/>
              <a:t>, ….. A</a:t>
            </a:r>
            <a:r>
              <a:rPr lang="en-IE" sz="2400" i="1" baseline="-25000"/>
              <a:t>ij </a:t>
            </a:r>
            <a:r>
              <a:rPr lang="en-IE" sz="2400" i="1"/>
              <a:t>, …</a:t>
            </a:r>
            <a:r>
              <a:rPr lang="en-IE" sz="2400" i="1" baseline="-25000"/>
              <a:t> </a:t>
            </a:r>
            <a:r>
              <a:rPr lang="en-IE" sz="2400" i="1"/>
              <a:t>A</a:t>
            </a:r>
            <a:r>
              <a:rPr lang="en-IE" sz="2400" i="1" baseline="-25000"/>
              <a:t>nn</a:t>
            </a:r>
            <a:endParaRPr lang="en-IE" sz="2400" baseline="-25000"/>
          </a:p>
          <a:p>
            <a:pPr marL="342900" indent="-342900">
              <a:spcBef>
                <a:spcPct val="20000"/>
              </a:spcBef>
            </a:pPr>
            <a:endParaRPr lang="en-IE" sz="2400" baseline="-250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/>
              <a:t>Under </a:t>
            </a:r>
            <a:r>
              <a:rPr lang="en-IE" sz="2400">
                <a:solidFill>
                  <a:srgbClr val="FF0000"/>
                </a:solidFill>
              </a:rPr>
              <a:t>H-W equilibrium</a:t>
            </a:r>
            <a:r>
              <a:rPr lang="en-IE" sz="2400"/>
              <a:t>, Expected genotype frequencies </a:t>
            </a:r>
          </a:p>
          <a:p>
            <a:pPr marL="342900" indent="-342900">
              <a:spcBef>
                <a:spcPct val="20000"/>
              </a:spcBef>
            </a:pPr>
            <a:r>
              <a:rPr lang="en-IE" sz="2400"/>
              <a:t>     </a:t>
            </a:r>
            <a:r>
              <a:rPr lang="en-IE" sz="2400" i="1"/>
              <a:t>(p</a:t>
            </a:r>
            <a:r>
              <a:rPr lang="en-IE" sz="2400" i="1" baseline="-25000"/>
              <a:t>1</a:t>
            </a:r>
            <a:r>
              <a:rPr lang="en-IE" sz="2400" i="1"/>
              <a:t>+ p</a:t>
            </a:r>
            <a:r>
              <a:rPr lang="en-IE" sz="2400" i="1" baseline="-25000"/>
              <a:t>2</a:t>
            </a:r>
            <a:r>
              <a:rPr lang="en-IE" sz="2400" i="1"/>
              <a:t> +… p</a:t>
            </a:r>
            <a:r>
              <a:rPr lang="en-IE" sz="2400" i="1" baseline="-25000"/>
              <a:t>i </a:t>
            </a:r>
            <a:r>
              <a:rPr lang="en-IE" sz="2400" i="1"/>
              <a:t> ... +p</a:t>
            </a:r>
            <a:r>
              <a:rPr lang="en-IE" sz="2400" i="1" baseline="-25000"/>
              <a:t>n</a:t>
            </a:r>
            <a:r>
              <a:rPr lang="en-IE" sz="2400" i="1"/>
              <a:t>)</a:t>
            </a:r>
            <a:r>
              <a:rPr lang="en-IE" sz="2400" i="1" baseline="-25000"/>
              <a:t> </a:t>
            </a:r>
            <a:r>
              <a:rPr lang="en-IE" sz="2400" i="1"/>
              <a:t>(p</a:t>
            </a:r>
            <a:r>
              <a:rPr lang="en-IE" sz="2400" i="1" baseline="-25000"/>
              <a:t>1</a:t>
            </a:r>
            <a:r>
              <a:rPr lang="en-IE" sz="2400" i="1"/>
              <a:t>+ p</a:t>
            </a:r>
            <a:r>
              <a:rPr lang="en-IE" sz="2400" i="1" baseline="-25000"/>
              <a:t>2</a:t>
            </a:r>
            <a:r>
              <a:rPr lang="en-IE" sz="2400" i="1"/>
              <a:t> +… p</a:t>
            </a:r>
            <a:r>
              <a:rPr lang="en-IE" sz="2400" i="1" baseline="-25000"/>
              <a:t>j </a:t>
            </a:r>
            <a:r>
              <a:rPr lang="en-IE" sz="2400" i="1"/>
              <a:t> ... +p</a:t>
            </a:r>
            <a:r>
              <a:rPr lang="en-IE" sz="2400" i="1" baseline="-25000"/>
              <a:t>n</a:t>
            </a:r>
            <a:r>
              <a:rPr lang="en-IE" sz="2400" i="1"/>
              <a:t>)</a:t>
            </a:r>
            <a:r>
              <a:rPr lang="en-IE" sz="2400" baseline="-250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IE" sz="2400" baseline="-25000"/>
              <a:t>                       </a:t>
            </a:r>
            <a:r>
              <a:rPr lang="en-IE" sz="2400"/>
              <a:t>= </a:t>
            </a:r>
            <a:r>
              <a:rPr lang="en-IE" sz="2400" i="1"/>
              <a:t>p</a:t>
            </a:r>
            <a:r>
              <a:rPr lang="en-IE" sz="2400" i="1" baseline="-25000"/>
              <a:t>1</a:t>
            </a:r>
            <a:r>
              <a:rPr lang="en-IE" sz="2400" i="1" baseline="30000"/>
              <a:t>2</a:t>
            </a:r>
            <a:r>
              <a:rPr lang="en-IE" sz="2400" i="1" baseline="-25000"/>
              <a:t> </a:t>
            </a:r>
            <a:r>
              <a:rPr lang="en-IE" sz="2400" i="1"/>
              <a:t>+</a:t>
            </a:r>
            <a:r>
              <a:rPr lang="en-IE" sz="2400" i="1" baseline="-25000"/>
              <a:t> </a:t>
            </a:r>
            <a:r>
              <a:rPr lang="en-IE" sz="2400" i="1"/>
              <a:t>2p</a:t>
            </a:r>
            <a:r>
              <a:rPr lang="en-IE" sz="2400" i="1" baseline="-25000"/>
              <a:t>1</a:t>
            </a:r>
            <a:r>
              <a:rPr lang="en-IE" sz="2400" i="1"/>
              <a:t>p</a:t>
            </a:r>
            <a:r>
              <a:rPr lang="en-IE" sz="2400" i="1" baseline="-25000"/>
              <a:t>2</a:t>
            </a:r>
            <a:r>
              <a:rPr lang="en-IE" sz="2400" i="1"/>
              <a:t> +…+ 2p</a:t>
            </a:r>
            <a:r>
              <a:rPr lang="en-IE" sz="2400" i="1" baseline="-25000"/>
              <a:t>i</a:t>
            </a:r>
            <a:r>
              <a:rPr lang="en-IE" sz="2400" i="1"/>
              <a:t>p</a:t>
            </a:r>
            <a:r>
              <a:rPr lang="en-IE" sz="2400" i="1" baseline="-25000"/>
              <a:t>j</a:t>
            </a:r>
            <a:r>
              <a:rPr lang="en-IE" sz="2400" i="1"/>
              <a:t>…..+</a:t>
            </a:r>
            <a:r>
              <a:rPr lang="en-IE" sz="2400" i="1" baseline="-25000"/>
              <a:t> </a:t>
            </a:r>
            <a:r>
              <a:rPr lang="en-IE" sz="2400" i="1"/>
              <a:t>2p</a:t>
            </a:r>
            <a:r>
              <a:rPr lang="en-IE" sz="2400" i="1" baseline="-25000"/>
              <a:t>n-1</a:t>
            </a:r>
            <a:r>
              <a:rPr lang="en-IE" sz="2400" i="1"/>
              <a:t>p</a:t>
            </a:r>
            <a:r>
              <a:rPr lang="en-IE" sz="2400" i="1" baseline="-25000"/>
              <a:t>n</a:t>
            </a:r>
            <a:r>
              <a:rPr lang="en-IE" sz="2400" i="1"/>
              <a:t> + p</a:t>
            </a:r>
            <a:r>
              <a:rPr lang="en-IE" sz="2400" i="1" baseline="-25000"/>
              <a:t>n</a:t>
            </a:r>
            <a:r>
              <a:rPr lang="en-IE" sz="2400" i="1" baseline="30000"/>
              <a:t>2</a:t>
            </a:r>
            <a:endParaRPr lang="en-IE" sz="2400" baseline="30000"/>
          </a:p>
          <a:p>
            <a:pPr marL="342900" indent="-342900">
              <a:spcBef>
                <a:spcPct val="20000"/>
              </a:spcBef>
            </a:pPr>
            <a:endParaRPr lang="en-IE" sz="2400" baseline="30000"/>
          </a:p>
          <a:p>
            <a:pPr marL="342900" indent="-342900">
              <a:spcBef>
                <a:spcPct val="20000"/>
              </a:spcBef>
            </a:pPr>
            <a:r>
              <a:rPr lang="en-IE" sz="2400" i="1">
                <a:solidFill>
                  <a:srgbClr val="009900"/>
                </a:solidFill>
              </a:rPr>
              <a:t>e.g.</a:t>
            </a:r>
            <a:r>
              <a:rPr lang="en-IE" sz="2400" i="1"/>
              <a:t> for </a:t>
            </a:r>
            <a:r>
              <a:rPr lang="en-IE" sz="2400" i="1">
                <a:solidFill>
                  <a:srgbClr val="FF0000"/>
                </a:solidFill>
              </a:rPr>
              <a:t>4 </a:t>
            </a:r>
            <a:r>
              <a:rPr lang="en-IE" sz="2400" i="1"/>
              <a:t>alleles, </a:t>
            </a:r>
            <a:r>
              <a:rPr lang="en-IE" sz="2400" i="1">
                <a:solidFill>
                  <a:srgbClr val="FF0000"/>
                </a:solidFill>
              </a:rPr>
              <a:t>have 10</a:t>
            </a:r>
            <a:r>
              <a:rPr lang="en-IE" sz="2400" i="1"/>
              <a:t> genotypes.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400"/>
              <a:t>Proportion of heterozygosity in population clearly</a:t>
            </a:r>
          </a:p>
          <a:p>
            <a:pPr marL="342900" indent="-342900">
              <a:spcBef>
                <a:spcPct val="20000"/>
              </a:spcBef>
            </a:pPr>
            <a:r>
              <a:rPr lang="en-IE" sz="2400"/>
              <a:t>                              P</a:t>
            </a:r>
            <a:r>
              <a:rPr lang="en-IE" sz="2400" baseline="-25000"/>
              <a:t>H </a:t>
            </a:r>
            <a:r>
              <a:rPr lang="en-IE" sz="2400"/>
              <a:t>=  1 -</a:t>
            </a:r>
            <a:r>
              <a:rPr lang="en-IE" sz="2400">
                <a:sym typeface="Symbol" pitchFamily="18" charset="2"/>
              </a:rPr>
              <a:t></a:t>
            </a:r>
            <a:r>
              <a:rPr lang="en-IE" sz="2400" baseline="-25000"/>
              <a:t>i  </a:t>
            </a:r>
            <a:r>
              <a:rPr lang="en-IE" sz="2400"/>
              <a:t>p </a:t>
            </a:r>
            <a:r>
              <a:rPr lang="en-IE" sz="2400" baseline="-25000"/>
              <a:t>i </a:t>
            </a:r>
            <a:r>
              <a:rPr lang="en-IE" sz="2400" baseline="30000"/>
              <a:t>2      </a:t>
            </a:r>
            <a:r>
              <a:rPr lang="en-IE" sz="2000"/>
              <a:t>used in screening of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/>
              <a:t>                                                                      genetic markers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659604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95288" y="260350"/>
            <a:ext cx="83534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IE" sz="3100" b="1" dirty="0" smtClean="0">
                <a:solidFill>
                  <a:schemeClr val="tx2"/>
                </a:solidFill>
              </a:rPr>
              <a:t>Example: </a:t>
            </a:r>
            <a:r>
              <a:rPr lang="en-IE" sz="3100" b="1" dirty="0">
                <a:solidFill>
                  <a:schemeClr val="tx2"/>
                </a:solidFill>
              </a:rPr>
              <a:t>Expected genotypic frequencies for a 4-allele system; H-W </a:t>
            </a:r>
            <a:r>
              <a:rPr lang="en-IE" sz="3100" b="1" dirty="0">
                <a:solidFill>
                  <a:schemeClr val="tx2"/>
                </a:solidFill>
                <a:sym typeface="Symbol" pitchFamily="18" charset="2"/>
              </a:rPr>
              <a:t>m, </a:t>
            </a:r>
            <a:r>
              <a:rPr lang="en-IE" sz="3100" b="1" dirty="0">
                <a:solidFill>
                  <a:schemeClr val="tx2"/>
                </a:solidFill>
              </a:rPr>
              <a:t>proportion of </a:t>
            </a:r>
            <a:r>
              <a:rPr lang="en-IE" sz="3100" b="1" dirty="0" err="1">
                <a:solidFill>
                  <a:schemeClr val="tx2"/>
                </a:solidFill>
              </a:rPr>
              <a:t>heterozygosity</a:t>
            </a:r>
            <a:r>
              <a:rPr lang="en-IE" sz="3100" b="1" dirty="0">
                <a:solidFill>
                  <a:schemeClr val="tx2"/>
                </a:solidFill>
              </a:rPr>
              <a:t> in F2 progeny</a:t>
            </a:r>
            <a:endParaRPr lang="en-GB" sz="3100" b="1" dirty="0">
              <a:solidFill>
                <a:schemeClr val="tx2"/>
              </a:solidFill>
            </a:endParaRPr>
          </a:p>
        </p:txBody>
      </p:sp>
      <p:cxnSp>
        <p:nvCxnSpPr>
          <p:cNvPr id="3" name="AutoShape 8"/>
          <p:cNvCxnSpPr>
            <a:cxnSpLocks noChangeShapeType="1"/>
          </p:cNvCxnSpPr>
          <p:nvPr/>
        </p:nvCxnSpPr>
        <p:spPr bwMode="auto">
          <a:xfrm rot="10800000" flipH="1" flipV="1">
            <a:off x="395288" y="1477963"/>
            <a:ext cx="341312" cy="4975225"/>
          </a:xfrm>
          <a:prstGeom prst="curvedConnector3">
            <a:avLst>
              <a:gd name="adj1" fmla="val -66977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36600" y="1844675"/>
          <a:ext cx="7691438" cy="836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4" imgW="7693914" imgH="8201406" progId="Word.Document.8">
                  <p:embed/>
                </p:oleObj>
              </mc:Choice>
              <mc:Fallback>
                <p:oleObj name="Document" r:id="rId4" imgW="7693914" imgH="820140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844675"/>
                        <a:ext cx="7691438" cy="836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15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95288" y="333375"/>
            <a:ext cx="8062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GENERALISING:  PROBABILITY RULES and PROPERTIES </a:t>
            </a:r>
            <a:r>
              <a:rPr lang="en-IE" sz="2400" b="1">
                <a:solidFill>
                  <a:schemeClr val="tx2"/>
                </a:solidFill>
              </a:rPr>
              <a:t>– Other Examples in brief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3850" y="1628775"/>
            <a:ext cx="8424863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/>
              <a:t>For    loci, </a:t>
            </a:r>
            <a:r>
              <a:rPr lang="en-GB" sz="2200">
                <a:solidFill>
                  <a:srgbClr val="FF0000"/>
                </a:solidFill>
              </a:rPr>
              <a:t>No. of genotypes</a:t>
            </a:r>
            <a:r>
              <a:rPr lang="en-GB" sz="2200"/>
              <a:t>, where </a:t>
            </a:r>
            <a:r>
              <a:rPr lang="en-GB" sz="2200" i="1"/>
              <a:t>n</a:t>
            </a:r>
            <a:r>
              <a:rPr lang="en-GB" sz="2200" i="1" baseline="-25000"/>
              <a:t>i</a:t>
            </a:r>
            <a:r>
              <a:rPr lang="en-GB" sz="2200"/>
              <a:t> = No. alleles for locus </a:t>
            </a:r>
            <a:r>
              <a:rPr lang="en-GB" sz="2200" i="1"/>
              <a:t>i </a:t>
            </a:r>
            <a:r>
              <a:rPr lang="en-GB" sz="2200"/>
              <a:t>:</a:t>
            </a:r>
          </a:p>
          <a:p>
            <a:pPr marL="342900" indent="-342900">
              <a:spcBef>
                <a:spcPct val="20000"/>
              </a:spcBef>
            </a:pPr>
            <a:endParaRPr lang="en-GB" sz="22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/>
              <a:t>Changes in gene frequency–from migration, mutation, selection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i="1"/>
              <a:t>    Suppose native population has allelic freq. p</a:t>
            </a:r>
            <a:r>
              <a:rPr lang="en-GB" sz="2200" i="1" baseline="-25000"/>
              <a:t>n0 </a:t>
            </a:r>
            <a:r>
              <a:rPr lang="en-GB" sz="2200" i="1"/>
              <a:t>.</a:t>
            </a:r>
            <a:r>
              <a:rPr lang="en-GB" sz="2200" i="1" baseline="-25000"/>
              <a:t> </a:t>
            </a:r>
            <a:r>
              <a:rPr lang="en-GB" sz="2200" i="1"/>
              <a:t> Proportion</a:t>
            </a:r>
            <a:r>
              <a:rPr lang="en-GB" sz="2200"/>
              <a:t> </a:t>
            </a:r>
            <a:r>
              <a:rPr lang="en-GB" sz="2200" i="1"/>
              <a:t>m</a:t>
            </a:r>
            <a:r>
              <a:rPr lang="en-GB" sz="2200" i="1" baseline="-25000"/>
              <a:t>i</a:t>
            </a:r>
            <a:r>
              <a:rPr lang="en-GB" sz="2200" baseline="-25000"/>
              <a:t> </a:t>
            </a:r>
            <a:r>
              <a:rPr lang="en-GB" sz="2200" i="1"/>
              <a:t>(relative to native population) migrates from ith of k populations to native population every generation; immigrants having allelic frequency p</a:t>
            </a:r>
            <a:r>
              <a:rPr lang="en-GB" sz="2200" i="1" baseline="-25000"/>
              <a:t>i</a:t>
            </a:r>
            <a:r>
              <a:rPr lang="en-GB" sz="2200" i="1"/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i="1"/>
              <a:t>So allelic frequency in a </a:t>
            </a:r>
            <a:r>
              <a:rPr lang="en-GB" sz="2200" i="1">
                <a:solidFill>
                  <a:srgbClr val="FF0000"/>
                </a:solidFill>
              </a:rPr>
              <a:t>mixed</a:t>
            </a:r>
            <a:r>
              <a:rPr lang="en-GB" sz="2200" i="1"/>
              <a:t> population</a:t>
            </a:r>
            <a:r>
              <a:rPr lang="en-GB" sz="2200" i="1" baseline="-25000"/>
              <a:t> : 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736151"/>
              </p:ext>
            </p:extLst>
          </p:nvPr>
        </p:nvGraphicFramePr>
        <p:xfrm>
          <a:off x="511175" y="5373688"/>
          <a:ext cx="81216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3568680" imgH="291960" progId="Equation.3">
                  <p:embed/>
                </p:oleObj>
              </mc:Choice>
              <mc:Fallback>
                <p:oleObj name="Equation" r:id="rId3" imgW="3568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5373688"/>
                        <a:ext cx="81216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563938" y="1876425"/>
          <a:ext cx="22272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1130040" imgH="533160" progId="Equation.3">
                  <p:embed/>
                </p:oleObj>
              </mc:Choice>
              <mc:Fallback>
                <p:oleObj name="Equation" r:id="rId5" imgW="11300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876425"/>
                        <a:ext cx="22272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187450" y="1617663"/>
          <a:ext cx="2841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7" imgW="114120" imgH="177480" progId="Equation.3">
                  <p:embed/>
                </p:oleObj>
              </mc:Choice>
              <mc:Fallback>
                <p:oleObj name="Equation" r:id="rId7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17663"/>
                        <a:ext cx="2841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633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FD239414-5F7E-40C0-A8AE-2BEA5C5AA868}" type="slidenum">
              <a:rPr lang="en-GB"/>
              <a:pPr/>
              <a:t>38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42863"/>
            <a:ext cx="8062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Example: </a:t>
            </a:r>
            <a:r>
              <a:rPr lang="en-GB" sz="2400" b="1">
                <a:solidFill>
                  <a:schemeClr val="tx2"/>
                </a:solidFill>
              </a:rPr>
              <a:t>Backcross 2 locus model (AaBb </a:t>
            </a:r>
            <a:r>
              <a:rPr lang="en-GB" sz="2400" b="1">
                <a:solidFill>
                  <a:schemeClr val="tx2"/>
                </a:solidFill>
                <a:sym typeface="Symbol" pitchFamily="18" charset="2"/>
              </a:rPr>
              <a:t>  </a:t>
            </a:r>
            <a:r>
              <a:rPr lang="en-GB" sz="2400" b="1">
                <a:solidFill>
                  <a:schemeClr val="tx2"/>
                </a:solidFill>
              </a:rPr>
              <a:t>aabb)</a:t>
            </a:r>
            <a:br>
              <a:rPr lang="en-GB" sz="2400" b="1">
                <a:solidFill>
                  <a:schemeClr val="tx2"/>
                </a:solidFill>
              </a:rPr>
            </a:br>
            <a:r>
              <a:rPr lang="en-GB" sz="2400" b="1">
                <a:solidFill>
                  <a:schemeClr val="tx2"/>
                </a:solidFill>
              </a:rPr>
              <a:t>                       Observed and Expected frequencies Genotypic S.R 1:1 ; Expected  S.R. crosses 1:1:1:1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9388" y="1557338"/>
            <a:ext cx="84582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GB" sz="2000" dirty="0"/>
              <a:t> </a:t>
            </a:r>
            <a:r>
              <a:rPr lang="en-GB" sz="2000" b="1" dirty="0"/>
              <a:t>Cross</a:t>
            </a:r>
            <a:endParaRPr lang="en-GB" sz="2400" b="1" dirty="0"/>
          </a:p>
          <a:p>
            <a:pPr marL="342900" indent="-342900">
              <a:spcBef>
                <a:spcPct val="20000"/>
              </a:spcBef>
            </a:pPr>
            <a:r>
              <a:rPr lang="en-GB" sz="3200" dirty="0"/>
              <a:t>          </a:t>
            </a:r>
            <a:r>
              <a:rPr lang="en-GB" sz="1900" b="1" dirty="0"/>
              <a:t>Genotype      1                2              3              4                  Pooled</a:t>
            </a:r>
          </a:p>
          <a:p>
            <a:pPr marL="342900" indent="-342900">
              <a:spcBef>
                <a:spcPct val="20000"/>
              </a:spcBef>
            </a:pPr>
            <a:r>
              <a:rPr lang="en-GB" sz="1900" b="1" dirty="0"/>
              <a:t>Frequency    </a:t>
            </a:r>
            <a:r>
              <a:rPr lang="en-GB" sz="1900" dirty="0" err="1"/>
              <a:t>AaBb</a:t>
            </a:r>
            <a:r>
              <a:rPr lang="en-GB" sz="1900" b="1" dirty="0"/>
              <a:t>   </a:t>
            </a:r>
            <a:r>
              <a:rPr lang="en-GB" sz="1900" dirty="0"/>
              <a:t>310(</a:t>
            </a:r>
            <a:r>
              <a:rPr lang="en-GB" sz="1900" dirty="0">
                <a:solidFill>
                  <a:srgbClr val="0000CC"/>
                </a:solidFill>
              </a:rPr>
              <a:t>300</a:t>
            </a:r>
            <a:r>
              <a:rPr lang="en-GB" sz="1900" dirty="0"/>
              <a:t>)    36(</a:t>
            </a:r>
            <a:r>
              <a:rPr lang="en-GB" sz="1900" dirty="0">
                <a:solidFill>
                  <a:srgbClr val="0000CC"/>
                </a:solidFill>
              </a:rPr>
              <a:t>30</a:t>
            </a:r>
            <a:r>
              <a:rPr lang="en-GB" sz="1900" dirty="0"/>
              <a:t>)    360(</a:t>
            </a:r>
            <a:r>
              <a:rPr lang="en-GB" sz="1900" dirty="0">
                <a:solidFill>
                  <a:srgbClr val="0000CC"/>
                </a:solidFill>
              </a:rPr>
              <a:t>300</a:t>
            </a:r>
            <a:r>
              <a:rPr lang="en-GB" sz="1900" dirty="0"/>
              <a:t>)    74(</a:t>
            </a:r>
            <a:r>
              <a:rPr lang="en-GB" sz="1900" dirty="0">
                <a:solidFill>
                  <a:srgbClr val="0000CC"/>
                </a:solidFill>
              </a:rPr>
              <a:t>60</a:t>
            </a:r>
            <a:r>
              <a:rPr lang="en-GB" sz="1900" dirty="0"/>
              <a:t>)           780(</a:t>
            </a:r>
            <a:r>
              <a:rPr lang="en-GB" sz="1900" dirty="0">
                <a:solidFill>
                  <a:srgbClr val="0000CC"/>
                </a:solidFill>
              </a:rPr>
              <a:t>690</a:t>
            </a:r>
            <a:r>
              <a:rPr lang="en-GB" sz="19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GB" sz="1900" dirty="0"/>
              <a:t>                       </a:t>
            </a:r>
            <a:r>
              <a:rPr lang="en-GB" sz="1900" dirty="0" err="1"/>
              <a:t>Aabb</a:t>
            </a:r>
            <a:r>
              <a:rPr lang="en-GB" sz="1900" dirty="0"/>
              <a:t>   287(</a:t>
            </a:r>
            <a:r>
              <a:rPr lang="en-GB" sz="1900" dirty="0">
                <a:solidFill>
                  <a:srgbClr val="0000CC"/>
                </a:solidFill>
              </a:rPr>
              <a:t>300</a:t>
            </a:r>
            <a:r>
              <a:rPr lang="en-GB" sz="1900" dirty="0"/>
              <a:t>)    23(</a:t>
            </a:r>
            <a:r>
              <a:rPr lang="en-GB" sz="1900" dirty="0">
                <a:solidFill>
                  <a:srgbClr val="0000CC"/>
                </a:solidFill>
              </a:rPr>
              <a:t>30</a:t>
            </a:r>
            <a:r>
              <a:rPr lang="en-GB" sz="1900" dirty="0"/>
              <a:t>)    230(</a:t>
            </a:r>
            <a:r>
              <a:rPr lang="en-GB" sz="1900" dirty="0">
                <a:solidFill>
                  <a:srgbClr val="0000CC"/>
                </a:solidFill>
              </a:rPr>
              <a:t>300</a:t>
            </a:r>
            <a:r>
              <a:rPr lang="en-GB" sz="1900" dirty="0"/>
              <a:t>)    50(</a:t>
            </a:r>
            <a:r>
              <a:rPr lang="en-GB" sz="1900" dirty="0">
                <a:solidFill>
                  <a:srgbClr val="0000CC"/>
                </a:solidFill>
              </a:rPr>
              <a:t>60</a:t>
            </a:r>
            <a:r>
              <a:rPr lang="en-GB" sz="1900" dirty="0"/>
              <a:t>)           590(</a:t>
            </a:r>
            <a:r>
              <a:rPr lang="en-GB" sz="1900" dirty="0">
                <a:solidFill>
                  <a:srgbClr val="0000CC"/>
                </a:solidFill>
              </a:rPr>
              <a:t>690</a:t>
            </a:r>
            <a:r>
              <a:rPr lang="en-GB" sz="19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GB" sz="1900" dirty="0"/>
              <a:t>                       </a:t>
            </a:r>
            <a:r>
              <a:rPr lang="en-GB" sz="1900" dirty="0" err="1"/>
              <a:t>aaBb</a:t>
            </a:r>
            <a:r>
              <a:rPr lang="en-GB" sz="1900" dirty="0"/>
              <a:t>   288(</a:t>
            </a:r>
            <a:r>
              <a:rPr lang="en-GB" sz="1900" dirty="0">
                <a:solidFill>
                  <a:srgbClr val="0000CC"/>
                </a:solidFill>
              </a:rPr>
              <a:t>300</a:t>
            </a:r>
            <a:r>
              <a:rPr lang="en-GB" sz="1900" dirty="0"/>
              <a:t>)    23(</a:t>
            </a:r>
            <a:r>
              <a:rPr lang="en-GB" sz="1900" dirty="0">
                <a:solidFill>
                  <a:srgbClr val="0000CC"/>
                </a:solidFill>
              </a:rPr>
              <a:t>30</a:t>
            </a:r>
            <a:r>
              <a:rPr lang="en-GB" sz="1900" dirty="0"/>
              <a:t>)    230(</a:t>
            </a:r>
            <a:r>
              <a:rPr lang="en-GB" sz="1900" dirty="0">
                <a:solidFill>
                  <a:srgbClr val="0000CC"/>
                </a:solidFill>
              </a:rPr>
              <a:t>300</a:t>
            </a:r>
            <a:r>
              <a:rPr lang="en-GB" sz="1900" dirty="0"/>
              <a:t>)    44(</a:t>
            </a:r>
            <a:r>
              <a:rPr lang="en-GB" sz="1900" dirty="0">
                <a:solidFill>
                  <a:srgbClr val="0000CC"/>
                </a:solidFill>
              </a:rPr>
              <a:t>60</a:t>
            </a:r>
            <a:r>
              <a:rPr lang="en-GB" sz="1900" dirty="0"/>
              <a:t>)           585(</a:t>
            </a:r>
            <a:r>
              <a:rPr lang="en-GB" sz="1900" dirty="0">
                <a:solidFill>
                  <a:srgbClr val="0000CC"/>
                </a:solidFill>
              </a:rPr>
              <a:t>690</a:t>
            </a:r>
            <a:r>
              <a:rPr lang="en-GB" sz="19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GB" sz="1900" dirty="0"/>
              <a:t>                       </a:t>
            </a:r>
            <a:r>
              <a:rPr lang="en-GB" sz="1900" dirty="0" err="1"/>
              <a:t>aabb</a:t>
            </a:r>
            <a:r>
              <a:rPr lang="en-GB" sz="1900" dirty="0"/>
              <a:t>    315(</a:t>
            </a:r>
            <a:r>
              <a:rPr lang="en-GB" sz="1900" dirty="0">
                <a:solidFill>
                  <a:srgbClr val="0000CC"/>
                </a:solidFill>
              </a:rPr>
              <a:t>300</a:t>
            </a:r>
            <a:r>
              <a:rPr lang="en-GB" sz="1900" dirty="0"/>
              <a:t>)    38(</a:t>
            </a:r>
            <a:r>
              <a:rPr lang="en-GB" sz="1900" dirty="0">
                <a:solidFill>
                  <a:srgbClr val="0000CC"/>
                </a:solidFill>
              </a:rPr>
              <a:t>30</a:t>
            </a:r>
            <a:r>
              <a:rPr lang="en-GB" sz="1900" dirty="0"/>
              <a:t>)    380(300)    72(</a:t>
            </a:r>
            <a:r>
              <a:rPr lang="en-GB" sz="1900" dirty="0">
                <a:solidFill>
                  <a:srgbClr val="0000CC"/>
                </a:solidFill>
              </a:rPr>
              <a:t>60</a:t>
            </a:r>
            <a:r>
              <a:rPr lang="en-GB" sz="1900" dirty="0"/>
              <a:t>)           805(</a:t>
            </a:r>
            <a:r>
              <a:rPr lang="en-GB" sz="1900" dirty="0">
                <a:solidFill>
                  <a:srgbClr val="0000CC"/>
                </a:solidFill>
              </a:rPr>
              <a:t>690</a:t>
            </a:r>
            <a:r>
              <a:rPr lang="en-GB" sz="1900" dirty="0"/>
              <a:t>)</a:t>
            </a:r>
          </a:p>
          <a:p>
            <a:pPr marL="342900" indent="-342900">
              <a:spcBef>
                <a:spcPct val="20000"/>
              </a:spcBef>
            </a:pPr>
            <a:endParaRPr lang="en-GB" sz="1900" dirty="0"/>
          </a:p>
          <a:p>
            <a:pPr marL="342900" indent="-342900">
              <a:spcBef>
                <a:spcPct val="20000"/>
              </a:spcBef>
            </a:pPr>
            <a:r>
              <a:rPr lang="en-GB" sz="1900" b="1" dirty="0"/>
              <a:t>Marginal A       </a:t>
            </a:r>
            <a:r>
              <a:rPr lang="en-GB" sz="1900" dirty="0" err="1"/>
              <a:t>Aa</a:t>
            </a:r>
            <a:r>
              <a:rPr lang="en-GB" sz="1900" dirty="0"/>
              <a:t>     597(</a:t>
            </a:r>
            <a:r>
              <a:rPr lang="en-GB" sz="1900" dirty="0">
                <a:solidFill>
                  <a:srgbClr val="0000CC"/>
                </a:solidFill>
              </a:rPr>
              <a:t>600</a:t>
            </a:r>
            <a:r>
              <a:rPr lang="en-GB" sz="1900" dirty="0"/>
              <a:t>)    59(</a:t>
            </a:r>
            <a:r>
              <a:rPr lang="en-GB" sz="1900" dirty="0">
                <a:solidFill>
                  <a:srgbClr val="0000CC"/>
                </a:solidFill>
              </a:rPr>
              <a:t>60</a:t>
            </a:r>
            <a:r>
              <a:rPr lang="en-GB" sz="1900" dirty="0"/>
              <a:t>)    590(</a:t>
            </a:r>
            <a:r>
              <a:rPr lang="en-GB" sz="1900" dirty="0">
                <a:solidFill>
                  <a:srgbClr val="0000CC"/>
                </a:solidFill>
              </a:rPr>
              <a:t>600</a:t>
            </a:r>
            <a:r>
              <a:rPr lang="en-GB" sz="1900" dirty="0"/>
              <a:t>)  124(</a:t>
            </a:r>
            <a:r>
              <a:rPr lang="en-GB" sz="1900" dirty="0">
                <a:solidFill>
                  <a:srgbClr val="0000CC"/>
                </a:solidFill>
              </a:rPr>
              <a:t>120</a:t>
            </a:r>
            <a:r>
              <a:rPr lang="en-GB" sz="1900" dirty="0"/>
              <a:t>)      1370(</a:t>
            </a:r>
            <a:r>
              <a:rPr lang="en-GB" sz="1900" dirty="0">
                <a:solidFill>
                  <a:srgbClr val="0000CC"/>
                </a:solidFill>
              </a:rPr>
              <a:t>1380</a:t>
            </a:r>
            <a:r>
              <a:rPr lang="en-GB" sz="19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GB" sz="1900" dirty="0"/>
              <a:t>                          </a:t>
            </a:r>
            <a:r>
              <a:rPr lang="en-GB" sz="1900" dirty="0" smtClean="0"/>
              <a:t> </a:t>
            </a:r>
            <a:r>
              <a:rPr lang="en-GB" sz="1900" dirty="0" err="1" smtClean="0"/>
              <a:t>aa</a:t>
            </a:r>
            <a:r>
              <a:rPr lang="en-GB" sz="1900" dirty="0" smtClean="0"/>
              <a:t>     </a:t>
            </a:r>
            <a:r>
              <a:rPr lang="en-GB" sz="1900" dirty="0"/>
              <a:t>603(</a:t>
            </a:r>
            <a:r>
              <a:rPr lang="en-GB" sz="1900" dirty="0">
                <a:solidFill>
                  <a:srgbClr val="0000CC"/>
                </a:solidFill>
              </a:rPr>
              <a:t>600</a:t>
            </a:r>
            <a:r>
              <a:rPr lang="en-GB" sz="1900" dirty="0"/>
              <a:t>)    61(</a:t>
            </a:r>
            <a:r>
              <a:rPr lang="en-GB" sz="1900" dirty="0">
                <a:solidFill>
                  <a:srgbClr val="0000CC"/>
                </a:solidFill>
              </a:rPr>
              <a:t>60</a:t>
            </a:r>
            <a:r>
              <a:rPr lang="en-GB" sz="1900" dirty="0"/>
              <a:t>)    610(</a:t>
            </a:r>
            <a:r>
              <a:rPr lang="en-GB" sz="1900" dirty="0">
                <a:solidFill>
                  <a:srgbClr val="0000CC"/>
                </a:solidFill>
              </a:rPr>
              <a:t>600</a:t>
            </a:r>
            <a:r>
              <a:rPr lang="en-GB" sz="1900" dirty="0"/>
              <a:t>)  116(</a:t>
            </a:r>
            <a:r>
              <a:rPr lang="en-GB" sz="1900" dirty="0">
                <a:solidFill>
                  <a:srgbClr val="0000CC"/>
                </a:solidFill>
              </a:rPr>
              <a:t>120</a:t>
            </a:r>
            <a:r>
              <a:rPr lang="en-GB" sz="1900" dirty="0"/>
              <a:t>)      1390(</a:t>
            </a:r>
            <a:r>
              <a:rPr lang="en-GB" sz="1900" dirty="0">
                <a:solidFill>
                  <a:srgbClr val="0000CC"/>
                </a:solidFill>
              </a:rPr>
              <a:t>1380</a:t>
            </a:r>
            <a:r>
              <a:rPr lang="en-GB" sz="1900" dirty="0"/>
              <a:t>) </a:t>
            </a:r>
          </a:p>
          <a:p>
            <a:pPr marL="342900" indent="-342900">
              <a:spcBef>
                <a:spcPct val="20000"/>
              </a:spcBef>
            </a:pPr>
            <a:endParaRPr lang="en-GB" sz="1900" dirty="0"/>
          </a:p>
          <a:p>
            <a:pPr marL="342900" indent="-342900">
              <a:spcBef>
                <a:spcPct val="20000"/>
              </a:spcBef>
            </a:pPr>
            <a:r>
              <a:rPr lang="en-GB" sz="1900" b="1" dirty="0"/>
              <a:t>Marginal B       </a:t>
            </a:r>
            <a:r>
              <a:rPr lang="en-GB" sz="1900" dirty="0"/>
              <a:t>Bb    598(</a:t>
            </a:r>
            <a:r>
              <a:rPr lang="en-GB" sz="1900" dirty="0">
                <a:solidFill>
                  <a:srgbClr val="0000CC"/>
                </a:solidFill>
              </a:rPr>
              <a:t>600</a:t>
            </a:r>
            <a:r>
              <a:rPr lang="en-GB" sz="1900" dirty="0"/>
              <a:t>)     59(</a:t>
            </a:r>
            <a:r>
              <a:rPr lang="en-GB" sz="1900" dirty="0">
                <a:solidFill>
                  <a:srgbClr val="0000CC"/>
                </a:solidFill>
              </a:rPr>
              <a:t>60</a:t>
            </a:r>
            <a:r>
              <a:rPr lang="en-GB" sz="1900" dirty="0"/>
              <a:t>)    590(</a:t>
            </a:r>
            <a:r>
              <a:rPr lang="en-GB" sz="1900" dirty="0">
                <a:solidFill>
                  <a:srgbClr val="0000CC"/>
                </a:solidFill>
              </a:rPr>
              <a:t>600</a:t>
            </a:r>
            <a:r>
              <a:rPr lang="en-GB" sz="1900" dirty="0"/>
              <a:t>)  118(</a:t>
            </a:r>
            <a:r>
              <a:rPr lang="en-GB" sz="1900" dirty="0">
                <a:solidFill>
                  <a:srgbClr val="0000CC"/>
                </a:solidFill>
              </a:rPr>
              <a:t>120</a:t>
            </a:r>
            <a:r>
              <a:rPr lang="en-GB" sz="1900" dirty="0"/>
              <a:t>)      1365(</a:t>
            </a:r>
            <a:r>
              <a:rPr lang="en-GB" sz="1900" dirty="0">
                <a:solidFill>
                  <a:srgbClr val="0000CC"/>
                </a:solidFill>
              </a:rPr>
              <a:t>1380</a:t>
            </a:r>
            <a:r>
              <a:rPr lang="en-GB" sz="19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GB" sz="1900" dirty="0"/>
              <a:t>                        </a:t>
            </a:r>
            <a:r>
              <a:rPr lang="en-GB" sz="1900" dirty="0" smtClean="0"/>
              <a:t>   </a:t>
            </a:r>
            <a:r>
              <a:rPr lang="en-GB" sz="1900" dirty="0"/>
              <a:t>bb    602(</a:t>
            </a:r>
            <a:r>
              <a:rPr lang="en-GB" sz="1900" dirty="0">
                <a:solidFill>
                  <a:srgbClr val="0000CC"/>
                </a:solidFill>
              </a:rPr>
              <a:t>600</a:t>
            </a:r>
            <a:r>
              <a:rPr lang="en-GB" sz="1900" dirty="0"/>
              <a:t>)     61(</a:t>
            </a:r>
            <a:r>
              <a:rPr lang="en-GB" sz="1900" dirty="0">
                <a:solidFill>
                  <a:srgbClr val="0000CC"/>
                </a:solidFill>
              </a:rPr>
              <a:t>60</a:t>
            </a:r>
            <a:r>
              <a:rPr lang="en-GB" sz="1900" dirty="0"/>
              <a:t>)    610(</a:t>
            </a:r>
            <a:r>
              <a:rPr lang="en-GB" sz="1900" dirty="0">
                <a:solidFill>
                  <a:srgbClr val="0000CC"/>
                </a:solidFill>
              </a:rPr>
              <a:t>600</a:t>
            </a:r>
            <a:r>
              <a:rPr lang="en-GB" sz="1900" dirty="0"/>
              <a:t>)  122(</a:t>
            </a:r>
            <a:r>
              <a:rPr lang="en-GB" sz="1900" dirty="0">
                <a:solidFill>
                  <a:srgbClr val="0000CC"/>
                </a:solidFill>
              </a:rPr>
              <a:t>120</a:t>
            </a:r>
            <a:r>
              <a:rPr lang="en-GB" sz="1900" dirty="0"/>
              <a:t>)      1395(</a:t>
            </a:r>
            <a:r>
              <a:rPr lang="en-GB" sz="1900" dirty="0">
                <a:solidFill>
                  <a:srgbClr val="0000CC"/>
                </a:solidFill>
              </a:rPr>
              <a:t>1380</a:t>
            </a:r>
            <a:r>
              <a:rPr lang="en-GB" sz="19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GB" sz="1900" b="1" dirty="0"/>
              <a:t>Sum</a:t>
            </a:r>
            <a:r>
              <a:rPr lang="en-GB" sz="1900" dirty="0"/>
              <a:t>                         1200           120         1200          240               2760</a:t>
            </a:r>
          </a:p>
        </p:txBody>
      </p:sp>
    </p:spTree>
    <p:extLst>
      <p:ext uri="{BB962C8B-B14F-4D97-AF65-F5344CB8AC3E}">
        <p14:creationId xmlns:p14="http://schemas.microsoft.com/office/powerpoint/2010/main" val="297293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Conditional Probability: BAYES</a:t>
            </a:r>
            <a:br>
              <a:rPr lang="en-IE" sz="3200" b="1">
                <a:solidFill>
                  <a:schemeClr val="tx2"/>
                </a:solidFill>
              </a:rPr>
            </a:br>
            <a:r>
              <a:rPr lang="en-IE" sz="2800" b="1">
                <a:solidFill>
                  <a:schemeClr val="tx2"/>
                </a:solidFill>
              </a:rPr>
              <a:t>A move towards “Likelihood” Statistics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09600" y="1905000"/>
            <a:ext cx="79946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E" sz="2000"/>
              <a:t>More formally </a:t>
            </a:r>
            <a:r>
              <a:rPr lang="en-IE" sz="2000" b="1"/>
              <a:t>Theorem of Total Probability</a:t>
            </a:r>
            <a:r>
              <a:rPr lang="en-IE" sz="2000"/>
              <a:t> (</a:t>
            </a:r>
            <a:r>
              <a:rPr lang="en-IE" sz="2000" b="1"/>
              <a:t>Rule of Elimination</a:t>
            </a:r>
            <a:r>
              <a:rPr lang="en-IE" sz="200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/>
              <a:t>If the events</a:t>
            </a:r>
            <a:r>
              <a:rPr lang="en-IE" sz="2000" i="1"/>
              <a:t> B</a:t>
            </a:r>
            <a:r>
              <a:rPr lang="en-IE" sz="2000" i="1" baseline="-25000"/>
              <a:t>1</a:t>
            </a:r>
            <a:r>
              <a:rPr lang="en-IE" sz="2000" i="1"/>
              <a:t> , B</a:t>
            </a:r>
            <a:r>
              <a:rPr lang="en-IE" sz="2000" i="1" baseline="-25000"/>
              <a:t>2</a:t>
            </a:r>
            <a:r>
              <a:rPr lang="en-IE" sz="2000" i="1"/>
              <a:t> , …,B</a:t>
            </a:r>
            <a:r>
              <a:rPr lang="en-IE" sz="2000" i="1" baseline="-25000"/>
              <a:t>k</a:t>
            </a:r>
            <a:r>
              <a:rPr lang="en-IE" sz="2000" i="1"/>
              <a:t>  </a:t>
            </a:r>
            <a:r>
              <a:rPr lang="en-IE" sz="2000"/>
              <a:t>constitute a partition of the sample space</a:t>
            </a:r>
            <a:r>
              <a:rPr lang="en-IE" sz="2000" i="1"/>
              <a:t> S, </a:t>
            </a:r>
            <a:r>
              <a:rPr lang="en-IE" sz="2000"/>
              <a:t>such that</a:t>
            </a:r>
            <a:r>
              <a:rPr lang="en-IE" sz="2000" i="1"/>
              <a:t> P{B</a:t>
            </a:r>
            <a:r>
              <a:rPr lang="en-IE" sz="2000" i="1" baseline="-25000"/>
              <a:t>i</a:t>
            </a:r>
            <a:r>
              <a:rPr lang="en-IE" sz="2000" i="1"/>
              <a:t>} </a:t>
            </a:r>
            <a:r>
              <a:rPr lang="en-IE" sz="2000" i="1">
                <a:sym typeface="Symbol" pitchFamily="18" charset="2"/>
              </a:rPr>
              <a:t> 0 for i = 1,2,…,k, </a:t>
            </a:r>
            <a:r>
              <a:rPr lang="en-IE" sz="2000">
                <a:sym typeface="Symbol" pitchFamily="18" charset="2"/>
              </a:rPr>
              <a:t>then for any event A of S</a:t>
            </a:r>
            <a:endParaRPr lang="en-IE" sz="2400"/>
          </a:p>
          <a:p>
            <a:pPr marL="342900" indent="-342900">
              <a:spcBef>
                <a:spcPct val="20000"/>
              </a:spcBef>
            </a:pPr>
            <a:endParaRPr lang="en-GB" sz="240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074738" y="3384550"/>
          <a:ext cx="5922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2743200" imgH="291960" progId="Equation.3">
                  <p:embed/>
                </p:oleObj>
              </mc:Choice>
              <mc:Fallback>
                <p:oleObj name="Equation" r:id="rId3" imgW="27432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384550"/>
                        <a:ext cx="5922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5800" y="41497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So, if events</a:t>
            </a:r>
            <a:r>
              <a:rPr lang="en-GB" sz="2000" i="1">
                <a:latin typeface="Times New Roman" pitchFamily="18" charset="0"/>
              </a:rPr>
              <a:t> B </a:t>
            </a:r>
            <a:r>
              <a:rPr lang="en-GB" sz="2000" i="1"/>
              <a:t>partition the space as above, then for any event</a:t>
            </a:r>
            <a:r>
              <a:rPr lang="en-GB" sz="2000" i="1">
                <a:latin typeface="Times New Roman" pitchFamily="18" charset="0"/>
              </a:rPr>
              <a:t> A </a:t>
            </a:r>
            <a:r>
              <a:rPr lang="en-GB" sz="2000" i="1"/>
              <a:t>in </a:t>
            </a:r>
            <a:r>
              <a:rPr lang="en-GB" sz="2000" i="1">
                <a:latin typeface="Times New Roman" pitchFamily="18" charset="0"/>
              </a:rPr>
              <a:t>S, </a:t>
            </a:r>
            <a:r>
              <a:rPr lang="en-GB" sz="2000" i="1"/>
              <a:t>where </a:t>
            </a:r>
            <a:r>
              <a:rPr lang="en-GB" sz="2000" i="1">
                <a:latin typeface="Times New Roman" pitchFamily="18" charset="0"/>
              </a:rPr>
              <a:t>P{A} </a:t>
            </a:r>
            <a:r>
              <a:rPr lang="en-IE" sz="2000" i="1">
                <a:latin typeface="Times New Roman" pitchFamily="18" charset="0"/>
                <a:sym typeface="Symbol" pitchFamily="18" charset="2"/>
              </a:rPr>
              <a:t> 0</a:t>
            </a:r>
            <a:r>
              <a:rPr lang="en-IE" i="1">
                <a:latin typeface="Times New Roman" pitchFamily="18" charset="0"/>
                <a:sym typeface="Symbol" pitchFamily="18" charset="2"/>
              </a:rPr>
              <a:t> </a:t>
            </a:r>
            <a:endParaRPr lang="en-GB" i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644785"/>
              </p:ext>
            </p:extLst>
          </p:nvPr>
        </p:nvGraphicFramePr>
        <p:xfrm>
          <a:off x="742950" y="5084763"/>
          <a:ext cx="77279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4038480" imgH="482400" progId="Equation.3">
                  <p:embed/>
                </p:oleObj>
              </mc:Choice>
              <mc:Fallback>
                <p:oleObj name="Equation" r:id="rId5" imgW="4038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5084763"/>
                        <a:ext cx="7727950" cy="1063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9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 dirty="0">
                <a:solidFill>
                  <a:schemeClr val="tx2"/>
                </a:solidFill>
              </a:rPr>
              <a:t>Example - Bayes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5800" y="1341438"/>
            <a:ext cx="7773988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400" dirty="0"/>
              <a:t>40,000 people in a population of 2 million carry a particular virus. </a:t>
            </a:r>
            <a:r>
              <a:rPr lang="en-GB" sz="2400" i="1" dirty="0"/>
              <a:t>P{Virus} = P{V</a:t>
            </a:r>
            <a:r>
              <a:rPr lang="en-GB" sz="2400" i="1" baseline="-25000" dirty="0"/>
              <a:t>1</a:t>
            </a:r>
            <a:r>
              <a:rPr lang="en-GB" sz="2400" i="1" dirty="0"/>
              <a:t>} = </a:t>
            </a:r>
            <a:r>
              <a:rPr lang="en-GB" sz="2400" i="1" dirty="0" smtClean="0"/>
              <a:t>0.0002. No Virus = event V</a:t>
            </a:r>
            <a:r>
              <a:rPr lang="en-GB" sz="2400" i="1" baseline="-25000" dirty="0" smtClean="0"/>
              <a:t>2</a:t>
            </a:r>
            <a:endParaRPr lang="en-GB" sz="2400" i="1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400" dirty="0" smtClean="0"/>
              <a:t>Tests </a:t>
            </a:r>
            <a:r>
              <a:rPr lang="en-GB" sz="2400" dirty="0"/>
              <a:t>to show presence/absence of virus, give results:</a:t>
            </a:r>
          </a:p>
          <a:p>
            <a:pPr marL="342900" indent="-342900">
              <a:spcBef>
                <a:spcPct val="20000"/>
              </a:spcBef>
            </a:pPr>
            <a:r>
              <a:rPr lang="en-GB" sz="2400" i="1" dirty="0"/>
              <a:t>P{T / V</a:t>
            </a:r>
            <a:r>
              <a:rPr lang="en-GB" sz="2400" i="1" baseline="-25000" dirty="0"/>
              <a:t>1 </a:t>
            </a:r>
            <a:r>
              <a:rPr lang="en-GB" sz="2400" i="1" dirty="0"/>
              <a:t>} =0.99 </a:t>
            </a:r>
            <a:r>
              <a:rPr lang="en-GB" sz="2400" dirty="0"/>
              <a:t>and </a:t>
            </a:r>
            <a:r>
              <a:rPr lang="en-GB" sz="2400" i="1" dirty="0"/>
              <a:t>P{T / V</a:t>
            </a:r>
            <a:r>
              <a:rPr lang="en-GB" sz="2400" i="1" baseline="-25000" dirty="0"/>
              <a:t>2 </a:t>
            </a:r>
            <a:r>
              <a:rPr lang="en-GB" sz="2400" i="1" dirty="0"/>
              <a:t>} = 0.01</a:t>
            </a:r>
          </a:p>
          <a:p>
            <a:pPr marL="342900" indent="-342900">
              <a:spcBef>
                <a:spcPct val="20000"/>
              </a:spcBef>
            </a:pPr>
            <a:r>
              <a:rPr lang="en-GB" sz="2400" i="1" dirty="0"/>
              <a:t>P{N / V</a:t>
            </a:r>
            <a:r>
              <a:rPr lang="en-GB" sz="2400" i="1" baseline="-25000" dirty="0"/>
              <a:t>2 </a:t>
            </a:r>
            <a:r>
              <a:rPr lang="en-GB" sz="2400" i="1" dirty="0"/>
              <a:t>}=0.98 </a:t>
            </a:r>
            <a:r>
              <a:rPr lang="en-GB" sz="2400" dirty="0"/>
              <a:t>and  </a:t>
            </a:r>
            <a:r>
              <a:rPr lang="en-GB" sz="2400" i="1" dirty="0"/>
              <a:t>P{N / V</a:t>
            </a:r>
            <a:r>
              <a:rPr lang="en-GB" sz="2400" i="1" baseline="-25000" dirty="0"/>
              <a:t>1 </a:t>
            </a:r>
            <a:r>
              <a:rPr lang="en-GB" sz="2400" i="1" dirty="0"/>
              <a:t>}=0.02</a:t>
            </a:r>
          </a:p>
          <a:p>
            <a:pPr marL="342900" indent="-342900">
              <a:spcBef>
                <a:spcPct val="20000"/>
              </a:spcBef>
            </a:pPr>
            <a:r>
              <a:rPr lang="en-GB" sz="2400" dirty="0" smtClean="0"/>
              <a:t>where</a:t>
            </a:r>
            <a:r>
              <a:rPr lang="en-GB" sz="2400" i="1" dirty="0" smtClean="0"/>
              <a:t> T </a:t>
            </a:r>
            <a:r>
              <a:rPr lang="en-GB" sz="2400" dirty="0" smtClean="0"/>
              <a:t>is </a:t>
            </a:r>
            <a:r>
              <a:rPr lang="en-GB" sz="2400" dirty="0"/>
              <a:t>the event = positive </a:t>
            </a:r>
            <a:r>
              <a:rPr lang="en-GB" sz="2400" dirty="0" smtClean="0"/>
              <a:t>test,</a:t>
            </a:r>
            <a:r>
              <a:rPr lang="en-GB" sz="2400" i="1" dirty="0"/>
              <a:t> </a:t>
            </a:r>
            <a:r>
              <a:rPr lang="en-GB" sz="2400" i="1" dirty="0" smtClean="0"/>
              <a:t>N </a:t>
            </a:r>
            <a:r>
              <a:rPr lang="en-GB" sz="2400" dirty="0"/>
              <a:t>the event = negative test.</a:t>
            </a:r>
            <a:r>
              <a:rPr lang="en-GB" sz="2400" i="1" dirty="0"/>
              <a:t> </a:t>
            </a:r>
            <a:r>
              <a:rPr lang="en-GB" sz="2400" dirty="0"/>
              <a:t>(All </a:t>
            </a:r>
            <a:r>
              <a:rPr lang="en-GB" sz="2400" i="1" dirty="0">
                <a:solidFill>
                  <a:srgbClr val="FF0000"/>
                </a:solidFill>
              </a:rPr>
              <a:t>a priori</a:t>
            </a:r>
            <a:r>
              <a:rPr lang="en-GB" sz="2400" i="1" dirty="0"/>
              <a:t> </a:t>
            </a:r>
            <a:r>
              <a:rPr lang="en-GB" sz="2400" dirty="0"/>
              <a:t>probabilities)</a:t>
            </a:r>
            <a:endParaRPr lang="en-GB" sz="2400" i="1" dirty="0"/>
          </a:p>
          <a:p>
            <a:pPr marL="342900" indent="-342900">
              <a:spcBef>
                <a:spcPct val="20000"/>
              </a:spcBef>
            </a:pPr>
            <a:r>
              <a:rPr lang="en-GB" sz="2400" dirty="0"/>
              <a:t>So </a:t>
            </a:r>
            <a:endParaRPr lang="en-GB" sz="2400" i="1" dirty="0"/>
          </a:p>
          <a:p>
            <a:pPr marL="342900" indent="-342900">
              <a:spcBef>
                <a:spcPct val="20000"/>
              </a:spcBef>
            </a:pPr>
            <a:endParaRPr lang="en-GB" sz="2400" dirty="0"/>
          </a:p>
          <a:p>
            <a:pPr marL="342900" indent="-342900">
              <a:spcBef>
                <a:spcPct val="20000"/>
              </a:spcBef>
            </a:pPr>
            <a:endParaRPr lang="en-GB" sz="2400" dirty="0"/>
          </a:p>
          <a:p>
            <a:pPr marL="342900" indent="-342900">
              <a:spcBef>
                <a:spcPct val="20000"/>
              </a:spcBef>
            </a:pPr>
            <a:r>
              <a:rPr lang="en-GB" sz="2400" dirty="0"/>
              <a:t>where events </a:t>
            </a:r>
            <a:r>
              <a:rPr lang="en-GB" sz="2400" i="1" dirty="0"/>
              <a:t>V</a:t>
            </a:r>
            <a:r>
              <a:rPr lang="en-GB" sz="2400" i="1" baseline="-25000" dirty="0"/>
              <a:t>i  </a:t>
            </a:r>
            <a:r>
              <a:rPr lang="en-GB" sz="2400" dirty="0">
                <a:solidFill>
                  <a:srgbClr val="FF0000"/>
                </a:solidFill>
              </a:rPr>
              <a:t>partition the sample space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61254"/>
              </p:ext>
            </p:extLst>
          </p:nvPr>
        </p:nvGraphicFramePr>
        <p:xfrm>
          <a:off x="1150938" y="4509120"/>
          <a:ext cx="68230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3251160" imgH="482400" progId="Equation.3">
                  <p:embed/>
                </p:oleObj>
              </mc:Choice>
              <mc:Fallback>
                <p:oleObj name="Equation" r:id="rId3" imgW="3251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509120"/>
                        <a:ext cx="68230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553200" y="5624513"/>
            <a:ext cx="191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2000" i="1">
                <a:solidFill>
                  <a:srgbClr val="FF0000"/>
                </a:solidFill>
                <a:latin typeface="Times New Roman" pitchFamily="18" charset="0"/>
              </a:rPr>
              <a:t>Total probability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 flipV="1">
            <a:off x="5219700" y="5373688"/>
            <a:ext cx="1800225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775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 dirty="0" smtClean="0">
                <a:solidFill>
                  <a:schemeClr val="tx2"/>
                </a:solidFill>
              </a:rPr>
              <a:t>Example - Bayes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400" dirty="0"/>
              <a:t>A company produces components, using 3 non-overlapping work shifts. ‘Known’ that 50% </a:t>
            </a:r>
            <a:r>
              <a:rPr lang="en-IE" sz="2400" dirty="0" smtClean="0"/>
              <a:t>of output produced </a:t>
            </a:r>
            <a:r>
              <a:rPr lang="en-IE" sz="2400" dirty="0"/>
              <a:t>in shift 1, 20% shift 2 and 30% shift 3. However QA shows % </a:t>
            </a:r>
            <a:r>
              <a:rPr lang="en-IE" sz="2400" dirty="0" smtClean="0"/>
              <a:t>defectives in the shifts as follows:</a:t>
            </a:r>
          </a:p>
          <a:p>
            <a:pPr marL="0" indent="0">
              <a:buNone/>
            </a:pPr>
            <a:r>
              <a:rPr lang="en-IE" sz="2400" dirty="0" smtClean="0"/>
              <a:t> Shift </a:t>
            </a:r>
            <a:r>
              <a:rPr lang="en-IE" sz="2400" dirty="0"/>
              <a:t>1: 6%, </a:t>
            </a:r>
            <a:r>
              <a:rPr lang="en-IE" sz="2400" dirty="0" smtClean="0"/>
              <a:t>Shift </a:t>
            </a:r>
            <a:r>
              <a:rPr lang="en-IE" sz="2400" dirty="0"/>
              <a:t>2: 8%, </a:t>
            </a:r>
            <a:r>
              <a:rPr lang="en-IE" sz="2400" dirty="0" smtClean="0"/>
              <a:t>Shift </a:t>
            </a:r>
            <a:r>
              <a:rPr lang="en-IE" sz="2400" dirty="0"/>
              <a:t>3 (night): 15%</a:t>
            </a:r>
          </a:p>
          <a:p>
            <a:pPr marL="0" indent="0">
              <a:buNone/>
            </a:pPr>
            <a:endParaRPr lang="en-IE" sz="2400" dirty="0" smtClean="0"/>
          </a:p>
          <a:p>
            <a:pPr marL="0" indent="0">
              <a:buNone/>
            </a:pPr>
            <a:r>
              <a:rPr lang="en-IE" sz="2400" dirty="0" smtClean="0"/>
              <a:t>Typical Questions:</a:t>
            </a:r>
          </a:p>
          <a:p>
            <a:pPr marL="0" indent="0">
              <a:buNone/>
            </a:pPr>
            <a:r>
              <a:rPr lang="en-IE" sz="2400" dirty="0" smtClean="0"/>
              <a:t>Q1: What </a:t>
            </a:r>
            <a:r>
              <a:rPr lang="en-IE" sz="2400" dirty="0"/>
              <a:t>% all components </a:t>
            </a:r>
            <a:r>
              <a:rPr lang="en-IE" sz="2400" dirty="0" smtClean="0"/>
              <a:t>produced are likely to be defective</a:t>
            </a:r>
            <a:r>
              <a:rPr lang="en-IE" sz="2400" dirty="0"/>
              <a:t>?</a:t>
            </a:r>
          </a:p>
          <a:p>
            <a:pPr marL="0" indent="0">
              <a:buNone/>
            </a:pPr>
            <a:r>
              <a:rPr lang="en-IE" sz="2400" dirty="0" smtClean="0"/>
              <a:t>Q2: Given </a:t>
            </a:r>
            <a:r>
              <a:rPr lang="en-IE" sz="2400" dirty="0"/>
              <a:t>that </a:t>
            </a:r>
            <a:r>
              <a:rPr lang="en-IE" sz="2400" dirty="0" smtClean="0"/>
              <a:t>a defective component is found</a:t>
            </a:r>
            <a:r>
              <a:rPr lang="en-IE" sz="2400" dirty="0"/>
              <a:t>, what is the </a:t>
            </a:r>
            <a:r>
              <a:rPr lang="en-IE" sz="2400" dirty="0" smtClean="0"/>
              <a:t>probability that it was produced in a given shift, Shift 3 say?</a:t>
            </a:r>
            <a:endParaRPr lang="en-IE" sz="2400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235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‘Decision’ Tree: useful representation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981200"/>
            <a:ext cx="8153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IE" smtClean="0"/>
              <a:t>                 </a:t>
            </a:r>
            <a:endParaRPr lang="en-GB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057400" y="19050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33600" y="22860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057400" y="22860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43200" y="2057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0.2</a:t>
            </a:r>
            <a:endParaRPr lang="en-GB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4600" y="1676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0.5</a:t>
            </a:r>
            <a:endParaRPr lang="en-GB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90800" y="2539752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/>
              <a:t>0.3</a:t>
            </a:r>
            <a:endParaRPr lang="en-GB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352800" y="1475492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 smtClean="0"/>
              <a:t>Shift1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6600" y="1981200"/>
            <a:ext cx="83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 smtClean="0"/>
              <a:t>Shift 2</a:t>
            </a:r>
            <a:endParaRPr lang="en-GB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52800" y="2514600"/>
            <a:ext cx="8591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 smtClean="0"/>
              <a:t>Shift 3</a:t>
            </a:r>
            <a:endParaRPr lang="en-GB" dirty="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86200" y="1905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810000" y="2514600"/>
            <a:ext cx="1981200" cy="251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810000" y="2971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237584" y="160364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/>
              <a:t>0.06</a:t>
            </a:r>
            <a:endParaRPr lang="en-GB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237584" y="220486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/>
              <a:t>0.08</a:t>
            </a:r>
            <a:endParaRPr lang="en-GB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237584" y="268376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dirty="0"/>
              <a:t>0.15</a:t>
            </a:r>
            <a:endParaRPr lang="en-GB" dirty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867400" y="167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Defective</a:t>
            </a:r>
            <a:endParaRPr lang="en-GB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867400" y="2286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Defective</a:t>
            </a:r>
            <a:endParaRPr lang="en-GB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867400" y="2743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Defective</a:t>
            </a:r>
            <a:endParaRPr lang="en-GB"/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720277"/>
              </p:ext>
            </p:extLst>
          </p:nvPr>
        </p:nvGraphicFramePr>
        <p:xfrm>
          <a:off x="-38100" y="3429000"/>
          <a:ext cx="911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3" imgW="4470120" imgH="253800" progId="Equation.3">
                  <p:embed/>
                </p:oleObj>
              </mc:Choice>
              <mc:Fallback>
                <p:oleObj name="Equation" r:id="rId3" imgW="4470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100" y="3429000"/>
                        <a:ext cx="911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28626"/>
              </p:ext>
            </p:extLst>
          </p:nvPr>
        </p:nvGraphicFramePr>
        <p:xfrm>
          <a:off x="179512" y="4229075"/>
          <a:ext cx="4829596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5" imgW="2031840" imgH="444240" progId="Equation.3">
                  <p:embed/>
                </p:oleObj>
              </mc:Choice>
              <mc:Fallback>
                <p:oleObj name="Equation" r:id="rId5" imgW="2031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229075"/>
                        <a:ext cx="4829596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76736"/>
              </p:ext>
            </p:extLst>
          </p:nvPr>
        </p:nvGraphicFramePr>
        <p:xfrm>
          <a:off x="3276601" y="5351487"/>
          <a:ext cx="2819400" cy="86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7" imgW="1333440" imgH="393480" progId="Equation.3">
                  <p:embed/>
                </p:oleObj>
              </mc:Choice>
              <mc:Fallback>
                <p:oleObj name="Equation" r:id="rId7" imgW="133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351487"/>
                        <a:ext cx="2819400" cy="868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8305800" y="38862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410200" y="5931968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7" name="TextBox 26"/>
          <p:cNvSpPr txBox="1"/>
          <p:nvPr/>
        </p:nvSpPr>
        <p:spPr>
          <a:xfrm>
            <a:off x="304800" y="1676400"/>
            <a:ext cx="1530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Probabilities of states of nature</a:t>
            </a:r>
            <a:endParaRPr lang="en-IE" dirty="0"/>
          </a:p>
        </p:txBody>
      </p:sp>
      <p:cxnSp>
        <p:nvCxnSpPr>
          <p:cNvPr id="29" name="Straight Connector 28"/>
          <p:cNvCxnSpPr>
            <a:stCxn id="13" idx="0"/>
          </p:cNvCxnSpPr>
          <p:nvPr/>
        </p:nvCxnSpPr>
        <p:spPr>
          <a:xfrm flipV="1">
            <a:off x="3886200" y="1371600"/>
            <a:ext cx="1866900" cy="533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937248" y="2095500"/>
            <a:ext cx="1858888" cy="397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7" idx="2"/>
          </p:cNvCxnSpPr>
          <p:nvPr/>
        </p:nvCxnSpPr>
        <p:spPr>
          <a:xfrm flipV="1">
            <a:off x="3851920" y="2662064"/>
            <a:ext cx="1880964" cy="2628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" y="3140968"/>
            <a:ext cx="153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/>
              <a:t>Soln. Q1</a:t>
            </a:r>
            <a:endParaRPr lang="en-IE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3528" y="4077072"/>
            <a:ext cx="153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/>
              <a:t>Soln. Q2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50703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32F853B3-3534-42BD-890B-D550EF8F4D05}" type="slidenum">
              <a:rPr lang="en-GB"/>
              <a:pPr/>
              <a:t>8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8207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MEASURING PROBABILITIES – RANDOM VARIABLES &amp; DISTRIBUTIONS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9600" y="1479550"/>
            <a:ext cx="8142288" cy="472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400" dirty="0"/>
              <a:t>(</a:t>
            </a:r>
            <a:r>
              <a:rPr lang="en-GB" sz="2400" dirty="0">
                <a:solidFill>
                  <a:srgbClr val="FF3300"/>
                </a:solidFill>
              </a:rPr>
              <a:t>Primer</a:t>
            </a:r>
            <a:r>
              <a:rPr lang="en-GB" sz="2400" dirty="0"/>
              <a:t>) If a statistical experiment only gives rise to real numbers, the outcome of the experiment is called a</a:t>
            </a:r>
            <a:r>
              <a:rPr lang="en-GB" sz="2400" b="1" dirty="0"/>
              <a:t> random variable</a:t>
            </a:r>
            <a:r>
              <a:rPr lang="en-GB" sz="2400" dirty="0"/>
              <a:t>. If a random variable </a:t>
            </a:r>
            <a:r>
              <a:rPr lang="en-GB" sz="2400" i="1" dirty="0"/>
              <a:t>X</a:t>
            </a:r>
            <a:r>
              <a:rPr lang="en-GB" sz="2400" dirty="0"/>
              <a:t>   takes values 	</a:t>
            </a:r>
            <a:r>
              <a:rPr lang="en-GB" sz="2400" i="1" dirty="0"/>
              <a:t>X</a:t>
            </a:r>
            <a:r>
              <a:rPr lang="en-GB" sz="2400" i="1" baseline="-25000" dirty="0"/>
              <a:t>1</a:t>
            </a:r>
            <a:r>
              <a:rPr lang="en-GB" sz="2400" i="1" dirty="0"/>
              <a:t>, X</a:t>
            </a:r>
            <a:r>
              <a:rPr lang="en-GB" sz="2400" i="1" baseline="-25000" dirty="0"/>
              <a:t>2</a:t>
            </a:r>
            <a:r>
              <a:rPr lang="en-GB" sz="2400" i="1" dirty="0"/>
              <a:t>, … , </a:t>
            </a:r>
            <a:r>
              <a:rPr lang="en-GB" sz="2400" i="1" dirty="0" err="1"/>
              <a:t>X</a:t>
            </a:r>
            <a:r>
              <a:rPr lang="en-GB" sz="2400" i="1" baseline="-25000" dirty="0" err="1"/>
              <a:t>n</a:t>
            </a:r>
            <a:r>
              <a:rPr lang="en-GB" sz="2400" dirty="0"/>
              <a:t> with probabilities  </a:t>
            </a:r>
            <a:r>
              <a:rPr lang="en-GB" sz="2400" i="1" dirty="0"/>
              <a:t>p</a:t>
            </a:r>
            <a:r>
              <a:rPr lang="en-GB" sz="2400" i="1" baseline="-25000" dirty="0"/>
              <a:t>1</a:t>
            </a:r>
            <a:r>
              <a:rPr lang="en-GB" sz="2400" i="1" dirty="0"/>
              <a:t>,  p</a:t>
            </a:r>
            <a:r>
              <a:rPr lang="en-GB" sz="2400" i="1" baseline="-25000" dirty="0"/>
              <a:t>2</a:t>
            </a:r>
            <a:r>
              <a:rPr lang="en-GB" sz="2400" i="1" dirty="0"/>
              <a:t>, … ,  </a:t>
            </a:r>
            <a:r>
              <a:rPr lang="en-GB" sz="2400" i="1" dirty="0" err="1"/>
              <a:t>p</a:t>
            </a:r>
            <a:r>
              <a:rPr lang="en-GB" sz="2400" i="1" baseline="-25000" dirty="0" err="1"/>
              <a:t>n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then the </a:t>
            </a:r>
            <a:r>
              <a:rPr lang="en-GB" sz="2400" b="1" dirty="0"/>
              <a:t>expected </a:t>
            </a:r>
            <a:r>
              <a:rPr lang="en-GB" sz="2400" dirty="0"/>
              <a:t>or </a:t>
            </a:r>
            <a:r>
              <a:rPr lang="en-GB" sz="2400" b="1" dirty="0"/>
              <a:t>average value</a:t>
            </a:r>
            <a:r>
              <a:rPr lang="en-GB" sz="2400" dirty="0"/>
              <a:t> of X is defined </a:t>
            </a:r>
            <a:br>
              <a:rPr lang="en-GB" sz="2400" dirty="0"/>
            </a:br>
            <a:r>
              <a:rPr lang="en-GB" sz="2400" dirty="0"/>
              <a:t>	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i="1" dirty="0"/>
              <a:t>E[X]</a:t>
            </a:r>
            <a:r>
              <a:rPr lang="en-GB" sz="2400" dirty="0"/>
              <a:t> =       </a:t>
            </a:r>
            <a:r>
              <a:rPr lang="en-GB" sz="2400" i="1" dirty="0" err="1"/>
              <a:t>p</a:t>
            </a:r>
            <a:r>
              <a:rPr lang="en-GB" sz="2400" i="1" baseline="-25000" dirty="0" err="1"/>
              <a:t>j</a:t>
            </a:r>
            <a:r>
              <a:rPr lang="en-GB" sz="2400" i="1" dirty="0"/>
              <a:t> </a:t>
            </a:r>
            <a:r>
              <a:rPr lang="en-GB" sz="2400" i="1" dirty="0" err="1"/>
              <a:t>X</a:t>
            </a:r>
            <a:r>
              <a:rPr lang="en-GB" sz="2400" i="1" baseline="-25000" dirty="0" err="1"/>
              <a:t>j</a:t>
            </a:r>
            <a:r>
              <a:rPr lang="en-GB" sz="2400" baseline="-25000" dirty="0"/>
              <a:t>	</a:t>
            </a:r>
            <a:br>
              <a:rPr lang="en-GB" sz="2400" baseline="-25000" dirty="0"/>
            </a:br>
            <a:r>
              <a:rPr lang="en-GB" sz="2400" baseline="-25000" dirty="0"/>
              <a:t/>
            </a:r>
            <a:br>
              <a:rPr lang="en-GB" sz="2400" baseline="-25000" dirty="0"/>
            </a:br>
            <a:r>
              <a:rPr lang="en-GB" sz="2400" dirty="0"/>
              <a:t>and its </a:t>
            </a:r>
            <a:r>
              <a:rPr lang="en-GB" sz="2400" b="1" dirty="0"/>
              <a:t>variance</a:t>
            </a:r>
            <a:r>
              <a:rPr lang="en-GB" sz="2400" dirty="0"/>
              <a:t> is </a:t>
            </a:r>
            <a:br>
              <a:rPr lang="en-GB" sz="2400" dirty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i="1" dirty="0"/>
              <a:t>VAR[X] = E[X</a:t>
            </a:r>
            <a:r>
              <a:rPr lang="en-GB" sz="2400" i="1" baseline="30000" dirty="0"/>
              <a:t>2</a:t>
            </a:r>
            <a:r>
              <a:rPr lang="en-GB" sz="2400" i="1" dirty="0"/>
              <a:t>] - E[X]</a:t>
            </a:r>
            <a:r>
              <a:rPr lang="en-GB" sz="2400" i="1" baseline="30000" dirty="0"/>
              <a:t>2</a:t>
            </a:r>
            <a:r>
              <a:rPr lang="en-GB" sz="2400" i="1" dirty="0"/>
              <a:t> =       </a:t>
            </a:r>
            <a:r>
              <a:rPr lang="en-GB" sz="2400" i="1" dirty="0" err="1"/>
              <a:t>p</a:t>
            </a:r>
            <a:r>
              <a:rPr lang="en-GB" sz="2400" i="1" baseline="-25000" dirty="0" err="1"/>
              <a:t>j</a:t>
            </a:r>
            <a:r>
              <a:rPr lang="en-GB" sz="2400" i="1" dirty="0"/>
              <a:t> X</a:t>
            </a:r>
            <a:r>
              <a:rPr lang="en-GB" sz="2400" i="1" baseline="-25000" dirty="0"/>
              <a:t>j</a:t>
            </a:r>
            <a:r>
              <a:rPr lang="en-GB" sz="2400" i="1" baseline="30000" dirty="0"/>
              <a:t>2</a:t>
            </a:r>
            <a:r>
              <a:rPr lang="en-GB" sz="2400" i="1" dirty="0"/>
              <a:t> - E[X]</a:t>
            </a:r>
            <a:r>
              <a:rPr lang="en-GB" sz="2400" i="1" baseline="30000" dirty="0"/>
              <a:t>2</a:t>
            </a:r>
            <a:r>
              <a:rPr lang="en-GB" sz="2400" dirty="0"/>
              <a:t> </a:t>
            </a:r>
            <a:br>
              <a:rPr lang="en-GB" sz="2400" dirty="0"/>
            </a:br>
            <a:endParaRPr lang="en-GB" sz="2400" dirty="0"/>
          </a:p>
        </p:txBody>
      </p:sp>
      <p:graphicFrame>
        <p:nvGraphicFramePr>
          <p:cNvPr id="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348233"/>
              </p:ext>
            </p:extLst>
          </p:nvPr>
        </p:nvGraphicFramePr>
        <p:xfrm>
          <a:off x="2411760" y="3860800"/>
          <a:ext cx="6921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291960" imgH="457200" progId="Equation.3">
                  <p:embed/>
                </p:oleObj>
              </mc:Choice>
              <mc:Fallback>
                <p:oleObj name="Equation" r:id="rId3" imgW="29196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860800"/>
                        <a:ext cx="6921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335025"/>
              </p:ext>
            </p:extLst>
          </p:nvPr>
        </p:nvGraphicFramePr>
        <p:xfrm>
          <a:off x="4427984" y="5241925"/>
          <a:ext cx="6921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291960" imgH="457200" progId="Equation.3">
                  <p:embed/>
                </p:oleObj>
              </mc:Choice>
              <mc:Fallback>
                <p:oleObj name="Equation" r:id="rId5" imgW="29196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241925"/>
                        <a:ext cx="6921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68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E36A7E0F-BAE9-42B5-996D-A7E9176551A0}" type="slidenum">
              <a:rPr lang="en-GB"/>
              <a:pPr/>
              <a:t>9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IE" sz="3200" b="1">
                <a:solidFill>
                  <a:schemeClr val="tx2"/>
                </a:solidFill>
              </a:rPr>
              <a:t>Random Variable PROPERTIES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3400" y="1600200"/>
            <a:ext cx="79994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b="1" dirty="0"/>
              <a:t>Sums and Differences of Random Variables</a:t>
            </a:r>
            <a:br>
              <a:rPr lang="en-GB" sz="2400" b="1" dirty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Define the </a:t>
            </a:r>
            <a:r>
              <a:rPr lang="en-GB" sz="2400" b="1" dirty="0"/>
              <a:t>covariance</a:t>
            </a:r>
            <a:r>
              <a:rPr lang="en-GB" sz="2400" dirty="0"/>
              <a:t> of two random variables to be </a:t>
            </a:r>
            <a:br>
              <a:rPr lang="en-GB" sz="2400" dirty="0"/>
            </a:br>
            <a:r>
              <a:rPr lang="en-GB" sz="2400" i="1" dirty="0"/>
              <a:t>COVAR [ X, Y] =</a:t>
            </a:r>
            <a:r>
              <a:rPr lang="en-GB" sz="2000" i="1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i="1" dirty="0"/>
              <a:t>                        </a:t>
            </a:r>
            <a:r>
              <a:rPr lang="en-GB" sz="2400" i="1" dirty="0"/>
              <a:t>E [(X - E[X]) (Y - E[Y]) ] = E[X Y] - E[X] E[Y]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400" dirty="0"/>
              <a:t>If </a:t>
            </a:r>
            <a:r>
              <a:rPr lang="en-GB" sz="2400" i="1" dirty="0"/>
              <a:t>X </a:t>
            </a:r>
            <a:r>
              <a:rPr lang="en-GB" sz="2400" dirty="0"/>
              <a:t>and </a:t>
            </a:r>
            <a:r>
              <a:rPr lang="en-GB" sz="2400" i="1" dirty="0"/>
              <a:t>Y</a:t>
            </a:r>
            <a:r>
              <a:rPr lang="en-GB" sz="2400" dirty="0"/>
              <a:t> are </a:t>
            </a:r>
            <a:r>
              <a:rPr lang="en-GB" sz="2400" b="1" dirty="0">
                <a:solidFill>
                  <a:srgbClr val="FF3300"/>
                </a:solidFill>
              </a:rPr>
              <a:t>independent</a:t>
            </a:r>
            <a:r>
              <a:rPr lang="en-GB" sz="2400" dirty="0"/>
              <a:t>, </a:t>
            </a:r>
            <a:r>
              <a:rPr lang="en-GB" sz="2400" i="1" dirty="0"/>
              <a:t>COVAR [X, Y] = 0</a:t>
            </a:r>
            <a:r>
              <a:rPr lang="en-GB" sz="2400" dirty="0"/>
              <a:t>.</a:t>
            </a:r>
            <a:r>
              <a:rPr lang="en-GB" sz="2800" dirty="0">
                <a:solidFill>
                  <a:srgbClr val="FF3300"/>
                </a:solidFill>
              </a:rPr>
              <a:t/>
            </a:r>
            <a:br>
              <a:rPr lang="en-GB" sz="2800" dirty="0">
                <a:solidFill>
                  <a:srgbClr val="FF3300"/>
                </a:solidFill>
              </a:rPr>
            </a:br>
            <a:endParaRPr lang="en-GB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400" b="1" dirty="0"/>
              <a:t>Lemmas</a:t>
            </a:r>
            <a:r>
              <a:rPr lang="en-GB" sz="2400" dirty="0"/>
              <a:t>	</a:t>
            </a:r>
            <a:r>
              <a:rPr lang="en-GB" sz="2400" i="1" dirty="0"/>
              <a:t>E[ X </a:t>
            </a:r>
            <a:r>
              <a:rPr lang="en-GB" sz="2400" i="1" dirty="0">
                <a:sym typeface="Symbol" pitchFamily="18" charset="2"/>
              </a:rPr>
              <a:t> </a:t>
            </a:r>
            <a:r>
              <a:rPr lang="en-GB" sz="2400" i="1" dirty="0"/>
              <a:t>Y] = E[X] </a:t>
            </a:r>
            <a:r>
              <a:rPr lang="en-GB" sz="2400" i="1" dirty="0">
                <a:sym typeface="Symbol" pitchFamily="18" charset="2"/>
              </a:rPr>
              <a:t> </a:t>
            </a:r>
            <a:r>
              <a:rPr lang="en-GB" sz="2400" i="1" dirty="0"/>
              <a:t>E[Y]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	    </a:t>
            </a:r>
            <a:r>
              <a:rPr lang="en-GB" sz="2400" i="1" dirty="0"/>
              <a:t>VAR [ X </a:t>
            </a:r>
            <a:r>
              <a:rPr lang="en-GB" sz="2400" i="1" dirty="0">
                <a:sym typeface="Symbol" pitchFamily="18" charset="2"/>
              </a:rPr>
              <a:t></a:t>
            </a:r>
            <a:r>
              <a:rPr lang="en-GB" sz="2400" i="1" dirty="0"/>
              <a:t> Y]  = VAR [X] + VAR [Y]</a:t>
            </a:r>
            <a:r>
              <a:rPr lang="en-GB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400" dirty="0"/>
              <a:t>                                                             </a:t>
            </a:r>
            <a:r>
              <a:rPr lang="en-GB" sz="2400" i="1" dirty="0">
                <a:sym typeface="Symbol" pitchFamily="18" charset="2"/>
              </a:rPr>
              <a:t></a:t>
            </a:r>
            <a:r>
              <a:rPr lang="en-GB" sz="2400" dirty="0"/>
              <a:t> </a:t>
            </a:r>
            <a:r>
              <a:rPr lang="en-GB" sz="2400" i="1" dirty="0"/>
              <a:t>2COVAR [X, Y]</a:t>
            </a:r>
            <a:endParaRPr lang="en-GB" sz="2400" dirty="0"/>
          </a:p>
          <a:p>
            <a:pPr marL="342900" indent="-342900">
              <a:spcBef>
                <a:spcPct val="20000"/>
              </a:spcBef>
            </a:pPr>
            <a:r>
              <a:rPr lang="en-GB" sz="2400" dirty="0"/>
              <a:t>   and   </a:t>
            </a:r>
            <a:r>
              <a:rPr lang="en-GB" sz="2400" i="1" dirty="0"/>
              <a:t>E[ k. X] = k .E[X]   ,  VAR[ k. X] = k</a:t>
            </a:r>
            <a:r>
              <a:rPr lang="en-GB" sz="2400" i="1" baseline="30000" dirty="0"/>
              <a:t>2</a:t>
            </a:r>
            <a:r>
              <a:rPr lang="en-GB" sz="2400" i="1" dirty="0"/>
              <a:t> </a:t>
            </a:r>
            <a:r>
              <a:rPr lang="en-GB" sz="2400" i="1" dirty="0" smtClean="0"/>
              <a:t>.VAR[X</a:t>
            </a:r>
            <a:r>
              <a:rPr lang="en-GB" sz="2400" i="1" dirty="0"/>
              <a:t>]</a:t>
            </a:r>
            <a:r>
              <a:rPr lang="en-GB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400" dirty="0"/>
              <a:t>                                                                  for a constant </a:t>
            </a:r>
            <a:r>
              <a:rPr lang="en-GB" sz="2400" i="1" dirty="0"/>
              <a:t>k</a:t>
            </a:r>
            <a:r>
              <a:rPr lang="en-GB" sz="2400" dirty="0"/>
              <a:t>. 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7868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2856</Words>
  <Application>Microsoft Office PowerPoint</Application>
  <PresentationFormat>On-screen Show (4:3)</PresentationFormat>
  <Paragraphs>583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Office Theme</vt:lpstr>
      <vt:lpstr>Equation</vt:lpstr>
      <vt:lpstr>Microsoft Equation 3.0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-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BAYES Developed Example: Business Informatics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2011-10-04T10:59:44Z</dcterms:created>
  <dcterms:modified xsi:type="dcterms:W3CDTF">2011-10-13T12:33:12Z</dcterms:modified>
</cp:coreProperties>
</file>