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70" r:id="rId11"/>
    <p:sldId id="271" r:id="rId12"/>
    <p:sldId id="272" r:id="rId13"/>
    <p:sldId id="273" r:id="rId14"/>
    <p:sldId id="274" r:id="rId15"/>
    <p:sldId id="275" r:id="rId16"/>
    <p:sldId id="277" r:id="rId17"/>
    <p:sldId id="281" r:id="rId18"/>
    <p:sldId id="278" r:id="rId19"/>
    <p:sldId id="279" r:id="rId20"/>
    <p:sldId id="276" r:id="rId21"/>
    <p:sldId id="282" r:id="rId22"/>
    <p:sldId id="283" r:id="rId23"/>
    <p:sldId id="284" r:id="rId24"/>
    <p:sldId id="285" r:id="rId25"/>
    <p:sldId id="280" r:id="rId26"/>
    <p:sldId id="265" r:id="rId27"/>
    <p:sldId id="266" r:id="rId28"/>
    <p:sldId id="267" r:id="rId29"/>
    <p:sldId id="26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828"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808990-8782-4CC4-83C4-53CC3A7B1FC0}" type="datetimeFigureOut">
              <a:rPr lang="en-IE" smtClean="0"/>
              <a:t>13/10/2011</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1BA173-A6BB-4F6A-9AB4-4F6D19474D2B}" type="slidenum">
              <a:rPr lang="en-IE" smtClean="0"/>
              <a:t>‹#›</a:t>
            </a:fld>
            <a:endParaRPr lang="en-IE"/>
          </a:p>
        </p:txBody>
      </p:sp>
    </p:spTree>
    <p:extLst>
      <p:ext uri="{BB962C8B-B14F-4D97-AF65-F5344CB8AC3E}">
        <p14:creationId xmlns:p14="http://schemas.microsoft.com/office/powerpoint/2010/main" val="3609457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891BA173-A6BB-4F6A-9AB4-4F6D19474D2B}" type="slidenum">
              <a:rPr lang="en-IE" smtClean="0"/>
              <a:t>23</a:t>
            </a:fld>
            <a:endParaRPr lang="en-IE"/>
          </a:p>
        </p:txBody>
      </p:sp>
    </p:spTree>
    <p:extLst>
      <p:ext uri="{BB962C8B-B14F-4D97-AF65-F5344CB8AC3E}">
        <p14:creationId xmlns:p14="http://schemas.microsoft.com/office/powerpoint/2010/main" val="3799826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06D03EFB-BF6A-47E0-941B-45664EF54A18}" type="datetimeFigureOut">
              <a:rPr lang="en-IE" smtClean="0"/>
              <a:t>13/10/2011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3CAC1C6-4165-47E6-9E03-0BE79F33CCB7}" type="slidenum">
              <a:rPr lang="en-IE" smtClean="0"/>
              <a:t>‹#›</a:t>
            </a:fld>
            <a:endParaRPr lang="en-IE"/>
          </a:p>
        </p:txBody>
      </p:sp>
    </p:spTree>
    <p:extLst>
      <p:ext uri="{BB962C8B-B14F-4D97-AF65-F5344CB8AC3E}">
        <p14:creationId xmlns:p14="http://schemas.microsoft.com/office/powerpoint/2010/main" val="3673266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6D03EFB-BF6A-47E0-941B-45664EF54A18}" type="datetimeFigureOut">
              <a:rPr lang="en-IE" smtClean="0"/>
              <a:t>13/10/2011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3CAC1C6-4165-47E6-9E03-0BE79F33CCB7}" type="slidenum">
              <a:rPr lang="en-IE" smtClean="0"/>
              <a:t>‹#›</a:t>
            </a:fld>
            <a:endParaRPr lang="en-IE"/>
          </a:p>
        </p:txBody>
      </p:sp>
    </p:spTree>
    <p:extLst>
      <p:ext uri="{BB962C8B-B14F-4D97-AF65-F5344CB8AC3E}">
        <p14:creationId xmlns:p14="http://schemas.microsoft.com/office/powerpoint/2010/main" val="4170912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6D03EFB-BF6A-47E0-941B-45664EF54A18}" type="datetimeFigureOut">
              <a:rPr lang="en-IE" smtClean="0"/>
              <a:t>13/10/2011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3CAC1C6-4165-47E6-9E03-0BE79F33CCB7}" type="slidenum">
              <a:rPr lang="en-IE" smtClean="0"/>
              <a:t>‹#›</a:t>
            </a:fld>
            <a:endParaRPr lang="en-IE"/>
          </a:p>
        </p:txBody>
      </p:sp>
    </p:spTree>
    <p:extLst>
      <p:ext uri="{BB962C8B-B14F-4D97-AF65-F5344CB8AC3E}">
        <p14:creationId xmlns:p14="http://schemas.microsoft.com/office/powerpoint/2010/main" val="3945079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6D03EFB-BF6A-47E0-941B-45664EF54A18}" type="datetimeFigureOut">
              <a:rPr lang="en-IE" smtClean="0"/>
              <a:t>13/10/2011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3CAC1C6-4165-47E6-9E03-0BE79F33CCB7}" type="slidenum">
              <a:rPr lang="en-IE" smtClean="0"/>
              <a:t>‹#›</a:t>
            </a:fld>
            <a:endParaRPr lang="en-IE"/>
          </a:p>
        </p:txBody>
      </p:sp>
    </p:spTree>
    <p:extLst>
      <p:ext uri="{BB962C8B-B14F-4D97-AF65-F5344CB8AC3E}">
        <p14:creationId xmlns:p14="http://schemas.microsoft.com/office/powerpoint/2010/main" val="185156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D03EFB-BF6A-47E0-941B-45664EF54A18}" type="datetimeFigureOut">
              <a:rPr lang="en-IE" smtClean="0"/>
              <a:t>13/10/2011</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3CAC1C6-4165-47E6-9E03-0BE79F33CCB7}" type="slidenum">
              <a:rPr lang="en-IE" smtClean="0"/>
              <a:t>‹#›</a:t>
            </a:fld>
            <a:endParaRPr lang="en-IE"/>
          </a:p>
        </p:txBody>
      </p:sp>
    </p:spTree>
    <p:extLst>
      <p:ext uri="{BB962C8B-B14F-4D97-AF65-F5344CB8AC3E}">
        <p14:creationId xmlns:p14="http://schemas.microsoft.com/office/powerpoint/2010/main" val="3963212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06D03EFB-BF6A-47E0-941B-45664EF54A18}" type="datetimeFigureOut">
              <a:rPr lang="en-IE" smtClean="0"/>
              <a:t>13/10/2011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3CAC1C6-4165-47E6-9E03-0BE79F33CCB7}" type="slidenum">
              <a:rPr lang="en-IE" smtClean="0"/>
              <a:t>‹#›</a:t>
            </a:fld>
            <a:endParaRPr lang="en-IE"/>
          </a:p>
        </p:txBody>
      </p:sp>
    </p:spTree>
    <p:extLst>
      <p:ext uri="{BB962C8B-B14F-4D97-AF65-F5344CB8AC3E}">
        <p14:creationId xmlns:p14="http://schemas.microsoft.com/office/powerpoint/2010/main" val="3763636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06D03EFB-BF6A-47E0-941B-45664EF54A18}" type="datetimeFigureOut">
              <a:rPr lang="en-IE" smtClean="0"/>
              <a:t>13/10/2011</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53CAC1C6-4165-47E6-9E03-0BE79F33CCB7}" type="slidenum">
              <a:rPr lang="en-IE" smtClean="0"/>
              <a:t>‹#›</a:t>
            </a:fld>
            <a:endParaRPr lang="en-IE"/>
          </a:p>
        </p:txBody>
      </p:sp>
    </p:spTree>
    <p:extLst>
      <p:ext uri="{BB962C8B-B14F-4D97-AF65-F5344CB8AC3E}">
        <p14:creationId xmlns:p14="http://schemas.microsoft.com/office/powerpoint/2010/main" val="315472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06D03EFB-BF6A-47E0-941B-45664EF54A18}" type="datetimeFigureOut">
              <a:rPr lang="en-IE" smtClean="0"/>
              <a:t>13/10/2011</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53CAC1C6-4165-47E6-9E03-0BE79F33CCB7}" type="slidenum">
              <a:rPr lang="en-IE" smtClean="0"/>
              <a:t>‹#›</a:t>
            </a:fld>
            <a:endParaRPr lang="en-IE"/>
          </a:p>
        </p:txBody>
      </p:sp>
    </p:spTree>
    <p:extLst>
      <p:ext uri="{BB962C8B-B14F-4D97-AF65-F5344CB8AC3E}">
        <p14:creationId xmlns:p14="http://schemas.microsoft.com/office/powerpoint/2010/main" val="1480670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03EFB-BF6A-47E0-941B-45664EF54A18}" type="datetimeFigureOut">
              <a:rPr lang="en-IE" smtClean="0"/>
              <a:t>13/10/2011</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53CAC1C6-4165-47E6-9E03-0BE79F33CCB7}" type="slidenum">
              <a:rPr lang="en-IE" smtClean="0"/>
              <a:t>‹#›</a:t>
            </a:fld>
            <a:endParaRPr lang="en-IE"/>
          </a:p>
        </p:txBody>
      </p:sp>
    </p:spTree>
    <p:extLst>
      <p:ext uri="{BB962C8B-B14F-4D97-AF65-F5344CB8AC3E}">
        <p14:creationId xmlns:p14="http://schemas.microsoft.com/office/powerpoint/2010/main" val="3963792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D03EFB-BF6A-47E0-941B-45664EF54A18}" type="datetimeFigureOut">
              <a:rPr lang="en-IE" smtClean="0"/>
              <a:t>13/10/2011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3CAC1C6-4165-47E6-9E03-0BE79F33CCB7}" type="slidenum">
              <a:rPr lang="en-IE" smtClean="0"/>
              <a:t>‹#›</a:t>
            </a:fld>
            <a:endParaRPr lang="en-IE"/>
          </a:p>
        </p:txBody>
      </p:sp>
    </p:spTree>
    <p:extLst>
      <p:ext uri="{BB962C8B-B14F-4D97-AF65-F5344CB8AC3E}">
        <p14:creationId xmlns:p14="http://schemas.microsoft.com/office/powerpoint/2010/main" val="146380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D03EFB-BF6A-47E0-941B-45664EF54A18}" type="datetimeFigureOut">
              <a:rPr lang="en-IE" smtClean="0"/>
              <a:t>13/10/2011</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3CAC1C6-4165-47E6-9E03-0BE79F33CCB7}" type="slidenum">
              <a:rPr lang="en-IE" smtClean="0"/>
              <a:t>‹#›</a:t>
            </a:fld>
            <a:endParaRPr lang="en-IE"/>
          </a:p>
        </p:txBody>
      </p:sp>
    </p:spTree>
    <p:extLst>
      <p:ext uri="{BB962C8B-B14F-4D97-AF65-F5344CB8AC3E}">
        <p14:creationId xmlns:p14="http://schemas.microsoft.com/office/powerpoint/2010/main" val="216879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03EFB-BF6A-47E0-941B-45664EF54A18}" type="datetimeFigureOut">
              <a:rPr lang="en-IE" smtClean="0"/>
              <a:t>13/10/2011</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CAC1C6-4165-47E6-9E03-0BE79F33CCB7}" type="slidenum">
              <a:rPr lang="en-IE" smtClean="0"/>
              <a:t>‹#›</a:t>
            </a:fld>
            <a:endParaRPr lang="en-IE"/>
          </a:p>
        </p:txBody>
      </p:sp>
    </p:spTree>
    <p:extLst>
      <p:ext uri="{BB962C8B-B14F-4D97-AF65-F5344CB8AC3E}">
        <p14:creationId xmlns:p14="http://schemas.microsoft.com/office/powerpoint/2010/main" val="1258979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8.wmf"/><Relationship Id="rId5" Type="http://schemas.openxmlformats.org/officeDocument/2006/relationships/oleObject" Target="../embeddings/oleObject18.bin"/><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1.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3.bin"/></Relationships>
</file>

<file path=ppt/slides/_rels/slide13.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26.bin"/><Relationship Id="rId4" Type="http://schemas.openxmlformats.org/officeDocument/2006/relationships/image" Target="../media/image2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9.wmf"/><Relationship Id="rId5" Type="http://schemas.openxmlformats.org/officeDocument/2006/relationships/oleObject" Target="../embeddings/oleObject29.bin"/><Relationship Id="rId4" Type="http://schemas.openxmlformats.org/officeDocument/2006/relationships/image" Target="../media/image2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0.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2.wmf"/><Relationship Id="rId5" Type="http://schemas.openxmlformats.org/officeDocument/2006/relationships/oleObject" Target="../embeddings/oleObject32.bin"/><Relationship Id="rId4" Type="http://schemas.openxmlformats.org/officeDocument/2006/relationships/image" Target="../media/image31.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4.wmf"/><Relationship Id="rId5" Type="http://schemas.openxmlformats.org/officeDocument/2006/relationships/oleObject" Target="../embeddings/oleObject34.bin"/><Relationship Id="rId4" Type="http://schemas.openxmlformats.org/officeDocument/2006/relationships/image" Target="../media/image3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3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7.wmf"/><Relationship Id="rId5" Type="http://schemas.openxmlformats.org/officeDocument/2006/relationships/oleObject" Target="../embeddings/oleObject37.bin"/><Relationship Id="rId4" Type="http://schemas.openxmlformats.org/officeDocument/2006/relationships/image" Target="../media/image3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9.wmf"/><Relationship Id="rId5" Type="http://schemas.openxmlformats.org/officeDocument/2006/relationships/oleObject" Target="../embeddings/oleObject39.bin"/><Relationship Id="rId4" Type="http://schemas.openxmlformats.org/officeDocument/2006/relationships/image" Target="../media/image38.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1.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3.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3.bin"/><Relationship Id="rId5" Type="http://schemas.openxmlformats.org/officeDocument/2006/relationships/image" Target="../media/image42.wmf"/><Relationship Id="rId4" Type="http://schemas.openxmlformats.org/officeDocument/2006/relationships/oleObject" Target="../embeddings/oleObject42.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5.wmf"/><Relationship Id="rId5" Type="http://schemas.openxmlformats.org/officeDocument/2006/relationships/oleObject" Target="../embeddings/oleObject45.bin"/><Relationship Id="rId4" Type="http://schemas.openxmlformats.org/officeDocument/2006/relationships/image" Target="../media/image4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7.wmf"/><Relationship Id="rId5" Type="http://schemas.openxmlformats.org/officeDocument/2006/relationships/oleObject" Target="../embeddings/oleObject47.bin"/><Relationship Id="rId4" Type="http://schemas.openxmlformats.org/officeDocument/2006/relationships/image" Target="../media/image46.wmf"/></Relationships>
</file>

<file path=ppt/slides/_rels/slide26.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2.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49.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51.bin"/><Relationship Id="rId14" Type="http://schemas.openxmlformats.org/officeDocument/2006/relationships/image" Target="../media/image5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5.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9.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1.bin"/></Relationships>
</file>

<file path=ppt/slides/_rels/slide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b="1" dirty="0" smtClean="0">
                <a:solidFill>
                  <a:schemeClr val="tx2"/>
                </a:solidFill>
                <a:latin typeface="Verdana" pitchFamily="34" charset="0"/>
              </a:rPr>
              <a:t>DATA ANALYSIS</a:t>
            </a:r>
            <a:endParaRPr lang="en-IE" dirty="0">
              <a:solidFill>
                <a:schemeClr val="tx2"/>
              </a:solidFill>
            </a:endParaRPr>
          </a:p>
        </p:txBody>
      </p:sp>
      <p:sp>
        <p:nvSpPr>
          <p:cNvPr id="3" name="Subtitle 2"/>
          <p:cNvSpPr>
            <a:spLocks noGrp="1"/>
          </p:cNvSpPr>
          <p:nvPr>
            <p:ph type="subTitle" idx="1"/>
          </p:nvPr>
        </p:nvSpPr>
        <p:spPr/>
        <p:txBody>
          <a:bodyPr/>
          <a:lstStyle/>
          <a:p>
            <a:pPr>
              <a:lnSpc>
                <a:spcPct val="90000"/>
              </a:lnSpc>
            </a:pPr>
            <a:r>
              <a:rPr lang="en-IE" sz="3600" b="1" dirty="0" smtClean="0">
                <a:solidFill>
                  <a:schemeClr val="tx2"/>
                </a:solidFill>
                <a:latin typeface="Verdana" pitchFamily="34" charset="0"/>
              </a:rPr>
              <a:t>Module Code: CA660</a:t>
            </a:r>
            <a:endParaRPr lang="en-GB" sz="3600" b="1" dirty="0" smtClean="0">
              <a:solidFill>
                <a:schemeClr val="tx2"/>
              </a:solidFill>
              <a:latin typeface="Verdana" pitchFamily="34" charset="0"/>
            </a:endParaRPr>
          </a:p>
          <a:p>
            <a:pPr>
              <a:lnSpc>
                <a:spcPct val="90000"/>
              </a:lnSpc>
            </a:pPr>
            <a:endParaRPr lang="en-IE" dirty="0" smtClean="0">
              <a:solidFill>
                <a:schemeClr val="tx2"/>
              </a:solidFill>
            </a:endParaRPr>
          </a:p>
          <a:p>
            <a:pPr>
              <a:lnSpc>
                <a:spcPct val="90000"/>
              </a:lnSpc>
            </a:pPr>
            <a:r>
              <a:rPr lang="en-IE" dirty="0" smtClean="0">
                <a:solidFill>
                  <a:schemeClr val="tx2"/>
                </a:solidFill>
              </a:rPr>
              <a:t>                     </a:t>
            </a:r>
            <a:r>
              <a:rPr lang="en-IE" b="1" dirty="0" smtClean="0">
                <a:solidFill>
                  <a:schemeClr val="tx2"/>
                </a:solidFill>
              </a:rPr>
              <a:t>Lecture Block 3</a:t>
            </a:r>
            <a:endParaRPr lang="en-GB" b="1" dirty="0" smtClean="0">
              <a:solidFill>
                <a:schemeClr val="tx2"/>
              </a:solidFill>
            </a:endParaRPr>
          </a:p>
          <a:p>
            <a:endParaRPr lang="en-IE" dirty="0"/>
          </a:p>
        </p:txBody>
      </p:sp>
    </p:spTree>
    <p:extLst>
      <p:ext uri="{BB962C8B-B14F-4D97-AF65-F5344CB8AC3E}">
        <p14:creationId xmlns:p14="http://schemas.microsoft.com/office/powerpoint/2010/main" val="2699441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fld id="{C1586323-637C-4DCC-B80F-A2A6420F2B15}" type="slidenum">
              <a:rPr lang="en-GB"/>
              <a:pPr/>
              <a:t>10</a:t>
            </a:fld>
            <a:endParaRPr lang="en-GB"/>
          </a:p>
        </p:txBody>
      </p:sp>
      <p:sp>
        <p:nvSpPr>
          <p:cNvPr id="3" name="Rectangle 4"/>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3200" b="1">
                <a:solidFill>
                  <a:schemeClr val="tx2"/>
                </a:solidFill>
              </a:rPr>
              <a:t>Sampling and Sampling Distributions – Extended Examples: </a:t>
            </a:r>
            <a:r>
              <a:rPr lang="en-GB" sz="2400" b="1">
                <a:solidFill>
                  <a:schemeClr val="tx2"/>
                </a:solidFill>
              </a:rPr>
              <a:t>refer to primer</a:t>
            </a:r>
          </a:p>
        </p:txBody>
      </p:sp>
      <p:sp>
        <p:nvSpPr>
          <p:cNvPr id="4" name="Rectangle 5"/>
          <p:cNvSpPr>
            <a:spLocks noChangeArrowheads="1"/>
          </p:cNvSpPr>
          <p:nvPr/>
        </p:nvSpPr>
        <p:spPr bwMode="auto">
          <a:xfrm>
            <a:off x="685800" y="1752600"/>
            <a:ext cx="7773988"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GB" sz="2400" dirty="0">
                <a:solidFill>
                  <a:srgbClr val="FF0000"/>
                </a:solidFill>
              </a:rPr>
              <a:t>Central Limit Theorem</a:t>
            </a:r>
            <a:r>
              <a:rPr lang="en-GB" sz="2000" dirty="0"/>
              <a:t/>
            </a:r>
            <a:br>
              <a:rPr lang="en-GB" sz="2000" dirty="0"/>
            </a:br>
            <a:r>
              <a:rPr lang="en-GB" sz="2000" dirty="0">
                <a:solidFill>
                  <a:srgbClr val="002060"/>
                </a:solidFill>
              </a:rPr>
              <a:t>If  </a:t>
            </a:r>
            <a:r>
              <a:rPr lang="en-GB" sz="2000" i="1" dirty="0">
                <a:solidFill>
                  <a:srgbClr val="002060"/>
                </a:solidFill>
              </a:rPr>
              <a:t>X</a:t>
            </a:r>
            <a:r>
              <a:rPr lang="en-GB" sz="2000" i="1" baseline="-25000" dirty="0">
                <a:solidFill>
                  <a:srgbClr val="002060"/>
                </a:solidFill>
              </a:rPr>
              <a:t>1</a:t>
            </a:r>
            <a:r>
              <a:rPr lang="en-GB" sz="2000" i="1" dirty="0">
                <a:solidFill>
                  <a:srgbClr val="002060"/>
                </a:solidFill>
              </a:rPr>
              <a:t>,</a:t>
            </a:r>
            <a:r>
              <a:rPr lang="en-GB" sz="2000" dirty="0">
                <a:solidFill>
                  <a:srgbClr val="002060"/>
                </a:solidFill>
              </a:rPr>
              <a:t> </a:t>
            </a:r>
            <a:r>
              <a:rPr lang="en-GB" sz="2000" i="1" dirty="0">
                <a:solidFill>
                  <a:srgbClr val="002060"/>
                </a:solidFill>
              </a:rPr>
              <a:t>X</a:t>
            </a:r>
            <a:r>
              <a:rPr lang="en-GB" sz="2000" i="1" baseline="-25000" dirty="0">
                <a:solidFill>
                  <a:srgbClr val="002060"/>
                </a:solidFill>
              </a:rPr>
              <a:t>2</a:t>
            </a:r>
            <a:r>
              <a:rPr lang="en-GB" sz="2000" i="1" dirty="0">
                <a:solidFill>
                  <a:srgbClr val="002060"/>
                </a:solidFill>
              </a:rPr>
              <a:t>,… </a:t>
            </a:r>
            <a:r>
              <a:rPr lang="en-GB" sz="2000" i="1" dirty="0" err="1">
                <a:solidFill>
                  <a:srgbClr val="002060"/>
                </a:solidFill>
              </a:rPr>
              <a:t>X</a:t>
            </a:r>
            <a:r>
              <a:rPr lang="en-GB" sz="2000" i="1" baseline="-25000" dirty="0" err="1">
                <a:solidFill>
                  <a:srgbClr val="002060"/>
                </a:solidFill>
              </a:rPr>
              <a:t>n</a:t>
            </a:r>
            <a:r>
              <a:rPr lang="en-GB" sz="2000" i="1" dirty="0">
                <a:solidFill>
                  <a:srgbClr val="002060"/>
                </a:solidFill>
              </a:rPr>
              <a:t> </a:t>
            </a:r>
            <a:r>
              <a:rPr lang="en-GB" sz="2000" dirty="0">
                <a:solidFill>
                  <a:srgbClr val="002060"/>
                </a:solidFill>
              </a:rPr>
              <a:t>are a random sample of </a:t>
            </a:r>
            <a:r>
              <a:rPr lang="en-GB" sz="2000" dirty="0" err="1">
                <a:solidFill>
                  <a:srgbClr val="002060"/>
                </a:solidFill>
              </a:rPr>
              <a:t>r.v</a:t>
            </a:r>
            <a:r>
              <a:rPr lang="en-GB" sz="2000" dirty="0">
                <a:solidFill>
                  <a:srgbClr val="002060"/>
                </a:solidFill>
              </a:rPr>
              <a:t>.</a:t>
            </a:r>
            <a:r>
              <a:rPr lang="en-GB" sz="2000" i="1" dirty="0">
                <a:solidFill>
                  <a:srgbClr val="002060"/>
                </a:solidFill>
              </a:rPr>
              <a:t> X</a:t>
            </a:r>
            <a:r>
              <a:rPr lang="en-GB" sz="2000" dirty="0">
                <a:solidFill>
                  <a:srgbClr val="002060"/>
                </a:solidFill>
              </a:rPr>
              <a:t>, (mean </a:t>
            </a:r>
            <a:r>
              <a:rPr lang="en-GB" sz="2000" dirty="0">
                <a:solidFill>
                  <a:srgbClr val="002060"/>
                </a:solidFill>
                <a:sym typeface="Symbol" pitchFamily="18" charset="2"/>
              </a:rPr>
              <a:t>, variance </a:t>
            </a:r>
            <a:r>
              <a:rPr lang="en-GB" sz="2000" baseline="30000" dirty="0">
                <a:solidFill>
                  <a:srgbClr val="002060"/>
                </a:solidFill>
                <a:sym typeface="Symbol" pitchFamily="18" charset="2"/>
              </a:rPr>
              <a:t>2</a:t>
            </a:r>
            <a:r>
              <a:rPr lang="en-GB" sz="2000" dirty="0">
                <a:solidFill>
                  <a:srgbClr val="002060"/>
                </a:solidFill>
                <a:sym typeface="Symbol" pitchFamily="18" charset="2"/>
              </a:rPr>
              <a:t>), then, in </a:t>
            </a:r>
            <a:r>
              <a:rPr lang="en-GB" sz="2000" dirty="0">
                <a:solidFill>
                  <a:srgbClr val="002060"/>
                </a:solidFill>
              </a:rPr>
              <a:t>the limit, as </a:t>
            </a:r>
            <a:r>
              <a:rPr lang="en-GB" sz="2000" i="1" dirty="0">
                <a:solidFill>
                  <a:srgbClr val="002060"/>
                </a:solidFill>
              </a:rPr>
              <a:t>n</a:t>
            </a:r>
            <a:r>
              <a:rPr lang="en-GB" sz="2000" dirty="0">
                <a:solidFill>
                  <a:srgbClr val="002060"/>
                </a:solidFill>
              </a:rPr>
              <a:t> </a:t>
            </a:r>
            <a:r>
              <a:rPr lang="en-GB" sz="2000" dirty="0">
                <a:solidFill>
                  <a:srgbClr val="002060"/>
                </a:solidFill>
                <a:sym typeface="Symbol" pitchFamily="18" charset="2"/>
              </a:rPr>
              <a:t></a:t>
            </a:r>
            <a:r>
              <a:rPr lang="en-GB" sz="2000" dirty="0">
                <a:solidFill>
                  <a:srgbClr val="002060"/>
                </a:solidFill>
              </a:rPr>
              <a:t>,</a:t>
            </a:r>
            <a:r>
              <a:rPr lang="en-GB" sz="2000" b="1" dirty="0">
                <a:solidFill>
                  <a:srgbClr val="002060"/>
                </a:solidFill>
              </a:rPr>
              <a:t> </a:t>
            </a:r>
            <a:r>
              <a:rPr lang="en-GB" sz="2000" dirty="0">
                <a:solidFill>
                  <a:srgbClr val="002060"/>
                </a:solidFill>
              </a:rPr>
              <a:t>the sampling distribution of means has a Standard Normal distribution, </a:t>
            </a:r>
            <a:r>
              <a:rPr lang="en-GB" sz="2000" i="1" dirty="0">
                <a:solidFill>
                  <a:srgbClr val="002060"/>
                </a:solidFill>
              </a:rPr>
              <a:t>N(0,1)</a:t>
            </a:r>
          </a:p>
          <a:p>
            <a:pPr marL="342900" indent="-342900">
              <a:spcBef>
                <a:spcPct val="20000"/>
              </a:spcBef>
            </a:pPr>
            <a:endParaRPr lang="en-IE" sz="2000" i="1" dirty="0"/>
          </a:p>
          <a:p>
            <a:pPr marL="342900" indent="-342900">
              <a:spcBef>
                <a:spcPct val="20000"/>
              </a:spcBef>
            </a:pPr>
            <a:endParaRPr lang="en-GB" sz="1200" dirty="0"/>
          </a:p>
          <a:p>
            <a:pPr marL="342900" indent="-342900">
              <a:spcBef>
                <a:spcPct val="20000"/>
              </a:spcBef>
            </a:pPr>
            <a:endParaRPr lang="en-GB" sz="2000" dirty="0"/>
          </a:p>
          <a:p>
            <a:pPr marL="342900" indent="-342900">
              <a:spcBef>
                <a:spcPct val="20000"/>
              </a:spcBef>
            </a:pPr>
            <a:r>
              <a:rPr lang="en-GB" sz="2400" dirty="0">
                <a:solidFill>
                  <a:srgbClr val="FF0000"/>
                </a:solidFill>
              </a:rPr>
              <a:t>Probabilities for sampling distribution – limits</a:t>
            </a:r>
          </a:p>
          <a:p>
            <a:pPr marL="342900" indent="-342900">
              <a:spcBef>
                <a:spcPct val="20000"/>
              </a:spcBef>
            </a:pPr>
            <a:endParaRPr lang="en-IE" sz="2400" dirty="0">
              <a:solidFill>
                <a:srgbClr val="FF0000"/>
              </a:solidFill>
            </a:endParaRPr>
          </a:p>
          <a:p>
            <a:pPr marL="342900" indent="-342900">
              <a:spcBef>
                <a:spcPct val="20000"/>
              </a:spcBef>
              <a:buFontTx/>
              <a:buChar char="•"/>
            </a:pPr>
            <a:r>
              <a:rPr lang="en-GB" sz="2000" dirty="0">
                <a:solidFill>
                  <a:schemeClr val="tx2"/>
                </a:solidFill>
              </a:rPr>
              <a:t>for large </a:t>
            </a:r>
            <a:r>
              <a:rPr lang="en-GB" sz="2000" i="1" dirty="0">
                <a:solidFill>
                  <a:schemeClr val="tx2"/>
                </a:solidFill>
              </a:rPr>
              <a:t>n</a:t>
            </a:r>
          </a:p>
          <a:p>
            <a:pPr marL="342900" indent="-342900">
              <a:spcBef>
                <a:spcPct val="20000"/>
              </a:spcBef>
            </a:pPr>
            <a:endParaRPr lang="en-IE" sz="2000" b="1" dirty="0"/>
          </a:p>
          <a:p>
            <a:pPr marL="342900" indent="-342900">
              <a:spcBef>
                <a:spcPct val="20000"/>
              </a:spcBef>
            </a:pPr>
            <a:r>
              <a:rPr lang="en-GB" sz="2400" dirty="0"/>
              <a:t> </a:t>
            </a:r>
            <a:r>
              <a:rPr lang="en-GB" sz="2000" dirty="0">
                <a:solidFill>
                  <a:srgbClr val="002060"/>
                </a:solidFill>
              </a:rPr>
              <a:t>U = standardized Normal deviate</a:t>
            </a:r>
            <a:endParaRPr lang="en-GB" sz="2400" dirty="0">
              <a:solidFill>
                <a:srgbClr val="002060"/>
              </a:solidFill>
            </a:endParaRPr>
          </a:p>
        </p:txBody>
      </p:sp>
      <p:graphicFrame>
        <p:nvGraphicFramePr>
          <p:cNvPr id="5" name="Object 8"/>
          <p:cNvGraphicFramePr>
            <a:graphicFrameLocks noChangeAspect="1"/>
          </p:cNvGraphicFramePr>
          <p:nvPr>
            <p:extLst>
              <p:ext uri="{D42A27DB-BD31-4B8C-83A1-F6EECF244321}">
                <p14:modId xmlns:p14="http://schemas.microsoft.com/office/powerpoint/2010/main" val="1751084418"/>
              </p:ext>
            </p:extLst>
          </p:nvPr>
        </p:nvGraphicFramePr>
        <p:xfrm>
          <a:off x="2879725" y="3068960"/>
          <a:ext cx="2916238" cy="992187"/>
        </p:xfrm>
        <a:graphic>
          <a:graphicData uri="http://schemas.openxmlformats.org/presentationml/2006/ole">
            <mc:AlternateContent xmlns:mc="http://schemas.openxmlformats.org/markup-compatibility/2006">
              <mc:Choice xmlns:v="urn:schemas-microsoft-com:vml" Requires="v">
                <p:oleObj spid="_x0000_s7200" name="Equation" r:id="rId3" imgW="1562040" imgH="533160" progId="Equation.3">
                  <p:embed/>
                </p:oleObj>
              </mc:Choice>
              <mc:Fallback>
                <p:oleObj name="Equation" r:id="rId3" imgW="156204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9725" y="3068960"/>
                        <a:ext cx="2916238" cy="99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9"/>
          <p:cNvGraphicFramePr>
            <a:graphicFrameLocks noChangeAspect="1"/>
          </p:cNvGraphicFramePr>
          <p:nvPr>
            <p:extLst>
              <p:ext uri="{D42A27DB-BD31-4B8C-83A1-F6EECF244321}">
                <p14:modId xmlns:p14="http://schemas.microsoft.com/office/powerpoint/2010/main" val="1292988793"/>
              </p:ext>
            </p:extLst>
          </p:nvPr>
        </p:nvGraphicFramePr>
        <p:xfrm>
          <a:off x="2947988" y="4653136"/>
          <a:ext cx="3856037" cy="890587"/>
        </p:xfrm>
        <a:graphic>
          <a:graphicData uri="http://schemas.openxmlformats.org/presentationml/2006/ole">
            <mc:AlternateContent xmlns:mc="http://schemas.openxmlformats.org/markup-compatibility/2006">
              <mc:Choice xmlns:v="urn:schemas-microsoft-com:vml" Requires="v">
                <p:oleObj spid="_x0000_s7201" name="Equation" r:id="rId5" imgW="2082600" imgH="482400" progId="Equation.3">
                  <p:embed/>
                </p:oleObj>
              </mc:Choice>
              <mc:Fallback>
                <p:oleObj name="Equation" r:id="rId5" imgW="208260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7988" y="4653136"/>
                        <a:ext cx="3856037"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02338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fld id="{3B78222E-014E-4F73-95C4-A190F8F64CD7}" type="slidenum">
              <a:rPr lang="en-GB"/>
              <a:pPr/>
              <a:t>11</a:t>
            </a:fld>
            <a:endParaRPr lang="en-GB"/>
          </a:p>
        </p:txBody>
      </p:sp>
      <p:sp>
        <p:nvSpPr>
          <p:cNvPr id="3" name="Rectangle 4"/>
          <p:cNvSpPr>
            <a:spLocks noChangeArrowheads="1"/>
          </p:cNvSpPr>
          <p:nvPr/>
        </p:nvSpPr>
        <p:spPr bwMode="auto">
          <a:xfrm>
            <a:off x="685800" y="404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IE" sz="3200" b="1" dirty="0">
                <a:solidFill>
                  <a:schemeClr val="tx2"/>
                </a:solidFill>
              </a:rPr>
              <a:t>Large Sample  theory</a:t>
            </a:r>
            <a:endParaRPr lang="en-GB" sz="3200" b="1" dirty="0">
              <a:solidFill>
                <a:schemeClr val="tx2"/>
              </a:solidFill>
            </a:endParaRPr>
          </a:p>
        </p:txBody>
      </p:sp>
      <p:sp>
        <p:nvSpPr>
          <p:cNvPr id="4" name="Rectangle 5"/>
          <p:cNvSpPr>
            <a:spLocks noChangeArrowheads="1"/>
          </p:cNvSpPr>
          <p:nvPr/>
        </p:nvSpPr>
        <p:spPr bwMode="auto">
          <a:xfrm>
            <a:off x="685800" y="1628775"/>
            <a:ext cx="777240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GB" sz="2000" b="1" dirty="0"/>
              <a:t>     </a:t>
            </a:r>
          </a:p>
          <a:p>
            <a:pPr marL="342900" indent="-342900">
              <a:spcBef>
                <a:spcPct val="20000"/>
              </a:spcBef>
              <a:buFontTx/>
              <a:buChar char="•"/>
            </a:pPr>
            <a:r>
              <a:rPr lang="en-GB" sz="2000" dirty="0">
                <a:solidFill>
                  <a:srgbClr val="002060"/>
                </a:solidFill>
              </a:rPr>
              <a:t>In particular</a:t>
            </a:r>
          </a:p>
          <a:p>
            <a:pPr marL="342900" indent="-342900">
              <a:spcBef>
                <a:spcPct val="20000"/>
              </a:spcBef>
              <a:buFontTx/>
              <a:buChar char="•"/>
            </a:pPr>
            <a:endParaRPr lang="en-GB" sz="2000" dirty="0"/>
          </a:p>
          <a:p>
            <a:pPr marL="342900" indent="-342900">
              <a:spcBef>
                <a:spcPct val="20000"/>
              </a:spcBef>
              <a:buFontTx/>
              <a:buChar char="•"/>
            </a:pPr>
            <a:endParaRPr lang="en-GB" sz="2000" dirty="0"/>
          </a:p>
          <a:p>
            <a:pPr marL="342900" indent="-342900">
              <a:spcBef>
                <a:spcPct val="20000"/>
              </a:spcBef>
              <a:buFontTx/>
              <a:buChar char="•"/>
            </a:pPr>
            <a:endParaRPr lang="en-GB" sz="2000" dirty="0"/>
          </a:p>
          <a:p>
            <a:pPr marL="342900" indent="-342900">
              <a:spcBef>
                <a:spcPct val="20000"/>
              </a:spcBef>
              <a:buFontTx/>
              <a:buChar char="•"/>
            </a:pPr>
            <a:endParaRPr lang="en-GB" sz="2000" dirty="0"/>
          </a:p>
          <a:p>
            <a:pPr marL="342900" indent="-342900">
              <a:spcBef>
                <a:spcPct val="20000"/>
              </a:spcBef>
            </a:pPr>
            <a:endParaRPr lang="en-GB" sz="2000" dirty="0"/>
          </a:p>
          <a:p>
            <a:pPr marL="342900" indent="-342900">
              <a:spcBef>
                <a:spcPct val="20000"/>
              </a:spcBef>
              <a:buFontTx/>
              <a:buChar char="•"/>
            </a:pPr>
            <a:r>
              <a:rPr lang="en-IE" sz="2000" dirty="0">
                <a:solidFill>
                  <a:srgbClr val="002060"/>
                </a:solidFill>
              </a:rPr>
              <a:t>      is the C.D.F. or D.F.</a:t>
            </a:r>
            <a:endParaRPr lang="en-GB" sz="2000" dirty="0">
              <a:solidFill>
                <a:srgbClr val="002060"/>
              </a:solidFill>
            </a:endParaRPr>
          </a:p>
          <a:p>
            <a:pPr marL="342900" indent="-342900">
              <a:spcBef>
                <a:spcPct val="20000"/>
              </a:spcBef>
              <a:buFontTx/>
              <a:buChar char="•"/>
            </a:pPr>
            <a:r>
              <a:rPr lang="en-GB" sz="2000" dirty="0">
                <a:solidFill>
                  <a:srgbClr val="002060"/>
                </a:solidFill>
              </a:rPr>
              <a:t>In general, the closer the random variable X behaviour is to the Normal, the faster the approximation approaches U. Generally, </a:t>
            </a:r>
            <a:r>
              <a:rPr lang="en-GB" sz="2000" i="1" dirty="0">
                <a:solidFill>
                  <a:srgbClr val="002060"/>
                </a:solidFill>
              </a:rPr>
              <a:t>n</a:t>
            </a:r>
            <a:r>
              <a:rPr lang="en-GB" sz="2000" i="1" dirty="0">
                <a:solidFill>
                  <a:srgbClr val="002060"/>
                </a:solidFill>
                <a:sym typeface="Symbol" pitchFamily="18" charset="2"/>
              </a:rPr>
              <a:t> 30</a:t>
            </a:r>
            <a:r>
              <a:rPr lang="en-GB" sz="2000" dirty="0">
                <a:solidFill>
                  <a:srgbClr val="002060"/>
                </a:solidFill>
                <a:sym typeface="Symbol" pitchFamily="18" charset="2"/>
              </a:rPr>
              <a:t>       “Large sample” theory</a:t>
            </a:r>
            <a:endParaRPr lang="en-GB" sz="2400" dirty="0">
              <a:solidFill>
                <a:srgbClr val="002060"/>
              </a:solidFill>
            </a:endParaRPr>
          </a:p>
        </p:txBody>
      </p:sp>
      <p:graphicFrame>
        <p:nvGraphicFramePr>
          <p:cNvPr id="5" name="Object 7"/>
          <p:cNvGraphicFramePr>
            <a:graphicFrameLocks noChangeAspect="1"/>
          </p:cNvGraphicFramePr>
          <p:nvPr/>
        </p:nvGraphicFramePr>
        <p:xfrm>
          <a:off x="2786063" y="1989138"/>
          <a:ext cx="4181475" cy="1316037"/>
        </p:xfrm>
        <a:graphic>
          <a:graphicData uri="http://schemas.openxmlformats.org/presentationml/2006/ole">
            <mc:AlternateContent xmlns:mc="http://schemas.openxmlformats.org/markup-compatibility/2006">
              <mc:Choice xmlns:v="urn:schemas-microsoft-com:vml" Requires="v">
                <p:oleObj spid="_x0000_s8242" name="Equation" r:id="rId3" imgW="2336760" imgH="736560" progId="Equation.3">
                  <p:embed/>
                </p:oleObj>
              </mc:Choice>
              <mc:Fallback>
                <p:oleObj name="Equation" r:id="rId3" imgW="2336760" imgH="736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63" y="1989138"/>
                        <a:ext cx="4181475" cy="1316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3284136747"/>
              </p:ext>
            </p:extLst>
          </p:nvPr>
        </p:nvGraphicFramePr>
        <p:xfrm>
          <a:off x="4356101" y="3429000"/>
          <a:ext cx="2808188" cy="811289"/>
        </p:xfrm>
        <a:graphic>
          <a:graphicData uri="http://schemas.openxmlformats.org/presentationml/2006/ole">
            <mc:AlternateContent xmlns:mc="http://schemas.openxmlformats.org/markup-compatibility/2006">
              <mc:Choice xmlns:v="urn:schemas-microsoft-com:vml" Requires="v">
                <p:oleObj spid="_x0000_s8243" name="Equation" r:id="rId5" imgW="1663560" imgH="482400" progId="Equation.3">
                  <p:embed/>
                </p:oleObj>
              </mc:Choice>
              <mc:Fallback>
                <p:oleObj name="Equation" r:id="rId5" imgW="166356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1" y="3429000"/>
                        <a:ext cx="2808188" cy="811289"/>
                      </a:xfrm>
                      <a:prstGeom prst="rect">
                        <a:avLst/>
                      </a:prstGeom>
                      <a:noFill/>
                      <a:ln>
                        <a:noFill/>
                      </a:ln>
                      <a:effectLst/>
                      <a:extLst/>
                    </p:spPr>
                  </p:pic>
                </p:oleObj>
              </mc:Fallback>
            </mc:AlternateContent>
          </a:graphicData>
        </a:graphic>
      </p:graphicFrame>
      <p:graphicFrame>
        <p:nvGraphicFramePr>
          <p:cNvPr id="7" name="Object 9"/>
          <p:cNvGraphicFramePr>
            <a:graphicFrameLocks noChangeAspect="1"/>
          </p:cNvGraphicFramePr>
          <p:nvPr/>
        </p:nvGraphicFramePr>
        <p:xfrm>
          <a:off x="1143000" y="4221163"/>
          <a:ext cx="333375" cy="333375"/>
        </p:xfrm>
        <a:graphic>
          <a:graphicData uri="http://schemas.openxmlformats.org/presentationml/2006/ole">
            <mc:AlternateContent xmlns:mc="http://schemas.openxmlformats.org/markup-compatibility/2006">
              <mc:Choice xmlns:v="urn:schemas-microsoft-com:vml" Requires="v">
                <p:oleObj spid="_x0000_s8244" name="Equation" r:id="rId7" imgW="190440" imgH="190440" progId="Equation.3">
                  <p:embed/>
                </p:oleObj>
              </mc:Choice>
              <mc:Fallback>
                <p:oleObj name="Equation" r:id="rId7" imgW="190440" imgH="1904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4221163"/>
                        <a:ext cx="33337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13074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fld id="{A3E47AC6-E11A-40A1-B19C-F595C4817186}" type="slidenum">
              <a:rPr lang="en-GB"/>
              <a:pPr/>
              <a:t>12</a:t>
            </a:fld>
            <a:endParaRPr lang="en-GB"/>
          </a:p>
        </p:txBody>
      </p:sp>
      <p:sp>
        <p:nvSpPr>
          <p:cNvPr id="3" name="Rectangle 4"/>
          <p:cNvSpPr>
            <a:spLocks noChangeArrowheads="1"/>
          </p:cNvSpPr>
          <p:nvPr/>
        </p:nvSpPr>
        <p:spPr bwMode="auto">
          <a:xfrm>
            <a:off x="107950" y="404813"/>
            <a:ext cx="88931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GB" sz="3200" b="1" dirty="0">
                <a:solidFill>
                  <a:schemeClr val="tx2"/>
                </a:solidFill>
              </a:rPr>
              <a:t>     Attribute and Proportionate Sampling</a:t>
            </a:r>
            <a:br>
              <a:rPr lang="en-GB" sz="3200" b="1" dirty="0">
                <a:solidFill>
                  <a:schemeClr val="tx2"/>
                </a:solidFill>
              </a:rPr>
            </a:br>
            <a:r>
              <a:rPr lang="en-GB" sz="2200" b="1" dirty="0">
                <a:solidFill>
                  <a:schemeClr val="tx2"/>
                </a:solidFill>
              </a:rPr>
              <a:t>recall primer</a:t>
            </a:r>
            <a:r>
              <a:rPr lang="en-GB" sz="3200" b="1" dirty="0">
                <a:solidFill>
                  <a:schemeClr val="tx2"/>
                </a:solidFill>
              </a:rPr>
              <a:t> </a:t>
            </a:r>
            <a:r>
              <a:rPr lang="en-GB" sz="2000" b="1" dirty="0">
                <a:solidFill>
                  <a:schemeClr val="tx2"/>
                </a:solidFill>
              </a:rPr>
              <a:t>sample proportion      and sample mean      synonymous</a:t>
            </a:r>
            <a:endParaRPr lang="en-GB" sz="2000" b="1" dirty="0">
              <a:solidFill>
                <a:srgbClr val="FF0000"/>
              </a:solidFill>
            </a:endParaRPr>
          </a:p>
        </p:txBody>
      </p:sp>
      <p:sp>
        <p:nvSpPr>
          <p:cNvPr id="4" name="Rectangle 5"/>
          <p:cNvSpPr>
            <a:spLocks noChangeArrowheads="1"/>
          </p:cNvSpPr>
          <p:nvPr/>
        </p:nvSpPr>
        <p:spPr bwMode="auto">
          <a:xfrm>
            <a:off x="685800" y="1773238"/>
            <a:ext cx="7772400"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GB" sz="2400" b="1" dirty="0">
                <a:solidFill>
                  <a:srgbClr val="FF0000"/>
                </a:solidFill>
              </a:rPr>
              <a:t>Probability Statements</a:t>
            </a:r>
            <a:r>
              <a:rPr lang="en-GB" sz="1000" dirty="0">
                <a:solidFill>
                  <a:srgbClr val="FF0000"/>
                </a:solidFill>
              </a:rPr>
              <a:t> </a:t>
            </a:r>
            <a:br>
              <a:rPr lang="en-GB" sz="1000" dirty="0">
                <a:solidFill>
                  <a:srgbClr val="FF0000"/>
                </a:solidFill>
              </a:rPr>
            </a:br>
            <a:r>
              <a:rPr lang="en-GB" sz="2000" dirty="0">
                <a:solidFill>
                  <a:srgbClr val="002060"/>
                </a:solidFill>
              </a:rPr>
              <a:t>If </a:t>
            </a:r>
            <a:r>
              <a:rPr lang="en-GB" sz="2000" i="1" dirty="0">
                <a:solidFill>
                  <a:srgbClr val="002060"/>
                </a:solidFill>
              </a:rPr>
              <a:t>X</a:t>
            </a:r>
            <a:r>
              <a:rPr lang="en-GB" sz="2000" dirty="0">
                <a:solidFill>
                  <a:srgbClr val="002060"/>
                </a:solidFill>
              </a:rPr>
              <a:t> and </a:t>
            </a:r>
            <a:r>
              <a:rPr lang="en-GB" sz="2000" i="1" dirty="0">
                <a:solidFill>
                  <a:srgbClr val="002060"/>
                </a:solidFill>
              </a:rPr>
              <a:t>Y</a:t>
            </a:r>
            <a:r>
              <a:rPr lang="en-GB" sz="2000" dirty="0">
                <a:solidFill>
                  <a:srgbClr val="002060"/>
                </a:solidFill>
              </a:rPr>
              <a:t> independent Binomially distributed </a:t>
            </a:r>
            <a:r>
              <a:rPr lang="en-GB" sz="2000" dirty="0" err="1">
                <a:solidFill>
                  <a:srgbClr val="002060"/>
                </a:solidFill>
              </a:rPr>
              <a:t>r.v.’s</a:t>
            </a:r>
            <a:r>
              <a:rPr lang="en-GB" sz="2000" dirty="0">
                <a:solidFill>
                  <a:srgbClr val="002060"/>
                </a:solidFill>
              </a:rPr>
              <a:t> parameters </a:t>
            </a:r>
            <a:r>
              <a:rPr lang="en-GB" sz="2000" i="1" dirty="0">
                <a:solidFill>
                  <a:srgbClr val="002060"/>
                </a:solidFill>
              </a:rPr>
              <a:t>n</a:t>
            </a:r>
            <a:r>
              <a:rPr lang="en-GB" sz="2000" dirty="0">
                <a:solidFill>
                  <a:srgbClr val="002060"/>
                </a:solidFill>
              </a:rPr>
              <a:t>, </a:t>
            </a:r>
            <a:r>
              <a:rPr lang="en-GB" sz="2000" i="1" dirty="0">
                <a:solidFill>
                  <a:srgbClr val="002060"/>
                </a:solidFill>
              </a:rPr>
              <a:t>p</a:t>
            </a:r>
            <a:r>
              <a:rPr lang="en-GB" sz="2000" dirty="0">
                <a:solidFill>
                  <a:srgbClr val="002060"/>
                </a:solidFill>
              </a:rPr>
              <a:t> and </a:t>
            </a:r>
            <a:r>
              <a:rPr lang="en-GB" sz="2000" i="1" dirty="0">
                <a:solidFill>
                  <a:srgbClr val="002060"/>
                </a:solidFill>
              </a:rPr>
              <a:t>m</a:t>
            </a:r>
            <a:r>
              <a:rPr lang="en-GB" sz="2000" dirty="0">
                <a:solidFill>
                  <a:srgbClr val="002060"/>
                </a:solidFill>
              </a:rPr>
              <a:t>, </a:t>
            </a:r>
            <a:r>
              <a:rPr lang="en-GB" sz="2000" i="1" dirty="0">
                <a:solidFill>
                  <a:srgbClr val="002060"/>
                </a:solidFill>
              </a:rPr>
              <a:t>p</a:t>
            </a:r>
            <a:r>
              <a:rPr lang="en-GB" sz="2000" dirty="0">
                <a:solidFill>
                  <a:srgbClr val="002060"/>
                </a:solidFill>
              </a:rPr>
              <a:t> respectively, then </a:t>
            </a:r>
            <a:r>
              <a:rPr lang="en-GB" sz="2000" i="1" dirty="0">
                <a:solidFill>
                  <a:srgbClr val="002060"/>
                </a:solidFill>
              </a:rPr>
              <a:t>X+Y </a:t>
            </a:r>
            <a:r>
              <a:rPr lang="en-GB" sz="2000" dirty="0">
                <a:solidFill>
                  <a:srgbClr val="002060"/>
                </a:solidFill>
              </a:rPr>
              <a:t>~ </a:t>
            </a:r>
            <a:r>
              <a:rPr lang="en-GB" sz="2000" i="1" dirty="0">
                <a:solidFill>
                  <a:srgbClr val="002060"/>
                </a:solidFill>
              </a:rPr>
              <a:t>B(</a:t>
            </a:r>
            <a:r>
              <a:rPr lang="en-GB" sz="2000" i="1" dirty="0" err="1">
                <a:solidFill>
                  <a:srgbClr val="002060"/>
                </a:solidFill>
              </a:rPr>
              <a:t>n+m</a:t>
            </a:r>
            <a:r>
              <a:rPr lang="en-GB" sz="2000" i="1" dirty="0">
                <a:solidFill>
                  <a:srgbClr val="002060"/>
                </a:solidFill>
              </a:rPr>
              <a:t>, p)</a:t>
            </a:r>
            <a:r>
              <a:rPr lang="en-GB" sz="2000" dirty="0">
                <a:solidFill>
                  <a:srgbClr val="002060"/>
                </a:solidFill>
              </a:rPr>
              <a:t> </a:t>
            </a:r>
          </a:p>
          <a:p>
            <a:pPr marL="342900" indent="-342900">
              <a:spcBef>
                <a:spcPct val="20000"/>
              </a:spcBef>
              <a:buFontTx/>
              <a:buChar char="•"/>
            </a:pPr>
            <a:r>
              <a:rPr lang="en-GB" sz="2000" dirty="0">
                <a:solidFill>
                  <a:srgbClr val="002060"/>
                </a:solidFill>
              </a:rPr>
              <a:t>So, </a:t>
            </a:r>
            <a:r>
              <a:rPr lang="en-GB" sz="2000" i="1" dirty="0">
                <a:solidFill>
                  <a:srgbClr val="002060"/>
                </a:solidFill>
              </a:rPr>
              <a:t>Y=X</a:t>
            </a:r>
            <a:r>
              <a:rPr lang="en-GB" sz="2000" i="1" baseline="-25000" dirty="0">
                <a:solidFill>
                  <a:srgbClr val="002060"/>
                </a:solidFill>
              </a:rPr>
              <a:t>1</a:t>
            </a:r>
            <a:r>
              <a:rPr lang="en-GB" sz="2000" i="1" dirty="0">
                <a:solidFill>
                  <a:srgbClr val="002060"/>
                </a:solidFill>
              </a:rPr>
              <a:t>+ X</a:t>
            </a:r>
            <a:r>
              <a:rPr lang="en-GB" sz="2000" i="1" baseline="-25000" dirty="0">
                <a:solidFill>
                  <a:srgbClr val="002060"/>
                </a:solidFill>
              </a:rPr>
              <a:t>2</a:t>
            </a:r>
            <a:r>
              <a:rPr lang="en-GB" sz="2000" i="1" dirty="0">
                <a:solidFill>
                  <a:srgbClr val="002060"/>
                </a:solidFill>
              </a:rPr>
              <a:t>+…. + </a:t>
            </a:r>
            <a:r>
              <a:rPr lang="en-GB" sz="2000" i="1" dirty="0" err="1">
                <a:solidFill>
                  <a:srgbClr val="002060"/>
                </a:solidFill>
              </a:rPr>
              <a:t>X</a:t>
            </a:r>
            <a:r>
              <a:rPr lang="en-GB" sz="2000" i="1" baseline="-25000" dirty="0" err="1">
                <a:solidFill>
                  <a:srgbClr val="002060"/>
                </a:solidFill>
              </a:rPr>
              <a:t>n</a:t>
            </a:r>
            <a:r>
              <a:rPr lang="en-GB" sz="2000" i="1" baseline="-25000" dirty="0">
                <a:solidFill>
                  <a:srgbClr val="002060"/>
                </a:solidFill>
              </a:rPr>
              <a:t>  </a:t>
            </a:r>
            <a:r>
              <a:rPr lang="en-GB" sz="2000" i="1" dirty="0">
                <a:solidFill>
                  <a:srgbClr val="002060"/>
                </a:solidFill>
              </a:rPr>
              <a:t>~ B(n, p)  </a:t>
            </a:r>
            <a:r>
              <a:rPr lang="en-GB" sz="2000" dirty="0">
                <a:solidFill>
                  <a:srgbClr val="002060"/>
                </a:solidFill>
              </a:rPr>
              <a:t>for the   </a:t>
            </a:r>
            <a:r>
              <a:rPr lang="en-GB" sz="2000" b="1" dirty="0">
                <a:solidFill>
                  <a:srgbClr val="FF0000"/>
                </a:solidFill>
              </a:rPr>
              <a:t>IID</a:t>
            </a:r>
            <a:r>
              <a:rPr lang="en-GB" sz="2000" i="1" dirty="0">
                <a:solidFill>
                  <a:srgbClr val="FF0000"/>
                </a:solidFill>
              </a:rPr>
              <a:t> </a:t>
            </a:r>
            <a:r>
              <a:rPr lang="en-GB" sz="2000" i="1" dirty="0"/>
              <a:t>  </a:t>
            </a:r>
            <a:r>
              <a:rPr lang="en-GB" sz="2000" i="1" dirty="0">
                <a:solidFill>
                  <a:srgbClr val="002060"/>
                </a:solidFill>
              </a:rPr>
              <a:t>X~B(1, p</a:t>
            </a:r>
            <a:r>
              <a:rPr lang="en-GB" sz="2000" i="1" dirty="0" smtClean="0">
                <a:solidFill>
                  <a:srgbClr val="002060"/>
                </a:solidFill>
              </a:rPr>
              <a:t>)</a:t>
            </a:r>
            <a:endParaRPr lang="en-GB" sz="2000" dirty="0">
              <a:solidFill>
                <a:srgbClr val="002060"/>
              </a:solidFill>
            </a:endParaRPr>
          </a:p>
          <a:p>
            <a:pPr marL="342900" indent="-342900">
              <a:spcBef>
                <a:spcPct val="20000"/>
              </a:spcBef>
              <a:buFontTx/>
              <a:buChar char="•"/>
            </a:pPr>
            <a:r>
              <a:rPr lang="en-GB" sz="2000" dirty="0">
                <a:solidFill>
                  <a:srgbClr val="002060"/>
                </a:solidFill>
              </a:rPr>
              <a:t>Since we know  </a:t>
            </a:r>
            <a:r>
              <a:rPr lang="en-GB" sz="2000" i="1" dirty="0">
                <a:solidFill>
                  <a:srgbClr val="002060"/>
                </a:solidFill>
                <a:sym typeface="Symbol" pitchFamily="18" charset="2"/>
              </a:rPr>
              <a:t></a:t>
            </a:r>
            <a:r>
              <a:rPr lang="en-GB" sz="2000" i="1" baseline="-25000" dirty="0">
                <a:solidFill>
                  <a:srgbClr val="002060"/>
                </a:solidFill>
                <a:sym typeface="Symbol" pitchFamily="18" charset="2"/>
              </a:rPr>
              <a:t>Y</a:t>
            </a:r>
            <a:r>
              <a:rPr lang="en-GB" sz="2000" i="1" dirty="0">
                <a:solidFill>
                  <a:srgbClr val="002060"/>
                </a:solidFill>
                <a:sym typeface="Symbol" pitchFamily="18" charset="2"/>
              </a:rPr>
              <a:t> = </a:t>
            </a:r>
            <a:r>
              <a:rPr lang="en-GB" sz="2000" i="1" dirty="0" err="1">
                <a:solidFill>
                  <a:srgbClr val="002060"/>
                </a:solidFill>
                <a:sym typeface="Symbol" pitchFamily="18" charset="2"/>
              </a:rPr>
              <a:t>np</a:t>
            </a:r>
            <a:r>
              <a:rPr lang="en-GB" sz="2000" i="1" dirty="0">
                <a:solidFill>
                  <a:srgbClr val="002060"/>
                </a:solidFill>
                <a:sym typeface="Symbol" pitchFamily="18" charset="2"/>
              </a:rPr>
              <a:t>, </a:t>
            </a:r>
            <a:r>
              <a:rPr lang="en-GB" sz="2000" i="1" baseline="-25000" dirty="0">
                <a:solidFill>
                  <a:srgbClr val="002060"/>
                </a:solidFill>
                <a:sym typeface="Symbol" pitchFamily="18" charset="2"/>
              </a:rPr>
              <a:t>Y</a:t>
            </a:r>
            <a:r>
              <a:rPr lang="en-GB" sz="2000" i="1" dirty="0">
                <a:solidFill>
                  <a:srgbClr val="002060"/>
                </a:solidFill>
                <a:sym typeface="Symbol" pitchFamily="18" charset="2"/>
              </a:rPr>
              <a:t>=(</a:t>
            </a:r>
            <a:r>
              <a:rPr lang="en-GB" sz="2000" i="1" dirty="0" err="1">
                <a:solidFill>
                  <a:srgbClr val="002060"/>
                </a:solidFill>
                <a:sym typeface="Symbol" pitchFamily="18" charset="2"/>
              </a:rPr>
              <a:t>npq</a:t>
            </a:r>
            <a:r>
              <a:rPr lang="en-GB" sz="2000" i="1" dirty="0">
                <a:solidFill>
                  <a:srgbClr val="002060"/>
                </a:solidFill>
                <a:sym typeface="Symbol" pitchFamily="18" charset="2"/>
              </a:rPr>
              <a:t>)</a:t>
            </a:r>
            <a:r>
              <a:rPr lang="en-GB" sz="2000" dirty="0">
                <a:solidFill>
                  <a:srgbClr val="002060"/>
                </a:solidFill>
                <a:sym typeface="Symbol" pitchFamily="18" charset="2"/>
              </a:rPr>
              <a:t> and, clearly                then</a:t>
            </a:r>
          </a:p>
          <a:p>
            <a:pPr marL="342900" indent="-342900">
              <a:spcBef>
                <a:spcPct val="20000"/>
              </a:spcBef>
              <a:buFontTx/>
              <a:buChar char="•"/>
            </a:pPr>
            <a:endParaRPr lang="en-IE" sz="2000" dirty="0">
              <a:sym typeface="Symbol" pitchFamily="18" charset="2"/>
            </a:endParaRPr>
          </a:p>
          <a:p>
            <a:pPr>
              <a:spcBef>
                <a:spcPct val="20000"/>
              </a:spcBef>
            </a:pPr>
            <a:endParaRPr lang="en-GB" sz="2000" dirty="0">
              <a:sym typeface="Symbol" pitchFamily="18" charset="2"/>
            </a:endParaRPr>
          </a:p>
          <a:p>
            <a:pPr marL="342900" indent="-342900">
              <a:spcBef>
                <a:spcPct val="20000"/>
              </a:spcBef>
              <a:buFontTx/>
              <a:buChar char="•"/>
            </a:pPr>
            <a:endParaRPr lang="en-GB" sz="2000" dirty="0">
              <a:sym typeface="Symbol" pitchFamily="18" charset="2"/>
            </a:endParaRPr>
          </a:p>
          <a:p>
            <a:pPr marL="342900" indent="-342900">
              <a:spcBef>
                <a:spcPct val="20000"/>
              </a:spcBef>
              <a:buFontTx/>
              <a:buChar char="•"/>
            </a:pPr>
            <a:endParaRPr lang="en-GB" sz="2000" dirty="0"/>
          </a:p>
          <a:p>
            <a:pPr>
              <a:spcBef>
                <a:spcPct val="20000"/>
              </a:spcBef>
            </a:pPr>
            <a:endParaRPr lang="en-GB" sz="2000" dirty="0" smtClean="0"/>
          </a:p>
          <a:p>
            <a:pPr marL="342900" indent="-342900">
              <a:spcBef>
                <a:spcPct val="20000"/>
              </a:spcBef>
              <a:buFontTx/>
              <a:buChar char="•"/>
            </a:pPr>
            <a:r>
              <a:rPr lang="en-GB" sz="2000" dirty="0" smtClean="0"/>
              <a:t> </a:t>
            </a:r>
            <a:r>
              <a:rPr lang="en-GB" sz="2000" dirty="0">
                <a:solidFill>
                  <a:srgbClr val="002060"/>
                </a:solidFill>
                <a:sym typeface="Symbol" pitchFamily="18" charset="2"/>
              </a:rPr>
              <a:t>and, further                                     </a:t>
            </a:r>
            <a:r>
              <a:rPr lang="en-GB" sz="2000" dirty="0" smtClean="0">
                <a:solidFill>
                  <a:srgbClr val="002060"/>
                </a:solidFill>
                <a:sym typeface="Symbol" pitchFamily="18" charset="2"/>
              </a:rPr>
              <a:t>      is </a:t>
            </a:r>
            <a:r>
              <a:rPr lang="en-GB" sz="2000" dirty="0">
                <a:solidFill>
                  <a:srgbClr val="002060"/>
                </a:solidFill>
                <a:sym typeface="Symbol" pitchFamily="18" charset="2"/>
              </a:rPr>
              <a:t>the sampling distribution of</a:t>
            </a:r>
          </a:p>
          <a:p>
            <a:pPr marL="342900" indent="-342900">
              <a:spcBef>
                <a:spcPct val="20000"/>
              </a:spcBef>
            </a:pPr>
            <a:r>
              <a:rPr lang="en-IE" sz="2000" dirty="0">
                <a:solidFill>
                  <a:srgbClr val="002060"/>
                </a:solidFill>
              </a:rPr>
              <a:t>                                                              </a:t>
            </a:r>
            <a:r>
              <a:rPr lang="en-IE" sz="2000" dirty="0" smtClean="0">
                <a:solidFill>
                  <a:srgbClr val="002060"/>
                </a:solidFill>
              </a:rPr>
              <a:t>           </a:t>
            </a:r>
            <a:r>
              <a:rPr lang="en-GB" sz="2000" dirty="0" smtClean="0">
                <a:solidFill>
                  <a:srgbClr val="002060"/>
                </a:solidFill>
                <a:sym typeface="Symbol" pitchFamily="18" charset="2"/>
              </a:rPr>
              <a:t>a </a:t>
            </a:r>
            <a:r>
              <a:rPr lang="en-GB" sz="2000" dirty="0">
                <a:solidFill>
                  <a:srgbClr val="002060"/>
                </a:solidFill>
                <a:sym typeface="Symbol" pitchFamily="18" charset="2"/>
              </a:rPr>
              <a:t>proportion</a:t>
            </a:r>
            <a:endParaRPr lang="en-GB" sz="2000" dirty="0">
              <a:solidFill>
                <a:srgbClr val="002060"/>
              </a:solidFill>
            </a:endParaRPr>
          </a:p>
          <a:p>
            <a:pPr marL="342900" indent="-342900">
              <a:spcBef>
                <a:spcPct val="20000"/>
              </a:spcBef>
              <a:buFontTx/>
              <a:buChar char="•"/>
            </a:pPr>
            <a:endParaRPr lang="en-GB" sz="2000" dirty="0"/>
          </a:p>
          <a:p>
            <a:pPr marL="342900" indent="-342900">
              <a:spcBef>
                <a:spcPct val="20000"/>
              </a:spcBef>
              <a:buFontTx/>
              <a:buChar char="•"/>
            </a:pPr>
            <a:endParaRPr lang="en-GB" sz="1000" dirty="0">
              <a:solidFill>
                <a:srgbClr val="FF0000"/>
              </a:solidFill>
            </a:endParaRPr>
          </a:p>
        </p:txBody>
      </p:sp>
      <p:graphicFrame>
        <p:nvGraphicFramePr>
          <p:cNvPr id="5" name="Object 6"/>
          <p:cNvGraphicFramePr>
            <a:graphicFrameLocks noChangeAspect="1"/>
          </p:cNvGraphicFramePr>
          <p:nvPr>
            <p:extLst>
              <p:ext uri="{D42A27DB-BD31-4B8C-83A1-F6EECF244321}">
                <p14:modId xmlns:p14="http://schemas.microsoft.com/office/powerpoint/2010/main" val="2578624809"/>
              </p:ext>
            </p:extLst>
          </p:nvPr>
        </p:nvGraphicFramePr>
        <p:xfrm>
          <a:off x="6012160" y="1258342"/>
          <a:ext cx="255587" cy="298450"/>
        </p:xfrm>
        <a:graphic>
          <a:graphicData uri="http://schemas.openxmlformats.org/presentationml/2006/ole">
            <mc:AlternateContent xmlns:mc="http://schemas.openxmlformats.org/markup-compatibility/2006">
              <mc:Choice xmlns:v="urn:schemas-microsoft-com:vml" Requires="v">
                <p:oleObj spid="_x0000_s9298" name="Equation" r:id="rId3" imgW="139680" imgH="164880" progId="Equation.3">
                  <p:embed/>
                </p:oleObj>
              </mc:Choice>
              <mc:Fallback>
                <p:oleObj name="Equation" r:id="rId3" imgW="139680" imgH="164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1258342"/>
                        <a:ext cx="255587"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265532534"/>
              </p:ext>
            </p:extLst>
          </p:nvPr>
        </p:nvGraphicFramePr>
        <p:xfrm>
          <a:off x="3779912" y="1268760"/>
          <a:ext cx="255587" cy="341313"/>
        </p:xfrm>
        <a:graphic>
          <a:graphicData uri="http://schemas.openxmlformats.org/presentationml/2006/ole">
            <mc:AlternateContent xmlns:mc="http://schemas.openxmlformats.org/markup-compatibility/2006">
              <mc:Choice xmlns:v="urn:schemas-microsoft-com:vml" Requires="v">
                <p:oleObj spid="_x0000_s9299" name="Equation" r:id="rId5" imgW="152280" imgH="203040" progId="Equation.3">
                  <p:embed/>
                </p:oleObj>
              </mc:Choice>
              <mc:Fallback>
                <p:oleObj name="Equation" r:id="rId5" imgW="15228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1268760"/>
                        <a:ext cx="255587"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9"/>
          <p:cNvGraphicFramePr>
            <a:graphicFrameLocks noChangeAspect="1"/>
          </p:cNvGraphicFramePr>
          <p:nvPr>
            <p:extLst>
              <p:ext uri="{D42A27DB-BD31-4B8C-83A1-F6EECF244321}">
                <p14:modId xmlns:p14="http://schemas.microsoft.com/office/powerpoint/2010/main" val="2129031834"/>
              </p:ext>
            </p:extLst>
          </p:nvPr>
        </p:nvGraphicFramePr>
        <p:xfrm>
          <a:off x="5940152" y="3212976"/>
          <a:ext cx="804863" cy="319087"/>
        </p:xfrm>
        <a:graphic>
          <a:graphicData uri="http://schemas.openxmlformats.org/presentationml/2006/ole">
            <mc:AlternateContent xmlns:mc="http://schemas.openxmlformats.org/markup-compatibility/2006">
              <mc:Choice xmlns:v="urn:schemas-microsoft-com:vml" Requires="v">
                <p:oleObj spid="_x0000_s9300" name="Equation" r:id="rId7" imgW="444240" imgH="177480" progId="Equation.3">
                  <p:embed/>
                </p:oleObj>
              </mc:Choice>
              <mc:Fallback>
                <p:oleObj name="Equation" r:id="rId7" imgW="444240" imgH="177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0152" y="3212976"/>
                        <a:ext cx="804863"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0"/>
          <p:cNvGraphicFramePr>
            <a:graphicFrameLocks noChangeAspect="1"/>
          </p:cNvGraphicFramePr>
          <p:nvPr>
            <p:extLst>
              <p:ext uri="{D42A27DB-BD31-4B8C-83A1-F6EECF244321}">
                <p14:modId xmlns:p14="http://schemas.microsoft.com/office/powerpoint/2010/main" val="1443966112"/>
              </p:ext>
            </p:extLst>
          </p:nvPr>
        </p:nvGraphicFramePr>
        <p:xfrm>
          <a:off x="2420938" y="3645024"/>
          <a:ext cx="5319712" cy="1368425"/>
        </p:xfrm>
        <a:graphic>
          <a:graphicData uri="http://schemas.openxmlformats.org/presentationml/2006/ole">
            <mc:AlternateContent xmlns:mc="http://schemas.openxmlformats.org/markup-compatibility/2006">
              <mc:Choice xmlns:v="urn:schemas-microsoft-com:vml" Requires="v">
                <p:oleObj spid="_x0000_s9301" name="Equation" r:id="rId9" imgW="2958840" imgH="761760" progId="Equation.3">
                  <p:embed/>
                </p:oleObj>
              </mc:Choice>
              <mc:Fallback>
                <p:oleObj name="Equation" r:id="rId9" imgW="2958840" imgH="7617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0938" y="3645024"/>
                        <a:ext cx="5319712" cy="136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1"/>
          <p:cNvGraphicFramePr>
            <a:graphicFrameLocks noChangeAspect="1"/>
          </p:cNvGraphicFramePr>
          <p:nvPr>
            <p:extLst>
              <p:ext uri="{D42A27DB-BD31-4B8C-83A1-F6EECF244321}">
                <p14:modId xmlns:p14="http://schemas.microsoft.com/office/powerpoint/2010/main" val="1733029065"/>
              </p:ext>
            </p:extLst>
          </p:nvPr>
        </p:nvGraphicFramePr>
        <p:xfrm>
          <a:off x="2499866" y="5305449"/>
          <a:ext cx="2216150" cy="931863"/>
        </p:xfrm>
        <a:graphic>
          <a:graphicData uri="http://schemas.openxmlformats.org/presentationml/2006/ole">
            <mc:AlternateContent xmlns:mc="http://schemas.openxmlformats.org/markup-compatibility/2006">
              <mc:Choice xmlns:v="urn:schemas-microsoft-com:vml" Requires="v">
                <p:oleObj spid="_x0000_s9302" name="Equation" r:id="rId11" imgW="1358640" imgH="571320" progId="Equation.3">
                  <p:embed/>
                </p:oleObj>
              </mc:Choice>
              <mc:Fallback>
                <p:oleObj name="Equation" r:id="rId11" imgW="1358640" imgH="571320" progId="Equation.3">
                  <p:embed/>
                  <p:pic>
                    <p:nvPicPr>
                      <p:cNvPr id="0" name=""/>
                      <p:cNvPicPr>
                        <a:picLocks noChangeAspect="1" noChangeArrowheads="1"/>
                      </p:cNvPicPr>
                      <p:nvPr/>
                    </p:nvPicPr>
                    <p:blipFill>
                      <a:blip r:embed="rId12"/>
                      <a:srcRect/>
                      <a:stretch>
                        <a:fillRect/>
                      </a:stretch>
                    </p:blipFill>
                    <p:spPr bwMode="auto">
                      <a:xfrm>
                        <a:off x="2499866" y="5305449"/>
                        <a:ext cx="2216150" cy="93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09157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p:cNvSpPr>
            <a:spLocks noGrp="1"/>
          </p:cNvSpPr>
          <p:nvPr>
            <p:ph type="sldNum" sz="quarter" idx="12"/>
          </p:nvPr>
        </p:nvSpPr>
        <p:spPr>
          <a:xfrm>
            <a:off x="6553200" y="6245225"/>
            <a:ext cx="2133600" cy="476250"/>
          </a:xfrm>
        </p:spPr>
        <p:txBody>
          <a:bodyPr/>
          <a:lstStyle/>
          <a:p>
            <a:fld id="{0FD268CF-6E96-4088-AFFD-32AFAFB5E6B9}" type="slidenum">
              <a:rPr lang="en-GB"/>
              <a:pPr/>
              <a:t>13</a:t>
            </a:fld>
            <a:endParaRPr lang="en-GB"/>
          </a:p>
        </p:txBody>
      </p:sp>
      <p:sp>
        <p:nvSpPr>
          <p:cNvPr id="3" name="Rectangle 2"/>
          <p:cNvSpPr txBox="1">
            <a:spLocks noChangeArrowheads="1"/>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E" sz="3200" b="1" dirty="0" smtClean="0">
                <a:solidFill>
                  <a:schemeClr val="tx2"/>
                </a:solidFill>
              </a:rPr>
              <a:t>Differences in Proportions</a:t>
            </a:r>
            <a:endParaRPr lang="en-GB" sz="3200" b="1" dirty="0">
              <a:solidFill>
                <a:schemeClr val="tx2"/>
              </a:solidFill>
            </a:endParaRPr>
          </a:p>
        </p:txBody>
      </p:sp>
      <p:sp>
        <p:nvSpPr>
          <p:cNvPr id="4" name="Rectangle 3"/>
          <p:cNvSpPr txBox="1">
            <a:spLocks noChangeArrowheads="1"/>
          </p:cNvSpPr>
          <p:nvPr/>
        </p:nvSpPr>
        <p:spPr>
          <a:xfrm>
            <a:off x="457200" y="1268412"/>
            <a:ext cx="8075240" cy="49688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en-IE" sz="2000" dirty="0" smtClean="0">
                <a:solidFill>
                  <a:srgbClr val="002060"/>
                </a:solidFill>
              </a:rPr>
              <a:t>Can use </a:t>
            </a:r>
            <a:r>
              <a:rPr lang="en-IE" sz="2000" dirty="0" smtClean="0">
                <a:solidFill>
                  <a:srgbClr val="FF0000"/>
                </a:solidFill>
                <a:sym typeface="Symbol" pitchFamily="18" charset="2"/>
              </a:rPr>
              <a:t></a:t>
            </a:r>
            <a:r>
              <a:rPr lang="en-IE" sz="2000" baseline="30000" dirty="0" smtClean="0">
                <a:solidFill>
                  <a:srgbClr val="FF0000"/>
                </a:solidFill>
                <a:sym typeface="Symbol" pitchFamily="18" charset="2"/>
              </a:rPr>
              <a:t>2   </a:t>
            </a:r>
            <a:r>
              <a:rPr lang="en-IE" sz="2000" dirty="0" smtClean="0">
                <a:solidFill>
                  <a:srgbClr val="002060"/>
                </a:solidFill>
                <a:sym typeface="Symbol" pitchFamily="18" charset="2"/>
              </a:rPr>
              <a:t>:</a:t>
            </a:r>
            <a:r>
              <a:rPr lang="en-IE" sz="2000" dirty="0" smtClean="0">
                <a:sym typeface="Symbol" pitchFamily="18" charset="2"/>
              </a:rPr>
              <a:t> </a:t>
            </a:r>
            <a:r>
              <a:rPr lang="en-IE" sz="2000" dirty="0" smtClean="0">
                <a:solidFill>
                  <a:srgbClr val="002060"/>
                </a:solidFill>
                <a:sym typeface="Symbol" pitchFamily="18" charset="2"/>
              </a:rPr>
              <a:t>Contingency table type set-up</a:t>
            </a:r>
          </a:p>
          <a:p>
            <a:pPr>
              <a:lnSpc>
                <a:spcPct val="80000"/>
              </a:lnSpc>
            </a:pPr>
            <a:r>
              <a:rPr lang="en-IE" sz="2000" dirty="0" smtClean="0">
                <a:solidFill>
                  <a:srgbClr val="002060"/>
                </a:solidFill>
                <a:sym typeface="Symbol" pitchFamily="18" charset="2"/>
              </a:rPr>
              <a:t>Can set up as parallel to difference estimate or test of 2 means (independent) so for 100 (1-</a:t>
            </a:r>
            <a:r>
              <a:rPr lang="en-IE" sz="2000" dirty="0" smtClean="0">
                <a:solidFill>
                  <a:srgbClr val="002060"/>
                </a:solidFill>
                <a:latin typeface="Symbol" pitchFamily="18" charset="2"/>
                <a:sym typeface="Symbol" pitchFamily="18" charset="2"/>
              </a:rPr>
              <a:t>a)% </a:t>
            </a:r>
            <a:r>
              <a:rPr lang="en-IE" sz="2000" dirty="0" smtClean="0">
                <a:solidFill>
                  <a:srgbClr val="002060"/>
                </a:solidFill>
                <a:sym typeface="Symbol" pitchFamily="18" charset="2"/>
              </a:rPr>
              <a:t>C.I.</a:t>
            </a:r>
          </a:p>
          <a:p>
            <a:pPr>
              <a:lnSpc>
                <a:spcPct val="80000"/>
              </a:lnSpc>
            </a:pPr>
            <a:endParaRPr lang="en-IE" sz="2000" dirty="0" smtClean="0">
              <a:solidFill>
                <a:srgbClr val="FF0000"/>
              </a:solidFill>
              <a:sym typeface="Symbol" pitchFamily="18" charset="2"/>
            </a:endParaRPr>
          </a:p>
          <a:p>
            <a:pPr>
              <a:lnSpc>
                <a:spcPct val="80000"/>
              </a:lnSpc>
            </a:pPr>
            <a:endParaRPr lang="en-IE" sz="2000" dirty="0" smtClean="0">
              <a:solidFill>
                <a:srgbClr val="FF0000"/>
              </a:solidFill>
              <a:sym typeface="Symbol" pitchFamily="18" charset="2"/>
            </a:endParaRPr>
          </a:p>
          <a:p>
            <a:pPr>
              <a:lnSpc>
                <a:spcPct val="80000"/>
              </a:lnSpc>
              <a:buFontTx/>
              <a:buNone/>
            </a:pPr>
            <a:endParaRPr lang="en-IE" sz="2000" dirty="0" smtClean="0">
              <a:solidFill>
                <a:srgbClr val="FF0000"/>
              </a:solidFill>
              <a:sym typeface="Symbol" pitchFamily="18" charset="2"/>
            </a:endParaRPr>
          </a:p>
          <a:p>
            <a:pPr>
              <a:lnSpc>
                <a:spcPct val="80000"/>
              </a:lnSpc>
            </a:pPr>
            <a:endParaRPr lang="en-IE" sz="2000" dirty="0" smtClean="0">
              <a:solidFill>
                <a:srgbClr val="FF0000"/>
              </a:solidFill>
              <a:sym typeface="Symbol" pitchFamily="18" charset="2"/>
            </a:endParaRPr>
          </a:p>
          <a:p>
            <a:pPr>
              <a:lnSpc>
                <a:spcPct val="80000"/>
              </a:lnSpc>
            </a:pPr>
            <a:r>
              <a:rPr lang="en-IE" sz="2000" dirty="0" smtClean="0">
                <a:solidFill>
                  <a:srgbClr val="002060"/>
                </a:solidFill>
                <a:sym typeface="Symbol" pitchFamily="18" charset="2"/>
              </a:rPr>
              <a:t>Under H</a:t>
            </a:r>
            <a:r>
              <a:rPr lang="en-IE" sz="2000" baseline="-25000" dirty="0" smtClean="0">
                <a:solidFill>
                  <a:srgbClr val="002060"/>
                </a:solidFill>
                <a:sym typeface="Symbol" pitchFamily="18" charset="2"/>
              </a:rPr>
              <a:t>0</a:t>
            </a:r>
            <a:r>
              <a:rPr lang="en-IE" sz="2000" dirty="0" smtClean="0">
                <a:solidFill>
                  <a:srgbClr val="002060"/>
                </a:solidFill>
                <a:sym typeface="Symbol" pitchFamily="18" charset="2"/>
              </a:rPr>
              <a:t>: P</a:t>
            </a:r>
            <a:r>
              <a:rPr lang="en-IE" sz="2000" baseline="-25000" dirty="0" smtClean="0">
                <a:solidFill>
                  <a:srgbClr val="002060"/>
                </a:solidFill>
                <a:sym typeface="Symbol" pitchFamily="18" charset="2"/>
              </a:rPr>
              <a:t>1</a:t>
            </a:r>
            <a:r>
              <a:rPr lang="en-IE" sz="2000" dirty="0" smtClean="0">
                <a:solidFill>
                  <a:srgbClr val="002060"/>
                </a:solidFill>
                <a:sym typeface="Symbol" pitchFamily="18" charset="2"/>
              </a:rPr>
              <a:t> – P</a:t>
            </a:r>
            <a:r>
              <a:rPr lang="en-IE" sz="2000" baseline="-25000" dirty="0" smtClean="0">
                <a:solidFill>
                  <a:srgbClr val="002060"/>
                </a:solidFill>
                <a:sym typeface="Symbol" pitchFamily="18" charset="2"/>
              </a:rPr>
              <a:t>2</a:t>
            </a:r>
            <a:r>
              <a:rPr lang="en-IE" sz="2000" dirty="0" smtClean="0">
                <a:solidFill>
                  <a:srgbClr val="002060"/>
                </a:solidFill>
                <a:sym typeface="Symbol" pitchFamily="18" charset="2"/>
              </a:rPr>
              <a:t> =0</a:t>
            </a:r>
          </a:p>
          <a:p>
            <a:pPr>
              <a:lnSpc>
                <a:spcPct val="80000"/>
              </a:lnSpc>
              <a:buFontTx/>
              <a:buNone/>
            </a:pPr>
            <a:r>
              <a:rPr lang="en-IE" sz="2000" dirty="0" smtClean="0">
                <a:solidFill>
                  <a:srgbClr val="002060"/>
                </a:solidFill>
                <a:sym typeface="Symbol" pitchFamily="18" charset="2"/>
              </a:rPr>
              <a:t>     so, can write S.E. as</a:t>
            </a:r>
          </a:p>
          <a:p>
            <a:pPr>
              <a:lnSpc>
                <a:spcPct val="80000"/>
              </a:lnSpc>
              <a:buFontTx/>
              <a:buNone/>
            </a:pPr>
            <a:endParaRPr lang="en-IE" sz="2000" dirty="0" smtClean="0">
              <a:sym typeface="Symbol" pitchFamily="18" charset="2"/>
            </a:endParaRPr>
          </a:p>
          <a:p>
            <a:pPr>
              <a:lnSpc>
                <a:spcPct val="80000"/>
              </a:lnSpc>
              <a:buFontTx/>
              <a:buNone/>
            </a:pPr>
            <a:r>
              <a:rPr lang="en-IE" sz="2000" dirty="0" smtClean="0">
                <a:sym typeface="Symbol" pitchFamily="18" charset="2"/>
              </a:rPr>
              <a:t>                                                                                 </a:t>
            </a:r>
            <a:r>
              <a:rPr lang="en-IE" sz="2000" dirty="0" smtClean="0">
                <a:solidFill>
                  <a:srgbClr val="002060"/>
                </a:solidFill>
                <a:sym typeface="Symbol" pitchFamily="18" charset="2"/>
              </a:rPr>
              <a:t>for pooled</a:t>
            </a:r>
          </a:p>
          <a:p>
            <a:pPr>
              <a:lnSpc>
                <a:spcPct val="80000"/>
              </a:lnSpc>
              <a:buFontTx/>
              <a:buNone/>
            </a:pPr>
            <a:endParaRPr lang="en-IE" sz="2000" dirty="0" smtClean="0">
              <a:sym typeface="Symbol" pitchFamily="18" charset="2"/>
            </a:endParaRPr>
          </a:p>
          <a:p>
            <a:pPr>
              <a:lnSpc>
                <a:spcPct val="80000"/>
              </a:lnSpc>
              <a:buFontTx/>
              <a:buNone/>
            </a:pPr>
            <a:r>
              <a:rPr lang="en-IE" sz="2000" dirty="0" smtClean="0">
                <a:sym typeface="Symbol" pitchFamily="18" charset="2"/>
              </a:rPr>
              <a:t>                                                                            </a:t>
            </a:r>
          </a:p>
          <a:p>
            <a:pPr>
              <a:lnSpc>
                <a:spcPct val="80000"/>
              </a:lnSpc>
              <a:buFontTx/>
              <a:buNone/>
            </a:pPr>
            <a:r>
              <a:rPr lang="en-IE" sz="2000" dirty="0" smtClean="0">
                <a:sym typeface="Symbol" pitchFamily="18" charset="2"/>
              </a:rPr>
              <a:t>                                                                          </a:t>
            </a:r>
          </a:p>
          <a:p>
            <a:pPr>
              <a:lnSpc>
                <a:spcPct val="80000"/>
              </a:lnSpc>
              <a:buFontTx/>
              <a:buNone/>
            </a:pPr>
            <a:r>
              <a:rPr lang="en-IE" sz="2000" dirty="0" smtClean="0">
                <a:sym typeface="Symbol" pitchFamily="18" charset="2"/>
              </a:rPr>
              <a:t>                                                                                             </a:t>
            </a:r>
            <a:r>
              <a:rPr lang="en-IE" sz="2000" dirty="0" smtClean="0">
                <a:solidFill>
                  <a:srgbClr val="002060"/>
                </a:solidFill>
                <a:sym typeface="Symbol" pitchFamily="18" charset="2"/>
              </a:rPr>
              <a:t>X &amp; Y = No. of successes</a:t>
            </a:r>
            <a:endParaRPr lang="en-IE" sz="2000" dirty="0">
              <a:solidFill>
                <a:srgbClr val="002060"/>
              </a:solidFill>
              <a:sym typeface="Symbol" pitchFamily="18" charset="2"/>
            </a:endParaRPr>
          </a:p>
        </p:txBody>
      </p:sp>
      <p:graphicFrame>
        <p:nvGraphicFramePr>
          <p:cNvPr id="5" name="Object 6"/>
          <p:cNvGraphicFramePr>
            <a:graphicFrameLocks noChangeAspect="1"/>
          </p:cNvGraphicFramePr>
          <p:nvPr>
            <p:extLst>
              <p:ext uri="{D42A27DB-BD31-4B8C-83A1-F6EECF244321}">
                <p14:modId xmlns:p14="http://schemas.microsoft.com/office/powerpoint/2010/main" val="1149746520"/>
              </p:ext>
            </p:extLst>
          </p:nvPr>
        </p:nvGraphicFramePr>
        <p:xfrm>
          <a:off x="2484438" y="2276872"/>
          <a:ext cx="3962400" cy="925512"/>
        </p:xfrm>
        <a:graphic>
          <a:graphicData uri="http://schemas.openxmlformats.org/presentationml/2006/ole">
            <mc:AlternateContent xmlns:mc="http://schemas.openxmlformats.org/markup-compatibility/2006">
              <mc:Choice xmlns:v="urn:schemas-microsoft-com:vml" Requires="v">
                <p:oleObj spid="_x0000_s10290" name="Microsoft Equation 3.0" r:id="rId3" imgW="1904760" imgH="444240" progId="Equation.3">
                  <p:embed/>
                </p:oleObj>
              </mc:Choice>
              <mc:Fallback>
                <p:oleObj name="Microsoft Equation 3.0" r:id="rId3" imgW="190476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276872"/>
                        <a:ext cx="3962400" cy="925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8"/>
          <p:cNvSpPr>
            <a:spLocks noChangeShapeType="1"/>
          </p:cNvSpPr>
          <p:nvPr/>
        </p:nvSpPr>
        <p:spPr bwMode="auto">
          <a:xfrm flipH="1" flipV="1">
            <a:off x="6516216" y="3140968"/>
            <a:ext cx="1081087" cy="14287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 name="Text Box 9"/>
          <p:cNvSpPr txBox="1">
            <a:spLocks noChangeArrowheads="1"/>
          </p:cNvSpPr>
          <p:nvPr/>
        </p:nvSpPr>
        <p:spPr bwMode="auto">
          <a:xfrm>
            <a:off x="7740650" y="2997200"/>
            <a:ext cx="129540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600" dirty="0">
                <a:solidFill>
                  <a:srgbClr val="FF0000"/>
                </a:solidFill>
              </a:rPr>
              <a:t>S.E., n</a:t>
            </a:r>
            <a:r>
              <a:rPr lang="en-GB" sz="1600" baseline="-25000" dirty="0">
                <a:solidFill>
                  <a:srgbClr val="FF0000"/>
                </a:solidFill>
              </a:rPr>
              <a:t>1</a:t>
            </a:r>
            <a:r>
              <a:rPr lang="en-GB" sz="1600" dirty="0">
                <a:solidFill>
                  <a:srgbClr val="FF0000"/>
                </a:solidFill>
              </a:rPr>
              <a:t>, n</a:t>
            </a:r>
            <a:r>
              <a:rPr lang="en-GB" sz="1600" baseline="-25000" dirty="0">
                <a:solidFill>
                  <a:srgbClr val="FF0000"/>
                </a:solidFill>
              </a:rPr>
              <a:t>2</a:t>
            </a:r>
            <a:r>
              <a:rPr lang="en-GB" sz="1600" dirty="0">
                <a:solidFill>
                  <a:srgbClr val="FF0000"/>
                </a:solidFill>
              </a:rPr>
              <a:t> large.</a:t>
            </a:r>
          </a:p>
          <a:p>
            <a:pPr>
              <a:spcBef>
                <a:spcPct val="50000"/>
              </a:spcBef>
            </a:pPr>
            <a:r>
              <a:rPr lang="en-GB" sz="1600" dirty="0">
                <a:solidFill>
                  <a:srgbClr val="FF0000"/>
                </a:solidFill>
              </a:rPr>
              <a:t>Small sample n-1</a:t>
            </a:r>
          </a:p>
        </p:txBody>
      </p:sp>
      <p:graphicFrame>
        <p:nvGraphicFramePr>
          <p:cNvPr id="8" name="Object 14"/>
          <p:cNvGraphicFramePr>
            <a:graphicFrameLocks noChangeAspect="1"/>
          </p:cNvGraphicFramePr>
          <p:nvPr>
            <p:extLst>
              <p:ext uri="{D42A27DB-BD31-4B8C-83A1-F6EECF244321}">
                <p14:modId xmlns:p14="http://schemas.microsoft.com/office/powerpoint/2010/main" val="879971410"/>
              </p:ext>
            </p:extLst>
          </p:nvPr>
        </p:nvGraphicFramePr>
        <p:xfrm>
          <a:off x="2051720" y="4005263"/>
          <a:ext cx="2664296" cy="953142"/>
        </p:xfrm>
        <a:graphic>
          <a:graphicData uri="http://schemas.openxmlformats.org/presentationml/2006/ole">
            <mc:AlternateContent xmlns:mc="http://schemas.openxmlformats.org/markup-compatibility/2006">
              <mc:Choice xmlns:v="urn:schemas-microsoft-com:vml" Requires="v">
                <p:oleObj spid="_x0000_s10291" name="Equation" r:id="rId5" imgW="927000" imgH="520560" progId="Equation.3">
                  <p:embed/>
                </p:oleObj>
              </mc:Choice>
              <mc:Fallback>
                <p:oleObj name="Equation" r:id="rId5" imgW="927000" imgH="5205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4005263"/>
                        <a:ext cx="2664296" cy="953142"/>
                      </a:xfrm>
                      <a:prstGeom prst="rect">
                        <a:avLst/>
                      </a:prstGeom>
                      <a:noFill/>
                      <a:ln>
                        <a:noFill/>
                      </a:ln>
                      <a:effectLst/>
                      <a:extLst/>
                    </p:spPr>
                  </p:pic>
                </p:oleObj>
              </mc:Fallback>
            </mc:AlternateContent>
          </a:graphicData>
        </a:graphic>
      </p:graphicFrame>
      <p:graphicFrame>
        <p:nvGraphicFramePr>
          <p:cNvPr id="9" name="Object 16"/>
          <p:cNvGraphicFramePr>
            <a:graphicFrameLocks noChangeAspect="1"/>
          </p:cNvGraphicFramePr>
          <p:nvPr>
            <p:extLst>
              <p:ext uri="{D42A27DB-BD31-4B8C-83A1-F6EECF244321}">
                <p14:modId xmlns:p14="http://schemas.microsoft.com/office/powerpoint/2010/main" val="2083888991"/>
              </p:ext>
            </p:extLst>
          </p:nvPr>
        </p:nvGraphicFramePr>
        <p:xfrm>
          <a:off x="395288" y="5340350"/>
          <a:ext cx="4896792" cy="854972"/>
        </p:xfrm>
        <a:graphic>
          <a:graphicData uri="http://schemas.openxmlformats.org/presentationml/2006/ole">
            <mc:AlternateContent xmlns:mc="http://schemas.openxmlformats.org/markup-compatibility/2006">
              <mc:Choice xmlns:v="urn:schemas-microsoft-com:vml" Requires="v">
                <p:oleObj spid="_x0000_s10292" name="Equation" r:id="rId7" imgW="1574640" imgH="431640" progId="Equation.3">
                  <p:embed/>
                </p:oleObj>
              </mc:Choice>
              <mc:Fallback>
                <p:oleObj name="Equation" r:id="rId7" imgW="157464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5340350"/>
                        <a:ext cx="4896792" cy="854972"/>
                      </a:xfrm>
                      <a:prstGeom prst="rect">
                        <a:avLst/>
                      </a:prstGeom>
                      <a:noFill/>
                      <a:ln>
                        <a:noFill/>
                      </a:ln>
                      <a:effectLst/>
                      <a:extLst/>
                    </p:spPr>
                  </p:pic>
                </p:oleObj>
              </mc:Fallback>
            </mc:AlternateContent>
          </a:graphicData>
        </a:graphic>
      </p:graphicFrame>
      <p:sp>
        <p:nvSpPr>
          <p:cNvPr id="10" name="Line 17"/>
          <p:cNvSpPr>
            <a:spLocks noChangeShapeType="1"/>
          </p:cNvSpPr>
          <p:nvPr/>
        </p:nvSpPr>
        <p:spPr bwMode="auto">
          <a:xfrm flipH="1" flipV="1">
            <a:off x="4427537" y="3212976"/>
            <a:ext cx="1152525" cy="28733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1" name="Text Box 18"/>
          <p:cNvSpPr txBox="1">
            <a:spLocks noChangeArrowheads="1"/>
          </p:cNvSpPr>
          <p:nvPr/>
        </p:nvSpPr>
        <p:spPr bwMode="auto">
          <a:xfrm>
            <a:off x="5652120" y="3429000"/>
            <a:ext cx="1152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1600" dirty="0">
                <a:solidFill>
                  <a:srgbClr val="FF0000"/>
                </a:solidFill>
              </a:rPr>
              <a:t>2-sided</a:t>
            </a:r>
          </a:p>
        </p:txBody>
      </p:sp>
    </p:spTree>
    <p:extLst>
      <p:ext uri="{BB962C8B-B14F-4D97-AF65-F5344CB8AC3E}">
        <p14:creationId xmlns:p14="http://schemas.microsoft.com/office/powerpoint/2010/main" val="3897994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fld id="{C9ED8D10-7636-4402-B405-671E03E48BE1}" type="slidenum">
              <a:rPr lang="en-GB"/>
              <a:pPr/>
              <a:t>14</a:t>
            </a:fld>
            <a:endParaRPr lang="en-GB"/>
          </a:p>
        </p:txBody>
      </p:sp>
      <p:sp>
        <p:nvSpPr>
          <p:cNvPr id="3" name="Rectangle 4"/>
          <p:cNvSpPr>
            <a:spLocks noChangeArrowheads="1"/>
          </p:cNvSpPr>
          <p:nvPr/>
        </p:nvSpPr>
        <p:spPr bwMode="auto">
          <a:xfrm>
            <a:off x="685800" y="404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3200" b="1">
                <a:solidFill>
                  <a:schemeClr val="tx2"/>
                </a:solidFill>
              </a:rPr>
              <a:t>C.L.T. and Approximations summary</a:t>
            </a:r>
          </a:p>
        </p:txBody>
      </p:sp>
      <p:sp>
        <p:nvSpPr>
          <p:cNvPr id="4" name="Rectangle 5"/>
          <p:cNvSpPr>
            <a:spLocks noChangeArrowheads="1"/>
          </p:cNvSpPr>
          <p:nvPr/>
        </p:nvSpPr>
        <p:spPr bwMode="auto">
          <a:xfrm>
            <a:off x="685800" y="1700213"/>
            <a:ext cx="7772400" cy="439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GB" sz="2000" dirty="0">
                <a:solidFill>
                  <a:srgbClr val="002060"/>
                </a:solidFill>
                <a:sym typeface="Symbol" pitchFamily="18" charset="2"/>
              </a:rPr>
              <a:t>General form of theorem - an infinite sequence of independent </a:t>
            </a:r>
            <a:r>
              <a:rPr lang="en-GB" sz="2000" dirty="0" err="1">
                <a:solidFill>
                  <a:srgbClr val="002060"/>
                </a:solidFill>
                <a:sym typeface="Symbol" pitchFamily="18" charset="2"/>
              </a:rPr>
              <a:t>r.v.’s</a:t>
            </a:r>
            <a:r>
              <a:rPr lang="en-GB" sz="2000" dirty="0">
                <a:solidFill>
                  <a:srgbClr val="002060"/>
                </a:solidFill>
                <a:sym typeface="Symbol" pitchFamily="18" charset="2"/>
              </a:rPr>
              <a:t>, with means, variances as before, then approximation  </a:t>
            </a:r>
            <a:r>
              <a:rPr lang="en-GB" sz="2000" i="1" dirty="0">
                <a:solidFill>
                  <a:srgbClr val="002060"/>
                </a:solidFill>
                <a:sym typeface="Symbol" pitchFamily="18" charset="2"/>
              </a:rPr>
              <a:t>U </a:t>
            </a:r>
            <a:r>
              <a:rPr lang="en-GB" sz="2000" dirty="0">
                <a:solidFill>
                  <a:srgbClr val="002060"/>
                </a:solidFill>
                <a:sym typeface="Symbol" pitchFamily="18" charset="2"/>
              </a:rPr>
              <a:t>for </a:t>
            </a:r>
            <a:r>
              <a:rPr lang="en-GB" sz="2000" i="1" dirty="0">
                <a:solidFill>
                  <a:srgbClr val="002060"/>
                </a:solidFill>
                <a:sym typeface="Symbol" pitchFamily="18" charset="2"/>
              </a:rPr>
              <a:t>n </a:t>
            </a:r>
            <a:r>
              <a:rPr lang="en-GB" sz="2000" dirty="0">
                <a:solidFill>
                  <a:srgbClr val="002060"/>
                </a:solidFill>
                <a:sym typeface="Symbol" pitchFamily="18" charset="2"/>
              </a:rPr>
              <a:t>large enough. </a:t>
            </a:r>
            <a:r>
              <a:rPr lang="en-GB" sz="2000" b="1" dirty="0">
                <a:solidFill>
                  <a:srgbClr val="FF0000"/>
                </a:solidFill>
                <a:sym typeface="Symbol" pitchFamily="18" charset="2"/>
              </a:rPr>
              <a:t>Note:</a:t>
            </a:r>
            <a:r>
              <a:rPr lang="en-GB" sz="2000" dirty="0">
                <a:sym typeface="Symbol" pitchFamily="18" charset="2"/>
              </a:rPr>
              <a:t> </a:t>
            </a:r>
            <a:r>
              <a:rPr lang="en-GB" sz="2000" dirty="0">
                <a:solidFill>
                  <a:srgbClr val="002060"/>
                </a:solidFill>
                <a:sym typeface="Symbol" pitchFamily="18" charset="2"/>
              </a:rPr>
              <a:t>No condition on </a:t>
            </a:r>
            <a:r>
              <a:rPr lang="en-GB" sz="2000" b="1" dirty="0">
                <a:solidFill>
                  <a:srgbClr val="FF0000"/>
                </a:solidFill>
                <a:sym typeface="Symbol" pitchFamily="18" charset="2"/>
              </a:rPr>
              <a:t>form</a:t>
            </a:r>
            <a:r>
              <a:rPr lang="en-GB" sz="2000" dirty="0">
                <a:solidFill>
                  <a:srgbClr val="FF0000"/>
                </a:solidFill>
                <a:sym typeface="Symbol" pitchFamily="18" charset="2"/>
              </a:rPr>
              <a:t> of distribution</a:t>
            </a:r>
            <a:r>
              <a:rPr lang="en-GB" sz="2000" dirty="0">
                <a:solidFill>
                  <a:srgbClr val="002060"/>
                </a:solidFill>
                <a:sym typeface="Symbol" pitchFamily="18" charset="2"/>
              </a:rPr>
              <a:t> of the </a:t>
            </a:r>
            <a:r>
              <a:rPr lang="en-GB" sz="2000" i="1" dirty="0">
                <a:solidFill>
                  <a:srgbClr val="002060"/>
                </a:solidFill>
                <a:sym typeface="Symbol" pitchFamily="18" charset="2"/>
              </a:rPr>
              <a:t>X</a:t>
            </a:r>
            <a:r>
              <a:rPr lang="en-GB" sz="2000" dirty="0">
                <a:solidFill>
                  <a:srgbClr val="002060"/>
                </a:solidFill>
                <a:sym typeface="Symbol" pitchFamily="18" charset="2"/>
              </a:rPr>
              <a:t>’s (the raw data)</a:t>
            </a:r>
          </a:p>
          <a:p>
            <a:pPr marL="342900" indent="-342900">
              <a:spcBef>
                <a:spcPct val="20000"/>
              </a:spcBef>
              <a:buFontTx/>
              <a:buChar char="•"/>
            </a:pPr>
            <a:endParaRPr lang="en-GB" sz="2000" dirty="0">
              <a:sym typeface="Symbol" pitchFamily="18" charset="2"/>
            </a:endParaRPr>
          </a:p>
          <a:p>
            <a:pPr marL="342900" indent="-342900">
              <a:spcBef>
                <a:spcPct val="20000"/>
              </a:spcBef>
              <a:buFontTx/>
              <a:buChar char="•"/>
            </a:pPr>
            <a:r>
              <a:rPr lang="en-GB" sz="2000" b="1" dirty="0">
                <a:solidFill>
                  <a:srgbClr val="FF0000"/>
                </a:solidFill>
                <a:sym typeface="Symbol" pitchFamily="18" charset="2"/>
              </a:rPr>
              <a:t>Strictly</a:t>
            </a:r>
            <a:r>
              <a:rPr lang="en-GB" sz="2000" dirty="0">
                <a:sym typeface="Symbol" pitchFamily="18" charset="2"/>
              </a:rPr>
              <a:t> </a:t>
            </a:r>
            <a:r>
              <a:rPr lang="en-GB" sz="2000" dirty="0">
                <a:solidFill>
                  <a:srgbClr val="002060"/>
                </a:solidFill>
                <a:sym typeface="Symbol" pitchFamily="18" charset="2"/>
              </a:rPr>
              <a:t>- for approximations of discrete distributions, can improve by considering </a:t>
            </a:r>
            <a:r>
              <a:rPr lang="en-GB" sz="2000" b="1" dirty="0">
                <a:solidFill>
                  <a:srgbClr val="FF0000"/>
                </a:solidFill>
                <a:sym typeface="Symbol" pitchFamily="18" charset="2"/>
              </a:rPr>
              <a:t>correction for continuity</a:t>
            </a:r>
          </a:p>
          <a:p>
            <a:pPr marL="342900" indent="-342900">
              <a:spcBef>
                <a:spcPct val="20000"/>
              </a:spcBef>
            </a:pPr>
            <a:r>
              <a:rPr lang="en-GB" sz="2000" dirty="0">
                <a:sym typeface="Symbol" pitchFamily="18" charset="2"/>
              </a:rPr>
              <a:t>      </a:t>
            </a:r>
            <a:r>
              <a:rPr lang="en-GB" sz="2000" i="1" dirty="0">
                <a:solidFill>
                  <a:srgbClr val="002060"/>
                </a:solidFill>
                <a:sym typeface="Symbol" pitchFamily="18" charset="2"/>
              </a:rPr>
              <a:t>e.g. </a:t>
            </a:r>
            <a:endParaRPr lang="en-GB" sz="2000" dirty="0">
              <a:solidFill>
                <a:srgbClr val="002060"/>
              </a:solidFill>
              <a:sym typeface="Symbol" pitchFamily="18" charset="2"/>
            </a:endParaRPr>
          </a:p>
        </p:txBody>
      </p:sp>
      <p:graphicFrame>
        <p:nvGraphicFramePr>
          <p:cNvPr id="5" name="Object 6"/>
          <p:cNvGraphicFramePr>
            <a:graphicFrameLocks noChangeAspect="1"/>
          </p:cNvGraphicFramePr>
          <p:nvPr/>
        </p:nvGraphicFramePr>
        <p:xfrm>
          <a:off x="1905000" y="4260850"/>
          <a:ext cx="4789488" cy="692150"/>
        </p:xfrm>
        <a:graphic>
          <a:graphicData uri="http://schemas.openxmlformats.org/presentationml/2006/ole">
            <mc:AlternateContent xmlns:mc="http://schemas.openxmlformats.org/markup-compatibility/2006">
              <mc:Choice xmlns:v="urn:schemas-microsoft-com:vml" Requires="v">
                <p:oleObj spid="_x0000_s11296" name="Equation" r:id="rId3" imgW="2895480" imgH="419040" progId="Equation.3">
                  <p:embed/>
                </p:oleObj>
              </mc:Choice>
              <mc:Fallback>
                <p:oleObj name="Equation" r:id="rId3" imgW="289548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260850"/>
                        <a:ext cx="4789488"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7"/>
          <p:cNvGraphicFramePr>
            <a:graphicFrameLocks noChangeAspect="1"/>
          </p:cNvGraphicFramePr>
          <p:nvPr/>
        </p:nvGraphicFramePr>
        <p:xfrm>
          <a:off x="633413" y="5272088"/>
          <a:ext cx="8285162" cy="719137"/>
        </p:xfrm>
        <a:graphic>
          <a:graphicData uri="http://schemas.openxmlformats.org/presentationml/2006/ole">
            <mc:AlternateContent xmlns:mc="http://schemas.openxmlformats.org/markup-compatibility/2006">
              <mc:Choice xmlns:v="urn:schemas-microsoft-com:vml" Requires="v">
                <p:oleObj spid="_x0000_s11297" name="Equation" r:id="rId5" imgW="5105160" imgH="444240" progId="Equation.3">
                  <p:embed/>
                </p:oleObj>
              </mc:Choice>
              <mc:Fallback>
                <p:oleObj name="Equation" r:id="rId5" imgW="510516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413" y="5272088"/>
                        <a:ext cx="8285162"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44070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fld id="{1E647B50-02E1-406D-B7A9-CB2836C368C8}" type="slidenum">
              <a:rPr lang="en-GB"/>
              <a:pPr/>
              <a:t>15</a:t>
            </a:fld>
            <a:endParaRPr lang="en-GB"/>
          </a:p>
        </p:txBody>
      </p:sp>
      <p:sp>
        <p:nvSpPr>
          <p:cNvPr id="3" name="Rectangle 4"/>
          <p:cNvSpPr>
            <a:spLocks noChangeArrowheads="1"/>
          </p:cNvSpPr>
          <p:nvPr/>
        </p:nvSpPr>
        <p:spPr bwMode="auto">
          <a:xfrm>
            <a:off x="685800" y="3333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3200" b="1">
                <a:solidFill>
                  <a:schemeClr val="tx2"/>
                </a:solidFill>
              </a:rPr>
              <a:t>Generalising Sampling Distn. Concept</a:t>
            </a:r>
            <a:br>
              <a:rPr lang="en-GB" sz="3200" b="1">
                <a:solidFill>
                  <a:schemeClr val="tx2"/>
                </a:solidFill>
              </a:rPr>
            </a:br>
            <a:r>
              <a:rPr lang="en-GB" sz="2000" b="1">
                <a:solidFill>
                  <a:schemeClr val="tx2"/>
                </a:solidFill>
              </a:rPr>
              <a:t>-</a:t>
            </a:r>
            <a:r>
              <a:rPr lang="en-GB" sz="2400" b="1">
                <a:solidFill>
                  <a:schemeClr val="tx2"/>
                </a:solidFill>
              </a:rPr>
              <a:t>see primer</a:t>
            </a:r>
          </a:p>
        </p:txBody>
      </p:sp>
      <p:sp>
        <p:nvSpPr>
          <p:cNvPr id="4" name="Rectangle 5"/>
          <p:cNvSpPr>
            <a:spLocks noChangeArrowheads="1"/>
          </p:cNvSpPr>
          <p:nvPr/>
        </p:nvSpPr>
        <p:spPr bwMode="auto">
          <a:xfrm>
            <a:off x="685800" y="1752600"/>
            <a:ext cx="7773988" cy="455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GB" sz="2000" dirty="0">
                <a:solidFill>
                  <a:srgbClr val="002060"/>
                </a:solidFill>
              </a:rPr>
              <a:t>For sampling distribution of </a:t>
            </a:r>
            <a:r>
              <a:rPr lang="en-GB" sz="2000" b="1" dirty="0">
                <a:solidFill>
                  <a:srgbClr val="FF0000"/>
                </a:solidFill>
              </a:rPr>
              <a:t>any</a:t>
            </a:r>
            <a:r>
              <a:rPr lang="en-GB" sz="2000" dirty="0"/>
              <a:t> </a:t>
            </a:r>
            <a:r>
              <a:rPr lang="en-GB" sz="2000" dirty="0">
                <a:solidFill>
                  <a:srgbClr val="002060"/>
                </a:solidFill>
              </a:rPr>
              <a:t>statistic,  a sample characteristic is an </a:t>
            </a:r>
            <a:r>
              <a:rPr lang="en-GB" sz="2000" b="1" dirty="0">
                <a:solidFill>
                  <a:srgbClr val="FF0000"/>
                </a:solidFill>
              </a:rPr>
              <a:t>unbiased estimator</a:t>
            </a:r>
            <a:r>
              <a:rPr lang="en-GB" sz="2000" dirty="0"/>
              <a:t> </a:t>
            </a:r>
            <a:r>
              <a:rPr lang="en-GB" sz="2000" dirty="0">
                <a:solidFill>
                  <a:srgbClr val="002060"/>
                </a:solidFill>
              </a:rPr>
              <a:t>of the parent population characteristic, if the </a:t>
            </a:r>
            <a:r>
              <a:rPr lang="en-GB" sz="2000" b="1" dirty="0">
                <a:solidFill>
                  <a:srgbClr val="FF0000"/>
                </a:solidFill>
              </a:rPr>
              <a:t>mean</a:t>
            </a:r>
            <a:r>
              <a:rPr lang="en-GB" sz="2000" dirty="0"/>
              <a:t> </a:t>
            </a:r>
            <a:r>
              <a:rPr lang="en-GB" sz="2000" dirty="0">
                <a:solidFill>
                  <a:srgbClr val="002060"/>
                </a:solidFill>
              </a:rPr>
              <a:t>of the corresponding sampling distribution is equal to the parent characteristic</a:t>
            </a:r>
            <a:r>
              <a:rPr lang="en-GB" sz="2000" dirty="0" smtClean="0">
                <a:solidFill>
                  <a:srgbClr val="002060"/>
                </a:solidFill>
              </a:rPr>
              <a:t>.</a:t>
            </a:r>
            <a:r>
              <a:rPr lang="en-GB" sz="2000" dirty="0">
                <a:solidFill>
                  <a:srgbClr val="002060"/>
                </a:solidFill>
              </a:rPr>
              <a:t/>
            </a:r>
            <a:br>
              <a:rPr lang="en-GB" sz="2000" dirty="0">
                <a:solidFill>
                  <a:srgbClr val="002060"/>
                </a:solidFill>
              </a:rPr>
            </a:br>
            <a:r>
              <a:rPr lang="en-GB" sz="2000" dirty="0">
                <a:solidFill>
                  <a:srgbClr val="002060"/>
                </a:solidFill>
              </a:rPr>
              <a:t>Also the sample average proportion  is an </a:t>
            </a:r>
            <a:r>
              <a:rPr lang="en-GB" sz="2000" b="1" dirty="0">
                <a:solidFill>
                  <a:srgbClr val="002060"/>
                </a:solidFill>
              </a:rPr>
              <a:t>unbiased estimator</a:t>
            </a:r>
            <a:r>
              <a:rPr lang="en-GB" sz="2000" dirty="0">
                <a:solidFill>
                  <a:srgbClr val="002060"/>
                </a:solidFill>
              </a:rPr>
              <a:t> of the parent average proportion</a:t>
            </a:r>
          </a:p>
          <a:p>
            <a:pPr>
              <a:spcBef>
                <a:spcPct val="20000"/>
              </a:spcBef>
            </a:pPr>
            <a:endParaRPr lang="en-GB" sz="2000" dirty="0"/>
          </a:p>
          <a:p>
            <a:pPr marL="342900" indent="-342900">
              <a:spcBef>
                <a:spcPct val="20000"/>
              </a:spcBef>
              <a:buFontTx/>
              <a:buChar char="•"/>
            </a:pPr>
            <a:r>
              <a:rPr lang="en-GB" sz="2000" dirty="0">
                <a:solidFill>
                  <a:srgbClr val="002060"/>
                </a:solidFill>
              </a:rPr>
              <a:t>Sampling </a:t>
            </a:r>
            <a:r>
              <a:rPr lang="en-GB" sz="2000" b="1" dirty="0">
                <a:solidFill>
                  <a:srgbClr val="FF0000"/>
                </a:solidFill>
              </a:rPr>
              <a:t>without replacement</a:t>
            </a:r>
            <a:r>
              <a:rPr lang="en-GB" sz="2000" b="1" dirty="0"/>
              <a:t> </a:t>
            </a:r>
            <a:r>
              <a:rPr lang="en-GB" sz="2000" dirty="0">
                <a:solidFill>
                  <a:srgbClr val="002060"/>
                </a:solidFill>
              </a:rPr>
              <a:t>from a </a:t>
            </a:r>
            <a:r>
              <a:rPr lang="en-GB" sz="2000" b="1" dirty="0">
                <a:solidFill>
                  <a:srgbClr val="FF0000"/>
                </a:solidFill>
              </a:rPr>
              <a:t>finite population</a:t>
            </a:r>
            <a:r>
              <a:rPr lang="en-GB" sz="2000" b="1" dirty="0"/>
              <a:t> </a:t>
            </a:r>
            <a:r>
              <a:rPr lang="en-GB" sz="2000" dirty="0">
                <a:solidFill>
                  <a:srgbClr val="002060"/>
                </a:solidFill>
              </a:rPr>
              <a:t>gives</a:t>
            </a:r>
            <a:r>
              <a:rPr lang="en-GB" sz="2000" b="1" dirty="0">
                <a:solidFill>
                  <a:srgbClr val="002060"/>
                </a:solidFill>
              </a:rPr>
              <a:t> </a:t>
            </a:r>
            <a:r>
              <a:rPr lang="en-GB" sz="2000" dirty="0">
                <a:solidFill>
                  <a:srgbClr val="002060"/>
                </a:solidFill>
              </a:rPr>
              <a:t>the</a:t>
            </a:r>
            <a:r>
              <a:rPr lang="en-GB" sz="2000" b="1" dirty="0">
                <a:solidFill>
                  <a:srgbClr val="002060"/>
                </a:solidFill>
              </a:rPr>
              <a:t> </a:t>
            </a:r>
            <a:r>
              <a:rPr lang="en-GB" sz="2000" b="1" dirty="0" err="1">
                <a:solidFill>
                  <a:srgbClr val="FF0000"/>
                </a:solidFill>
              </a:rPr>
              <a:t>Hypergeometric</a:t>
            </a:r>
            <a:r>
              <a:rPr lang="en-GB" sz="2000" b="1" dirty="0"/>
              <a:t> </a:t>
            </a:r>
            <a:r>
              <a:rPr lang="en-GB" sz="2000" dirty="0">
                <a:solidFill>
                  <a:srgbClr val="002060"/>
                </a:solidFill>
              </a:rPr>
              <a:t>distribution. </a:t>
            </a:r>
          </a:p>
          <a:p>
            <a:pPr marL="342900" indent="-342900">
              <a:spcBef>
                <a:spcPct val="20000"/>
              </a:spcBef>
            </a:pPr>
            <a:r>
              <a:rPr lang="en-GB" sz="2000" b="1" dirty="0"/>
              <a:t>     </a:t>
            </a:r>
            <a:r>
              <a:rPr lang="en-GB" sz="2000" dirty="0">
                <a:solidFill>
                  <a:srgbClr val="FF0000"/>
                </a:solidFill>
              </a:rPr>
              <a:t>finite population correction (</a:t>
            </a:r>
            <a:r>
              <a:rPr lang="en-GB" sz="2000" dirty="0" err="1">
                <a:solidFill>
                  <a:srgbClr val="FF0000"/>
                </a:solidFill>
              </a:rPr>
              <a:t>fpc</a:t>
            </a:r>
            <a:r>
              <a:rPr lang="en-GB" sz="2000" dirty="0">
                <a:solidFill>
                  <a:srgbClr val="FF0000"/>
                </a:solidFill>
              </a:rPr>
              <a:t>)</a:t>
            </a:r>
            <a:r>
              <a:rPr lang="en-GB" sz="2000" b="1" dirty="0"/>
              <a:t> = </a:t>
            </a:r>
            <a:r>
              <a:rPr lang="en-GB" sz="2000" i="1" dirty="0">
                <a:latin typeface="Symbol" pitchFamily="18" charset="2"/>
              </a:rPr>
              <a:t>Ö</a:t>
            </a:r>
            <a:r>
              <a:rPr lang="en-GB" sz="2000" i="1" dirty="0"/>
              <a:t> [( N - n) / ( N - 1)]</a:t>
            </a:r>
            <a:r>
              <a:rPr lang="en-GB" sz="2000" dirty="0"/>
              <a:t> ,</a:t>
            </a:r>
          </a:p>
          <a:p>
            <a:pPr marL="342900" indent="-342900">
              <a:spcBef>
                <a:spcPct val="20000"/>
              </a:spcBef>
            </a:pPr>
            <a:r>
              <a:rPr lang="en-GB" sz="2000" dirty="0"/>
              <a:t>     </a:t>
            </a:r>
            <a:r>
              <a:rPr lang="en-GB" sz="2000" dirty="0">
                <a:solidFill>
                  <a:srgbClr val="002060"/>
                </a:solidFill>
              </a:rPr>
              <a:t>N, n are parent population and sample size respectively.</a:t>
            </a:r>
            <a:endParaRPr lang="en-GB" sz="2000" b="1" dirty="0">
              <a:solidFill>
                <a:srgbClr val="002060"/>
              </a:solidFill>
            </a:endParaRPr>
          </a:p>
          <a:p>
            <a:pPr marL="342900" indent="-342900">
              <a:spcBef>
                <a:spcPct val="20000"/>
              </a:spcBef>
              <a:buFontTx/>
              <a:buChar char="•"/>
            </a:pPr>
            <a:endParaRPr lang="en-GB" sz="2000" dirty="0"/>
          </a:p>
          <a:p>
            <a:pPr marL="342900" indent="-342900">
              <a:spcBef>
                <a:spcPct val="20000"/>
              </a:spcBef>
              <a:buFontTx/>
              <a:buChar char="•"/>
            </a:pPr>
            <a:r>
              <a:rPr lang="en-GB" sz="2000" dirty="0">
                <a:solidFill>
                  <a:srgbClr val="002060"/>
                </a:solidFill>
              </a:rPr>
              <a:t>Above applies to variance also. </a:t>
            </a:r>
          </a:p>
          <a:p>
            <a:pPr marL="342900" indent="-342900">
              <a:spcBef>
                <a:spcPct val="20000"/>
              </a:spcBef>
              <a:buFontTx/>
              <a:buChar char="•"/>
            </a:pPr>
            <a:endParaRPr lang="en-GB" sz="2000" i="1" dirty="0"/>
          </a:p>
        </p:txBody>
      </p:sp>
      <p:graphicFrame>
        <p:nvGraphicFramePr>
          <p:cNvPr id="5" name="Object 6"/>
          <p:cNvGraphicFramePr>
            <a:graphicFrameLocks noChangeAspect="1"/>
          </p:cNvGraphicFramePr>
          <p:nvPr>
            <p:extLst>
              <p:ext uri="{D42A27DB-BD31-4B8C-83A1-F6EECF244321}">
                <p14:modId xmlns:p14="http://schemas.microsoft.com/office/powerpoint/2010/main" val="358149878"/>
              </p:ext>
            </p:extLst>
          </p:nvPr>
        </p:nvGraphicFramePr>
        <p:xfrm>
          <a:off x="4257675" y="3284538"/>
          <a:ext cx="2339454" cy="360486"/>
        </p:xfrm>
        <a:graphic>
          <a:graphicData uri="http://schemas.openxmlformats.org/presentationml/2006/ole">
            <mc:AlternateContent xmlns:mc="http://schemas.openxmlformats.org/markup-compatibility/2006">
              <mc:Choice xmlns:v="urn:schemas-microsoft-com:vml" Requires="v">
                <p:oleObj spid="_x0000_s12307" name="Equation" r:id="rId3" imgW="1739880" imgH="203040" progId="Equation.3">
                  <p:embed/>
                </p:oleObj>
              </mc:Choice>
              <mc:Fallback>
                <p:oleObj name="Equation" r:id="rId3" imgW="1739880" imgH="203040" progId="Equation.3">
                  <p:embed/>
                  <p:pic>
                    <p:nvPicPr>
                      <p:cNvPr id="0" name=""/>
                      <p:cNvPicPr>
                        <a:picLocks noChangeAspect="1" noChangeArrowheads="1"/>
                      </p:cNvPicPr>
                      <p:nvPr/>
                    </p:nvPicPr>
                    <p:blipFill>
                      <a:blip r:embed="rId4"/>
                      <a:srcRect/>
                      <a:stretch>
                        <a:fillRect/>
                      </a:stretch>
                    </p:blipFill>
                    <p:spPr bwMode="auto">
                      <a:xfrm>
                        <a:off x="4257675" y="3284538"/>
                        <a:ext cx="2339454" cy="36048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959008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p:cNvSpPr>
            <a:spLocks noGrp="1"/>
          </p:cNvSpPr>
          <p:nvPr>
            <p:ph type="sldNum" sz="quarter" idx="12"/>
          </p:nvPr>
        </p:nvSpPr>
        <p:spPr>
          <a:xfrm>
            <a:off x="6553200" y="6245225"/>
            <a:ext cx="2133600" cy="476250"/>
          </a:xfrm>
        </p:spPr>
        <p:txBody>
          <a:bodyPr/>
          <a:lstStyle/>
          <a:p>
            <a:fld id="{A76D81AC-3535-43CA-BCC3-1BEA49290A7D}" type="slidenum">
              <a:rPr lang="en-GB"/>
              <a:pPr/>
              <a:t>16</a:t>
            </a:fld>
            <a:endParaRPr lang="en-GB"/>
          </a:p>
        </p:txBody>
      </p:sp>
      <p:sp>
        <p:nvSpPr>
          <p:cNvPr id="3" name="Rectangle 2"/>
          <p:cNvSpPr txBox="1">
            <a:spLocks noChangeArrowheads="1"/>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200" b="1" dirty="0" smtClean="0">
                <a:solidFill>
                  <a:schemeClr val="tx2"/>
                </a:solidFill>
              </a:rPr>
              <a:t>Examples</a:t>
            </a:r>
            <a:endParaRPr lang="en-GB" sz="3200" b="1" dirty="0"/>
          </a:p>
        </p:txBody>
      </p:sp>
      <p:sp>
        <p:nvSpPr>
          <p:cNvPr id="4" name="Rectangle 3"/>
          <p:cNvSpPr txBox="1">
            <a:spLocks noChangeArrowheads="1"/>
          </p:cNvSpPr>
          <p:nvPr/>
        </p:nvSpPr>
        <p:spPr>
          <a:xfrm>
            <a:off x="457200" y="1268760"/>
            <a:ext cx="8218488" cy="485740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3400" indent="-533400">
              <a:buFontTx/>
              <a:buNone/>
            </a:pPr>
            <a:r>
              <a:rPr lang="en-GB" sz="2000" dirty="0" smtClean="0">
                <a:solidFill>
                  <a:srgbClr val="002060"/>
                </a:solidFill>
              </a:rPr>
              <a:t>Large scale 1980 survey in country showed 30% of adult population with given genetic trait. If still the current rate, what is probability that, in a random sample of 1000, the number with the trait will be (a) &lt; 250, (b) 316 or more?</a:t>
            </a:r>
          </a:p>
          <a:p>
            <a:pPr marL="533400" indent="-533400">
              <a:buFontTx/>
              <a:buNone/>
            </a:pPr>
            <a:r>
              <a:rPr lang="en-GB" sz="2000" b="1" dirty="0" smtClean="0">
                <a:solidFill>
                  <a:srgbClr val="33CC33"/>
                </a:solidFill>
              </a:rPr>
              <a:t>Soln.</a:t>
            </a:r>
            <a:r>
              <a:rPr lang="en-GB" sz="2000" dirty="0" smtClean="0"/>
              <a:t> </a:t>
            </a:r>
            <a:r>
              <a:rPr lang="en-GB" sz="2000" dirty="0" smtClean="0">
                <a:solidFill>
                  <a:srgbClr val="002060"/>
                </a:solidFill>
              </a:rPr>
              <a:t>Let X = no. successes (with trait) in sample. So, for expected proportion of 0.3 in population, we suppose X ~B(1000,0.3)</a:t>
            </a:r>
          </a:p>
          <a:p>
            <a:pPr marL="533400" indent="-533400">
              <a:buFontTx/>
              <a:buNone/>
            </a:pPr>
            <a:endParaRPr lang="en-GB" sz="2000" dirty="0" smtClean="0"/>
          </a:p>
          <a:p>
            <a:pPr marL="533400" indent="-533400">
              <a:buFontTx/>
              <a:buNone/>
            </a:pPr>
            <a:r>
              <a:rPr lang="en-GB" sz="2000" dirty="0" smtClean="0">
                <a:solidFill>
                  <a:srgbClr val="002060"/>
                </a:solidFill>
              </a:rPr>
              <a:t>Since </a:t>
            </a:r>
            <a:r>
              <a:rPr lang="en-GB" sz="2000" dirty="0" err="1" smtClean="0">
                <a:solidFill>
                  <a:srgbClr val="002060"/>
                </a:solidFill>
              </a:rPr>
              <a:t>np</a:t>
            </a:r>
            <a:r>
              <a:rPr lang="en-GB" sz="2000" dirty="0" smtClean="0">
                <a:solidFill>
                  <a:srgbClr val="002060"/>
                </a:solidFill>
              </a:rPr>
              <a:t>=300, and </a:t>
            </a:r>
            <a:r>
              <a:rPr lang="en-GB" sz="2000" dirty="0" smtClean="0">
                <a:solidFill>
                  <a:srgbClr val="002060"/>
                </a:solidFill>
                <a:cs typeface="Arial" charset="0"/>
              </a:rPr>
              <a:t>√</a:t>
            </a:r>
            <a:r>
              <a:rPr lang="en-GB" sz="2000" dirty="0" err="1" smtClean="0">
                <a:solidFill>
                  <a:srgbClr val="002060"/>
                </a:solidFill>
                <a:cs typeface="Arial" charset="0"/>
              </a:rPr>
              <a:t>npq</a:t>
            </a:r>
            <a:r>
              <a:rPr lang="en-GB" sz="2000" dirty="0" smtClean="0">
                <a:solidFill>
                  <a:srgbClr val="002060"/>
                </a:solidFill>
                <a:cs typeface="Arial" charset="0"/>
              </a:rPr>
              <a:t> = √210 =14.49, </a:t>
            </a:r>
            <a:r>
              <a:rPr lang="en-GB" sz="2000" dirty="0" err="1" smtClean="0">
                <a:solidFill>
                  <a:srgbClr val="002060"/>
                </a:solidFill>
                <a:cs typeface="Arial" charset="0"/>
              </a:rPr>
              <a:t>distn</a:t>
            </a:r>
            <a:r>
              <a:rPr lang="en-GB" sz="2000" dirty="0" smtClean="0">
                <a:solidFill>
                  <a:srgbClr val="002060"/>
                </a:solidFill>
                <a:cs typeface="Arial" charset="0"/>
              </a:rPr>
              <a:t>. of X ~N(300,14.49)</a:t>
            </a:r>
          </a:p>
          <a:p>
            <a:pPr marL="533400" indent="-533400">
              <a:buFontTx/>
              <a:buNone/>
            </a:pPr>
            <a:endParaRPr lang="en-GB" sz="2000" dirty="0" smtClean="0">
              <a:cs typeface="Arial" charset="0"/>
            </a:endParaRPr>
          </a:p>
          <a:p>
            <a:pPr marL="533400" indent="-533400">
              <a:buFontTx/>
              <a:buAutoNum type="alphaLcParenBoth"/>
            </a:pPr>
            <a:r>
              <a:rPr lang="en-GB" sz="2000" dirty="0" smtClean="0">
                <a:solidFill>
                  <a:srgbClr val="002060"/>
                </a:solidFill>
                <a:cs typeface="Arial" charset="0"/>
              </a:rPr>
              <a:t>P{X&lt;280} or P{X≤279} </a:t>
            </a:r>
            <a:r>
              <a:rPr lang="en-GB" sz="2000" dirty="0" smtClean="0">
                <a:solidFill>
                  <a:srgbClr val="FF0000"/>
                </a:solidFill>
                <a:cs typeface="Arial" charset="0"/>
                <a:sym typeface="Symbol" pitchFamily="18" charset="2"/>
              </a:rPr>
              <a:t></a:t>
            </a:r>
          </a:p>
          <a:p>
            <a:pPr marL="533400" indent="-533400">
              <a:buFontTx/>
              <a:buNone/>
            </a:pPr>
            <a:endParaRPr lang="en-GB" sz="2000" dirty="0" smtClean="0">
              <a:cs typeface="Arial" charset="0"/>
            </a:endParaRPr>
          </a:p>
          <a:p>
            <a:pPr marL="533400" indent="-533400">
              <a:buFontTx/>
              <a:buNone/>
            </a:pPr>
            <a:r>
              <a:rPr lang="en-GB" sz="2000" dirty="0" smtClean="0">
                <a:solidFill>
                  <a:srgbClr val="002060"/>
                </a:solidFill>
                <a:cs typeface="Arial" charset="0"/>
              </a:rPr>
              <a:t>(b)    P{X≥316} </a:t>
            </a:r>
            <a:r>
              <a:rPr lang="en-GB" sz="2000" dirty="0" smtClean="0">
                <a:solidFill>
                  <a:srgbClr val="FF0000"/>
                </a:solidFill>
                <a:cs typeface="Arial" charset="0"/>
                <a:sym typeface="Symbol" pitchFamily="18" charset="2"/>
              </a:rPr>
              <a:t></a:t>
            </a:r>
          </a:p>
          <a:p>
            <a:pPr marL="533400" indent="-533400">
              <a:buFontTx/>
              <a:buNone/>
            </a:pPr>
            <a:endParaRPr lang="en-GB" sz="2000" dirty="0">
              <a:solidFill>
                <a:srgbClr val="FF0000"/>
              </a:solidFill>
              <a:cs typeface="Arial"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4242690749"/>
              </p:ext>
            </p:extLst>
          </p:nvPr>
        </p:nvGraphicFramePr>
        <p:xfrm>
          <a:off x="3851275" y="4221088"/>
          <a:ext cx="4824413" cy="719137"/>
        </p:xfrm>
        <a:graphic>
          <a:graphicData uri="http://schemas.openxmlformats.org/presentationml/2006/ole">
            <mc:AlternateContent xmlns:mc="http://schemas.openxmlformats.org/markup-compatibility/2006">
              <mc:Choice xmlns:v="urn:schemas-microsoft-com:vml" Requires="v">
                <p:oleObj spid="_x0000_s13369" name="Equation" r:id="rId3" imgW="2908080" imgH="431640" progId="Equation.3">
                  <p:embed/>
                </p:oleObj>
              </mc:Choice>
              <mc:Fallback>
                <p:oleObj name="Equation" r:id="rId3" imgW="29080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4221088"/>
                        <a:ext cx="4824413"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1519811356"/>
              </p:ext>
            </p:extLst>
          </p:nvPr>
        </p:nvGraphicFramePr>
        <p:xfrm>
          <a:off x="2411413" y="4941168"/>
          <a:ext cx="5616575" cy="720725"/>
        </p:xfrm>
        <a:graphic>
          <a:graphicData uri="http://schemas.openxmlformats.org/presentationml/2006/ole">
            <mc:AlternateContent xmlns:mc="http://schemas.openxmlformats.org/markup-compatibility/2006">
              <mc:Choice xmlns:v="urn:schemas-microsoft-com:vml" Requires="v">
                <p:oleObj spid="_x0000_s13370" name="Equation" r:id="rId5" imgW="3568680" imgH="431640" progId="Equation.3">
                  <p:embed/>
                </p:oleObj>
              </mc:Choice>
              <mc:Fallback>
                <p:oleObj name="Equation" r:id="rId5" imgW="3568680" imgH="431640" progId="Equation.3">
                  <p:embed/>
                  <p:pic>
                    <p:nvPicPr>
                      <p:cNvPr id="0" name=""/>
                      <p:cNvPicPr>
                        <a:picLocks noChangeAspect="1" noChangeArrowheads="1"/>
                      </p:cNvPicPr>
                      <p:nvPr/>
                    </p:nvPicPr>
                    <p:blipFill>
                      <a:blip r:embed="rId6"/>
                      <a:srcRect/>
                      <a:stretch>
                        <a:fillRect/>
                      </a:stretch>
                    </p:blipFill>
                    <p:spPr bwMode="auto">
                      <a:xfrm>
                        <a:off x="2411413" y="4941168"/>
                        <a:ext cx="5616575"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16836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648072"/>
          </a:xfrm>
        </p:spPr>
        <p:txBody>
          <a:bodyPr>
            <a:normAutofit fontScale="90000"/>
          </a:bodyPr>
          <a:lstStyle/>
          <a:p>
            <a:pPr algn="l"/>
            <a:r>
              <a:rPr lang="en-GB" sz="3600" b="1" dirty="0" smtClean="0">
                <a:solidFill>
                  <a:schemeClr val="tx2"/>
                </a:solidFill>
              </a:rPr>
              <a:t/>
            </a:r>
            <a:br>
              <a:rPr lang="en-GB" sz="3600" b="1" dirty="0" smtClean="0">
                <a:solidFill>
                  <a:schemeClr val="tx2"/>
                </a:solidFill>
              </a:rPr>
            </a:br>
            <a:r>
              <a:rPr lang="en-GB" sz="3600" b="1" dirty="0" smtClean="0">
                <a:solidFill>
                  <a:schemeClr val="tx2"/>
                </a:solidFill>
              </a:rPr>
              <a:t>Examples</a:t>
            </a:r>
            <a:r>
              <a:rPr lang="en-GB" b="1" dirty="0"/>
              <a:t/>
            </a:r>
            <a:br>
              <a:rPr lang="en-GB" b="1" dirty="0"/>
            </a:br>
            <a:endParaRPr lang="en-IE" dirty="0"/>
          </a:p>
        </p:txBody>
      </p:sp>
      <p:sp>
        <p:nvSpPr>
          <p:cNvPr id="3" name="Content Placeholder 2"/>
          <p:cNvSpPr>
            <a:spLocks noGrp="1"/>
          </p:cNvSpPr>
          <p:nvPr>
            <p:ph idx="1"/>
          </p:nvPr>
        </p:nvSpPr>
        <p:spPr>
          <a:xfrm>
            <a:off x="323528" y="908720"/>
            <a:ext cx="8424936" cy="5832648"/>
          </a:xfrm>
        </p:spPr>
        <p:txBody>
          <a:bodyPr>
            <a:normAutofit fontScale="85000" lnSpcReduction="10000"/>
          </a:bodyPr>
          <a:lstStyle/>
          <a:p>
            <a:pPr marL="0" indent="0">
              <a:buNone/>
            </a:pPr>
            <a:r>
              <a:rPr lang="en-IE" sz="2400" dirty="0" smtClean="0">
                <a:solidFill>
                  <a:srgbClr val="002060"/>
                </a:solidFill>
              </a:rPr>
              <a:t>Auditors checking if certain firm overstating value of inventory items. Decide to randomly select 15 items. For each, determine recorded amount (R), audited (exact) amount (A) and hence difference between the two = X, variable of interest. Of particular interest is whether average difference &gt; 250 </a:t>
            </a:r>
            <a:r>
              <a:rPr lang="en-IE" sz="2400" dirty="0">
                <a:solidFill>
                  <a:srgbClr val="002060"/>
                </a:solidFill>
              </a:rPr>
              <a:t>E</a:t>
            </a:r>
            <a:r>
              <a:rPr lang="en-IE" sz="2400" dirty="0" smtClean="0">
                <a:solidFill>
                  <a:srgbClr val="002060"/>
                </a:solidFill>
              </a:rPr>
              <a:t>uro. </a:t>
            </a:r>
            <a:endParaRPr lang="en-IE" sz="2400" dirty="0"/>
          </a:p>
          <a:p>
            <a:pPr marL="36000" indent="-457200">
              <a:buAutoNum type="arabicPlain" startAt="170"/>
            </a:pPr>
            <a:r>
              <a:rPr lang="en-IE" sz="2200" dirty="0" smtClean="0">
                <a:solidFill>
                  <a:srgbClr val="002060"/>
                </a:solidFill>
              </a:rPr>
              <a:t> 350   310   220   500   420   560   230   270   380   200   250   430  450  210</a:t>
            </a:r>
          </a:p>
          <a:p>
            <a:pPr marL="0" indent="0">
              <a:buNone/>
            </a:pPr>
            <a:r>
              <a:rPr lang="en-IE" sz="2200" dirty="0" smtClean="0">
                <a:solidFill>
                  <a:srgbClr val="002060"/>
                </a:solidFill>
              </a:rPr>
              <a:t>So n = 15, x = €330 and s = €121.5 </a:t>
            </a:r>
            <a:endParaRPr lang="en-IE" sz="2200" dirty="0"/>
          </a:p>
          <a:p>
            <a:pPr marL="0" indent="0">
              <a:buNone/>
            </a:pPr>
            <a:r>
              <a:rPr lang="en-IE" sz="2200" dirty="0" smtClean="0">
                <a:solidFill>
                  <a:srgbClr val="002060"/>
                </a:solidFill>
              </a:rPr>
              <a:t>H</a:t>
            </a:r>
            <a:r>
              <a:rPr lang="en-IE" sz="2200" baseline="-25000" dirty="0" smtClean="0">
                <a:solidFill>
                  <a:srgbClr val="002060"/>
                </a:solidFill>
              </a:rPr>
              <a:t>0</a:t>
            </a:r>
            <a:r>
              <a:rPr lang="en-IE" sz="2200" dirty="0" smtClean="0">
                <a:solidFill>
                  <a:srgbClr val="002060"/>
                </a:solidFill>
              </a:rPr>
              <a:t> : </a:t>
            </a:r>
            <a:r>
              <a:rPr lang="en-IE" sz="2200" dirty="0" smtClean="0">
                <a:solidFill>
                  <a:srgbClr val="002060"/>
                </a:solidFill>
                <a:sym typeface="Symbol"/>
              </a:rPr>
              <a:t>  €250</a:t>
            </a:r>
          </a:p>
          <a:p>
            <a:pPr marL="0" indent="0">
              <a:buNone/>
            </a:pPr>
            <a:r>
              <a:rPr lang="en-IE" sz="2200" dirty="0">
                <a:solidFill>
                  <a:srgbClr val="002060"/>
                </a:solidFill>
              </a:rPr>
              <a:t>H</a:t>
            </a:r>
            <a:r>
              <a:rPr lang="en-IE" sz="2200" baseline="-25000" dirty="0">
                <a:solidFill>
                  <a:srgbClr val="002060"/>
                </a:solidFill>
              </a:rPr>
              <a:t>0</a:t>
            </a:r>
            <a:r>
              <a:rPr lang="en-IE" sz="2200" dirty="0">
                <a:solidFill>
                  <a:srgbClr val="002060"/>
                </a:solidFill>
              </a:rPr>
              <a:t> </a:t>
            </a:r>
            <a:r>
              <a:rPr lang="en-IE" sz="2200" dirty="0" smtClean="0">
                <a:solidFill>
                  <a:srgbClr val="002060"/>
                </a:solidFill>
              </a:rPr>
              <a:t>: </a:t>
            </a:r>
            <a:r>
              <a:rPr lang="en-IE" sz="2200" dirty="0">
                <a:solidFill>
                  <a:srgbClr val="002060"/>
                </a:solidFill>
                <a:sym typeface="Symbol"/>
              </a:rPr>
              <a:t> </a:t>
            </a:r>
            <a:r>
              <a:rPr lang="en-IE" sz="2200" dirty="0" smtClean="0">
                <a:solidFill>
                  <a:srgbClr val="002060"/>
                </a:solidFill>
                <a:sym typeface="Symbol"/>
              </a:rPr>
              <a:t> €250</a:t>
            </a:r>
          </a:p>
          <a:p>
            <a:pPr marL="0" indent="0">
              <a:buNone/>
            </a:pPr>
            <a:endParaRPr lang="en-IE" sz="2000" dirty="0">
              <a:sym typeface="Symbol"/>
            </a:endParaRPr>
          </a:p>
          <a:p>
            <a:pPr marL="0" indent="0">
              <a:buNone/>
            </a:pPr>
            <a:r>
              <a:rPr lang="en-IE" sz="2400" dirty="0" smtClean="0">
                <a:solidFill>
                  <a:srgbClr val="002060"/>
                </a:solidFill>
                <a:sym typeface="Symbol"/>
              </a:rPr>
              <a:t>Decision Rule: Reject </a:t>
            </a:r>
            <a:r>
              <a:rPr lang="en-IE" sz="2400" dirty="0" smtClean="0">
                <a:solidFill>
                  <a:srgbClr val="002060"/>
                </a:solidFill>
              </a:rPr>
              <a:t>H</a:t>
            </a:r>
            <a:r>
              <a:rPr lang="en-IE" sz="2400" baseline="-25000" dirty="0" smtClean="0">
                <a:solidFill>
                  <a:srgbClr val="002060"/>
                </a:solidFill>
              </a:rPr>
              <a:t>0 </a:t>
            </a:r>
            <a:r>
              <a:rPr lang="en-IE" sz="2400" dirty="0" smtClean="0">
                <a:solidFill>
                  <a:srgbClr val="002060"/>
                </a:solidFill>
              </a:rPr>
              <a:t> if                                                     where the </a:t>
            </a:r>
            <a:r>
              <a:rPr lang="en-IE" sz="2400" dirty="0" err="1" smtClean="0">
                <a:solidFill>
                  <a:srgbClr val="002060"/>
                </a:solidFill>
              </a:rPr>
              <a:t>dof</a:t>
            </a:r>
            <a:r>
              <a:rPr lang="en-IE" sz="2400" dirty="0" smtClean="0">
                <a:solidFill>
                  <a:srgbClr val="002060"/>
                </a:solidFill>
              </a:rPr>
              <a:t> = n-1 =14</a:t>
            </a:r>
          </a:p>
          <a:p>
            <a:pPr marL="0" indent="0">
              <a:buNone/>
            </a:pPr>
            <a:endParaRPr lang="en-IE" sz="2000" dirty="0" smtClean="0"/>
          </a:p>
          <a:p>
            <a:pPr marL="0" indent="0">
              <a:buNone/>
            </a:pPr>
            <a:r>
              <a:rPr lang="en-IE" sz="2400" dirty="0" smtClean="0">
                <a:solidFill>
                  <a:srgbClr val="002060"/>
                </a:solidFill>
              </a:rPr>
              <a:t>Value from data</a:t>
            </a:r>
          </a:p>
          <a:p>
            <a:pPr marL="0" indent="0">
              <a:buNone/>
            </a:pPr>
            <a:endParaRPr lang="en-IE" sz="2000" dirty="0"/>
          </a:p>
          <a:p>
            <a:pPr marL="0" indent="0">
              <a:buNone/>
            </a:pPr>
            <a:endParaRPr lang="en-IE" sz="2000" dirty="0" smtClean="0"/>
          </a:p>
          <a:p>
            <a:pPr marL="0" indent="0">
              <a:buNone/>
            </a:pPr>
            <a:r>
              <a:rPr lang="en-IE" sz="2400" dirty="0" smtClean="0">
                <a:solidFill>
                  <a:srgbClr val="002060"/>
                </a:solidFill>
              </a:rPr>
              <a:t>Since 2.55 &gt; 1.761, </a:t>
            </a:r>
            <a:r>
              <a:rPr lang="en-IE" sz="2400" dirty="0" smtClean="0">
                <a:solidFill>
                  <a:srgbClr val="FF0000"/>
                </a:solidFill>
              </a:rPr>
              <a:t>reject</a:t>
            </a:r>
            <a:r>
              <a:rPr lang="en-IE" sz="2400" dirty="0" smtClean="0">
                <a:solidFill>
                  <a:srgbClr val="002060"/>
                </a:solidFill>
              </a:rPr>
              <a:t> </a:t>
            </a:r>
            <a:r>
              <a:rPr lang="en-IE" sz="2400" dirty="0" smtClean="0">
                <a:solidFill>
                  <a:srgbClr val="FF0000"/>
                </a:solidFill>
              </a:rPr>
              <a:t>H</a:t>
            </a:r>
            <a:r>
              <a:rPr lang="en-IE" sz="2400" baseline="-25000" dirty="0" smtClean="0">
                <a:solidFill>
                  <a:srgbClr val="FF0000"/>
                </a:solidFill>
              </a:rPr>
              <a:t>0</a:t>
            </a:r>
            <a:r>
              <a:rPr lang="en-IE" sz="2400" dirty="0" smtClean="0">
                <a:solidFill>
                  <a:srgbClr val="002060"/>
                </a:solidFill>
              </a:rPr>
              <a:t>.  Also, the p-value is the area to the right of 2.55. It is between 0.01 and 0.025, (so less than </a:t>
            </a:r>
            <a:r>
              <a:rPr lang="en-IE" sz="2400" dirty="0" smtClean="0">
                <a:solidFill>
                  <a:srgbClr val="002060"/>
                </a:solidFill>
                <a:sym typeface="Symbol"/>
              </a:rPr>
              <a:t>= 0.05), so again - </a:t>
            </a:r>
            <a:r>
              <a:rPr lang="en-IE" sz="2400" dirty="0" smtClean="0">
                <a:solidFill>
                  <a:srgbClr val="FF0000"/>
                </a:solidFill>
                <a:sym typeface="Symbol"/>
              </a:rPr>
              <a:t>reject</a:t>
            </a:r>
            <a:r>
              <a:rPr lang="en-IE" sz="2400" dirty="0">
                <a:solidFill>
                  <a:srgbClr val="FF0000"/>
                </a:solidFill>
              </a:rPr>
              <a:t> </a:t>
            </a:r>
            <a:r>
              <a:rPr lang="en-IE" sz="2400" dirty="0" smtClean="0">
                <a:solidFill>
                  <a:srgbClr val="FF0000"/>
                </a:solidFill>
              </a:rPr>
              <a:t>H</a:t>
            </a:r>
            <a:r>
              <a:rPr lang="en-IE" sz="2400" baseline="-25000" dirty="0" smtClean="0">
                <a:solidFill>
                  <a:srgbClr val="FF0000"/>
                </a:solidFill>
              </a:rPr>
              <a:t>0</a:t>
            </a:r>
          </a:p>
          <a:p>
            <a:pPr marL="0" indent="0">
              <a:buNone/>
            </a:pPr>
            <a:r>
              <a:rPr lang="en-IE" sz="2400" dirty="0" smtClean="0">
                <a:solidFill>
                  <a:srgbClr val="002060"/>
                </a:solidFill>
              </a:rPr>
              <a:t>The data indicate that the firm is overstating the value of its inventory items by more than €250 on average</a:t>
            </a:r>
            <a:endParaRPr lang="en-IE" sz="2400" dirty="0">
              <a:solidFill>
                <a:srgbClr val="002060"/>
              </a:solidFill>
            </a:endParaRPr>
          </a:p>
        </p:txBody>
      </p:sp>
      <p:cxnSp>
        <p:nvCxnSpPr>
          <p:cNvPr id="5" name="Straight Connector 4"/>
          <p:cNvCxnSpPr/>
          <p:nvPr/>
        </p:nvCxnSpPr>
        <p:spPr>
          <a:xfrm>
            <a:off x="1475656" y="2276872"/>
            <a:ext cx="72008"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1679632199"/>
              </p:ext>
            </p:extLst>
          </p:nvPr>
        </p:nvGraphicFramePr>
        <p:xfrm>
          <a:off x="3248769" y="3500363"/>
          <a:ext cx="2619375" cy="720725"/>
        </p:xfrm>
        <a:graphic>
          <a:graphicData uri="http://schemas.openxmlformats.org/presentationml/2006/ole">
            <mc:AlternateContent xmlns:mc="http://schemas.openxmlformats.org/markup-compatibility/2006">
              <mc:Choice xmlns:v="urn:schemas-microsoft-com:vml" Requires="v">
                <p:oleObj spid="_x0000_s18477" name="Equation" r:id="rId3" imgW="1663560" imgH="431640" progId="Equation.3">
                  <p:embed/>
                </p:oleObj>
              </mc:Choice>
              <mc:Fallback>
                <p:oleObj name="Equation" r:id="rId3" imgW="1663560" imgH="431640" progId="Equation.3">
                  <p:embed/>
                  <p:pic>
                    <p:nvPicPr>
                      <p:cNvPr id="0" name="Object 6"/>
                      <p:cNvPicPr>
                        <a:picLocks noChangeAspect="1" noChangeArrowheads="1"/>
                      </p:cNvPicPr>
                      <p:nvPr/>
                    </p:nvPicPr>
                    <p:blipFill>
                      <a:blip r:embed="rId4"/>
                      <a:srcRect/>
                      <a:stretch>
                        <a:fillRect/>
                      </a:stretch>
                    </p:blipFill>
                    <p:spPr bwMode="auto">
                      <a:xfrm>
                        <a:off x="3248769" y="3500363"/>
                        <a:ext cx="2619375"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6040514"/>
              </p:ext>
            </p:extLst>
          </p:nvPr>
        </p:nvGraphicFramePr>
        <p:xfrm>
          <a:off x="3263826" y="4292451"/>
          <a:ext cx="2100262" cy="720725"/>
        </p:xfrm>
        <a:graphic>
          <a:graphicData uri="http://schemas.openxmlformats.org/presentationml/2006/ole">
            <mc:AlternateContent xmlns:mc="http://schemas.openxmlformats.org/markup-compatibility/2006">
              <mc:Choice xmlns:v="urn:schemas-microsoft-com:vml" Requires="v">
                <p:oleObj spid="_x0000_s18478" name="Equation" r:id="rId5" imgW="1333440" imgH="431640" progId="Equation.3">
                  <p:embed/>
                </p:oleObj>
              </mc:Choice>
              <mc:Fallback>
                <p:oleObj name="Equation" r:id="rId5" imgW="1333440" imgH="431640" progId="Equation.3">
                  <p:embed/>
                  <p:pic>
                    <p:nvPicPr>
                      <p:cNvPr id="0" name="Object 6"/>
                      <p:cNvPicPr>
                        <a:picLocks noChangeAspect="1" noChangeArrowheads="1"/>
                      </p:cNvPicPr>
                      <p:nvPr/>
                    </p:nvPicPr>
                    <p:blipFill>
                      <a:blip r:embed="rId6"/>
                      <a:srcRect/>
                      <a:stretch>
                        <a:fillRect/>
                      </a:stretch>
                    </p:blipFill>
                    <p:spPr bwMode="auto">
                      <a:xfrm>
                        <a:off x="3263826" y="4292451"/>
                        <a:ext cx="2100262"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39373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a:spLocks noGrp="1"/>
          </p:cNvSpPr>
          <p:nvPr>
            <p:ph type="sldNum" sz="quarter" idx="12"/>
          </p:nvPr>
        </p:nvSpPr>
        <p:spPr>
          <a:xfrm>
            <a:off x="6553200" y="6245225"/>
            <a:ext cx="2133600" cy="476250"/>
          </a:xfrm>
        </p:spPr>
        <p:txBody>
          <a:bodyPr/>
          <a:lstStyle/>
          <a:p>
            <a:fld id="{D23D88C8-F4FD-4901-993A-0D660A57BCD5}" type="slidenum">
              <a:rPr lang="en-GB"/>
              <a:pPr/>
              <a:t>18</a:t>
            </a:fld>
            <a:endParaRPr lang="en-GB"/>
          </a:p>
        </p:txBody>
      </p:sp>
      <p:sp>
        <p:nvSpPr>
          <p:cNvPr id="3" name="Rectangle 2"/>
          <p:cNvSpPr txBox="1">
            <a:spLocks noChangeArrowheads="1"/>
          </p:cNvSpPr>
          <p:nvPr/>
        </p:nvSpPr>
        <p:spPr>
          <a:xfrm>
            <a:off x="457200" y="274638"/>
            <a:ext cx="8229600" cy="92211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E" sz="3200" b="1" dirty="0" smtClean="0">
                <a:solidFill>
                  <a:schemeClr val="tx2"/>
                </a:solidFill>
              </a:rPr>
              <a:t>Examples contd</a:t>
            </a:r>
            <a:r>
              <a:rPr lang="en-IE" sz="3200" b="1" dirty="0" smtClean="0"/>
              <a:t>.</a:t>
            </a:r>
            <a:endParaRPr lang="en-GB" sz="3200" b="1" dirty="0"/>
          </a:p>
        </p:txBody>
      </p:sp>
      <p:sp>
        <p:nvSpPr>
          <p:cNvPr id="4" name="Rectangle 3"/>
          <p:cNvSpPr txBox="1">
            <a:spLocks noChangeArrowheads="1"/>
          </p:cNvSpPr>
          <p:nvPr/>
        </p:nvSpPr>
        <p:spPr>
          <a:xfrm>
            <a:off x="457200" y="1196752"/>
            <a:ext cx="8291513" cy="492941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FontTx/>
              <a:buNone/>
            </a:pPr>
            <a:r>
              <a:rPr lang="en-IE" sz="2000" dirty="0" smtClean="0">
                <a:solidFill>
                  <a:srgbClr val="002060"/>
                </a:solidFill>
              </a:rPr>
              <a:t>Blood pressure readings before and after 6 months on medication taken in women students, (aged 25-35); sample of 15. Calculate (a) 95% C.I. for mean change in B.P. (b) test at 1% level of significance, (</a:t>
            </a:r>
            <a:r>
              <a:rPr lang="en-IE" sz="2000" dirty="0" smtClean="0">
                <a:solidFill>
                  <a:srgbClr val="002060"/>
                </a:solidFill>
                <a:sym typeface="Symbol" pitchFamily="18" charset="2"/>
              </a:rPr>
              <a:t>= 0.01)</a:t>
            </a:r>
            <a:r>
              <a:rPr lang="en-IE" sz="2000" dirty="0" smtClean="0">
                <a:solidFill>
                  <a:srgbClr val="002060"/>
                </a:solidFill>
              </a:rPr>
              <a:t> </a:t>
            </a:r>
            <a:r>
              <a:rPr lang="en-IE" sz="2000" dirty="0" smtClean="0">
                <a:solidFill>
                  <a:srgbClr val="002060"/>
                </a:solidFill>
                <a:sym typeface="Symbol" pitchFamily="18" charset="2"/>
              </a:rPr>
              <a:t>that the medication reduces B.P.</a:t>
            </a:r>
            <a:r>
              <a:rPr lang="en-IE" sz="2000" dirty="0" smtClean="0">
                <a:solidFill>
                  <a:srgbClr val="002060"/>
                </a:solidFill>
              </a:rPr>
              <a:t> </a:t>
            </a:r>
          </a:p>
          <a:p>
            <a:pPr>
              <a:spcBef>
                <a:spcPct val="0"/>
              </a:spcBef>
              <a:buFontTx/>
              <a:buNone/>
            </a:pPr>
            <a:r>
              <a:rPr lang="en-IE" sz="2000" dirty="0" smtClean="0">
                <a:solidFill>
                  <a:srgbClr val="002060"/>
                </a:solidFill>
              </a:rPr>
              <a:t>Data:                               </a:t>
            </a:r>
          </a:p>
          <a:p>
            <a:pPr>
              <a:spcBef>
                <a:spcPct val="0"/>
              </a:spcBef>
              <a:buFontTx/>
              <a:buNone/>
            </a:pPr>
            <a:r>
              <a:rPr lang="en-IE" sz="2000" dirty="0" smtClean="0">
                <a:solidFill>
                  <a:srgbClr val="002060"/>
                </a:solidFill>
              </a:rPr>
              <a:t>                                                 Subject</a:t>
            </a:r>
          </a:p>
          <a:p>
            <a:pPr>
              <a:spcBef>
                <a:spcPct val="0"/>
              </a:spcBef>
              <a:buFontTx/>
              <a:buNone/>
            </a:pPr>
            <a:r>
              <a:rPr lang="en-IE" sz="2000" dirty="0" smtClean="0">
                <a:solidFill>
                  <a:srgbClr val="002060"/>
                </a:solidFill>
              </a:rPr>
              <a:t>               1      2     3      4      5     6     7     8      9   10    11   12    13   14    15</a:t>
            </a:r>
          </a:p>
          <a:p>
            <a:pPr>
              <a:spcBef>
                <a:spcPct val="0"/>
              </a:spcBef>
              <a:buFontTx/>
              <a:buNone/>
            </a:pPr>
            <a:r>
              <a:rPr lang="en-IE" sz="2000" dirty="0" smtClean="0">
                <a:solidFill>
                  <a:srgbClr val="002060"/>
                </a:solidFill>
              </a:rPr>
              <a:t>1</a:t>
            </a:r>
            <a:r>
              <a:rPr lang="en-IE" sz="2000" baseline="30000" dirty="0" smtClean="0">
                <a:solidFill>
                  <a:srgbClr val="002060"/>
                </a:solidFill>
              </a:rPr>
              <a:t>st</a:t>
            </a:r>
            <a:r>
              <a:rPr lang="en-IE" sz="2000" dirty="0" smtClean="0">
                <a:solidFill>
                  <a:srgbClr val="002060"/>
                </a:solidFill>
              </a:rPr>
              <a:t> (x)    70   80   72   76   76    76   72   78   82   64   74    92    74   68    84 </a:t>
            </a:r>
          </a:p>
          <a:p>
            <a:pPr>
              <a:spcBef>
                <a:spcPct val="0"/>
              </a:spcBef>
              <a:buFontTx/>
              <a:buNone/>
            </a:pPr>
            <a:r>
              <a:rPr lang="en-IE" sz="2000" dirty="0" smtClean="0">
                <a:solidFill>
                  <a:srgbClr val="002060"/>
                </a:solidFill>
              </a:rPr>
              <a:t>2</a:t>
            </a:r>
            <a:r>
              <a:rPr lang="en-IE" sz="2000" baseline="30000" dirty="0" smtClean="0">
                <a:solidFill>
                  <a:srgbClr val="002060"/>
                </a:solidFill>
              </a:rPr>
              <a:t>nd</a:t>
            </a:r>
            <a:r>
              <a:rPr lang="en-IE" sz="2000" dirty="0" smtClean="0">
                <a:solidFill>
                  <a:srgbClr val="002060"/>
                </a:solidFill>
              </a:rPr>
              <a:t> (y)   68   72   62   70   58    66   68   52   64   72   74    60    74   72    74</a:t>
            </a:r>
          </a:p>
          <a:p>
            <a:pPr>
              <a:spcBef>
                <a:spcPct val="0"/>
              </a:spcBef>
              <a:buFontTx/>
              <a:buNone/>
            </a:pPr>
            <a:endParaRPr lang="en-IE" sz="2000" dirty="0" smtClean="0">
              <a:solidFill>
                <a:srgbClr val="002060"/>
              </a:solidFill>
            </a:endParaRPr>
          </a:p>
          <a:p>
            <a:pPr>
              <a:spcBef>
                <a:spcPct val="0"/>
              </a:spcBef>
              <a:buFontTx/>
              <a:buNone/>
            </a:pPr>
            <a:r>
              <a:rPr lang="en-IE" sz="2000" dirty="0" smtClean="0">
                <a:solidFill>
                  <a:srgbClr val="002060"/>
                </a:solidFill>
              </a:rPr>
              <a:t>d =x-y     2      8   10     6   18    10     4   26    18    -8     0    32      0   -4     10</a:t>
            </a:r>
          </a:p>
          <a:p>
            <a:pPr>
              <a:spcBef>
                <a:spcPct val="0"/>
              </a:spcBef>
              <a:buFontTx/>
              <a:buNone/>
            </a:pPr>
            <a:endParaRPr lang="en-IE" sz="2000" dirty="0" smtClean="0">
              <a:solidFill>
                <a:srgbClr val="002060"/>
              </a:solidFill>
            </a:endParaRPr>
          </a:p>
          <a:p>
            <a:pPr>
              <a:spcBef>
                <a:spcPct val="0"/>
              </a:spcBef>
              <a:buFontTx/>
              <a:buNone/>
            </a:pPr>
            <a:r>
              <a:rPr lang="en-IE" sz="2000" dirty="0" smtClean="0">
                <a:solidFill>
                  <a:srgbClr val="002060"/>
                </a:solidFill>
              </a:rPr>
              <a:t>(a) So for 95% C. limits </a:t>
            </a:r>
          </a:p>
          <a:p>
            <a:pPr>
              <a:spcBef>
                <a:spcPct val="0"/>
              </a:spcBef>
              <a:buFontTx/>
              <a:buNone/>
            </a:pPr>
            <a:endParaRPr lang="en-IE" sz="1800" dirty="0" smtClean="0"/>
          </a:p>
          <a:p>
            <a:pPr>
              <a:spcBef>
                <a:spcPct val="0"/>
              </a:spcBef>
              <a:buFontTx/>
              <a:buNone/>
            </a:pPr>
            <a:endParaRPr lang="en-GB" sz="1800" dirty="0"/>
          </a:p>
        </p:txBody>
      </p:sp>
      <p:graphicFrame>
        <p:nvGraphicFramePr>
          <p:cNvPr id="5" name="Object 4"/>
          <p:cNvGraphicFramePr>
            <a:graphicFrameLocks noChangeAspect="1"/>
          </p:cNvGraphicFramePr>
          <p:nvPr>
            <p:extLst>
              <p:ext uri="{D42A27DB-BD31-4B8C-83A1-F6EECF244321}">
                <p14:modId xmlns:p14="http://schemas.microsoft.com/office/powerpoint/2010/main" val="3358668277"/>
              </p:ext>
            </p:extLst>
          </p:nvPr>
        </p:nvGraphicFramePr>
        <p:xfrm>
          <a:off x="2843808" y="5084465"/>
          <a:ext cx="4435475" cy="1512887"/>
        </p:xfrm>
        <a:graphic>
          <a:graphicData uri="http://schemas.openxmlformats.org/presentationml/2006/ole">
            <mc:AlternateContent xmlns:mc="http://schemas.openxmlformats.org/markup-compatibility/2006">
              <mc:Choice xmlns:v="urn:schemas-microsoft-com:vml" Requires="v">
                <p:oleObj spid="_x0000_s14355" name="Equation" r:id="rId3" imgW="2781000" imgH="914400" progId="Equation.3">
                  <p:embed/>
                </p:oleObj>
              </mc:Choice>
              <mc:Fallback>
                <p:oleObj name="Equation" r:id="rId3" imgW="278100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5084465"/>
                        <a:ext cx="4435475" cy="1512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08746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p:cNvSpPr>
            <a:spLocks noGrp="1"/>
          </p:cNvSpPr>
          <p:nvPr>
            <p:ph type="sldNum" sz="quarter" idx="12"/>
          </p:nvPr>
        </p:nvSpPr>
        <p:spPr>
          <a:xfrm>
            <a:off x="6553200" y="6245225"/>
            <a:ext cx="2133600" cy="476250"/>
          </a:xfrm>
        </p:spPr>
        <p:txBody>
          <a:bodyPr/>
          <a:lstStyle/>
          <a:p>
            <a:fld id="{1E02BE99-D223-47CA-BA56-D9DFA8BF7297}" type="slidenum">
              <a:rPr lang="en-GB"/>
              <a:pPr/>
              <a:t>19</a:t>
            </a:fld>
            <a:endParaRPr lang="en-GB"/>
          </a:p>
        </p:txBody>
      </p:sp>
      <p:sp>
        <p:nvSpPr>
          <p:cNvPr id="3" name="Rectangle 2"/>
          <p:cNvSpPr txBox="1">
            <a:spLocks noChangeArrowheads="1"/>
          </p:cNvSpPr>
          <p:nvPr/>
        </p:nvSpPr>
        <p:spPr>
          <a:xfrm>
            <a:off x="457200" y="274638"/>
            <a:ext cx="8229600" cy="77787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E" sz="3200" b="1" dirty="0" smtClean="0">
                <a:solidFill>
                  <a:schemeClr val="tx2"/>
                </a:solidFill>
              </a:rPr>
              <a:t>Contd.</a:t>
            </a:r>
            <a:endParaRPr lang="en-GB" sz="3200" b="1" dirty="0">
              <a:solidFill>
                <a:schemeClr val="tx2"/>
              </a:solidFill>
            </a:endParaRPr>
          </a:p>
        </p:txBody>
      </p:sp>
      <p:sp>
        <p:nvSpPr>
          <p:cNvPr id="4" name="Rectangle 3"/>
          <p:cNvSpPr txBox="1">
            <a:spLocks noChangeArrowheads="1"/>
          </p:cNvSpPr>
          <p:nvPr/>
        </p:nvSpPr>
        <p:spPr>
          <a:xfrm>
            <a:off x="323850" y="836713"/>
            <a:ext cx="8640763" cy="57609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Tx/>
              <a:buNone/>
            </a:pPr>
            <a:r>
              <a:rPr lang="en-IE" sz="2000" dirty="0" smtClean="0">
                <a:solidFill>
                  <a:srgbClr val="002060"/>
                </a:solidFill>
              </a:rPr>
              <a:t>Value for t</a:t>
            </a:r>
            <a:r>
              <a:rPr lang="en-IE" sz="2000" baseline="-25000" dirty="0" smtClean="0">
                <a:solidFill>
                  <a:srgbClr val="002060"/>
                </a:solidFill>
              </a:rPr>
              <a:t>0.025 </a:t>
            </a:r>
            <a:r>
              <a:rPr lang="en-IE" sz="2000" dirty="0" smtClean="0">
                <a:solidFill>
                  <a:srgbClr val="002060"/>
                </a:solidFill>
              </a:rPr>
              <a:t>based on </a:t>
            </a:r>
            <a:r>
              <a:rPr lang="en-IE" sz="2000" dirty="0" err="1" smtClean="0">
                <a:solidFill>
                  <a:srgbClr val="002060"/>
                </a:solidFill>
              </a:rPr>
              <a:t>d.o.f</a:t>
            </a:r>
            <a:r>
              <a:rPr lang="en-IE" sz="2000" dirty="0" smtClean="0">
                <a:solidFill>
                  <a:srgbClr val="002060"/>
                </a:solidFill>
              </a:rPr>
              <a:t>. = 14. From t-table, find t</a:t>
            </a:r>
            <a:r>
              <a:rPr lang="en-IE" sz="2000" baseline="-25000" dirty="0" smtClean="0">
                <a:solidFill>
                  <a:srgbClr val="002060"/>
                </a:solidFill>
              </a:rPr>
              <a:t>0.025</a:t>
            </a:r>
            <a:r>
              <a:rPr lang="en-IE" sz="2000" dirty="0" smtClean="0">
                <a:solidFill>
                  <a:srgbClr val="002060"/>
                </a:solidFill>
              </a:rPr>
              <a:t> = 2.145</a:t>
            </a:r>
          </a:p>
          <a:p>
            <a:pPr>
              <a:lnSpc>
                <a:spcPct val="90000"/>
              </a:lnSpc>
              <a:buFontTx/>
              <a:buNone/>
            </a:pPr>
            <a:endParaRPr lang="en-IE" sz="2000" dirty="0" smtClean="0"/>
          </a:p>
          <a:p>
            <a:pPr>
              <a:lnSpc>
                <a:spcPct val="90000"/>
              </a:lnSpc>
              <a:buFontTx/>
              <a:buNone/>
            </a:pPr>
            <a:r>
              <a:rPr lang="en-IE" sz="2000" dirty="0" smtClean="0">
                <a:solidFill>
                  <a:srgbClr val="002060"/>
                </a:solidFill>
              </a:rPr>
              <a:t>So, 95% C.I. is:</a:t>
            </a:r>
          </a:p>
          <a:p>
            <a:pPr>
              <a:lnSpc>
                <a:spcPct val="90000"/>
              </a:lnSpc>
              <a:buFontTx/>
              <a:buNone/>
            </a:pPr>
            <a:endParaRPr lang="en-IE" sz="2000" dirty="0" smtClean="0">
              <a:solidFill>
                <a:srgbClr val="002060"/>
              </a:solidFill>
            </a:endParaRPr>
          </a:p>
          <a:p>
            <a:pPr>
              <a:lnSpc>
                <a:spcPct val="90000"/>
              </a:lnSpc>
              <a:buFontTx/>
              <a:buNone/>
            </a:pPr>
            <a:r>
              <a:rPr lang="en-IE" sz="2000" dirty="0" smtClean="0">
                <a:solidFill>
                  <a:srgbClr val="002060"/>
                </a:solidFill>
              </a:rPr>
              <a:t>i.e. limits are </a:t>
            </a:r>
            <a:r>
              <a:rPr lang="en-IE" sz="2000" b="1" dirty="0" smtClean="0">
                <a:solidFill>
                  <a:srgbClr val="FF0000"/>
                </a:solidFill>
              </a:rPr>
              <a:t>8.80 </a:t>
            </a:r>
            <a:r>
              <a:rPr lang="en-IE" sz="2000" b="1" dirty="0" smtClean="0">
                <a:solidFill>
                  <a:srgbClr val="FF0000"/>
                </a:solidFill>
                <a:sym typeface="Symbol" pitchFamily="18" charset="2"/>
              </a:rPr>
              <a:t> 6.08</a:t>
            </a:r>
            <a:r>
              <a:rPr lang="en-IE" sz="2000" dirty="0" smtClean="0">
                <a:sym typeface="Symbol" pitchFamily="18" charset="2"/>
              </a:rPr>
              <a:t>    </a:t>
            </a:r>
            <a:r>
              <a:rPr lang="en-IE" sz="2000" dirty="0" smtClean="0">
                <a:solidFill>
                  <a:srgbClr val="002060"/>
                </a:solidFill>
                <a:sym typeface="Symbol" pitchFamily="18" charset="2"/>
              </a:rPr>
              <a:t>or (</a:t>
            </a:r>
            <a:r>
              <a:rPr lang="en-IE" sz="2000" b="1" dirty="0" smtClean="0">
                <a:solidFill>
                  <a:srgbClr val="FF0000"/>
                </a:solidFill>
                <a:sym typeface="Symbol" pitchFamily="18" charset="2"/>
              </a:rPr>
              <a:t>2.72</a:t>
            </a:r>
            <a:r>
              <a:rPr lang="en-IE" sz="2000" dirty="0" smtClean="0">
                <a:sym typeface="Symbol" pitchFamily="18" charset="2"/>
              </a:rPr>
              <a:t>, </a:t>
            </a:r>
            <a:r>
              <a:rPr lang="en-IE" sz="2000" b="1" dirty="0" smtClean="0">
                <a:solidFill>
                  <a:srgbClr val="FF0000"/>
                </a:solidFill>
                <a:sym typeface="Symbol" pitchFamily="18" charset="2"/>
              </a:rPr>
              <a:t>14.88</a:t>
            </a:r>
            <a:r>
              <a:rPr lang="en-IE" sz="2000" dirty="0" smtClean="0">
                <a:solidFill>
                  <a:srgbClr val="002060"/>
                </a:solidFill>
                <a:sym typeface="Symbol" pitchFamily="18" charset="2"/>
              </a:rPr>
              <a:t>), so 95% confident that there is a mean difference (reduction) in B.P. of between 2.72 and 14.88</a:t>
            </a:r>
          </a:p>
          <a:p>
            <a:pPr>
              <a:lnSpc>
                <a:spcPct val="90000"/>
              </a:lnSpc>
              <a:buFontTx/>
              <a:buNone/>
            </a:pPr>
            <a:endParaRPr lang="en-IE" sz="2000" dirty="0" smtClean="0">
              <a:sym typeface="Symbol" pitchFamily="18" charset="2"/>
            </a:endParaRPr>
          </a:p>
          <a:p>
            <a:pPr>
              <a:lnSpc>
                <a:spcPct val="90000"/>
              </a:lnSpc>
              <a:buFontTx/>
              <a:buNone/>
            </a:pPr>
            <a:r>
              <a:rPr lang="en-IE" sz="2000" dirty="0" smtClean="0">
                <a:solidFill>
                  <a:srgbClr val="002060"/>
                </a:solidFill>
                <a:sym typeface="Symbol" pitchFamily="18" charset="2"/>
              </a:rPr>
              <a:t>(b) The claim is that  &gt; 0, so we look at H</a:t>
            </a:r>
            <a:r>
              <a:rPr lang="en-IE" sz="2000" baseline="-25000" dirty="0" smtClean="0">
                <a:solidFill>
                  <a:srgbClr val="002060"/>
                </a:solidFill>
                <a:sym typeface="Symbol" pitchFamily="18" charset="2"/>
              </a:rPr>
              <a:t>0</a:t>
            </a:r>
            <a:r>
              <a:rPr lang="en-IE" sz="2000" dirty="0" smtClean="0">
                <a:solidFill>
                  <a:srgbClr val="002060"/>
                </a:solidFill>
                <a:sym typeface="Symbol" pitchFamily="18" charset="2"/>
              </a:rPr>
              <a:t>:  = 0 </a:t>
            </a:r>
            <a:r>
              <a:rPr lang="en-IE" sz="2000" dirty="0" err="1" smtClean="0">
                <a:solidFill>
                  <a:srgbClr val="002060"/>
                </a:solidFill>
                <a:sym typeface="Symbol" pitchFamily="18" charset="2"/>
              </a:rPr>
              <a:t>vs</a:t>
            </a:r>
            <a:r>
              <a:rPr lang="en-IE" sz="2000" dirty="0" smtClean="0">
                <a:solidFill>
                  <a:srgbClr val="002060"/>
                </a:solidFill>
                <a:sym typeface="Symbol" pitchFamily="18" charset="2"/>
              </a:rPr>
              <a:t> H</a:t>
            </a:r>
            <a:r>
              <a:rPr lang="en-IE" sz="2000" baseline="-25000" dirty="0" smtClean="0">
                <a:solidFill>
                  <a:srgbClr val="002060"/>
                </a:solidFill>
                <a:sym typeface="Symbol" pitchFamily="18" charset="2"/>
              </a:rPr>
              <a:t>1</a:t>
            </a:r>
            <a:r>
              <a:rPr lang="en-IE" sz="2000" dirty="0" smtClean="0">
                <a:solidFill>
                  <a:srgbClr val="002060"/>
                </a:solidFill>
                <a:sym typeface="Symbol" pitchFamily="18" charset="2"/>
              </a:rPr>
              <a:t>:  </a:t>
            </a:r>
            <a:r>
              <a:rPr lang="en-IE" sz="2000" dirty="0" smtClean="0">
                <a:solidFill>
                  <a:srgbClr val="FF0000"/>
                </a:solidFill>
                <a:sym typeface="Symbol" pitchFamily="18" charset="2"/>
              </a:rPr>
              <a:t>&gt; </a:t>
            </a:r>
            <a:r>
              <a:rPr lang="en-IE" sz="2000" dirty="0" smtClean="0">
                <a:solidFill>
                  <a:srgbClr val="002060"/>
                </a:solidFill>
                <a:sym typeface="Symbol" pitchFamily="18" charset="2"/>
              </a:rPr>
              <a:t>0 </a:t>
            </a:r>
            <a:r>
              <a:rPr lang="en-IE" sz="2000" dirty="0" smtClean="0">
                <a:sym typeface="Symbol" pitchFamily="18" charset="2"/>
              </a:rPr>
              <a:t>, </a:t>
            </a:r>
          </a:p>
          <a:p>
            <a:pPr>
              <a:lnSpc>
                <a:spcPct val="90000"/>
              </a:lnSpc>
              <a:buFontTx/>
              <a:buNone/>
            </a:pPr>
            <a:endParaRPr lang="en-IE" sz="900" dirty="0" smtClean="0">
              <a:sym typeface="Symbol" pitchFamily="18" charset="2"/>
            </a:endParaRPr>
          </a:p>
          <a:p>
            <a:pPr>
              <a:lnSpc>
                <a:spcPct val="90000"/>
              </a:lnSpc>
              <a:buFontTx/>
              <a:buNone/>
            </a:pPr>
            <a:r>
              <a:rPr lang="en-IE" sz="2000" dirty="0" smtClean="0">
                <a:solidFill>
                  <a:srgbClr val="002060"/>
                </a:solidFill>
                <a:sym typeface="Symbol" pitchFamily="18" charset="2"/>
              </a:rPr>
              <a:t>So t-statistic as before, but right-tailed (one sided only) Rejection Region. For </a:t>
            </a:r>
            <a:r>
              <a:rPr lang="en-IE" sz="2000" dirty="0" err="1" smtClean="0">
                <a:solidFill>
                  <a:srgbClr val="002060"/>
                </a:solidFill>
                <a:sym typeface="Symbol" pitchFamily="18" charset="2"/>
              </a:rPr>
              <a:t>d.o.f</a:t>
            </a:r>
            <a:r>
              <a:rPr lang="en-IE" sz="2000" dirty="0" smtClean="0">
                <a:solidFill>
                  <a:srgbClr val="002060"/>
                </a:solidFill>
                <a:sym typeface="Symbol" pitchFamily="18" charset="2"/>
              </a:rPr>
              <a:t>. = 14, t</a:t>
            </a:r>
            <a:r>
              <a:rPr lang="en-IE" sz="2000" baseline="-25000" dirty="0" smtClean="0">
                <a:solidFill>
                  <a:srgbClr val="002060"/>
                </a:solidFill>
                <a:sym typeface="Symbol" pitchFamily="18" charset="2"/>
              </a:rPr>
              <a:t>0.01</a:t>
            </a:r>
            <a:r>
              <a:rPr lang="en-IE" sz="2000" dirty="0" smtClean="0">
                <a:solidFill>
                  <a:srgbClr val="002060"/>
                </a:solidFill>
                <a:sym typeface="Symbol" pitchFamily="18" charset="2"/>
              </a:rPr>
              <a:t> = </a:t>
            </a:r>
            <a:r>
              <a:rPr lang="en-IE" sz="2000" dirty="0" smtClean="0">
                <a:solidFill>
                  <a:srgbClr val="FF0000"/>
                </a:solidFill>
                <a:sym typeface="Symbol" pitchFamily="18" charset="2"/>
              </a:rPr>
              <a:t>2.624</a:t>
            </a:r>
            <a:r>
              <a:rPr lang="en-IE" sz="2000" dirty="0" smtClean="0">
                <a:solidFill>
                  <a:srgbClr val="002060"/>
                </a:solidFill>
                <a:sym typeface="Symbol" pitchFamily="18" charset="2"/>
              </a:rPr>
              <a:t>. So calculated value from our data</a:t>
            </a:r>
          </a:p>
          <a:p>
            <a:pPr>
              <a:lnSpc>
                <a:spcPct val="90000"/>
              </a:lnSpc>
              <a:buFontTx/>
              <a:buNone/>
            </a:pPr>
            <a:endParaRPr lang="en-IE" sz="2000" dirty="0" smtClean="0">
              <a:sym typeface="Symbol" pitchFamily="18" charset="2"/>
            </a:endParaRPr>
          </a:p>
          <a:p>
            <a:pPr>
              <a:lnSpc>
                <a:spcPct val="90000"/>
              </a:lnSpc>
              <a:buFontTx/>
              <a:buNone/>
            </a:pPr>
            <a:r>
              <a:rPr lang="en-IE" sz="1400" dirty="0" smtClean="0">
                <a:sym typeface="Symbol" pitchFamily="18" charset="2"/>
              </a:rPr>
              <a:t>                                                                                        </a:t>
            </a:r>
            <a:r>
              <a:rPr lang="en-IE" sz="1800" dirty="0" smtClean="0">
                <a:solidFill>
                  <a:srgbClr val="002060"/>
                </a:solidFill>
                <a:sym typeface="Symbol" pitchFamily="18" charset="2"/>
              </a:rPr>
              <a:t>clearly in Rejection region, </a:t>
            </a:r>
            <a:r>
              <a:rPr lang="en-IE" sz="1800" b="1" dirty="0" smtClean="0">
                <a:solidFill>
                  <a:srgbClr val="FF0000"/>
                </a:solidFill>
                <a:sym typeface="Symbol" pitchFamily="18" charset="2"/>
              </a:rPr>
              <a:t>so H</a:t>
            </a:r>
            <a:r>
              <a:rPr lang="en-IE" sz="1800" b="1" baseline="-25000" dirty="0" smtClean="0">
                <a:solidFill>
                  <a:srgbClr val="FF0000"/>
                </a:solidFill>
                <a:sym typeface="Symbol" pitchFamily="18" charset="2"/>
              </a:rPr>
              <a:t>0</a:t>
            </a:r>
          </a:p>
          <a:p>
            <a:pPr>
              <a:lnSpc>
                <a:spcPct val="90000"/>
              </a:lnSpc>
              <a:buFontTx/>
              <a:buNone/>
            </a:pPr>
            <a:r>
              <a:rPr lang="en-IE" sz="1800" b="1" baseline="-25000" dirty="0" smtClean="0">
                <a:solidFill>
                  <a:srgbClr val="FF0000"/>
                </a:solidFill>
                <a:sym typeface="Symbol" pitchFamily="18" charset="2"/>
              </a:rPr>
              <a:t>                                                                                                    </a:t>
            </a:r>
            <a:r>
              <a:rPr lang="en-IE" sz="1800" b="1" dirty="0" smtClean="0">
                <a:solidFill>
                  <a:srgbClr val="FF0000"/>
                </a:solidFill>
                <a:sym typeface="Symbol" pitchFamily="18" charset="2"/>
              </a:rPr>
              <a:t>rejected in favour of H</a:t>
            </a:r>
            <a:r>
              <a:rPr lang="en-IE" sz="1800" b="1" baseline="-25000" dirty="0" smtClean="0">
                <a:solidFill>
                  <a:srgbClr val="FF0000"/>
                </a:solidFill>
                <a:sym typeface="Symbol" pitchFamily="18" charset="2"/>
              </a:rPr>
              <a:t>1 </a:t>
            </a:r>
            <a:r>
              <a:rPr lang="en-IE" sz="1800" b="1" dirty="0" smtClean="0">
                <a:solidFill>
                  <a:srgbClr val="FF0000"/>
                </a:solidFill>
                <a:sym typeface="Symbol" pitchFamily="18" charset="2"/>
              </a:rPr>
              <a:t>at = 0.01</a:t>
            </a:r>
            <a:r>
              <a:rPr lang="en-IE" sz="1800" dirty="0" smtClean="0">
                <a:sym typeface="Symbol" pitchFamily="18" charset="2"/>
              </a:rPr>
              <a:t>               </a:t>
            </a:r>
          </a:p>
          <a:p>
            <a:pPr>
              <a:lnSpc>
                <a:spcPct val="90000"/>
              </a:lnSpc>
              <a:buFontTx/>
              <a:buNone/>
            </a:pPr>
            <a:r>
              <a:rPr lang="en-IE" sz="1800" dirty="0" smtClean="0">
                <a:sym typeface="Symbol" pitchFamily="18" charset="2"/>
              </a:rPr>
              <a:t>                                                                       </a:t>
            </a:r>
            <a:r>
              <a:rPr lang="en-IE" sz="1800" dirty="0" smtClean="0">
                <a:solidFill>
                  <a:srgbClr val="002060"/>
                </a:solidFill>
                <a:sym typeface="Symbol" pitchFamily="18" charset="2"/>
              </a:rPr>
              <a:t>Reduction in B.P. after medication </a:t>
            </a:r>
          </a:p>
          <a:p>
            <a:pPr>
              <a:lnSpc>
                <a:spcPct val="90000"/>
              </a:lnSpc>
              <a:buFontTx/>
              <a:buNone/>
            </a:pPr>
            <a:r>
              <a:rPr lang="en-IE" sz="1800" dirty="0" smtClean="0">
                <a:solidFill>
                  <a:srgbClr val="002060"/>
                </a:solidFill>
                <a:sym typeface="Symbol" pitchFamily="18" charset="2"/>
              </a:rPr>
              <a:t>                                                                    strongly supported by  data.</a:t>
            </a:r>
          </a:p>
          <a:p>
            <a:pPr>
              <a:lnSpc>
                <a:spcPct val="90000"/>
              </a:lnSpc>
              <a:buFontTx/>
              <a:buNone/>
            </a:pPr>
            <a:endParaRPr lang="en-IE" sz="1600" dirty="0" smtClean="0">
              <a:sym typeface="Symbol" pitchFamily="18" charset="2"/>
            </a:endParaRPr>
          </a:p>
          <a:p>
            <a:pPr>
              <a:lnSpc>
                <a:spcPct val="90000"/>
              </a:lnSpc>
              <a:buFontTx/>
              <a:buNone/>
            </a:pPr>
            <a:r>
              <a:rPr lang="en-IE" sz="1600" dirty="0" smtClean="0">
                <a:sym typeface="Symbol" pitchFamily="18" charset="2"/>
              </a:rPr>
              <a:t>                                                                        </a:t>
            </a:r>
            <a:endParaRPr lang="en-IE" sz="1600" dirty="0">
              <a:sym typeface="Symbol" pitchFamily="18" charset="2"/>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402146542"/>
              </p:ext>
            </p:extLst>
          </p:nvPr>
        </p:nvGraphicFramePr>
        <p:xfrm>
          <a:off x="1979713" y="1296206"/>
          <a:ext cx="6707087" cy="764642"/>
        </p:xfrm>
        <a:graphic>
          <a:graphicData uri="http://schemas.openxmlformats.org/presentationml/2006/ole">
            <mc:AlternateContent xmlns:mc="http://schemas.openxmlformats.org/markup-compatibility/2006">
              <mc:Choice xmlns:v="urn:schemas-microsoft-com:vml" Requires="v">
                <p:oleObj spid="_x0000_s15392" name="Equation" r:id="rId3" imgW="3352680" imgH="457200" progId="Equation.3">
                  <p:embed/>
                </p:oleObj>
              </mc:Choice>
              <mc:Fallback>
                <p:oleObj name="Equation" r:id="rId3" imgW="335268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3" y="1296206"/>
                        <a:ext cx="6707087" cy="764642"/>
                      </a:xfrm>
                      <a:prstGeom prst="rect">
                        <a:avLst/>
                      </a:prstGeom>
                      <a:noFill/>
                      <a:ln>
                        <a:noFill/>
                      </a:ln>
                      <a:effectLs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1548423831"/>
              </p:ext>
            </p:extLst>
          </p:nvPr>
        </p:nvGraphicFramePr>
        <p:xfrm>
          <a:off x="395536" y="4581129"/>
          <a:ext cx="3240633" cy="849978"/>
        </p:xfrm>
        <a:graphic>
          <a:graphicData uri="http://schemas.openxmlformats.org/presentationml/2006/ole">
            <mc:AlternateContent xmlns:mc="http://schemas.openxmlformats.org/markup-compatibility/2006">
              <mc:Choice xmlns:v="urn:schemas-microsoft-com:vml" Requires="v">
                <p:oleObj spid="_x0000_s15393" name="Equation" r:id="rId5" imgW="1777680" imgH="558720" progId="Equation.3">
                  <p:embed/>
                </p:oleObj>
              </mc:Choice>
              <mc:Fallback>
                <p:oleObj name="Equation" r:id="rId5" imgW="1777680" imgH="558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536" y="4581129"/>
                        <a:ext cx="3240633" cy="849978"/>
                      </a:xfrm>
                      <a:prstGeom prst="rect">
                        <a:avLst/>
                      </a:prstGeom>
                      <a:noFill/>
                      <a:ln>
                        <a:noFill/>
                      </a:ln>
                      <a:effectLst/>
                      <a:extLst/>
                    </p:spPr>
                  </p:pic>
                </p:oleObj>
              </mc:Fallback>
            </mc:AlternateContent>
          </a:graphicData>
        </a:graphic>
      </p:graphicFrame>
      <p:sp>
        <p:nvSpPr>
          <p:cNvPr id="7" name="Freeform 13"/>
          <p:cNvSpPr>
            <a:spLocks/>
          </p:cNvSpPr>
          <p:nvPr/>
        </p:nvSpPr>
        <p:spPr bwMode="auto">
          <a:xfrm>
            <a:off x="755650" y="5805488"/>
            <a:ext cx="3384550" cy="768350"/>
          </a:xfrm>
          <a:custGeom>
            <a:avLst/>
            <a:gdLst>
              <a:gd name="T0" fmla="*/ 0 w 2132"/>
              <a:gd name="T1" fmla="*/ 408 h 484"/>
              <a:gd name="T2" fmla="*/ 953 w 2132"/>
              <a:gd name="T3" fmla="*/ 0 h 484"/>
              <a:gd name="T4" fmla="*/ 1951 w 2132"/>
              <a:gd name="T5" fmla="*/ 408 h 484"/>
              <a:gd name="T6" fmla="*/ 2041 w 2132"/>
              <a:gd name="T7" fmla="*/ 453 h 484"/>
            </a:gdLst>
            <a:ahLst/>
            <a:cxnLst>
              <a:cxn ang="0">
                <a:pos x="T0" y="T1"/>
              </a:cxn>
              <a:cxn ang="0">
                <a:pos x="T2" y="T3"/>
              </a:cxn>
              <a:cxn ang="0">
                <a:pos x="T4" y="T5"/>
              </a:cxn>
              <a:cxn ang="0">
                <a:pos x="T6" y="T7"/>
              </a:cxn>
            </a:cxnLst>
            <a:rect l="0" t="0" r="r" b="b"/>
            <a:pathLst>
              <a:path w="2132" h="484">
                <a:moveTo>
                  <a:pt x="0" y="408"/>
                </a:moveTo>
                <a:cubicBezTo>
                  <a:pt x="314" y="204"/>
                  <a:pt x="628" y="0"/>
                  <a:pt x="953" y="0"/>
                </a:cubicBezTo>
                <a:cubicBezTo>
                  <a:pt x="1278" y="0"/>
                  <a:pt x="1770" y="332"/>
                  <a:pt x="1951" y="408"/>
                </a:cubicBezTo>
                <a:cubicBezTo>
                  <a:pt x="2132" y="484"/>
                  <a:pt x="2086" y="468"/>
                  <a:pt x="2041" y="45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8" name="Line 14"/>
          <p:cNvSpPr>
            <a:spLocks noChangeShapeType="1"/>
          </p:cNvSpPr>
          <p:nvPr/>
        </p:nvSpPr>
        <p:spPr bwMode="auto">
          <a:xfrm>
            <a:off x="468313" y="6524625"/>
            <a:ext cx="3671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9" name="Line 15"/>
          <p:cNvSpPr>
            <a:spLocks noChangeShapeType="1"/>
          </p:cNvSpPr>
          <p:nvPr/>
        </p:nvSpPr>
        <p:spPr bwMode="auto">
          <a:xfrm>
            <a:off x="3492500" y="6237288"/>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0" name="Line 16"/>
          <p:cNvSpPr>
            <a:spLocks noChangeShapeType="1"/>
          </p:cNvSpPr>
          <p:nvPr/>
        </p:nvSpPr>
        <p:spPr bwMode="auto">
          <a:xfrm>
            <a:off x="2268538" y="5805488"/>
            <a:ext cx="0" cy="719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1" name="Line 17"/>
          <p:cNvSpPr>
            <a:spLocks noChangeShapeType="1"/>
          </p:cNvSpPr>
          <p:nvPr/>
        </p:nvSpPr>
        <p:spPr bwMode="auto">
          <a:xfrm>
            <a:off x="3563938" y="6308725"/>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2" name="Line 18"/>
          <p:cNvSpPr>
            <a:spLocks noChangeShapeType="1"/>
          </p:cNvSpPr>
          <p:nvPr/>
        </p:nvSpPr>
        <p:spPr bwMode="auto">
          <a:xfrm>
            <a:off x="3635375" y="6381750"/>
            <a:ext cx="0"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3" name="Line 19"/>
          <p:cNvSpPr>
            <a:spLocks noChangeShapeType="1"/>
          </p:cNvSpPr>
          <p:nvPr/>
        </p:nvSpPr>
        <p:spPr bwMode="auto">
          <a:xfrm>
            <a:off x="3779838" y="6453188"/>
            <a:ext cx="0"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4" name="Line 20"/>
          <p:cNvSpPr>
            <a:spLocks noChangeShapeType="1"/>
          </p:cNvSpPr>
          <p:nvPr/>
        </p:nvSpPr>
        <p:spPr bwMode="auto">
          <a:xfrm flipV="1">
            <a:off x="3708400" y="6381750"/>
            <a:ext cx="0"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5" name="Line 21"/>
          <p:cNvSpPr>
            <a:spLocks noChangeShapeType="1"/>
          </p:cNvSpPr>
          <p:nvPr/>
        </p:nvSpPr>
        <p:spPr bwMode="auto">
          <a:xfrm flipH="1">
            <a:off x="611188" y="6453188"/>
            <a:ext cx="144462" cy="714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6" name="Text Box 22"/>
          <p:cNvSpPr txBox="1">
            <a:spLocks noChangeArrowheads="1"/>
          </p:cNvSpPr>
          <p:nvPr/>
        </p:nvSpPr>
        <p:spPr bwMode="auto">
          <a:xfrm>
            <a:off x="2124075" y="6586538"/>
            <a:ext cx="215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sz="1400"/>
              <a:t>0</a:t>
            </a:r>
            <a:endParaRPr lang="en-GB" sz="1400"/>
          </a:p>
        </p:txBody>
      </p:sp>
      <p:sp>
        <p:nvSpPr>
          <p:cNvPr id="17" name="Text Box 23"/>
          <p:cNvSpPr txBox="1">
            <a:spLocks noChangeArrowheads="1"/>
          </p:cNvSpPr>
          <p:nvPr/>
        </p:nvSpPr>
        <p:spPr bwMode="auto">
          <a:xfrm>
            <a:off x="3348038" y="5876925"/>
            <a:ext cx="576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sz="1600"/>
              <a:t>t</a:t>
            </a:r>
            <a:r>
              <a:rPr lang="en-IE" sz="1600" baseline="-25000"/>
              <a:t>14</a:t>
            </a:r>
            <a:endParaRPr lang="en-GB" sz="1600"/>
          </a:p>
        </p:txBody>
      </p:sp>
      <p:sp>
        <p:nvSpPr>
          <p:cNvPr id="18" name="Text Box 24"/>
          <p:cNvSpPr txBox="1">
            <a:spLocks noChangeArrowheads="1"/>
          </p:cNvSpPr>
          <p:nvPr/>
        </p:nvSpPr>
        <p:spPr bwMode="auto">
          <a:xfrm>
            <a:off x="1981200" y="616585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sz="1600">
                <a:solidFill>
                  <a:srgbClr val="FF0000"/>
                </a:solidFill>
              </a:rPr>
              <a:t>Accept</a:t>
            </a:r>
            <a:endParaRPr lang="en-GB" sz="1600">
              <a:solidFill>
                <a:srgbClr val="FF0000"/>
              </a:solidFill>
            </a:endParaRPr>
          </a:p>
        </p:txBody>
      </p:sp>
      <p:sp>
        <p:nvSpPr>
          <p:cNvPr id="19" name="Text Box 25"/>
          <p:cNvSpPr txBox="1">
            <a:spLocks noChangeArrowheads="1"/>
          </p:cNvSpPr>
          <p:nvPr/>
        </p:nvSpPr>
        <p:spPr bwMode="auto">
          <a:xfrm>
            <a:off x="4140200" y="6188075"/>
            <a:ext cx="2160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sz="1600">
                <a:solidFill>
                  <a:srgbClr val="FF0000"/>
                </a:solidFill>
              </a:rPr>
              <a:t>Reject = 1%</a:t>
            </a:r>
            <a:endParaRPr lang="en-GB" sz="1600">
              <a:solidFill>
                <a:srgbClr val="FF0000"/>
              </a:solidFill>
            </a:endParaRPr>
          </a:p>
        </p:txBody>
      </p:sp>
      <p:sp>
        <p:nvSpPr>
          <p:cNvPr id="20" name="Line 26"/>
          <p:cNvSpPr>
            <a:spLocks noChangeShapeType="1"/>
          </p:cNvSpPr>
          <p:nvPr/>
        </p:nvSpPr>
        <p:spPr bwMode="auto">
          <a:xfrm flipH="1">
            <a:off x="3779838" y="6381750"/>
            <a:ext cx="431800" cy="7143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1" name="Text Box 27"/>
          <p:cNvSpPr txBox="1">
            <a:spLocks noChangeArrowheads="1"/>
          </p:cNvSpPr>
          <p:nvPr/>
        </p:nvSpPr>
        <p:spPr bwMode="auto">
          <a:xfrm>
            <a:off x="5724525" y="6308725"/>
            <a:ext cx="1439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sz="1600" dirty="0">
                <a:solidFill>
                  <a:srgbClr val="FF0000"/>
                </a:solidFill>
                <a:sym typeface="Symbol" pitchFamily="18" charset="2"/>
              </a:rPr>
              <a:t>t</a:t>
            </a:r>
            <a:r>
              <a:rPr lang="en-IE" sz="1600" baseline="-25000" dirty="0">
                <a:solidFill>
                  <a:srgbClr val="FF0000"/>
                </a:solidFill>
                <a:sym typeface="Symbol" pitchFamily="18" charset="2"/>
              </a:rPr>
              <a:t>0.01</a:t>
            </a:r>
            <a:r>
              <a:rPr lang="en-IE" sz="1600" dirty="0">
                <a:solidFill>
                  <a:srgbClr val="FF0000"/>
                </a:solidFill>
                <a:sym typeface="Symbol" pitchFamily="18" charset="2"/>
              </a:rPr>
              <a:t> = 2.624.</a:t>
            </a:r>
            <a:endParaRPr lang="en-GB" sz="1600" dirty="0">
              <a:solidFill>
                <a:srgbClr val="FF0000"/>
              </a:solidFill>
              <a:sym typeface="Symbol" pitchFamily="18" charset="2"/>
            </a:endParaRPr>
          </a:p>
        </p:txBody>
      </p:sp>
      <p:sp>
        <p:nvSpPr>
          <p:cNvPr id="22" name="Line 30"/>
          <p:cNvSpPr>
            <a:spLocks noChangeShapeType="1"/>
          </p:cNvSpPr>
          <p:nvPr/>
        </p:nvSpPr>
        <p:spPr bwMode="auto">
          <a:xfrm flipV="1">
            <a:off x="3492500" y="6524625"/>
            <a:ext cx="0" cy="1444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3" name="Line 31"/>
          <p:cNvSpPr>
            <a:spLocks noChangeShapeType="1"/>
          </p:cNvSpPr>
          <p:nvPr/>
        </p:nvSpPr>
        <p:spPr bwMode="auto">
          <a:xfrm>
            <a:off x="3492500" y="6669088"/>
            <a:ext cx="2303463"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4" name="Line 32"/>
          <p:cNvSpPr>
            <a:spLocks noChangeShapeType="1"/>
          </p:cNvSpPr>
          <p:nvPr/>
        </p:nvSpPr>
        <p:spPr bwMode="auto">
          <a:xfrm flipH="1">
            <a:off x="3708399" y="5157789"/>
            <a:ext cx="360363" cy="122396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5" name="Freeform 33"/>
          <p:cNvSpPr>
            <a:spLocks/>
          </p:cNvSpPr>
          <p:nvPr/>
        </p:nvSpPr>
        <p:spPr bwMode="auto">
          <a:xfrm>
            <a:off x="2627313" y="5781675"/>
            <a:ext cx="720725" cy="239713"/>
          </a:xfrm>
          <a:custGeom>
            <a:avLst/>
            <a:gdLst>
              <a:gd name="T0" fmla="*/ 454 w 454"/>
              <a:gd name="T1" fmla="*/ 151 h 151"/>
              <a:gd name="T2" fmla="*/ 136 w 454"/>
              <a:gd name="T3" fmla="*/ 15 h 151"/>
              <a:gd name="T4" fmla="*/ 0 w 454"/>
              <a:gd name="T5" fmla="*/ 60 h 151"/>
            </a:gdLst>
            <a:ahLst/>
            <a:cxnLst>
              <a:cxn ang="0">
                <a:pos x="T0" y="T1"/>
              </a:cxn>
              <a:cxn ang="0">
                <a:pos x="T2" y="T3"/>
              </a:cxn>
              <a:cxn ang="0">
                <a:pos x="T4" y="T5"/>
              </a:cxn>
            </a:cxnLst>
            <a:rect l="0" t="0" r="r" b="b"/>
            <a:pathLst>
              <a:path w="454" h="151">
                <a:moveTo>
                  <a:pt x="454" y="151"/>
                </a:moveTo>
                <a:cubicBezTo>
                  <a:pt x="333" y="90"/>
                  <a:pt x="212" y="30"/>
                  <a:pt x="136" y="15"/>
                </a:cubicBezTo>
                <a:cubicBezTo>
                  <a:pt x="60" y="0"/>
                  <a:pt x="15" y="53"/>
                  <a:pt x="0" y="60"/>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6" name="Line 34"/>
          <p:cNvSpPr>
            <a:spLocks noChangeShapeType="1"/>
          </p:cNvSpPr>
          <p:nvPr/>
        </p:nvSpPr>
        <p:spPr bwMode="auto">
          <a:xfrm flipH="1">
            <a:off x="2555875" y="5878513"/>
            <a:ext cx="73025" cy="7143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Tree>
    <p:extLst>
      <p:ext uri="{BB962C8B-B14F-4D97-AF65-F5344CB8AC3E}">
        <p14:creationId xmlns:p14="http://schemas.microsoft.com/office/powerpoint/2010/main" val="4107768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fld id="{99928F9E-7575-4ACE-92C2-E55B4317501D}" type="slidenum">
              <a:rPr lang="en-GB"/>
              <a:pPr/>
              <a:t>2</a:t>
            </a:fld>
            <a:endParaRPr lang="en-GB"/>
          </a:p>
        </p:txBody>
      </p:sp>
      <p:sp>
        <p:nvSpPr>
          <p:cNvPr id="3" name="Rectangle 4"/>
          <p:cNvSpPr>
            <a:spLocks noChangeArrowheads="1"/>
          </p:cNvSpPr>
          <p:nvPr/>
        </p:nvSpPr>
        <p:spPr bwMode="auto">
          <a:xfrm>
            <a:off x="685800" y="609600"/>
            <a:ext cx="7772400"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r>
              <a:rPr lang="en-GB" sz="3200" b="1" dirty="0">
                <a:solidFill>
                  <a:schemeClr val="tx2"/>
                </a:solidFill>
              </a:rPr>
              <a:t>Standard Statistical Distributions</a:t>
            </a:r>
            <a:r>
              <a:rPr lang="en-GB" sz="3200" dirty="0">
                <a:solidFill>
                  <a:schemeClr val="tx2"/>
                </a:solidFill>
              </a:rPr>
              <a:t/>
            </a:r>
            <a:br>
              <a:rPr lang="en-GB" sz="3200" dirty="0">
                <a:solidFill>
                  <a:schemeClr val="tx2"/>
                </a:solidFill>
              </a:rPr>
            </a:br>
            <a:r>
              <a:rPr lang="en-GB" sz="900" dirty="0">
                <a:solidFill>
                  <a:schemeClr val="tx2"/>
                </a:solidFill>
              </a:rPr>
              <a:t/>
            </a:r>
            <a:br>
              <a:rPr lang="en-GB" sz="900" dirty="0">
                <a:solidFill>
                  <a:schemeClr val="tx2"/>
                </a:solidFill>
              </a:rPr>
            </a:br>
            <a:r>
              <a:rPr lang="en-GB" sz="900" dirty="0">
                <a:solidFill>
                  <a:schemeClr val="tx2"/>
                </a:solidFill>
              </a:rPr>
              <a:t/>
            </a:r>
            <a:br>
              <a:rPr lang="en-GB" sz="900" dirty="0">
                <a:solidFill>
                  <a:schemeClr val="tx2"/>
                </a:solidFill>
              </a:rPr>
            </a:br>
            <a:r>
              <a:rPr lang="en-GB" sz="900" dirty="0">
                <a:solidFill>
                  <a:schemeClr val="tx2"/>
                </a:solidFill>
              </a:rPr>
              <a:t/>
            </a:r>
            <a:br>
              <a:rPr lang="en-GB" sz="900" dirty="0">
                <a:solidFill>
                  <a:schemeClr val="tx2"/>
                </a:solidFill>
              </a:rPr>
            </a:br>
            <a:r>
              <a:rPr lang="en-GB" sz="2000" b="1" dirty="0">
                <a:solidFill>
                  <a:srgbClr val="002060"/>
                </a:solidFill>
              </a:rPr>
              <a:t>Importance</a:t>
            </a:r>
            <a:r>
              <a:rPr lang="en-GB" sz="1600" b="1" dirty="0">
                <a:solidFill>
                  <a:srgbClr val="002060"/>
                </a:solidFill>
              </a:rPr>
              <a:t/>
            </a:r>
            <a:br>
              <a:rPr lang="en-GB" sz="1600" b="1" dirty="0">
                <a:solidFill>
                  <a:srgbClr val="002060"/>
                </a:solidFill>
              </a:rPr>
            </a:br>
            <a:r>
              <a:rPr lang="en-GB" sz="1600" dirty="0">
                <a:solidFill>
                  <a:srgbClr val="002060"/>
                </a:solidFill>
              </a:rPr>
              <a:t>    </a:t>
            </a:r>
            <a:r>
              <a:rPr lang="en-GB" sz="2000" dirty="0">
                <a:solidFill>
                  <a:srgbClr val="002060"/>
                </a:solidFill>
              </a:rPr>
              <a:t>Modelling practical applications</a:t>
            </a:r>
            <a:br>
              <a:rPr lang="en-GB" sz="2000" dirty="0">
                <a:solidFill>
                  <a:srgbClr val="002060"/>
                </a:solidFill>
              </a:rPr>
            </a:br>
            <a:r>
              <a:rPr lang="en-GB" sz="1600" dirty="0">
                <a:solidFill>
                  <a:srgbClr val="002060"/>
                </a:solidFill>
              </a:rPr>
              <a:t>    </a:t>
            </a:r>
            <a:r>
              <a:rPr lang="en-GB" sz="2000" dirty="0">
                <a:solidFill>
                  <a:srgbClr val="002060"/>
                </a:solidFill>
              </a:rPr>
              <a:t>Mathematical properties are known</a:t>
            </a:r>
            <a:br>
              <a:rPr lang="en-GB" sz="2000" dirty="0">
                <a:solidFill>
                  <a:srgbClr val="002060"/>
                </a:solidFill>
              </a:rPr>
            </a:br>
            <a:r>
              <a:rPr lang="en-GB" sz="1600" dirty="0">
                <a:solidFill>
                  <a:srgbClr val="002060"/>
                </a:solidFill>
              </a:rPr>
              <a:t>    </a:t>
            </a:r>
            <a:r>
              <a:rPr lang="en-GB" sz="2000" dirty="0">
                <a:solidFill>
                  <a:srgbClr val="002060"/>
                </a:solidFill>
              </a:rPr>
              <a:t>Described by few parameters, which have natural interpretations.</a:t>
            </a:r>
            <a:r>
              <a:rPr lang="en-GB" sz="1600" dirty="0">
                <a:solidFill>
                  <a:srgbClr val="002060"/>
                </a:solidFill>
              </a:rPr>
              <a:t/>
            </a:r>
            <a:br>
              <a:rPr lang="en-GB" sz="1600" dirty="0">
                <a:solidFill>
                  <a:srgbClr val="002060"/>
                </a:solidFill>
              </a:rPr>
            </a:br>
            <a:r>
              <a:rPr lang="en-GB" sz="1600" dirty="0">
                <a:solidFill>
                  <a:srgbClr val="002060"/>
                </a:solidFill>
              </a:rPr>
              <a:t/>
            </a:r>
            <a:br>
              <a:rPr lang="en-GB" sz="1600" dirty="0">
                <a:solidFill>
                  <a:srgbClr val="002060"/>
                </a:solidFill>
              </a:rPr>
            </a:br>
            <a:r>
              <a:rPr lang="en-GB" sz="1600" dirty="0">
                <a:solidFill>
                  <a:srgbClr val="002060"/>
                </a:solidFill>
              </a:rPr>
              <a:t/>
            </a:r>
            <a:br>
              <a:rPr lang="en-GB" sz="1600" dirty="0">
                <a:solidFill>
                  <a:srgbClr val="002060"/>
                </a:solidFill>
              </a:rPr>
            </a:br>
            <a:r>
              <a:rPr lang="en-GB" sz="2000" b="1" dirty="0">
                <a:solidFill>
                  <a:srgbClr val="002060"/>
                </a:solidFill>
              </a:rPr>
              <a:t>Bernoulli Distribution.</a:t>
            </a:r>
            <a:r>
              <a:rPr lang="en-GB" sz="2000" dirty="0">
                <a:solidFill>
                  <a:srgbClr val="002060"/>
                </a:solidFill>
              </a:rPr>
              <a:t/>
            </a:r>
            <a:br>
              <a:rPr lang="en-GB" sz="2000" dirty="0">
                <a:solidFill>
                  <a:srgbClr val="002060"/>
                </a:solidFill>
              </a:rPr>
            </a:br>
            <a:r>
              <a:rPr lang="en-GB" sz="2000" dirty="0">
                <a:solidFill>
                  <a:srgbClr val="002060"/>
                </a:solidFill>
              </a:rPr>
              <a:t>This is used to model a trial/expt. which gives </a:t>
            </a:r>
            <a:br>
              <a:rPr lang="en-GB" sz="2000" dirty="0">
                <a:solidFill>
                  <a:srgbClr val="002060"/>
                </a:solidFill>
              </a:rPr>
            </a:br>
            <a:r>
              <a:rPr lang="en-GB" sz="2000" dirty="0">
                <a:solidFill>
                  <a:srgbClr val="002060"/>
                </a:solidFill>
              </a:rPr>
              <a:t> rise to </a:t>
            </a:r>
            <a:r>
              <a:rPr lang="en-GB" sz="2000" dirty="0">
                <a:solidFill>
                  <a:srgbClr val="FF3300"/>
                </a:solidFill>
              </a:rPr>
              <a:t>two</a:t>
            </a:r>
            <a:r>
              <a:rPr lang="en-GB" sz="2000" dirty="0">
                <a:solidFill>
                  <a:schemeClr val="tx2"/>
                </a:solidFill>
              </a:rPr>
              <a:t> </a:t>
            </a:r>
            <a:r>
              <a:rPr lang="en-GB" sz="2000" dirty="0">
                <a:solidFill>
                  <a:srgbClr val="002060"/>
                </a:solidFill>
              </a:rPr>
              <a:t>outcomes: </a:t>
            </a:r>
            <a:br>
              <a:rPr lang="en-GB" sz="2000" dirty="0">
                <a:solidFill>
                  <a:srgbClr val="002060"/>
                </a:solidFill>
              </a:rPr>
            </a:br>
            <a:r>
              <a:rPr lang="en-GB" sz="2000" dirty="0">
                <a:solidFill>
                  <a:srgbClr val="002060"/>
                </a:solidFill>
              </a:rPr>
              <a:t> success/ failure: male/ female, 0 / 1..…</a:t>
            </a:r>
            <a:br>
              <a:rPr lang="en-GB" sz="2000" dirty="0">
                <a:solidFill>
                  <a:srgbClr val="002060"/>
                </a:solidFill>
              </a:rPr>
            </a:br>
            <a:r>
              <a:rPr lang="en-GB" sz="2000" dirty="0">
                <a:solidFill>
                  <a:srgbClr val="002060"/>
                </a:solidFill>
              </a:rPr>
              <a:t>Let </a:t>
            </a:r>
            <a:r>
              <a:rPr lang="en-GB" sz="2000" i="1" dirty="0">
                <a:solidFill>
                  <a:srgbClr val="002060"/>
                </a:solidFill>
              </a:rPr>
              <a:t>p</a:t>
            </a:r>
            <a:r>
              <a:rPr lang="en-GB" sz="2000" dirty="0">
                <a:solidFill>
                  <a:srgbClr val="002060"/>
                </a:solidFill>
              </a:rPr>
              <a:t> be the probability that the outcome is one</a:t>
            </a:r>
            <a:br>
              <a:rPr lang="en-GB" sz="2000" dirty="0">
                <a:solidFill>
                  <a:srgbClr val="002060"/>
                </a:solidFill>
              </a:rPr>
            </a:br>
            <a:r>
              <a:rPr lang="en-GB" sz="2000" dirty="0">
                <a:solidFill>
                  <a:srgbClr val="002060"/>
                </a:solidFill>
              </a:rPr>
              <a:t> and </a:t>
            </a:r>
            <a:r>
              <a:rPr lang="en-GB" sz="2000" i="1" dirty="0">
                <a:solidFill>
                  <a:srgbClr val="002060"/>
                </a:solidFill>
              </a:rPr>
              <a:t>q = 1 - p</a:t>
            </a:r>
            <a:r>
              <a:rPr lang="en-GB" sz="2000" dirty="0">
                <a:solidFill>
                  <a:srgbClr val="002060"/>
                </a:solidFill>
              </a:rPr>
              <a:t> that the outcome is </a:t>
            </a:r>
            <a:r>
              <a:rPr lang="en-GB" sz="2000" dirty="0">
                <a:solidFill>
                  <a:srgbClr val="FF3300"/>
                </a:solidFill>
              </a:rPr>
              <a:t>zero</a:t>
            </a:r>
            <a:r>
              <a:rPr lang="en-GB" sz="2000" dirty="0">
                <a:solidFill>
                  <a:schemeClr val="tx2"/>
                </a:solidFill>
              </a:rPr>
              <a:t>.</a:t>
            </a:r>
            <a:br>
              <a:rPr lang="en-GB" sz="2000" dirty="0">
                <a:solidFill>
                  <a:schemeClr val="tx2"/>
                </a:solidFill>
              </a:rPr>
            </a:br>
            <a:r>
              <a:rPr lang="en-GB" sz="2000" dirty="0">
                <a:solidFill>
                  <a:schemeClr val="tx2"/>
                </a:solidFill>
              </a:rPr>
              <a:t>	</a:t>
            </a:r>
            <a:br>
              <a:rPr lang="en-GB" sz="2000" dirty="0">
                <a:solidFill>
                  <a:schemeClr val="tx2"/>
                </a:solidFill>
              </a:rPr>
            </a:br>
            <a:r>
              <a:rPr lang="en-GB" sz="2000" dirty="0">
                <a:solidFill>
                  <a:schemeClr val="tx2"/>
                </a:solidFill>
              </a:rPr>
              <a:t>                   </a:t>
            </a:r>
            <a:r>
              <a:rPr lang="en-GB" sz="2000" i="1" dirty="0">
                <a:solidFill>
                  <a:srgbClr val="002060"/>
                </a:solidFill>
              </a:rPr>
              <a:t>E[X] = p (1)  + (1 - p) (0) =  p</a:t>
            </a:r>
            <a:br>
              <a:rPr lang="en-GB" sz="2000" i="1" dirty="0">
                <a:solidFill>
                  <a:srgbClr val="002060"/>
                </a:solidFill>
              </a:rPr>
            </a:br>
            <a:r>
              <a:rPr lang="en-GB" sz="1600" i="1" dirty="0">
                <a:solidFill>
                  <a:srgbClr val="002060"/>
                </a:solidFill>
              </a:rPr>
              <a:t>	</a:t>
            </a:r>
            <a:r>
              <a:rPr lang="en-GB" sz="2000" i="1" dirty="0">
                <a:solidFill>
                  <a:srgbClr val="002060"/>
                </a:solidFill>
              </a:rPr>
              <a:t>VAR[X] = p (1)</a:t>
            </a:r>
            <a:r>
              <a:rPr lang="en-GB" sz="2000" i="1" baseline="30000" dirty="0">
                <a:solidFill>
                  <a:srgbClr val="002060"/>
                </a:solidFill>
              </a:rPr>
              <a:t>2</a:t>
            </a:r>
            <a:r>
              <a:rPr lang="en-GB" sz="2000" i="1" dirty="0">
                <a:solidFill>
                  <a:srgbClr val="002060"/>
                </a:solidFill>
              </a:rPr>
              <a:t> + (1 - p) (0)</a:t>
            </a:r>
            <a:r>
              <a:rPr lang="en-GB" sz="2000" i="1" baseline="30000" dirty="0">
                <a:solidFill>
                  <a:srgbClr val="002060"/>
                </a:solidFill>
              </a:rPr>
              <a:t>2</a:t>
            </a:r>
            <a:r>
              <a:rPr lang="en-GB" sz="2000" i="1" dirty="0">
                <a:solidFill>
                  <a:srgbClr val="002060"/>
                </a:solidFill>
              </a:rPr>
              <a:t> - E[X]</a:t>
            </a:r>
            <a:r>
              <a:rPr lang="en-GB" sz="2000" i="1" baseline="30000" dirty="0">
                <a:solidFill>
                  <a:srgbClr val="002060"/>
                </a:solidFill>
              </a:rPr>
              <a:t>2</a:t>
            </a:r>
            <a:r>
              <a:rPr lang="en-GB" sz="2000" i="1" dirty="0">
                <a:solidFill>
                  <a:srgbClr val="002060"/>
                </a:solidFill>
              </a:rPr>
              <a:t> = p (1 - p).</a:t>
            </a:r>
            <a:r>
              <a:rPr lang="en-GB" sz="1600" i="1" dirty="0">
                <a:solidFill>
                  <a:srgbClr val="002060"/>
                </a:solidFill>
              </a:rPr>
              <a:t> </a:t>
            </a:r>
            <a:r>
              <a:rPr lang="en-GB" sz="1600" i="1" dirty="0">
                <a:solidFill>
                  <a:schemeClr val="tx2"/>
                </a:solidFill>
              </a:rPr>
              <a:t/>
            </a:r>
            <a:br>
              <a:rPr lang="en-GB" sz="1600" i="1" dirty="0">
                <a:solidFill>
                  <a:schemeClr val="tx2"/>
                </a:solidFill>
              </a:rPr>
            </a:br>
            <a:r>
              <a:rPr lang="en-GB" sz="1600" dirty="0">
                <a:solidFill>
                  <a:schemeClr val="tx2"/>
                </a:solidFill>
              </a:rPr>
              <a:t/>
            </a:r>
            <a:br>
              <a:rPr lang="en-GB" sz="1600" dirty="0">
                <a:solidFill>
                  <a:schemeClr val="tx2"/>
                </a:solidFill>
              </a:rPr>
            </a:br>
            <a:endParaRPr lang="en-GB" sz="1600" dirty="0">
              <a:solidFill>
                <a:schemeClr val="tx2"/>
              </a:solidFill>
            </a:endParaRPr>
          </a:p>
        </p:txBody>
      </p:sp>
      <p:sp>
        <p:nvSpPr>
          <p:cNvPr id="4" name="Line 5"/>
          <p:cNvSpPr>
            <a:spLocks noChangeShapeType="1"/>
          </p:cNvSpPr>
          <p:nvPr/>
        </p:nvSpPr>
        <p:spPr bwMode="auto">
          <a:xfrm>
            <a:off x="7239000" y="4616450"/>
            <a:ext cx="152400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5" name="Line 6"/>
          <p:cNvSpPr>
            <a:spLocks noChangeShapeType="1"/>
          </p:cNvSpPr>
          <p:nvPr/>
        </p:nvSpPr>
        <p:spPr bwMode="auto">
          <a:xfrm flipV="1">
            <a:off x="7239000" y="3168650"/>
            <a:ext cx="0" cy="1447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Line 7"/>
          <p:cNvSpPr>
            <a:spLocks noChangeShapeType="1"/>
          </p:cNvSpPr>
          <p:nvPr/>
        </p:nvSpPr>
        <p:spPr bwMode="auto">
          <a:xfrm>
            <a:off x="8382000" y="454025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 name="Rectangle 8"/>
          <p:cNvSpPr>
            <a:spLocks noChangeArrowheads="1"/>
          </p:cNvSpPr>
          <p:nvPr/>
        </p:nvSpPr>
        <p:spPr bwMode="auto">
          <a:xfrm>
            <a:off x="7070725" y="4616450"/>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spcBef>
                <a:spcPct val="50000"/>
              </a:spcBef>
            </a:pPr>
            <a:r>
              <a:rPr lang="en-GB" sz="1600">
                <a:latin typeface="Times New Roman" pitchFamily="18" charset="0"/>
              </a:rPr>
              <a:t>0</a:t>
            </a:r>
          </a:p>
        </p:txBody>
      </p:sp>
      <p:sp>
        <p:nvSpPr>
          <p:cNvPr id="8" name="Rectangle 9"/>
          <p:cNvSpPr>
            <a:spLocks noChangeArrowheads="1"/>
          </p:cNvSpPr>
          <p:nvPr/>
        </p:nvSpPr>
        <p:spPr bwMode="auto">
          <a:xfrm>
            <a:off x="8197850" y="4616450"/>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spcBef>
                <a:spcPct val="50000"/>
              </a:spcBef>
            </a:pPr>
            <a:r>
              <a:rPr lang="en-GB" sz="1600">
                <a:latin typeface="Times New Roman" pitchFamily="18" charset="0"/>
              </a:rPr>
              <a:t>1</a:t>
            </a:r>
          </a:p>
        </p:txBody>
      </p:sp>
      <p:sp>
        <p:nvSpPr>
          <p:cNvPr id="9" name="Rectangle 10"/>
          <p:cNvSpPr>
            <a:spLocks noChangeArrowheads="1"/>
          </p:cNvSpPr>
          <p:nvPr/>
        </p:nvSpPr>
        <p:spPr bwMode="auto">
          <a:xfrm>
            <a:off x="7772400" y="4616450"/>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spcBef>
                <a:spcPct val="50000"/>
              </a:spcBef>
            </a:pPr>
            <a:r>
              <a:rPr lang="en-GB" sz="1600" i="1">
                <a:latin typeface="Times New Roman" pitchFamily="18" charset="0"/>
              </a:rPr>
              <a:t>p</a:t>
            </a:r>
            <a:endParaRPr lang="en-GB" sz="1600">
              <a:latin typeface="Times New Roman" pitchFamily="18" charset="0"/>
            </a:endParaRPr>
          </a:p>
        </p:txBody>
      </p:sp>
      <p:sp>
        <p:nvSpPr>
          <p:cNvPr id="10" name="Rectangle 11"/>
          <p:cNvSpPr>
            <a:spLocks noChangeArrowheads="1"/>
          </p:cNvSpPr>
          <p:nvPr/>
        </p:nvSpPr>
        <p:spPr bwMode="auto">
          <a:xfrm>
            <a:off x="7239000" y="3228975"/>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spcBef>
                <a:spcPct val="50000"/>
              </a:spcBef>
            </a:pPr>
            <a:r>
              <a:rPr lang="en-GB" sz="1600">
                <a:latin typeface="Times New Roman" pitchFamily="18" charset="0"/>
              </a:rPr>
              <a:t>Prob</a:t>
            </a:r>
          </a:p>
        </p:txBody>
      </p:sp>
      <p:sp>
        <p:nvSpPr>
          <p:cNvPr id="11" name="Line 12"/>
          <p:cNvSpPr>
            <a:spLocks noChangeShapeType="1"/>
          </p:cNvSpPr>
          <p:nvPr/>
        </p:nvSpPr>
        <p:spPr bwMode="auto">
          <a:xfrm>
            <a:off x="7162800" y="347345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2" name="Rectangle 13"/>
          <p:cNvSpPr>
            <a:spLocks noChangeArrowheads="1"/>
          </p:cNvSpPr>
          <p:nvPr/>
        </p:nvSpPr>
        <p:spPr bwMode="auto">
          <a:xfrm>
            <a:off x="6934200" y="3305175"/>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spcBef>
                <a:spcPct val="50000"/>
              </a:spcBef>
            </a:pPr>
            <a:r>
              <a:rPr lang="en-GB" sz="1600">
                <a:latin typeface="Times New Roman" pitchFamily="18" charset="0"/>
              </a:rPr>
              <a:t>1</a:t>
            </a:r>
          </a:p>
        </p:txBody>
      </p:sp>
      <p:sp>
        <p:nvSpPr>
          <p:cNvPr id="13" name="Line 14"/>
          <p:cNvSpPr>
            <a:spLocks noChangeShapeType="1"/>
          </p:cNvSpPr>
          <p:nvPr/>
        </p:nvSpPr>
        <p:spPr bwMode="auto">
          <a:xfrm>
            <a:off x="8305800" y="400685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4" name="Line 15"/>
          <p:cNvSpPr>
            <a:spLocks noChangeShapeType="1"/>
          </p:cNvSpPr>
          <p:nvPr/>
        </p:nvSpPr>
        <p:spPr bwMode="auto">
          <a:xfrm>
            <a:off x="7162800" y="431165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5" name="Rectangle 16"/>
          <p:cNvSpPr>
            <a:spLocks noChangeArrowheads="1"/>
          </p:cNvSpPr>
          <p:nvPr/>
        </p:nvSpPr>
        <p:spPr bwMode="auto">
          <a:xfrm>
            <a:off x="8312150" y="3784600"/>
            <a:ext cx="139700" cy="82550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6" name="Rectangle 17"/>
          <p:cNvSpPr>
            <a:spLocks noChangeArrowheads="1"/>
          </p:cNvSpPr>
          <p:nvPr/>
        </p:nvSpPr>
        <p:spPr bwMode="auto">
          <a:xfrm>
            <a:off x="7169150" y="4318000"/>
            <a:ext cx="139700" cy="29210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7" name="Rectangle 18"/>
          <p:cNvSpPr>
            <a:spLocks noChangeArrowheads="1"/>
          </p:cNvSpPr>
          <p:nvPr/>
        </p:nvSpPr>
        <p:spPr bwMode="auto">
          <a:xfrm>
            <a:off x="6629400" y="4143375"/>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spcBef>
                <a:spcPct val="50000"/>
              </a:spcBef>
            </a:pPr>
            <a:r>
              <a:rPr lang="en-GB" sz="1600" i="1">
                <a:latin typeface="Times New Roman" pitchFamily="18" charset="0"/>
              </a:rPr>
              <a:t>1 - p</a:t>
            </a:r>
            <a:endParaRPr lang="en-GB" sz="1600">
              <a:latin typeface="Times New Roman" pitchFamily="18" charset="0"/>
            </a:endParaRPr>
          </a:p>
        </p:txBody>
      </p:sp>
      <p:sp>
        <p:nvSpPr>
          <p:cNvPr id="18" name="Line 19"/>
          <p:cNvSpPr>
            <a:spLocks noChangeShapeType="1"/>
          </p:cNvSpPr>
          <p:nvPr/>
        </p:nvSpPr>
        <p:spPr bwMode="auto">
          <a:xfrm>
            <a:off x="8077200" y="4616450"/>
            <a:ext cx="0" cy="304800"/>
          </a:xfrm>
          <a:prstGeom prst="line">
            <a:avLst/>
          </a:prstGeom>
          <a:noFill/>
          <a:ln w="508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9" name="Rectangle 20"/>
          <p:cNvSpPr>
            <a:spLocks noChangeArrowheads="1"/>
          </p:cNvSpPr>
          <p:nvPr/>
        </p:nvSpPr>
        <p:spPr bwMode="auto">
          <a:xfrm>
            <a:off x="8077200" y="3625850"/>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spcBef>
                <a:spcPct val="50000"/>
              </a:spcBef>
            </a:pPr>
            <a:r>
              <a:rPr lang="en-GB" sz="1600" i="1">
                <a:latin typeface="Times New Roman" pitchFamily="18" charset="0"/>
              </a:rPr>
              <a:t>p</a:t>
            </a:r>
            <a:endParaRPr lang="en-GB" sz="1600">
              <a:latin typeface="Times New Roman" pitchFamily="18" charset="0"/>
            </a:endParaRPr>
          </a:p>
        </p:txBody>
      </p:sp>
    </p:spTree>
    <p:extLst>
      <p:ext uri="{BB962C8B-B14F-4D97-AF65-F5344CB8AC3E}">
        <p14:creationId xmlns:p14="http://schemas.microsoft.com/office/powerpoint/2010/main" val="3936193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7"/>
          <p:cNvSpPr>
            <a:spLocks noGrp="1"/>
          </p:cNvSpPr>
          <p:nvPr>
            <p:ph type="sldNum" sz="quarter" idx="12"/>
          </p:nvPr>
        </p:nvSpPr>
        <p:spPr>
          <a:xfrm>
            <a:off x="6553200" y="6245225"/>
            <a:ext cx="2133600" cy="476250"/>
          </a:xfrm>
        </p:spPr>
        <p:txBody>
          <a:bodyPr/>
          <a:lstStyle/>
          <a:p>
            <a:fld id="{2F610B3A-3E45-41AC-925E-4B9E750BCBBD}" type="slidenum">
              <a:rPr lang="en-GB"/>
              <a:pPr/>
              <a:t>20</a:t>
            </a:fld>
            <a:endParaRPr lang="en-GB" dirty="0"/>
          </a:p>
        </p:txBody>
      </p:sp>
      <p:sp>
        <p:nvSpPr>
          <p:cNvPr id="3" name="Rectangle 2"/>
          <p:cNvSpPr txBox="1">
            <a:spLocks noChangeArrowheads="1"/>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E" sz="3200" b="1" dirty="0" smtClean="0">
                <a:solidFill>
                  <a:schemeClr val="tx2"/>
                </a:solidFill>
              </a:rPr>
              <a:t>Examples</a:t>
            </a:r>
            <a:endParaRPr lang="en-GB" sz="3200" b="1" dirty="0">
              <a:solidFill>
                <a:schemeClr val="tx2"/>
              </a:solidFill>
            </a:endParaRPr>
          </a:p>
        </p:txBody>
      </p:sp>
      <p:sp>
        <p:nvSpPr>
          <p:cNvPr id="4" name="Rectangle 3"/>
          <p:cNvSpPr txBox="1">
            <a:spLocks noChangeArrowheads="1"/>
          </p:cNvSpPr>
          <p:nvPr/>
        </p:nvSpPr>
        <p:spPr>
          <a:xfrm>
            <a:off x="457200" y="1268413"/>
            <a:ext cx="8147050" cy="54006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Tx/>
              <a:buNone/>
            </a:pPr>
            <a:r>
              <a:rPr lang="en-GB" sz="2000" dirty="0" smtClean="0">
                <a:solidFill>
                  <a:srgbClr val="002060"/>
                </a:solidFill>
              </a:rPr>
              <a:t>Rates of prevalence of CF antibody to P1 virus among given age group children. Of 113 boys tested, 34 have antibody, while of 139 girls tested, 54 have antibody. Is evidence strong for a higher prevalence rate in girls?</a:t>
            </a:r>
          </a:p>
          <a:p>
            <a:pPr>
              <a:lnSpc>
                <a:spcPct val="90000"/>
              </a:lnSpc>
              <a:buFontTx/>
              <a:buNone/>
            </a:pPr>
            <a:endParaRPr lang="en-GB" sz="2000" dirty="0" smtClean="0"/>
          </a:p>
          <a:p>
            <a:pPr>
              <a:lnSpc>
                <a:spcPct val="90000"/>
              </a:lnSpc>
              <a:buFontTx/>
              <a:buNone/>
            </a:pPr>
            <a:r>
              <a:rPr lang="en-GB" sz="2000" dirty="0" smtClean="0">
                <a:solidFill>
                  <a:srgbClr val="002060"/>
                </a:solidFill>
              </a:rPr>
              <a:t>H</a:t>
            </a:r>
            <a:r>
              <a:rPr lang="en-GB" sz="2000" baseline="-25000" dirty="0" smtClean="0">
                <a:solidFill>
                  <a:srgbClr val="002060"/>
                </a:solidFill>
              </a:rPr>
              <a:t>0</a:t>
            </a:r>
            <a:r>
              <a:rPr lang="en-GB" sz="2000" dirty="0" smtClean="0">
                <a:solidFill>
                  <a:srgbClr val="002060"/>
                </a:solidFill>
              </a:rPr>
              <a:t>: p</a:t>
            </a:r>
            <a:r>
              <a:rPr lang="en-GB" sz="2000" baseline="-25000" dirty="0" smtClean="0">
                <a:solidFill>
                  <a:srgbClr val="002060"/>
                </a:solidFill>
              </a:rPr>
              <a:t>1</a:t>
            </a:r>
            <a:r>
              <a:rPr lang="en-GB" sz="2000" dirty="0" smtClean="0">
                <a:solidFill>
                  <a:srgbClr val="002060"/>
                </a:solidFill>
              </a:rPr>
              <a:t>=p</a:t>
            </a:r>
            <a:r>
              <a:rPr lang="en-GB" sz="2000" baseline="-25000" dirty="0" smtClean="0">
                <a:solidFill>
                  <a:srgbClr val="002060"/>
                </a:solidFill>
              </a:rPr>
              <a:t>2 </a:t>
            </a:r>
            <a:r>
              <a:rPr lang="en-GB" sz="2000" dirty="0" err="1" smtClean="0">
                <a:solidFill>
                  <a:srgbClr val="FF0000"/>
                </a:solidFill>
              </a:rPr>
              <a:t>vs</a:t>
            </a:r>
            <a:r>
              <a:rPr lang="en-GB" sz="2000" dirty="0" smtClean="0"/>
              <a:t> </a:t>
            </a:r>
            <a:r>
              <a:rPr lang="en-GB" sz="2000" dirty="0" smtClean="0">
                <a:solidFill>
                  <a:srgbClr val="002060"/>
                </a:solidFill>
              </a:rPr>
              <a:t>H</a:t>
            </a:r>
            <a:r>
              <a:rPr lang="en-GB" sz="2000" baseline="-25000" dirty="0" smtClean="0">
                <a:solidFill>
                  <a:srgbClr val="002060"/>
                </a:solidFill>
              </a:rPr>
              <a:t>1: </a:t>
            </a:r>
            <a:r>
              <a:rPr lang="en-GB" sz="2000" dirty="0" smtClean="0">
                <a:solidFill>
                  <a:srgbClr val="002060"/>
                </a:solidFill>
              </a:rPr>
              <a:t>p</a:t>
            </a:r>
            <a:r>
              <a:rPr lang="en-GB" sz="2000" baseline="-25000" dirty="0" smtClean="0">
                <a:solidFill>
                  <a:srgbClr val="002060"/>
                </a:solidFill>
              </a:rPr>
              <a:t>1</a:t>
            </a:r>
            <a:r>
              <a:rPr lang="en-GB" sz="2000" dirty="0" smtClean="0">
                <a:solidFill>
                  <a:srgbClr val="002060"/>
                </a:solidFill>
              </a:rPr>
              <a:t>&lt; p</a:t>
            </a:r>
            <a:r>
              <a:rPr lang="en-GB" sz="2000" baseline="-25000" dirty="0" smtClean="0">
                <a:solidFill>
                  <a:srgbClr val="002060"/>
                </a:solidFill>
              </a:rPr>
              <a:t>2 </a:t>
            </a:r>
            <a:r>
              <a:rPr lang="en-GB" sz="2000" dirty="0" smtClean="0">
                <a:solidFill>
                  <a:srgbClr val="002060"/>
                </a:solidFill>
              </a:rPr>
              <a:t>  (where p</a:t>
            </a:r>
            <a:r>
              <a:rPr lang="en-GB" sz="2000" baseline="-25000" dirty="0" smtClean="0">
                <a:solidFill>
                  <a:srgbClr val="002060"/>
                </a:solidFill>
              </a:rPr>
              <a:t>1</a:t>
            </a:r>
            <a:r>
              <a:rPr lang="en-GB" sz="2000" dirty="0" smtClean="0">
                <a:solidFill>
                  <a:srgbClr val="002060"/>
                </a:solidFill>
              </a:rPr>
              <a:t>, p</a:t>
            </a:r>
            <a:r>
              <a:rPr lang="en-GB" sz="2000" baseline="-25000" dirty="0" smtClean="0">
                <a:solidFill>
                  <a:srgbClr val="002060"/>
                </a:solidFill>
              </a:rPr>
              <a:t>2</a:t>
            </a:r>
            <a:r>
              <a:rPr lang="en-GB" sz="2000" dirty="0" smtClean="0">
                <a:solidFill>
                  <a:srgbClr val="002060"/>
                </a:solidFill>
              </a:rPr>
              <a:t> proportion boys, girls  with antibody respectively).</a:t>
            </a:r>
          </a:p>
          <a:p>
            <a:pPr>
              <a:lnSpc>
                <a:spcPct val="90000"/>
              </a:lnSpc>
              <a:buFontTx/>
              <a:buNone/>
            </a:pPr>
            <a:endParaRPr lang="en-GB" sz="2000" dirty="0" smtClean="0"/>
          </a:p>
          <a:p>
            <a:pPr>
              <a:lnSpc>
                <a:spcPct val="90000"/>
              </a:lnSpc>
              <a:buFontTx/>
              <a:buNone/>
            </a:pPr>
            <a:r>
              <a:rPr lang="en-GB" sz="2000" b="1" dirty="0" smtClean="0">
                <a:solidFill>
                  <a:srgbClr val="33CC33"/>
                </a:solidFill>
              </a:rPr>
              <a:t>Soln.</a:t>
            </a:r>
          </a:p>
          <a:p>
            <a:pPr>
              <a:lnSpc>
                <a:spcPct val="90000"/>
              </a:lnSpc>
              <a:buFontTx/>
              <a:buNone/>
            </a:pPr>
            <a:endParaRPr lang="en-GB" sz="1800" dirty="0" smtClean="0"/>
          </a:p>
          <a:p>
            <a:pPr>
              <a:lnSpc>
                <a:spcPct val="90000"/>
              </a:lnSpc>
              <a:buFontTx/>
              <a:buNone/>
            </a:pPr>
            <a:endParaRPr lang="en-GB" sz="1800" dirty="0" smtClean="0"/>
          </a:p>
          <a:p>
            <a:pPr>
              <a:lnSpc>
                <a:spcPct val="90000"/>
              </a:lnSpc>
              <a:buFontTx/>
              <a:buNone/>
            </a:pPr>
            <a:endParaRPr lang="en-GB" sz="1800" dirty="0" smtClean="0"/>
          </a:p>
          <a:p>
            <a:pPr>
              <a:lnSpc>
                <a:spcPct val="90000"/>
              </a:lnSpc>
              <a:buFontTx/>
              <a:buNone/>
            </a:pPr>
            <a:endParaRPr lang="en-GB" sz="1800" dirty="0" smtClean="0"/>
          </a:p>
          <a:p>
            <a:pPr>
              <a:lnSpc>
                <a:spcPct val="90000"/>
              </a:lnSpc>
              <a:buFontTx/>
              <a:buNone/>
            </a:pPr>
            <a:endParaRPr lang="en-GB" sz="1800" dirty="0" smtClean="0"/>
          </a:p>
          <a:p>
            <a:pPr>
              <a:lnSpc>
                <a:spcPct val="90000"/>
              </a:lnSpc>
              <a:buFontTx/>
              <a:buNone/>
            </a:pPr>
            <a:endParaRPr lang="en-GB" sz="2000" dirty="0" smtClean="0"/>
          </a:p>
          <a:p>
            <a:pPr>
              <a:lnSpc>
                <a:spcPct val="90000"/>
              </a:lnSpc>
              <a:buFontTx/>
              <a:buNone/>
            </a:pPr>
            <a:r>
              <a:rPr lang="en-GB" sz="2000" dirty="0" smtClean="0">
                <a:solidFill>
                  <a:srgbClr val="002060"/>
                </a:solidFill>
              </a:rPr>
              <a:t>Can</a:t>
            </a:r>
            <a:r>
              <a:rPr lang="en-GB" sz="2000" dirty="0" smtClean="0"/>
              <a:t> </a:t>
            </a:r>
            <a:r>
              <a:rPr lang="en-GB" sz="2000" dirty="0" smtClean="0">
                <a:solidFill>
                  <a:srgbClr val="FF0000"/>
                </a:solidFill>
              </a:rPr>
              <a:t>not </a:t>
            </a:r>
            <a:r>
              <a:rPr lang="en-GB" sz="2000" dirty="0" smtClean="0">
                <a:solidFill>
                  <a:srgbClr val="002060"/>
                </a:solidFill>
              </a:rPr>
              <a:t>reject H</a:t>
            </a:r>
            <a:r>
              <a:rPr lang="en-GB" sz="2000" baseline="-25000" dirty="0" smtClean="0">
                <a:solidFill>
                  <a:srgbClr val="002060"/>
                </a:solidFill>
              </a:rPr>
              <a:t>0</a:t>
            </a:r>
          </a:p>
          <a:p>
            <a:pPr>
              <a:lnSpc>
                <a:spcPct val="90000"/>
              </a:lnSpc>
              <a:buFontTx/>
              <a:buNone/>
            </a:pPr>
            <a:r>
              <a:rPr lang="en-GB" sz="2000" dirty="0" smtClean="0">
                <a:solidFill>
                  <a:srgbClr val="002060"/>
                </a:solidFill>
              </a:rPr>
              <a:t>Actual </a:t>
            </a:r>
            <a:r>
              <a:rPr lang="en-GB" sz="2000" dirty="0" smtClean="0">
                <a:solidFill>
                  <a:srgbClr val="FF0000"/>
                </a:solidFill>
              </a:rPr>
              <a:t>p-value</a:t>
            </a:r>
            <a:r>
              <a:rPr lang="en-GB" sz="2000" dirty="0" smtClean="0"/>
              <a:t> </a:t>
            </a:r>
            <a:r>
              <a:rPr lang="en-GB" sz="2000" dirty="0" smtClean="0">
                <a:solidFill>
                  <a:srgbClr val="002060"/>
                </a:solidFill>
              </a:rPr>
              <a:t>= P{U </a:t>
            </a:r>
            <a:r>
              <a:rPr lang="en-GB" sz="2000" dirty="0" smtClean="0">
                <a:solidFill>
                  <a:srgbClr val="002060"/>
                </a:solidFill>
                <a:cs typeface="Arial" charset="0"/>
              </a:rPr>
              <a:t>≤  -1.44) = </a:t>
            </a:r>
            <a:r>
              <a:rPr lang="en-GB" sz="2000" dirty="0" smtClean="0">
                <a:solidFill>
                  <a:srgbClr val="FF0000"/>
                </a:solidFill>
                <a:cs typeface="Arial" charset="0"/>
              </a:rPr>
              <a:t>0.0749</a:t>
            </a:r>
            <a:endParaRPr lang="en-GB" sz="2000" dirty="0">
              <a:solidFill>
                <a:srgbClr val="FF0000"/>
              </a:solidFill>
              <a:cs typeface="Arial"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071351528"/>
              </p:ext>
            </p:extLst>
          </p:nvPr>
        </p:nvGraphicFramePr>
        <p:xfrm>
          <a:off x="1403349" y="3284984"/>
          <a:ext cx="2304555" cy="662636"/>
        </p:xfrm>
        <a:graphic>
          <a:graphicData uri="http://schemas.openxmlformats.org/presentationml/2006/ole">
            <mc:AlternateContent xmlns:mc="http://schemas.openxmlformats.org/markup-compatibility/2006">
              <mc:Choice xmlns:v="urn:schemas-microsoft-com:vml" Requires="v">
                <p:oleObj spid="_x0000_s16434" name="Equation" r:id="rId3" imgW="1371600" imgH="393480" progId="Equation.3">
                  <p:embed/>
                </p:oleObj>
              </mc:Choice>
              <mc:Fallback>
                <p:oleObj name="Equation" r:id="rId3" imgW="137160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49" y="3284984"/>
                        <a:ext cx="2304555" cy="662636"/>
                      </a:xfrm>
                      <a:prstGeom prst="rect">
                        <a:avLst/>
                      </a:prstGeom>
                      <a:noFill/>
                      <a:ln>
                        <a:noFill/>
                      </a:ln>
                      <a:effectLs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1729728358"/>
              </p:ext>
            </p:extLst>
          </p:nvPr>
        </p:nvGraphicFramePr>
        <p:xfrm>
          <a:off x="4211638" y="3212976"/>
          <a:ext cx="2305050" cy="1150937"/>
        </p:xfrm>
        <a:graphic>
          <a:graphicData uri="http://schemas.openxmlformats.org/presentationml/2006/ole">
            <mc:AlternateContent xmlns:mc="http://schemas.openxmlformats.org/markup-compatibility/2006">
              <mc:Choice xmlns:v="urn:schemas-microsoft-com:vml" Requires="v">
                <p:oleObj spid="_x0000_s16435" name="Equation" r:id="rId5" imgW="1091880" imgH="812520" progId="Equation.3">
                  <p:embed/>
                </p:oleObj>
              </mc:Choice>
              <mc:Fallback>
                <p:oleObj name="Equation" r:id="rId5" imgW="1091880" imgH="8125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3212976"/>
                        <a:ext cx="2305050" cy="1150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1373631027"/>
              </p:ext>
            </p:extLst>
          </p:nvPr>
        </p:nvGraphicFramePr>
        <p:xfrm>
          <a:off x="1331640" y="4509120"/>
          <a:ext cx="5092700" cy="1008062"/>
        </p:xfrm>
        <a:graphic>
          <a:graphicData uri="http://schemas.openxmlformats.org/presentationml/2006/ole">
            <mc:AlternateContent xmlns:mc="http://schemas.openxmlformats.org/markup-compatibility/2006">
              <mc:Choice xmlns:v="urn:schemas-microsoft-com:vml" Requires="v">
                <p:oleObj spid="_x0000_s16436" name="Equation" r:id="rId7" imgW="2501640" imgH="672840" progId="Equation.3">
                  <p:embed/>
                </p:oleObj>
              </mc:Choice>
              <mc:Fallback>
                <p:oleObj name="Equation" r:id="rId7" imgW="2501640" imgH="6728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640" y="4509120"/>
                        <a:ext cx="5092700"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59347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200" b="1" dirty="0" smtClean="0">
                <a:solidFill>
                  <a:schemeClr val="tx2"/>
                </a:solidFill>
              </a:rPr>
              <a:t>Developed </a:t>
            </a:r>
            <a:r>
              <a:rPr lang="en-IE" sz="3200" b="1" dirty="0">
                <a:solidFill>
                  <a:schemeClr val="tx2"/>
                </a:solidFill>
              </a:rPr>
              <a:t>Examples using Standard Distributions/sampling distributions</a:t>
            </a:r>
            <a:endParaRPr lang="en-IE" sz="3200" dirty="0"/>
          </a:p>
        </p:txBody>
      </p:sp>
      <p:sp>
        <p:nvSpPr>
          <p:cNvPr id="3" name="Content Placeholder 2"/>
          <p:cNvSpPr>
            <a:spLocks noGrp="1"/>
          </p:cNvSpPr>
          <p:nvPr>
            <p:ph idx="1"/>
          </p:nvPr>
        </p:nvSpPr>
        <p:spPr>
          <a:xfrm>
            <a:off x="457200" y="1484784"/>
            <a:ext cx="8363272" cy="4968552"/>
          </a:xfrm>
        </p:spPr>
        <p:txBody>
          <a:bodyPr>
            <a:normAutofit fontScale="62500" lnSpcReduction="20000"/>
          </a:bodyPr>
          <a:lstStyle/>
          <a:p>
            <a:pPr marL="0" indent="0">
              <a:buNone/>
            </a:pPr>
            <a:r>
              <a:rPr lang="en-IE" b="1" dirty="0" smtClean="0">
                <a:solidFill>
                  <a:srgbClr val="002060"/>
                </a:solidFill>
              </a:rPr>
              <a:t>Lot Acceptance </a:t>
            </a:r>
            <a:r>
              <a:rPr lang="en-IE" b="1" dirty="0">
                <a:solidFill>
                  <a:srgbClr val="002060"/>
                </a:solidFill>
              </a:rPr>
              <a:t>S</a:t>
            </a:r>
            <a:r>
              <a:rPr lang="en-IE" b="1" dirty="0" smtClean="0">
                <a:solidFill>
                  <a:srgbClr val="002060"/>
                </a:solidFill>
              </a:rPr>
              <a:t>ampling in SPC. </a:t>
            </a:r>
            <a:r>
              <a:rPr lang="en-IE" b="1" dirty="0" smtClean="0">
                <a:solidFill>
                  <a:srgbClr val="FF0000"/>
                </a:solidFill>
              </a:rPr>
              <a:t>Binomial frequently used. </a:t>
            </a:r>
            <a:r>
              <a:rPr lang="en-IE" dirty="0" smtClean="0">
                <a:solidFill>
                  <a:srgbClr val="002060"/>
                </a:solidFill>
              </a:rPr>
              <a:t>Suppose shipment of 500 calculator chips arrives at electronics firm; acceptable if a sample of size 10 has no more than one defective chip. </a:t>
            </a:r>
          </a:p>
          <a:p>
            <a:pPr marL="0" indent="0">
              <a:buNone/>
            </a:pPr>
            <a:r>
              <a:rPr lang="en-IE" dirty="0" smtClean="0">
                <a:solidFill>
                  <a:srgbClr val="002060"/>
                </a:solidFill>
              </a:rPr>
              <a:t>What is the probability of accepting lot if, in fact, (i) 10% (50 chips) are defective (ii) 20%  (100) are defective?</a:t>
            </a:r>
          </a:p>
          <a:p>
            <a:pPr marL="0" indent="0">
              <a:buNone/>
            </a:pPr>
            <a:endParaRPr lang="en-IE" dirty="0" smtClean="0">
              <a:solidFill>
                <a:srgbClr val="002060"/>
              </a:solidFill>
            </a:endParaRPr>
          </a:p>
          <a:p>
            <a:pPr marL="0" indent="0">
              <a:buNone/>
            </a:pPr>
            <a:r>
              <a:rPr lang="en-IE" dirty="0" smtClean="0">
                <a:solidFill>
                  <a:srgbClr val="002060"/>
                </a:solidFill>
              </a:rPr>
              <a:t>n = 10 trials, each with 2 outcomes:  Success = defective; Failure = not defective</a:t>
            </a:r>
          </a:p>
          <a:p>
            <a:pPr marL="0" indent="0">
              <a:buNone/>
            </a:pPr>
            <a:r>
              <a:rPr lang="en-IE" dirty="0" smtClean="0">
                <a:solidFill>
                  <a:srgbClr val="002060"/>
                </a:solidFill>
              </a:rPr>
              <a:t>P = P{Success} = 0.10, (assume constant for simplicity)</a:t>
            </a:r>
          </a:p>
          <a:p>
            <a:pPr marL="0" indent="0">
              <a:buNone/>
            </a:pPr>
            <a:r>
              <a:rPr lang="en-IE" dirty="0" smtClean="0">
                <a:solidFill>
                  <a:srgbClr val="002060"/>
                </a:solidFill>
              </a:rPr>
              <a:t>X= no. successes out of n trials = No. defective out of 10 sampled</a:t>
            </a:r>
          </a:p>
          <a:p>
            <a:pPr marL="0" indent="0">
              <a:buNone/>
            </a:pPr>
            <a:r>
              <a:rPr lang="en-IE" dirty="0" smtClean="0">
                <a:solidFill>
                  <a:srgbClr val="002060"/>
                </a:solidFill>
              </a:rPr>
              <a:t>i.e. Electronics Firm will accept shipment if X = 0 or 1</a:t>
            </a:r>
          </a:p>
          <a:p>
            <a:pPr marL="0" indent="0">
              <a:buNone/>
            </a:pPr>
            <a:endParaRPr lang="en-IE" dirty="0" smtClean="0">
              <a:solidFill>
                <a:srgbClr val="002060"/>
              </a:solidFill>
            </a:endParaRPr>
          </a:p>
          <a:p>
            <a:pPr marL="0" indent="0">
              <a:buNone/>
            </a:pPr>
            <a:r>
              <a:rPr lang="en-IE" dirty="0" smtClean="0">
                <a:solidFill>
                  <a:srgbClr val="002060"/>
                </a:solidFill>
              </a:rPr>
              <a:t>(i) P{accept} </a:t>
            </a:r>
            <a:r>
              <a:rPr lang="en-IE" dirty="0" smtClean="0">
                <a:solidFill>
                  <a:srgbClr val="002060"/>
                </a:solidFill>
                <a:sym typeface="Symbol"/>
              </a:rPr>
              <a:t>= P{0 </a:t>
            </a:r>
            <a:r>
              <a:rPr lang="en-IE" dirty="0" smtClean="0">
                <a:solidFill>
                  <a:srgbClr val="FF0000"/>
                </a:solidFill>
                <a:sym typeface="Symbol"/>
              </a:rPr>
              <a:t>or</a:t>
            </a:r>
            <a:r>
              <a:rPr lang="en-IE" dirty="0" smtClean="0">
                <a:solidFill>
                  <a:srgbClr val="002060"/>
                </a:solidFill>
                <a:sym typeface="Symbol"/>
              </a:rPr>
              <a:t> 1} = P {0 } + P{1} </a:t>
            </a:r>
            <a:r>
              <a:rPr lang="en-IE" dirty="0">
                <a:solidFill>
                  <a:srgbClr val="002060"/>
                </a:solidFill>
              </a:rPr>
              <a:t>=P{X </a:t>
            </a:r>
            <a:r>
              <a:rPr lang="en-IE" dirty="0">
                <a:solidFill>
                  <a:srgbClr val="002060"/>
                </a:solidFill>
                <a:sym typeface="Symbol"/>
              </a:rPr>
              <a:t>1} </a:t>
            </a:r>
            <a:r>
              <a:rPr lang="en-IE" dirty="0" smtClean="0">
                <a:solidFill>
                  <a:srgbClr val="002060"/>
                </a:solidFill>
                <a:sym typeface="Symbol"/>
              </a:rPr>
              <a:t>    (cumulative)</a:t>
            </a:r>
          </a:p>
          <a:p>
            <a:pPr marL="0" indent="0">
              <a:buNone/>
            </a:pPr>
            <a:r>
              <a:rPr lang="en-IE" dirty="0" smtClean="0">
                <a:solidFill>
                  <a:srgbClr val="002060"/>
                </a:solidFill>
                <a:sym typeface="Symbol"/>
              </a:rPr>
              <a:t>                                                From tables: n=10, p=0.10, P(0}=0.349, P{1} = 0.387</a:t>
            </a:r>
          </a:p>
          <a:p>
            <a:pPr marL="0" indent="0">
              <a:buNone/>
            </a:pPr>
            <a:r>
              <a:rPr lang="en-IE" dirty="0" smtClean="0">
                <a:solidFill>
                  <a:srgbClr val="002060"/>
                </a:solidFill>
                <a:sym typeface="Symbol"/>
              </a:rPr>
              <a:t>So, P{accept}              = 0.736 , </a:t>
            </a:r>
            <a:r>
              <a:rPr lang="en-IE" dirty="0" err="1" smtClean="0">
                <a:solidFill>
                  <a:srgbClr val="002060"/>
                </a:solidFill>
                <a:sym typeface="Symbol"/>
              </a:rPr>
              <a:t>i.e</a:t>
            </a:r>
            <a:r>
              <a:rPr lang="en-IE" dirty="0" smtClean="0">
                <a:solidFill>
                  <a:srgbClr val="002060"/>
                </a:solidFill>
                <a:sym typeface="Symbol"/>
              </a:rPr>
              <a:t> 73.6% chance</a:t>
            </a:r>
          </a:p>
          <a:p>
            <a:pPr marL="0" indent="0">
              <a:buNone/>
            </a:pPr>
            <a:endParaRPr lang="en-IE" dirty="0" smtClean="0">
              <a:sym typeface="Symbol"/>
            </a:endParaRPr>
          </a:p>
          <a:p>
            <a:pPr marL="0" indent="0">
              <a:buNone/>
            </a:pPr>
            <a:r>
              <a:rPr lang="en-IE" dirty="0" smtClean="0">
                <a:solidFill>
                  <a:srgbClr val="002060"/>
                </a:solidFill>
                <a:sym typeface="Symbol"/>
              </a:rPr>
              <a:t>(ii) For p=0.20,  P{0} = 0.107, P{1} = 0.268, so P{accept} = 0.375 or 37.5% chance</a:t>
            </a:r>
            <a:endParaRPr lang="en-IE" dirty="0">
              <a:solidFill>
                <a:srgbClr val="002060"/>
              </a:solidFill>
            </a:endParaRPr>
          </a:p>
        </p:txBody>
      </p:sp>
    </p:spTree>
    <p:extLst>
      <p:ext uri="{BB962C8B-B14F-4D97-AF65-F5344CB8AC3E}">
        <p14:creationId xmlns:p14="http://schemas.microsoft.com/office/powerpoint/2010/main" val="715564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E" sz="3200" b="1" dirty="0" smtClean="0">
                <a:solidFill>
                  <a:schemeClr val="tx2"/>
                </a:solidFill>
              </a:rPr>
              <a:t>Example contd.</a:t>
            </a:r>
            <a:endParaRPr lang="en-IE" sz="3200" b="1" dirty="0">
              <a:solidFill>
                <a:schemeClr val="tx2"/>
              </a:solidFill>
            </a:endParaRPr>
          </a:p>
        </p:txBody>
      </p:sp>
      <p:sp>
        <p:nvSpPr>
          <p:cNvPr id="3" name="Content Placeholder 2"/>
          <p:cNvSpPr>
            <a:spLocks noGrp="1"/>
          </p:cNvSpPr>
          <p:nvPr>
            <p:ph idx="1"/>
          </p:nvPr>
        </p:nvSpPr>
        <p:spPr>
          <a:xfrm>
            <a:off x="457200" y="1412776"/>
            <a:ext cx="8229600" cy="5040560"/>
          </a:xfrm>
        </p:spPr>
        <p:txBody>
          <a:bodyPr>
            <a:normAutofit fontScale="62500" lnSpcReduction="20000"/>
          </a:bodyPr>
          <a:lstStyle/>
          <a:p>
            <a:pPr marL="0" indent="0">
              <a:buNone/>
            </a:pPr>
            <a:r>
              <a:rPr lang="en-IE" dirty="0" smtClean="0">
                <a:solidFill>
                  <a:srgbClr val="002060"/>
                </a:solidFill>
              </a:rPr>
              <a:t>Suppose have a shipment of 50 chips, similar set up to before – check for lot acceptance, still selecting sample of size 10 and assuming 10% defective. Success and Failure as before</a:t>
            </a:r>
          </a:p>
          <a:p>
            <a:pPr marL="0" indent="0">
              <a:buNone/>
            </a:pPr>
            <a:endParaRPr lang="en-IE" dirty="0" smtClean="0">
              <a:solidFill>
                <a:srgbClr val="002060"/>
              </a:solidFill>
            </a:endParaRPr>
          </a:p>
          <a:p>
            <a:pPr marL="0" indent="0">
              <a:buNone/>
            </a:pPr>
            <a:r>
              <a:rPr lang="en-IE" dirty="0" smtClean="0">
                <a:solidFill>
                  <a:srgbClr val="002060"/>
                </a:solidFill>
              </a:rPr>
              <a:t>Now, though, p = P{Success 1</a:t>
            </a:r>
            <a:r>
              <a:rPr lang="en-IE" baseline="30000" dirty="0" smtClean="0">
                <a:solidFill>
                  <a:srgbClr val="002060"/>
                </a:solidFill>
              </a:rPr>
              <a:t>st</a:t>
            </a:r>
            <a:r>
              <a:rPr lang="en-IE" dirty="0" smtClean="0">
                <a:solidFill>
                  <a:srgbClr val="002060"/>
                </a:solidFill>
              </a:rPr>
              <a:t> trial} = 5/50 = 0.1 first trial , but </a:t>
            </a:r>
          </a:p>
          <a:p>
            <a:pPr marL="0" indent="0">
              <a:buNone/>
            </a:pPr>
            <a:r>
              <a:rPr lang="en-IE" dirty="0" smtClean="0">
                <a:solidFill>
                  <a:srgbClr val="FF0000"/>
                </a:solidFill>
              </a:rPr>
              <a:t>Conditional</a:t>
            </a:r>
          </a:p>
          <a:p>
            <a:pPr marL="0" indent="0">
              <a:buNone/>
            </a:pPr>
            <a:r>
              <a:rPr lang="en-IE" dirty="0" smtClean="0">
                <a:solidFill>
                  <a:srgbClr val="002060"/>
                </a:solidFill>
              </a:rPr>
              <a:t>P{Success 2</a:t>
            </a:r>
            <a:r>
              <a:rPr lang="en-IE" baseline="30000" dirty="0" smtClean="0">
                <a:solidFill>
                  <a:srgbClr val="002060"/>
                </a:solidFill>
              </a:rPr>
              <a:t>nd</a:t>
            </a:r>
            <a:r>
              <a:rPr lang="en-IE" dirty="0" smtClean="0">
                <a:solidFill>
                  <a:srgbClr val="002060"/>
                </a:solidFill>
              </a:rPr>
              <a:t> trial} = 5/</a:t>
            </a:r>
            <a:r>
              <a:rPr lang="en-IE" dirty="0" smtClean="0">
                <a:solidFill>
                  <a:srgbClr val="FF0000"/>
                </a:solidFill>
              </a:rPr>
              <a:t>49 </a:t>
            </a:r>
            <a:r>
              <a:rPr lang="en-IE" dirty="0" smtClean="0">
                <a:solidFill>
                  <a:srgbClr val="002060"/>
                </a:solidFill>
              </a:rPr>
              <a:t> = 0.102 if 1</a:t>
            </a:r>
            <a:r>
              <a:rPr lang="en-IE" baseline="30000" dirty="0" smtClean="0">
                <a:solidFill>
                  <a:srgbClr val="002060"/>
                </a:solidFill>
              </a:rPr>
              <a:t>st</a:t>
            </a:r>
            <a:r>
              <a:rPr lang="en-IE" dirty="0" smtClean="0">
                <a:solidFill>
                  <a:srgbClr val="002060"/>
                </a:solidFill>
              </a:rPr>
              <a:t> pick is a failure (not defective) </a:t>
            </a:r>
            <a:r>
              <a:rPr lang="en-IE" dirty="0" smtClean="0">
                <a:solidFill>
                  <a:srgbClr val="FF0000"/>
                </a:solidFill>
              </a:rPr>
              <a:t>OR</a:t>
            </a:r>
            <a:r>
              <a:rPr lang="en-IE" dirty="0" smtClean="0">
                <a:solidFill>
                  <a:srgbClr val="002060"/>
                </a:solidFill>
              </a:rPr>
              <a:t> </a:t>
            </a:r>
          </a:p>
          <a:p>
            <a:pPr marL="0" indent="0">
              <a:buNone/>
            </a:pPr>
            <a:r>
              <a:rPr lang="en-IE" dirty="0" smtClean="0">
                <a:solidFill>
                  <a:srgbClr val="002060"/>
                </a:solidFill>
              </a:rPr>
              <a:t>P{Success 2</a:t>
            </a:r>
            <a:r>
              <a:rPr lang="en-IE" baseline="30000" dirty="0" smtClean="0">
                <a:solidFill>
                  <a:srgbClr val="002060"/>
                </a:solidFill>
              </a:rPr>
              <a:t>nd</a:t>
            </a:r>
            <a:r>
              <a:rPr lang="en-IE" dirty="0" smtClean="0">
                <a:solidFill>
                  <a:srgbClr val="002060"/>
                </a:solidFill>
              </a:rPr>
              <a:t> trial} = 4/</a:t>
            </a:r>
            <a:r>
              <a:rPr lang="en-IE" dirty="0" smtClean="0">
                <a:solidFill>
                  <a:srgbClr val="FF0000"/>
                </a:solidFill>
              </a:rPr>
              <a:t>49</a:t>
            </a:r>
            <a:r>
              <a:rPr lang="en-IE" dirty="0" smtClean="0">
                <a:solidFill>
                  <a:srgbClr val="002060"/>
                </a:solidFill>
              </a:rPr>
              <a:t> =0.082 if 1</a:t>
            </a:r>
            <a:r>
              <a:rPr lang="en-IE" baseline="30000" dirty="0" smtClean="0">
                <a:solidFill>
                  <a:srgbClr val="002060"/>
                </a:solidFill>
              </a:rPr>
              <a:t>st</a:t>
            </a:r>
            <a:r>
              <a:rPr lang="en-IE" dirty="0" smtClean="0">
                <a:solidFill>
                  <a:srgbClr val="002060"/>
                </a:solidFill>
              </a:rPr>
              <a:t> is defective (success). </a:t>
            </a:r>
            <a:r>
              <a:rPr lang="en-IE" dirty="0" err="1">
                <a:solidFill>
                  <a:srgbClr val="FF0000"/>
                </a:solidFill>
              </a:rPr>
              <a:t>H</a:t>
            </a:r>
            <a:r>
              <a:rPr lang="en-IE" dirty="0" err="1" smtClean="0">
                <a:solidFill>
                  <a:srgbClr val="FF0000"/>
                </a:solidFill>
              </a:rPr>
              <a:t>ypergeometric</a:t>
            </a:r>
            <a:endParaRPr lang="en-IE" dirty="0" smtClean="0">
              <a:solidFill>
                <a:srgbClr val="FF0000"/>
              </a:solidFill>
            </a:endParaRPr>
          </a:p>
          <a:p>
            <a:pPr marL="0" indent="0">
              <a:buNone/>
            </a:pPr>
            <a:endParaRPr lang="en-IE" dirty="0" smtClean="0">
              <a:solidFill>
                <a:srgbClr val="002060"/>
              </a:solidFill>
            </a:endParaRPr>
          </a:p>
          <a:p>
            <a:pPr marL="0" indent="0">
              <a:buNone/>
            </a:pPr>
            <a:r>
              <a:rPr lang="en-IE" dirty="0" smtClean="0">
                <a:solidFill>
                  <a:srgbClr val="002060"/>
                </a:solidFill>
              </a:rPr>
              <a:t>Think of two sets in shipment – one having 5 S’s, the other 45 F’s</a:t>
            </a:r>
          </a:p>
          <a:p>
            <a:pPr marL="0" indent="0">
              <a:buNone/>
            </a:pPr>
            <a:r>
              <a:rPr lang="en-IE" dirty="0" smtClean="0">
                <a:solidFill>
                  <a:srgbClr val="002060"/>
                </a:solidFill>
              </a:rPr>
              <a:t>Taking 10 chips randomly from the two sections</a:t>
            </a:r>
          </a:p>
          <a:p>
            <a:pPr marL="0" indent="0">
              <a:buNone/>
            </a:pPr>
            <a:r>
              <a:rPr lang="en-IE" dirty="0" smtClean="0">
                <a:solidFill>
                  <a:srgbClr val="002060"/>
                </a:solidFill>
              </a:rPr>
              <a:t>If x are selected from S set, then 10-x must be selected from F set, i.e. N = 50, k = 5, n = 10</a:t>
            </a:r>
          </a:p>
          <a:p>
            <a:pPr marL="0" indent="0">
              <a:buNone/>
            </a:pPr>
            <a:endParaRPr lang="en-IE" dirty="0" smtClean="0">
              <a:solidFill>
                <a:srgbClr val="002060"/>
              </a:solidFill>
            </a:endParaRPr>
          </a:p>
          <a:p>
            <a:pPr marL="0" indent="0">
              <a:buNone/>
            </a:pPr>
            <a:r>
              <a:rPr lang="en-IE" dirty="0" smtClean="0">
                <a:solidFill>
                  <a:srgbClr val="002060"/>
                </a:solidFill>
              </a:rPr>
              <a:t>So P{1 S and 9 </a:t>
            </a:r>
            <a:r>
              <a:rPr lang="en-IE" dirty="0" err="1" smtClean="0">
                <a:solidFill>
                  <a:srgbClr val="002060"/>
                </a:solidFill>
              </a:rPr>
              <a:t>Fs</a:t>
            </a:r>
            <a:r>
              <a:rPr lang="en-IE" dirty="0" smtClean="0">
                <a:solidFill>
                  <a:srgbClr val="002060"/>
                </a:solidFill>
              </a:rPr>
              <a:t>} = P{1} = </a:t>
            </a:r>
          </a:p>
          <a:p>
            <a:pPr marL="0" indent="0">
              <a:buNone/>
            </a:pPr>
            <a:r>
              <a:rPr lang="en-IE" dirty="0" smtClean="0"/>
              <a:t>      </a:t>
            </a:r>
          </a:p>
          <a:p>
            <a:pPr marL="0" indent="0">
              <a:buNone/>
            </a:pPr>
            <a:r>
              <a:rPr lang="en-IE" dirty="0" smtClean="0">
                <a:solidFill>
                  <a:srgbClr val="002060"/>
                </a:solidFill>
              </a:rPr>
              <a:t>and P{0} from similar expression  = </a:t>
            </a:r>
            <a:r>
              <a:rPr lang="en-IE" dirty="0" smtClean="0"/>
              <a:t>0.31</a:t>
            </a:r>
            <a:endParaRPr lang="en-IE" dirty="0"/>
          </a:p>
        </p:txBody>
      </p:sp>
      <p:graphicFrame>
        <p:nvGraphicFramePr>
          <p:cNvPr id="4" name="Object 3"/>
          <p:cNvGraphicFramePr>
            <a:graphicFrameLocks noChangeAspect="1"/>
          </p:cNvGraphicFramePr>
          <p:nvPr>
            <p:extLst>
              <p:ext uri="{D42A27DB-BD31-4B8C-83A1-F6EECF244321}">
                <p14:modId xmlns:p14="http://schemas.microsoft.com/office/powerpoint/2010/main" val="752394629"/>
              </p:ext>
            </p:extLst>
          </p:nvPr>
        </p:nvGraphicFramePr>
        <p:xfrm>
          <a:off x="3876675" y="5157788"/>
          <a:ext cx="1958975" cy="720725"/>
        </p:xfrm>
        <a:graphic>
          <a:graphicData uri="http://schemas.openxmlformats.org/presentationml/2006/ole">
            <mc:AlternateContent xmlns:mc="http://schemas.openxmlformats.org/markup-compatibility/2006">
              <mc:Choice xmlns:v="urn:schemas-microsoft-com:vml" Requires="v">
                <p:oleObj spid="_x0000_s19477" name="Equation" r:id="rId3" imgW="1244520" imgH="431640" progId="Equation.3">
                  <p:embed/>
                </p:oleObj>
              </mc:Choice>
              <mc:Fallback>
                <p:oleObj name="Equation" r:id="rId3" imgW="1244520" imgH="431640" progId="Equation.3">
                  <p:embed/>
                  <p:pic>
                    <p:nvPicPr>
                      <p:cNvPr id="0" name="Object 7"/>
                      <p:cNvPicPr>
                        <a:picLocks noChangeAspect="1" noChangeArrowheads="1"/>
                      </p:cNvPicPr>
                      <p:nvPr/>
                    </p:nvPicPr>
                    <p:blipFill>
                      <a:blip r:embed="rId4"/>
                      <a:srcRect/>
                      <a:stretch>
                        <a:fillRect/>
                      </a:stretch>
                    </p:blipFill>
                    <p:spPr bwMode="auto">
                      <a:xfrm>
                        <a:off x="3876675" y="5157788"/>
                        <a:ext cx="1958975"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33909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E" sz="3200" b="1" dirty="0" smtClean="0">
                <a:solidFill>
                  <a:schemeClr val="tx2"/>
                </a:solidFill>
              </a:rPr>
              <a:t>Example contd.</a:t>
            </a:r>
            <a:endParaRPr lang="en-IE" sz="3200" b="1" dirty="0">
              <a:solidFill>
                <a:schemeClr val="tx2"/>
              </a:solidFill>
            </a:endParaRPr>
          </a:p>
        </p:txBody>
      </p:sp>
      <p:sp>
        <p:nvSpPr>
          <p:cNvPr id="3" name="Content Placeholder 2"/>
          <p:cNvSpPr>
            <a:spLocks noGrp="1"/>
          </p:cNvSpPr>
          <p:nvPr>
            <p:ph idx="1"/>
          </p:nvPr>
        </p:nvSpPr>
        <p:spPr>
          <a:xfrm>
            <a:off x="457200" y="1196752"/>
            <a:ext cx="8229600" cy="5544616"/>
          </a:xfrm>
        </p:spPr>
        <p:txBody>
          <a:bodyPr>
            <a:normAutofit fontScale="77500" lnSpcReduction="20000"/>
          </a:bodyPr>
          <a:lstStyle/>
          <a:p>
            <a:pPr marL="0" indent="0">
              <a:buNone/>
            </a:pPr>
            <a:r>
              <a:rPr lang="en-IE" sz="2600" b="1" dirty="0" smtClean="0">
                <a:solidFill>
                  <a:srgbClr val="002060"/>
                </a:solidFill>
              </a:rPr>
              <a:t>Approximations</a:t>
            </a:r>
            <a:r>
              <a:rPr lang="en-IE" sz="2600" dirty="0" smtClean="0"/>
              <a:t>: </a:t>
            </a:r>
            <a:r>
              <a:rPr lang="en-IE" sz="2600" dirty="0" smtClean="0">
                <a:solidFill>
                  <a:srgbClr val="002060"/>
                </a:solidFill>
              </a:rPr>
              <a:t>Poisson to Binomial</a:t>
            </a:r>
          </a:p>
          <a:p>
            <a:pPr marL="0" indent="0">
              <a:buNone/>
            </a:pPr>
            <a:r>
              <a:rPr lang="en-IE" sz="2600" dirty="0" smtClean="0">
                <a:solidFill>
                  <a:srgbClr val="002060"/>
                </a:solidFill>
              </a:rPr>
              <a:t>Suppose shipment = 2500 chips and want to test 100. Accept lot if sample contains no more than one defective. </a:t>
            </a:r>
          </a:p>
          <a:p>
            <a:pPr marL="0" indent="0">
              <a:buNone/>
            </a:pPr>
            <a:r>
              <a:rPr lang="en-IE" sz="2600" dirty="0" smtClean="0">
                <a:solidFill>
                  <a:srgbClr val="002060"/>
                </a:solidFill>
              </a:rPr>
              <a:t>Assuming 5% defective. What is probability of accepting lot?</a:t>
            </a:r>
          </a:p>
          <a:p>
            <a:pPr marL="0" indent="0">
              <a:buNone/>
            </a:pPr>
            <a:endParaRPr lang="en-IE" sz="2600" dirty="0" smtClean="0">
              <a:solidFill>
                <a:srgbClr val="002060"/>
              </a:solidFill>
            </a:endParaRPr>
          </a:p>
          <a:p>
            <a:pPr marL="0" indent="0">
              <a:buNone/>
            </a:pPr>
            <a:r>
              <a:rPr lang="en-IE" sz="2600" dirty="0" smtClean="0">
                <a:solidFill>
                  <a:srgbClr val="FF0000"/>
                </a:solidFill>
              </a:rPr>
              <a:t>Note: </a:t>
            </a:r>
            <a:r>
              <a:rPr lang="en-IE" sz="2600" dirty="0" smtClean="0">
                <a:solidFill>
                  <a:srgbClr val="002060"/>
                </a:solidFill>
              </a:rPr>
              <a:t>n= 100, N=2500 ratio = 0.04 , i.e. &lt; 5%, so can avoid the work for </a:t>
            </a:r>
            <a:r>
              <a:rPr lang="en-IE" sz="2600" dirty="0" err="1" smtClean="0">
                <a:solidFill>
                  <a:srgbClr val="002060"/>
                </a:solidFill>
              </a:rPr>
              <a:t>hypergeometric</a:t>
            </a:r>
            <a:r>
              <a:rPr lang="en-IE" sz="2600" dirty="0" smtClean="0">
                <a:solidFill>
                  <a:srgbClr val="002060"/>
                </a:solidFill>
              </a:rPr>
              <a:t> , as approximately Binomial, n = 100, p</a:t>
            </a:r>
            <a:r>
              <a:rPr lang="en-IE" sz="2600" dirty="0" smtClean="0">
                <a:solidFill>
                  <a:srgbClr val="002060"/>
                </a:solidFill>
                <a:sym typeface="Symbol"/>
              </a:rPr>
              <a:t> 0.05</a:t>
            </a:r>
          </a:p>
          <a:p>
            <a:pPr marL="0" indent="0">
              <a:buNone/>
            </a:pPr>
            <a:r>
              <a:rPr lang="en-IE" sz="2600" dirty="0" smtClean="0">
                <a:solidFill>
                  <a:srgbClr val="002060"/>
                </a:solidFill>
                <a:sym typeface="Symbol"/>
              </a:rPr>
              <a:t>So Binomial random variable  X here = no. defective chips out of 100</a:t>
            </a:r>
          </a:p>
          <a:p>
            <a:pPr marL="0" indent="0">
              <a:buNone/>
            </a:pPr>
            <a:r>
              <a:rPr lang="en-IE" sz="2600" dirty="0" smtClean="0">
                <a:solidFill>
                  <a:srgbClr val="002060"/>
                </a:solidFill>
                <a:sym typeface="Symbol"/>
              </a:rPr>
              <a:t>P{accept lot} = P{X1} = P{0} +P{1}  </a:t>
            </a:r>
          </a:p>
          <a:p>
            <a:pPr marL="0" indent="0">
              <a:buNone/>
            </a:pPr>
            <a:endParaRPr lang="en-IE" sz="2600" dirty="0">
              <a:sym typeface="Symbol"/>
            </a:endParaRPr>
          </a:p>
          <a:p>
            <a:pPr marL="0" indent="0">
              <a:buNone/>
            </a:pPr>
            <a:endParaRPr lang="en-IE" sz="1300" dirty="0">
              <a:sym typeface="Symbol"/>
            </a:endParaRPr>
          </a:p>
          <a:p>
            <a:pPr marL="0" indent="0">
              <a:buNone/>
            </a:pPr>
            <a:r>
              <a:rPr lang="en-IE" sz="2600" dirty="0" smtClean="0">
                <a:solidFill>
                  <a:srgbClr val="002060"/>
                </a:solidFill>
                <a:sym typeface="Symbol"/>
              </a:rPr>
              <a:t>Lot of work, not tabulated </a:t>
            </a:r>
          </a:p>
          <a:p>
            <a:pPr marL="0" indent="0">
              <a:buNone/>
            </a:pPr>
            <a:r>
              <a:rPr lang="en-IE" sz="2600" dirty="0" smtClean="0">
                <a:solidFill>
                  <a:srgbClr val="002060"/>
                </a:solidFill>
                <a:sym typeface="Symbol"/>
              </a:rPr>
              <a:t>Alternative: Poisson approx. to Binomial where n &gt;20, </a:t>
            </a:r>
            <a:r>
              <a:rPr lang="en-IE" sz="2600" dirty="0" err="1" smtClean="0">
                <a:solidFill>
                  <a:srgbClr val="002060"/>
                </a:solidFill>
                <a:sym typeface="Symbol"/>
              </a:rPr>
              <a:t>np</a:t>
            </a:r>
            <a:r>
              <a:rPr lang="en-IE" sz="2600" dirty="0" smtClean="0">
                <a:solidFill>
                  <a:srgbClr val="002060"/>
                </a:solidFill>
                <a:sym typeface="Symbol"/>
              </a:rPr>
              <a:t> 7 works well, so probability  from Poisson table, where</a:t>
            </a:r>
          </a:p>
          <a:p>
            <a:pPr marL="0" indent="0">
              <a:buNone/>
            </a:pPr>
            <a:endParaRPr lang="en-IE" sz="2600" dirty="0" smtClean="0">
              <a:solidFill>
                <a:srgbClr val="002060"/>
              </a:solidFill>
              <a:sym typeface="Symbol"/>
            </a:endParaRPr>
          </a:p>
          <a:p>
            <a:pPr marL="0" indent="0">
              <a:buNone/>
            </a:pPr>
            <a:endParaRPr lang="en-IE" dirty="0">
              <a:sym typeface="Symbol"/>
            </a:endParaRPr>
          </a:p>
          <a:p>
            <a:pPr marL="0" indent="0">
              <a:buNone/>
            </a:pPr>
            <a:endParaRPr lang="en-IE" sz="2600" dirty="0" smtClean="0">
              <a:solidFill>
                <a:srgbClr val="002060"/>
              </a:solidFill>
              <a:sym typeface="Symbol"/>
            </a:endParaRPr>
          </a:p>
          <a:p>
            <a:pPr marL="0" indent="0">
              <a:buNone/>
            </a:pPr>
            <a:r>
              <a:rPr lang="en-IE" sz="2600" dirty="0" smtClean="0">
                <a:solidFill>
                  <a:srgbClr val="002060"/>
                </a:solidFill>
                <a:sym typeface="Symbol"/>
              </a:rPr>
              <a:t>close to result for Binomial </a:t>
            </a:r>
            <a:endParaRPr lang="en-IE" sz="2600" dirty="0">
              <a:solidFill>
                <a:srgbClr val="002060"/>
              </a:solidFill>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094968973"/>
              </p:ext>
            </p:extLst>
          </p:nvPr>
        </p:nvGraphicFramePr>
        <p:xfrm>
          <a:off x="737195" y="3861049"/>
          <a:ext cx="6355085" cy="408648"/>
        </p:xfrm>
        <a:graphic>
          <a:graphicData uri="http://schemas.openxmlformats.org/presentationml/2006/ole">
            <mc:AlternateContent xmlns:mc="http://schemas.openxmlformats.org/markup-compatibility/2006">
              <mc:Choice xmlns:v="urn:schemas-microsoft-com:vml" Requires="v">
                <p:oleObj spid="_x0000_s20515" name="Equation" r:id="rId4" imgW="3962160" imgH="241200" progId="Equation.3">
                  <p:embed/>
                </p:oleObj>
              </mc:Choice>
              <mc:Fallback>
                <p:oleObj name="Equation" r:id="rId4" imgW="3962160" imgH="241200" progId="Equation.3">
                  <p:embed/>
                  <p:pic>
                    <p:nvPicPr>
                      <p:cNvPr id="0" name="Object 3"/>
                      <p:cNvPicPr>
                        <a:picLocks noChangeAspect="1" noChangeArrowheads="1"/>
                      </p:cNvPicPr>
                      <p:nvPr/>
                    </p:nvPicPr>
                    <p:blipFill>
                      <a:blip r:embed="rId5"/>
                      <a:srcRect/>
                      <a:stretch>
                        <a:fillRect/>
                      </a:stretch>
                    </p:blipFill>
                    <p:spPr bwMode="auto">
                      <a:xfrm>
                        <a:off x="737195" y="3861049"/>
                        <a:ext cx="6355085" cy="408648"/>
                      </a:xfrm>
                      <a:prstGeom prst="rect">
                        <a:avLst/>
                      </a:prstGeom>
                      <a:noFill/>
                      <a:ln>
                        <a:noFill/>
                      </a:ln>
                      <a:effec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586905992"/>
              </p:ext>
            </p:extLst>
          </p:nvPr>
        </p:nvGraphicFramePr>
        <p:xfrm>
          <a:off x="4643958" y="4973786"/>
          <a:ext cx="3600450" cy="1479550"/>
        </p:xfrm>
        <a:graphic>
          <a:graphicData uri="http://schemas.openxmlformats.org/presentationml/2006/ole">
            <mc:AlternateContent xmlns:mc="http://schemas.openxmlformats.org/markup-compatibility/2006">
              <mc:Choice xmlns:v="urn:schemas-microsoft-com:vml" Requires="v">
                <p:oleObj spid="_x0000_s20516" name="Equation" r:id="rId6" imgW="2286000" imgH="888840" progId="Equation.3">
                  <p:embed/>
                </p:oleObj>
              </mc:Choice>
              <mc:Fallback>
                <p:oleObj name="Equation" r:id="rId6" imgW="2286000" imgH="888840" progId="Equation.3">
                  <p:embed/>
                  <p:pic>
                    <p:nvPicPr>
                      <p:cNvPr id="0" name="Object 5"/>
                      <p:cNvPicPr>
                        <a:picLocks noChangeAspect="1" noChangeArrowheads="1"/>
                      </p:cNvPicPr>
                      <p:nvPr/>
                    </p:nvPicPr>
                    <p:blipFill>
                      <a:blip r:embed="rId7"/>
                      <a:srcRect/>
                      <a:stretch>
                        <a:fillRect/>
                      </a:stretch>
                    </p:blipFill>
                    <p:spPr bwMode="auto">
                      <a:xfrm>
                        <a:off x="4643958" y="4973786"/>
                        <a:ext cx="3600450" cy="147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1" name="Elbow Connector 10"/>
          <p:cNvCxnSpPr/>
          <p:nvPr/>
        </p:nvCxnSpPr>
        <p:spPr>
          <a:xfrm rot="10800000">
            <a:off x="1835696" y="2348880"/>
            <a:ext cx="5184576" cy="720080"/>
          </a:xfrm>
          <a:prstGeom prst="bentConnector3">
            <a:avLst>
              <a:gd name="adj1" fmla="val -17695"/>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1640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normAutofit/>
          </a:bodyPr>
          <a:lstStyle/>
          <a:p>
            <a:pPr algn="l"/>
            <a:r>
              <a:rPr lang="en-IE" sz="3200" b="1" dirty="0" smtClean="0">
                <a:solidFill>
                  <a:schemeClr val="tx2"/>
                </a:solidFill>
              </a:rPr>
              <a:t>Example contd.</a:t>
            </a:r>
            <a:endParaRPr lang="en-IE" sz="3200" b="1" dirty="0">
              <a:solidFill>
                <a:schemeClr val="tx2"/>
              </a:solidFill>
            </a:endParaRPr>
          </a:p>
        </p:txBody>
      </p:sp>
      <p:sp>
        <p:nvSpPr>
          <p:cNvPr id="3" name="Content Placeholder 2"/>
          <p:cNvSpPr>
            <a:spLocks noGrp="1"/>
          </p:cNvSpPr>
          <p:nvPr>
            <p:ph idx="1"/>
          </p:nvPr>
        </p:nvSpPr>
        <p:spPr>
          <a:xfrm>
            <a:off x="467544" y="1052736"/>
            <a:ext cx="8229600" cy="5544616"/>
          </a:xfrm>
        </p:spPr>
        <p:txBody>
          <a:bodyPr>
            <a:normAutofit fontScale="77500" lnSpcReduction="20000"/>
          </a:bodyPr>
          <a:lstStyle/>
          <a:p>
            <a:pPr marL="0" indent="0">
              <a:buNone/>
            </a:pPr>
            <a:r>
              <a:rPr lang="en-IE" sz="2600" b="1" dirty="0" smtClean="0">
                <a:solidFill>
                  <a:srgbClr val="002060"/>
                </a:solidFill>
              </a:rPr>
              <a:t>Approximations: </a:t>
            </a:r>
            <a:r>
              <a:rPr lang="en-IE" sz="2600" dirty="0" smtClean="0">
                <a:solidFill>
                  <a:srgbClr val="002060"/>
                </a:solidFill>
              </a:rPr>
              <a:t>Normal to discrete distribution</a:t>
            </a:r>
          </a:p>
          <a:p>
            <a:pPr marL="0" indent="0">
              <a:buNone/>
            </a:pPr>
            <a:r>
              <a:rPr lang="en-IE" sz="2600" dirty="0" smtClean="0">
                <a:solidFill>
                  <a:srgbClr val="002060"/>
                </a:solidFill>
              </a:rPr>
              <a:t>Supposing still want to sample 100 chips, but 10% of chips expected to be defective. </a:t>
            </a:r>
          </a:p>
          <a:p>
            <a:pPr marL="0" indent="0">
              <a:buNone/>
            </a:pPr>
            <a:r>
              <a:rPr lang="en-IE" sz="2600" b="1" dirty="0" smtClean="0">
                <a:solidFill>
                  <a:srgbClr val="002060"/>
                </a:solidFill>
              </a:rPr>
              <a:t>Rule</a:t>
            </a:r>
            <a:r>
              <a:rPr lang="en-IE" sz="2600" dirty="0" smtClean="0">
                <a:solidFill>
                  <a:srgbClr val="002060"/>
                </a:solidFill>
              </a:rPr>
              <a:t> for approximation of </a:t>
            </a:r>
            <a:r>
              <a:rPr lang="en-IE" sz="2600" dirty="0" smtClean="0">
                <a:solidFill>
                  <a:srgbClr val="FF0000"/>
                </a:solidFill>
              </a:rPr>
              <a:t>Binomial </a:t>
            </a:r>
            <a:r>
              <a:rPr lang="en-IE" sz="2600" dirty="0" smtClean="0">
                <a:solidFill>
                  <a:srgbClr val="002060"/>
                </a:solidFill>
              </a:rPr>
              <a:t>is that n large, p small, or that </a:t>
            </a:r>
            <a:r>
              <a:rPr lang="en-IE" sz="2600" dirty="0" err="1" smtClean="0">
                <a:solidFill>
                  <a:srgbClr val="002060"/>
                </a:solidFill>
              </a:rPr>
              <a:t>np</a:t>
            </a:r>
            <a:r>
              <a:rPr lang="en-IE" sz="2600" dirty="0" smtClean="0">
                <a:solidFill>
                  <a:srgbClr val="002060"/>
                </a:solidFill>
              </a:rPr>
              <a:t> &lt; 7. </a:t>
            </a:r>
          </a:p>
          <a:p>
            <a:pPr marL="0" indent="0">
              <a:buNone/>
            </a:pPr>
            <a:r>
              <a:rPr lang="en-IE" sz="2600" dirty="0" smtClean="0">
                <a:solidFill>
                  <a:srgbClr val="002060"/>
                </a:solidFill>
              </a:rPr>
              <a:t>Now p =0.10, so </a:t>
            </a:r>
            <a:r>
              <a:rPr lang="en-IE" sz="2600" dirty="0" err="1" smtClean="0">
                <a:solidFill>
                  <a:srgbClr val="002060"/>
                </a:solidFill>
              </a:rPr>
              <a:t>np</a:t>
            </a:r>
            <a:r>
              <a:rPr lang="en-IE" sz="2600" dirty="0" smtClean="0">
                <a:solidFill>
                  <a:srgbClr val="002060"/>
                </a:solidFill>
              </a:rPr>
              <a:t> = 10, Poisson </a:t>
            </a:r>
            <a:r>
              <a:rPr lang="en-IE" sz="2600" dirty="0" smtClean="0">
                <a:solidFill>
                  <a:srgbClr val="FF0000"/>
                </a:solidFill>
              </a:rPr>
              <a:t>not</a:t>
            </a:r>
            <a:r>
              <a:rPr lang="en-IE" sz="2600" dirty="0" smtClean="0">
                <a:solidFill>
                  <a:srgbClr val="002060"/>
                </a:solidFill>
              </a:rPr>
              <a:t> a good approximation.</a:t>
            </a:r>
          </a:p>
          <a:p>
            <a:pPr marL="0" indent="0">
              <a:buNone/>
            </a:pPr>
            <a:endParaRPr lang="en-IE" sz="2400" dirty="0" smtClean="0">
              <a:solidFill>
                <a:srgbClr val="002060"/>
              </a:solidFill>
            </a:endParaRPr>
          </a:p>
          <a:p>
            <a:pPr marL="0" indent="0">
              <a:buNone/>
            </a:pPr>
            <a:r>
              <a:rPr lang="en-IE" sz="2600" dirty="0" smtClean="0">
                <a:solidFill>
                  <a:srgbClr val="002060"/>
                </a:solidFill>
              </a:rPr>
              <a:t>However, n large and </a:t>
            </a:r>
            <a:r>
              <a:rPr lang="en-IE" sz="2600" dirty="0" err="1" smtClean="0">
                <a:solidFill>
                  <a:srgbClr val="002060"/>
                </a:solidFill>
              </a:rPr>
              <a:t>np</a:t>
            </a:r>
            <a:r>
              <a:rPr lang="en-IE" sz="2600" dirty="0" smtClean="0">
                <a:solidFill>
                  <a:srgbClr val="002060"/>
                </a:solidFill>
              </a:rPr>
              <a:t>=10, n(1-p)=90, and both &gt; 5, so can use Normal approximation</a:t>
            </a:r>
          </a:p>
          <a:p>
            <a:pPr marL="0" indent="0">
              <a:buNone/>
            </a:pPr>
            <a:r>
              <a:rPr lang="en-IE" sz="2600" dirty="0" smtClean="0">
                <a:solidFill>
                  <a:srgbClr val="002060"/>
                </a:solidFill>
              </a:rPr>
              <a:t>then X is a binomial </a:t>
            </a:r>
            <a:r>
              <a:rPr lang="en-IE" sz="2600" dirty="0" err="1" smtClean="0">
                <a:solidFill>
                  <a:srgbClr val="002060"/>
                </a:solidFill>
              </a:rPr>
              <a:t>r.v</a:t>
            </a:r>
            <a:r>
              <a:rPr lang="en-IE" sz="2600" dirty="0" smtClean="0">
                <a:solidFill>
                  <a:srgbClr val="002060"/>
                </a:solidFill>
              </a:rPr>
              <a:t>. with </a:t>
            </a:r>
          </a:p>
          <a:p>
            <a:pPr marL="0" indent="0">
              <a:buNone/>
            </a:pPr>
            <a:endParaRPr lang="en-IE" dirty="0"/>
          </a:p>
          <a:p>
            <a:pPr marL="0" indent="0">
              <a:buNone/>
            </a:pPr>
            <a:endParaRPr lang="en-IE" sz="2200" dirty="0" smtClean="0">
              <a:solidFill>
                <a:srgbClr val="002060"/>
              </a:solidFill>
            </a:endParaRPr>
          </a:p>
          <a:p>
            <a:pPr marL="0" indent="0">
              <a:buNone/>
            </a:pPr>
            <a:endParaRPr lang="en-IE" sz="2200" dirty="0">
              <a:solidFill>
                <a:srgbClr val="002060"/>
              </a:solidFill>
            </a:endParaRPr>
          </a:p>
          <a:p>
            <a:pPr marL="0" indent="0">
              <a:buNone/>
            </a:pPr>
            <a:r>
              <a:rPr lang="en-IE" sz="2600" dirty="0" smtClean="0">
                <a:solidFill>
                  <a:srgbClr val="002060"/>
                </a:solidFill>
              </a:rPr>
              <a:t>So have</a:t>
            </a:r>
          </a:p>
          <a:p>
            <a:pPr marL="0" indent="0">
              <a:buNone/>
            </a:pPr>
            <a:endParaRPr lang="en-IE" sz="2600" dirty="0" smtClean="0">
              <a:solidFill>
                <a:srgbClr val="002060"/>
              </a:solidFill>
            </a:endParaRPr>
          </a:p>
          <a:p>
            <a:pPr marL="0" indent="0">
              <a:buNone/>
            </a:pPr>
            <a:endParaRPr lang="en-IE" sz="2600" dirty="0">
              <a:solidFill>
                <a:srgbClr val="002060"/>
              </a:solidFill>
            </a:endParaRPr>
          </a:p>
          <a:p>
            <a:pPr marL="0" indent="0">
              <a:buNone/>
            </a:pPr>
            <a:endParaRPr lang="en-IE" sz="2600" dirty="0" smtClean="0">
              <a:solidFill>
                <a:srgbClr val="002060"/>
              </a:solidFill>
            </a:endParaRPr>
          </a:p>
          <a:p>
            <a:pPr marL="0" indent="0">
              <a:buNone/>
            </a:pPr>
            <a:endParaRPr lang="en-IE" sz="2600" dirty="0">
              <a:solidFill>
                <a:srgbClr val="002060"/>
              </a:solidFill>
            </a:endParaRPr>
          </a:p>
          <a:p>
            <a:pPr marL="0" indent="0">
              <a:buNone/>
            </a:pPr>
            <a:r>
              <a:rPr lang="en-IE" sz="2600" dirty="0" smtClean="0">
                <a:solidFill>
                  <a:srgbClr val="002060"/>
                </a:solidFill>
              </a:rPr>
              <a:t>Very small chance of accepting lot with this many defectives.</a:t>
            </a:r>
            <a:endParaRPr lang="en-IE" sz="2600" dirty="0">
              <a:solidFill>
                <a:srgbClr val="00206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443648755"/>
              </p:ext>
            </p:extLst>
          </p:nvPr>
        </p:nvGraphicFramePr>
        <p:xfrm>
          <a:off x="3563888" y="3356992"/>
          <a:ext cx="3201987" cy="801688"/>
        </p:xfrm>
        <a:graphic>
          <a:graphicData uri="http://schemas.openxmlformats.org/presentationml/2006/ole">
            <mc:AlternateContent xmlns:mc="http://schemas.openxmlformats.org/markup-compatibility/2006">
              <mc:Choice xmlns:v="urn:schemas-microsoft-com:vml" Requires="v">
                <p:oleObj spid="_x0000_s21533" name="Equation" r:id="rId3" imgW="2031840" imgH="482400" progId="Equation.3">
                  <p:embed/>
                </p:oleObj>
              </mc:Choice>
              <mc:Fallback>
                <p:oleObj name="Equation" r:id="rId3" imgW="2031840" imgH="482400" progId="Equation.3">
                  <p:embed/>
                  <p:pic>
                    <p:nvPicPr>
                      <p:cNvPr id="0" name="Object 6"/>
                      <p:cNvPicPr>
                        <a:picLocks noChangeAspect="1" noChangeArrowheads="1"/>
                      </p:cNvPicPr>
                      <p:nvPr/>
                    </p:nvPicPr>
                    <p:blipFill>
                      <a:blip r:embed="rId4"/>
                      <a:srcRect/>
                      <a:stretch>
                        <a:fillRect/>
                      </a:stretch>
                    </p:blipFill>
                    <p:spPr bwMode="auto">
                      <a:xfrm>
                        <a:off x="3563888" y="3356992"/>
                        <a:ext cx="3201987" cy="801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6559033"/>
              </p:ext>
            </p:extLst>
          </p:nvPr>
        </p:nvGraphicFramePr>
        <p:xfrm>
          <a:off x="2189163" y="4508500"/>
          <a:ext cx="5880100" cy="1560513"/>
        </p:xfrm>
        <a:graphic>
          <a:graphicData uri="http://schemas.openxmlformats.org/presentationml/2006/ole">
            <mc:AlternateContent xmlns:mc="http://schemas.openxmlformats.org/markup-compatibility/2006">
              <mc:Choice xmlns:v="urn:schemas-microsoft-com:vml" Requires="v">
                <p:oleObj spid="_x0000_s21534" name="Equation" r:id="rId5" imgW="3733560" imgH="939600" progId="Equation.3">
                  <p:embed/>
                </p:oleObj>
              </mc:Choice>
              <mc:Fallback>
                <p:oleObj name="Equation" r:id="rId5" imgW="3733560" imgH="939600" progId="Equation.3">
                  <p:embed/>
                  <p:pic>
                    <p:nvPicPr>
                      <p:cNvPr id="0" name="Object 3"/>
                      <p:cNvPicPr>
                        <a:picLocks noChangeAspect="1" noChangeArrowheads="1"/>
                      </p:cNvPicPr>
                      <p:nvPr/>
                    </p:nvPicPr>
                    <p:blipFill>
                      <a:blip r:embed="rId6"/>
                      <a:srcRect/>
                      <a:stretch>
                        <a:fillRect/>
                      </a:stretch>
                    </p:blipFill>
                    <p:spPr bwMode="auto">
                      <a:xfrm>
                        <a:off x="2189163" y="4508500"/>
                        <a:ext cx="5880100" cy="156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22600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E" sz="3600" b="1" dirty="0" smtClean="0">
                <a:solidFill>
                  <a:schemeClr val="tx2"/>
                </a:solidFill>
              </a:rPr>
              <a:t/>
            </a:r>
            <a:br>
              <a:rPr lang="en-IE" sz="3600" b="1" dirty="0" smtClean="0">
                <a:solidFill>
                  <a:schemeClr val="tx2"/>
                </a:solidFill>
              </a:rPr>
            </a:br>
            <a:r>
              <a:rPr lang="en-IE" sz="3600" b="1" dirty="0" smtClean="0">
                <a:solidFill>
                  <a:schemeClr val="tx2"/>
                </a:solidFill>
              </a:rPr>
              <a:t>Developed </a:t>
            </a:r>
            <a:r>
              <a:rPr lang="en-IE" sz="3600" b="1" dirty="0">
                <a:solidFill>
                  <a:schemeClr val="tx2"/>
                </a:solidFill>
              </a:rPr>
              <a:t>Examples using Standard Distributions/sampling distributions</a:t>
            </a:r>
            <a:r>
              <a:rPr lang="en-GB" b="1" dirty="0">
                <a:solidFill>
                  <a:schemeClr val="tx2"/>
                </a:solidFill>
              </a:rPr>
              <a:t/>
            </a:r>
            <a:br>
              <a:rPr lang="en-GB" b="1" dirty="0">
                <a:solidFill>
                  <a:schemeClr val="tx2"/>
                </a:solidFill>
              </a:rPr>
            </a:br>
            <a:endParaRPr lang="en-IE" dirty="0"/>
          </a:p>
        </p:txBody>
      </p:sp>
      <p:sp>
        <p:nvSpPr>
          <p:cNvPr id="4" name="Content Placeholder 3"/>
          <p:cNvSpPr>
            <a:spLocks noGrp="1"/>
          </p:cNvSpPr>
          <p:nvPr>
            <p:ph idx="1"/>
          </p:nvPr>
        </p:nvSpPr>
        <p:spPr>
          <a:xfrm>
            <a:off x="457200" y="1340768"/>
            <a:ext cx="8229600" cy="5112568"/>
          </a:xfrm>
        </p:spPr>
        <p:txBody>
          <a:bodyPr>
            <a:normAutofit fontScale="85000" lnSpcReduction="10000"/>
          </a:bodyPr>
          <a:lstStyle/>
          <a:p>
            <a:pPr marL="0" indent="0">
              <a:buNone/>
            </a:pPr>
            <a:r>
              <a:rPr lang="en-IE" sz="2200" b="1" dirty="0">
                <a:solidFill>
                  <a:srgbClr val="002060"/>
                </a:solidFill>
              </a:rPr>
              <a:t>RECOMBINANTS, BINOMIAL and </a:t>
            </a:r>
            <a:r>
              <a:rPr lang="en-IE" sz="2200" b="1" dirty="0" smtClean="0">
                <a:solidFill>
                  <a:srgbClr val="002060"/>
                </a:solidFill>
              </a:rPr>
              <a:t>MULTINOMIAL</a:t>
            </a:r>
          </a:p>
          <a:p>
            <a:pPr>
              <a:buFontTx/>
              <a:buChar char="•"/>
            </a:pPr>
            <a:r>
              <a:rPr lang="en-IE" sz="2400" b="1" dirty="0">
                <a:solidFill>
                  <a:srgbClr val="002060"/>
                </a:solidFill>
              </a:rPr>
              <a:t>Binomial </a:t>
            </a:r>
            <a:r>
              <a:rPr lang="en-IE" sz="2400" dirty="0">
                <a:solidFill>
                  <a:srgbClr val="002060"/>
                </a:solidFill>
              </a:rPr>
              <a:t>No. of recombinant gametes, produced by a heterozygous parent for a 2-locus model, </a:t>
            </a:r>
            <a:r>
              <a:rPr lang="en-IE" sz="2400" dirty="0" smtClean="0">
                <a:solidFill>
                  <a:srgbClr val="002060"/>
                </a:solidFill>
              </a:rPr>
              <a:t>parameters</a:t>
            </a:r>
            <a:r>
              <a:rPr lang="en-IE" sz="2400" dirty="0">
                <a:solidFill>
                  <a:srgbClr val="002060"/>
                </a:solidFill>
              </a:rPr>
              <a:t>, n and </a:t>
            </a:r>
            <a:r>
              <a:rPr lang="en-IE" sz="2400" i="1" dirty="0">
                <a:solidFill>
                  <a:srgbClr val="002060"/>
                </a:solidFill>
                <a:sym typeface="Symbol" pitchFamily="18" charset="2"/>
              </a:rPr>
              <a:t></a:t>
            </a:r>
            <a:r>
              <a:rPr lang="en-IE" sz="2400" dirty="0">
                <a:solidFill>
                  <a:srgbClr val="002060"/>
                </a:solidFill>
                <a:sym typeface="Symbol" pitchFamily="18" charset="2"/>
              </a:rPr>
              <a:t> = P{gamete recombinant}  </a:t>
            </a:r>
            <a:r>
              <a:rPr lang="en-IE" sz="2400" dirty="0">
                <a:solidFill>
                  <a:srgbClr val="FF0000"/>
                </a:solidFill>
                <a:sym typeface="Symbol" pitchFamily="18" charset="2"/>
              </a:rPr>
              <a:t>(= R.F</a:t>
            </a:r>
            <a:r>
              <a:rPr lang="en-IE" sz="2400" dirty="0" smtClean="0">
                <a:solidFill>
                  <a:srgbClr val="FF0000"/>
                </a:solidFill>
                <a:sym typeface="Symbol" pitchFamily="18" charset="2"/>
              </a:rPr>
              <a:t>.)</a:t>
            </a:r>
          </a:p>
          <a:p>
            <a:pPr marL="0" indent="0">
              <a:buNone/>
            </a:pPr>
            <a:r>
              <a:rPr lang="en-IE" sz="2400" dirty="0">
                <a:solidFill>
                  <a:srgbClr val="FF0000"/>
                </a:solidFill>
                <a:sym typeface="Symbol" pitchFamily="18" charset="2"/>
              </a:rPr>
              <a:t> </a:t>
            </a:r>
            <a:r>
              <a:rPr lang="en-IE" sz="2400" dirty="0" smtClean="0">
                <a:solidFill>
                  <a:srgbClr val="FF0000"/>
                </a:solidFill>
                <a:sym typeface="Symbol" pitchFamily="18" charset="2"/>
              </a:rPr>
              <a:t>     </a:t>
            </a:r>
            <a:r>
              <a:rPr lang="en-IE" sz="2400" dirty="0" smtClean="0">
                <a:solidFill>
                  <a:srgbClr val="002060"/>
                </a:solidFill>
              </a:rPr>
              <a:t>So </a:t>
            </a:r>
            <a:r>
              <a:rPr lang="en-IE" sz="2400" dirty="0">
                <a:solidFill>
                  <a:srgbClr val="002060"/>
                </a:solidFill>
              </a:rPr>
              <a:t>for </a:t>
            </a:r>
            <a:r>
              <a:rPr lang="en-IE" sz="2400" i="1" dirty="0" smtClean="0">
                <a:solidFill>
                  <a:srgbClr val="FF0000"/>
                </a:solidFill>
              </a:rPr>
              <a:t>n</a:t>
            </a:r>
            <a:r>
              <a:rPr lang="en-IE" sz="2400" i="1" baseline="-25000" dirty="0" smtClean="0">
                <a:solidFill>
                  <a:srgbClr val="FF0000"/>
                </a:solidFill>
              </a:rPr>
              <a:t>r</a:t>
            </a:r>
            <a:r>
              <a:rPr lang="en-IE" sz="2400" i="1" dirty="0" smtClean="0">
                <a:solidFill>
                  <a:srgbClr val="FF0000"/>
                </a:solidFill>
              </a:rPr>
              <a:t> </a:t>
            </a:r>
            <a:r>
              <a:rPr lang="en-IE" sz="2400" dirty="0">
                <a:solidFill>
                  <a:srgbClr val="002060"/>
                </a:solidFill>
              </a:rPr>
              <a:t>recombinants in sample of </a:t>
            </a:r>
            <a:r>
              <a:rPr lang="en-IE" sz="2400" i="1" dirty="0">
                <a:solidFill>
                  <a:srgbClr val="FF0000"/>
                </a:solidFill>
              </a:rPr>
              <a:t>n</a:t>
            </a:r>
            <a:r>
              <a:rPr lang="en-IE" sz="2800" b="1" dirty="0"/>
              <a:t>  </a:t>
            </a:r>
          </a:p>
          <a:p>
            <a:pPr>
              <a:buFontTx/>
              <a:buChar char="•"/>
            </a:pPr>
            <a:endParaRPr lang="en-IE" sz="2800" b="1" dirty="0"/>
          </a:p>
          <a:p>
            <a:pPr>
              <a:buFontTx/>
              <a:buChar char="•"/>
            </a:pPr>
            <a:r>
              <a:rPr lang="en-IE" sz="2400" b="1" dirty="0">
                <a:solidFill>
                  <a:srgbClr val="002060"/>
                </a:solidFill>
              </a:rPr>
              <a:t>Multinomial </a:t>
            </a:r>
            <a:r>
              <a:rPr lang="en-IE" sz="2400" dirty="0">
                <a:solidFill>
                  <a:srgbClr val="002060"/>
                </a:solidFill>
              </a:rPr>
              <a:t>3-locus model (A,B,C)  </a:t>
            </a:r>
            <a:r>
              <a:rPr lang="en-IE" sz="2400" dirty="0" smtClean="0">
                <a:solidFill>
                  <a:srgbClr val="002060"/>
                </a:solidFill>
              </a:rPr>
              <a:t>         4 </a:t>
            </a:r>
            <a:r>
              <a:rPr lang="en-IE" sz="2400" dirty="0">
                <a:solidFill>
                  <a:srgbClr val="002060"/>
                </a:solidFill>
              </a:rPr>
              <a:t>possible classes of gametes (non-recombinants, AB recombinants, BC recombinants and double recombinants at loci ABC). </a:t>
            </a:r>
          </a:p>
          <a:p>
            <a:pPr marL="0" indent="0">
              <a:buNone/>
            </a:pPr>
            <a:r>
              <a:rPr lang="en-IE" sz="2400" dirty="0" smtClean="0">
                <a:solidFill>
                  <a:srgbClr val="002060"/>
                </a:solidFill>
              </a:rPr>
              <a:t>      Joint </a:t>
            </a:r>
            <a:r>
              <a:rPr lang="en-IE" sz="2400" dirty="0">
                <a:solidFill>
                  <a:srgbClr val="002060"/>
                </a:solidFill>
              </a:rPr>
              <a:t>probability distribution for </a:t>
            </a:r>
            <a:r>
              <a:rPr lang="en-IE" sz="2400" dirty="0" err="1">
                <a:solidFill>
                  <a:srgbClr val="002060"/>
                </a:solidFill>
              </a:rPr>
              <a:t>r.v.’s</a:t>
            </a:r>
            <a:r>
              <a:rPr lang="en-IE" sz="2400" dirty="0">
                <a:solidFill>
                  <a:srgbClr val="002060"/>
                </a:solidFill>
              </a:rPr>
              <a:t> requires counting number in each </a:t>
            </a:r>
            <a:endParaRPr lang="en-IE" sz="2400" dirty="0" smtClean="0">
              <a:solidFill>
                <a:srgbClr val="002060"/>
              </a:solidFill>
            </a:endParaRPr>
          </a:p>
          <a:p>
            <a:pPr marL="0" indent="0">
              <a:buNone/>
            </a:pPr>
            <a:r>
              <a:rPr lang="en-IE" sz="2400" dirty="0">
                <a:solidFill>
                  <a:srgbClr val="002060"/>
                </a:solidFill>
              </a:rPr>
              <a:t> </a:t>
            </a:r>
            <a:r>
              <a:rPr lang="en-IE" sz="2400" dirty="0" smtClean="0">
                <a:solidFill>
                  <a:srgbClr val="002060"/>
                </a:solidFill>
              </a:rPr>
              <a:t>     class </a:t>
            </a:r>
            <a:endParaRPr lang="en-IE" sz="2400" dirty="0">
              <a:solidFill>
                <a:srgbClr val="002060"/>
              </a:solidFill>
            </a:endParaRPr>
          </a:p>
          <a:p>
            <a:endParaRPr lang="en-IE" sz="2800" b="1" dirty="0"/>
          </a:p>
          <a:p>
            <a:endParaRPr lang="en-IE" sz="2400" dirty="0"/>
          </a:p>
          <a:p>
            <a:pPr marL="0" indent="0">
              <a:buNone/>
            </a:pPr>
            <a:r>
              <a:rPr lang="en-IE" sz="2400" dirty="0" smtClean="0">
                <a:solidFill>
                  <a:srgbClr val="002060"/>
                </a:solidFill>
              </a:rPr>
              <a:t>where </a:t>
            </a:r>
            <a:r>
              <a:rPr lang="en-IE" sz="2400" i="1" dirty="0" err="1">
                <a:solidFill>
                  <a:srgbClr val="002060"/>
                </a:solidFill>
              </a:rPr>
              <a:t>a+b+c+d</a:t>
            </a:r>
            <a:r>
              <a:rPr lang="en-IE" sz="2400" i="1" dirty="0">
                <a:solidFill>
                  <a:srgbClr val="002060"/>
                </a:solidFill>
              </a:rPr>
              <a:t> = n</a:t>
            </a:r>
            <a:r>
              <a:rPr lang="en-IE" sz="2400" dirty="0">
                <a:solidFill>
                  <a:srgbClr val="002060"/>
                </a:solidFill>
              </a:rPr>
              <a:t> and </a:t>
            </a:r>
            <a:r>
              <a:rPr lang="en-IE" sz="2400" i="1" dirty="0">
                <a:solidFill>
                  <a:srgbClr val="002060"/>
                </a:solidFill>
              </a:rPr>
              <a:t>P</a:t>
            </a:r>
            <a:r>
              <a:rPr lang="en-IE" sz="2400" i="1" baseline="-25000" dirty="0">
                <a:solidFill>
                  <a:srgbClr val="002060"/>
                </a:solidFill>
              </a:rPr>
              <a:t>1</a:t>
            </a:r>
            <a:r>
              <a:rPr lang="en-IE" sz="2400" i="1" dirty="0">
                <a:solidFill>
                  <a:srgbClr val="002060"/>
                </a:solidFill>
              </a:rPr>
              <a:t>, P</a:t>
            </a:r>
            <a:r>
              <a:rPr lang="en-IE" sz="2400" i="1" baseline="-25000" dirty="0">
                <a:solidFill>
                  <a:srgbClr val="002060"/>
                </a:solidFill>
              </a:rPr>
              <a:t>2</a:t>
            </a:r>
            <a:r>
              <a:rPr lang="en-IE" sz="2400" i="1" dirty="0">
                <a:solidFill>
                  <a:srgbClr val="002060"/>
                </a:solidFill>
              </a:rPr>
              <a:t>, P</a:t>
            </a:r>
            <a:r>
              <a:rPr lang="en-IE" sz="2400" i="1" baseline="-25000" dirty="0">
                <a:solidFill>
                  <a:srgbClr val="002060"/>
                </a:solidFill>
              </a:rPr>
              <a:t>3</a:t>
            </a:r>
            <a:r>
              <a:rPr lang="en-IE" sz="2400" i="1" dirty="0">
                <a:solidFill>
                  <a:srgbClr val="002060"/>
                </a:solidFill>
              </a:rPr>
              <a:t>, P</a:t>
            </a:r>
            <a:r>
              <a:rPr lang="en-IE" sz="2400" i="1" baseline="-25000" dirty="0">
                <a:solidFill>
                  <a:srgbClr val="002060"/>
                </a:solidFill>
              </a:rPr>
              <a:t>4</a:t>
            </a:r>
            <a:r>
              <a:rPr lang="en-IE" sz="2400" baseline="-25000" dirty="0">
                <a:solidFill>
                  <a:srgbClr val="002060"/>
                </a:solidFill>
              </a:rPr>
              <a:t> </a:t>
            </a:r>
            <a:r>
              <a:rPr lang="en-IE" sz="2400" dirty="0">
                <a:solidFill>
                  <a:srgbClr val="002060"/>
                </a:solidFill>
              </a:rPr>
              <a:t>are </a:t>
            </a:r>
            <a:r>
              <a:rPr lang="en-IE" sz="2400" dirty="0">
                <a:solidFill>
                  <a:srgbClr val="FF0000"/>
                </a:solidFill>
              </a:rPr>
              <a:t>probabilities </a:t>
            </a:r>
            <a:r>
              <a:rPr lang="en-IE" sz="2400" dirty="0">
                <a:solidFill>
                  <a:srgbClr val="002060"/>
                </a:solidFill>
              </a:rPr>
              <a:t>of observing a member of </a:t>
            </a:r>
            <a:r>
              <a:rPr lang="en-IE" sz="2400" dirty="0">
                <a:solidFill>
                  <a:srgbClr val="FF0000"/>
                </a:solidFill>
              </a:rPr>
              <a:t>each</a:t>
            </a:r>
            <a:r>
              <a:rPr lang="en-IE" sz="2400" dirty="0"/>
              <a:t> </a:t>
            </a:r>
            <a:r>
              <a:rPr lang="en-IE" sz="2400" dirty="0">
                <a:solidFill>
                  <a:srgbClr val="002060"/>
                </a:solidFill>
              </a:rPr>
              <a:t>of 4 classes </a:t>
            </a:r>
            <a:r>
              <a:rPr lang="en-IE" sz="2400" dirty="0" smtClean="0">
                <a:solidFill>
                  <a:srgbClr val="002060"/>
                </a:solidFill>
              </a:rPr>
              <a:t>respectively</a:t>
            </a:r>
            <a:endParaRPr lang="en-IE" sz="2800" b="1" dirty="0" smtClean="0">
              <a:solidFill>
                <a:srgbClr val="002060"/>
              </a:solidFill>
            </a:endParaRPr>
          </a:p>
          <a:p>
            <a:pPr marL="0" indent="0">
              <a:buNone/>
            </a:pPr>
            <a:endParaRPr lang="en-IE" sz="2200" b="1" dirty="0" smtClean="0"/>
          </a:p>
          <a:p>
            <a:pPr marL="0" indent="0">
              <a:buNone/>
            </a:pPr>
            <a:endParaRPr lang="en-IE" dirty="0"/>
          </a:p>
        </p:txBody>
      </p:sp>
      <p:graphicFrame>
        <p:nvGraphicFramePr>
          <p:cNvPr id="11" name="Object 10"/>
          <p:cNvGraphicFramePr>
            <a:graphicFrameLocks noChangeAspect="1"/>
          </p:cNvGraphicFramePr>
          <p:nvPr>
            <p:extLst>
              <p:ext uri="{D42A27DB-BD31-4B8C-83A1-F6EECF244321}">
                <p14:modId xmlns:p14="http://schemas.microsoft.com/office/powerpoint/2010/main" val="983479331"/>
              </p:ext>
            </p:extLst>
          </p:nvPr>
        </p:nvGraphicFramePr>
        <p:xfrm>
          <a:off x="4786313" y="2492896"/>
          <a:ext cx="3451225" cy="627063"/>
        </p:xfrm>
        <a:graphic>
          <a:graphicData uri="http://schemas.openxmlformats.org/presentationml/2006/ole">
            <mc:AlternateContent xmlns:mc="http://schemas.openxmlformats.org/markup-compatibility/2006">
              <mc:Choice xmlns:v="urn:schemas-microsoft-com:vml" Requires="v">
                <p:oleObj spid="_x0000_s17441" name="Equation" r:id="rId3" imgW="2158920" imgH="393480" progId="Equation.3">
                  <p:embed/>
                </p:oleObj>
              </mc:Choice>
              <mc:Fallback>
                <p:oleObj name="Equation" r:id="rId3" imgW="2158920" imgH="393480" progId="Equation.3">
                  <p:embed/>
                  <p:pic>
                    <p:nvPicPr>
                      <p:cNvPr id="0" name="Object 5"/>
                      <p:cNvPicPr>
                        <a:picLocks noChangeAspect="1" noChangeArrowheads="1"/>
                      </p:cNvPicPr>
                      <p:nvPr/>
                    </p:nvPicPr>
                    <p:blipFill>
                      <a:blip r:embed="rId4"/>
                      <a:srcRect/>
                      <a:stretch>
                        <a:fillRect/>
                      </a:stretch>
                    </p:blipFill>
                    <p:spPr bwMode="auto">
                      <a:xfrm>
                        <a:off x="4786313" y="2492896"/>
                        <a:ext cx="3451225" cy="627063"/>
                      </a:xfrm>
                      <a:prstGeom prst="rect">
                        <a:avLst/>
                      </a:prstGeom>
                      <a:noFill/>
                      <a:ln>
                        <a:noFill/>
                      </a:ln>
                      <a:effectLst/>
                    </p:spPr>
                  </p:pic>
                </p:oleObj>
              </mc:Fallback>
            </mc:AlternateContent>
          </a:graphicData>
        </a:graphic>
      </p:graphicFrame>
      <p:cxnSp>
        <p:nvCxnSpPr>
          <p:cNvPr id="14" name="Straight Arrow Connector 13"/>
          <p:cNvCxnSpPr/>
          <p:nvPr/>
        </p:nvCxnSpPr>
        <p:spPr>
          <a:xfrm>
            <a:off x="4499992" y="3284984"/>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8" name="Object 17"/>
          <p:cNvGraphicFramePr>
            <a:graphicFrameLocks noChangeAspect="1"/>
          </p:cNvGraphicFramePr>
          <p:nvPr>
            <p:extLst>
              <p:ext uri="{D42A27DB-BD31-4B8C-83A1-F6EECF244321}">
                <p14:modId xmlns:p14="http://schemas.microsoft.com/office/powerpoint/2010/main" val="232394228"/>
              </p:ext>
            </p:extLst>
          </p:nvPr>
        </p:nvGraphicFramePr>
        <p:xfrm>
          <a:off x="3714781" y="4581128"/>
          <a:ext cx="5105691" cy="591841"/>
        </p:xfrm>
        <a:graphic>
          <a:graphicData uri="http://schemas.openxmlformats.org/presentationml/2006/ole">
            <mc:AlternateContent xmlns:mc="http://schemas.openxmlformats.org/markup-compatibility/2006">
              <mc:Choice xmlns:v="urn:schemas-microsoft-com:vml" Requires="v">
                <p:oleObj spid="_x0000_s17442" name="Equation" r:id="rId5" imgW="3378200" imgH="393700" progId="Equation.3">
                  <p:embed/>
                </p:oleObj>
              </mc:Choice>
              <mc:Fallback>
                <p:oleObj name="Equation" r:id="rId5" imgW="3378200" imgH="3937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4781" y="4581128"/>
                        <a:ext cx="5105691" cy="59184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14268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fld id="{C5B25AA3-54BA-4E3E-A3B8-4B83E3D8B87F}" type="slidenum">
              <a:rPr lang="en-GB"/>
              <a:pPr/>
              <a:t>26</a:t>
            </a:fld>
            <a:endParaRPr lang="en-GB"/>
          </a:p>
        </p:txBody>
      </p:sp>
      <p:sp>
        <p:nvSpPr>
          <p:cNvPr id="3" name="Rectangle 4"/>
          <p:cNvSpPr>
            <a:spLocks noChangeArrowheads="1"/>
          </p:cNvSpPr>
          <p:nvPr/>
        </p:nvSpPr>
        <p:spPr bwMode="auto">
          <a:xfrm>
            <a:off x="533400" y="115888"/>
            <a:ext cx="78549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IE" sz="3000" b="1" dirty="0" smtClean="0">
                <a:solidFill>
                  <a:schemeClr val="tx2"/>
                </a:solidFill>
              </a:rPr>
              <a:t>Developed Examples contd.</a:t>
            </a:r>
            <a:endParaRPr lang="en-GB" sz="3000" b="1" dirty="0">
              <a:solidFill>
                <a:schemeClr val="tx2"/>
              </a:solidFill>
            </a:endParaRPr>
          </a:p>
        </p:txBody>
      </p:sp>
      <p:graphicFrame>
        <p:nvGraphicFramePr>
          <p:cNvPr id="4" name="Object 5"/>
          <p:cNvGraphicFramePr>
            <a:graphicFrameLocks noChangeAspect="1"/>
          </p:cNvGraphicFramePr>
          <p:nvPr>
            <p:extLst>
              <p:ext uri="{D42A27DB-BD31-4B8C-83A1-F6EECF244321}">
                <p14:modId xmlns:p14="http://schemas.microsoft.com/office/powerpoint/2010/main" val="1667120959"/>
              </p:ext>
            </p:extLst>
          </p:nvPr>
        </p:nvGraphicFramePr>
        <p:xfrm>
          <a:off x="2867025" y="1412875"/>
          <a:ext cx="3627438" cy="655638"/>
        </p:xfrm>
        <a:graphic>
          <a:graphicData uri="http://schemas.openxmlformats.org/presentationml/2006/ole">
            <mc:AlternateContent xmlns:mc="http://schemas.openxmlformats.org/markup-compatibility/2006">
              <mc:Choice xmlns:v="urn:schemas-microsoft-com:vml" Requires="v">
                <p:oleObj spid="_x0000_s5243" name="Equation" r:id="rId3" imgW="2171520" imgH="393480" progId="Equation.3">
                  <p:embed/>
                </p:oleObj>
              </mc:Choice>
              <mc:Fallback>
                <p:oleObj name="Equation" r:id="rId3" imgW="2171520" imgH="393480" progId="Equation.3">
                  <p:embed/>
                  <p:pic>
                    <p:nvPicPr>
                      <p:cNvPr id="0" name=""/>
                      <p:cNvPicPr>
                        <a:picLocks noChangeAspect="1" noChangeArrowheads="1"/>
                      </p:cNvPicPr>
                      <p:nvPr/>
                    </p:nvPicPr>
                    <p:blipFill>
                      <a:blip r:embed="rId4"/>
                      <a:srcRect/>
                      <a:stretch>
                        <a:fillRect/>
                      </a:stretch>
                    </p:blipFill>
                    <p:spPr bwMode="auto">
                      <a:xfrm>
                        <a:off x="2867025" y="1412875"/>
                        <a:ext cx="3627438" cy="655638"/>
                      </a:xfrm>
                      <a:prstGeom prst="rect">
                        <a:avLst/>
                      </a:prstGeom>
                      <a:noFill/>
                      <a:ln>
                        <a:noFill/>
                      </a:ln>
                      <a:effectLst/>
                      <a:ex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3606175329"/>
              </p:ext>
            </p:extLst>
          </p:nvPr>
        </p:nvGraphicFramePr>
        <p:xfrm>
          <a:off x="1120551" y="4365104"/>
          <a:ext cx="5827713" cy="373063"/>
        </p:xfrm>
        <a:graphic>
          <a:graphicData uri="http://schemas.openxmlformats.org/presentationml/2006/ole">
            <mc:AlternateContent xmlns:mc="http://schemas.openxmlformats.org/markup-compatibility/2006">
              <mc:Choice xmlns:v="urn:schemas-microsoft-com:vml" Requires="v">
                <p:oleObj spid="_x0000_s5244" name="Equation" r:id="rId5" imgW="3543120" imgH="228600" progId="Equation.3">
                  <p:embed/>
                </p:oleObj>
              </mc:Choice>
              <mc:Fallback>
                <p:oleObj name="Equation" r:id="rId5" imgW="3543120" imgH="228600" progId="Equation.3">
                  <p:embed/>
                  <p:pic>
                    <p:nvPicPr>
                      <p:cNvPr id="0" name=""/>
                      <p:cNvPicPr>
                        <a:picLocks noChangeAspect="1" noChangeArrowheads="1"/>
                      </p:cNvPicPr>
                      <p:nvPr/>
                    </p:nvPicPr>
                    <p:blipFill>
                      <a:blip r:embed="rId6"/>
                      <a:srcRect/>
                      <a:stretch>
                        <a:fillRect/>
                      </a:stretch>
                    </p:blipFill>
                    <p:spPr bwMode="auto">
                      <a:xfrm>
                        <a:off x="1120551" y="4365104"/>
                        <a:ext cx="5827713" cy="373063"/>
                      </a:xfrm>
                      <a:prstGeom prst="rect">
                        <a:avLst/>
                      </a:prstGeom>
                      <a:noFill/>
                      <a:ln>
                        <a:noFill/>
                      </a:ln>
                      <a:effectLst/>
                      <a:ex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2471307541"/>
              </p:ext>
            </p:extLst>
          </p:nvPr>
        </p:nvGraphicFramePr>
        <p:xfrm>
          <a:off x="1093789" y="4783138"/>
          <a:ext cx="4702348" cy="423242"/>
        </p:xfrm>
        <a:graphic>
          <a:graphicData uri="http://schemas.openxmlformats.org/presentationml/2006/ole">
            <mc:AlternateContent xmlns:mc="http://schemas.openxmlformats.org/markup-compatibility/2006">
              <mc:Choice xmlns:v="urn:schemas-microsoft-com:vml" Requires="v">
                <p:oleObj spid="_x0000_s5245" name="Equation" r:id="rId7" imgW="2666880" imgH="241200" progId="Equation.3">
                  <p:embed/>
                </p:oleObj>
              </mc:Choice>
              <mc:Fallback>
                <p:oleObj name="Equation" r:id="rId7" imgW="2666880" imgH="241200" progId="Equation.3">
                  <p:embed/>
                  <p:pic>
                    <p:nvPicPr>
                      <p:cNvPr id="0" name=""/>
                      <p:cNvPicPr>
                        <a:picLocks noChangeAspect="1" noChangeArrowheads="1"/>
                      </p:cNvPicPr>
                      <p:nvPr/>
                    </p:nvPicPr>
                    <p:blipFill>
                      <a:blip r:embed="rId8"/>
                      <a:srcRect/>
                      <a:stretch>
                        <a:fillRect/>
                      </a:stretch>
                    </p:blipFill>
                    <p:spPr bwMode="auto">
                      <a:xfrm>
                        <a:off x="1093789" y="4783138"/>
                        <a:ext cx="4702348" cy="423242"/>
                      </a:xfrm>
                      <a:prstGeom prst="rect">
                        <a:avLst/>
                      </a:prstGeom>
                      <a:noFill/>
                      <a:ln>
                        <a:noFill/>
                      </a:ln>
                      <a:effectLst/>
                      <a:ex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1336148193"/>
              </p:ext>
            </p:extLst>
          </p:nvPr>
        </p:nvGraphicFramePr>
        <p:xfrm>
          <a:off x="827584" y="5277073"/>
          <a:ext cx="5156200" cy="384175"/>
        </p:xfrm>
        <a:graphic>
          <a:graphicData uri="http://schemas.openxmlformats.org/presentationml/2006/ole">
            <mc:AlternateContent xmlns:mc="http://schemas.openxmlformats.org/markup-compatibility/2006">
              <mc:Choice xmlns:v="urn:schemas-microsoft-com:vml" Requires="v">
                <p:oleObj spid="_x0000_s5246" name="Equation" r:id="rId9" imgW="3060360" imgH="228600" progId="Equation.3">
                  <p:embed/>
                </p:oleObj>
              </mc:Choice>
              <mc:Fallback>
                <p:oleObj name="Equation" r:id="rId9" imgW="3060360" imgH="228600" progId="Equation.3">
                  <p:embed/>
                  <p:pic>
                    <p:nvPicPr>
                      <p:cNvPr id="0" name=""/>
                      <p:cNvPicPr>
                        <a:picLocks noChangeAspect="1" noChangeArrowheads="1"/>
                      </p:cNvPicPr>
                      <p:nvPr/>
                    </p:nvPicPr>
                    <p:blipFill>
                      <a:blip r:embed="rId10"/>
                      <a:srcRect/>
                      <a:stretch>
                        <a:fillRect/>
                      </a:stretch>
                    </p:blipFill>
                    <p:spPr bwMode="auto">
                      <a:xfrm>
                        <a:off x="827584" y="5277073"/>
                        <a:ext cx="5156200" cy="384175"/>
                      </a:xfrm>
                      <a:prstGeom prst="rect">
                        <a:avLst/>
                      </a:prstGeom>
                      <a:noFill/>
                      <a:ln>
                        <a:noFill/>
                      </a:ln>
                      <a:effectLst/>
                      <a:extLst/>
                    </p:spPr>
                  </p:pic>
                </p:oleObj>
              </mc:Fallback>
            </mc:AlternateContent>
          </a:graphicData>
        </a:graphic>
      </p:graphicFrame>
      <p:graphicFrame>
        <p:nvGraphicFramePr>
          <p:cNvPr id="8" name="Object 9"/>
          <p:cNvGraphicFramePr>
            <a:graphicFrameLocks noChangeAspect="1"/>
          </p:cNvGraphicFramePr>
          <p:nvPr>
            <p:extLst>
              <p:ext uri="{D42A27DB-BD31-4B8C-83A1-F6EECF244321}">
                <p14:modId xmlns:p14="http://schemas.microsoft.com/office/powerpoint/2010/main" val="2520074369"/>
              </p:ext>
            </p:extLst>
          </p:nvPr>
        </p:nvGraphicFramePr>
        <p:xfrm>
          <a:off x="1157288" y="5623520"/>
          <a:ext cx="6326187" cy="685800"/>
        </p:xfrm>
        <a:graphic>
          <a:graphicData uri="http://schemas.openxmlformats.org/presentationml/2006/ole">
            <mc:AlternateContent xmlns:mc="http://schemas.openxmlformats.org/markup-compatibility/2006">
              <mc:Choice xmlns:v="urn:schemas-microsoft-com:vml" Requires="v">
                <p:oleObj spid="_x0000_s5247" name="Equation" r:id="rId11" imgW="3898800" imgH="431640" progId="Equation.3">
                  <p:embed/>
                </p:oleObj>
              </mc:Choice>
              <mc:Fallback>
                <p:oleObj name="Equation" r:id="rId11" imgW="3898800" imgH="431640" progId="Equation.3">
                  <p:embed/>
                  <p:pic>
                    <p:nvPicPr>
                      <p:cNvPr id="0" name=""/>
                      <p:cNvPicPr>
                        <a:picLocks noChangeAspect="1" noChangeArrowheads="1"/>
                      </p:cNvPicPr>
                      <p:nvPr/>
                    </p:nvPicPr>
                    <p:blipFill>
                      <a:blip r:embed="rId12"/>
                      <a:srcRect/>
                      <a:stretch>
                        <a:fillRect/>
                      </a:stretch>
                    </p:blipFill>
                    <p:spPr bwMode="auto">
                      <a:xfrm>
                        <a:off x="1157288" y="5623520"/>
                        <a:ext cx="6326187" cy="685800"/>
                      </a:xfrm>
                      <a:prstGeom prst="rect">
                        <a:avLst/>
                      </a:prstGeom>
                      <a:noFill/>
                      <a:ln>
                        <a:noFill/>
                      </a:ln>
                      <a:effectLst/>
                      <a:extLst/>
                    </p:spPr>
                  </p:pic>
                </p:oleObj>
              </mc:Fallback>
            </mc:AlternateContent>
          </a:graphicData>
        </a:graphic>
      </p:graphicFrame>
      <p:graphicFrame>
        <p:nvGraphicFramePr>
          <p:cNvPr id="9" name="Object 10"/>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5248" name="Equation" r:id="rId13" imgW="114120" imgH="215640" progId="Equation.3">
                  <p:embed/>
                </p:oleObj>
              </mc:Choice>
              <mc:Fallback>
                <p:oleObj name="Equation" r:id="rId13" imgW="11412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11"/>
          <p:cNvSpPr txBox="1">
            <a:spLocks noChangeArrowheads="1"/>
          </p:cNvSpPr>
          <p:nvPr/>
        </p:nvSpPr>
        <p:spPr bwMode="auto">
          <a:xfrm>
            <a:off x="395288" y="1182688"/>
            <a:ext cx="8520112" cy="5342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IE" sz="2000" b="1" dirty="0">
                <a:solidFill>
                  <a:schemeClr val="tx2"/>
                </a:solidFill>
                <a:latin typeface="+mj-lt"/>
              </a:rPr>
              <a:t>Background </a:t>
            </a:r>
            <a:r>
              <a:rPr lang="en-IE" sz="2000" b="1" dirty="0">
                <a:solidFill>
                  <a:schemeClr val="tx2"/>
                </a:solidFill>
              </a:rPr>
              <a:t>Recombinant </a:t>
            </a:r>
            <a:r>
              <a:rPr lang="en-IE" sz="2000" b="1" dirty="0" smtClean="0">
                <a:solidFill>
                  <a:schemeClr val="tx2"/>
                </a:solidFill>
              </a:rPr>
              <a:t>Interference</a:t>
            </a:r>
            <a:endParaRPr lang="en-GB" sz="2000" b="1" dirty="0" smtClean="0">
              <a:solidFill>
                <a:schemeClr val="tx2"/>
              </a:solidFill>
              <a:latin typeface="Times New Roman" pitchFamily="18" charset="0"/>
            </a:endParaRPr>
          </a:p>
          <a:p>
            <a:pPr>
              <a:spcBef>
                <a:spcPct val="50000"/>
              </a:spcBef>
            </a:pPr>
            <a:endParaRPr lang="en-GB" sz="2000" b="1" dirty="0" smtClean="0">
              <a:latin typeface="Times New Roman" pitchFamily="18" charset="0"/>
            </a:endParaRPr>
          </a:p>
          <a:p>
            <a:pPr>
              <a:spcBef>
                <a:spcPct val="50000"/>
              </a:spcBef>
            </a:pPr>
            <a:r>
              <a:rPr lang="en-GB" sz="2000" dirty="0" smtClean="0">
                <a:solidFill>
                  <a:srgbClr val="002060"/>
                </a:solidFill>
              </a:rPr>
              <a:t>Greater</a:t>
            </a:r>
            <a:r>
              <a:rPr lang="en-GB" sz="2000" dirty="0" smtClean="0">
                <a:solidFill>
                  <a:schemeClr val="tx2"/>
                </a:solidFill>
              </a:rPr>
              <a:t> </a:t>
            </a:r>
            <a:r>
              <a:rPr lang="en-GB" sz="2000" dirty="0">
                <a:solidFill>
                  <a:srgbClr val="FF0000"/>
                </a:solidFill>
              </a:rPr>
              <a:t>physical distance</a:t>
            </a:r>
            <a:r>
              <a:rPr lang="en-GB" sz="2000" dirty="0"/>
              <a:t> </a:t>
            </a:r>
            <a:r>
              <a:rPr lang="en-GB" sz="2000" dirty="0">
                <a:solidFill>
                  <a:srgbClr val="002060"/>
                </a:solidFill>
              </a:rPr>
              <a:t>between loci </a:t>
            </a:r>
            <a:r>
              <a:rPr lang="en-GB" sz="2000" dirty="0">
                <a:solidFill>
                  <a:srgbClr val="002060"/>
                </a:solidFill>
                <a:sym typeface="Symbol" pitchFamily="18" charset="2"/>
              </a:rPr>
              <a:t> </a:t>
            </a:r>
            <a:r>
              <a:rPr lang="en-GB" sz="2000" dirty="0">
                <a:solidFill>
                  <a:srgbClr val="002060"/>
                </a:solidFill>
              </a:rPr>
              <a:t>greater chance to </a:t>
            </a:r>
            <a:r>
              <a:rPr lang="en-GB" sz="2000" dirty="0">
                <a:solidFill>
                  <a:srgbClr val="FF0000"/>
                </a:solidFill>
              </a:rPr>
              <a:t>recombine</a:t>
            </a:r>
            <a:r>
              <a:rPr lang="en-GB" sz="2000" dirty="0">
                <a:solidFill>
                  <a:srgbClr val="002060"/>
                </a:solidFill>
              </a:rPr>
              <a:t> - (homologous). </a:t>
            </a:r>
            <a:r>
              <a:rPr lang="en-GB" sz="2000" dirty="0">
                <a:solidFill>
                  <a:srgbClr val="FF0000"/>
                </a:solidFill>
                <a:latin typeface="Times New Roman" pitchFamily="18" charset="0"/>
              </a:rPr>
              <a:t>Departure from </a:t>
            </a:r>
            <a:r>
              <a:rPr lang="en-GB" sz="2000" dirty="0" err="1">
                <a:solidFill>
                  <a:srgbClr val="FF0000"/>
                </a:solidFill>
                <a:latin typeface="Times New Roman" pitchFamily="18" charset="0"/>
              </a:rPr>
              <a:t>additivity</a:t>
            </a:r>
            <a:r>
              <a:rPr lang="en-GB" sz="2000" dirty="0">
                <a:solidFill>
                  <a:srgbClr val="FF0000"/>
                </a:solidFill>
                <a:latin typeface="Times New Roman" pitchFamily="18" charset="0"/>
              </a:rPr>
              <a:t> increases with distance</a:t>
            </a:r>
            <a:r>
              <a:rPr lang="en-GB" sz="2000" dirty="0">
                <a:latin typeface="Times New Roman" pitchFamily="18" charset="0"/>
              </a:rPr>
              <a:t> </a:t>
            </a:r>
            <a:r>
              <a:rPr lang="en-GB" sz="2000" dirty="0">
                <a:solidFill>
                  <a:srgbClr val="002060"/>
                </a:solidFill>
                <a:latin typeface="Times New Roman" pitchFamily="18" charset="0"/>
              </a:rPr>
              <a:t>-hence </a:t>
            </a:r>
            <a:r>
              <a:rPr lang="en-GB" sz="2000" dirty="0">
                <a:solidFill>
                  <a:srgbClr val="FF0000"/>
                </a:solidFill>
                <a:latin typeface="Times New Roman" pitchFamily="18" charset="0"/>
              </a:rPr>
              <a:t>mapping</a:t>
            </a:r>
            <a:r>
              <a:rPr lang="en-GB" sz="2000" dirty="0">
                <a:latin typeface="Times New Roman" pitchFamily="18" charset="0"/>
              </a:rPr>
              <a:t>.  </a:t>
            </a:r>
          </a:p>
          <a:p>
            <a:pPr>
              <a:spcBef>
                <a:spcPct val="50000"/>
              </a:spcBef>
            </a:pPr>
            <a:r>
              <a:rPr lang="en-GB" sz="2000" b="1" dirty="0">
                <a:solidFill>
                  <a:srgbClr val="33CC33"/>
                </a:solidFill>
              </a:rPr>
              <a:t>Example:</a:t>
            </a:r>
            <a:r>
              <a:rPr lang="en-GB" sz="2000" dirty="0"/>
              <a:t> </a:t>
            </a:r>
            <a:r>
              <a:rPr lang="en-GB" sz="2000" dirty="0">
                <a:solidFill>
                  <a:srgbClr val="002060"/>
                </a:solidFill>
              </a:rPr>
              <a:t>2 loci A,B, same </a:t>
            </a:r>
            <a:r>
              <a:rPr lang="en-GB" sz="2000" dirty="0" err="1">
                <a:solidFill>
                  <a:srgbClr val="002060"/>
                </a:solidFill>
              </a:rPr>
              <a:t>chromasome</a:t>
            </a:r>
            <a:r>
              <a:rPr lang="en-GB" sz="2000" dirty="0">
                <a:solidFill>
                  <a:srgbClr val="002060"/>
                </a:solidFill>
              </a:rPr>
              <a:t>, segregated for two alleles at each locus </a:t>
            </a:r>
            <a:r>
              <a:rPr lang="en-GB" sz="2000" dirty="0">
                <a:solidFill>
                  <a:srgbClr val="002060"/>
                </a:solidFill>
                <a:sym typeface="Symbol" pitchFamily="18" charset="2"/>
              </a:rPr>
              <a:t> </a:t>
            </a:r>
            <a:r>
              <a:rPr lang="en-GB" sz="2000" dirty="0" err="1">
                <a:solidFill>
                  <a:srgbClr val="002060"/>
                </a:solidFill>
                <a:sym typeface="Symbol" pitchFamily="18" charset="2"/>
              </a:rPr>
              <a:t>A,a,B,b</a:t>
            </a:r>
            <a:r>
              <a:rPr lang="en-GB" sz="2000" dirty="0">
                <a:solidFill>
                  <a:srgbClr val="002060"/>
                </a:solidFill>
                <a:sym typeface="Symbol" pitchFamily="18" charset="2"/>
              </a:rPr>
              <a:t> gametes AB, </a:t>
            </a:r>
            <a:r>
              <a:rPr lang="en-GB" sz="2000" dirty="0" err="1">
                <a:solidFill>
                  <a:srgbClr val="002060"/>
                </a:solidFill>
                <a:sym typeface="Symbol" pitchFamily="18" charset="2"/>
              </a:rPr>
              <a:t>Ab</a:t>
            </a:r>
            <a:r>
              <a:rPr lang="en-GB" sz="2000" dirty="0">
                <a:solidFill>
                  <a:srgbClr val="002060"/>
                </a:solidFill>
                <a:sym typeface="Symbol" pitchFamily="18" charset="2"/>
              </a:rPr>
              <a:t>, </a:t>
            </a:r>
            <a:r>
              <a:rPr lang="en-GB" sz="2000" dirty="0" err="1">
                <a:solidFill>
                  <a:srgbClr val="002060"/>
                </a:solidFill>
                <a:sym typeface="Symbol" pitchFamily="18" charset="2"/>
              </a:rPr>
              <a:t>aB</a:t>
            </a:r>
            <a:r>
              <a:rPr lang="en-GB" sz="2000" dirty="0">
                <a:solidFill>
                  <a:srgbClr val="002060"/>
                </a:solidFill>
                <a:sym typeface="Symbol" pitchFamily="18" charset="2"/>
              </a:rPr>
              <a:t>, ab. Parental types AB, </a:t>
            </a:r>
            <a:r>
              <a:rPr lang="en-GB" sz="2000" dirty="0" err="1">
                <a:solidFill>
                  <a:srgbClr val="002060"/>
                </a:solidFill>
                <a:sym typeface="Symbol" pitchFamily="18" charset="2"/>
              </a:rPr>
              <a:t>ab</a:t>
            </a:r>
            <a:r>
              <a:rPr lang="en-GB" sz="2000" dirty="0">
                <a:solidFill>
                  <a:srgbClr val="002060"/>
                </a:solidFill>
                <a:sym typeface="Symbol" pitchFamily="18" charset="2"/>
              </a:rPr>
              <a:t> gives </a:t>
            </a:r>
            <a:r>
              <a:rPr lang="en-GB" sz="2000" dirty="0" err="1">
                <a:solidFill>
                  <a:srgbClr val="002060"/>
                </a:solidFill>
                <a:sym typeface="Symbol" pitchFamily="18" charset="2"/>
              </a:rPr>
              <a:t>Ab</a:t>
            </a:r>
            <a:r>
              <a:rPr lang="en-GB" sz="2000" dirty="0">
                <a:solidFill>
                  <a:srgbClr val="002060"/>
                </a:solidFill>
                <a:sym typeface="Symbol" pitchFamily="18" charset="2"/>
              </a:rPr>
              <a:t> and </a:t>
            </a:r>
            <a:r>
              <a:rPr lang="en-GB" sz="2000" dirty="0" err="1">
                <a:solidFill>
                  <a:srgbClr val="002060"/>
                </a:solidFill>
                <a:sym typeface="Symbol" pitchFamily="18" charset="2"/>
              </a:rPr>
              <a:t>aB</a:t>
            </a:r>
            <a:r>
              <a:rPr lang="en-GB" sz="2000" dirty="0">
                <a:solidFill>
                  <a:srgbClr val="002060"/>
                </a:solidFill>
                <a:sym typeface="Symbol" pitchFamily="18" charset="2"/>
              </a:rPr>
              <a:t> recombinants . Simple ratio. Denote recombinant fraction as R.F. (r)</a:t>
            </a:r>
          </a:p>
          <a:p>
            <a:pPr>
              <a:spcBef>
                <a:spcPct val="50000"/>
              </a:spcBef>
            </a:pPr>
            <a:r>
              <a:rPr lang="en-GB" sz="2000" b="1" dirty="0">
                <a:solidFill>
                  <a:srgbClr val="002060"/>
                </a:solidFill>
              </a:rPr>
              <a:t>Example:</a:t>
            </a:r>
            <a:r>
              <a:rPr lang="en-GB" sz="2000" dirty="0">
                <a:solidFill>
                  <a:srgbClr val="002060"/>
                </a:solidFill>
              </a:rPr>
              <a:t> </a:t>
            </a:r>
            <a:r>
              <a:rPr lang="en-GB" sz="2000" dirty="0">
                <a:solidFill>
                  <a:srgbClr val="002060"/>
                </a:solidFill>
                <a:sym typeface="Symbol" pitchFamily="18" charset="2"/>
              </a:rPr>
              <a:t>For 3 linked loci, A,B, C, relationship based on simple prob. theory</a:t>
            </a:r>
          </a:p>
        </p:txBody>
      </p:sp>
    </p:spTree>
    <p:extLst>
      <p:ext uri="{BB962C8B-B14F-4D97-AF65-F5344CB8AC3E}">
        <p14:creationId xmlns:p14="http://schemas.microsoft.com/office/powerpoint/2010/main" val="3293738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fld id="{D34EDE3D-8AA4-487A-AC4F-B89858524CD5}" type="slidenum">
              <a:rPr lang="en-GB"/>
              <a:pPr/>
              <a:t>27</a:t>
            </a:fld>
            <a:endParaRPr lang="en-GB"/>
          </a:p>
        </p:txBody>
      </p:sp>
      <p:sp>
        <p:nvSpPr>
          <p:cNvPr id="3" name="Rectangle 4"/>
          <p:cNvSpPr>
            <a:spLocks noChangeArrowheads="1"/>
          </p:cNvSpPr>
          <p:nvPr/>
        </p:nvSpPr>
        <p:spPr bwMode="auto">
          <a:xfrm>
            <a:off x="685800" y="2603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GB" sz="3200" b="1" dirty="0">
                <a:solidFill>
                  <a:schemeClr val="tx2"/>
                </a:solidFill>
              </a:rPr>
              <a:t>Example </a:t>
            </a:r>
            <a:r>
              <a:rPr lang="en-GB" sz="3200" b="1" dirty="0" smtClean="0">
                <a:solidFill>
                  <a:schemeClr val="tx2"/>
                </a:solidFill>
              </a:rPr>
              <a:t>contd.- </a:t>
            </a:r>
            <a:r>
              <a:rPr lang="en-GB" sz="2400" b="1" dirty="0">
                <a:solidFill>
                  <a:schemeClr val="tx2"/>
                </a:solidFill>
              </a:rPr>
              <a:t>LINKAGE/G.M CONSTRUCTION</a:t>
            </a:r>
            <a:endParaRPr lang="en-GB" sz="3200" b="1" dirty="0">
              <a:solidFill>
                <a:schemeClr val="tx2"/>
              </a:solidFill>
            </a:endParaRPr>
          </a:p>
        </p:txBody>
      </p:sp>
      <p:sp>
        <p:nvSpPr>
          <p:cNvPr id="4" name="Rectangle 5"/>
          <p:cNvSpPr>
            <a:spLocks noChangeArrowheads="1"/>
          </p:cNvSpPr>
          <p:nvPr/>
        </p:nvSpPr>
        <p:spPr bwMode="auto">
          <a:xfrm>
            <a:off x="250825" y="1341438"/>
            <a:ext cx="864235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GB" sz="2000" b="1" dirty="0">
                <a:solidFill>
                  <a:srgbClr val="002060"/>
                </a:solidFill>
              </a:rPr>
              <a:t>Genetic Map -</a:t>
            </a:r>
            <a:r>
              <a:rPr lang="en-GB" sz="2000" dirty="0">
                <a:solidFill>
                  <a:srgbClr val="002060"/>
                </a:solidFill>
              </a:rPr>
              <a:t>Models </a:t>
            </a:r>
            <a:r>
              <a:rPr lang="en-GB" sz="2000" dirty="0">
                <a:solidFill>
                  <a:srgbClr val="FF0000"/>
                </a:solidFill>
              </a:rPr>
              <a:t>linear arrangement</a:t>
            </a:r>
            <a:r>
              <a:rPr lang="en-GB" sz="2000" dirty="0"/>
              <a:t> </a:t>
            </a:r>
            <a:r>
              <a:rPr lang="en-GB" sz="2000" dirty="0">
                <a:solidFill>
                  <a:srgbClr val="002060"/>
                </a:solidFill>
              </a:rPr>
              <a:t>of group of genes / </a:t>
            </a:r>
            <a:r>
              <a:rPr lang="en-GB" sz="2000" dirty="0">
                <a:solidFill>
                  <a:srgbClr val="FF0000"/>
                </a:solidFill>
              </a:rPr>
              <a:t>markers</a:t>
            </a:r>
            <a:r>
              <a:rPr lang="en-GB" sz="2000" dirty="0"/>
              <a:t> </a:t>
            </a:r>
            <a:r>
              <a:rPr lang="en-GB" sz="2000" dirty="0">
                <a:solidFill>
                  <a:srgbClr val="002060"/>
                </a:solidFill>
              </a:rPr>
              <a:t>(easily identified genetic features - e.g. change in known gene, piece of DNA with no known function). Map based on homologous recombination during meiosis. If </a:t>
            </a:r>
            <a:r>
              <a:rPr lang="en-GB" sz="2000" dirty="0" smtClean="0">
                <a:solidFill>
                  <a:srgbClr val="002060"/>
                </a:solidFill>
                <a:sym typeface="Symbol"/>
              </a:rPr>
              <a:t> 2 </a:t>
            </a:r>
            <a:r>
              <a:rPr lang="en-GB" sz="2000" dirty="0" smtClean="0">
                <a:solidFill>
                  <a:srgbClr val="002060"/>
                </a:solidFill>
              </a:rPr>
              <a:t>markers close on chromosome</a:t>
            </a:r>
            <a:r>
              <a:rPr lang="en-GB" sz="2000" dirty="0">
                <a:solidFill>
                  <a:srgbClr val="002060"/>
                </a:solidFill>
              </a:rPr>
              <a:t>, </a:t>
            </a:r>
            <a:r>
              <a:rPr lang="en-GB" sz="2000" dirty="0" smtClean="0">
                <a:solidFill>
                  <a:srgbClr val="002060"/>
                </a:solidFill>
              </a:rPr>
              <a:t>allele inheritance usually through meiosis</a:t>
            </a:r>
          </a:p>
          <a:p>
            <a:pPr>
              <a:spcBef>
                <a:spcPct val="20000"/>
              </a:spcBef>
            </a:pPr>
            <a:endParaRPr lang="en-GB" sz="1200" dirty="0"/>
          </a:p>
          <a:p>
            <a:pPr marL="342900" indent="-342900">
              <a:spcBef>
                <a:spcPct val="20000"/>
              </a:spcBef>
              <a:buFontTx/>
              <a:buChar char="•"/>
            </a:pPr>
            <a:r>
              <a:rPr lang="en-GB" sz="2000" b="1" dirty="0">
                <a:solidFill>
                  <a:srgbClr val="002060"/>
                </a:solidFill>
              </a:rPr>
              <a:t>4 basic steps </a:t>
            </a:r>
            <a:r>
              <a:rPr lang="en-GB" sz="2000" dirty="0">
                <a:solidFill>
                  <a:srgbClr val="002060"/>
                </a:solidFill>
              </a:rPr>
              <a:t>after marker data obtained. </a:t>
            </a:r>
            <a:r>
              <a:rPr lang="en-GB" sz="2000" b="1" dirty="0">
                <a:solidFill>
                  <a:srgbClr val="002060"/>
                </a:solidFill>
              </a:rPr>
              <a:t>Pairwise linkage</a:t>
            </a:r>
            <a:r>
              <a:rPr lang="en-GB" sz="2000" dirty="0">
                <a:solidFill>
                  <a:srgbClr val="002060"/>
                </a:solidFill>
              </a:rPr>
              <a:t> - all 2-locus combinations (based on observed and expected frequencies of genotypic classes). Grouping markers into </a:t>
            </a:r>
            <a:r>
              <a:rPr lang="en-GB" sz="2000" b="1" dirty="0">
                <a:solidFill>
                  <a:srgbClr val="002060"/>
                </a:solidFill>
              </a:rPr>
              <a:t>Linkage Groups </a:t>
            </a:r>
            <a:r>
              <a:rPr lang="en-GB" sz="2000" dirty="0">
                <a:solidFill>
                  <a:srgbClr val="002060"/>
                </a:solidFill>
              </a:rPr>
              <a:t>(based on R.F.’s, significance level etc.). If good genome coverage –many markers, good data and genetic model, No. linkage groups should </a:t>
            </a:r>
            <a:r>
              <a:rPr lang="en-GB" sz="2000" dirty="0">
                <a:solidFill>
                  <a:srgbClr val="002060"/>
                </a:solidFill>
                <a:sym typeface="Symbol" pitchFamily="18" charset="2"/>
              </a:rPr>
              <a:t> haploid no. chromosomes for organism. </a:t>
            </a:r>
            <a:r>
              <a:rPr lang="en-GB" sz="2000" b="1" dirty="0">
                <a:solidFill>
                  <a:srgbClr val="002060"/>
                </a:solidFill>
                <a:sym typeface="Symbol" pitchFamily="18" charset="2"/>
              </a:rPr>
              <a:t>Ordering within group markers </a:t>
            </a:r>
            <a:r>
              <a:rPr lang="en-GB" sz="2000" dirty="0">
                <a:solidFill>
                  <a:srgbClr val="002060"/>
                </a:solidFill>
                <a:sym typeface="Symbol" pitchFamily="18" charset="2"/>
              </a:rPr>
              <a:t>(key step, computationally demanding, precision important). </a:t>
            </a:r>
            <a:r>
              <a:rPr lang="en-GB" sz="2000" b="1" dirty="0">
                <a:solidFill>
                  <a:srgbClr val="002060"/>
                </a:solidFill>
                <a:sym typeface="Symbol" pitchFamily="18" charset="2"/>
              </a:rPr>
              <a:t>Estimation multipoint R.F. </a:t>
            </a:r>
            <a:r>
              <a:rPr lang="en-GB" sz="2000" dirty="0">
                <a:solidFill>
                  <a:srgbClr val="002060"/>
                </a:solidFill>
                <a:sym typeface="Symbol" pitchFamily="18" charset="2"/>
              </a:rPr>
              <a:t>(physical distance - </a:t>
            </a:r>
            <a:r>
              <a:rPr lang="en-GB" sz="2000" dirty="0">
                <a:solidFill>
                  <a:srgbClr val="FF0000"/>
                </a:solidFill>
                <a:sym typeface="Symbol" pitchFamily="18" charset="2"/>
              </a:rPr>
              <a:t>no. of DNA base pairs</a:t>
            </a:r>
            <a:r>
              <a:rPr lang="en-GB" sz="2000" dirty="0">
                <a:sym typeface="Symbol" pitchFamily="18" charset="2"/>
              </a:rPr>
              <a:t> </a:t>
            </a:r>
            <a:r>
              <a:rPr lang="en-GB" sz="2000" dirty="0">
                <a:solidFill>
                  <a:srgbClr val="002060"/>
                </a:solidFill>
                <a:sym typeface="Symbol" pitchFamily="18" charset="2"/>
              </a:rPr>
              <a:t>between two genes </a:t>
            </a:r>
            <a:r>
              <a:rPr lang="en-GB" sz="2000" dirty="0" err="1">
                <a:solidFill>
                  <a:srgbClr val="002060"/>
                </a:solidFill>
                <a:sym typeface="Symbol" pitchFamily="18" charset="2"/>
              </a:rPr>
              <a:t>vs</a:t>
            </a:r>
            <a:r>
              <a:rPr lang="en-GB" sz="2000" dirty="0">
                <a:solidFill>
                  <a:srgbClr val="002060"/>
                </a:solidFill>
                <a:sym typeface="Symbol" pitchFamily="18" charset="2"/>
              </a:rPr>
              <a:t> </a:t>
            </a:r>
            <a:r>
              <a:rPr lang="en-GB" sz="2000" dirty="0">
                <a:solidFill>
                  <a:srgbClr val="FF0000"/>
                </a:solidFill>
                <a:sym typeface="Symbol" pitchFamily="18" charset="2"/>
              </a:rPr>
              <a:t>map distance</a:t>
            </a:r>
            <a:r>
              <a:rPr lang="en-GB" sz="2000" dirty="0">
                <a:sym typeface="Symbol" pitchFamily="18" charset="2"/>
              </a:rPr>
              <a:t> </a:t>
            </a:r>
            <a:r>
              <a:rPr lang="en-GB" sz="2000" dirty="0">
                <a:solidFill>
                  <a:srgbClr val="002060"/>
                </a:solidFill>
                <a:sym typeface="Symbol" pitchFamily="18" charset="2"/>
              </a:rPr>
              <a:t>=&gt; transformation of R.F</a:t>
            </a:r>
            <a:r>
              <a:rPr lang="en-GB" sz="2000" dirty="0" smtClean="0">
                <a:solidFill>
                  <a:srgbClr val="002060"/>
                </a:solidFill>
                <a:sym typeface="Symbol" pitchFamily="18" charset="2"/>
              </a:rPr>
              <a:t>.).</a:t>
            </a:r>
          </a:p>
          <a:p>
            <a:pPr>
              <a:spcBef>
                <a:spcPct val="20000"/>
              </a:spcBef>
            </a:pPr>
            <a:r>
              <a:rPr lang="en-GB" sz="2000" dirty="0" smtClean="0">
                <a:sym typeface="Symbol" pitchFamily="18" charset="2"/>
              </a:rPr>
              <a:t> </a:t>
            </a:r>
            <a:endParaRPr lang="en-GB" sz="1200" dirty="0">
              <a:sym typeface="Symbol" pitchFamily="18" charset="2"/>
            </a:endParaRPr>
          </a:p>
          <a:p>
            <a:pPr marL="342900" indent="-342900">
              <a:spcBef>
                <a:spcPct val="20000"/>
              </a:spcBef>
              <a:buFontTx/>
              <a:buChar char="•"/>
            </a:pPr>
            <a:r>
              <a:rPr lang="en-GB" sz="2000" dirty="0">
                <a:solidFill>
                  <a:srgbClr val="002060"/>
                </a:solidFill>
                <a:sym typeface="Symbol" pitchFamily="18" charset="2"/>
              </a:rPr>
              <a:t>Ultimate </a:t>
            </a:r>
            <a:r>
              <a:rPr lang="en-GB" sz="2000" b="1" dirty="0">
                <a:solidFill>
                  <a:srgbClr val="002060"/>
                </a:solidFill>
                <a:sym typeface="Symbol" pitchFamily="18" charset="2"/>
              </a:rPr>
              <a:t>Physical map </a:t>
            </a:r>
            <a:r>
              <a:rPr lang="en-GB" sz="2000" dirty="0">
                <a:solidFill>
                  <a:srgbClr val="002060"/>
                </a:solidFill>
                <a:sym typeface="Symbol" pitchFamily="18" charset="2"/>
              </a:rPr>
              <a:t>= DNA sequence (restriction map also common)</a:t>
            </a:r>
            <a:endParaRPr lang="en-GB" sz="2000" dirty="0">
              <a:solidFill>
                <a:srgbClr val="002060"/>
              </a:solidFill>
            </a:endParaRPr>
          </a:p>
        </p:txBody>
      </p:sp>
    </p:spTree>
    <p:extLst>
      <p:ext uri="{BB962C8B-B14F-4D97-AF65-F5344CB8AC3E}">
        <p14:creationId xmlns:p14="http://schemas.microsoft.com/office/powerpoint/2010/main" val="497654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fld id="{C9E422BE-F23F-4B27-A808-70CA07D60AEA}" type="slidenum">
              <a:rPr lang="en-GB"/>
              <a:pPr/>
              <a:t>28</a:t>
            </a:fld>
            <a:endParaRPr lang="en-GB"/>
          </a:p>
        </p:txBody>
      </p:sp>
      <p:sp>
        <p:nvSpPr>
          <p:cNvPr id="3" name="Rectangle 4"/>
          <p:cNvSpPr>
            <a:spLocks noChangeArrowheads="1"/>
          </p:cNvSpPr>
          <p:nvPr/>
        </p:nvSpPr>
        <p:spPr bwMode="auto">
          <a:xfrm>
            <a:off x="685800" y="333375"/>
            <a:ext cx="7772400" cy="935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IE" sz="3200" b="1" dirty="0" smtClean="0">
                <a:solidFill>
                  <a:schemeClr val="tx2"/>
                </a:solidFill>
              </a:rPr>
              <a:t>Example contd.</a:t>
            </a:r>
            <a:endParaRPr lang="en-GB" sz="3200" b="1" dirty="0">
              <a:solidFill>
                <a:schemeClr val="tx2"/>
              </a:solidFill>
            </a:endParaRPr>
          </a:p>
        </p:txBody>
      </p:sp>
      <p:sp>
        <p:nvSpPr>
          <p:cNvPr id="4" name="Rectangle 5"/>
          <p:cNvSpPr>
            <a:spLocks noChangeArrowheads="1"/>
          </p:cNvSpPr>
          <p:nvPr/>
        </p:nvSpPr>
        <p:spPr bwMode="auto">
          <a:xfrm>
            <a:off x="685800" y="1268760"/>
            <a:ext cx="77724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IE" sz="2200" b="1" dirty="0">
                <a:solidFill>
                  <a:srgbClr val="002060"/>
                </a:solidFill>
              </a:rPr>
              <a:t>GENETIC LINKAGE and MAPPING</a:t>
            </a:r>
          </a:p>
          <a:p>
            <a:pPr marL="342900" indent="-342900">
              <a:spcBef>
                <a:spcPct val="20000"/>
              </a:spcBef>
              <a:buFontTx/>
              <a:buChar char="•"/>
            </a:pPr>
            <a:r>
              <a:rPr lang="en-IE" sz="2000" b="1" dirty="0">
                <a:solidFill>
                  <a:srgbClr val="002060"/>
                </a:solidFill>
              </a:rPr>
              <a:t>Linkage Phase</a:t>
            </a:r>
            <a:r>
              <a:rPr lang="en-IE" sz="2000" dirty="0">
                <a:solidFill>
                  <a:srgbClr val="002060"/>
                </a:solidFill>
              </a:rPr>
              <a:t> </a:t>
            </a:r>
            <a:r>
              <a:rPr lang="en-IE" sz="2800" b="1" dirty="0">
                <a:solidFill>
                  <a:srgbClr val="002060"/>
                </a:solidFill>
              </a:rPr>
              <a:t> </a:t>
            </a:r>
          </a:p>
          <a:p>
            <a:pPr marL="342900" indent="-342900">
              <a:spcBef>
                <a:spcPct val="20000"/>
              </a:spcBef>
            </a:pPr>
            <a:r>
              <a:rPr lang="en-IE" sz="2000" dirty="0">
                <a:solidFill>
                  <a:srgbClr val="002060"/>
                </a:solidFill>
              </a:rPr>
              <a:t>        - chromatid associations of alleles of linked loci       </a:t>
            </a:r>
            <a:endParaRPr lang="en-IE" sz="2800" b="1" dirty="0">
              <a:solidFill>
                <a:srgbClr val="002060"/>
              </a:solidFill>
            </a:endParaRPr>
          </a:p>
          <a:p>
            <a:pPr marL="342900" indent="-342900">
              <a:spcBef>
                <a:spcPct val="20000"/>
              </a:spcBef>
            </a:pPr>
            <a:r>
              <a:rPr lang="en-IE" sz="2000" b="1" dirty="0">
                <a:solidFill>
                  <a:srgbClr val="002060"/>
                </a:solidFill>
              </a:rPr>
              <a:t>        - </a:t>
            </a:r>
            <a:r>
              <a:rPr lang="en-IE" sz="2000" dirty="0">
                <a:solidFill>
                  <a:srgbClr val="002060"/>
                </a:solidFill>
              </a:rPr>
              <a:t>same chromosome =coupled, different =repulsion</a:t>
            </a:r>
            <a:endParaRPr lang="en-IE" sz="2800" b="1" dirty="0">
              <a:solidFill>
                <a:srgbClr val="002060"/>
              </a:solidFill>
            </a:endParaRPr>
          </a:p>
          <a:p>
            <a:pPr marL="342900" indent="-342900">
              <a:spcBef>
                <a:spcPct val="20000"/>
              </a:spcBef>
              <a:buFontTx/>
              <a:buChar char="•"/>
            </a:pPr>
            <a:r>
              <a:rPr lang="en-IE" sz="2000" b="1" dirty="0">
                <a:solidFill>
                  <a:srgbClr val="002060"/>
                </a:solidFill>
              </a:rPr>
              <a:t>Genetic Recombination</a:t>
            </a:r>
            <a:r>
              <a:rPr lang="en-IE" sz="2000" dirty="0">
                <a:solidFill>
                  <a:srgbClr val="002060"/>
                </a:solidFill>
              </a:rPr>
              <a:t> - define R.F. </a:t>
            </a:r>
            <a:r>
              <a:rPr lang="en-IE" sz="2000" dirty="0" smtClean="0">
                <a:solidFill>
                  <a:srgbClr val="002060"/>
                </a:solidFill>
              </a:rPr>
              <a:t>(e.g. in </a:t>
            </a:r>
            <a:r>
              <a:rPr lang="en-IE" sz="2000" dirty="0">
                <a:solidFill>
                  <a:srgbClr val="002060"/>
                </a:solidFill>
              </a:rPr>
              <a:t>terms of gametes or phenotypes); homologous case - greater the distance between loci, greater chance of recombining. High </a:t>
            </a:r>
            <a:r>
              <a:rPr lang="en-IE" sz="2000" b="1" dirty="0">
                <a:solidFill>
                  <a:srgbClr val="FF0000"/>
                </a:solidFill>
              </a:rPr>
              <a:t>interference</a:t>
            </a:r>
            <a:r>
              <a:rPr lang="en-IE" sz="2000" dirty="0">
                <a:solidFill>
                  <a:srgbClr val="002060"/>
                </a:solidFill>
              </a:rPr>
              <a:t> = problem for multiple locus models. R.F. between loci </a:t>
            </a:r>
            <a:r>
              <a:rPr lang="en-IE" sz="2000" b="1" dirty="0">
                <a:solidFill>
                  <a:srgbClr val="FF0000"/>
                </a:solidFill>
              </a:rPr>
              <a:t>not </a:t>
            </a:r>
            <a:r>
              <a:rPr lang="en-IE" sz="2000" b="1" dirty="0" smtClean="0">
                <a:solidFill>
                  <a:srgbClr val="FF0000"/>
                </a:solidFill>
              </a:rPr>
              <a:t>additive</a:t>
            </a:r>
            <a:r>
              <a:rPr lang="en-IE" sz="2000" dirty="0">
                <a:solidFill>
                  <a:srgbClr val="002060"/>
                </a:solidFill>
              </a:rPr>
              <a:t>.</a:t>
            </a:r>
            <a:r>
              <a:rPr lang="en-IE" sz="2000" dirty="0" smtClean="0">
                <a:solidFill>
                  <a:srgbClr val="002060"/>
                </a:solidFill>
              </a:rPr>
              <a:t> Need</a:t>
            </a:r>
            <a:r>
              <a:rPr lang="en-IE" sz="2000" b="1" dirty="0" smtClean="0">
                <a:solidFill>
                  <a:srgbClr val="002060"/>
                </a:solidFill>
              </a:rPr>
              <a:t> </a:t>
            </a:r>
            <a:r>
              <a:rPr lang="en-IE" sz="2000" b="1" dirty="0">
                <a:solidFill>
                  <a:srgbClr val="FF0000"/>
                </a:solidFill>
              </a:rPr>
              <a:t>Mapping Function</a:t>
            </a:r>
          </a:p>
          <a:p>
            <a:pPr marL="342900" indent="-342900">
              <a:spcBef>
                <a:spcPct val="20000"/>
              </a:spcBef>
              <a:buFontTx/>
              <a:buChar char="•"/>
            </a:pPr>
            <a:r>
              <a:rPr lang="en-GB" sz="2000" b="1" dirty="0">
                <a:solidFill>
                  <a:srgbClr val="002060"/>
                </a:solidFill>
              </a:rPr>
              <a:t>Haldane’s Mapping Function</a:t>
            </a:r>
          </a:p>
          <a:p>
            <a:pPr marL="342900" indent="-342900">
              <a:spcBef>
                <a:spcPct val="20000"/>
              </a:spcBef>
            </a:pPr>
            <a:r>
              <a:rPr lang="en-GB" sz="2800" b="1" dirty="0">
                <a:solidFill>
                  <a:srgbClr val="002060"/>
                </a:solidFill>
              </a:rPr>
              <a:t>    </a:t>
            </a:r>
            <a:r>
              <a:rPr lang="en-GB" sz="2000" dirty="0">
                <a:solidFill>
                  <a:srgbClr val="002060"/>
                </a:solidFill>
              </a:rPr>
              <a:t>Assume crossovers occur randomly along chromosome length and average number = </a:t>
            </a:r>
            <a:r>
              <a:rPr lang="en-GB" sz="2000" dirty="0">
                <a:solidFill>
                  <a:srgbClr val="002060"/>
                </a:solidFill>
                <a:sym typeface="Symbol" pitchFamily="18" charset="2"/>
              </a:rPr>
              <a:t>, model as </a:t>
            </a:r>
            <a:r>
              <a:rPr lang="en-GB" sz="2000" b="1" dirty="0">
                <a:solidFill>
                  <a:srgbClr val="FF0000"/>
                </a:solidFill>
                <a:sym typeface="Symbol" pitchFamily="18" charset="2"/>
              </a:rPr>
              <a:t>Poisson</a:t>
            </a:r>
            <a:r>
              <a:rPr lang="en-GB" sz="2000" dirty="0">
                <a:solidFill>
                  <a:srgbClr val="002060"/>
                </a:solidFill>
                <a:sym typeface="Symbol" pitchFamily="18" charset="2"/>
              </a:rPr>
              <a:t>, so</a:t>
            </a:r>
          </a:p>
          <a:p>
            <a:pPr marL="342900" indent="-342900">
              <a:spcBef>
                <a:spcPct val="20000"/>
              </a:spcBef>
            </a:pPr>
            <a:r>
              <a:rPr lang="en-GB" sz="2000" dirty="0">
                <a:solidFill>
                  <a:srgbClr val="002060"/>
                </a:solidFill>
                <a:sym typeface="Symbol" pitchFamily="18" charset="2"/>
              </a:rPr>
              <a:t>        </a:t>
            </a:r>
            <a:r>
              <a:rPr lang="en-GB" sz="2000" i="1" dirty="0">
                <a:solidFill>
                  <a:srgbClr val="002060"/>
                </a:solidFill>
                <a:sym typeface="Symbol" pitchFamily="18" charset="2"/>
              </a:rPr>
              <a:t>P{NO crossover} = e </a:t>
            </a:r>
            <a:r>
              <a:rPr lang="en-GB" sz="2000" i="1" baseline="30000" dirty="0">
                <a:solidFill>
                  <a:srgbClr val="002060"/>
                </a:solidFill>
                <a:sym typeface="Symbol" pitchFamily="18" charset="2"/>
              </a:rPr>
              <a:t>- </a:t>
            </a:r>
            <a:r>
              <a:rPr lang="en-GB" sz="2000" dirty="0">
                <a:solidFill>
                  <a:srgbClr val="002060"/>
                </a:solidFill>
                <a:sym typeface="Symbol" pitchFamily="18" charset="2"/>
              </a:rPr>
              <a:t>      and      </a:t>
            </a:r>
            <a:r>
              <a:rPr lang="en-GB" sz="2000" i="1" dirty="0">
                <a:solidFill>
                  <a:srgbClr val="002060"/>
                </a:solidFill>
                <a:sym typeface="Symbol" pitchFamily="18" charset="2"/>
              </a:rPr>
              <a:t>P{Crossover} = 1- e </a:t>
            </a:r>
            <a:r>
              <a:rPr lang="en-GB" sz="2000" i="1" baseline="30000" dirty="0">
                <a:solidFill>
                  <a:srgbClr val="002060"/>
                </a:solidFill>
                <a:sym typeface="Symbol" pitchFamily="18" charset="2"/>
              </a:rPr>
              <a:t>- </a:t>
            </a:r>
            <a:r>
              <a:rPr lang="en-GB" sz="2000" dirty="0">
                <a:solidFill>
                  <a:srgbClr val="002060"/>
                </a:solidFill>
                <a:sym typeface="Symbol" pitchFamily="18" charset="2"/>
              </a:rPr>
              <a:t> </a:t>
            </a:r>
          </a:p>
        </p:txBody>
      </p:sp>
    </p:spTree>
    <p:extLst>
      <p:ext uri="{BB962C8B-B14F-4D97-AF65-F5344CB8AC3E}">
        <p14:creationId xmlns:p14="http://schemas.microsoft.com/office/powerpoint/2010/main" val="2043359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fld id="{F1CE3EF1-8C81-4292-A3B0-11F254C996AB}" type="slidenum">
              <a:rPr lang="en-GB"/>
              <a:pPr/>
              <a:t>29</a:t>
            </a:fld>
            <a:endParaRPr lang="en-GB"/>
          </a:p>
        </p:txBody>
      </p:sp>
      <p:sp>
        <p:nvSpPr>
          <p:cNvPr id="3" name="Rectangle 4"/>
          <p:cNvSpPr>
            <a:spLocks noChangeArrowheads="1"/>
          </p:cNvSpPr>
          <p:nvPr/>
        </p:nvSpPr>
        <p:spPr bwMode="auto">
          <a:xfrm>
            <a:off x="685800" y="3333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GB" sz="3200" b="1">
                <a:solidFill>
                  <a:schemeClr val="tx2"/>
                </a:solidFill>
              </a:rPr>
              <a:t>Example - continued</a:t>
            </a:r>
          </a:p>
        </p:txBody>
      </p:sp>
      <p:sp>
        <p:nvSpPr>
          <p:cNvPr id="4" name="Rectangle 5"/>
          <p:cNvSpPr>
            <a:spLocks noChangeArrowheads="1"/>
          </p:cNvSpPr>
          <p:nvPr/>
        </p:nvSpPr>
        <p:spPr bwMode="auto">
          <a:xfrm>
            <a:off x="609600" y="1412875"/>
            <a:ext cx="8139113"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GB" sz="2000" i="1" dirty="0">
                <a:solidFill>
                  <a:srgbClr val="002060"/>
                </a:solidFill>
              </a:rPr>
              <a:t>P{recombinant} = 0.5 </a:t>
            </a:r>
            <a:r>
              <a:rPr lang="en-GB" sz="2000" i="1" dirty="0">
                <a:solidFill>
                  <a:srgbClr val="002060"/>
                </a:solidFill>
                <a:sym typeface="Symbol" pitchFamily="18" charset="2"/>
              </a:rPr>
              <a:t> </a:t>
            </a:r>
            <a:r>
              <a:rPr lang="en-GB" sz="2000" i="1" dirty="0">
                <a:solidFill>
                  <a:srgbClr val="002060"/>
                </a:solidFill>
              </a:rPr>
              <a:t>P(Crossover}</a:t>
            </a:r>
            <a:r>
              <a:rPr lang="en-GB" sz="2000" dirty="0">
                <a:solidFill>
                  <a:srgbClr val="002060"/>
                </a:solidFill>
              </a:rPr>
              <a:t> (each pair of homologs, with one crossover resulting in one-half recombinant gametes) </a:t>
            </a:r>
          </a:p>
          <a:p>
            <a:pPr marL="342900" indent="-342900">
              <a:spcBef>
                <a:spcPct val="20000"/>
              </a:spcBef>
              <a:buFontTx/>
              <a:buChar char="•"/>
            </a:pPr>
            <a:r>
              <a:rPr lang="en-GB" sz="2000" b="1" dirty="0">
                <a:solidFill>
                  <a:srgbClr val="002060"/>
                </a:solidFill>
              </a:rPr>
              <a:t>Define</a:t>
            </a:r>
            <a:r>
              <a:rPr lang="en-GB" sz="2000" dirty="0">
                <a:solidFill>
                  <a:srgbClr val="002060"/>
                </a:solidFill>
              </a:rPr>
              <a:t>   Expected No. recombinants in terms of mapping function (</a:t>
            </a:r>
            <a:r>
              <a:rPr lang="en-GB" sz="2000" i="1" dirty="0">
                <a:solidFill>
                  <a:srgbClr val="002060"/>
                </a:solidFill>
              </a:rPr>
              <a:t>m = 0.5 </a:t>
            </a:r>
            <a:r>
              <a:rPr lang="en-GB" sz="2000" i="1" dirty="0">
                <a:solidFill>
                  <a:srgbClr val="002060"/>
                </a:solidFill>
                <a:sym typeface="Symbol" pitchFamily="18" charset="2"/>
              </a:rPr>
              <a:t></a:t>
            </a:r>
            <a:r>
              <a:rPr lang="en-GB" sz="2000" dirty="0">
                <a:solidFill>
                  <a:srgbClr val="002060"/>
                </a:solidFill>
                <a:sym typeface="Symbol" pitchFamily="18" charset="2"/>
              </a:rPr>
              <a:t>)</a:t>
            </a:r>
          </a:p>
          <a:p>
            <a:pPr marL="342900" indent="-342900">
              <a:spcBef>
                <a:spcPct val="20000"/>
              </a:spcBef>
            </a:pPr>
            <a:r>
              <a:rPr lang="en-GB" sz="2000" dirty="0">
                <a:solidFill>
                  <a:srgbClr val="002060"/>
                </a:solidFill>
                <a:sym typeface="Symbol" pitchFamily="18" charset="2"/>
              </a:rPr>
              <a:t>         R.F</a:t>
            </a:r>
            <a:r>
              <a:rPr lang="en-GB" sz="2000" i="1" dirty="0">
                <a:solidFill>
                  <a:srgbClr val="002060"/>
                </a:solidFill>
                <a:sym typeface="Symbol" pitchFamily="18" charset="2"/>
              </a:rPr>
              <a:t>.           </a:t>
            </a:r>
            <a:r>
              <a:rPr lang="en-GB" sz="2000" i="1" dirty="0" smtClean="0">
                <a:solidFill>
                  <a:srgbClr val="002060"/>
                </a:solidFill>
                <a:sym typeface="Symbol" pitchFamily="18" charset="2"/>
              </a:rPr>
              <a:t>  r </a:t>
            </a:r>
            <a:r>
              <a:rPr lang="en-GB" sz="2000" i="1" dirty="0">
                <a:solidFill>
                  <a:srgbClr val="002060"/>
                </a:solidFill>
                <a:sym typeface="Symbol" pitchFamily="18" charset="2"/>
              </a:rPr>
              <a:t>= 0.5(1-e</a:t>
            </a:r>
            <a:r>
              <a:rPr lang="en-GB" sz="2000" i="1" baseline="30000" dirty="0">
                <a:solidFill>
                  <a:srgbClr val="002060"/>
                </a:solidFill>
                <a:sym typeface="Symbol" pitchFamily="18" charset="2"/>
              </a:rPr>
              <a:t> -2m</a:t>
            </a:r>
            <a:r>
              <a:rPr lang="en-GB" sz="2000" i="1" dirty="0">
                <a:solidFill>
                  <a:srgbClr val="002060"/>
                </a:solidFill>
                <a:sym typeface="Symbol" pitchFamily="18" charset="2"/>
              </a:rPr>
              <a:t>)         </a:t>
            </a:r>
            <a:r>
              <a:rPr lang="en-GB" sz="2000" dirty="0">
                <a:solidFill>
                  <a:srgbClr val="002060"/>
                </a:solidFill>
                <a:sym typeface="Symbol" pitchFamily="18" charset="2"/>
              </a:rPr>
              <a:t>(form of </a:t>
            </a:r>
            <a:r>
              <a:rPr lang="en-GB" sz="2000" dirty="0">
                <a:solidFill>
                  <a:srgbClr val="FF0000"/>
                </a:solidFill>
                <a:sym typeface="Symbol" pitchFamily="18" charset="2"/>
              </a:rPr>
              <a:t>Haldane’s M.F.</a:t>
            </a:r>
            <a:r>
              <a:rPr lang="en-GB" sz="2000" dirty="0">
                <a:solidFill>
                  <a:srgbClr val="002060"/>
                </a:solidFill>
                <a:sym typeface="Symbol" pitchFamily="18" charset="2"/>
              </a:rPr>
              <a:t>)</a:t>
            </a:r>
          </a:p>
          <a:p>
            <a:pPr marL="342900" indent="-342900">
              <a:spcBef>
                <a:spcPct val="20000"/>
              </a:spcBef>
            </a:pPr>
            <a:r>
              <a:rPr lang="en-GB" sz="2000" dirty="0">
                <a:sym typeface="Symbol" pitchFamily="18" charset="2"/>
              </a:rPr>
              <a:t>    </a:t>
            </a:r>
            <a:r>
              <a:rPr lang="en-GB" sz="2000" dirty="0">
                <a:solidFill>
                  <a:srgbClr val="002060"/>
                </a:solidFill>
                <a:sym typeface="Symbol" pitchFamily="18" charset="2"/>
              </a:rPr>
              <a:t>with inverse  </a:t>
            </a:r>
            <a:r>
              <a:rPr lang="en-GB" sz="2000" i="1" dirty="0">
                <a:solidFill>
                  <a:srgbClr val="002060"/>
                </a:solidFill>
                <a:sym typeface="Symbol" pitchFamily="18" charset="2"/>
              </a:rPr>
              <a:t>m = - 0.5 </a:t>
            </a:r>
            <a:r>
              <a:rPr lang="en-GB" sz="2000" i="1" dirty="0" err="1">
                <a:solidFill>
                  <a:srgbClr val="002060"/>
                </a:solidFill>
                <a:sym typeface="Symbol" pitchFamily="18" charset="2"/>
              </a:rPr>
              <a:t>ln</a:t>
            </a:r>
            <a:r>
              <a:rPr lang="en-GB" sz="2000" i="1" dirty="0">
                <a:solidFill>
                  <a:srgbClr val="002060"/>
                </a:solidFill>
                <a:sym typeface="Symbol" pitchFamily="18" charset="2"/>
              </a:rPr>
              <a:t> (1-2r)</a:t>
            </a:r>
          </a:p>
          <a:p>
            <a:pPr marL="342900" indent="-342900">
              <a:spcBef>
                <a:spcPct val="20000"/>
              </a:spcBef>
            </a:pPr>
            <a:r>
              <a:rPr lang="en-GB" sz="2000" i="1" dirty="0">
                <a:solidFill>
                  <a:srgbClr val="002060"/>
                </a:solidFill>
                <a:sym typeface="Symbol" pitchFamily="18" charset="2"/>
              </a:rPr>
              <a:t>      so </a:t>
            </a:r>
            <a:r>
              <a:rPr lang="en-GB" sz="2000" dirty="0">
                <a:solidFill>
                  <a:srgbClr val="002060"/>
                </a:solidFill>
                <a:sym typeface="Symbol" pitchFamily="18" charset="2"/>
              </a:rPr>
              <a:t>converting an </a:t>
            </a:r>
            <a:r>
              <a:rPr lang="en-GB" sz="2000" dirty="0">
                <a:solidFill>
                  <a:srgbClr val="FF0000"/>
                </a:solidFill>
                <a:sym typeface="Symbol" pitchFamily="18" charset="2"/>
              </a:rPr>
              <a:t>estimated R.F.</a:t>
            </a:r>
            <a:r>
              <a:rPr lang="en-GB" sz="2000" dirty="0">
                <a:sym typeface="Symbol" pitchFamily="18" charset="2"/>
              </a:rPr>
              <a:t> </a:t>
            </a:r>
            <a:r>
              <a:rPr lang="en-GB" sz="2000" dirty="0">
                <a:solidFill>
                  <a:srgbClr val="002060"/>
                </a:solidFill>
                <a:sym typeface="Symbol" pitchFamily="18" charset="2"/>
              </a:rPr>
              <a:t>to Haldane’s </a:t>
            </a:r>
            <a:r>
              <a:rPr lang="en-GB" sz="2000" dirty="0">
                <a:solidFill>
                  <a:srgbClr val="FF0000"/>
                </a:solidFill>
                <a:sym typeface="Symbol" pitchFamily="18" charset="2"/>
              </a:rPr>
              <a:t>map distance</a:t>
            </a:r>
          </a:p>
          <a:p>
            <a:pPr marL="342900" indent="-342900">
              <a:spcBef>
                <a:spcPct val="20000"/>
              </a:spcBef>
              <a:buFontTx/>
              <a:buChar char="•"/>
            </a:pPr>
            <a:r>
              <a:rPr lang="en-GB" sz="2000" dirty="0">
                <a:solidFill>
                  <a:srgbClr val="002060"/>
                </a:solidFill>
                <a:sym typeface="Symbol" pitchFamily="18" charset="2"/>
              </a:rPr>
              <a:t>Thus, for locus order ABC</a:t>
            </a:r>
          </a:p>
          <a:p>
            <a:pPr marL="342900" indent="-342900">
              <a:spcBef>
                <a:spcPct val="20000"/>
              </a:spcBef>
            </a:pPr>
            <a:r>
              <a:rPr lang="en-GB" sz="2000" dirty="0">
                <a:solidFill>
                  <a:srgbClr val="002060"/>
                </a:solidFill>
                <a:sym typeface="Symbol" pitchFamily="18" charset="2"/>
              </a:rPr>
              <a:t>                      </a:t>
            </a:r>
            <a:r>
              <a:rPr lang="en-GB" sz="2000" i="1" dirty="0" err="1">
                <a:solidFill>
                  <a:srgbClr val="002060"/>
                </a:solidFill>
                <a:sym typeface="Symbol" pitchFamily="18" charset="2"/>
              </a:rPr>
              <a:t>m</a:t>
            </a:r>
            <a:r>
              <a:rPr lang="en-GB" sz="2000" i="1" baseline="-25000" dirty="0" err="1">
                <a:solidFill>
                  <a:srgbClr val="002060"/>
                </a:solidFill>
                <a:sym typeface="Symbol" pitchFamily="18" charset="2"/>
              </a:rPr>
              <a:t>AC</a:t>
            </a:r>
            <a:r>
              <a:rPr lang="en-GB" sz="2000" i="1" baseline="-25000" dirty="0">
                <a:solidFill>
                  <a:srgbClr val="002060"/>
                </a:solidFill>
                <a:sym typeface="Symbol" pitchFamily="18" charset="2"/>
              </a:rPr>
              <a:t> </a:t>
            </a:r>
            <a:r>
              <a:rPr lang="en-GB" sz="2000" i="1" dirty="0">
                <a:solidFill>
                  <a:srgbClr val="002060"/>
                </a:solidFill>
                <a:sym typeface="Symbol" pitchFamily="18" charset="2"/>
              </a:rPr>
              <a:t>= </a:t>
            </a:r>
            <a:r>
              <a:rPr lang="en-GB" sz="2000" i="1" dirty="0" err="1">
                <a:solidFill>
                  <a:srgbClr val="002060"/>
                </a:solidFill>
                <a:sym typeface="Symbol" pitchFamily="18" charset="2"/>
              </a:rPr>
              <a:t>m</a:t>
            </a:r>
            <a:r>
              <a:rPr lang="en-GB" sz="2000" i="1" baseline="-25000" dirty="0" err="1">
                <a:solidFill>
                  <a:srgbClr val="002060"/>
                </a:solidFill>
                <a:sym typeface="Symbol" pitchFamily="18" charset="2"/>
              </a:rPr>
              <a:t>AB</a:t>
            </a:r>
            <a:r>
              <a:rPr lang="en-GB" sz="2000" i="1" dirty="0">
                <a:solidFill>
                  <a:srgbClr val="002060"/>
                </a:solidFill>
                <a:sym typeface="Symbol" pitchFamily="18" charset="2"/>
              </a:rPr>
              <a:t> + </a:t>
            </a:r>
            <a:r>
              <a:rPr lang="en-GB" sz="2000" i="1" dirty="0" err="1">
                <a:solidFill>
                  <a:srgbClr val="002060"/>
                </a:solidFill>
                <a:sym typeface="Symbol" pitchFamily="18" charset="2"/>
              </a:rPr>
              <a:t>m</a:t>
            </a:r>
            <a:r>
              <a:rPr lang="en-GB" sz="2000" i="1" baseline="-25000" dirty="0" err="1">
                <a:solidFill>
                  <a:srgbClr val="002060"/>
                </a:solidFill>
                <a:sym typeface="Symbol" pitchFamily="18" charset="2"/>
              </a:rPr>
              <a:t>BC</a:t>
            </a:r>
            <a:r>
              <a:rPr lang="en-GB" sz="2000" i="1" baseline="-25000" dirty="0">
                <a:solidFill>
                  <a:srgbClr val="002060"/>
                </a:solidFill>
                <a:sym typeface="Symbol" pitchFamily="18" charset="2"/>
              </a:rPr>
              <a:t>      </a:t>
            </a:r>
            <a:r>
              <a:rPr lang="en-GB" sz="2000" dirty="0">
                <a:solidFill>
                  <a:srgbClr val="002060"/>
                </a:solidFill>
                <a:sym typeface="Symbol" pitchFamily="18" charset="2"/>
              </a:rPr>
              <a:t>(since </a:t>
            </a:r>
            <a:r>
              <a:rPr lang="en-GB" sz="2000" i="1" dirty="0" err="1">
                <a:solidFill>
                  <a:srgbClr val="002060"/>
                </a:solidFill>
                <a:sym typeface="Symbol" pitchFamily="18" charset="2"/>
              </a:rPr>
              <a:t>m</a:t>
            </a:r>
            <a:r>
              <a:rPr lang="en-GB" sz="2000" i="1" baseline="-25000" dirty="0" err="1">
                <a:solidFill>
                  <a:srgbClr val="002060"/>
                </a:solidFill>
                <a:sym typeface="Symbol" pitchFamily="18" charset="2"/>
              </a:rPr>
              <a:t>AB</a:t>
            </a:r>
            <a:r>
              <a:rPr lang="en-GB" sz="2000" i="1" dirty="0">
                <a:solidFill>
                  <a:srgbClr val="002060"/>
                </a:solidFill>
                <a:sym typeface="Symbol" pitchFamily="18" charset="2"/>
              </a:rPr>
              <a:t>= - 0.5ln(1-2r</a:t>
            </a:r>
            <a:r>
              <a:rPr lang="en-GB" sz="2000" i="1" baseline="-25000" dirty="0">
                <a:solidFill>
                  <a:srgbClr val="002060"/>
                </a:solidFill>
                <a:sym typeface="Symbol" pitchFamily="18" charset="2"/>
              </a:rPr>
              <a:t>AB</a:t>
            </a:r>
            <a:r>
              <a:rPr lang="en-GB" sz="2000" i="1" dirty="0">
                <a:solidFill>
                  <a:srgbClr val="002060"/>
                </a:solidFill>
                <a:sym typeface="Symbol" pitchFamily="18" charset="2"/>
              </a:rPr>
              <a:t>)</a:t>
            </a:r>
            <a:r>
              <a:rPr lang="en-GB" sz="2000" dirty="0">
                <a:solidFill>
                  <a:srgbClr val="002060"/>
                </a:solidFill>
                <a:sym typeface="Symbol" pitchFamily="18" charset="2"/>
              </a:rPr>
              <a:t> )  etc.</a:t>
            </a:r>
            <a:r>
              <a:rPr lang="en-GB" sz="2000" i="1" dirty="0">
                <a:solidFill>
                  <a:srgbClr val="002060"/>
                </a:solidFill>
                <a:sym typeface="Symbol" pitchFamily="18" charset="2"/>
              </a:rPr>
              <a:t> </a:t>
            </a:r>
          </a:p>
          <a:p>
            <a:pPr marL="342900" indent="-342900">
              <a:spcBef>
                <a:spcPct val="20000"/>
              </a:spcBef>
            </a:pPr>
            <a:r>
              <a:rPr lang="en-GB" sz="2000" i="1" dirty="0">
                <a:solidFill>
                  <a:srgbClr val="002060"/>
                </a:solidFill>
                <a:sym typeface="Symbol" pitchFamily="18" charset="2"/>
              </a:rPr>
              <a:t>      </a:t>
            </a:r>
            <a:r>
              <a:rPr lang="en-GB" sz="2000" dirty="0">
                <a:solidFill>
                  <a:srgbClr val="002060"/>
                </a:solidFill>
                <a:sym typeface="Symbol" pitchFamily="18" charset="2"/>
              </a:rPr>
              <a:t>Substituting for each of these gives us the usual relationship between R.F.’s (for the no interference situation)</a:t>
            </a:r>
          </a:p>
          <a:p>
            <a:pPr marL="342900" indent="-342900">
              <a:spcBef>
                <a:spcPct val="20000"/>
              </a:spcBef>
              <a:buFontTx/>
              <a:buChar char="•"/>
            </a:pPr>
            <a:r>
              <a:rPr lang="en-GB" sz="2000" dirty="0">
                <a:solidFill>
                  <a:srgbClr val="002060"/>
                </a:solidFill>
                <a:sym typeface="Symbol" pitchFamily="18" charset="2"/>
              </a:rPr>
              <a:t>Net Effect - </a:t>
            </a:r>
            <a:r>
              <a:rPr lang="en-GB" sz="2000" dirty="0">
                <a:solidFill>
                  <a:srgbClr val="FF0000"/>
                </a:solidFill>
                <a:sym typeface="Symbol" pitchFamily="18" charset="2"/>
              </a:rPr>
              <a:t>transform to straight line</a:t>
            </a:r>
            <a:r>
              <a:rPr lang="en-GB" sz="2000" dirty="0">
                <a:sym typeface="Symbol" pitchFamily="18" charset="2"/>
              </a:rPr>
              <a:t> </a:t>
            </a:r>
            <a:r>
              <a:rPr lang="en-GB" sz="2000" dirty="0">
                <a:solidFill>
                  <a:schemeClr val="tx2"/>
                </a:solidFill>
                <a:sym typeface="Symbol" pitchFamily="18" charset="2"/>
              </a:rPr>
              <a:t> </a:t>
            </a:r>
            <a:r>
              <a:rPr lang="en-GB" sz="2000" dirty="0">
                <a:solidFill>
                  <a:srgbClr val="002060"/>
                </a:solidFill>
                <a:sym typeface="Symbol" pitchFamily="18" charset="2"/>
              </a:rPr>
              <a:t>i.e. </a:t>
            </a:r>
            <a:r>
              <a:rPr lang="en-GB" sz="2000" i="1" dirty="0" err="1">
                <a:solidFill>
                  <a:srgbClr val="002060"/>
                </a:solidFill>
                <a:sym typeface="Symbol" pitchFamily="18" charset="2"/>
              </a:rPr>
              <a:t>m</a:t>
            </a:r>
            <a:r>
              <a:rPr lang="en-GB" sz="2000" i="1" baseline="-25000" dirty="0" err="1">
                <a:solidFill>
                  <a:srgbClr val="002060"/>
                </a:solidFill>
                <a:sym typeface="Symbol" pitchFamily="18" charset="2"/>
              </a:rPr>
              <a:t>AC</a:t>
            </a:r>
            <a:r>
              <a:rPr lang="en-GB" sz="2000" i="1" baseline="-25000" dirty="0">
                <a:solidFill>
                  <a:srgbClr val="002060"/>
                </a:solidFill>
                <a:sym typeface="Symbol" pitchFamily="18" charset="2"/>
              </a:rPr>
              <a:t>  </a:t>
            </a:r>
            <a:r>
              <a:rPr lang="en-GB" sz="2000" dirty="0" err="1">
                <a:solidFill>
                  <a:srgbClr val="002060"/>
                </a:solidFill>
                <a:sym typeface="Symbol" pitchFamily="18" charset="2"/>
              </a:rPr>
              <a:t>vs</a:t>
            </a:r>
            <a:r>
              <a:rPr lang="en-GB" sz="2000" dirty="0">
                <a:solidFill>
                  <a:srgbClr val="002060"/>
                </a:solidFill>
                <a:sym typeface="Symbol" pitchFamily="18" charset="2"/>
              </a:rPr>
              <a:t> </a:t>
            </a:r>
            <a:r>
              <a:rPr lang="en-GB" sz="2000" i="1" dirty="0" err="1">
                <a:solidFill>
                  <a:srgbClr val="002060"/>
                </a:solidFill>
                <a:sym typeface="Symbol" pitchFamily="18" charset="2"/>
              </a:rPr>
              <a:t>m</a:t>
            </a:r>
            <a:r>
              <a:rPr lang="en-GB" sz="2000" i="1" baseline="-25000" dirty="0" err="1">
                <a:solidFill>
                  <a:srgbClr val="002060"/>
                </a:solidFill>
                <a:sym typeface="Symbol" pitchFamily="18" charset="2"/>
              </a:rPr>
              <a:t>AB</a:t>
            </a:r>
            <a:r>
              <a:rPr lang="en-GB" sz="2000" i="1" dirty="0">
                <a:solidFill>
                  <a:srgbClr val="002060"/>
                </a:solidFill>
                <a:sym typeface="Symbol" pitchFamily="18" charset="2"/>
              </a:rPr>
              <a:t> </a:t>
            </a:r>
            <a:r>
              <a:rPr lang="en-GB" sz="2000" dirty="0">
                <a:solidFill>
                  <a:srgbClr val="002060"/>
                </a:solidFill>
                <a:sym typeface="Symbol" pitchFamily="18" charset="2"/>
              </a:rPr>
              <a:t>or </a:t>
            </a:r>
            <a:r>
              <a:rPr lang="en-GB" sz="2000" i="1" dirty="0" err="1">
                <a:solidFill>
                  <a:srgbClr val="002060"/>
                </a:solidFill>
                <a:sym typeface="Symbol" pitchFamily="18" charset="2"/>
              </a:rPr>
              <a:t>m</a:t>
            </a:r>
            <a:r>
              <a:rPr lang="en-GB" sz="2000" i="1" baseline="-25000" dirty="0" err="1">
                <a:solidFill>
                  <a:srgbClr val="002060"/>
                </a:solidFill>
                <a:sym typeface="Symbol" pitchFamily="18" charset="2"/>
              </a:rPr>
              <a:t>BC</a:t>
            </a:r>
            <a:r>
              <a:rPr lang="en-GB" sz="2000" i="1" baseline="-25000" dirty="0">
                <a:solidFill>
                  <a:srgbClr val="002060"/>
                </a:solidFill>
                <a:sym typeface="Symbol" pitchFamily="18" charset="2"/>
              </a:rPr>
              <a:t> </a:t>
            </a:r>
            <a:endParaRPr lang="en-GB" sz="2000" dirty="0">
              <a:solidFill>
                <a:srgbClr val="002060"/>
              </a:solidFill>
              <a:sym typeface="Symbol" pitchFamily="18" charset="2"/>
            </a:endParaRPr>
          </a:p>
          <a:p>
            <a:pPr marL="342900" indent="-342900">
              <a:spcBef>
                <a:spcPct val="20000"/>
              </a:spcBef>
              <a:buFontTx/>
              <a:buChar char="•"/>
            </a:pPr>
            <a:r>
              <a:rPr lang="en-GB" sz="2000" b="1" dirty="0">
                <a:solidFill>
                  <a:srgbClr val="FF0000"/>
                </a:solidFill>
                <a:sym typeface="Symbol" pitchFamily="18" charset="2"/>
              </a:rPr>
              <a:t>In practice</a:t>
            </a:r>
            <a:r>
              <a:rPr lang="en-GB" sz="2000" dirty="0">
                <a:solidFill>
                  <a:schemeClr val="tx2"/>
                </a:solidFill>
                <a:sym typeface="Symbol" pitchFamily="18" charset="2"/>
              </a:rPr>
              <a:t> </a:t>
            </a:r>
            <a:r>
              <a:rPr lang="en-GB" sz="2000" dirty="0">
                <a:solidFill>
                  <a:srgbClr val="002060"/>
                </a:solidFill>
                <a:sym typeface="Symbol" pitchFamily="18" charset="2"/>
              </a:rPr>
              <a:t>- too simple/only applies to specific conditions; may not relate directly to physical </a:t>
            </a:r>
            <a:r>
              <a:rPr lang="en-GB" sz="2000">
                <a:solidFill>
                  <a:srgbClr val="002060"/>
                </a:solidFill>
                <a:sym typeface="Symbol" pitchFamily="18" charset="2"/>
              </a:rPr>
              <a:t>distance </a:t>
            </a:r>
            <a:r>
              <a:rPr lang="en-GB" sz="2000" smtClean="0">
                <a:solidFill>
                  <a:srgbClr val="002060"/>
                </a:solidFill>
                <a:sym typeface="Symbol" pitchFamily="18" charset="2"/>
              </a:rPr>
              <a:t>(= </a:t>
            </a:r>
            <a:r>
              <a:rPr lang="en-GB" sz="2000" dirty="0">
                <a:solidFill>
                  <a:srgbClr val="002060"/>
                </a:solidFill>
                <a:sym typeface="Symbol" pitchFamily="18" charset="2"/>
              </a:rPr>
              <a:t>common Mapping Fn. issue).</a:t>
            </a:r>
          </a:p>
        </p:txBody>
      </p:sp>
    </p:spTree>
    <p:extLst>
      <p:ext uri="{BB962C8B-B14F-4D97-AF65-F5344CB8AC3E}">
        <p14:creationId xmlns:p14="http://schemas.microsoft.com/office/powerpoint/2010/main" val="723391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fld id="{EECAFF54-FA46-4564-AABB-58EA95F67B49}" type="slidenum">
              <a:rPr lang="en-GB"/>
              <a:pPr/>
              <a:t>3</a:t>
            </a:fld>
            <a:endParaRPr lang="en-GB" dirty="0"/>
          </a:p>
        </p:txBody>
      </p:sp>
      <p:sp>
        <p:nvSpPr>
          <p:cNvPr id="3" name="Rectangle 4"/>
          <p:cNvSpPr>
            <a:spLocks noChangeArrowheads="1"/>
          </p:cNvSpPr>
          <p:nvPr/>
        </p:nvSpPr>
        <p:spPr bwMode="auto">
          <a:xfrm>
            <a:off x="685800" y="18864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3200" b="1">
                <a:solidFill>
                  <a:schemeClr val="tx2"/>
                </a:solidFill>
              </a:rPr>
              <a:t>Standard distributions - Binomial</a:t>
            </a:r>
          </a:p>
        </p:txBody>
      </p:sp>
      <p:sp>
        <p:nvSpPr>
          <p:cNvPr id="4" name="Rectangle 5"/>
          <p:cNvSpPr>
            <a:spLocks noChangeArrowheads="1"/>
          </p:cNvSpPr>
          <p:nvPr/>
        </p:nvSpPr>
        <p:spPr bwMode="auto">
          <a:xfrm>
            <a:off x="381000" y="1484784"/>
            <a:ext cx="7340600"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GB" sz="2000" b="1" dirty="0">
                <a:solidFill>
                  <a:srgbClr val="002060"/>
                </a:solidFill>
              </a:rPr>
              <a:t>Binomial Distribution.</a:t>
            </a:r>
            <a:br>
              <a:rPr lang="en-GB" sz="2000" b="1" dirty="0">
                <a:solidFill>
                  <a:srgbClr val="002060"/>
                </a:solidFill>
              </a:rPr>
            </a:br>
            <a:r>
              <a:rPr lang="en-GB" sz="2000" dirty="0">
                <a:solidFill>
                  <a:srgbClr val="002060"/>
                </a:solidFill>
              </a:rPr>
              <a:t>Suppose that we are interested in the </a:t>
            </a:r>
            <a:r>
              <a:rPr lang="en-GB" sz="2000" b="1" dirty="0">
                <a:solidFill>
                  <a:srgbClr val="002060"/>
                </a:solidFill>
              </a:rPr>
              <a:t>number</a:t>
            </a:r>
            <a:r>
              <a:rPr lang="en-GB" sz="2000" dirty="0">
                <a:solidFill>
                  <a:srgbClr val="002060"/>
                </a:solidFill>
              </a:rPr>
              <a:t> of successes X </a:t>
            </a:r>
            <a:br>
              <a:rPr lang="en-GB" sz="2000" dirty="0">
                <a:solidFill>
                  <a:srgbClr val="002060"/>
                </a:solidFill>
              </a:rPr>
            </a:br>
            <a:r>
              <a:rPr lang="en-GB" sz="2000" dirty="0">
                <a:solidFill>
                  <a:srgbClr val="002060"/>
                </a:solidFill>
              </a:rPr>
              <a:t>in n </a:t>
            </a:r>
            <a:r>
              <a:rPr lang="en-GB" sz="2000" b="1" dirty="0">
                <a:solidFill>
                  <a:srgbClr val="FF0000"/>
                </a:solidFill>
              </a:rPr>
              <a:t>independent</a:t>
            </a:r>
            <a:r>
              <a:rPr lang="en-GB" sz="2000" dirty="0">
                <a:solidFill>
                  <a:srgbClr val="002060"/>
                </a:solidFill>
              </a:rPr>
              <a:t> repetitions of a Bernoulli trial, where the </a:t>
            </a:r>
            <a:br>
              <a:rPr lang="en-GB" sz="2000" dirty="0">
                <a:solidFill>
                  <a:srgbClr val="002060"/>
                </a:solidFill>
              </a:rPr>
            </a:br>
            <a:r>
              <a:rPr lang="en-GB" sz="2000" dirty="0">
                <a:solidFill>
                  <a:srgbClr val="002060"/>
                </a:solidFill>
              </a:rPr>
              <a:t>probability of success in an individual trial is p. Then</a:t>
            </a:r>
            <a:r>
              <a:rPr lang="en-GB" sz="2000" dirty="0">
                <a:solidFill>
                  <a:srgbClr val="002060"/>
                </a:solidFill>
                <a:latin typeface="Times New Roman" pitchFamily="18" charset="0"/>
              </a:rPr>
              <a:t/>
            </a:r>
            <a:br>
              <a:rPr lang="en-GB" sz="2000" dirty="0">
                <a:solidFill>
                  <a:srgbClr val="002060"/>
                </a:solidFill>
                <a:latin typeface="Times New Roman" pitchFamily="18" charset="0"/>
              </a:rPr>
            </a:br>
            <a:r>
              <a:rPr lang="en-GB" sz="2000" dirty="0">
                <a:solidFill>
                  <a:srgbClr val="002060"/>
                </a:solidFill>
                <a:latin typeface="Times New Roman" pitchFamily="18" charset="0"/>
              </a:rPr>
              <a:t>	</a:t>
            </a:r>
          </a:p>
          <a:p>
            <a:r>
              <a:rPr lang="en-GB" sz="2000" i="1" dirty="0" err="1">
                <a:solidFill>
                  <a:srgbClr val="002060"/>
                </a:solidFill>
                <a:latin typeface="Times New Roman" pitchFamily="18" charset="0"/>
              </a:rPr>
              <a:t>Prob</a:t>
            </a:r>
            <a:r>
              <a:rPr lang="en-GB" sz="2000" i="1" dirty="0">
                <a:solidFill>
                  <a:srgbClr val="002060"/>
                </a:solidFill>
                <a:latin typeface="Times New Roman" pitchFamily="18" charset="0"/>
              </a:rPr>
              <a:t>{X = k} = </a:t>
            </a:r>
            <a:r>
              <a:rPr lang="en-GB" sz="2000" i="1" baseline="-25000" dirty="0" err="1">
                <a:solidFill>
                  <a:srgbClr val="002060"/>
                </a:solidFill>
                <a:latin typeface="Times New Roman" pitchFamily="18" charset="0"/>
              </a:rPr>
              <a:t>n</a:t>
            </a:r>
            <a:r>
              <a:rPr lang="en-GB" sz="2000" i="1" dirty="0" err="1">
                <a:solidFill>
                  <a:srgbClr val="002060"/>
                </a:solidFill>
                <a:latin typeface="Times New Roman" pitchFamily="18" charset="0"/>
              </a:rPr>
              <a:t>C</a:t>
            </a:r>
            <a:r>
              <a:rPr lang="en-GB" sz="2000" i="1" baseline="-25000" dirty="0" err="1">
                <a:solidFill>
                  <a:srgbClr val="002060"/>
                </a:solidFill>
                <a:latin typeface="Times New Roman" pitchFamily="18" charset="0"/>
              </a:rPr>
              <a:t>k</a:t>
            </a:r>
            <a:r>
              <a:rPr lang="en-GB" sz="2000" i="1" dirty="0">
                <a:solidFill>
                  <a:srgbClr val="002060"/>
                </a:solidFill>
                <a:latin typeface="Times New Roman" pitchFamily="18" charset="0"/>
              </a:rPr>
              <a:t> </a:t>
            </a:r>
            <a:r>
              <a:rPr lang="en-GB" sz="2000" i="1" dirty="0" err="1">
                <a:solidFill>
                  <a:srgbClr val="002060"/>
                </a:solidFill>
                <a:latin typeface="Times New Roman" pitchFamily="18" charset="0"/>
              </a:rPr>
              <a:t>p</a:t>
            </a:r>
            <a:r>
              <a:rPr lang="en-GB" sz="2000" i="1" baseline="30000" dirty="0" err="1">
                <a:solidFill>
                  <a:srgbClr val="002060"/>
                </a:solidFill>
                <a:latin typeface="Times New Roman" pitchFamily="18" charset="0"/>
              </a:rPr>
              <a:t>k</a:t>
            </a:r>
            <a:r>
              <a:rPr lang="en-GB" sz="2000" i="1" dirty="0">
                <a:solidFill>
                  <a:srgbClr val="002060"/>
                </a:solidFill>
                <a:latin typeface="Times New Roman" pitchFamily="18" charset="0"/>
              </a:rPr>
              <a:t> (1-p)</a:t>
            </a:r>
            <a:r>
              <a:rPr lang="en-GB" sz="2000" i="1" baseline="30000" dirty="0">
                <a:solidFill>
                  <a:srgbClr val="002060"/>
                </a:solidFill>
                <a:latin typeface="Times New Roman" pitchFamily="18" charset="0"/>
              </a:rPr>
              <a:t>n - k</a:t>
            </a:r>
            <a:r>
              <a:rPr lang="en-GB" sz="2000" i="1" dirty="0">
                <a:solidFill>
                  <a:srgbClr val="002060"/>
                </a:solidFill>
                <a:latin typeface="Times New Roman" pitchFamily="18" charset="0"/>
              </a:rPr>
              <a:t>,  (k = 0, 1, …, n)</a:t>
            </a:r>
            <a:br>
              <a:rPr lang="en-GB" sz="2000" i="1" dirty="0">
                <a:solidFill>
                  <a:srgbClr val="002060"/>
                </a:solidFill>
                <a:latin typeface="Times New Roman" pitchFamily="18" charset="0"/>
              </a:rPr>
            </a:br>
            <a:r>
              <a:rPr lang="en-GB" sz="2000" i="1" dirty="0">
                <a:solidFill>
                  <a:srgbClr val="002060"/>
                </a:solidFill>
                <a:latin typeface="Times New Roman" pitchFamily="18" charset="0"/>
              </a:rPr>
              <a:t>            E[X] = n p</a:t>
            </a:r>
            <a:br>
              <a:rPr lang="en-GB" sz="2000" i="1" dirty="0">
                <a:solidFill>
                  <a:srgbClr val="002060"/>
                </a:solidFill>
                <a:latin typeface="Times New Roman" pitchFamily="18" charset="0"/>
              </a:rPr>
            </a:br>
            <a:r>
              <a:rPr lang="en-GB" sz="2000" i="1" dirty="0">
                <a:solidFill>
                  <a:srgbClr val="002060"/>
                </a:solidFill>
                <a:latin typeface="Times New Roman" pitchFamily="18" charset="0"/>
              </a:rPr>
              <a:t>      VAR[X]  = n p (1 - p)</a:t>
            </a:r>
            <a:r>
              <a:rPr lang="en-GB" sz="2000" i="1" dirty="0">
                <a:latin typeface="Times New Roman" pitchFamily="18" charset="0"/>
              </a:rPr>
              <a:t/>
            </a:r>
            <a:br>
              <a:rPr lang="en-GB" sz="2000" i="1" dirty="0">
                <a:latin typeface="Times New Roman" pitchFamily="18" charset="0"/>
              </a:rPr>
            </a:br>
            <a:r>
              <a:rPr lang="en-GB" sz="2000" dirty="0">
                <a:latin typeface="Times New Roman" pitchFamily="18" charset="0"/>
              </a:rPr>
              <a:t> </a:t>
            </a:r>
            <a:br>
              <a:rPr lang="en-GB" sz="2000" dirty="0">
                <a:latin typeface="Times New Roman" pitchFamily="18" charset="0"/>
              </a:rPr>
            </a:br>
            <a:r>
              <a:rPr lang="en-GB" sz="800" dirty="0">
                <a:latin typeface="Times New Roman" pitchFamily="18" charset="0"/>
              </a:rPr>
              <a:t>	</a:t>
            </a:r>
          </a:p>
        </p:txBody>
      </p:sp>
      <p:sp>
        <p:nvSpPr>
          <p:cNvPr id="5" name="Line 6"/>
          <p:cNvSpPr>
            <a:spLocks noChangeShapeType="1"/>
          </p:cNvSpPr>
          <p:nvPr/>
        </p:nvSpPr>
        <p:spPr bwMode="auto">
          <a:xfrm>
            <a:off x="5943600" y="3352800"/>
            <a:ext cx="0" cy="1752600"/>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Line 7"/>
          <p:cNvSpPr>
            <a:spLocks noChangeShapeType="1"/>
          </p:cNvSpPr>
          <p:nvPr/>
        </p:nvSpPr>
        <p:spPr bwMode="auto">
          <a:xfrm>
            <a:off x="5943600" y="5105400"/>
            <a:ext cx="190500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 name="Line 8"/>
          <p:cNvSpPr>
            <a:spLocks noChangeShapeType="1"/>
          </p:cNvSpPr>
          <p:nvPr/>
        </p:nvSpPr>
        <p:spPr bwMode="auto">
          <a:xfrm>
            <a:off x="6324600" y="50292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Line 9"/>
          <p:cNvSpPr>
            <a:spLocks noChangeShapeType="1"/>
          </p:cNvSpPr>
          <p:nvPr/>
        </p:nvSpPr>
        <p:spPr bwMode="auto">
          <a:xfrm>
            <a:off x="6705600" y="50292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 name="Line 10"/>
          <p:cNvSpPr>
            <a:spLocks noChangeShapeType="1"/>
          </p:cNvSpPr>
          <p:nvPr/>
        </p:nvSpPr>
        <p:spPr bwMode="auto">
          <a:xfrm>
            <a:off x="7086600" y="50292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 name="Line 11"/>
          <p:cNvSpPr>
            <a:spLocks noChangeShapeType="1"/>
          </p:cNvSpPr>
          <p:nvPr/>
        </p:nvSpPr>
        <p:spPr bwMode="auto">
          <a:xfrm>
            <a:off x="7467600" y="50292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 name="Line 12"/>
          <p:cNvSpPr>
            <a:spLocks noChangeShapeType="1"/>
          </p:cNvSpPr>
          <p:nvPr/>
        </p:nvSpPr>
        <p:spPr bwMode="auto">
          <a:xfrm>
            <a:off x="5867400" y="35814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2" name="Rectangle 13"/>
          <p:cNvSpPr>
            <a:spLocks noChangeArrowheads="1"/>
          </p:cNvSpPr>
          <p:nvPr/>
        </p:nvSpPr>
        <p:spPr bwMode="auto">
          <a:xfrm>
            <a:off x="7019925" y="3141663"/>
            <a:ext cx="1296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spcBef>
                <a:spcPct val="50000"/>
              </a:spcBef>
            </a:pPr>
            <a:r>
              <a:rPr lang="en-GB" sz="1600" i="1">
                <a:solidFill>
                  <a:srgbClr val="FF3300"/>
                </a:solidFill>
                <a:latin typeface="Times New Roman" pitchFamily="18" charset="0"/>
              </a:rPr>
              <a:t>(n=4, p=0.2)</a:t>
            </a:r>
            <a:endParaRPr lang="en-GB" sz="1600">
              <a:solidFill>
                <a:srgbClr val="FF3300"/>
              </a:solidFill>
              <a:latin typeface="Times New Roman" pitchFamily="18" charset="0"/>
            </a:endParaRPr>
          </a:p>
        </p:txBody>
      </p:sp>
      <p:sp>
        <p:nvSpPr>
          <p:cNvPr id="13" name="Rectangle 14"/>
          <p:cNvSpPr>
            <a:spLocks noChangeArrowheads="1"/>
          </p:cNvSpPr>
          <p:nvPr/>
        </p:nvSpPr>
        <p:spPr bwMode="auto">
          <a:xfrm>
            <a:off x="6019800" y="31242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spcBef>
                <a:spcPct val="50000"/>
              </a:spcBef>
            </a:pPr>
            <a:r>
              <a:rPr lang="en-GB" sz="1600">
                <a:latin typeface="Times New Roman" pitchFamily="18" charset="0"/>
              </a:rPr>
              <a:t>Prob</a:t>
            </a:r>
          </a:p>
        </p:txBody>
      </p:sp>
      <p:sp>
        <p:nvSpPr>
          <p:cNvPr id="14" name="Rectangle 15"/>
          <p:cNvSpPr>
            <a:spLocks noChangeArrowheads="1"/>
          </p:cNvSpPr>
          <p:nvPr/>
        </p:nvSpPr>
        <p:spPr bwMode="auto">
          <a:xfrm>
            <a:off x="5562600" y="3413125"/>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spcBef>
                <a:spcPct val="50000"/>
              </a:spcBef>
            </a:pPr>
            <a:r>
              <a:rPr lang="en-GB" sz="1600">
                <a:latin typeface="Times New Roman" pitchFamily="18" charset="0"/>
              </a:rPr>
              <a:t>1</a:t>
            </a:r>
          </a:p>
        </p:txBody>
      </p:sp>
      <p:sp>
        <p:nvSpPr>
          <p:cNvPr id="15" name="Line 16"/>
          <p:cNvSpPr>
            <a:spLocks noChangeShapeType="1"/>
          </p:cNvSpPr>
          <p:nvPr/>
        </p:nvSpPr>
        <p:spPr bwMode="auto">
          <a:xfrm>
            <a:off x="5867400" y="43434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6" name="Line 17"/>
          <p:cNvSpPr>
            <a:spLocks noChangeShapeType="1"/>
          </p:cNvSpPr>
          <p:nvPr/>
        </p:nvSpPr>
        <p:spPr bwMode="auto">
          <a:xfrm>
            <a:off x="5867400" y="39624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7" name="Line 18"/>
          <p:cNvSpPr>
            <a:spLocks noChangeShapeType="1"/>
          </p:cNvSpPr>
          <p:nvPr/>
        </p:nvSpPr>
        <p:spPr bwMode="auto">
          <a:xfrm>
            <a:off x="5867400" y="4724400"/>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8" name="Rectangle 19"/>
          <p:cNvSpPr>
            <a:spLocks noChangeArrowheads="1"/>
          </p:cNvSpPr>
          <p:nvPr/>
        </p:nvSpPr>
        <p:spPr bwMode="auto">
          <a:xfrm>
            <a:off x="7315200" y="5148263"/>
            <a:ext cx="228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spcBef>
                <a:spcPct val="50000"/>
              </a:spcBef>
            </a:pPr>
            <a:r>
              <a:rPr lang="en-GB" sz="1600">
                <a:latin typeface="Times New Roman" pitchFamily="18" charset="0"/>
              </a:rPr>
              <a:t>4</a:t>
            </a:r>
          </a:p>
        </p:txBody>
      </p:sp>
      <p:sp>
        <p:nvSpPr>
          <p:cNvPr id="19" name="Rectangle 20"/>
          <p:cNvSpPr>
            <a:spLocks noChangeArrowheads="1"/>
          </p:cNvSpPr>
          <p:nvPr/>
        </p:nvSpPr>
        <p:spPr bwMode="auto">
          <a:xfrm>
            <a:off x="5949950" y="4578350"/>
            <a:ext cx="63500" cy="52070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0" name="Rectangle 21"/>
          <p:cNvSpPr>
            <a:spLocks noChangeArrowheads="1"/>
          </p:cNvSpPr>
          <p:nvPr/>
        </p:nvSpPr>
        <p:spPr bwMode="auto">
          <a:xfrm>
            <a:off x="6330950" y="4578350"/>
            <a:ext cx="63500" cy="52070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1" name="Rectangle 22"/>
          <p:cNvSpPr>
            <a:spLocks noChangeArrowheads="1"/>
          </p:cNvSpPr>
          <p:nvPr/>
        </p:nvSpPr>
        <p:spPr bwMode="auto">
          <a:xfrm>
            <a:off x="6711950" y="4883150"/>
            <a:ext cx="63500" cy="21590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2" name="Rectangle 23"/>
          <p:cNvSpPr>
            <a:spLocks noChangeArrowheads="1"/>
          </p:cNvSpPr>
          <p:nvPr/>
        </p:nvSpPr>
        <p:spPr bwMode="auto">
          <a:xfrm>
            <a:off x="7092950" y="5035550"/>
            <a:ext cx="63500" cy="6350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3" name="Line 24"/>
          <p:cNvSpPr>
            <a:spLocks noChangeShapeType="1"/>
          </p:cNvSpPr>
          <p:nvPr/>
        </p:nvSpPr>
        <p:spPr bwMode="auto">
          <a:xfrm>
            <a:off x="7467600" y="5105400"/>
            <a:ext cx="762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4" name="Line 25"/>
          <p:cNvSpPr>
            <a:spLocks noChangeShapeType="1"/>
          </p:cNvSpPr>
          <p:nvPr/>
        </p:nvSpPr>
        <p:spPr bwMode="auto">
          <a:xfrm>
            <a:off x="6248400" y="5105400"/>
            <a:ext cx="0" cy="304800"/>
          </a:xfrm>
          <a:prstGeom prst="line">
            <a:avLst/>
          </a:prstGeom>
          <a:noFill/>
          <a:ln w="508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5" name="Rectangle 26"/>
          <p:cNvSpPr>
            <a:spLocks noChangeArrowheads="1"/>
          </p:cNvSpPr>
          <p:nvPr/>
        </p:nvSpPr>
        <p:spPr bwMode="auto">
          <a:xfrm>
            <a:off x="6324600" y="5181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spcBef>
                <a:spcPct val="50000"/>
              </a:spcBef>
            </a:pPr>
            <a:r>
              <a:rPr lang="en-GB" i="1">
                <a:solidFill>
                  <a:srgbClr val="FF3300"/>
                </a:solidFill>
                <a:latin typeface="Times New Roman" pitchFamily="18" charset="0"/>
              </a:rPr>
              <a:t>np</a:t>
            </a:r>
            <a:endParaRPr lang="en-GB">
              <a:solidFill>
                <a:srgbClr val="FF3300"/>
              </a:solidFill>
              <a:latin typeface="Times New Roman" pitchFamily="18" charset="0"/>
            </a:endParaRPr>
          </a:p>
        </p:txBody>
      </p:sp>
      <p:sp>
        <p:nvSpPr>
          <p:cNvPr id="26" name="Rectangle 27"/>
          <p:cNvSpPr>
            <a:spLocks noChangeArrowheads="1"/>
          </p:cNvSpPr>
          <p:nvPr/>
        </p:nvSpPr>
        <p:spPr bwMode="auto">
          <a:xfrm>
            <a:off x="457200" y="4653136"/>
            <a:ext cx="53340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sz="2000" dirty="0">
                <a:solidFill>
                  <a:srgbClr val="002060"/>
                </a:solidFill>
              </a:rPr>
              <a:t>This is the appropriate distribution to model </a:t>
            </a:r>
          </a:p>
          <a:p>
            <a:r>
              <a:rPr lang="en-GB" sz="2000" dirty="0">
                <a:solidFill>
                  <a:srgbClr val="00CC00"/>
                </a:solidFill>
              </a:rPr>
              <a:t>e.g. </a:t>
            </a:r>
            <a:r>
              <a:rPr lang="en-GB" sz="2000" dirty="0" smtClean="0">
                <a:solidFill>
                  <a:srgbClr val="002060"/>
                </a:solidFill>
              </a:rPr>
              <a:t>Preferences expressed between two brands </a:t>
            </a:r>
          </a:p>
          <a:p>
            <a:r>
              <a:rPr lang="en-GB" sz="2000" dirty="0" smtClean="0">
                <a:solidFill>
                  <a:srgbClr val="33CC33"/>
                </a:solidFill>
              </a:rPr>
              <a:t>e.g</a:t>
            </a:r>
            <a:r>
              <a:rPr lang="en-GB" sz="2000" dirty="0" smtClean="0">
                <a:solidFill>
                  <a:srgbClr val="00CC00"/>
                </a:solidFill>
              </a:rPr>
              <a:t>. </a:t>
            </a:r>
            <a:r>
              <a:rPr lang="en-GB" sz="2000" dirty="0" smtClean="0">
                <a:solidFill>
                  <a:srgbClr val="002060"/>
                </a:solidFill>
              </a:rPr>
              <a:t>Number </a:t>
            </a:r>
            <a:r>
              <a:rPr lang="en-GB" sz="2000" dirty="0">
                <a:solidFill>
                  <a:srgbClr val="002060"/>
                </a:solidFill>
              </a:rPr>
              <a:t>of recombinant gametes produced by </a:t>
            </a:r>
            <a:r>
              <a:rPr lang="en-GB" sz="2000" dirty="0" smtClean="0">
                <a:solidFill>
                  <a:srgbClr val="002060"/>
                </a:solidFill>
              </a:rPr>
              <a:t>a heterozygous parent </a:t>
            </a:r>
            <a:r>
              <a:rPr lang="en-GB" sz="2000" dirty="0">
                <a:solidFill>
                  <a:srgbClr val="002060"/>
                </a:solidFill>
              </a:rPr>
              <a:t>for a 2-locus </a:t>
            </a:r>
            <a:r>
              <a:rPr lang="en-GB" sz="2000" dirty="0" smtClean="0">
                <a:solidFill>
                  <a:srgbClr val="002060"/>
                </a:solidFill>
              </a:rPr>
              <a:t>model. </a:t>
            </a:r>
          </a:p>
          <a:p>
            <a:r>
              <a:rPr lang="en-GB" sz="2000" dirty="0" smtClean="0">
                <a:solidFill>
                  <a:srgbClr val="002060"/>
                </a:solidFill>
              </a:rPr>
              <a:t>Extension </a:t>
            </a:r>
            <a:r>
              <a:rPr lang="en-GB" sz="2000" dirty="0">
                <a:solidFill>
                  <a:srgbClr val="002060"/>
                </a:solidFill>
              </a:rPr>
              <a:t>for </a:t>
            </a:r>
            <a:r>
              <a:rPr lang="en-GB" sz="2000" dirty="0">
                <a:solidFill>
                  <a:srgbClr val="002060"/>
                </a:solidFill>
                <a:sym typeface="Symbol" pitchFamily="18" charset="2"/>
              </a:rPr>
              <a:t> </a:t>
            </a:r>
            <a:r>
              <a:rPr lang="en-GB" sz="2000" dirty="0">
                <a:solidFill>
                  <a:srgbClr val="002060"/>
                </a:solidFill>
              </a:rPr>
              <a:t>3 </a:t>
            </a:r>
            <a:r>
              <a:rPr lang="en-GB" sz="2000" dirty="0" smtClean="0">
                <a:solidFill>
                  <a:srgbClr val="002060"/>
                </a:solidFill>
              </a:rPr>
              <a:t>loci, </a:t>
            </a:r>
            <a:r>
              <a:rPr lang="en-GB" sz="2000" dirty="0" smtClean="0"/>
              <a:t>(</a:t>
            </a:r>
            <a:r>
              <a:rPr lang="en-GB" sz="2000" dirty="0" smtClean="0">
                <a:solidFill>
                  <a:srgbClr val="33CC33"/>
                </a:solidFill>
              </a:rPr>
              <a:t>brands</a:t>
            </a:r>
            <a:r>
              <a:rPr lang="en-GB" sz="2000" dirty="0" smtClean="0"/>
              <a:t>)  </a:t>
            </a:r>
            <a:r>
              <a:rPr lang="en-GB" sz="2000" dirty="0">
                <a:solidFill>
                  <a:schemeClr val="tx2"/>
                </a:solidFill>
              </a:rPr>
              <a:t>is </a:t>
            </a:r>
            <a:r>
              <a:rPr lang="en-GB" sz="2000" i="1" dirty="0">
                <a:solidFill>
                  <a:schemeClr val="tx2"/>
                </a:solidFill>
              </a:rPr>
              <a:t>multinomial</a:t>
            </a:r>
          </a:p>
        </p:txBody>
      </p:sp>
    </p:spTree>
    <p:extLst>
      <p:ext uri="{BB962C8B-B14F-4D97-AF65-F5344CB8AC3E}">
        <p14:creationId xmlns:p14="http://schemas.microsoft.com/office/powerpoint/2010/main" val="2261266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fld id="{33985427-8C87-4CB5-AB10-28D91B2884F5}" type="slidenum">
              <a:rPr lang="en-GB"/>
              <a:pPr/>
              <a:t>4</a:t>
            </a:fld>
            <a:endParaRPr lang="en-GB"/>
          </a:p>
        </p:txBody>
      </p:sp>
      <p:sp>
        <p:nvSpPr>
          <p:cNvPr id="3" name="Rectangle 4"/>
          <p:cNvSpPr>
            <a:spLocks noChangeArrowheads="1"/>
          </p:cNvSpPr>
          <p:nvPr/>
        </p:nvSpPr>
        <p:spPr bwMode="auto">
          <a:xfrm>
            <a:off x="685800" y="11588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3200" b="1">
                <a:solidFill>
                  <a:schemeClr val="tx2"/>
                </a:solidFill>
              </a:rPr>
              <a:t>Standard distributions - Poisson</a:t>
            </a:r>
            <a:endParaRPr lang="en-GB" sz="4400">
              <a:solidFill>
                <a:schemeClr val="tx2"/>
              </a:solidFill>
            </a:endParaRPr>
          </a:p>
        </p:txBody>
      </p:sp>
      <p:sp>
        <p:nvSpPr>
          <p:cNvPr id="4" name="Rectangle 5"/>
          <p:cNvSpPr>
            <a:spLocks noChangeArrowheads="1"/>
          </p:cNvSpPr>
          <p:nvPr/>
        </p:nvSpPr>
        <p:spPr bwMode="auto">
          <a:xfrm>
            <a:off x="250825" y="1268413"/>
            <a:ext cx="8497888"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GB" sz="2000" b="1" dirty="0">
                <a:solidFill>
                  <a:srgbClr val="002060"/>
                </a:solidFill>
              </a:rPr>
              <a:t>Poisson Distribution.</a:t>
            </a:r>
            <a:r>
              <a:rPr lang="en-GB" sz="2000" dirty="0">
                <a:solidFill>
                  <a:srgbClr val="002060"/>
                </a:solidFill>
              </a:rPr>
              <a:t/>
            </a:r>
            <a:br>
              <a:rPr lang="en-GB" sz="2000" dirty="0">
                <a:solidFill>
                  <a:srgbClr val="002060"/>
                </a:solidFill>
              </a:rPr>
            </a:br>
            <a:r>
              <a:rPr lang="en-GB" sz="2000" dirty="0">
                <a:solidFill>
                  <a:srgbClr val="002060"/>
                </a:solidFill>
              </a:rPr>
              <a:t>The Poisson distribution arises as a limiting case of the binomial distribution, where </a:t>
            </a:r>
            <a:r>
              <a:rPr lang="en-GB" sz="2000" i="1" dirty="0">
                <a:solidFill>
                  <a:srgbClr val="002060"/>
                </a:solidFill>
              </a:rPr>
              <a:t>n </a:t>
            </a:r>
            <a:r>
              <a:rPr lang="en-GB" sz="2000" i="1" dirty="0">
                <a:solidFill>
                  <a:srgbClr val="002060"/>
                </a:solidFill>
                <a:latin typeface="Symbol" pitchFamily="18" charset="2"/>
              </a:rPr>
              <a:t>®</a:t>
            </a:r>
            <a:r>
              <a:rPr lang="en-GB" sz="2000" dirty="0">
                <a:solidFill>
                  <a:srgbClr val="002060"/>
                </a:solidFill>
                <a:latin typeface="Symbol" pitchFamily="18" charset="2"/>
              </a:rPr>
              <a:t> ¥</a:t>
            </a:r>
            <a:r>
              <a:rPr lang="en-GB" sz="2000" dirty="0">
                <a:solidFill>
                  <a:srgbClr val="002060"/>
                </a:solidFill>
              </a:rPr>
              <a:t>, </a:t>
            </a:r>
            <a:r>
              <a:rPr lang="en-GB" sz="2000" i="1" dirty="0">
                <a:solidFill>
                  <a:srgbClr val="002060"/>
                </a:solidFill>
              </a:rPr>
              <a:t>p </a:t>
            </a:r>
            <a:r>
              <a:rPr lang="en-GB" sz="2000" i="1" dirty="0">
                <a:solidFill>
                  <a:srgbClr val="002060"/>
                </a:solidFill>
                <a:latin typeface="Symbol" pitchFamily="18" charset="2"/>
              </a:rPr>
              <a:t>®</a:t>
            </a:r>
            <a:r>
              <a:rPr lang="en-GB" sz="2000" dirty="0">
                <a:solidFill>
                  <a:srgbClr val="002060"/>
                </a:solidFill>
                <a:latin typeface="Symbol" pitchFamily="18" charset="2"/>
              </a:rPr>
              <a:t> 0</a:t>
            </a:r>
            <a:r>
              <a:rPr lang="en-GB" sz="2000" dirty="0">
                <a:solidFill>
                  <a:srgbClr val="002060"/>
                </a:solidFill>
              </a:rPr>
              <a:t> in such a way that </a:t>
            </a:r>
            <a:r>
              <a:rPr lang="en-GB" sz="2000" i="1" dirty="0" err="1">
                <a:solidFill>
                  <a:srgbClr val="002060"/>
                </a:solidFill>
              </a:rPr>
              <a:t>np</a:t>
            </a:r>
            <a:r>
              <a:rPr lang="en-GB" sz="2000" i="1" dirty="0">
                <a:solidFill>
                  <a:srgbClr val="002060"/>
                </a:solidFill>
              </a:rPr>
              <a:t> </a:t>
            </a:r>
            <a:r>
              <a:rPr lang="en-GB" sz="2000" i="1" dirty="0">
                <a:solidFill>
                  <a:srgbClr val="002060"/>
                </a:solidFill>
                <a:latin typeface="Symbol" pitchFamily="18" charset="2"/>
              </a:rPr>
              <a:t>® l</a:t>
            </a:r>
            <a:r>
              <a:rPr lang="en-GB" sz="2000" dirty="0">
                <a:solidFill>
                  <a:srgbClr val="002060"/>
                </a:solidFill>
                <a:latin typeface="Symbol" pitchFamily="18" charset="2"/>
              </a:rPr>
              <a:t> (</a:t>
            </a:r>
            <a:r>
              <a:rPr lang="en-GB" sz="2000" dirty="0">
                <a:solidFill>
                  <a:srgbClr val="002060"/>
                </a:solidFill>
              </a:rPr>
              <a:t> Constant) </a:t>
            </a:r>
          </a:p>
          <a:p>
            <a:pPr marL="342900" indent="-342900">
              <a:spcBef>
                <a:spcPct val="20000"/>
              </a:spcBef>
            </a:pPr>
            <a:r>
              <a:rPr lang="en-GB" sz="2000" i="1" dirty="0">
                <a:solidFill>
                  <a:srgbClr val="002060"/>
                </a:solidFill>
              </a:rPr>
              <a:t>    </a:t>
            </a:r>
            <a:endParaRPr lang="en-GB" sz="2000" i="1" dirty="0" smtClean="0">
              <a:solidFill>
                <a:srgbClr val="002060"/>
              </a:solidFill>
            </a:endParaRPr>
          </a:p>
          <a:p>
            <a:pPr marL="342900" indent="-342900">
              <a:spcBef>
                <a:spcPct val="20000"/>
              </a:spcBef>
            </a:pPr>
            <a:r>
              <a:rPr lang="en-GB" sz="2000" i="1" dirty="0" smtClean="0">
                <a:solidFill>
                  <a:srgbClr val="002060"/>
                </a:solidFill>
              </a:rPr>
              <a:t>P{X </a:t>
            </a:r>
            <a:r>
              <a:rPr lang="en-GB" sz="2000" i="1" dirty="0">
                <a:solidFill>
                  <a:srgbClr val="002060"/>
                </a:solidFill>
              </a:rPr>
              <a:t>=  k} = </a:t>
            </a:r>
            <a:r>
              <a:rPr lang="en-GB" sz="2000" i="1" dirty="0" err="1">
                <a:solidFill>
                  <a:srgbClr val="002060"/>
                </a:solidFill>
              </a:rPr>
              <a:t>exp</a:t>
            </a:r>
            <a:r>
              <a:rPr lang="en-GB" sz="2000" i="1" dirty="0">
                <a:solidFill>
                  <a:srgbClr val="002060"/>
                </a:solidFill>
              </a:rPr>
              <a:t> ( - </a:t>
            </a:r>
            <a:r>
              <a:rPr lang="en-GB" sz="2000" i="1" dirty="0">
                <a:solidFill>
                  <a:srgbClr val="002060"/>
                </a:solidFill>
                <a:latin typeface="Symbol" pitchFamily="18" charset="2"/>
              </a:rPr>
              <a:t>l ) </a:t>
            </a:r>
            <a:r>
              <a:rPr lang="en-GB" sz="2000" i="1" dirty="0" err="1">
                <a:solidFill>
                  <a:srgbClr val="002060"/>
                </a:solidFill>
                <a:latin typeface="Symbol" pitchFamily="18" charset="2"/>
              </a:rPr>
              <a:t>l</a:t>
            </a:r>
            <a:r>
              <a:rPr lang="en-GB" sz="2000" i="1" baseline="30000" dirty="0" err="1">
                <a:solidFill>
                  <a:srgbClr val="002060"/>
                </a:solidFill>
                <a:latin typeface="Symbol" pitchFamily="18" charset="2"/>
              </a:rPr>
              <a:t>k</a:t>
            </a:r>
            <a:r>
              <a:rPr lang="en-GB" sz="2000" i="1" dirty="0">
                <a:solidFill>
                  <a:srgbClr val="002060"/>
                </a:solidFill>
                <a:latin typeface="Symbol" pitchFamily="18" charset="2"/>
              </a:rPr>
              <a:t> / k !     (k = 0, 1, 2, </a:t>
            </a:r>
            <a:r>
              <a:rPr lang="en-GB" sz="2000" i="1" dirty="0">
                <a:solidFill>
                  <a:srgbClr val="002060"/>
                </a:solidFill>
              </a:rPr>
              <a:t>… ).</a:t>
            </a:r>
            <a:r>
              <a:rPr lang="en-GB" sz="2000" dirty="0">
                <a:solidFill>
                  <a:srgbClr val="002060"/>
                </a:solidFill>
              </a:rPr>
              <a:t/>
            </a:r>
            <a:br>
              <a:rPr lang="en-GB" sz="2000" dirty="0">
                <a:solidFill>
                  <a:srgbClr val="002060"/>
                </a:solidFill>
              </a:rPr>
            </a:br>
            <a:r>
              <a:rPr lang="en-GB" sz="2000" dirty="0">
                <a:solidFill>
                  <a:srgbClr val="002060"/>
                </a:solidFill>
              </a:rPr>
              <a:t>     </a:t>
            </a:r>
            <a:r>
              <a:rPr lang="en-GB" sz="2000" i="1" dirty="0">
                <a:solidFill>
                  <a:srgbClr val="002060"/>
                </a:solidFill>
              </a:rPr>
              <a:t>E [X] = </a:t>
            </a:r>
            <a:r>
              <a:rPr lang="en-GB" sz="2000" i="1" dirty="0">
                <a:solidFill>
                  <a:srgbClr val="002060"/>
                </a:solidFill>
                <a:latin typeface="Symbol" pitchFamily="18" charset="2"/>
              </a:rPr>
              <a:t>l</a:t>
            </a:r>
            <a:r>
              <a:rPr lang="en-GB" sz="2000" dirty="0">
                <a:solidFill>
                  <a:srgbClr val="002060"/>
                </a:solidFill>
                <a:latin typeface="Symbol" pitchFamily="18" charset="2"/>
              </a:rPr>
              <a:t/>
            </a:r>
            <a:br>
              <a:rPr lang="en-GB" sz="2000" dirty="0">
                <a:solidFill>
                  <a:srgbClr val="002060"/>
                </a:solidFill>
                <a:latin typeface="Symbol" pitchFamily="18" charset="2"/>
              </a:rPr>
            </a:br>
            <a:r>
              <a:rPr lang="en-GB" sz="2000" i="1" dirty="0">
                <a:solidFill>
                  <a:srgbClr val="002060"/>
                </a:solidFill>
              </a:rPr>
              <a:t>VAR [X] = </a:t>
            </a:r>
            <a:r>
              <a:rPr lang="en-GB" sz="2000" i="1" dirty="0">
                <a:solidFill>
                  <a:srgbClr val="002060"/>
                </a:solidFill>
                <a:latin typeface="Symbol" pitchFamily="18" charset="2"/>
              </a:rPr>
              <a:t>l</a:t>
            </a:r>
            <a:r>
              <a:rPr lang="en-GB" sz="2000" dirty="0">
                <a:solidFill>
                  <a:srgbClr val="002060"/>
                </a:solidFill>
                <a:latin typeface="Symbol" pitchFamily="18" charset="2"/>
              </a:rPr>
              <a:t>.</a:t>
            </a:r>
            <a:br>
              <a:rPr lang="en-GB" sz="2000" dirty="0">
                <a:solidFill>
                  <a:srgbClr val="002060"/>
                </a:solidFill>
                <a:latin typeface="Symbol" pitchFamily="18" charset="2"/>
              </a:rPr>
            </a:br>
            <a:r>
              <a:rPr lang="en-GB" sz="2000" dirty="0">
                <a:solidFill>
                  <a:srgbClr val="002060"/>
                </a:solidFill>
              </a:rPr>
              <a:t>Poisson is used to model No</a:t>
            </a:r>
            <a:r>
              <a:rPr lang="en-GB" sz="2000" dirty="0" smtClean="0">
                <a:solidFill>
                  <a:srgbClr val="002060"/>
                </a:solidFill>
              </a:rPr>
              <a:t>. of </a:t>
            </a:r>
            <a:r>
              <a:rPr lang="en-GB" sz="2000" dirty="0">
                <a:solidFill>
                  <a:srgbClr val="002060"/>
                </a:solidFill>
              </a:rPr>
              <a:t/>
            </a:r>
            <a:br>
              <a:rPr lang="en-GB" sz="2000" dirty="0">
                <a:solidFill>
                  <a:srgbClr val="002060"/>
                </a:solidFill>
              </a:rPr>
            </a:br>
            <a:r>
              <a:rPr lang="en-GB" sz="2000" dirty="0">
                <a:solidFill>
                  <a:srgbClr val="002060"/>
                </a:solidFill>
              </a:rPr>
              <a:t>occurrences of a certain phenomenon in a </a:t>
            </a:r>
          </a:p>
          <a:p>
            <a:pPr marL="342900" indent="-342900">
              <a:spcBef>
                <a:spcPct val="20000"/>
              </a:spcBef>
            </a:pPr>
            <a:r>
              <a:rPr lang="en-GB" sz="2000" dirty="0">
                <a:solidFill>
                  <a:srgbClr val="002060"/>
                </a:solidFill>
              </a:rPr>
              <a:t>     fixed period of time or space, e.g. </a:t>
            </a:r>
          </a:p>
          <a:p>
            <a:pPr marL="342900" indent="-342900">
              <a:spcBef>
                <a:spcPct val="20000"/>
              </a:spcBef>
            </a:pPr>
            <a:r>
              <a:rPr lang="en-GB" sz="2000" dirty="0" smtClean="0">
                <a:solidFill>
                  <a:srgbClr val="002060"/>
                </a:solidFill>
              </a:rPr>
              <a:t>e.g.</a:t>
            </a:r>
            <a:endParaRPr lang="en-GB" sz="2000" dirty="0">
              <a:solidFill>
                <a:srgbClr val="002060"/>
              </a:solidFill>
            </a:endParaRPr>
          </a:p>
          <a:p>
            <a:pPr marL="342900" indent="-342900">
              <a:spcBef>
                <a:spcPct val="20000"/>
              </a:spcBef>
            </a:pPr>
            <a:r>
              <a:rPr lang="en-GB" dirty="0">
                <a:solidFill>
                  <a:srgbClr val="002060"/>
                </a:solidFill>
              </a:rPr>
              <a:t>O  </a:t>
            </a:r>
            <a:r>
              <a:rPr lang="en-GB" sz="2000" dirty="0" smtClean="0">
                <a:solidFill>
                  <a:srgbClr val="002060"/>
                </a:solidFill>
              </a:rPr>
              <a:t>particles </a:t>
            </a:r>
            <a:r>
              <a:rPr lang="en-GB" sz="2000" dirty="0">
                <a:solidFill>
                  <a:srgbClr val="002060"/>
                </a:solidFill>
              </a:rPr>
              <a:t>emitted by radioactive source in fixed direction for interval </a:t>
            </a:r>
            <a:r>
              <a:rPr lang="en-GB" sz="2000" i="1" dirty="0">
                <a:solidFill>
                  <a:srgbClr val="002060"/>
                </a:solidFill>
                <a:sym typeface="Symbol" pitchFamily="18" charset="2"/>
              </a:rPr>
              <a:t></a:t>
            </a:r>
            <a:r>
              <a:rPr lang="en-GB" sz="2000" dirty="0">
                <a:solidFill>
                  <a:srgbClr val="002060"/>
                </a:solidFill>
              </a:rPr>
              <a:t> </a:t>
            </a:r>
            <a:r>
              <a:rPr lang="en-GB" sz="2000" i="1" dirty="0">
                <a:solidFill>
                  <a:srgbClr val="002060"/>
                </a:solidFill>
              </a:rPr>
              <a:t>T</a:t>
            </a:r>
            <a:endParaRPr lang="en-GB" sz="2000" dirty="0">
              <a:solidFill>
                <a:srgbClr val="002060"/>
              </a:solidFill>
            </a:endParaRPr>
          </a:p>
          <a:p>
            <a:pPr marL="342900" indent="-342900">
              <a:spcBef>
                <a:spcPct val="20000"/>
              </a:spcBef>
            </a:pPr>
            <a:r>
              <a:rPr lang="en-GB" sz="2000" dirty="0">
                <a:solidFill>
                  <a:srgbClr val="002060"/>
                </a:solidFill>
              </a:rPr>
              <a:t>O people arriving in a queue in a fixed interval of time</a:t>
            </a:r>
          </a:p>
          <a:p>
            <a:pPr marL="342900" indent="-342900">
              <a:spcBef>
                <a:spcPct val="20000"/>
              </a:spcBef>
            </a:pPr>
            <a:r>
              <a:rPr lang="en-GB" sz="2000" dirty="0">
                <a:solidFill>
                  <a:srgbClr val="002060"/>
                </a:solidFill>
              </a:rPr>
              <a:t>O  genomic mapping functions, e.g. cross over as a random event</a:t>
            </a:r>
          </a:p>
          <a:p>
            <a:pPr marL="342900" indent="-342900">
              <a:spcBef>
                <a:spcPct val="20000"/>
              </a:spcBef>
            </a:pPr>
            <a:r>
              <a:rPr lang="en-GB" sz="2000" dirty="0"/>
              <a:t>  </a:t>
            </a:r>
            <a:endParaRPr lang="en-GB" sz="1000" dirty="0"/>
          </a:p>
        </p:txBody>
      </p:sp>
      <p:sp>
        <p:nvSpPr>
          <p:cNvPr id="5" name="Line 6"/>
          <p:cNvSpPr>
            <a:spLocks noChangeShapeType="1"/>
          </p:cNvSpPr>
          <p:nvPr/>
        </p:nvSpPr>
        <p:spPr bwMode="auto">
          <a:xfrm>
            <a:off x="5945188" y="2708275"/>
            <a:ext cx="0" cy="1295400"/>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Line 7"/>
          <p:cNvSpPr>
            <a:spLocks noChangeShapeType="1"/>
          </p:cNvSpPr>
          <p:nvPr/>
        </p:nvSpPr>
        <p:spPr bwMode="auto">
          <a:xfrm>
            <a:off x="5943600" y="4076700"/>
            <a:ext cx="304800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 name="Line 8"/>
          <p:cNvSpPr>
            <a:spLocks noChangeShapeType="1"/>
          </p:cNvSpPr>
          <p:nvPr/>
        </p:nvSpPr>
        <p:spPr bwMode="auto">
          <a:xfrm>
            <a:off x="6402388" y="40767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8" name="Line 9"/>
          <p:cNvSpPr>
            <a:spLocks noChangeShapeType="1"/>
          </p:cNvSpPr>
          <p:nvPr/>
        </p:nvSpPr>
        <p:spPr bwMode="auto">
          <a:xfrm>
            <a:off x="6859588" y="40767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9" name="Line 10"/>
          <p:cNvSpPr>
            <a:spLocks noChangeShapeType="1"/>
          </p:cNvSpPr>
          <p:nvPr/>
        </p:nvSpPr>
        <p:spPr bwMode="auto">
          <a:xfrm flipH="1">
            <a:off x="7308850" y="4068763"/>
            <a:ext cx="7938"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0" name="Line 11"/>
          <p:cNvSpPr>
            <a:spLocks noChangeShapeType="1"/>
          </p:cNvSpPr>
          <p:nvPr/>
        </p:nvSpPr>
        <p:spPr bwMode="auto">
          <a:xfrm>
            <a:off x="7773988" y="40767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1" name="Line 12"/>
          <p:cNvSpPr>
            <a:spLocks noChangeShapeType="1"/>
          </p:cNvSpPr>
          <p:nvPr/>
        </p:nvSpPr>
        <p:spPr bwMode="auto">
          <a:xfrm>
            <a:off x="5868988" y="2924175"/>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2" name="Rectangle 13"/>
          <p:cNvSpPr>
            <a:spLocks noChangeArrowheads="1"/>
          </p:cNvSpPr>
          <p:nvPr/>
        </p:nvSpPr>
        <p:spPr bwMode="auto">
          <a:xfrm>
            <a:off x="8609013" y="4292600"/>
            <a:ext cx="382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spcBef>
                <a:spcPct val="50000"/>
              </a:spcBef>
            </a:pPr>
            <a:r>
              <a:rPr lang="en-GB" sz="1600">
                <a:latin typeface="Times New Roman" pitchFamily="18" charset="0"/>
              </a:rPr>
              <a:t>X</a:t>
            </a:r>
          </a:p>
        </p:txBody>
      </p:sp>
      <p:sp>
        <p:nvSpPr>
          <p:cNvPr id="13" name="Rectangle 14"/>
          <p:cNvSpPr>
            <a:spLocks noChangeArrowheads="1"/>
          </p:cNvSpPr>
          <p:nvPr/>
        </p:nvSpPr>
        <p:spPr bwMode="auto">
          <a:xfrm>
            <a:off x="8040688" y="4235450"/>
            <a:ext cx="3825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spcBef>
                <a:spcPct val="50000"/>
              </a:spcBef>
            </a:pPr>
            <a:r>
              <a:rPr lang="en-GB" sz="1600">
                <a:latin typeface="Times New Roman" pitchFamily="18" charset="0"/>
              </a:rPr>
              <a:t>5</a:t>
            </a:r>
          </a:p>
        </p:txBody>
      </p:sp>
      <p:sp>
        <p:nvSpPr>
          <p:cNvPr id="14" name="Rectangle 15"/>
          <p:cNvSpPr>
            <a:spLocks noChangeArrowheads="1"/>
          </p:cNvSpPr>
          <p:nvPr/>
        </p:nvSpPr>
        <p:spPr bwMode="auto">
          <a:xfrm>
            <a:off x="5651500" y="2708275"/>
            <a:ext cx="382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spcBef>
                <a:spcPct val="50000"/>
              </a:spcBef>
            </a:pPr>
            <a:r>
              <a:rPr lang="en-GB" sz="1600">
                <a:latin typeface="Times New Roman" pitchFamily="18" charset="0"/>
              </a:rPr>
              <a:t>1</a:t>
            </a:r>
          </a:p>
        </p:txBody>
      </p:sp>
      <p:sp>
        <p:nvSpPr>
          <p:cNvPr id="15" name="Line 16"/>
          <p:cNvSpPr>
            <a:spLocks noChangeShapeType="1"/>
          </p:cNvSpPr>
          <p:nvPr/>
        </p:nvSpPr>
        <p:spPr bwMode="auto">
          <a:xfrm>
            <a:off x="6402388" y="3848100"/>
            <a:ext cx="0" cy="228600"/>
          </a:xfrm>
          <a:prstGeom prst="line">
            <a:avLst/>
          </a:prstGeom>
          <a:noFill/>
          <a:ln w="762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6" name="Line 17"/>
          <p:cNvSpPr>
            <a:spLocks noChangeShapeType="1"/>
          </p:cNvSpPr>
          <p:nvPr/>
        </p:nvSpPr>
        <p:spPr bwMode="auto">
          <a:xfrm>
            <a:off x="5945188" y="4005263"/>
            <a:ext cx="0" cy="76200"/>
          </a:xfrm>
          <a:prstGeom prst="line">
            <a:avLst/>
          </a:prstGeom>
          <a:noFill/>
          <a:ln w="762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7" name="Line 18"/>
          <p:cNvSpPr>
            <a:spLocks noChangeShapeType="1"/>
          </p:cNvSpPr>
          <p:nvPr/>
        </p:nvSpPr>
        <p:spPr bwMode="auto">
          <a:xfrm>
            <a:off x="6859588" y="3695700"/>
            <a:ext cx="0" cy="381000"/>
          </a:xfrm>
          <a:prstGeom prst="line">
            <a:avLst/>
          </a:prstGeom>
          <a:noFill/>
          <a:ln w="762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8" name="Line 19"/>
          <p:cNvSpPr>
            <a:spLocks noChangeShapeType="1"/>
          </p:cNvSpPr>
          <p:nvPr/>
        </p:nvSpPr>
        <p:spPr bwMode="auto">
          <a:xfrm>
            <a:off x="7316788" y="3860800"/>
            <a:ext cx="0" cy="228600"/>
          </a:xfrm>
          <a:prstGeom prst="line">
            <a:avLst/>
          </a:prstGeom>
          <a:noFill/>
          <a:ln w="762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19" name="Line 20"/>
          <p:cNvSpPr>
            <a:spLocks noChangeShapeType="1"/>
          </p:cNvSpPr>
          <p:nvPr/>
        </p:nvSpPr>
        <p:spPr bwMode="auto">
          <a:xfrm>
            <a:off x="7773988" y="3886200"/>
            <a:ext cx="0" cy="190500"/>
          </a:xfrm>
          <a:prstGeom prst="line">
            <a:avLst/>
          </a:prstGeom>
          <a:noFill/>
          <a:ln w="762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0" name="Line 21"/>
          <p:cNvSpPr>
            <a:spLocks noChangeShapeType="1"/>
          </p:cNvSpPr>
          <p:nvPr/>
        </p:nvSpPr>
        <p:spPr bwMode="auto">
          <a:xfrm>
            <a:off x="8231188" y="40767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1" name="Line 22"/>
          <p:cNvSpPr>
            <a:spLocks noChangeShapeType="1"/>
          </p:cNvSpPr>
          <p:nvPr/>
        </p:nvSpPr>
        <p:spPr bwMode="auto">
          <a:xfrm>
            <a:off x="8231188" y="4005263"/>
            <a:ext cx="0" cy="76200"/>
          </a:xfrm>
          <a:prstGeom prst="line">
            <a:avLst/>
          </a:prstGeom>
          <a:noFill/>
          <a:ln w="762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2" name="Line 23"/>
          <p:cNvSpPr>
            <a:spLocks noChangeShapeType="1"/>
          </p:cNvSpPr>
          <p:nvPr/>
        </p:nvSpPr>
        <p:spPr bwMode="auto">
          <a:xfrm>
            <a:off x="8688388" y="4076700"/>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23" name="Line 24"/>
          <p:cNvSpPr>
            <a:spLocks noChangeShapeType="1"/>
          </p:cNvSpPr>
          <p:nvPr/>
        </p:nvSpPr>
        <p:spPr bwMode="auto">
          <a:xfrm>
            <a:off x="8688388" y="4005263"/>
            <a:ext cx="0" cy="76200"/>
          </a:xfrm>
          <a:prstGeom prst="line">
            <a:avLst/>
          </a:prstGeom>
          <a:noFill/>
          <a:ln w="762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Tree>
    <p:extLst>
      <p:ext uri="{BB962C8B-B14F-4D97-AF65-F5344CB8AC3E}">
        <p14:creationId xmlns:p14="http://schemas.microsoft.com/office/powerpoint/2010/main" val="301882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fld id="{99B1B2EC-4326-4239-AB1A-2A4B10B1C951}" type="slidenum">
              <a:rPr lang="en-GB"/>
              <a:pPr/>
              <a:t>5</a:t>
            </a:fld>
            <a:endParaRPr lang="en-GB"/>
          </a:p>
        </p:txBody>
      </p:sp>
      <p:sp>
        <p:nvSpPr>
          <p:cNvPr id="3" name="Rectangle 4"/>
          <p:cNvSpPr>
            <a:spLocks noChangeArrowheads="1"/>
          </p:cNvSpPr>
          <p:nvPr/>
        </p:nvSpPr>
        <p:spPr bwMode="auto">
          <a:xfrm>
            <a:off x="685800" y="1889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3200" b="1">
                <a:solidFill>
                  <a:schemeClr val="tx2"/>
                </a:solidFill>
              </a:rPr>
              <a:t>Other Standard examples: e.g. Hypergeometric, Exponential….</a:t>
            </a:r>
          </a:p>
        </p:txBody>
      </p:sp>
      <p:sp>
        <p:nvSpPr>
          <p:cNvPr id="4" name="Rectangle 5"/>
          <p:cNvSpPr>
            <a:spLocks noChangeArrowheads="1"/>
          </p:cNvSpPr>
          <p:nvPr/>
        </p:nvSpPr>
        <p:spPr bwMode="auto">
          <a:xfrm>
            <a:off x="685800" y="1341438"/>
            <a:ext cx="7847013"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GB" sz="2000" b="1" dirty="0" err="1" smtClean="0">
                <a:solidFill>
                  <a:srgbClr val="002060"/>
                </a:solidFill>
              </a:rPr>
              <a:t>Hypergeometric</a:t>
            </a:r>
            <a:r>
              <a:rPr lang="en-GB" sz="2000" dirty="0" smtClean="0">
                <a:solidFill>
                  <a:srgbClr val="002060"/>
                </a:solidFill>
              </a:rPr>
              <a:t>. Consider </a:t>
            </a:r>
            <a:r>
              <a:rPr lang="en-GB" sz="2000" dirty="0">
                <a:solidFill>
                  <a:srgbClr val="002060"/>
                </a:solidFill>
              </a:rPr>
              <a:t>a population of </a:t>
            </a:r>
            <a:r>
              <a:rPr lang="en-GB" sz="2000" i="1" dirty="0">
                <a:solidFill>
                  <a:srgbClr val="002060"/>
                </a:solidFill>
              </a:rPr>
              <a:t>M </a:t>
            </a:r>
            <a:r>
              <a:rPr lang="en-GB" sz="2000" dirty="0">
                <a:solidFill>
                  <a:srgbClr val="002060"/>
                </a:solidFill>
              </a:rPr>
              <a:t>items, of which </a:t>
            </a:r>
            <a:r>
              <a:rPr lang="en-GB" sz="2000" i="1" dirty="0">
                <a:solidFill>
                  <a:srgbClr val="002060"/>
                </a:solidFill>
              </a:rPr>
              <a:t>W</a:t>
            </a:r>
            <a:r>
              <a:rPr lang="en-GB" sz="2000" dirty="0">
                <a:solidFill>
                  <a:srgbClr val="002060"/>
                </a:solidFill>
              </a:rPr>
              <a:t> are deemed to be successes. </a:t>
            </a:r>
            <a:endParaRPr lang="en-GB" sz="2000" dirty="0" smtClean="0">
              <a:solidFill>
                <a:srgbClr val="002060"/>
              </a:solidFill>
            </a:endParaRPr>
          </a:p>
          <a:p>
            <a:pPr marL="342900" indent="-342900">
              <a:spcBef>
                <a:spcPct val="20000"/>
              </a:spcBef>
              <a:buFontTx/>
              <a:buChar char="•"/>
            </a:pPr>
            <a:r>
              <a:rPr lang="en-GB" sz="2000" dirty="0" smtClean="0">
                <a:solidFill>
                  <a:srgbClr val="002060"/>
                </a:solidFill>
              </a:rPr>
              <a:t>Let </a:t>
            </a:r>
            <a:r>
              <a:rPr lang="en-GB" sz="2000" i="1" dirty="0">
                <a:solidFill>
                  <a:srgbClr val="002060"/>
                </a:solidFill>
              </a:rPr>
              <a:t>X</a:t>
            </a:r>
            <a:r>
              <a:rPr lang="en-GB" sz="2000" dirty="0">
                <a:solidFill>
                  <a:srgbClr val="002060"/>
                </a:solidFill>
              </a:rPr>
              <a:t> be the number of successes that occur in a sample of size </a:t>
            </a:r>
            <a:r>
              <a:rPr lang="en-GB" sz="2000" i="1" dirty="0">
                <a:solidFill>
                  <a:srgbClr val="002060"/>
                </a:solidFill>
              </a:rPr>
              <a:t>n</a:t>
            </a:r>
            <a:r>
              <a:rPr lang="en-GB" sz="2000" dirty="0">
                <a:solidFill>
                  <a:srgbClr val="002060"/>
                </a:solidFill>
              </a:rPr>
              <a:t>, drawn </a:t>
            </a:r>
            <a:r>
              <a:rPr lang="en-GB" sz="2000" dirty="0">
                <a:solidFill>
                  <a:srgbClr val="FF0000"/>
                </a:solidFill>
              </a:rPr>
              <a:t>without replacement </a:t>
            </a:r>
            <a:r>
              <a:rPr lang="en-GB" sz="2000" dirty="0">
                <a:solidFill>
                  <a:srgbClr val="002060"/>
                </a:solidFill>
              </a:rPr>
              <a:t>from the finite </a:t>
            </a:r>
            <a:r>
              <a:rPr lang="en-GB" sz="2000" dirty="0" smtClean="0">
                <a:solidFill>
                  <a:srgbClr val="002060"/>
                </a:solidFill>
              </a:rPr>
              <a:t>population, then </a:t>
            </a:r>
            <a:endParaRPr lang="en-GB" sz="2000" dirty="0">
              <a:solidFill>
                <a:srgbClr val="002060"/>
              </a:solidFill>
            </a:endParaRPr>
          </a:p>
          <a:p>
            <a:pPr marL="342900" indent="-342900">
              <a:spcBef>
                <a:spcPct val="20000"/>
              </a:spcBef>
            </a:pPr>
            <a:r>
              <a:rPr lang="en-GB" sz="2000" i="1" dirty="0">
                <a:solidFill>
                  <a:srgbClr val="002060"/>
                </a:solidFill>
              </a:rPr>
              <a:t>   </a:t>
            </a:r>
            <a:r>
              <a:rPr lang="en-GB" sz="2000" i="1" dirty="0" smtClean="0">
                <a:solidFill>
                  <a:srgbClr val="002060"/>
                </a:solidFill>
              </a:rPr>
              <a:t>    </a:t>
            </a:r>
            <a:r>
              <a:rPr lang="en-GB" sz="2000" i="1" dirty="0" err="1" smtClean="0">
                <a:solidFill>
                  <a:srgbClr val="002060"/>
                </a:solidFill>
              </a:rPr>
              <a:t>Prob</a:t>
            </a:r>
            <a:r>
              <a:rPr lang="en-GB" sz="2000" i="1" dirty="0" smtClean="0">
                <a:solidFill>
                  <a:srgbClr val="002060"/>
                </a:solidFill>
              </a:rPr>
              <a:t> </a:t>
            </a:r>
            <a:r>
              <a:rPr lang="en-GB" sz="2000" i="1" dirty="0">
                <a:solidFill>
                  <a:srgbClr val="002060"/>
                </a:solidFill>
              </a:rPr>
              <a:t>{ X = k} = </a:t>
            </a:r>
            <a:r>
              <a:rPr lang="en-GB" sz="2000" i="1" baseline="-25000" dirty="0" err="1" smtClean="0">
                <a:solidFill>
                  <a:srgbClr val="002060"/>
                </a:solidFill>
              </a:rPr>
              <a:t>W</a:t>
            </a:r>
            <a:r>
              <a:rPr lang="en-GB" sz="2000" i="1" dirty="0" err="1" smtClean="0">
                <a:solidFill>
                  <a:srgbClr val="002060"/>
                </a:solidFill>
              </a:rPr>
              <a:t>C</a:t>
            </a:r>
            <a:r>
              <a:rPr lang="en-GB" sz="2000" i="1" baseline="-25000" dirty="0" err="1" smtClean="0">
                <a:solidFill>
                  <a:srgbClr val="002060"/>
                </a:solidFill>
              </a:rPr>
              <a:t>k</a:t>
            </a:r>
            <a:r>
              <a:rPr lang="en-GB" sz="2000" i="1" dirty="0" smtClean="0">
                <a:solidFill>
                  <a:srgbClr val="002060"/>
                </a:solidFill>
              </a:rPr>
              <a:t>  </a:t>
            </a:r>
            <a:r>
              <a:rPr lang="en-GB" sz="2000" i="1" baseline="-25000" dirty="0">
                <a:solidFill>
                  <a:srgbClr val="002060"/>
                </a:solidFill>
              </a:rPr>
              <a:t>M-</a:t>
            </a:r>
            <a:r>
              <a:rPr lang="en-GB" sz="2000" i="1" baseline="-25000" dirty="0" err="1">
                <a:solidFill>
                  <a:srgbClr val="002060"/>
                </a:solidFill>
              </a:rPr>
              <a:t>W</a:t>
            </a:r>
            <a:r>
              <a:rPr lang="en-GB" sz="2000" i="1" dirty="0" err="1">
                <a:solidFill>
                  <a:srgbClr val="002060"/>
                </a:solidFill>
              </a:rPr>
              <a:t>C</a:t>
            </a:r>
            <a:r>
              <a:rPr lang="en-GB" sz="2000" i="1" baseline="-25000" dirty="0" err="1">
                <a:solidFill>
                  <a:srgbClr val="002060"/>
                </a:solidFill>
              </a:rPr>
              <a:t>n</a:t>
            </a:r>
            <a:r>
              <a:rPr lang="en-GB" sz="2000" i="1" baseline="-25000" dirty="0">
                <a:solidFill>
                  <a:srgbClr val="002060"/>
                </a:solidFill>
              </a:rPr>
              <a:t>-k </a:t>
            </a:r>
            <a:r>
              <a:rPr lang="en-GB" sz="2000" i="1" dirty="0">
                <a:solidFill>
                  <a:srgbClr val="002060"/>
                </a:solidFill>
              </a:rPr>
              <a:t> /  </a:t>
            </a:r>
            <a:r>
              <a:rPr lang="en-GB" sz="2000" i="1" baseline="-25000" dirty="0" err="1" smtClean="0">
                <a:solidFill>
                  <a:srgbClr val="002060"/>
                </a:solidFill>
              </a:rPr>
              <a:t>M</a:t>
            </a:r>
            <a:r>
              <a:rPr lang="en-GB" sz="2000" i="1" dirty="0" err="1" smtClean="0">
                <a:solidFill>
                  <a:srgbClr val="002060"/>
                </a:solidFill>
              </a:rPr>
              <a:t>C</a:t>
            </a:r>
            <a:r>
              <a:rPr lang="en-GB" sz="2000" i="1" baseline="-25000" dirty="0" err="1" smtClean="0">
                <a:solidFill>
                  <a:srgbClr val="002060"/>
                </a:solidFill>
              </a:rPr>
              <a:t>n</a:t>
            </a:r>
            <a:r>
              <a:rPr lang="en-GB" sz="2000" i="1" dirty="0" smtClean="0">
                <a:solidFill>
                  <a:srgbClr val="002060"/>
                </a:solidFill>
              </a:rPr>
              <a:t>          </a:t>
            </a:r>
            <a:r>
              <a:rPr lang="en-GB" sz="2000" i="1" dirty="0">
                <a:solidFill>
                  <a:srgbClr val="002060"/>
                </a:solidFill>
              </a:rPr>
              <a:t>( k = 0, 1, 2, … )</a:t>
            </a:r>
            <a:r>
              <a:rPr lang="en-GB" sz="2000" dirty="0"/>
              <a:t/>
            </a:r>
            <a:br>
              <a:rPr lang="en-GB" sz="2000" dirty="0"/>
            </a:br>
            <a:endParaRPr lang="en-GB" sz="2000" dirty="0"/>
          </a:p>
          <a:p>
            <a:pPr marL="342900" indent="-342900">
              <a:spcBef>
                <a:spcPct val="20000"/>
              </a:spcBef>
              <a:buFontTx/>
              <a:buChar char="•"/>
            </a:pPr>
            <a:r>
              <a:rPr lang="en-GB" sz="2000" dirty="0">
                <a:solidFill>
                  <a:srgbClr val="002060"/>
                </a:solidFill>
              </a:rPr>
              <a:t>Then	  </a:t>
            </a:r>
            <a:r>
              <a:rPr lang="en-GB" sz="2000" i="1" dirty="0">
                <a:solidFill>
                  <a:srgbClr val="002060"/>
                </a:solidFill>
              </a:rPr>
              <a:t>E [X] = n W / M</a:t>
            </a:r>
            <a:br>
              <a:rPr lang="en-GB" sz="2000" i="1" dirty="0">
                <a:solidFill>
                  <a:srgbClr val="002060"/>
                </a:solidFill>
              </a:rPr>
            </a:br>
            <a:r>
              <a:rPr lang="en-GB" sz="2000" i="1" dirty="0">
                <a:solidFill>
                  <a:srgbClr val="002060"/>
                </a:solidFill>
              </a:rPr>
              <a:t>      VAR [X] = n W (M - W) (M - n) / { M</a:t>
            </a:r>
            <a:r>
              <a:rPr lang="en-GB" sz="2000" i="1" baseline="30000" dirty="0">
                <a:solidFill>
                  <a:srgbClr val="002060"/>
                </a:solidFill>
              </a:rPr>
              <a:t>2</a:t>
            </a:r>
            <a:r>
              <a:rPr lang="en-GB" sz="2000" i="1" dirty="0">
                <a:solidFill>
                  <a:srgbClr val="002060"/>
                </a:solidFill>
              </a:rPr>
              <a:t> (M - 1)}</a:t>
            </a:r>
            <a:r>
              <a:rPr lang="en-GB" sz="2000" dirty="0">
                <a:solidFill>
                  <a:srgbClr val="002060"/>
                </a:solidFill>
              </a:rPr>
              <a:t/>
            </a:r>
            <a:br>
              <a:rPr lang="en-GB" sz="2000" dirty="0">
                <a:solidFill>
                  <a:srgbClr val="002060"/>
                </a:solidFill>
              </a:rPr>
            </a:br>
            <a:endParaRPr lang="en-IE" sz="2000" dirty="0">
              <a:solidFill>
                <a:srgbClr val="002060"/>
              </a:solidFill>
            </a:endParaRPr>
          </a:p>
          <a:p>
            <a:pPr marL="342900" indent="-342900">
              <a:spcBef>
                <a:spcPct val="20000"/>
              </a:spcBef>
              <a:buFontTx/>
              <a:buChar char="•"/>
            </a:pPr>
            <a:r>
              <a:rPr lang="en-GB" sz="2000" b="1" dirty="0">
                <a:solidFill>
                  <a:srgbClr val="002060"/>
                </a:solidFill>
              </a:rPr>
              <a:t>Exponential : </a:t>
            </a:r>
            <a:r>
              <a:rPr lang="en-GB" sz="2000" dirty="0">
                <a:solidFill>
                  <a:srgbClr val="002060"/>
                </a:solidFill>
              </a:rPr>
              <a:t>special case of the Gamma distribution with </a:t>
            </a:r>
            <a:r>
              <a:rPr lang="en-GB" sz="2000" i="1" dirty="0">
                <a:solidFill>
                  <a:srgbClr val="002060"/>
                </a:solidFill>
              </a:rPr>
              <a:t>n = 1</a:t>
            </a:r>
            <a:r>
              <a:rPr lang="en-GB" sz="2000" dirty="0">
                <a:solidFill>
                  <a:srgbClr val="002060"/>
                </a:solidFill>
              </a:rPr>
              <a:t> used e.g. to model inter-arrival time of customers or time to arrival of first customer in a simple queue,  e.g. fragment lengths in genome mapping etc. </a:t>
            </a:r>
          </a:p>
          <a:p>
            <a:pPr marL="342900" indent="-342900">
              <a:spcBef>
                <a:spcPct val="20000"/>
              </a:spcBef>
              <a:buFontTx/>
              <a:buChar char="•"/>
            </a:pPr>
            <a:r>
              <a:rPr lang="en-GB" sz="2000" dirty="0">
                <a:solidFill>
                  <a:srgbClr val="002060"/>
                </a:solidFill>
              </a:rPr>
              <a:t>The </a:t>
            </a:r>
            <a:r>
              <a:rPr lang="en-GB" sz="2000" dirty="0" err="1">
                <a:solidFill>
                  <a:srgbClr val="002060"/>
                </a:solidFill>
              </a:rPr>
              <a:t>p.d.f</a:t>
            </a:r>
            <a:r>
              <a:rPr lang="en-GB" sz="2000" dirty="0">
                <a:solidFill>
                  <a:srgbClr val="002060"/>
                </a:solidFill>
              </a:rPr>
              <a:t>. is         </a:t>
            </a:r>
            <a:r>
              <a:rPr lang="en-GB" sz="2000" i="1" dirty="0">
                <a:solidFill>
                  <a:srgbClr val="002060"/>
                </a:solidFill>
              </a:rPr>
              <a:t>f (x)	= </a:t>
            </a:r>
            <a:r>
              <a:rPr lang="en-GB" sz="2000" i="1" dirty="0">
                <a:solidFill>
                  <a:srgbClr val="002060"/>
                </a:solidFill>
                <a:latin typeface="Symbol" pitchFamily="18" charset="2"/>
              </a:rPr>
              <a:t>l</a:t>
            </a:r>
            <a:r>
              <a:rPr lang="en-GB" sz="2000" i="1" dirty="0">
                <a:solidFill>
                  <a:srgbClr val="002060"/>
                </a:solidFill>
              </a:rPr>
              <a:t>  </a:t>
            </a:r>
            <a:r>
              <a:rPr lang="en-GB" sz="2000" i="1" dirty="0" err="1">
                <a:solidFill>
                  <a:srgbClr val="002060"/>
                </a:solidFill>
              </a:rPr>
              <a:t>exp</a:t>
            </a:r>
            <a:r>
              <a:rPr lang="en-GB" sz="2000" i="1" dirty="0">
                <a:solidFill>
                  <a:srgbClr val="002060"/>
                </a:solidFill>
              </a:rPr>
              <a:t> ( - </a:t>
            </a:r>
            <a:r>
              <a:rPr lang="en-GB" sz="2000" i="1" dirty="0">
                <a:solidFill>
                  <a:srgbClr val="002060"/>
                </a:solidFill>
                <a:latin typeface="Symbol" pitchFamily="18" charset="2"/>
              </a:rPr>
              <a:t>l</a:t>
            </a:r>
            <a:r>
              <a:rPr lang="en-GB" sz="2000" i="1" dirty="0">
                <a:solidFill>
                  <a:srgbClr val="002060"/>
                </a:solidFill>
              </a:rPr>
              <a:t>  x ),</a:t>
            </a:r>
            <a:r>
              <a:rPr lang="en-GB" sz="2000" dirty="0">
                <a:solidFill>
                  <a:srgbClr val="002060"/>
                </a:solidFill>
              </a:rPr>
              <a:t>		</a:t>
            </a:r>
            <a:r>
              <a:rPr lang="en-GB" sz="2000" i="1" dirty="0">
                <a:solidFill>
                  <a:srgbClr val="002060"/>
                </a:solidFill>
              </a:rPr>
              <a:t>x </a:t>
            </a:r>
            <a:r>
              <a:rPr lang="en-GB" sz="2000" i="1" dirty="0">
                <a:solidFill>
                  <a:srgbClr val="002060"/>
                </a:solidFill>
                <a:latin typeface="Symbol" pitchFamily="18" charset="2"/>
              </a:rPr>
              <a:t>³ </a:t>
            </a:r>
            <a:r>
              <a:rPr lang="en-GB" sz="2000" i="1" dirty="0">
                <a:solidFill>
                  <a:srgbClr val="002060"/>
                </a:solidFill>
              </a:rPr>
              <a:t>0</a:t>
            </a:r>
            <a:r>
              <a:rPr lang="en-GB" sz="2000" i="1" dirty="0">
                <a:solidFill>
                  <a:srgbClr val="002060"/>
                </a:solidFill>
                <a:latin typeface="Symbol" pitchFamily="18" charset="2"/>
              </a:rPr>
              <a:t>, l &gt; </a:t>
            </a:r>
            <a:r>
              <a:rPr lang="en-GB" sz="2000" i="1" dirty="0">
                <a:solidFill>
                  <a:srgbClr val="002060"/>
                </a:solidFill>
              </a:rPr>
              <a:t>0</a:t>
            </a:r>
            <a:r>
              <a:rPr lang="en-GB" sz="2000" dirty="0">
                <a:solidFill>
                  <a:srgbClr val="002060"/>
                </a:solidFill>
              </a:rPr>
              <a:t/>
            </a:r>
            <a:br>
              <a:rPr lang="en-GB" sz="2000" dirty="0">
                <a:solidFill>
                  <a:srgbClr val="002060"/>
                </a:solidFill>
              </a:rPr>
            </a:br>
            <a:r>
              <a:rPr lang="en-GB" sz="2000" dirty="0">
                <a:solidFill>
                  <a:srgbClr val="002060"/>
                </a:solidFill>
              </a:rPr>
              <a:t>		               </a:t>
            </a:r>
            <a:r>
              <a:rPr lang="en-GB" sz="2000" i="1" dirty="0">
                <a:solidFill>
                  <a:srgbClr val="002060"/>
                </a:solidFill>
              </a:rPr>
              <a:t>= 0</a:t>
            </a:r>
            <a:r>
              <a:rPr lang="en-GB" sz="2000" dirty="0">
                <a:solidFill>
                  <a:srgbClr val="002060"/>
                </a:solidFill>
              </a:rPr>
              <a:t>			</a:t>
            </a:r>
            <a:r>
              <a:rPr lang="en-GB" sz="2000" i="1" dirty="0">
                <a:solidFill>
                  <a:srgbClr val="002060"/>
                </a:solidFill>
              </a:rPr>
              <a:t>otherwise</a:t>
            </a:r>
            <a:r>
              <a:rPr lang="en-GB" sz="1600" dirty="0">
                <a:solidFill>
                  <a:srgbClr val="002060"/>
                </a:solidFill>
              </a:rPr>
              <a:t> </a:t>
            </a:r>
            <a:r>
              <a:rPr lang="en-GB" sz="1600" dirty="0"/>
              <a:t>	</a:t>
            </a:r>
          </a:p>
        </p:txBody>
      </p:sp>
    </p:spTree>
    <p:extLst>
      <p:ext uri="{BB962C8B-B14F-4D97-AF65-F5344CB8AC3E}">
        <p14:creationId xmlns:p14="http://schemas.microsoft.com/office/powerpoint/2010/main" val="895815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fld id="{2A1CA1E7-E3B4-49BD-B52A-B6ABEF7C8056}" type="slidenum">
              <a:rPr lang="en-GB"/>
              <a:pPr/>
              <a:t>6</a:t>
            </a:fld>
            <a:endParaRPr lang="en-GB"/>
          </a:p>
        </p:txBody>
      </p:sp>
      <p:sp>
        <p:nvSpPr>
          <p:cNvPr id="3" name="Rectangle 4"/>
          <p:cNvSpPr>
            <a:spLocks noChangeArrowheads="1"/>
          </p:cNvSpPr>
          <p:nvPr/>
        </p:nvSpPr>
        <p:spPr bwMode="auto">
          <a:xfrm>
            <a:off x="685800" y="11588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GB" sz="3200" b="1">
                <a:solidFill>
                  <a:schemeClr val="tx2"/>
                </a:solidFill>
              </a:rPr>
              <a:t>Standard p.d.f.’s - Gaussian/ Normal</a:t>
            </a:r>
          </a:p>
        </p:txBody>
      </p:sp>
      <p:sp>
        <p:nvSpPr>
          <p:cNvPr id="4" name="Rectangle 5"/>
          <p:cNvSpPr>
            <a:spLocks noChangeArrowheads="1"/>
          </p:cNvSpPr>
          <p:nvPr/>
        </p:nvSpPr>
        <p:spPr bwMode="auto">
          <a:xfrm>
            <a:off x="609600" y="1268413"/>
            <a:ext cx="7848600" cy="504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GB" sz="2000" dirty="0">
                <a:solidFill>
                  <a:srgbClr val="002060"/>
                </a:solidFill>
              </a:rPr>
              <a:t>A random variable </a:t>
            </a:r>
            <a:r>
              <a:rPr lang="en-GB" sz="2000" i="1" dirty="0">
                <a:solidFill>
                  <a:srgbClr val="002060"/>
                </a:solidFill>
              </a:rPr>
              <a:t>X</a:t>
            </a:r>
            <a:r>
              <a:rPr lang="en-GB" sz="2000" dirty="0">
                <a:solidFill>
                  <a:srgbClr val="002060"/>
                </a:solidFill>
              </a:rPr>
              <a:t> has a normal distribution with mean </a:t>
            </a:r>
            <a:r>
              <a:rPr lang="en-GB" sz="2000" i="1" dirty="0">
                <a:solidFill>
                  <a:srgbClr val="002060"/>
                </a:solidFill>
                <a:latin typeface="Symbol" pitchFamily="18" charset="2"/>
              </a:rPr>
              <a:t>m</a:t>
            </a:r>
            <a:r>
              <a:rPr lang="en-GB" sz="2000" i="1" dirty="0">
                <a:solidFill>
                  <a:srgbClr val="002060"/>
                </a:solidFill>
              </a:rPr>
              <a:t> </a:t>
            </a:r>
            <a:r>
              <a:rPr lang="en-GB" sz="2000" dirty="0">
                <a:solidFill>
                  <a:srgbClr val="002060"/>
                </a:solidFill>
              </a:rPr>
              <a:t>and standard deviation </a:t>
            </a:r>
            <a:r>
              <a:rPr lang="en-GB" sz="2000" i="1" dirty="0">
                <a:solidFill>
                  <a:srgbClr val="002060"/>
                </a:solidFill>
                <a:latin typeface="Symbol" pitchFamily="18" charset="2"/>
              </a:rPr>
              <a:t>s</a:t>
            </a:r>
            <a:r>
              <a:rPr lang="en-GB" sz="2000" dirty="0">
                <a:solidFill>
                  <a:srgbClr val="002060"/>
                </a:solidFill>
              </a:rPr>
              <a:t> if it has density </a:t>
            </a:r>
            <a:r>
              <a:rPr lang="en-GB" sz="2000" dirty="0">
                <a:solidFill>
                  <a:schemeClr val="tx2"/>
                </a:solidFill>
              </a:rPr>
              <a:t>	</a:t>
            </a:r>
          </a:p>
          <a:p>
            <a:pPr marL="342900" indent="-342900">
              <a:spcBef>
                <a:spcPct val="20000"/>
              </a:spcBef>
            </a:pPr>
            <a:endParaRPr lang="en-GB" sz="2000" dirty="0">
              <a:solidFill>
                <a:schemeClr val="tx2"/>
              </a:solidFill>
            </a:endParaRPr>
          </a:p>
          <a:p>
            <a:pPr marL="342900" indent="-342900">
              <a:spcBef>
                <a:spcPct val="20000"/>
              </a:spcBef>
            </a:pPr>
            <a:endParaRPr lang="en-GB" sz="2000" dirty="0">
              <a:solidFill>
                <a:schemeClr val="tx2"/>
              </a:solidFill>
            </a:endParaRPr>
          </a:p>
          <a:p>
            <a:pPr marL="342900" indent="-342900">
              <a:spcBef>
                <a:spcPct val="20000"/>
              </a:spcBef>
            </a:pPr>
            <a:r>
              <a:rPr lang="en-GB" sz="2000" dirty="0">
                <a:solidFill>
                  <a:schemeClr val="tx2"/>
                </a:solidFill>
                <a:latin typeface="Symbol" pitchFamily="18" charset="2"/>
              </a:rPr>
              <a:t/>
            </a:r>
            <a:br>
              <a:rPr lang="en-GB" sz="2000" dirty="0">
                <a:solidFill>
                  <a:schemeClr val="tx2"/>
                </a:solidFill>
                <a:latin typeface="Symbol" pitchFamily="18" charset="2"/>
              </a:rPr>
            </a:br>
            <a:r>
              <a:rPr lang="en-GB" sz="2000" dirty="0">
                <a:solidFill>
                  <a:srgbClr val="002060"/>
                </a:solidFill>
                <a:latin typeface="Arial Unicode MS" pitchFamily="34" charset="-128"/>
              </a:rPr>
              <a:t>with</a:t>
            </a:r>
            <a:r>
              <a:rPr lang="en-GB" sz="2000" dirty="0">
                <a:latin typeface="Arial Unicode MS" pitchFamily="34" charset="-128"/>
              </a:rPr>
              <a:t> </a:t>
            </a:r>
            <a:r>
              <a:rPr lang="en-GB" sz="2000" dirty="0"/>
              <a:t>                 </a:t>
            </a:r>
            <a:r>
              <a:rPr lang="en-GB" sz="2000" dirty="0" smtClean="0"/>
              <a:t>   </a:t>
            </a:r>
            <a:r>
              <a:rPr lang="en-GB" sz="2000" dirty="0" smtClean="0">
                <a:solidFill>
                  <a:srgbClr val="002060"/>
                </a:solidFill>
              </a:rPr>
              <a:t>and</a:t>
            </a:r>
            <a:endParaRPr lang="en-GB" sz="2000" dirty="0">
              <a:solidFill>
                <a:srgbClr val="002060"/>
              </a:solidFill>
            </a:endParaRPr>
          </a:p>
          <a:p>
            <a:pPr marL="342900" indent="-342900">
              <a:spcBef>
                <a:spcPct val="20000"/>
              </a:spcBef>
              <a:buFontTx/>
              <a:buChar char="•"/>
            </a:pPr>
            <a:r>
              <a:rPr lang="en-GB" sz="2000" dirty="0">
                <a:solidFill>
                  <a:srgbClr val="002060"/>
                </a:solidFill>
              </a:rPr>
              <a:t>Arises naturally as the limiting distribution of the average of a set of </a:t>
            </a:r>
            <a:r>
              <a:rPr lang="en-GB" sz="2000" b="1" dirty="0">
                <a:solidFill>
                  <a:srgbClr val="FF3300"/>
                </a:solidFill>
              </a:rPr>
              <a:t>independent, identically distributed</a:t>
            </a:r>
            <a:r>
              <a:rPr lang="en-GB" sz="2000" dirty="0"/>
              <a:t> </a:t>
            </a:r>
            <a:r>
              <a:rPr lang="en-GB" sz="2000" dirty="0">
                <a:solidFill>
                  <a:srgbClr val="002060"/>
                </a:solidFill>
              </a:rPr>
              <a:t>random variables with finite variances. </a:t>
            </a:r>
          </a:p>
          <a:p>
            <a:pPr marL="342900" indent="-342900">
              <a:spcBef>
                <a:spcPct val="20000"/>
              </a:spcBef>
              <a:buFontTx/>
              <a:buChar char="•"/>
            </a:pPr>
            <a:r>
              <a:rPr lang="en-GB" sz="2000" dirty="0">
                <a:solidFill>
                  <a:srgbClr val="002060"/>
                </a:solidFill>
              </a:rPr>
              <a:t>Plays a central role in </a:t>
            </a:r>
            <a:r>
              <a:rPr lang="en-GB" sz="2000" b="1" dirty="0">
                <a:solidFill>
                  <a:srgbClr val="FF3300"/>
                </a:solidFill>
              </a:rPr>
              <a:t>sampling theory</a:t>
            </a:r>
            <a:r>
              <a:rPr lang="en-GB" sz="2000" dirty="0"/>
              <a:t> </a:t>
            </a:r>
            <a:r>
              <a:rPr lang="en-GB" sz="2000" dirty="0">
                <a:solidFill>
                  <a:srgbClr val="002060"/>
                </a:solidFill>
              </a:rPr>
              <a:t>and is a good </a:t>
            </a:r>
            <a:r>
              <a:rPr lang="en-GB" sz="2000" b="1" dirty="0">
                <a:solidFill>
                  <a:srgbClr val="FF3300"/>
                </a:solidFill>
              </a:rPr>
              <a:t>approximation</a:t>
            </a:r>
            <a:r>
              <a:rPr lang="en-GB" sz="2000" dirty="0"/>
              <a:t> </a:t>
            </a:r>
            <a:r>
              <a:rPr lang="en-GB" sz="2000" dirty="0">
                <a:solidFill>
                  <a:srgbClr val="002060"/>
                </a:solidFill>
              </a:rPr>
              <a:t>to a large class of </a:t>
            </a:r>
            <a:r>
              <a:rPr lang="en-GB" sz="2000" b="1" dirty="0">
                <a:solidFill>
                  <a:srgbClr val="FF3300"/>
                </a:solidFill>
              </a:rPr>
              <a:t>empirical distributions</a:t>
            </a:r>
            <a:r>
              <a:rPr lang="en-GB" sz="2000" dirty="0">
                <a:solidFill>
                  <a:srgbClr val="002060"/>
                </a:solidFill>
              </a:rPr>
              <a:t>. Default assumption </a:t>
            </a:r>
            <a:r>
              <a:rPr lang="en-GB" sz="2000" dirty="0">
                <a:solidFill>
                  <a:srgbClr val="002060"/>
                </a:solidFill>
                <a:sym typeface="Symbol" pitchFamily="18" charset="2"/>
              </a:rPr>
              <a:t></a:t>
            </a:r>
            <a:r>
              <a:rPr lang="en-GB" sz="2000" dirty="0">
                <a:solidFill>
                  <a:srgbClr val="002060"/>
                </a:solidFill>
              </a:rPr>
              <a:t>in many empirical studies is that each observation is approx. </a:t>
            </a:r>
            <a:r>
              <a:rPr lang="en-GB" sz="2000" b="1" dirty="0">
                <a:solidFill>
                  <a:srgbClr val="FF3300"/>
                </a:solidFill>
              </a:rPr>
              <a:t>~ N(</a:t>
            </a:r>
            <a:r>
              <a:rPr lang="en-GB" sz="2000" b="1" dirty="0">
                <a:solidFill>
                  <a:srgbClr val="FF3300"/>
                </a:solidFill>
                <a:latin typeface="Symbol" pitchFamily="18" charset="2"/>
              </a:rPr>
              <a:t>m, s</a:t>
            </a:r>
            <a:r>
              <a:rPr lang="en-GB" sz="2000" b="1" dirty="0">
                <a:solidFill>
                  <a:srgbClr val="FF3300"/>
                </a:solidFill>
              </a:rPr>
              <a:t> </a:t>
            </a:r>
            <a:r>
              <a:rPr lang="en-GB" sz="2000" b="1" baseline="30000" dirty="0">
                <a:solidFill>
                  <a:srgbClr val="FF3300"/>
                </a:solidFill>
              </a:rPr>
              <a:t>2</a:t>
            </a:r>
            <a:r>
              <a:rPr lang="en-GB" sz="2000" b="1" dirty="0">
                <a:solidFill>
                  <a:srgbClr val="FF3300"/>
                </a:solidFill>
              </a:rPr>
              <a:t>)</a:t>
            </a:r>
          </a:p>
          <a:p>
            <a:pPr marL="342900" indent="-342900">
              <a:spcBef>
                <a:spcPct val="20000"/>
              </a:spcBef>
              <a:buFontTx/>
              <a:buChar char="•"/>
            </a:pPr>
            <a:r>
              <a:rPr lang="en-GB" sz="2000" b="1" dirty="0" smtClean="0">
                <a:solidFill>
                  <a:srgbClr val="FF0000"/>
                </a:solidFill>
              </a:rPr>
              <a:t>Note: </a:t>
            </a:r>
            <a:r>
              <a:rPr lang="en-GB" sz="2000" dirty="0" smtClean="0">
                <a:solidFill>
                  <a:srgbClr val="002060"/>
                </a:solidFill>
              </a:rPr>
              <a:t>Statistical </a:t>
            </a:r>
            <a:r>
              <a:rPr lang="en-GB" sz="2000" dirty="0">
                <a:solidFill>
                  <a:srgbClr val="002060"/>
                </a:solidFill>
              </a:rPr>
              <a:t>tables of the Normal distribution are of great importance in analysing practical data sets. </a:t>
            </a:r>
            <a:r>
              <a:rPr lang="en-GB" sz="2000" i="1" dirty="0">
                <a:solidFill>
                  <a:srgbClr val="002060"/>
                </a:solidFill>
              </a:rPr>
              <a:t>X</a:t>
            </a:r>
            <a:r>
              <a:rPr lang="en-GB" sz="2000" dirty="0">
                <a:solidFill>
                  <a:srgbClr val="002060"/>
                </a:solidFill>
              </a:rPr>
              <a:t> is said to be a </a:t>
            </a:r>
            <a:r>
              <a:rPr lang="en-GB" sz="2000" b="1" dirty="0">
                <a:solidFill>
                  <a:srgbClr val="FF3300"/>
                </a:solidFill>
              </a:rPr>
              <a:t>Standardised Normal variable</a:t>
            </a:r>
            <a:r>
              <a:rPr lang="en-GB" sz="2000" dirty="0"/>
              <a:t> </a:t>
            </a:r>
            <a:r>
              <a:rPr lang="en-GB" sz="2000" dirty="0">
                <a:solidFill>
                  <a:srgbClr val="002060"/>
                </a:solidFill>
              </a:rPr>
              <a:t>if  </a:t>
            </a:r>
            <a:r>
              <a:rPr lang="en-GB" sz="2000" i="1" dirty="0">
                <a:solidFill>
                  <a:srgbClr val="002060"/>
                </a:solidFill>
                <a:latin typeface="Symbol" pitchFamily="18" charset="2"/>
              </a:rPr>
              <a:t>m</a:t>
            </a:r>
            <a:r>
              <a:rPr lang="en-GB" sz="2000" i="1" dirty="0">
                <a:solidFill>
                  <a:srgbClr val="002060"/>
                </a:solidFill>
              </a:rPr>
              <a:t> = 0</a:t>
            </a:r>
            <a:r>
              <a:rPr lang="en-GB" sz="2000" dirty="0">
                <a:solidFill>
                  <a:srgbClr val="002060"/>
                </a:solidFill>
              </a:rPr>
              <a:t> and </a:t>
            </a:r>
            <a:r>
              <a:rPr lang="en-GB" sz="2000" i="1" dirty="0">
                <a:solidFill>
                  <a:srgbClr val="002060"/>
                </a:solidFill>
                <a:latin typeface="Symbol" pitchFamily="18" charset="2"/>
              </a:rPr>
              <a:t>s</a:t>
            </a:r>
            <a:r>
              <a:rPr lang="en-GB" sz="2000" i="1" dirty="0">
                <a:solidFill>
                  <a:srgbClr val="002060"/>
                </a:solidFill>
              </a:rPr>
              <a:t> = 1</a:t>
            </a:r>
            <a:r>
              <a:rPr lang="en-GB" sz="2000" dirty="0">
                <a:solidFill>
                  <a:srgbClr val="002060"/>
                </a:solidFill>
              </a:rPr>
              <a:t>.</a:t>
            </a:r>
          </a:p>
        </p:txBody>
      </p:sp>
      <p:graphicFrame>
        <p:nvGraphicFramePr>
          <p:cNvPr id="5" name="Object 6"/>
          <p:cNvGraphicFramePr>
            <a:graphicFrameLocks noChangeAspect="1"/>
          </p:cNvGraphicFramePr>
          <p:nvPr>
            <p:extLst>
              <p:ext uri="{D42A27DB-BD31-4B8C-83A1-F6EECF244321}">
                <p14:modId xmlns:p14="http://schemas.microsoft.com/office/powerpoint/2010/main" val="1249923087"/>
              </p:ext>
            </p:extLst>
          </p:nvPr>
        </p:nvGraphicFramePr>
        <p:xfrm>
          <a:off x="3849688" y="1910406"/>
          <a:ext cx="4322712" cy="1086546"/>
        </p:xfrm>
        <a:graphic>
          <a:graphicData uri="http://schemas.openxmlformats.org/presentationml/2006/ole">
            <mc:AlternateContent xmlns:mc="http://schemas.openxmlformats.org/markup-compatibility/2006">
              <mc:Choice xmlns:v="urn:schemas-microsoft-com:vml" Requires="v">
                <p:oleObj spid="_x0000_s1074" name="Equation" r:id="rId3" imgW="3225600" imgH="812520" progId="Equation.3">
                  <p:embed/>
                </p:oleObj>
              </mc:Choice>
              <mc:Fallback>
                <p:oleObj name="Equation" r:id="rId3" imgW="3225600" imgH="8125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9688" y="1910406"/>
                        <a:ext cx="4322712" cy="1086546"/>
                      </a:xfrm>
                      <a:prstGeom prst="rect">
                        <a:avLst/>
                      </a:prstGeom>
                      <a:noFill/>
                      <a:ln>
                        <a:noFill/>
                      </a:ln>
                      <a:effectLst/>
                      <a:ex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3535439808"/>
              </p:ext>
            </p:extLst>
          </p:nvPr>
        </p:nvGraphicFramePr>
        <p:xfrm>
          <a:off x="1537296" y="3005138"/>
          <a:ext cx="1306512" cy="352425"/>
        </p:xfrm>
        <a:graphic>
          <a:graphicData uri="http://schemas.openxmlformats.org/presentationml/2006/ole">
            <mc:AlternateContent xmlns:mc="http://schemas.openxmlformats.org/markup-compatibility/2006">
              <mc:Choice xmlns:v="urn:schemas-microsoft-com:vml" Requires="v">
                <p:oleObj spid="_x0000_s1075" name="Equation" r:id="rId5" imgW="749160" imgH="203040" progId="Equation.3">
                  <p:embed/>
                </p:oleObj>
              </mc:Choice>
              <mc:Fallback>
                <p:oleObj name="Equation" r:id="rId5" imgW="74916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7296" y="3005138"/>
                        <a:ext cx="1306512"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8"/>
          <p:cNvGraphicFramePr>
            <a:graphicFrameLocks noChangeAspect="1"/>
          </p:cNvGraphicFramePr>
          <p:nvPr/>
        </p:nvGraphicFramePr>
        <p:xfrm>
          <a:off x="3203575" y="3003550"/>
          <a:ext cx="1087438" cy="354013"/>
        </p:xfrm>
        <a:graphic>
          <a:graphicData uri="http://schemas.openxmlformats.org/presentationml/2006/ole">
            <mc:AlternateContent xmlns:mc="http://schemas.openxmlformats.org/markup-compatibility/2006">
              <mc:Choice xmlns:v="urn:schemas-microsoft-com:vml" Requires="v">
                <p:oleObj spid="_x0000_s1076" name="Equation" r:id="rId7" imgW="698400" imgH="228600" progId="Equation.3">
                  <p:embed/>
                </p:oleObj>
              </mc:Choice>
              <mc:Fallback>
                <p:oleObj name="Equation" r:id="rId7" imgW="6984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3003550"/>
                        <a:ext cx="1087438"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4410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fld id="{7198593E-E0AB-45A7-88B2-675A785D3D28}" type="slidenum">
              <a:rPr lang="en-GB"/>
              <a:pPr/>
              <a:t>7</a:t>
            </a:fld>
            <a:endParaRPr lang="en-GB"/>
          </a:p>
        </p:txBody>
      </p:sp>
      <p:sp>
        <p:nvSpPr>
          <p:cNvPr id="3" name="Rectangle 4"/>
          <p:cNvSpPr>
            <a:spLocks noChangeArrowheads="1"/>
          </p:cNvSpPr>
          <p:nvPr/>
        </p:nvSpPr>
        <p:spPr bwMode="auto">
          <a:xfrm>
            <a:off x="685800" y="1889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3200" b="1">
                <a:solidFill>
                  <a:schemeClr val="tx2"/>
                </a:solidFill>
              </a:rPr>
              <a:t>Standard p.d.f.’s : </a:t>
            </a:r>
            <a:br>
              <a:rPr lang="en-GB" sz="3200" b="1">
                <a:solidFill>
                  <a:schemeClr val="tx2"/>
                </a:solidFill>
              </a:rPr>
            </a:br>
            <a:r>
              <a:rPr lang="en-GB" sz="3200" b="1">
                <a:solidFill>
                  <a:schemeClr val="tx2"/>
                </a:solidFill>
              </a:rPr>
              <a:t>Student’s t-distribution</a:t>
            </a:r>
          </a:p>
        </p:txBody>
      </p:sp>
      <p:sp>
        <p:nvSpPr>
          <p:cNvPr id="4" name="Rectangle 5"/>
          <p:cNvSpPr>
            <a:spLocks noChangeArrowheads="1"/>
          </p:cNvSpPr>
          <p:nvPr/>
        </p:nvSpPr>
        <p:spPr bwMode="auto">
          <a:xfrm>
            <a:off x="755650" y="1447800"/>
            <a:ext cx="7702550" cy="514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GB" sz="2000" dirty="0">
                <a:solidFill>
                  <a:srgbClr val="002060"/>
                </a:solidFill>
              </a:rPr>
              <a:t>A random variable </a:t>
            </a:r>
            <a:r>
              <a:rPr lang="en-GB" sz="2000" i="1" dirty="0">
                <a:solidFill>
                  <a:srgbClr val="002060"/>
                </a:solidFill>
              </a:rPr>
              <a:t>X</a:t>
            </a:r>
            <a:r>
              <a:rPr lang="en-GB" sz="2000" dirty="0">
                <a:solidFill>
                  <a:srgbClr val="002060"/>
                </a:solidFill>
              </a:rPr>
              <a:t> has a </a:t>
            </a:r>
            <a:r>
              <a:rPr lang="en-GB" sz="2000" i="1" dirty="0">
                <a:solidFill>
                  <a:srgbClr val="002060"/>
                </a:solidFill>
              </a:rPr>
              <a:t>t -</a:t>
            </a:r>
            <a:r>
              <a:rPr lang="en-GB" sz="2000" dirty="0">
                <a:solidFill>
                  <a:srgbClr val="002060"/>
                </a:solidFill>
              </a:rPr>
              <a:t>distribution with </a:t>
            </a:r>
            <a:r>
              <a:rPr lang="en-GB" sz="2000" dirty="0" smtClean="0">
                <a:solidFill>
                  <a:srgbClr val="002060"/>
                </a:solidFill>
              </a:rPr>
              <a:t>‘</a:t>
            </a:r>
            <a:r>
              <a:rPr lang="en-GB" sz="2000" i="1" dirty="0" smtClean="0">
                <a:solidFill>
                  <a:srgbClr val="002060"/>
                </a:solidFill>
                <a:sym typeface="Symbol"/>
              </a:rPr>
              <a:t> </a:t>
            </a:r>
            <a:r>
              <a:rPr lang="en-GB" sz="2000" i="1" dirty="0" smtClean="0">
                <a:solidFill>
                  <a:srgbClr val="002060"/>
                </a:solidFill>
              </a:rPr>
              <a:t>’  </a:t>
            </a:r>
            <a:r>
              <a:rPr lang="en-GB" sz="2000" b="1" dirty="0" err="1">
                <a:solidFill>
                  <a:srgbClr val="FF3300"/>
                </a:solidFill>
              </a:rPr>
              <a:t>d.o.f</a:t>
            </a:r>
            <a:r>
              <a:rPr lang="en-GB" sz="2000" b="1" dirty="0">
                <a:solidFill>
                  <a:srgbClr val="FF3300"/>
                </a:solidFill>
              </a:rPr>
              <a:t>.</a:t>
            </a:r>
            <a:r>
              <a:rPr lang="en-GB" sz="2000" dirty="0"/>
              <a:t> </a:t>
            </a:r>
            <a:r>
              <a:rPr lang="en-GB" sz="2000" dirty="0">
                <a:solidFill>
                  <a:srgbClr val="002060"/>
                </a:solidFill>
              </a:rPr>
              <a:t>( </a:t>
            </a:r>
            <a:r>
              <a:rPr lang="en-GB" sz="2000" i="1" dirty="0" smtClean="0">
                <a:solidFill>
                  <a:srgbClr val="002060"/>
                </a:solidFill>
              </a:rPr>
              <a:t>t</a:t>
            </a:r>
            <a:r>
              <a:rPr lang="en-GB" sz="2000" i="1" baseline="-25000" dirty="0" smtClean="0">
                <a:solidFill>
                  <a:srgbClr val="002060"/>
                </a:solidFill>
                <a:sym typeface="Symbol"/>
              </a:rPr>
              <a:t></a:t>
            </a:r>
            <a:r>
              <a:rPr lang="en-GB" sz="2000" i="1" dirty="0" smtClean="0">
                <a:solidFill>
                  <a:srgbClr val="002060"/>
                </a:solidFill>
              </a:rPr>
              <a:t> </a:t>
            </a:r>
            <a:r>
              <a:rPr lang="en-GB" sz="2000" dirty="0" smtClean="0">
                <a:solidFill>
                  <a:srgbClr val="002060"/>
                </a:solidFill>
              </a:rPr>
              <a:t>)  </a:t>
            </a:r>
            <a:r>
              <a:rPr lang="en-GB" sz="2000" dirty="0">
                <a:solidFill>
                  <a:srgbClr val="002060"/>
                </a:solidFill>
              </a:rPr>
              <a:t>if it has density</a:t>
            </a:r>
            <a:r>
              <a:rPr lang="en-GB" sz="2000" dirty="0"/>
              <a:t/>
            </a:r>
            <a:br>
              <a:rPr lang="en-GB" sz="2000" dirty="0"/>
            </a:br>
            <a:r>
              <a:rPr lang="en-GB" sz="1000" dirty="0"/>
              <a:t/>
            </a:r>
            <a:br>
              <a:rPr lang="en-GB" sz="1000" dirty="0"/>
            </a:br>
            <a:r>
              <a:rPr lang="en-GB" sz="1000" dirty="0"/>
              <a:t/>
            </a:r>
            <a:br>
              <a:rPr lang="en-GB" sz="1000" dirty="0"/>
            </a:br>
            <a:r>
              <a:rPr lang="en-GB" sz="1000" dirty="0"/>
              <a:t>		</a:t>
            </a:r>
            <a:br>
              <a:rPr lang="en-GB" sz="1000" dirty="0"/>
            </a:br>
            <a:r>
              <a:rPr lang="en-GB" sz="1000" dirty="0"/>
              <a:t>                               </a:t>
            </a:r>
            <a:br>
              <a:rPr lang="en-GB" sz="1000" dirty="0"/>
            </a:br>
            <a:r>
              <a:rPr lang="en-GB" sz="1000" dirty="0"/>
              <a:t>                                 </a:t>
            </a:r>
            <a:r>
              <a:rPr lang="en-GB" dirty="0"/>
              <a:t/>
            </a:r>
            <a:br>
              <a:rPr lang="en-GB" dirty="0"/>
            </a:br>
            <a:r>
              <a:rPr lang="en-GB" dirty="0"/>
              <a:t>                        </a:t>
            </a:r>
          </a:p>
          <a:p>
            <a:pPr marL="342900" indent="-342900">
              <a:spcBef>
                <a:spcPct val="20000"/>
              </a:spcBef>
            </a:pPr>
            <a:r>
              <a:rPr lang="en-GB" sz="1600" dirty="0"/>
              <a:t>                                           =</a:t>
            </a:r>
            <a:r>
              <a:rPr lang="en-GB" sz="2000" dirty="0"/>
              <a:t> 0	           </a:t>
            </a:r>
            <a:r>
              <a:rPr lang="en-GB" sz="2000" dirty="0">
                <a:solidFill>
                  <a:srgbClr val="002060"/>
                </a:solidFill>
              </a:rPr>
              <a:t>otherwise.</a:t>
            </a:r>
            <a:r>
              <a:rPr lang="en-GB" sz="2000" dirty="0"/>
              <a:t/>
            </a:r>
            <a:br>
              <a:rPr lang="en-GB" sz="2000" dirty="0"/>
            </a:br>
            <a:r>
              <a:rPr lang="en-GB" sz="2000" dirty="0">
                <a:solidFill>
                  <a:srgbClr val="FF0000"/>
                </a:solidFill>
              </a:rPr>
              <a:t>Symmetrical</a:t>
            </a:r>
            <a:r>
              <a:rPr lang="en-GB" sz="2000" dirty="0"/>
              <a:t> </a:t>
            </a:r>
            <a:r>
              <a:rPr lang="en-GB" sz="2000" dirty="0">
                <a:solidFill>
                  <a:schemeClr val="tx2"/>
                </a:solidFill>
              </a:rPr>
              <a:t>about origin, with </a:t>
            </a:r>
            <a:r>
              <a:rPr lang="en-GB" sz="2000" i="1" dirty="0">
                <a:solidFill>
                  <a:srgbClr val="FF3300"/>
                </a:solidFill>
              </a:rPr>
              <a:t>E[X] = 0</a:t>
            </a:r>
            <a:r>
              <a:rPr lang="en-GB" sz="2000" i="1" dirty="0"/>
              <a:t> </a:t>
            </a:r>
            <a:r>
              <a:rPr lang="en-GB" sz="2000" i="1" dirty="0">
                <a:solidFill>
                  <a:srgbClr val="002060"/>
                </a:solidFill>
              </a:rPr>
              <a:t>&amp;</a:t>
            </a:r>
            <a:r>
              <a:rPr lang="en-GB" sz="2000" i="1" dirty="0">
                <a:solidFill>
                  <a:schemeClr val="tx2"/>
                </a:solidFill>
              </a:rPr>
              <a:t> </a:t>
            </a:r>
            <a:r>
              <a:rPr lang="en-GB" sz="2000" i="1" dirty="0">
                <a:solidFill>
                  <a:srgbClr val="FF3300"/>
                </a:solidFill>
              </a:rPr>
              <a:t>V[X] = n / (n -2).</a:t>
            </a:r>
          </a:p>
          <a:p>
            <a:pPr marL="342900" indent="-342900">
              <a:spcBef>
                <a:spcPct val="20000"/>
              </a:spcBef>
              <a:buFontTx/>
              <a:buChar char="•"/>
            </a:pPr>
            <a:r>
              <a:rPr lang="en-GB" sz="2000" dirty="0">
                <a:solidFill>
                  <a:srgbClr val="002060"/>
                </a:solidFill>
              </a:rPr>
              <a:t>For small </a:t>
            </a:r>
            <a:r>
              <a:rPr lang="en-GB" sz="2000" i="1" dirty="0">
                <a:solidFill>
                  <a:srgbClr val="002060"/>
                </a:solidFill>
              </a:rPr>
              <a:t>n</a:t>
            </a:r>
            <a:r>
              <a:rPr lang="en-GB" sz="2000" dirty="0">
                <a:solidFill>
                  <a:srgbClr val="002060"/>
                </a:solidFill>
              </a:rPr>
              <a:t>, the </a:t>
            </a:r>
            <a:r>
              <a:rPr lang="en-GB" sz="2000" i="1" dirty="0" err="1">
                <a:solidFill>
                  <a:srgbClr val="002060"/>
                </a:solidFill>
              </a:rPr>
              <a:t>t</a:t>
            </a:r>
            <a:r>
              <a:rPr lang="en-GB" sz="2000" i="1" baseline="-25000" dirty="0" err="1">
                <a:solidFill>
                  <a:srgbClr val="002060"/>
                </a:solidFill>
              </a:rPr>
              <a:t>n</a:t>
            </a:r>
            <a:r>
              <a:rPr lang="en-GB" sz="2000" dirty="0">
                <a:solidFill>
                  <a:srgbClr val="002060"/>
                </a:solidFill>
              </a:rPr>
              <a:t> distribution is very flat. </a:t>
            </a:r>
          </a:p>
          <a:p>
            <a:pPr marL="342900" indent="-342900">
              <a:spcBef>
                <a:spcPct val="20000"/>
              </a:spcBef>
              <a:buFontTx/>
              <a:buChar char="•"/>
            </a:pPr>
            <a:r>
              <a:rPr lang="en-GB" sz="2000" b="1" dirty="0">
                <a:solidFill>
                  <a:srgbClr val="FF3300"/>
                </a:solidFill>
              </a:rPr>
              <a:t>For </a:t>
            </a:r>
            <a:r>
              <a:rPr lang="en-GB" sz="2000" b="1" i="1" dirty="0">
                <a:solidFill>
                  <a:srgbClr val="FF3300"/>
                </a:solidFill>
              </a:rPr>
              <a:t>n </a:t>
            </a:r>
            <a:r>
              <a:rPr lang="en-GB" sz="2000" b="1" i="1" dirty="0">
                <a:solidFill>
                  <a:srgbClr val="FF3300"/>
                </a:solidFill>
                <a:latin typeface="Symbol" pitchFamily="18" charset="2"/>
              </a:rPr>
              <a:t>³</a:t>
            </a:r>
            <a:r>
              <a:rPr lang="en-GB" sz="2000" b="1" i="1" dirty="0">
                <a:solidFill>
                  <a:srgbClr val="FF3300"/>
                </a:solidFill>
              </a:rPr>
              <a:t> 25</a:t>
            </a:r>
            <a:r>
              <a:rPr lang="en-GB" sz="2000" b="1" dirty="0">
                <a:solidFill>
                  <a:srgbClr val="FF3300"/>
                </a:solidFill>
              </a:rPr>
              <a:t>, the </a:t>
            </a:r>
            <a:r>
              <a:rPr lang="en-GB" sz="2000" b="1" dirty="0" err="1">
                <a:solidFill>
                  <a:srgbClr val="FF3300"/>
                </a:solidFill>
              </a:rPr>
              <a:t>t</a:t>
            </a:r>
            <a:r>
              <a:rPr lang="en-GB" sz="2000" b="1" baseline="-25000" dirty="0" err="1">
                <a:solidFill>
                  <a:srgbClr val="FF3300"/>
                </a:solidFill>
              </a:rPr>
              <a:t>n</a:t>
            </a:r>
            <a:r>
              <a:rPr lang="en-GB" sz="2000" b="1" dirty="0">
                <a:solidFill>
                  <a:srgbClr val="FF3300"/>
                </a:solidFill>
              </a:rPr>
              <a:t> distribution </a:t>
            </a:r>
            <a:r>
              <a:rPr lang="en-GB" sz="2000" b="1" dirty="0">
                <a:solidFill>
                  <a:srgbClr val="FF3300"/>
                </a:solidFill>
                <a:sym typeface="Symbol" pitchFamily="18" charset="2"/>
              </a:rPr>
              <a:t></a:t>
            </a:r>
            <a:r>
              <a:rPr lang="en-GB" sz="2000" b="1" dirty="0">
                <a:solidFill>
                  <a:srgbClr val="FF3300"/>
                </a:solidFill>
              </a:rPr>
              <a:t> </a:t>
            </a:r>
            <a:r>
              <a:rPr lang="en-GB" sz="2000" b="1" dirty="0" smtClean="0">
                <a:solidFill>
                  <a:srgbClr val="FF3300"/>
                </a:solidFill>
              </a:rPr>
              <a:t>Standard Normal </a:t>
            </a:r>
            <a:r>
              <a:rPr lang="en-GB" sz="2000" b="1" dirty="0">
                <a:solidFill>
                  <a:srgbClr val="FF3300"/>
                </a:solidFill>
              </a:rPr>
              <a:t>curve.</a:t>
            </a:r>
            <a:r>
              <a:rPr lang="en-GB" sz="2000" b="1" dirty="0"/>
              <a:t> </a:t>
            </a:r>
          </a:p>
          <a:p>
            <a:pPr marL="342900" indent="-342900">
              <a:spcBef>
                <a:spcPct val="20000"/>
              </a:spcBef>
              <a:buFontTx/>
              <a:buChar char="•"/>
            </a:pPr>
            <a:r>
              <a:rPr lang="en-GB" sz="2000" dirty="0">
                <a:solidFill>
                  <a:srgbClr val="002060"/>
                </a:solidFill>
              </a:rPr>
              <a:t>Suppose </a:t>
            </a:r>
            <a:r>
              <a:rPr lang="en-GB" sz="2000" i="1" dirty="0">
                <a:solidFill>
                  <a:srgbClr val="002060"/>
                </a:solidFill>
              </a:rPr>
              <a:t>Z</a:t>
            </a:r>
            <a:r>
              <a:rPr lang="en-GB" sz="2000" dirty="0">
                <a:solidFill>
                  <a:srgbClr val="002060"/>
                </a:solidFill>
              </a:rPr>
              <a:t> a standard Normal variable, </a:t>
            </a:r>
            <a:r>
              <a:rPr lang="en-GB" sz="2000" i="1" dirty="0">
                <a:solidFill>
                  <a:srgbClr val="002060"/>
                </a:solidFill>
              </a:rPr>
              <a:t>W</a:t>
            </a:r>
            <a:r>
              <a:rPr lang="en-GB" sz="2000" dirty="0">
                <a:solidFill>
                  <a:srgbClr val="002060"/>
                </a:solidFill>
              </a:rPr>
              <a:t>  has a </a:t>
            </a:r>
            <a:r>
              <a:rPr lang="en-GB" sz="2000" dirty="0">
                <a:solidFill>
                  <a:srgbClr val="002060"/>
                </a:solidFill>
                <a:latin typeface="Symbol" pitchFamily="18" charset="2"/>
              </a:rPr>
              <a:t>c</a:t>
            </a:r>
            <a:r>
              <a:rPr lang="en-GB" sz="2000" baseline="-25000" dirty="0">
                <a:solidFill>
                  <a:srgbClr val="002060"/>
                </a:solidFill>
              </a:rPr>
              <a:t>n</a:t>
            </a:r>
            <a:r>
              <a:rPr lang="en-GB" sz="2000" baseline="30000" dirty="0">
                <a:solidFill>
                  <a:srgbClr val="002060"/>
                </a:solidFill>
              </a:rPr>
              <a:t>2</a:t>
            </a:r>
            <a:r>
              <a:rPr lang="en-GB" sz="2000" dirty="0">
                <a:solidFill>
                  <a:srgbClr val="002060"/>
                </a:solidFill>
              </a:rPr>
              <a:t>  distribution and </a:t>
            </a:r>
            <a:r>
              <a:rPr lang="en-GB" sz="2000" i="1" dirty="0">
                <a:solidFill>
                  <a:srgbClr val="002060"/>
                </a:solidFill>
              </a:rPr>
              <a:t>Z</a:t>
            </a:r>
            <a:r>
              <a:rPr lang="en-GB" sz="2000" dirty="0">
                <a:solidFill>
                  <a:srgbClr val="002060"/>
                </a:solidFill>
              </a:rPr>
              <a:t> and </a:t>
            </a:r>
            <a:r>
              <a:rPr lang="en-GB" sz="2000" i="1" dirty="0">
                <a:solidFill>
                  <a:srgbClr val="002060"/>
                </a:solidFill>
              </a:rPr>
              <a:t>W</a:t>
            </a:r>
            <a:r>
              <a:rPr lang="en-GB" sz="2000" dirty="0">
                <a:solidFill>
                  <a:srgbClr val="002060"/>
                </a:solidFill>
              </a:rPr>
              <a:t> independent then </a:t>
            </a:r>
            <a:r>
              <a:rPr lang="en-GB" sz="2000" dirty="0" err="1">
                <a:solidFill>
                  <a:srgbClr val="002060"/>
                </a:solidFill>
              </a:rPr>
              <a:t>r.v</a:t>
            </a:r>
            <a:r>
              <a:rPr lang="en-GB" sz="2000" dirty="0">
                <a:solidFill>
                  <a:srgbClr val="002060"/>
                </a:solidFill>
              </a:rPr>
              <a:t>. </a:t>
            </a:r>
            <a:r>
              <a:rPr lang="en-GB" sz="2000" dirty="0" smtClean="0">
                <a:solidFill>
                  <a:srgbClr val="002060"/>
                </a:solidFill>
              </a:rPr>
              <a:t>has form </a:t>
            </a:r>
            <a:r>
              <a:rPr lang="en-GB" sz="2000" dirty="0"/>
              <a:t>	    </a:t>
            </a:r>
            <a:r>
              <a:rPr lang="en-GB" sz="1000" dirty="0"/>
              <a:t>	</a:t>
            </a:r>
          </a:p>
          <a:p>
            <a:pPr marL="342900" indent="-342900">
              <a:spcBef>
                <a:spcPct val="20000"/>
              </a:spcBef>
              <a:buFontTx/>
              <a:buChar char="•"/>
            </a:pPr>
            <a:endParaRPr lang="en-GB" sz="1200" dirty="0"/>
          </a:p>
          <a:p>
            <a:pPr marL="342900" indent="-342900">
              <a:spcBef>
                <a:spcPct val="20000"/>
              </a:spcBef>
              <a:buFontTx/>
              <a:buChar char="•"/>
            </a:pPr>
            <a:r>
              <a:rPr lang="en-GB" sz="2000" dirty="0">
                <a:solidFill>
                  <a:srgbClr val="002060"/>
                </a:solidFill>
              </a:rPr>
              <a:t>If </a:t>
            </a:r>
            <a:r>
              <a:rPr lang="en-GB" sz="2000" i="1" dirty="0">
                <a:solidFill>
                  <a:srgbClr val="002060"/>
                </a:solidFill>
              </a:rPr>
              <a:t>x</a:t>
            </a:r>
            <a:r>
              <a:rPr lang="en-GB" sz="2000" i="1" baseline="-25000" dirty="0">
                <a:solidFill>
                  <a:srgbClr val="002060"/>
                </a:solidFill>
              </a:rPr>
              <a:t>1</a:t>
            </a:r>
            <a:r>
              <a:rPr lang="en-GB" sz="2000" i="1" dirty="0">
                <a:solidFill>
                  <a:srgbClr val="002060"/>
                </a:solidFill>
              </a:rPr>
              <a:t>, x</a:t>
            </a:r>
            <a:r>
              <a:rPr lang="en-GB" sz="2000" i="1" baseline="-25000" dirty="0">
                <a:solidFill>
                  <a:srgbClr val="002060"/>
                </a:solidFill>
              </a:rPr>
              <a:t>2</a:t>
            </a:r>
            <a:r>
              <a:rPr lang="en-GB" sz="2000" i="1" dirty="0">
                <a:solidFill>
                  <a:srgbClr val="002060"/>
                </a:solidFill>
              </a:rPr>
              <a:t>, … ,</a:t>
            </a:r>
            <a:r>
              <a:rPr lang="en-GB" sz="2000" i="1" dirty="0" err="1">
                <a:solidFill>
                  <a:srgbClr val="002060"/>
                </a:solidFill>
              </a:rPr>
              <a:t>x</a:t>
            </a:r>
            <a:r>
              <a:rPr lang="en-GB" sz="2000" i="1" baseline="-25000" dirty="0" err="1">
                <a:solidFill>
                  <a:srgbClr val="002060"/>
                </a:solidFill>
              </a:rPr>
              <a:t>n</a:t>
            </a:r>
            <a:r>
              <a:rPr lang="en-GB" sz="2000" dirty="0">
                <a:solidFill>
                  <a:srgbClr val="002060"/>
                </a:solidFill>
              </a:rPr>
              <a:t> is a random sample from N(</a:t>
            </a:r>
            <a:r>
              <a:rPr lang="en-GB" sz="2000" i="1" dirty="0">
                <a:solidFill>
                  <a:srgbClr val="002060"/>
                </a:solidFill>
                <a:latin typeface="Symbol" pitchFamily="18" charset="2"/>
              </a:rPr>
              <a:t>m </a:t>
            </a:r>
            <a:r>
              <a:rPr lang="en-GB" sz="2000" dirty="0">
                <a:solidFill>
                  <a:srgbClr val="002060"/>
                </a:solidFill>
                <a:latin typeface="Symbol" pitchFamily="18" charset="2"/>
              </a:rPr>
              <a:t>,</a:t>
            </a:r>
            <a:r>
              <a:rPr lang="en-GB" sz="2000" i="1" dirty="0">
                <a:solidFill>
                  <a:srgbClr val="002060"/>
                </a:solidFill>
                <a:latin typeface="Symbol" pitchFamily="18" charset="2"/>
              </a:rPr>
              <a:t> </a:t>
            </a:r>
            <a:r>
              <a:rPr lang="en-GB" sz="2000" dirty="0">
                <a:solidFill>
                  <a:srgbClr val="002060"/>
                </a:solidFill>
                <a:latin typeface="Symbol" pitchFamily="18" charset="2"/>
              </a:rPr>
              <a:t>s</a:t>
            </a:r>
            <a:r>
              <a:rPr lang="en-GB" sz="2000" baseline="30000" dirty="0">
                <a:solidFill>
                  <a:srgbClr val="002060"/>
                </a:solidFill>
                <a:latin typeface="Symbol" pitchFamily="18" charset="2"/>
              </a:rPr>
              <a:t>2</a:t>
            </a:r>
            <a:r>
              <a:rPr lang="en-GB" sz="2000" dirty="0">
                <a:solidFill>
                  <a:srgbClr val="002060"/>
                </a:solidFill>
                <a:latin typeface="Symbol" pitchFamily="18" charset="2"/>
              </a:rPr>
              <a:t>)</a:t>
            </a:r>
            <a:r>
              <a:rPr lang="en-GB" sz="2000" dirty="0">
                <a:solidFill>
                  <a:srgbClr val="002060"/>
                </a:solidFill>
              </a:rPr>
              <a:t> , and, if define                                    </a:t>
            </a:r>
          </a:p>
          <a:p>
            <a:pPr marL="342900" indent="-342900">
              <a:spcBef>
                <a:spcPct val="20000"/>
              </a:spcBef>
            </a:pPr>
            <a:r>
              <a:rPr lang="en-GB" sz="2000" dirty="0"/>
              <a:t>                                                 </a:t>
            </a:r>
            <a:r>
              <a:rPr lang="en-GB" sz="2000" dirty="0">
                <a:solidFill>
                  <a:schemeClr val="tx2"/>
                </a:solidFill>
              </a:rPr>
              <a:t>then  </a:t>
            </a:r>
            <a:r>
              <a:rPr lang="en-GB" sz="2000" dirty="0"/>
              <a:t>                                  </a:t>
            </a:r>
            <a:endParaRPr lang="en-GB" sz="1000" dirty="0"/>
          </a:p>
        </p:txBody>
      </p:sp>
      <p:graphicFrame>
        <p:nvGraphicFramePr>
          <p:cNvPr id="5" name="Object 6"/>
          <p:cNvGraphicFramePr>
            <a:graphicFrameLocks noChangeAspect="1"/>
          </p:cNvGraphicFramePr>
          <p:nvPr>
            <p:extLst>
              <p:ext uri="{D42A27DB-BD31-4B8C-83A1-F6EECF244321}">
                <p14:modId xmlns:p14="http://schemas.microsoft.com/office/powerpoint/2010/main" val="2763522130"/>
              </p:ext>
            </p:extLst>
          </p:nvPr>
        </p:nvGraphicFramePr>
        <p:xfrm>
          <a:off x="2323005" y="1919163"/>
          <a:ext cx="4049195" cy="1221805"/>
        </p:xfrm>
        <a:graphic>
          <a:graphicData uri="http://schemas.openxmlformats.org/presentationml/2006/ole">
            <mc:AlternateContent xmlns:mc="http://schemas.openxmlformats.org/markup-compatibility/2006">
              <mc:Choice xmlns:v="urn:schemas-microsoft-com:vml" Requires="v">
                <p:oleObj spid="_x0000_s2122" name="Equation" r:id="rId3" imgW="2781000" imgH="838080" progId="Equation.3">
                  <p:embed/>
                </p:oleObj>
              </mc:Choice>
              <mc:Fallback>
                <p:oleObj name="Equation" r:id="rId3" imgW="2781000" imgH="838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3005" y="1919163"/>
                        <a:ext cx="4049195" cy="1221805"/>
                      </a:xfrm>
                      <a:prstGeom prst="rect">
                        <a:avLst/>
                      </a:prstGeom>
                      <a:noFill/>
                      <a:ln>
                        <a:noFill/>
                      </a:ln>
                      <a:effectLst/>
                      <a:ex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3593433894"/>
              </p:ext>
            </p:extLst>
          </p:nvPr>
        </p:nvGraphicFramePr>
        <p:xfrm>
          <a:off x="5442173" y="4852988"/>
          <a:ext cx="1362075" cy="592137"/>
        </p:xfrm>
        <a:graphic>
          <a:graphicData uri="http://schemas.openxmlformats.org/presentationml/2006/ole">
            <mc:AlternateContent xmlns:mc="http://schemas.openxmlformats.org/markup-compatibility/2006">
              <mc:Choice xmlns:v="urn:schemas-microsoft-com:vml" Requires="v">
                <p:oleObj spid="_x0000_s2123" name="Equation" r:id="rId5" imgW="876240" imgH="380880" progId="Equation.3">
                  <p:embed/>
                </p:oleObj>
              </mc:Choice>
              <mc:Fallback>
                <p:oleObj name="Equation" r:id="rId5" imgW="876240" imgH="380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2173" y="4852988"/>
                        <a:ext cx="1362075"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8"/>
          <p:cNvGraphicFramePr>
            <a:graphicFrameLocks noChangeAspect="1"/>
          </p:cNvGraphicFramePr>
          <p:nvPr/>
        </p:nvGraphicFramePr>
        <p:xfrm>
          <a:off x="1524000" y="5794375"/>
          <a:ext cx="1946275" cy="730250"/>
        </p:xfrm>
        <a:graphic>
          <a:graphicData uri="http://schemas.openxmlformats.org/presentationml/2006/ole">
            <mc:AlternateContent xmlns:mc="http://schemas.openxmlformats.org/markup-compatibility/2006">
              <mc:Choice xmlns:v="urn:schemas-microsoft-com:vml" Requires="v">
                <p:oleObj spid="_x0000_s2124" name="Equation" r:id="rId7" imgW="1117440" imgH="419040" progId="Equation.3">
                  <p:embed/>
                </p:oleObj>
              </mc:Choice>
              <mc:Fallback>
                <p:oleObj name="Equation" r:id="rId7" imgW="1117440" imgH="419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5794375"/>
                        <a:ext cx="1946275"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9"/>
          <p:cNvGraphicFramePr>
            <a:graphicFrameLocks noChangeAspect="1"/>
          </p:cNvGraphicFramePr>
          <p:nvPr/>
        </p:nvGraphicFramePr>
        <p:xfrm>
          <a:off x="4956175" y="5876925"/>
          <a:ext cx="2495550" cy="665163"/>
        </p:xfrm>
        <a:graphic>
          <a:graphicData uri="http://schemas.openxmlformats.org/presentationml/2006/ole">
            <mc:AlternateContent xmlns:mc="http://schemas.openxmlformats.org/markup-compatibility/2006">
              <mc:Choice xmlns:v="urn:schemas-microsoft-com:vml" Requires="v">
                <p:oleObj spid="_x0000_s2125" name="Equation" r:id="rId9" imgW="1473120" imgH="393480" progId="Equation.3">
                  <p:embed/>
                </p:oleObj>
              </mc:Choice>
              <mc:Fallback>
                <p:oleObj name="Equation" r:id="rId9" imgW="1473120" imgH="393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6175" y="5876925"/>
                        <a:ext cx="2495550"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01211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fld id="{C13E4119-C78F-41E2-B629-57965B6261C2}" type="slidenum">
              <a:rPr lang="en-GB"/>
              <a:pPr/>
              <a:t>8</a:t>
            </a:fld>
            <a:endParaRPr lang="en-GB"/>
          </a:p>
        </p:txBody>
      </p:sp>
      <p:sp>
        <p:nvSpPr>
          <p:cNvPr id="3" name="Rectangle 4"/>
          <p:cNvSpPr>
            <a:spLocks noChangeArrowheads="1"/>
          </p:cNvSpPr>
          <p:nvPr/>
        </p:nvSpPr>
        <p:spPr bwMode="auto">
          <a:xfrm>
            <a:off x="685800" y="228600"/>
            <a:ext cx="77724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3200" b="1">
                <a:solidFill>
                  <a:schemeClr val="tx2"/>
                </a:solidFill>
              </a:rPr>
              <a:t>Chi-Square Distribution</a:t>
            </a:r>
            <a:br>
              <a:rPr lang="en-GB" sz="3200" b="1">
                <a:solidFill>
                  <a:schemeClr val="tx2"/>
                </a:solidFill>
              </a:rPr>
            </a:br>
            <a:endParaRPr lang="en-GB" sz="1600">
              <a:solidFill>
                <a:schemeClr val="tx2"/>
              </a:solidFill>
            </a:endParaRPr>
          </a:p>
        </p:txBody>
      </p:sp>
      <p:sp>
        <p:nvSpPr>
          <p:cNvPr id="4" name="Rectangle 5"/>
          <p:cNvSpPr>
            <a:spLocks noChangeArrowheads="1"/>
          </p:cNvSpPr>
          <p:nvPr/>
        </p:nvSpPr>
        <p:spPr bwMode="auto">
          <a:xfrm>
            <a:off x="323850" y="981075"/>
            <a:ext cx="8640763" cy="547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GB" sz="2000" dirty="0">
                <a:solidFill>
                  <a:srgbClr val="002060"/>
                </a:solidFill>
              </a:rPr>
              <a:t>A </a:t>
            </a:r>
            <a:r>
              <a:rPr lang="en-GB" sz="2000" dirty="0" err="1">
                <a:solidFill>
                  <a:srgbClr val="002060"/>
                </a:solidFill>
              </a:rPr>
              <a:t>r.v</a:t>
            </a:r>
            <a:r>
              <a:rPr lang="en-GB" sz="2000" dirty="0">
                <a:solidFill>
                  <a:srgbClr val="002060"/>
                </a:solidFill>
              </a:rPr>
              <a:t>. </a:t>
            </a:r>
            <a:r>
              <a:rPr lang="en-GB" sz="2000" i="1" dirty="0">
                <a:solidFill>
                  <a:srgbClr val="002060"/>
                </a:solidFill>
              </a:rPr>
              <a:t>X</a:t>
            </a:r>
            <a:r>
              <a:rPr lang="en-GB" sz="2000" dirty="0">
                <a:solidFill>
                  <a:srgbClr val="002060"/>
                </a:solidFill>
              </a:rPr>
              <a:t> has a Chi-square distribution with </a:t>
            </a:r>
            <a:r>
              <a:rPr lang="en-GB" sz="2000" i="1" dirty="0">
                <a:solidFill>
                  <a:srgbClr val="002060"/>
                </a:solidFill>
              </a:rPr>
              <a:t>n </a:t>
            </a:r>
            <a:r>
              <a:rPr lang="en-GB" sz="2000" dirty="0">
                <a:solidFill>
                  <a:srgbClr val="002060"/>
                </a:solidFill>
              </a:rPr>
              <a:t>degrees of freedom; (</a:t>
            </a:r>
            <a:r>
              <a:rPr lang="en-GB" sz="2000" i="1" dirty="0">
                <a:solidFill>
                  <a:srgbClr val="002060"/>
                </a:solidFill>
              </a:rPr>
              <a:t>n</a:t>
            </a:r>
            <a:r>
              <a:rPr lang="en-GB" sz="2000" dirty="0">
                <a:solidFill>
                  <a:srgbClr val="002060"/>
                </a:solidFill>
              </a:rPr>
              <a:t> a positive integer) if it is a Gamma distribution with </a:t>
            </a:r>
            <a:r>
              <a:rPr lang="en-GB" sz="2000" dirty="0">
                <a:solidFill>
                  <a:srgbClr val="002060"/>
                </a:solidFill>
                <a:latin typeface="Symbol" pitchFamily="18" charset="2"/>
              </a:rPr>
              <a:t>l</a:t>
            </a:r>
            <a:r>
              <a:rPr lang="en-GB" sz="2000" dirty="0">
                <a:solidFill>
                  <a:srgbClr val="002060"/>
                </a:solidFill>
              </a:rPr>
              <a:t> = 1, so its </a:t>
            </a:r>
            <a:r>
              <a:rPr lang="en-GB" sz="2000" dirty="0" err="1">
                <a:solidFill>
                  <a:srgbClr val="002060"/>
                </a:solidFill>
              </a:rPr>
              <a:t>p.d.f</a:t>
            </a:r>
            <a:r>
              <a:rPr lang="en-GB" sz="2000" dirty="0">
                <a:solidFill>
                  <a:srgbClr val="002060"/>
                </a:solidFill>
              </a:rPr>
              <a:t>. is</a:t>
            </a:r>
            <a:r>
              <a:rPr lang="en-GB" sz="2000" dirty="0"/>
              <a:t/>
            </a:r>
            <a:br>
              <a:rPr lang="en-GB" sz="2000" dirty="0"/>
            </a:br>
            <a:r>
              <a:rPr lang="en-GB" sz="2000" dirty="0"/>
              <a:t>	</a:t>
            </a:r>
            <a:br>
              <a:rPr lang="en-GB" sz="2000" dirty="0"/>
            </a:br>
            <a:endParaRPr lang="en-GB" sz="1000" dirty="0"/>
          </a:p>
          <a:p>
            <a:pPr marL="342900" indent="-342900">
              <a:spcBef>
                <a:spcPct val="20000"/>
              </a:spcBef>
              <a:buFontTx/>
              <a:buChar char="•"/>
            </a:pPr>
            <a:endParaRPr lang="en-GB" sz="2000" i="1" dirty="0"/>
          </a:p>
          <a:p>
            <a:pPr marL="342900" indent="-342900">
              <a:spcBef>
                <a:spcPct val="20000"/>
              </a:spcBef>
            </a:pPr>
            <a:r>
              <a:rPr lang="en-GB" sz="2000" i="1" dirty="0">
                <a:solidFill>
                  <a:schemeClr val="tx2"/>
                </a:solidFill>
              </a:rPr>
              <a:t>      </a:t>
            </a:r>
            <a:r>
              <a:rPr lang="en-GB" sz="2000" i="1" dirty="0">
                <a:solidFill>
                  <a:srgbClr val="002060"/>
                </a:solidFill>
              </a:rPr>
              <a:t>E[X] =n ; </a:t>
            </a:r>
            <a:r>
              <a:rPr lang="en-GB" sz="2000" i="1" dirty="0" err="1">
                <a:solidFill>
                  <a:srgbClr val="002060"/>
                </a:solidFill>
              </a:rPr>
              <a:t>Var</a:t>
            </a:r>
            <a:r>
              <a:rPr lang="en-GB" sz="2000" i="1" dirty="0">
                <a:solidFill>
                  <a:srgbClr val="002060"/>
                </a:solidFill>
              </a:rPr>
              <a:t> [X] =2n</a:t>
            </a:r>
            <a:endParaRPr lang="en-GB" sz="2000" dirty="0">
              <a:solidFill>
                <a:srgbClr val="002060"/>
              </a:solidFill>
            </a:endParaRPr>
          </a:p>
          <a:p>
            <a:pPr marL="342900" indent="-342900">
              <a:spcBef>
                <a:spcPct val="20000"/>
              </a:spcBef>
              <a:buFontTx/>
              <a:buChar char="•"/>
            </a:pPr>
            <a:r>
              <a:rPr lang="en-GB" sz="2000" dirty="0">
                <a:solidFill>
                  <a:srgbClr val="002060"/>
                </a:solidFill>
              </a:rPr>
              <a:t>Two important applications:</a:t>
            </a:r>
            <a:br>
              <a:rPr lang="en-GB" sz="2000" dirty="0">
                <a:solidFill>
                  <a:srgbClr val="002060"/>
                </a:solidFill>
              </a:rPr>
            </a:br>
            <a:r>
              <a:rPr lang="en-GB" sz="2000" dirty="0">
                <a:solidFill>
                  <a:srgbClr val="002060"/>
                </a:solidFill>
              </a:rPr>
              <a:t>-  If </a:t>
            </a:r>
            <a:r>
              <a:rPr lang="en-GB" sz="2000" i="1" dirty="0">
                <a:solidFill>
                  <a:srgbClr val="002060"/>
                </a:solidFill>
              </a:rPr>
              <a:t>X</a:t>
            </a:r>
            <a:r>
              <a:rPr lang="en-GB" sz="2000" i="1" baseline="-25000" dirty="0">
                <a:solidFill>
                  <a:srgbClr val="002060"/>
                </a:solidFill>
              </a:rPr>
              <a:t>1</a:t>
            </a:r>
            <a:r>
              <a:rPr lang="en-GB" sz="2000" i="1" dirty="0">
                <a:solidFill>
                  <a:srgbClr val="002060"/>
                </a:solidFill>
              </a:rPr>
              <a:t>, X</a:t>
            </a:r>
            <a:r>
              <a:rPr lang="en-GB" sz="2000" i="1" baseline="-25000" dirty="0">
                <a:solidFill>
                  <a:srgbClr val="002060"/>
                </a:solidFill>
              </a:rPr>
              <a:t>2</a:t>
            </a:r>
            <a:r>
              <a:rPr lang="en-GB" sz="2000" i="1" dirty="0">
                <a:solidFill>
                  <a:srgbClr val="002060"/>
                </a:solidFill>
              </a:rPr>
              <a:t>, … , </a:t>
            </a:r>
            <a:r>
              <a:rPr lang="en-GB" sz="2000" i="1" dirty="0" err="1">
                <a:solidFill>
                  <a:srgbClr val="002060"/>
                </a:solidFill>
              </a:rPr>
              <a:t>X</a:t>
            </a:r>
            <a:r>
              <a:rPr lang="en-GB" sz="2000" i="1" baseline="-25000" dirty="0" err="1">
                <a:solidFill>
                  <a:srgbClr val="002060"/>
                </a:solidFill>
              </a:rPr>
              <a:t>n</a:t>
            </a:r>
            <a:r>
              <a:rPr lang="en-GB" sz="2000" dirty="0">
                <a:solidFill>
                  <a:srgbClr val="002060"/>
                </a:solidFill>
              </a:rPr>
              <a:t> a sequence of </a:t>
            </a:r>
            <a:r>
              <a:rPr lang="en-GB" sz="2000" b="1" dirty="0">
                <a:solidFill>
                  <a:srgbClr val="FF3300"/>
                </a:solidFill>
              </a:rPr>
              <a:t>independently</a:t>
            </a:r>
            <a:r>
              <a:rPr lang="en-GB" sz="2000" dirty="0"/>
              <a:t> </a:t>
            </a:r>
            <a:r>
              <a:rPr lang="en-GB" sz="2000" dirty="0">
                <a:solidFill>
                  <a:srgbClr val="002060"/>
                </a:solidFill>
              </a:rPr>
              <a:t>distributed Standardised Normal Random Variables, then the sum of squares </a:t>
            </a:r>
          </a:p>
          <a:p>
            <a:pPr marL="342900" indent="-342900">
              <a:spcBef>
                <a:spcPct val="20000"/>
              </a:spcBef>
            </a:pPr>
            <a:r>
              <a:rPr lang="en-GB" sz="2000" i="1" dirty="0">
                <a:solidFill>
                  <a:srgbClr val="002060"/>
                </a:solidFill>
              </a:rPr>
              <a:t>     X</a:t>
            </a:r>
            <a:r>
              <a:rPr lang="en-GB" sz="2000" i="1" baseline="-25000" dirty="0">
                <a:solidFill>
                  <a:srgbClr val="002060"/>
                </a:solidFill>
              </a:rPr>
              <a:t>1</a:t>
            </a:r>
            <a:r>
              <a:rPr lang="en-GB" sz="2000" i="1" baseline="30000" dirty="0">
                <a:solidFill>
                  <a:srgbClr val="002060"/>
                </a:solidFill>
              </a:rPr>
              <a:t>2</a:t>
            </a:r>
            <a:r>
              <a:rPr lang="en-GB" sz="2000" i="1" dirty="0">
                <a:solidFill>
                  <a:srgbClr val="002060"/>
                </a:solidFill>
              </a:rPr>
              <a:t> +</a:t>
            </a:r>
            <a:r>
              <a:rPr lang="en-GB" sz="2000" dirty="0">
                <a:solidFill>
                  <a:srgbClr val="002060"/>
                </a:solidFill>
              </a:rPr>
              <a:t> </a:t>
            </a:r>
            <a:r>
              <a:rPr lang="en-GB" sz="2000" i="1" dirty="0">
                <a:solidFill>
                  <a:srgbClr val="002060"/>
                </a:solidFill>
              </a:rPr>
              <a:t>X</a:t>
            </a:r>
            <a:r>
              <a:rPr lang="en-GB" sz="2000" i="1" baseline="-25000" dirty="0">
                <a:solidFill>
                  <a:srgbClr val="002060"/>
                </a:solidFill>
              </a:rPr>
              <a:t>2</a:t>
            </a:r>
            <a:r>
              <a:rPr lang="en-GB" sz="2000" i="1" baseline="30000" dirty="0">
                <a:solidFill>
                  <a:srgbClr val="002060"/>
                </a:solidFill>
              </a:rPr>
              <a:t>2</a:t>
            </a:r>
            <a:r>
              <a:rPr lang="en-GB" sz="2000" i="1" dirty="0">
                <a:solidFill>
                  <a:srgbClr val="002060"/>
                </a:solidFill>
              </a:rPr>
              <a:t> + … + X</a:t>
            </a:r>
            <a:r>
              <a:rPr lang="en-GB" sz="2000" i="1" baseline="-25000" dirty="0">
                <a:solidFill>
                  <a:srgbClr val="002060"/>
                </a:solidFill>
              </a:rPr>
              <a:t>n</a:t>
            </a:r>
            <a:r>
              <a:rPr lang="en-GB" sz="2000" i="1" baseline="30000" dirty="0">
                <a:solidFill>
                  <a:srgbClr val="002060"/>
                </a:solidFill>
              </a:rPr>
              <a:t>2</a:t>
            </a:r>
            <a:r>
              <a:rPr lang="en-GB" sz="2000" dirty="0">
                <a:solidFill>
                  <a:srgbClr val="002060"/>
                </a:solidFill>
              </a:rPr>
              <a:t> has a </a:t>
            </a:r>
            <a:r>
              <a:rPr lang="en-GB" sz="2000" dirty="0">
                <a:solidFill>
                  <a:srgbClr val="002060"/>
                </a:solidFill>
                <a:sym typeface="Symbol" pitchFamily="18" charset="2"/>
              </a:rPr>
              <a:t></a:t>
            </a:r>
            <a:r>
              <a:rPr lang="en-GB" sz="2000" baseline="30000" dirty="0">
                <a:solidFill>
                  <a:srgbClr val="002060"/>
                </a:solidFill>
                <a:sym typeface="Symbol" pitchFamily="18" charset="2"/>
              </a:rPr>
              <a:t>2</a:t>
            </a:r>
            <a:r>
              <a:rPr lang="en-GB" sz="2000" dirty="0">
                <a:solidFill>
                  <a:srgbClr val="002060"/>
                </a:solidFill>
                <a:sym typeface="Symbol" pitchFamily="18" charset="2"/>
              </a:rPr>
              <a:t> </a:t>
            </a:r>
            <a:r>
              <a:rPr lang="en-GB" sz="2000" dirty="0">
                <a:solidFill>
                  <a:srgbClr val="002060"/>
                </a:solidFill>
              </a:rPr>
              <a:t>distribution  (</a:t>
            </a:r>
            <a:r>
              <a:rPr lang="en-GB" sz="2000" i="1" dirty="0">
                <a:solidFill>
                  <a:srgbClr val="002060"/>
                </a:solidFill>
              </a:rPr>
              <a:t>n</a:t>
            </a:r>
            <a:r>
              <a:rPr lang="en-GB" sz="2000" dirty="0">
                <a:solidFill>
                  <a:srgbClr val="002060"/>
                </a:solidFill>
              </a:rPr>
              <a:t> degrees of freedom).</a:t>
            </a:r>
            <a:br>
              <a:rPr lang="en-GB" sz="2000" dirty="0">
                <a:solidFill>
                  <a:srgbClr val="002060"/>
                </a:solidFill>
              </a:rPr>
            </a:br>
            <a:r>
              <a:rPr lang="en-GB" sz="2000" dirty="0">
                <a:solidFill>
                  <a:srgbClr val="002060"/>
                </a:solidFill>
              </a:rPr>
              <a:t>  </a:t>
            </a:r>
          </a:p>
          <a:p>
            <a:pPr marL="342900" indent="-342900">
              <a:spcBef>
                <a:spcPct val="20000"/>
              </a:spcBef>
            </a:pPr>
            <a:r>
              <a:rPr lang="en-GB" sz="2000" dirty="0">
                <a:solidFill>
                  <a:srgbClr val="002060"/>
                </a:solidFill>
              </a:rPr>
              <a:t>     - If  </a:t>
            </a:r>
            <a:r>
              <a:rPr lang="en-GB" sz="2000" i="1" dirty="0">
                <a:solidFill>
                  <a:srgbClr val="002060"/>
                </a:solidFill>
              </a:rPr>
              <a:t>x</a:t>
            </a:r>
            <a:r>
              <a:rPr lang="en-GB" sz="2000" i="1" baseline="-25000" dirty="0">
                <a:solidFill>
                  <a:srgbClr val="002060"/>
                </a:solidFill>
              </a:rPr>
              <a:t>1</a:t>
            </a:r>
            <a:r>
              <a:rPr lang="en-GB" sz="2000" i="1" dirty="0">
                <a:solidFill>
                  <a:srgbClr val="002060"/>
                </a:solidFill>
              </a:rPr>
              <a:t>, x</a:t>
            </a:r>
            <a:r>
              <a:rPr lang="en-GB" sz="2000" i="1" baseline="-25000" dirty="0">
                <a:solidFill>
                  <a:srgbClr val="002060"/>
                </a:solidFill>
              </a:rPr>
              <a:t>2</a:t>
            </a:r>
            <a:r>
              <a:rPr lang="en-GB" sz="2000" i="1" dirty="0">
                <a:solidFill>
                  <a:srgbClr val="002060"/>
                </a:solidFill>
              </a:rPr>
              <a:t>, … , </a:t>
            </a:r>
            <a:r>
              <a:rPr lang="en-GB" sz="2000" i="1" dirty="0" err="1">
                <a:solidFill>
                  <a:srgbClr val="002060"/>
                </a:solidFill>
              </a:rPr>
              <a:t>x</a:t>
            </a:r>
            <a:r>
              <a:rPr lang="en-GB" sz="2000" i="1" baseline="-25000" dirty="0" err="1">
                <a:solidFill>
                  <a:srgbClr val="002060"/>
                </a:solidFill>
              </a:rPr>
              <a:t>n</a:t>
            </a:r>
            <a:r>
              <a:rPr lang="en-GB" sz="2000" dirty="0">
                <a:solidFill>
                  <a:srgbClr val="002060"/>
                </a:solidFill>
              </a:rPr>
              <a:t> is a random sample from N(</a:t>
            </a:r>
            <a:r>
              <a:rPr lang="en-GB" sz="2000" i="1" dirty="0">
                <a:solidFill>
                  <a:srgbClr val="002060"/>
                </a:solidFill>
                <a:latin typeface="Symbol" pitchFamily="18" charset="2"/>
              </a:rPr>
              <a:t>m ,s</a:t>
            </a:r>
            <a:r>
              <a:rPr lang="en-GB" sz="2000" i="1" baseline="30000" dirty="0">
                <a:solidFill>
                  <a:srgbClr val="002060"/>
                </a:solidFill>
              </a:rPr>
              <a:t>2</a:t>
            </a:r>
            <a:r>
              <a:rPr lang="en-GB" sz="2000" i="1" dirty="0">
                <a:solidFill>
                  <a:srgbClr val="002060"/>
                </a:solidFill>
              </a:rPr>
              <a:t>)</a:t>
            </a:r>
            <a:r>
              <a:rPr lang="en-GB" sz="2000" dirty="0">
                <a:solidFill>
                  <a:srgbClr val="002060"/>
                </a:solidFill>
              </a:rPr>
              <a:t>, then</a:t>
            </a:r>
            <a:r>
              <a:rPr lang="en-GB" sz="2000" dirty="0"/>
              <a:t/>
            </a:r>
            <a:br>
              <a:rPr lang="en-GB" sz="2000" dirty="0"/>
            </a:br>
            <a:r>
              <a:rPr lang="en-GB" sz="2000" dirty="0"/>
              <a:t>	     	</a:t>
            </a:r>
          </a:p>
          <a:p>
            <a:pPr marL="342900" indent="-342900">
              <a:spcBef>
                <a:spcPct val="20000"/>
              </a:spcBef>
            </a:pPr>
            <a:r>
              <a:rPr lang="en-GB" sz="2000" dirty="0"/>
              <a:t>                                            and 		                          and</a:t>
            </a:r>
          </a:p>
          <a:p>
            <a:pPr marL="342900" indent="-342900">
              <a:spcBef>
                <a:spcPct val="20000"/>
              </a:spcBef>
            </a:pPr>
            <a:endParaRPr lang="en-GB" sz="2000" dirty="0"/>
          </a:p>
          <a:p>
            <a:pPr marL="342900" indent="-342900">
              <a:spcBef>
                <a:spcPct val="20000"/>
              </a:spcBef>
            </a:pPr>
            <a:r>
              <a:rPr lang="en-GB" sz="2000" i="1" dirty="0">
                <a:solidFill>
                  <a:srgbClr val="002060"/>
                </a:solidFill>
              </a:rPr>
              <a:t>s</a:t>
            </a:r>
            <a:r>
              <a:rPr lang="en-GB" sz="2000" i="1" baseline="30000" dirty="0">
                <a:solidFill>
                  <a:srgbClr val="002060"/>
                </a:solidFill>
              </a:rPr>
              <a:t>2</a:t>
            </a:r>
            <a:r>
              <a:rPr lang="en-GB" sz="2000" dirty="0">
                <a:solidFill>
                  <a:srgbClr val="002060"/>
                </a:solidFill>
              </a:rPr>
              <a:t> has </a:t>
            </a:r>
            <a:r>
              <a:rPr lang="en-GB" sz="2000" dirty="0">
                <a:solidFill>
                  <a:srgbClr val="002060"/>
                </a:solidFill>
                <a:sym typeface="Symbol" pitchFamily="18" charset="2"/>
              </a:rPr>
              <a:t></a:t>
            </a:r>
            <a:r>
              <a:rPr lang="en-GB" sz="2000" baseline="30000" dirty="0">
                <a:solidFill>
                  <a:srgbClr val="002060"/>
                </a:solidFill>
                <a:sym typeface="Symbol" pitchFamily="18" charset="2"/>
              </a:rPr>
              <a:t>2</a:t>
            </a:r>
            <a:r>
              <a:rPr lang="en-GB" sz="2000" dirty="0">
                <a:solidFill>
                  <a:srgbClr val="002060"/>
                </a:solidFill>
                <a:sym typeface="Symbol" pitchFamily="18" charset="2"/>
              </a:rPr>
              <a:t> </a:t>
            </a:r>
            <a:r>
              <a:rPr lang="en-GB" sz="2000" dirty="0">
                <a:solidFill>
                  <a:srgbClr val="002060"/>
                </a:solidFill>
              </a:rPr>
              <a:t>distribution, </a:t>
            </a:r>
            <a:r>
              <a:rPr lang="en-GB" sz="2000" i="1" dirty="0">
                <a:solidFill>
                  <a:srgbClr val="002060"/>
                </a:solidFill>
              </a:rPr>
              <a:t>n - 1</a:t>
            </a:r>
            <a:r>
              <a:rPr lang="en-GB" sz="2000" dirty="0">
                <a:solidFill>
                  <a:srgbClr val="002060"/>
                </a:solidFill>
              </a:rPr>
              <a:t> </a:t>
            </a:r>
            <a:r>
              <a:rPr lang="en-GB" sz="2000" dirty="0" err="1">
                <a:solidFill>
                  <a:srgbClr val="002060"/>
                </a:solidFill>
              </a:rPr>
              <a:t>d.o.f</a:t>
            </a:r>
            <a:r>
              <a:rPr lang="en-GB" sz="2000" dirty="0">
                <a:solidFill>
                  <a:srgbClr val="002060"/>
                </a:solidFill>
              </a:rPr>
              <a:t>., with </a:t>
            </a:r>
            <a:r>
              <a:rPr lang="en-GB" sz="2000" dirty="0" err="1">
                <a:solidFill>
                  <a:srgbClr val="002060"/>
                </a:solidFill>
              </a:rPr>
              <a:t>r.v.’s</a:t>
            </a:r>
            <a:r>
              <a:rPr lang="en-GB" sz="2000" dirty="0">
                <a:solidFill>
                  <a:srgbClr val="002060"/>
                </a:solidFill>
              </a:rPr>
              <a:t>      and </a:t>
            </a:r>
            <a:r>
              <a:rPr lang="en-GB" sz="2000" i="1" dirty="0">
                <a:solidFill>
                  <a:srgbClr val="002060"/>
                </a:solidFill>
              </a:rPr>
              <a:t>s</a:t>
            </a:r>
            <a:r>
              <a:rPr lang="en-GB" sz="2000" i="1" baseline="30000" dirty="0">
                <a:solidFill>
                  <a:srgbClr val="002060"/>
                </a:solidFill>
              </a:rPr>
              <a:t>2</a:t>
            </a:r>
            <a:r>
              <a:rPr lang="en-GB" sz="2000" dirty="0">
                <a:solidFill>
                  <a:srgbClr val="002060"/>
                </a:solidFill>
              </a:rPr>
              <a:t> </a:t>
            </a:r>
            <a:r>
              <a:rPr lang="en-GB" sz="2000" b="1" dirty="0">
                <a:solidFill>
                  <a:srgbClr val="FF3300"/>
                </a:solidFill>
              </a:rPr>
              <a:t>independent</a:t>
            </a:r>
            <a:r>
              <a:rPr lang="en-GB" sz="2000" dirty="0"/>
              <a:t>. </a:t>
            </a:r>
            <a:br>
              <a:rPr lang="en-GB" sz="2000" dirty="0"/>
            </a:br>
            <a:endParaRPr lang="en-GB" sz="2000" dirty="0"/>
          </a:p>
        </p:txBody>
      </p:sp>
      <p:sp>
        <p:nvSpPr>
          <p:cNvPr id="5" name="Line 6"/>
          <p:cNvSpPr>
            <a:spLocks noChangeShapeType="1"/>
          </p:cNvSpPr>
          <p:nvPr/>
        </p:nvSpPr>
        <p:spPr bwMode="auto">
          <a:xfrm>
            <a:off x="6629400" y="2025650"/>
            <a:ext cx="0" cy="914400"/>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6" name="Line 7"/>
          <p:cNvSpPr>
            <a:spLocks noChangeShapeType="1"/>
          </p:cNvSpPr>
          <p:nvPr/>
        </p:nvSpPr>
        <p:spPr bwMode="auto">
          <a:xfrm>
            <a:off x="6629400" y="2940050"/>
            <a:ext cx="198120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E"/>
          </a:p>
        </p:txBody>
      </p:sp>
      <p:sp>
        <p:nvSpPr>
          <p:cNvPr id="7" name="Freeform 8"/>
          <p:cNvSpPr>
            <a:spLocks/>
          </p:cNvSpPr>
          <p:nvPr/>
        </p:nvSpPr>
        <p:spPr bwMode="auto">
          <a:xfrm>
            <a:off x="6629400" y="2330450"/>
            <a:ext cx="1906588" cy="611188"/>
          </a:xfrm>
          <a:custGeom>
            <a:avLst/>
            <a:gdLst>
              <a:gd name="T0" fmla="*/ 0 w 1201"/>
              <a:gd name="T1" fmla="*/ 384 h 385"/>
              <a:gd name="T2" fmla="*/ 0 w 1201"/>
              <a:gd name="T3" fmla="*/ 336 h 385"/>
              <a:gd name="T4" fmla="*/ 12 w 1201"/>
              <a:gd name="T5" fmla="*/ 300 h 385"/>
              <a:gd name="T6" fmla="*/ 24 w 1201"/>
              <a:gd name="T7" fmla="*/ 264 h 385"/>
              <a:gd name="T8" fmla="*/ 48 w 1201"/>
              <a:gd name="T9" fmla="*/ 228 h 385"/>
              <a:gd name="T10" fmla="*/ 72 w 1201"/>
              <a:gd name="T11" fmla="*/ 192 h 385"/>
              <a:gd name="T12" fmla="*/ 84 w 1201"/>
              <a:gd name="T13" fmla="*/ 156 h 385"/>
              <a:gd name="T14" fmla="*/ 96 w 1201"/>
              <a:gd name="T15" fmla="*/ 108 h 385"/>
              <a:gd name="T16" fmla="*/ 108 w 1201"/>
              <a:gd name="T17" fmla="*/ 72 h 385"/>
              <a:gd name="T18" fmla="*/ 144 w 1201"/>
              <a:gd name="T19" fmla="*/ 60 h 385"/>
              <a:gd name="T20" fmla="*/ 180 w 1201"/>
              <a:gd name="T21" fmla="*/ 36 h 385"/>
              <a:gd name="T22" fmla="*/ 216 w 1201"/>
              <a:gd name="T23" fmla="*/ 24 h 385"/>
              <a:gd name="T24" fmla="*/ 252 w 1201"/>
              <a:gd name="T25" fmla="*/ 0 h 385"/>
              <a:gd name="T26" fmla="*/ 288 w 1201"/>
              <a:gd name="T27" fmla="*/ 0 h 385"/>
              <a:gd name="T28" fmla="*/ 324 w 1201"/>
              <a:gd name="T29" fmla="*/ 0 h 385"/>
              <a:gd name="T30" fmla="*/ 360 w 1201"/>
              <a:gd name="T31" fmla="*/ 12 h 385"/>
              <a:gd name="T32" fmla="*/ 396 w 1201"/>
              <a:gd name="T33" fmla="*/ 36 h 385"/>
              <a:gd name="T34" fmla="*/ 432 w 1201"/>
              <a:gd name="T35" fmla="*/ 60 h 385"/>
              <a:gd name="T36" fmla="*/ 468 w 1201"/>
              <a:gd name="T37" fmla="*/ 84 h 385"/>
              <a:gd name="T38" fmla="*/ 504 w 1201"/>
              <a:gd name="T39" fmla="*/ 108 h 385"/>
              <a:gd name="T40" fmla="*/ 540 w 1201"/>
              <a:gd name="T41" fmla="*/ 144 h 385"/>
              <a:gd name="T42" fmla="*/ 576 w 1201"/>
              <a:gd name="T43" fmla="*/ 168 h 385"/>
              <a:gd name="T44" fmla="*/ 612 w 1201"/>
              <a:gd name="T45" fmla="*/ 204 h 385"/>
              <a:gd name="T46" fmla="*/ 648 w 1201"/>
              <a:gd name="T47" fmla="*/ 228 h 385"/>
              <a:gd name="T48" fmla="*/ 696 w 1201"/>
              <a:gd name="T49" fmla="*/ 252 h 385"/>
              <a:gd name="T50" fmla="*/ 732 w 1201"/>
              <a:gd name="T51" fmla="*/ 276 h 385"/>
              <a:gd name="T52" fmla="*/ 768 w 1201"/>
              <a:gd name="T53" fmla="*/ 300 h 385"/>
              <a:gd name="T54" fmla="*/ 804 w 1201"/>
              <a:gd name="T55" fmla="*/ 312 h 385"/>
              <a:gd name="T56" fmla="*/ 840 w 1201"/>
              <a:gd name="T57" fmla="*/ 324 h 385"/>
              <a:gd name="T58" fmla="*/ 876 w 1201"/>
              <a:gd name="T59" fmla="*/ 336 h 385"/>
              <a:gd name="T60" fmla="*/ 912 w 1201"/>
              <a:gd name="T61" fmla="*/ 336 h 385"/>
              <a:gd name="T62" fmla="*/ 948 w 1201"/>
              <a:gd name="T63" fmla="*/ 336 h 385"/>
              <a:gd name="T64" fmla="*/ 984 w 1201"/>
              <a:gd name="T65" fmla="*/ 336 h 385"/>
              <a:gd name="T66" fmla="*/ 1020 w 1201"/>
              <a:gd name="T67" fmla="*/ 336 h 385"/>
              <a:gd name="T68" fmla="*/ 1056 w 1201"/>
              <a:gd name="T69" fmla="*/ 348 h 385"/>
              <a:gd name="T70" fmla="*/ 1092 w 1201"/>
              <a:gd name="T71" fmla="*/ 348 h 385"/>
              <a:gd name="T72" fmla="*/ 1128 w 1201"/>
              <a:gd name="T73" fmla="*/ 360 h 385"/>
              <a:gd name="T74" fmla="*/ 1164 w 1201"/>
              <a:gd name="T75" fmla="*/ 360 h 385"/>
              <a:gd name="T76" fmla="*/ 1200 w 1201"/>
              <a:gd name="T77" fmla="*/ 37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01" h="385">
                <a:moveTo>
                  <a:pt x="0" y="384"/>
                </a:moveTo>
                <a:lnTo>
                  <a:pt x="0" y="336"/>
                </a:lnTo>
                <a:lnTo>
                  <a:pt x="12" y="300"/>
                </a:lnTo>
                <a:lnTo>
                  <a:pt x="24" y="264"/>
                </a:lnTo>
                <a:lnTo>
                  <a:pt x="48" y="228"/>
                </a:lnTo>
                <a:lnTo>
                  <a:pt x="72" y="192"/>
                </a:lnTo>
                <a:lnTo>
                  <a:pt x="84" y="156"/>
                </a:lnTo>
                <a:lnTo>
                  <a:pt x="96" y="108"/>
                </a:lnTo>
                <a:lnTo>
                  <a:pt x="108" y="72"/>
                </a:lnTo>
                <a:lnTo>
                  <a:pt x="144" y="60"/>
                </a:lnTo>
                <a:lnTo>
                  <a:pt x="180" y="36"/>
                </a:lnTo>
                <a:lnTo>
                  <a:pt x="216" y="24"/>
                </a:lnTo>
                <a:lnTo>
                  <a:pt x="252" y="0"/>
                </a:lnTo>
                <a:lnTo>
                  <a:pt x="288" y="0"/>
                </a:lnTo>
                <a:lnTo>
                  <a:pt x="324" y="0"/>
                </a:lnTo>
                <a:lnTo>
                  <a:pt x="360" y="12"/>
                </a:lnTo>
                <a:lnTo>
                  <a:pt x="396" y="36"/>
                </a:lnTo>
                <a:lnTo>
                  <a:pt x="432" y="60"/>
                </a:lnTo>
                <a:lnTo>
                  <a:pt x="468" y="84"/>
                </a:lnTo>
                <a:lnTo>
                  <a:pt x="504" y="108"/>
                </a:lnTo>
                <a:lnTo>
                  <a:pt x="540" y="144"/>
                </a:lnTo>
                <a:lnTo>
                  <a:pt x="576" y="168"/>
                </a:lnTo>
                <a:lnTo>
                  <a:pt x="612" y="204"/>
                </a:lnTo>
                <a:lnTo>
                  <a:pt x="648" y="228"/>
                </a:lnTo>
                <a:lnTo>
                  <a:pt x="696" y="252"/>
                </a:lnTo>
                <a:lnTo>
                  <a:pt x="732" y="276"/>
                </a:lnTo>
                <a:lnTo>
                  <a:pt x="768" y="300"/>
                </a:lnTo>
                <a:lnTo>
                  <a:pt x="804" y="312"/>
                </a:lnTo>
                <a:lnTo>
                  <a:pt x="840" y="324"/>
                </a:lnTo>
                <a:lnTo>
                  <a:pt x="876" y="336"/>
                </a:lnTo>
                <a:lnTo>
                  <a:pt x="912" y="336"/>
                </a:lnTo>
                <a:lnTo>
                  <a:pt x="948" y="336"/>
                </a:lnTo>
                <a:lnTo>
                  <a:pt x="984" y="336"/>
                </a:lnTo>
                <a:lnTo>
                  <a:pt x="1020" y="336"/>
                </a:lnTo>
                <a:lnTo>
                  <a:pt x="1056" y="348"/>
                </a:lnTo>
                <a:lnTo>
                  <a:pt x="1092" y="348"/>
                </a:lnTo>
                <a:lnTo>
                  <a:pt x="1128" y="360"/>
                </a:lnTo>
                <a:lnTo>
                  <a:pt x="1164" y="360"/>
                </a:lnTo>
                <a:lnTo>
                  <a:pt x="1200" y="372"/>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8" name="Rectangle 9"/>
          <p:cNvSpPr>
            <a:spLocks noChangeArrowheads="1"/>
          </p:cNvSpPr>
          <p:nvPr/>
        </p:nvSpPr>
        <p:spPr bwMode="auto">
          <a:xfrm>
            <a:off x="8686800" y="278765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spcBef>
                <a:spcPct val="50000"/>
              </a:spcBef>
            </a:pPr>
            <a:r>
              <a:rPr lang="en-GB" sz="1600">
                <a:latin typeface="Times New Roman" pitchFamily="18" charset="0"/>
              </a:rPr>
              <a:t>X</a:t>
            </a:r>
          </a:p>
        </p:txBody>
      </p:sp>
      <p:sp>
        <p:nvSpPr>
          <p:cNvPr id="9" name="Rectangle 10"/>
          <p:cNvSpPr>
            <a:spLocks noChangeArrowheads="1"/>
          </p:cNvSpPr>
          <p:nvPr/>
        </p:nvSpPr>
        <p:spPr bwMode="auto">
          <a:xfrm>
            <a:off x="7543800" y="217805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spcBef>
                <a:spcPct val="50000"/>
              </a:spcBef>
            </a:pPr>
            <a:r>
              <a:rPr lang="en-GB" sz="1600">
                <a:latin typeface="Symbol" pitchFamily="18" charset="2"/>
              </a:rPr>
              <a:t>c</a:t>
            </a:r>
            <a:r>
              <a:rPr lang="en-GB" sz="1600" baseline="30000">
                <a:latin typeface="Times New Roman" pitchFamily="18" charset="0"/>
              </a:rPr>
              <a:t>2</a:t>
            </a:r>
            <a:r>
              <a:rPr lang="en-GB" sz="1600" baseline="-25000">
                <a:latin typeface="Times New Roman" pitchFamily="18" charset="0"/>
              </a:rPr>
              <a:t> </a:t>
            </a:r>
            <a:r>
              <a:rPr lang="el-GR" sz="1600" baseline="-25000">
                <a:latin typeface="Times New Roman" pitchFamily="18" charset="0"/>
                <a:cs typeface="Times New Roman" pitchFamily="18" charset="0"/>
              </a:rPr>
              <a:t>ν</a:t>
            </a:r>
            <a:r>
              <a:rPr lang="en-GB" sz="1600" baseline="-25000">
                <a:latin typeface="Times New Roman" pitchFamily="18" charset="0"/>
              </a:rPr>
              <a:t> </a:t>
            </a:r>
            <a:r>
              <a:rPr lang="en-GB" sz="1600">
                <a:latin typeface="Times New Roman" pitchFamily="18" charset="0"/>
              </a:rPr>
              <a:t>(x)</a:t>
            </a:r>
          </a:p>
        </p:txBody>
      </p:sp>
      <p:sp>
        <p:nvSpPr>
          <p:cNvPr id="10" name="Rectangle 11"/>
          <p:cNvSpPr>
            <a:spLocks noChangeArrowheads="1"/>
          </p:cNvSpPr>
          <p:nvPr/>
        </p:nvSpPr>
        <p:spPr bwMode="auto">
          <a:xfrm>
            <a:off x="6705600" y="187325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a:spcBef>
                <a:spcPct val="50000"/>
              </a:spcBef>
            </a:pPr>
            <a:r>
              <a:rPr lang="en-GB" sz="1600">
                <a:latin typeface="Times New Roman" pitchFamily="18" charset="0"/>
              </a:rPr>
              <a:t>Prob</a:t>
            </a:r>
          </a:p>
        </p:txBody>
      </p:sp>
      <p:graphicFrame>
        <p:nvGraphicFramePr>
          <p:cNvPr id="11" name="Object 12"/>
          <p:cNvGraphicFramePr>
            <a:graphicFrameLocks noChangeAspect="1"/>
          </p:cNvGraphicFramePr>
          <p:nvPr/>
        </p:nvGraphicFramePr>
        <p:xfrm>
          <a:off x="2362200" y="1628775"/>
          <a:ext cx="3811588" cy="896938"/>
        </p:xfrm>
        <a:graphic>
          <a:graphicData uri="http://schemas.openxmlformats.org/presentationml/2006/ole">
            <mc:AlternateContent xmlns:mc="http://schemas.openxmlformats.org/markup-compatibility/2006">
              <mc:Choice xmlns:v="urn:schemas-microsoft-com:vml" Requires="v">
                <p:oleObj spid="_x0000_s3142" name="Equation" r:id="rId3" imgW="2260440" imgH="533160" progId="Equation.3">
                  <p:embed/>
                </p:oleObj>
              </mc:Choice>
              <mc:Fallback>
                <p:oleObj name="Equation" r:id="rId3" imgW="226044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628775"/>
                        <a:ext cx="3811588" cy="89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3"/>
          <p:cNvGraphicFramePr>
            <a:graphicFrameLocks noChangeAspect="1"/>
          </p:cNvGraphicFramePr>
          <p:nvPr/>
        </p:nvGraphicFramePr>
        <p:xfrm>
          <a:off x="1630363" y="4868863"/>
          <a:ext cx="1289050" cy="900112"/>
        </p:xfrm>
        <a:graphic>
          <a:graphicData uri="http://schemas.openxmlformats.org/presentationml/2006/ole">
            <mc:AlternateContent xmlns:mc="http://schemas.openxmlformats.org/markup-compatibility/2006">
              <mc:Choice xmlns:v="urn:schemas-microsoft-com:vml" Requires="v">
                <p:oleObj spid="_x0000_s3143" name="Equation" r:id="rId5" imgW="761760" imgH="533160" progId="Equation.3">
                  <p:embed/>
                </p:oleObj>
              </mc:Choice>
              <mc:Fallback>
                <p:oleObj name="Equation" r:id="rId5" imgW="761760" imgH="5331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0363" y="4868863"/>
                        <a:ext cx="1289050" cy="90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4"/>
          <p:cNvGraphicFramePr>
            <a:graphicFrameLocks noChangeAspect="1"/>
          </p:cNvGraphicFramePr>
          <p:nvPr/>
        </p:nvGraphicFramePr>
        <p:xfrm>
          <a:off x="4478338" y="4868863"/>
          <a:ext cx="1882775" cy="895350"/>
        </p:xfrm>
        <a:graphic>
          <a:graphicData uri="http://schemas.openxmlformats.org/presentationml/2006/ole">
            <mc:AlternateContent xmlns:mc="http://schemas.openxmlformats.org/markup-compatibility/2006">
              <mc:Choice xmlns:v="urn:schemas-microsoft-com:vml" Requires="v">
                <p:oleObj spid="_x0000_s3144" name="Equation" r:id="rId7" imgW="1117440" imgH="533160" progId="Equation.3">
                  <p:embed/>
                </p:oleObj>
              </mc:Choice>
              <mc:Fallback>
                <p:oleObj name="Equation" r:id="rId7" imgW="1117440" imgH="5331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8338" y="4868863"/>
                        <a:ext cx="188277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5"/>
          <p:cNvGraphicFramePr>
            <a:graphicFrameLocks noChangeAspect="1"/>
          </p:cNvGraphicFramePr>
          <p:nvPr>
            <p:extLst>
              <p:ext uri="{D42A27DB-BD31-4B8C-83A1-F6EECF244321}">
                <p14:modId xmlns:p14="http://schemas.microsoft.com/office/powerpoint/2010/main" val="1300255849"/>
              </p:ext>
            </p:extLst>
          </p:nvPr>
        </p:nvGraphicFramePr>
        <p:xfrm>
          <a:off x="4788024" y="5949280"/>
          <a:ext cx="284162" cy="331787"/>
        </p:xfrm>
        <a:graphic>
          <a:graphicData uri="http://schemas.openxmlformats.org/presentationml/2006/ole">
            <mc:AlternateContent xmlns:mc="http://schemas.openxmlformats.org/markup-compatibility/2006">
              <mc:Choice xmlns:v="urn:schemas-microsoft-com:vml" Requires="v">
                <p:oleObj spid="_x0000_s3145" name="Equation" r:id="rId9" imgW="139680" imgH="164880" progId="Equation.3">
                  <p:embed/>
                </p:oleObj>
              </mc:Choice>
              <mc:Fallback>
                <p:oleObj name="Equation" r:id="rId9" imgW="139680" imgH="1648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8024" y="5949280"/>
                        <a:ext cx="284162"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68512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fld id="{CE6FBAD1-96FC-42DA-98DE-D4468EAE8F72}" type="slidenum">
              <a:rPr lang="en-GB"/>
              <a:pPr/>
              <a:t>9</a:t>
            </a:fld>
            <a:endParaRPr lang="en-GB"/>
          </a:p>
        </p:txBody>
      </p:sp>
      <p:sp>
        <p:nvSpPr>
          <p:cNvPr id="3" name="Rectangle 4"/>
          <p:cNvSpPr>
            <a:spLocks noChangeArrowheads="1"/>
          </p:cNvSpPr>
          <p:nvPr/>
        </p:nvSpPr>
        <p:spPr bwMode="auto">
          <a:xfrm>
            <a:off x="685800" y="2603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GB" sz="3200" b="1">
                <a:solidFill>
                  <a:schemeClr val="tx2"/>
                </a:solidFill>
              </a:rPr>
              <a:t>F-Distribution</a:t>
            </a:r>
            <a:endParaRPr lang="en-GB" sz="3200" b="1">
              <a:solidFill>
                <a:srgbClr val="FF3300"/>
              </a:solidFill>
            </a:endParaRPr>
          </a:p>
        </p:txBody>
      </p:sp>
      <p:sp>
        <p:nvSpPr>
          <p:cNvPr id="4" name="Rectangle 5"/>
          <p:cNvSpPr>
            <a:spLocks noChangeArrowheads="1"/>
          </p:cNvSpPr>
          <p:nvPr/>
        </p:nvSpPr>
        <p:spPr bwMode="auto">
          <a:xfrm>
            <a:off x="685800" y="1268760"/>
            <a:ext cx="7918450" cy="4608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GB" sz="2000" dirty="0">
                <a:solidFill>
                  <a:srgbClr val="002060"/>
                </a:solidFill>
              </a:rPr>
              <a:t>A </a:t>
            </a:r>
            <a:r>
              <a:rPr lang="en-GB" sz="2000" dirty="0" err="1">
                <a:solidFill>
                  <a:srgbClr val="002060"/>
                </a:solidFill>
              </a:rPr>
              <a:t>r.v</a:t>
            </a:r>
            <a:r>
              <a:rPr lang="en-GB" sz="2000" dirty="0">
                <a:solidFill>
                  <a:srgbClr val="002060"/>
                </a:solidFill>
              </a:rPr>
              <a:t>. </a:t>
            </a:r>
            <a:r>
              <a:rPr lang="en-GB" sz="2000" i="1" dirty="0">
                <a:solidFill>
                  <a:srgbClr val="002060"/>
                </a:solidFill>
              </a:rPr>
              <a:t>X </a:t>
            </a:r>
            <a:r>
              <a:rPr lang="en-GB" sz="2000" dirty="0">
                <a:solidFill>
                  <a:srgbClr val="002060"/>
                </a:solidFill>
              </a:rPr>
              <a:t>has an </a:t>
            </a:r>
            <a:r>
              <a:rPr lang="en-GB" sz="2000" i="1" dirty="0">
                <a:solidFill>
                  <a:srgbClr val="002060"/>
                </a:solidFill>
              </a:rPr>
              <a:t>F </a:t>
            </a:r>
            <a:r>
              <a:rPr lang="en-GB" sz="2000" dirty="0">
                <a:solidFill>
                  <a:srgbClr val="002060"/>
                </a:solidFill>
              </a:rPr>
              <a:t>distribution with </a:t>
            </a:r>
            <a:r>
              <a:rPr lang="en-GB" sz="2000" b="1" dirty="0">
                <a:solidFill>
                  <a:srgbClr val="FF3300"/>
                </a:solidFill>
              </a:rPr>
              <a:t>m</a:t>
            </a:r>
            <a:r>
              <a:rPr lang="en-GB" sz="2000" dirty="0"/>
              <a:t> </a:t>
            </a:r>
            <a:r>
              <a:rPr lang="en-GB" sz="2000" dirty="0">
                <a:solidFill>
                  <a:schemeClr val="tx2"/>
                </a:solidFill>
              </a:rPr>
              <a:t>and</a:t>
            </a:r>
            <a:r>
              <a:rPr lang="en-GB" sz="2000" dirty="0"/>
              <a:t> </a:t>
            </a:r>
            <a:r>
              <a:rPr lang="en-GB" sz="2000" b="1" dirty="0">
                <a:solidFill>
                  <a:srgbClr val="FF3300"/>
                </a:solidFill>
              </a:rPr>
              <a:t>n </a:t>
            </a:r>
            <a:r>
              <a:rPr lang="en-GB" sz="2000" dirty="0" err="1">
                <a:solidFill>
                  <a:srgbClr val="002060"/>
                </a:solidFill>
              </a:rPr>
              <a:t>d.o.f</a:t>
            </a:r>
            <a:r>
              <a:rPr lang="en-GB" sz="2000" dirty="0">
                <a:solidFill>
                  <a:srgbClr val="002060"/>
                </a:solidFill>
              </a:rPr>
              <a:t>. if it has a density function = ratio of gamma functions for x&gt;0 and  = 0 otherwise.</a:t>
            </a:r>
          </a:p>
          <a:p>
            <a:pPr marL="342900" indent="-342900">
              <a:spcBef>
                <a:spcPct val="20000"/>
              </a:spcBef>
              <a:buFontTx/>
              <a:buChar char="•"/>
            </a:pPr>
            <a:r>
              <a:rPr lang="en-GB" sz="2000" dirty="0"/>
              <a:t/>
            </a:r>
            <a:br>
              <a:rPr lang="en-GB" sz="2000" dirty="0"/>
            </a:br>
            <a:r>
              <a:rPr lang="en-GB" sz="2000" dirty="0"/>
              <a:t>				</a:t>
            </a:r>
            <a:br>
              <a:rPr lang="en-GB" sz="2000" dirty="0"/>
            </a:br>
            <a:r>
              <a:rPr lang="en-GB" sz="2000" dirty="0"/>
              <a:t>	                                                                           </a:t>
            </a:r>
          </a:p>
          <a:p>
            <a:pPr marL="342900" indent="-342900">
              <a:spcBef>
                <a:spcPct val="20000"/>
              </a:spcBef>
            </a:pPr>
            <a:r>
              <a:rPr lang="en-GB" sz="2000" dirty="0"/>
              <a:t>                                                                                         </a:t>
            </a:r>
          </a:p>
          <a:p>
            <a:pPr marL="342900" indent="-342900">
              <a:spcBef>
                <a:spcPct val="20000"/>
              </a:spcBef>
              <a:buFontTx/>
              <a:buChar char="•"/>
            </a:pPr>
            <a:r>
              <a:rPr lang="en-GB" sz="2000" dirty="0">
                <a:solidFill>
                  <a:srgbClr val="002060"/>
                </a:solidFill>
              </a:rPr>
              <a:t>For  </a:t>
            </a:r>
            <a:r>
              <a:rPr lang="en-GB" sz="2000" i="1" dirty="0">
                <a:solidFill>
                  <a:srgbClr val="002060"/>
                </a:solidFill>
              </a:rPr>
              <a:t>X</a:t>
            </a:r>
            <a:r>
              <a:rPr lang="en-GB" sz="2000" dirty="0">
                <a:solidFill>
                  <a:srgbClr val="002060"/>
                </a:solidFill>
              </a:rPr>
              <a:t> </a:t>
            </a:r>
            <a:r>
              <a:rPr lang="en-GB" sz="2000" dirty="0" smtClean="0">
                <a:solidFill>
                  <a:srgbClr val="002060"/>
                </a:solidFill>
              </a:rPr>
              <a:t>and </a:t>
            </a:r>
            <a:r>
              <a:rPr lang="en-GB" sz="2000" i="1" dirty="0" smtClean="0">
                <a:solidFill>
                  <a:srgbClr val="002060"/>
                </a:solidFill>
              </a:rPr>
              <a:t>Y</a:t>
            </a:r>
            <a:r>
              <a:rPr lang="en-GB" sz="2000" dirty="0" smtClean="0">
                <a:solidFill>
                  <a:srgbClr val="002060"/>
                </a:solidFill>
              </a:rPr>
              <a:t> </a:t>
            </a:r>
            <a:r>
              <a:rPr lang="en-GB" sz="2000" dirty="0">
                <a:solidFill>
                  <a:srgbClr val="FF3300"/>
                </a:solidFill>
              </a:rPr>
              <a:t>independent</a:t>
            </a:r>
            <a:r>
              <a:rPr lang="en-GB" sz="2000" dirty="0"/>
              <a:t> </a:t>
            </a:r>
            <a:r>
              <a:rPr lang="en-GB" sz="2000" dirty="0" err="1">
                <a:solidFill>
                  <a:srgbClr val="002060"/>
                </a:solidFill>
              </a:rPr>
              <a:t>r.v.’s</a:t>
            </a:r>
            <a:r>
              <a:rPr lang="en-GB" sz="2000" dirty="0">
                <a:solidFill>
                  <a:srgbClr val="002060"/>
                </a:solidFill>
              </a:rPr>
              <a:t>, </a:t>
            </a:r>
            <a:r>
              <a:rPr lang="en-GB" sz="2000" i="1" dirty="0">
                <a:solidFill>
                  <a:srgbClr val="002060"/>
                </a:solidFill>
              </a:rPr>
              <a:t>X</a:t>
            </a:r>
            <a:r>
              <a:rPr lang="en-GB" sz="2000" dirty="0">
                <a:solidFill>
                  <a:srgbClr val="002060"/>
                </a:solidFill>
              </a:rPr>
              <a:t> ~ </a:t>
            </a:r>
            <a:r>
              <a:rPr lang="en-GB" sz="2000" dirty="0">
                <a:solidFill>
                  <a:srgbClr val="002060"/>
                </a:solidFill>
                <a:latin typeface="Symbol" pitchFamily="18" charset="2"/>
              </a:rPr>
              <a:t>c</a:t>
            </a:r>
            <a:r>
              <a:rPr lang="en-GB" sz="2000" baseline="-25000" dirty="0">
                <a:solidFill>
                  <a:srgbClr val="002060"/>
                </a:solidFill>
              </a:rPr>
              <a:t>m</a:t>
            </a:r>
            <a:r>
              <a:rPr lang="en-GB" sz="2000" baseline="30000" dirty="0">
                <a:solidFill>
                  <a:srgbClr val="002060"/>
                </a:solidFill>
              </a:rPr>
              <a:t>2</a:t>
            </a:r>
            <a:r>
              <a:rPr lang="en-GB" sz="2000" dirty="0">
                <a:solidFill>
                  <a:srgbClr val="002060"/>
                </a:solidFill>
              </a:rPr>
              <a:t> and </a:t>
            </a:r>
            <a:r>
              <a:rPr lang="en-GB" sz="2000" i="1" dirty="0">
                <a:solidFill>
                  <a:srgbClr val="002060"/>
                </a:solidFill>
              </a:rPr>
              <a:t>Y~</a:t>
            </a:r>
            <a:r>
              <a:rPr lang="en-GB" sz="2000" dirty="0">
                <a:solidFill>
                  <a:srgbClr val="002060"/>
                </a:solidFill>
              </a:rPr>
              <a:t> </a:t>
            </a:r>
            <a:r>
              <a:rPr lang="en-GB" sz="2000" dirty="0">
                <a:solidFill>
                  <a:srgbClr val="002060"/>
                </a:solidFill>
                <a:latin typeface="Symbol" pitchFamily="18" charset="2"/>
              </a:rPr>
              <a:t>c</a:t>
            </a:r>
            <a:r>
              <a:rPr lang="en-GB" sz="2000" baseline="-25000" dirty="0">
                <a:solidFill>
                  <a:srgbClr val="002060"/>
                </a:solidFill>
              </a:rPr>
              <a:t>n</a:t>
            </a:r>
            <a:r>
              <a:rPr lang="en-GB" sz="2000" baseline="30000" dirty="0">
                <a:solidFill>
                  <a:srgbClr val="002060"/>
                </a:solidFill>
              </a:rPr>
              <a:t>2</a:t>
            </a:r>
            <a:r>
              <a:rPr lang="en-GB" sz="2000" dirty="0">
                <a:solidFill>
                  <a:srgbClr val="002060"/>
                </a:solidFill>
              </a:rPr>
              <a:t>  then</a:t>
            </a:r>
            <a:r>
              <a:rPr lang="en-GB" sz="2000" dirty="0"/>
              <a:t/>
            </a:r>
            <a:br>
              <a:rPr lang="en-GB" sz="2000" dirty="0"/>
            </a:br>
            <a:endParaRPr lang="en-GB" sz="2000" dirty="0"/>
          </a:p>
          <a:p>
            <a:pPr marL="342900" indent="-342900">
              <a:spcBef>
                <a:spcPct val="20000"/>
              </a:spcBef>
              <a:buFontTx/>
              <a:buChar char="•"/>
            </a:pPr>
            <a:r>
              <a:rPr lang="en-GB" sz="2000" dirty="0">
                <a:solidFill>
                  <a:srgbClr val="002060"/>
                </a:solidFill>
              </a:rPr>
              <a:t>One consequence: </a:t>
            </a:r>
            <a:r>
              <a:rPr lang="en-GB" sz="2000" i="1" dirty="0">
                <a:solidFill>
                  <a:srgbClr val="002060"/>
                </a:solidFill>
              </a:rPr>
              <a:t>if x</a:t>
            </a:r>
            <a:r>
              <a:rPr lang="en-GB" sz="2000" i="1" baseline="-25000" dirty="0">
                <a:solidFill>
                  <a:srgbClr val="002060"/>
                </a:solidFill>
              </a:rPr>
              <a:t>1</a:t>
            </a:r>
            <a:r>
              <a:rPr lang="en-GB" sz="2000" i="1" dirty="0">
                <a:solidFill>
                  <a:srgbClr val="002060"/>
                </a:solidFill>
              </a:rPr>
              <a:t>, x</a:t>
            </a:r>
            <a:r>
              <a:rPr lang="en-GB" sz="2000" i="1" baseline="-25000" dirty="0">
                <a:solidFill>
                  <a:srgbClr val="002060"/>
                </a:solidFill>
              </a:rPr>
              <a:t>2</a:t>
            </a:r>
            <a:r>
              <a:rPr lang="en-GB" sz="2000" i="1" dirty="0">
                <a:solidFill>
                  <a:srgbClr val="002060"/>
                </a:solidFill>
              </a:rPr>
              <a:t>, … , </a:t>
            </a:r>
            <a:r>
              <a:rPr lang="en-GB" sz="2000" i="1" dirty="0" err="1">
                <a:solidFill>
                  <a:srgbClr val="002060"/>
                </a:solidFill>
              </a:rPr>
              <a:t>x</a:t>
            </a:r>
            <a:r>
              <a:rPr lang="en-GB" sz="2000" i="1" baseline="-25000" dirty="0" err="1">
                <a:solidFill>
                  <a:srgbClr val="002060"/>
                </a:solidFill>
              </a:rPr>
              <a:t>m</a:t>
            </a:r>
            <a:r>
              <a:rPr lang="en-GB" sz="2000" dirty="0">
                <a:solidFill>
                  <a:srgbClr val="002060"/>
                </a:solidFill>
              </a:rPr>
              <a:t>  </a:t>
            </a:r>
            <a:r>
              <a:rPr lang="en-GB" sz="2000" i="1" dirty="0">
                <a:solidFill>
                  <a:srgbClr val="002060"/>
                </a:solidFill>
              </a:rPr>
              <a:t>( m  </a:t>
            </a:r>
            <a:r>
              <a:rPr lang="en-GB" sz="2000" i="1" dirty="0">
                <a:solidFill>
                  <a:srgbClr val="002060"/>
                </a:solidFill>
                <a:latin typeface="Symbol" pitchFamily="18" charset="2"/>
              </a:rPr>
              <a:t>³ 2)</a:t>
            </a:r>
            <a:r>
              <a:rPr lang="en-GB" sz="2000" dirty="0">
                <a:solidFill>
                  <a:srgbClr val="002060"/>
                </a:solidFill>
              </a:rPr>
              <a:t> is a random sample from </a:t>
            </a:r>
            <a:r>
              <a:rPr lang="en-GB" sz="2000" i="1" dirty="0">
                <a:solidFill>
                  <a:srgbClr val="002060"/>
                </a:solidFill>
              </a:rPr>
              <a:t>N(</a:t>
            </a:r>
            <a:r>
              <a:rPr lang="en-GB" sz="2000" i="1" dirty="0">
                <a:solidFill>
                  <a:srgbClr val="002060"/>
                </a:solidFill>
                <a:latin typeface="Symbol" pitchFamily="18" charset="2"/>
              </a:rPr>
              <a:t>m</a:t>
            </a:r>
            <a:r>
              <a:rPr lang="en-GB" sz="2000" i="1" baseline="-25000" dirty="0">
                <a:solidFill>
                  <a:srgbClr val="002060"/>
                </a:solidFill>
              </a:rPr>
              <a:t>1</a:t>
            </a:r>
            <a:r>
              <a:rPr lang="en-GB" sz="2000" i="1" dirty="0">
                <a:solidFill>
                  <a:srgbClr val="002060"/>
                </a:solidFill>
              </a:rPr>
              <a:t>, </a:t>
            </a:r>
            <a:r>
              <a:rPr lang="en-GB" sz="2000" i="1" dirty="0">
                <a:solidFill>
                  <a:srgbClr val="002060"/>
                </a:solidFill>
                <a:latin typeface="Symbol" pitchFamily="18" charset="2"/>
              </a:rPr>
              <a:t>s</a:t>
            </a:r>
            <a:r>
              <a:rPr lang="en-GB" sz="2000" i="1" baseline="-25000" dirty="0">
                <a:solidFill>
                  <a:srgbClr val="002060"/>
                </a:solidFill>
              </a:rPr>
              <a:t>1</a:t>
            </a:r>
            <a:r>
              <a:rPr lang="en-GB" sz="2000" i="1" baseline="30000" dirty="0">
                <a:solidFill>
                  <a:srgbClr val="002060"/>
                </a:solidFill>
              </a:rPr>
              <a:t>2</a:t>
            </a:r>
            <a:r>
              <a:rPr lang="en-GB" sz="2000" i="1" dirty="0">
                <a:solidFill>
                  <a:srgbClr val="002060"/>
                </a:solidFill>
              </a:rPr>
              <a:t>),</a:t>
            </a:r>
            <a:r>
              <a:rPr lang="en-GB" sz="2000" dirty="0">
                <a:solidFill>
                  <a:srgbClr val="002060"/>
                </a:solidFill>
              </a:rPr>
              <a:t> and </a:t>
            </a:r>
            <a:r>
              <a:rPr lang="en-GB" sz="2000" i="1" dirty="0">
                <a:solidFill>
                  <a:srgbClr val="002060"/>
                </a:solidFill>
              </a:rPr>
              <a:t>y</a:t>
            </a:r>
            <a:r>
              <a:rPr lang="en-GB" sz="2000" i="1" baseline="-25000" dirty="0">
                <a:solidFill>
                  <a:srgbClr val="002060"/>
                </a:solidFill>
              </a:rPr>
              <a:t>1</a:t>
            </a:r>
            <a:r>
              <a:rPr lang="en-GB" sz="2000" i="1" dirty="0">
                <a:solidFill>
                  <a:srgbClr val="002060"/>
                </a:solidFill>
              </a:rPr>
              <a:t>, y</a:t>
            </a:r>
            <a:r>
              <a:rPr lang="en-GB" sz="2000" i="1" baseline="-25000" dirty="0">
                <a:solidFill>
                  <a:srgbClr val="002060"/>
                </a:solidFill>
              </a:rPr>
              <a:t>2</a:t>
            </a:r>
            <a:r>
              <a:rPr lang="en-GB" sz="2000" i="1" dirty="0">
                <a:solidFill>
                  <a:srgbClr val="002060"/>
                </a:solidFill>
              </a:rPr>
              <a:t>, … , </a:t>
            </a:r>
            <a:r>
              <a:rPr lang="en-GB" sz="2000" i="1" dirty="0" err="1">
                <a:solidFill>
                  <a:srgbClr val="002060"/>
                </a:solidFill>
              </a:rPr>
              <a:t>y</a:t>
            </a:r>
            <a:r>
              <a:rPr lang="en-GB" sz="2000" i="1" baseline="-25000" dirty="0" err="1">
                <a:solidFill>
                  <a:srgbClr val="002060"/>
                </a:solidFill>
              </a:rPr>
              <a:t>n</a:t>
            </a:r>
            <a:r>
              <a:rPr lang="en-GB" sz="2000" i="1" dirty="0">
                <a:solidFill>
                  <a:srgbClr val="002060"/>
                </a:solidFill>
              </a:rPr>
              <a:t>  ( n  </a:t>
            </a:r>
            <a:r>
              <a:rPr lang="en-GB" sz="2000" i="1" dirty="0">
                <a:solidFill>
                  <a:srgbClr val="002060"/>
                </a:solidFill>
                <a:latin typeface="Symbol" pitchFamily="18" charset="2"/>
              </a:rPr>
              <a:t>³ 2)</a:t>
            </a:r>
            <a:r>
              <a:rPr lang="en-GB" sz="2000" dirty="0">
                <a:solidFill>
                  <a:srgbClr val="002060"/>
                </a:solidFill>
              </a:rPr>
              <a:t> a random sample from N(</a:t>
            </a:r>
            <a:r>
              <a:rPr lang="en-GB" sz="2000" dirty="0">
                <a:solidFill>
                  <a:srgbClr val="002060"/>
                </a:solidFill>
                <a:latin typeface="Symbol" pitchFamily="18" charset="2"/>
              </a:rPr>
              <a:t>m</a:t>
            </a:r>
            <a:r>
              <a:rPr lang="en-GB" sz="2000" baseline="-25000" dirty="0">
                <a:solidFill>
                  <a:srgbClr val="002060"/>
                </a:solidFill>
              </a:rPr>
              <a:t>2</a:t>
            </a:r>
            <a:r>
              <a:rPr lang="en-GB" sz="2000" dirty="0">
                <a:solidFill>
                  <a:srgbClr val="002060"/>
                </a:solidFill>
              </a:rPr>
              <a:t>,</a:t>
            </a:r>
            <a:r>
              <a:rPr lang="en-GB" sz="2000" dirty="0">
                <a:solidFill>
                  <a:srgbClr val="002060"/>
                </a:solidFill>
                <a:latin typeface="Symbol" pitchFamily="18" charset="2"/>
              </a:rPr>
              <a:t>s</a:t>
            </a:r>
            <a:r>
              <a:rPr lang="en-GB" sz="2000" baseline="-25000" dirty="0">
                <a:solidFill>
                  <a:srgbClr val="002060"/>
                </a:solidFill>
              </a:rPr>
              <a:t>2</a:t>
            </a:r>
            <a:r>
              <a:rPr lang="en-GB" sz="2000" baseline="30000" dirty="0">
                <a:solidFill>
                  <a:srgbClr val="002060"/>
                </a:solidFill>
              </a:rPr>
              <a:t>2</a:t>
            </a:r>
            <a:r>
              <a:rPr lang="en-GB" sz="2000" dirty="0">
                <a:solidFill>
                  <a:srgbClr val="002060"/>
                </a:solidFill>
              </a:rPr>
              <a:t>), then</a:t>
            </a:r>
            <a:r>
              <a:rPr lang="en-GB" sz="2000" dirty="0"/>
              <a:t/>
            </a:r>
            <a:br>
              <a:rPr lang="en-GB" sz="2000" dirty="0"/>
            </a:br>
            <a:r>
              <a:rPr lang="en-GB" sz="2000" dirty="0"/>
              <a:t>			</a:t>
            </a:r>
            <a:endParaRPr lang="en-GB" sz="1000" dirty="0"/>
          </a:p>
        </p:txBody>
      </p:sp>
      <p:graphicFrame>
        <p:nvGraphicFramePr>
          <p:cNvPr id="5" name="Object 6"/>
          <p:cNvGraphicFramePr>
            <a:graphicFrameLocks noChangeAspect="1"/>
          </p:cNvGraphicFramePr>
          <p:nvPr>
            <p:extLst>
              <p:ext uri="{D42A27DB-BD31-4B8C-83A1-F6EECF244321}">
                <p14:modId xmlns:p14="http://schemas.microsoft.com/office/powerpoint/2010/main" val="239407883"/>
              </p:ext>
            </p:extLst>
          </p:nvPr>
        </p:nvGraphicFramePr>
        <p:xfrm>
          <a:off x="2357439" y="1988840"/>
          <a:ext cx="3870746" cy="1263181"/>
        </p:xfrm>
        <a:graphic>
          <a:graphicData uri="http://schemas.openxmlformats.org/presentationml/2006/ole">
            <mc:AlternateContent xmlns:mc="http://schemas.openxmlformats.org/markup-compatibility/2006">
              <mc:Choice xmlns:v="urn:schemas-microsoft-com:vml" Requires="v">
                <p:oleObj spid="_x0000_s4146" name="Equation" r:id="rId3" imgW="2336760" imgH="761760" progId="Equation.3">
                  <p:embed/>
                </p:oleObj>
              </mc:Choice>
              <mc:Fallback>
                <p:oleObj name="Equation" r:id="rId3" imgW="2336760" imgH="7617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39" y="1988840"/>
                        <a:ext cx="3870746" cy="1263181"/>
                      </a:xfrm>
                      <a:prstGeom prst="rect">
                        <a:avLst/>
                      </a:prstGeom>
                      <a:noFill/>
                      <a:ln>
                        <a:noFill/>
                      </a:ln>
                      <a:effectLst/>
                      <a:ex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3318566497"/>
              </p:ext>
            </p:extLst>
          </p:nvPr>
        </p:nvGraphicFramePr>
        <p:xfrm>
          <a:off x="6804248" y="3134544"/>
          <a:ext cx="1462088" cy="798512"/>
        </p:xfrm>
        <a:graphic>
          <a:graphicData uri="http://schemas.openxmlformats.org/presentationml/2006/ole">
            <mc:AlternateContent xmlns:mc="http://schemas.openxmlformats.org/markup-compatibility/2006">
              <mc:Choice xmlns:v="urn:schemas-microsoft-com:vml" Requires="v">
                <p:oleObj spid="_x0000_s4147" name="Equation" r:id="rId5" imgW="787320" imgH="431640" progId="Equation.3">
                  <p:embed/>
                </p:oleObj>
              </mc:Choice>
              <mc:Fallback>
                <p:oleObj name="Equation" r:id="rId5" imgW="78732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248" y="3134544"/>
                        <a:ext cx="1462088"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3791215532"/>
              </p:ext>
            </p:extLst>
          </p:nvPr>
        </p:nvGraphicFramePr>
        <p:xfrm>
          <a:off x="2987675" y="4941168"/>
          <a:ext cx="3516313" cy="1216025"/>
        </p:xfrm>
        <a:graphic>
          <a:graphicData uri="http://schemas.openxmlformats.org/presentationml/2006/ole">
            <mc:AlternateContent xmlns:mc="http://schemas.openxmlformats.org/markup-compatibility/2006">
              <mc:Choice xmlns:v="urn:schemas-microsoft-com:vml" Requires="v">
                <p:oleObj spid="_x0000_s4148" name="Equation" r:id="rId7" imgW="1981080" imgH="685800" progId="Equation.3">
                  <p:embed/>
                </p:oleObj>
              </mc:Choice>
              <mc:Fallback>
                <p:oleObj name="Equation" r:id="rId7" imgW="1981080" imgH="685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5" y="4941168"/>
                        <a:ext cx="3516313" cy="121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93526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TotalTime>
  <Words>2560</Words>
  <Application>Microsoft Office PowerPoint</Application>
  <PresentationFormat>On-screen Show (4:3)</PresentationFormat>
  <Paragraphs>340</Paragraphs>
  <Slides>29</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2" baseType="lpstr">
      <vt:lpstr>Office Theme</vt:lpstr>
      <vt:lpstr>Equation</vt:lpstr>
      <vt:lpstr>Microsoft Equation 3.0</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Examples </vt:lpstr>
      <vt:lpstr>PowerPoint Presentation</vt:lpstr>
      <vt:lpstr>PowerPoint Presentation</vt:lpstr>
      <vt:lpstr>PowerPoint Presentation</vt:lpstr>
      <vt:lpstr>Developed Examples using Standard Distributions/sampling distributions</vt:lpstr>
      <vt:lpstr>Example contd.</vt:lpstr>
      <vt:lpstr>Example contd.</vt:lpstr>
      <vt:lpstr>Example contd.</vt:lpstr>
      <vt:lpstr> Developed Examples using Standard Distributions/sampling distributions </vt:lpstr>
      <vt:lpstr>PowerPoint Presentation</vt:lpstr>
      <vt:lpstr>PowerPoint Presentation</vt:lpstr>
      <vt:lpstr>PowerPoint Presentation</vt:lpstr>
      <vt:lpstr>PowerPoint Presentation</vt:lpstr>
    </vt:vector>
  </TitlesOfParts>
  <Company>DCU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Windows User</dc:creator>
  <cp:lastModifiedBy>Windows User</cp:lastModifiedBy>
  <cp:revision>31</cp:revision>
  <dcterms:created xsi:type="dcterms:W3CDTF">2011-10-04T12:16:09Z</dcterms:created>
  <dcterms:modified xsi:type="dcterms:W3CDTF">2011-10-13T13:59:21Z</dcterms:modified>
</cp:coreProperties>
</file>