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4"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5" r:id="rId31"/>
    <p:sldId id="286" r:id="rId32"/>
    <p:sldId id="288" r:id="rId33"/>
    <p:sldId id="289" r:id="rId34"/>
    <p:sldId id="290" r:id="rId35"/>
    <p:sldId id="29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66"/>
    <a:srgbClr val="172C85"/>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828" y="-108"/>
      </p:cViewPr>
      <p:guideLst>
        <p:guide orient="horz" pos="2160"/>
        <p:guide pos="2880"/>
      </p:guideLst>
    </p:cSldViewPr>
  </p:slideViewPr>
  <p:notesTextViewPr>
    <p:cViewPr>
      <p:scale>
        <a:sx n="1" d="1"/>
        <a:sy n="1" d="1"/>
      </p:scale>
      <p:origin x="0" y="0"/>
    </p:cViewPr>
  </p:notesTextViewPr>
  <p:sorterViewPr>
    <p:cViewPr>
      <p:scale>
        <a:sx n="66" d="100"/>
        <a:sy n="66" d="100"/>
      </p:scale>
      <p:origin x="0" y="21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1.wmf"/><Relationship Id="rId1" Type="http://schemas.openxmlformats.org/officeDocument/2006/relationships/image" Target="../media/image32.wmf"/><Relationship Id="rId5" Type="http://schemas.openxmlformats.org/officeDocument/2006/relationships/image" Target="../media/image30.wmf"/><Relationship Id="rId4"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59.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8.wmf"/><Relationship Id="rId5" Type="http://schemas.openxmlformats.org/officeDocument/2006/relationships/image" Target="../media/image14.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lvl1pPr>
              <a:defRPr/>
            </a:lvl1pPr>
          </a:lstStyle>
          <a:p>
            <a:pPr>
              <a:defRPr/>
            </a:pPr>
            <a:fld id="{99DB41E6-CA3B-4FC0-845E-074E51044592}" type="datetimeFigureOut">
              <a:rPr lang="en-IE"/>
              <a:pPr>
                <a:defRPr/>
              </a:pPr>
              <a:t>26/10/2011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FB641911-F9FC-4973-870F-1DEB57715B53}" type="slidenum">
              <a:rPr lang="en-IE"/>
              <a:pPr>
                <a:defRPr/>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989D6C12-A2E0-4380-B086-CF414BD1D2FA}" type="datetimeFigureOut">
              <a:rPr lang="en-IE"/>
              <a:pPr>
                <a:defRPr/>
              </a:pPr>
              <a:t>26/10/2011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3D93970F-A2C2-4D42-837B-6F90894D0693}" type="slidenum">
              <a:rPr lang="en-IE"/>
              <a:pPr>
                <a:defRPr/>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FDF31085-1C0A-4500-82F6-395E7AC8E300}" type="datetimeFigureOut">
              <a:rPr lang="en-IE"/>
              <a:pPr>
                <a:defRPr/>
              </a:pPr>
              <a:t>26/10/2011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60D597D6-BDC9-4AD9-92F8-8828F98F4578}" type="slidenum">
              <a:rPr lang="en-IE"/>
              <a:pPr>
                <a:defRPr/>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lvl1pPr>
              <a:defRPr/>
            </a:lvl1pPr>
          </a:lstStyle>
          <a:p>
            <a:pPr>
              <a:defRPr/>
            </a:pPr>
            <a:fld id="{E2322A04-018B-4AA7-BE92-475CD9177906}" type="datetimeFigureOut">
              <a:rPr lang="en-IE"/>
              <a:pPr>
                <a:defRPr/>
              </a:pPr>
              <a:t>26/10/2011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2A40ABC-D6C5-449F-B999-74424B76C07B}" type="slidenum">
              <a:rPr lang="en-IE"/>
              <a:pPr>
                <a:defRPr/>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41FDC36-A394-41F6-8D96-62E910F5168E}" type="datetimeFigureOut">
              <a:rPr lang="en-IE"/>
              <a:pPr>
                <a:defRPr/>
              </a:pPr>
              <a:t>26/10/2011</a:t>
            </a:fld>
            <a:endParaRPr lang="en-IE"/>
          </a:p>
        </p:txBody>
      </p:sp>
      <p:sp>
        <p:nvSpPr>
          <p:cNvPr id="5" name="Footer Placeholder 4"/>
          <p:cNvSpPr>
            <a:spLocks noGrp="1"/>
          </p:cNvSpPr>
          <p:nvPr>
            <p:ph type="ftr" sz="quarter" idx="11"/>
          </p:nvPr>
        </p:nvSpPr>
        <p:spPr/>
        <p:txBody>
          <a:bodyPr/>
          <a:lstStyle>
            <a:lvl1pPr>
              <a:defRPr/>
            </a:lvl1pPr>
          </a:lstStyle>
          <a:p>
            <a:pPr>
              <a:defRPr/>
            </a:pPr>
            <a:endParaRPr lang="en-IE"/>
          </a:p>
        </p:txBody>
      </p:sp>
      <p:sp>
        <p:nvSpPr>
          <p:cNvPr id="6" name="Slide Number Placeholder 5"/>
          <p:cNvSpPr>
            <a:spLocks noGrp="1"/>
          </p:cNvSpPr>
          <p:nvPr>
            <p:ph type="sldNum" sz="quarter" idx="12"/>
          </p:nvPr>
        </p:nvSpPr>
        <p:spPr/>
        <p:txBody>
          <a:bodyPr/>
          <a:lstStyle>
            <a:lvl1pPr>
              <a:defRPr/>
            </a:lvl1pPr>
          </a:lstStyle>
          <a:p>
            <a:pPr>
              <a:defRPr/>
            </a:pPr>
            <a:fld id="{58E7AC04-341E-40C1-973F-CB2A7DEBEA2F}" type="slidenum">
              <a:rPr lang="en-IE"/>
              <a:pPr>
                <a:defRPr/>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3"/>
          <p:cNvSpPr>
            <a:spLocks noGrp="1"/>
          </p:cNvSpPr>
          <p:nvPr>
            <p:ph type="dt" sz="half" idx="10"/>
          </p:nvPr>
        </p:nvSpPr>
        <p:spPr/>
        <p:txBody>
          <a:bodyPr/>
          <a:lstStyle>
            <a:lvl1pPr>
              <a:defRPr/>
            </a:lvl1pPr>
          </a:lstStyle>
          <a:p>
            <a:pPr>
              <a:defRPr/>
            </a:pPr>
            <a:fld id="{E23524F8-299B-43F9-8777-6CC9D5C983CB}" type="datetimeFigureOut">
              <a:rPr lang="en-IE"/>
              <a:pPr>
                <a:defRPr/>
              </a:pPr>
              <a:t>26/10/2011</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31086B53-81F8-404F-A4BA-4F76D8996677}" type="slidenum">
              <a:rPr lang="en-IE"/>
              <a:pPr>
                <a:defRPr/>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3"/>
          <p:cNvSpPr>
            <a:spLocks noGrp="1"/>
          </p:cNvSpPr>
          <p:nvPr>
            <p:ph type="dt" sz="half" idx="10"/>
          </p:nvPr>
        </p:nvSpPr>
        <p:spPr/>
        <p:txBody>
          <a:bodyPr/>
          <a:lstStyle>
            <a:lvl1pPr>
              <a:defRPr/>
            </a:lvl1pPr>
          </a:lstStyle>
          <a:p>
            <a:pPr>
              <a:defRPr/>
            </a:pPr>
            <a:fld id="{C9F35592-FBCE-4090-BE3D-A9E059529506}" type="datetimeFigureOut">
              <a:rPr lang="en-IE"/>
              <a:pPr>
                <a:defRPr/>
              </a:pPr>
              <a:t>26/10/2011</a:t>
            </a:fld>
            <a:endParaRPr lang="en-IE"/>
          </a:p>
        </p:txBody>
      </p:sp>
      <p:sp>
        <p:nvSpPr>
          <p:cNvPr id="8" name="Footer Placeholder 4"/>
          <p:cNvSpPr>
            <a:spLocks noGrp="1"/>
          </p:cNvSpPr>
          <p:nvPr>
            <p:ph type="ftr" sz="quarter" idx="11"/>
          </p:nvPr>
        </p:nvSpPr>
        <p:spPr/>
        <p:txBody>
          <a:bodyPr/>
          <a:lstStyle>
            <a:lvl1pPr>
              <a:defRPr/>
            </a:lvl1pPr>
          </a:lstStyle>
          <a:p>
            <a:pPr>
              <a:defRPr/>
            </a:pPr>
            <a:endParaRPr lang="en-IE"/>
          </a:p>
        </p:txBody>
      </p:sp>
      <p:sp>
        <p:nvSpPr>
          <p:cNvPr id="9" name="Slide Number Placeholder 5"/>
          <p:cNvSpPr>
            <a:spLocks noGrp="1"/>
          </p:cNvSpPr>
          <p:nvPr>
            <p:ph type="sldNum" sz="quarter" idx="12"/>
          </p:nvPr>
        </p:nvSpPr>
        <p:spPr/>
        <p:txBody>
          <a:bodyPr/>
          <a:lstStyle>
            <a:lvl1pPr>
              <a:defRPr/>
            </a:lvl1pPr>
          </a:lstStyle>
          <a:p>
            <a:pPr>
              <a:defRPr/>
            </a:pPr>
            <a:fld id="{175C7184-98AF-4131-9368-BCED17E3610D}" type="slidenum">
              <a:rPr lang="en-IE"/>
              <a:pPr>
                <a:defRPr/>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3"/>
          <p:cNvSpPr>
            <a:spLocks noGrp="1"/>
          </p:cNvSpPr>
          <p:nvPr>
            <p:ph type="dt" sz="half" idx="10"/>
          </p:nvPr>
        </p:nvSpPr>
        <p:spPr/>
        <p:txBody>
          <a:bodyPr/>
          <a:lstStyle>
            <a:lvl1pPr>
              <a:defRPr/>
            </a:lvl1pPr>
          </a:lstStyle>
          <a:p>
            <a:pPr>
              <a:defRPr/>
            </a:pPr>
            <a:fld id="{9FED2DD9-C91A-4C86-A9E0-530DD95A4598}" type="datetimeFigureOut">
              <a:rPr lang="en-IE"/>
              <a:pPr>
                <a:defRPr/>
              </a:pPr>
              <a:t>26/10/2011</a:t>
            </a:fld>
            <a:endParaRPr lang="en-IE"/>
          </a:p>
        </p:txBody>
      </p:sp>
      <p:sp>
        <p:nvSpPr>
          <p:cNvPr id="4" name="Footer Placeholder 4"/>
          <p:cNvSpPr>
            <a:spLocks noGrp="1"/>
          </p:cNvSpPr>
          <p:nvPr>
            <p:ph type="ftr" sz="quarter" idx="11"/>
          </p:nvPr>
        </p:nvSpPr>
        <p:spPr/>
        <p:txBody>
          <a:bodyPr/>
          <a:lstStyle>
            <a:lvl1pPr>
              <a:defRPr/>
            </a:lvl1pPr>
          </a:lstStyle>
          <a:p>
            <a:pPr>
              <a:defRPr/>
            </a:pPr>
            <a:endParaRPr lang="en-IE"/>
          </a:p>
        </p:txBody>
      </p:sp>
      <p:sp>
        <p:nvSpPr>
          <p:cNvPr id="5" name="Slide Number Placeholder 5"/>
          <p:cNvSpPr>
            <a:spLocks noGrp="1"/>
          </p:cNvSpPr>
          <p:nvPr>
            <p:ph type="sldNum" sz="quarter" idx="12"/>
          </p:nvPr>
        </p:nvSpPr>
        <p:spPr/>
        <p:txBody>
          <a:bodyPr/>
          <a:lstStyle>
            <a:lvl1pPr>
              <a:defRPr/>
            </a:lvl1pPr>
          </a:lstStyle>
          <a:p>
            <a:pPr>
              <a:defRPr/>
            </a:pPr>
            <a:fld id="{B83705DC-847D-4DDB-9DB4-B6AB82110703}" type="slidenum">
              <a:rPr lang="en-IE"/>
              <a:pPr>
                <a:defRPr/>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38ED374-3FDC-4F39-9359-86EA2D4244F3}" type="datetimeFigureOut">
              <a:rPr lang="en-IE"/>
              <a:pPr>
                <a:defRPr/>
              </a:pPr>
              <a:t>26/10/2011</a:t>
            </a:fld>
            <a:endParaRPr lang="en-IE"/>
          </a:p>
        </p:txBody>
      </p:sp>
      <p:sp>
        <p:nvSpPr>
          <p:cNvPr id="3" name="Footer Placeholder 4"/>
          <p:cNvSpPr>
            <a:spLocks noGrp="1"/>
          </p:cNvSpPr>
          <p:nvPr>
            <p:ph type="ftr" sz="quarter" idx="11"/>
          </p:nvPr>
        </p:nvSpPr>
        <p:spPr/>
        <p:txBody>
          <a:bodyPr/>
          <a:lstStyle>
            <a:lvl1pPr>
              <a:defRPr/>
            </a:lvl1pPr>
          </a:lstStyle>
          <a:p>
            <a:pPr>
              <a:defRPr/>
            </a:pPr>
            <a:endParaRPr lang="en-IE"/>
          </a:p>
        </p:txBody>
      </p:sp>
      <p:sp>
        <p:nvSpPr>
          <p:cNvPr id="4" name="Slide Number Placeholder 5"/>
          <p:cNvSpPr>
            <a:spLocks noGrp="1"/>
          </p:cNvSpPr>
          <p:nvPr>
            <p:ph type="sldNum" sz="quarter" idx="12"/>
          </p:nvPr>
        </p:nvSpPr>
        <p:spPr/>
        <p:txBody>
          <a:bodyPr/>
          <a:lstStyle>
            <a:lvl1pPr>
              <a:defRPr/>
            </a:lvl1pPr>
          </a:lstStyle>
          <a:p>
            <a:pPr>
              <a:defRPr/>
            </a:pPr>
            <a:fld id="{083432AC-F5FB-4A14-AC87-EA624D542010}" type="slidenum">
              <a:rPr lang="en-IE"/>
              <a:pPr>
                <a:defRPr/>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C29B72-8AE2-4D84-985D-A8C691BD96F2}" type="datetimeFigureOut">
              <a:rPr lang="en-IE"/>
              <a:pPr>
                <a:defRPr/>
              </a:pPr>
              <a:t>26/10/2011</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111402E8-99F9-4A53-8081-E56F7E8C13DA}" type="slidenum">
              <a:rPr lang="en-IE"/>
              <a:pPr>
                <a:defRPr/>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9CA6DB-DE4F-43E9-ABE4-AF1B69E14222}" type="datetimeFigureOut">
              <a:rPr lang="en-IE"/>
              <a:pPr>
                <a:defRPr/>
              </a:pPr>
              <a:t>26/10/2011</a:t>
            </a:fld>
            <a:endParaRPr lang="en-IE"/>
          </a:p>
        </p:txBody>
      </p:sp>
      <p:sp>
        <p:nvSpPr>
          <p:cNvPr id="6" name="Footer Placeholder 4"/>
          <p:cNvSpPr>
            <a:spLocks noGrp="1"/>
          </p:cNvSpPr>
          <p:nvPr>
            <p:ph type="ftr" sz="quarter" idx="11"/>
          </p:nvPr>
        </p:nvSpPr>
        <p:spPr/>
        <p:txBody>
          <a:bodyPr/>
          <a:lstStyle>
            <a:lvl1pPr>
              <a:defRPr/>
            </a:lvl1pPr>
          </a:lstStyle>
          <a:p>
            <a:pPr>
              <a:defRPr/>
            </a:pPr>
            <a:endParaRPr lang="en-IE"/>
          </a:p>
        </p:txBody>
      </p:sp>
      <p:sp>
        <p:nvSpPr>
          <p:cNvPr id="7" name="Slide Number Placeholder 5"/>
          <p:cNvSpPr>
            <a:spLocks noGrp="1"/>
          </p:cNvSpPr>
          <p:nvPr>
            <p:ph type="sldNum" sz="quarter" idx="12"/>
          </p:nvPr>
        </p:nvSpPr>
        <p:spPr/>
        <p:txBody>
          <a:bodyPr/>
          <a:lstStyle>
            <a:lvl1pPr>
              <a:defRPr/>
            </a:lvl1pPr>
          </a:lstStyle>
          <a:p>
            <a:pPr>
              <a:defRPr/>
            </a:pPr>
            <a:fld id="{8A657ED6-71ED-4BDC-AB12-4F1DB8BF4C62}" type="slidenum">
              <a:rPr lang="en-IE"/>
              <a:pPr>
                <a:defRPr/>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IE" smtClean="0"/>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6CA9866-48F1-4ECC-97C6-FF4FCE9C7070}" type="datetimeFigureOut">
              <a:rPr lang="en-IE"/>
              <a:pPr>
                <a:defRPr/>
              </a:pPr>
              <a:t>26/10/2011</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8818D16E-094D-4455-B149-89994DC9B1A5}" type="slidenum">
              <a:rPr lang="en-IE"/>
              <a:pPr>
                <a:defRPr/>
              </a:pPr>
              <a:t>‹#›</a:t>
            </a:fld>
            <a:endParaRPr lang="en-IE"/>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8.bin"/><Relationship Id="rId4" Type="http://schemas.openxmlformats.org/officeDocument/2006/relationships/image" Target="../media/image2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36.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0.wmf"/><Relationship Id="rId11" Type="http://schemas.openxmlformats.org/officeDocument/2006/relationships/oleObject" Target="../embeddings/oleObject34.bin"/><Relationship Id="rId5" Type="http://schemas.openxmlformats.org/officeDocument/2006/relationships/oleObject" Target="../embeddings/oleObject30.bin"/><Relationship Id="rId15" Type="http://schemas.openxmlformats.org/officeDocument/2006/relationships/oleObject" Target="../embeddings/oleObject38.bin"/><Relationship Id="rId10" Type="http://schemas.openxmlformats.org/officeDocument/2006/relationships/oleObject" Target="../embeddings/oleObject33.bin"/><Relationship Id="rId4" Type="http://schemas.openxmlformats.org/officeDocument/2006/relationships/image" Target="../media/image29.wmf"/><Relationship Id="rId9" Type="http://schemas.openxmlformats.org/officeDocument/2006/relationships/oleObject" Target="../embeddings/oleObject32.bin"/><Relationship Id="rId14"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oleObject" Target="../embeddings/oleObject48.bin"/><Relationship Id="rId18" Type="http://schemas.openxmlformats.org/officeDocument/2006/relationships/oleObject" Target="../embeddings/oleObject52.bin"/><Relationship Id="rId3" Type="http://schemas.openxmlformats.org/officeDocument/2006/relationships/oleObject" Target="../embeddings/oleObject39.bin"/><Relationship Id="rId21" Type="http://schemas.openxmlformats.org/officeDocument/2006/relationships/oleObject" Target="../embeddings/oleObject55.bin"/><Relationship Id="rId7" Type="http://schemas.openxmlformats.org/officeDocument/2006/relationships/oleObject" Target="../embeddings/oleObject42.bin"/><Relationship Id="rId12" Type="http://schemas.openxmlformats.org/officeDocument/2006/relationships/oleObject" Target="../embeddings/oleObject47.bin"/><Relationship Id="rId17" Type="http://schemas.openxmlformats.org/officeDocument/2006/relationships/image" Target="../media/image33.wmf"/><Relationship Id="rId2" Type="http://schemas.openxmlformats.org/officeDocument/2006/relationships/slideLayout" Target="../slideLayouts/slideLayout7.xml"/><Relationship Id="rId16" Type="http://schemas.openxmlformats.org/officeDocument/2006/relationships/oleObject" Target="../embeddings/oleObject51.bin"/><Relationship Id="rId20" Type="http://schemas.openxmlformats.org/officeDocument/2006/relationships/oleObject" Target="../embeddings/oleObject54.bin"/><Relationship Id="rId1" Type="http://schemas.openxmlformats.org/officeDocument/2006/relationships/vmlDrawing" Target="../drawings/vmlDrawing12.vml"/><Relationship Id="rId6" Type="http://schemas.openxmlformats.org/officeDocument/2006/relationships/oleObject" Target="../embeddings/oleObject41.bin"/><Relationship Id="rId11" Type="http://schemas.openxmlformats.org/officeDocument/2006/relationships/oleObject" Target="../embeddings/oleObject46.bin"/><Relationship Id="rId5" Type="http://schemas.openxmlformats.org/officeDocument/2006/relationships/oleObject" Target="../embeddings/oleObject40.bin"/><Relationship Id="rId15" Type="http://schemas.openxmlformats.org/officeDocument/2006/relationships/oleObject" Target="../embeddings/oleObject50.bin"/><Relationship Id="rId23" Type="http://schemas.openxmlformats.org/officeDocument/2006/relationships/oleObject" Target="../embeddings/oleObject57.bin"/><Relationship Id="rId10" Type="http://schemas.openxmlformats.org/officeDocument/2006/relationships/oleObject" Target="../embeddings/oleObject45.bin"/><Relationship Id="rId19" Type="http://schemas.openxmlformats.org/officeDocument/2006/relationships/oleObject" Target="../embeddings/oleObject53.bin"/><Relationship Id="rId4" Type="http://schemas.openxmlformats.org/officeDocument/2006/relationships/image" Target="../media/image32.wmf"/><Relationship Id="rId9" Type="http://schemas.openxmlformats.org/officeDocument/2006/relationships/oleObject" Target="../embeddings/oleObject44.bin"/><Relationship Id="rId14" Type="http://schemas.openxmlformats.org/officeDocument/2006/relationships/oleObject" Target="../embeddings/oleObject49.bin"/><Relationship Id="rId22"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oleObject" Target="../embeddings/oleObject67.bin"/><Relationship Id="rId18" Type="http://schemas.openxmlformats.org/officeDocument/2006/relationships/image" Target="../media/image34.wmf"/><Relationship Id="rId26" Type="http://schemas.openxmlformats.org/officeDocument/2006/relationships/oleObject" Target="../embeddings/oleObject76.bin"/><Relationship Id="rId3" Type="http://schemas.openxmlformats.org/officeDocument/2006/relationships/oleObject" Target="../embeddings/oleObject58.bin"/><Relationship Id="rId21" Type="http://schemas.openxmlformats.org/officeDocument/2006/relationships/oleObject" Target="../embeddings/oleObject72.bin"/><Relationship Id="rId7" Type="http://schemas.openxmlformats.org/officeDocument/2006/relationships/oleObject" Target="../embeddings/oleObject61.bin"/><Relationship Id="rId12" Type="http://schemas.openxmlformats.org/officeDocument/2006/relationships/oleObject" Target="../embeddings/oleObject66.bin"/><Relationship Id="rId17" Type="http://schemas.openxmlformats.org/officeDocument/2006/relationships/oleObject" Target="../embeddings/oleObject70.bin"/><Relationship Id="rId25" Type="http://schemas.openxmlformats.org/officeDocument/2006/relationships/oleObject" Target="../embeddings/oleObject75.bin"/><Relationship Id="rId2" Type="http://schemas.openxmlformats.org/officeDocument/2006/relationships/slideLayout" Target="../slideLayouts/slideLayout7.xml"/><Relationship Id="rId16" Type="http://schemas.openxmlformats.org/officeDocument/2006/relationships/image" Target="../media/image31.wmf"/><Relationship Id="rId20" Type="http://schemas.openxmlformats.org/officeDocument/2006/relationships/image" Target="../media/image29.wmf"/><Relationship Id="rId1" Type="http://schemas.openxmlformats.org/officeDocument/2006/relationships/vmlDrawing" Target="../drawings/vmlDrawing13.vml"/><Relationship Id="rId6" Type="http://schemas.openxmlformats.org/officeDocument/2006/relationships/oleObject" Target="../embeddings/oleObject60.bin"/><Relationship Id="rId11" Type="http://schemas.openxmlformats.org/officeDocument/2006/relationships/oleObject" Target="../embeddings/oleObject65.bin"/><Relationship Id="rId24" Type="http://schemas.openxmlformats.org/officeDocument/2006/relationships/oleObject" Target="../embeddings/oleObject74.bin"/><Relationship Id="rId5" Type="http://schemas.openxmlformats.org/officeDocument/2006/relationships/oleObject" Target="../embeddings/oleObject59.bin"/><Relationship Id="rId15" Type="http://schemas.openxmlformats.org/officeDocument/2006/relationships/oleObject" Target="../embeddings/oleObject69.bin"/><Relationship Id="rId23" Type="http://schemas.openxmlformats.org/officeDocument/2006/relationships/oleObject" Target="../embeddings/oleObject73.bin"/><Relationship Id="rId10" Type="http://schemas.openxmlformats.org/officeDocument/2006/relationships/oleObject" Target="../embeddings/oleObject64.bin"/><Relationship Id="rId19" Type="http://schemas.openxmlformats.org/officeDocument/2006/relationships/oleObject" Target="../embeddings/oleObject71.bin"/><Relationship Id="rId4" Type="http://schemas.openxmlformats.org/officeDocument/2006/relationships/image" Target="../media/image32.wmf"/><Relationship Id="rId9" Type="http://schemas.openxmlformats.org/officeDocument/2006/relationships/oleObject" Target="../embeddings/oleObject63.bin"/><Relationship Id="rId14" Type="http://schemas.openxmlformats.org/officeDocument/2006/relationships/oleObject" Target="../embeddings/oleObject68.bin"/><Relationship Id="rId22" Type="http://schemas.openxmlformats.org/officeDocument/2006/relationships/image" Target="../media/image3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78.bin"/><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2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41.wmf"/><Relationship Id="rId5" Type="http://schemas.openxmlformats.org/officeDocument/2006/relationships/oleObject" Target="../embeddings/oleObject83.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85.bin"/></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5.wmf"/><Relationship Id="rId5" Type="http://schemas.openxmlformats.org/officeDocument/2006/relationships/oleObject" Target="../embeddings/oleObject87.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8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9.wmf"/><Relationship Id="rId5" Type="http://schemas.openxmlformats.org/officeDocument/2006/relationships/oleObject" Target="../embeddings/oleObject91.bin"/><Relationship Id="rId4" Type="http://schemas.openxmlformats.org/officeDocument/2006/relationships/image" Target="../media/image48.wmf"/></Relationships>
</file>

<file path=ppt/slides/_rels/slide25.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51.wmf"/><Relationship Id="rId5" Type="http://schemas.openxmlformats.org/officeDocument/2006/relationships/oleObject" Target="../embeddings/oleObject93.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95.bin"/></Relationships>
</file>

<file path=ppt/slides/_rels/slide26.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image" Target="../media/image59.wmf"/><Relationship Id="rId1" Type="http://schemas.openxmlformats.org/officeDocument/2006/relationships/vmlDrawing" Target="../drawings/vmlDrawing21.vml"/><Relationship Id="rId6" Type="http://schemas.openxmlformats.org/officeDocument/2006/relationships/image" Target="../media/image55.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99.bin"/><Relationship Id="rId14" Type="http://schemas.openxmlformats.org/officeDocument/2006/relationships/image" Target="../media/image58.wmf"/></Relationships>
</file>

<file path=ppt/slides/_rels/slide27.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61.wmf"/><Relationship Id="rId5" Type="http://schemas.openxmlformats.org/officeDocument/2006/relationships/oleObject" Target="../embeddings/oleObject104.bin"/><Relationship Id="rId4" Type="http://schemas.openxmlformats.org/officeDocument/2006/relationships/image" Target="../media/image6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6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64.wmf"/></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7.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1.bin"/><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9.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23.bin"/><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ctrTitle"/>
          </p:nvPr>
        </p:nvSpPr>
        <p:spPr/>
        <p:txBody>
          <a:bodyPr/>
          <a:lstStyle/>
          <a:p>
            <a:pPr eaLnBrk="1" hangingPunct="1"/>
            <a:r>
              <a:rPr lang="en-IE" b="1" dirty="0" smtClean="0">
                <a:solidFill>
                  <a:schemeClr val="tx2"/>
                </a:solidFill>
                <a:latin typeface="Verdana" pitchFamily="34" charset="0"/>
              </a:rPr>
              <a:t>DATA ANALYSIS</a:t>
            </a:r>
          </a:p>
        </p:txBody>
      </p:sp>
      <p:sp>
        <p:nvSpPr>
          <p:cNvPr id="54274" name="Subtitle 2"/>
          <p:cNvSpPr>
            <a:spLocks noGrp="1"/>
          </p:cNvSpPr>
          <p:nvPr>
            <p:ph type="subTitle" idx="1"/>
          </p:nvPr>
        </p:nvSpPr>
        <p:spPr/>
        <p:txBody>
          <a:bodyPr/>
          <a:lstStyle/>
          <a:p>
            <a:pPr eaLnBrk="1" hangingPunct="1">
              <a:lnSpc>
                <a:spcPct val="90000"/>
              </a:lnSpc>
            </a:pPr>
            <a:r>
              <a:rPr lang="en-IE" sz="3600" b="1" dirty="0" smtClean="0">
                <a:solidFill>
                  <a:schemeClr val="tx2"/>
                </a:solidFill>
                <a:latin typeface="Verdana" pitchFamily="34" charset="0"/>
              </a:rPr>
              <a:t>Module Code: CA660</a:t>
            </a:r>
            <a:endParaRPr lang="en-GB" sz="3600" b="1" dirty="0" smtClean="0">
              <a:solidFill>
                <a:schemeClr val="tx2"/>
              </a:solidFill>
              <a:latin typeface="Verdana" pitchFamily="34" charset="0"/>
            </a:endParaRPr>
          </a:p>
          <a:p>
            <a:pPr eaLnBrk="1" hangingPunct="1">
              <a:lnSpc>
                <a:spcPct val="90000"/>
              </a:lnSpc>
            </a:pPr>
            <a:endParaRPr lang="en-IE" b="1" dirty="0" smtClean="0">
              <a:solidFill>
                <a:schemeClr val="tx2"/>
              </a:solidFill>
            </a:endParaRPr>
          </a:p>
          <a:p>
            <a:pPr eaLnBrk="1" hangingPunct="1">
              <a:lnSpc>
                <a:spcPct val="90000"/>
              </a:lnSpc>
            </a:pPr>
            <a:r>
              <a:rPr lang="en-IE" b="1" dirty="0" smtClean="0">
                <a:solidFill>
                  <a:schemeClr val="tx2"/>
                </a:solidFill>
              </a:rPr>
              <a:t>                     Lecture Block </a:t>
            </a:r>
            <a:r>
              <a:rPr lang="en-IE" b="1" dirty="0" smtClean="0">
                <a:solidFill>
                  <a:schemeClr val="tx2"/>
                </a:solidFill>
              </a:rPr>
              <a:t>4 </a:t>
            </a:r>
            <a:endParaRPr lang="en-GB" b="1" dirty="0" smtClean="0">
              <a:solidFill>
                <a:schemeClr val="tx2"/>
              </a:solidFill>
            </a:endParaRPr>
          </a:p>
          <a:p>
            <a:pPr eaLnBrk="1" hangingPunct="1"/>
            <a:endParaRPr lang="en-IE" b="1" dirty="0" smtClean="0">
              <a:solidFill>
                <a:srgbClr val="172C8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2419B908-3C94-4ABD-A3A4-DD749A88803C}" type="slidenum">
              <a:rPr lang="en-GB" smtClean="0">
                <a:solidFill>
                  <a:schemeClr val="tx1"/>
                </a:solidFill>
                <a:latin typeface="Arial" charset="0"/>
                <a:cs typeface="Arial" charset="0"/>
              </a:rPr>
              <a:pPr fontAlgn="base">
                <a:spcBef>
                  <a:spcPct val="0"/>
                </a:spcBef>
                <a:spcAft>
                  <a:spcPct val="0"/>
                </a:spcAft>
              </a:pPr>
              <a:t>10</a:t>
            </a:fld>
            <a:endParaRPr lang="en-GB" smtClean="0">
              <a:solidFill>
                <a:schemeClr val="tx1"/>
              </a:solidFill>
              <a:latin typeface="Arial" charset="0"/>
              <a:cs typeface="Arial" charset="0"/>
            </a:endParaRPr>
          </a:p>
        </p:txBody>
      </p:sp>
      <p:sp>
        <p:nvSpPr>
          <p:cNvPr id="34818" name="Rectangle 4"/>
          <p:cNvSpPr>
            <a:spLocks noChangeArrowheads="1"/>
          </p:cNvSpPr>
          <p:nvPr/>
        </p:nvSpPr>
        <p:spPr bwMode="auto">
          <a:xfrm>
            <a:off x="685800" y="44450"/>
            <a:ext cx="7772400" cy="863600"/>
          </a:xfrm>
          <a:prstGeom prst="rect">
            <a:avLst/>
          </a:prstGeom>
          <a:noFill/>
          <a:ln w="9525">
            <a:noFill/>
            <a:miter lim="800000"/>
            <a:headEnd/>
            <a:tailEnd/>
          </a:ln>
        </p:spPr>
        <p:txBody>
          <a:bodyPr anchor="ctr"/>
          <a:lstStyle/>
          <a:p>
            <a:r>
              <a:rPr lang="en-GB" sz="3200" b="1">
                <a:solidFill>
                  <a:schemeClr val="tx2"/>
                </a:solidFill>
                <a:latin typeface="Calibri" pitchFamily="34" charset="0"/>
              </a:rPr>
              <a:t>Examples – </a:t>
            </a:r>
            <a:r>
              <a:rPr lang="en-GB" sz="2400" b="1">
                <a:solidFill>
                  <a:schemeClr val="tx2"/>
                </a:solidFill>
                <a:latin typeface="Calibri" pitchFamily="34" charset="0"/>
              </a:rPr>
              <a:t>see also primer</a:t>
            </a:r>
          </a:p>
        </p:txBody>
      </p:sp>
      <p:sp>
        <p:nvSpPr>
          <p:cNvPr id="34819" name="Rectangle 5"/>
          <p:cNvSpPr>
            <a:spLocks noChangeArrowheads="1"/>
          </p:cNvSpPr>
          <p:nvPr/>
        </p:nvSpPr>
        <p:spPr bwMode="auto">
          <a:xfrm>
            <a:off x="684213" y="836613"/>
            <a:ext cx="7918450" cy="5616575"/>
          </a:xfrm>
          <a:prstGeom prst="rect">
            <a:avLst/>
          </a:prstGeom>
          <a:noFill/>
          <a:ln w="9525">
            <a:noFill/>
            <a:miter lim="800000"/>
            <a:headEnd/>
            <a:tailEnd/>
          </a:ln>
        </p:spPr>
        <p:txBody>
          <a:bodyPr/>
          <a:lstStyle/>
          <a:p>
            <a:pPr marL="342900" indent="-342900">
              <a:spcBef>
                <a:spcPct val="20000"/>
              </a:spcBef>
            </a:pPr>
            <a:r>
              <a:rPr lang="en-IE" sz="2000">
                <a:solidFill>
                  <a:srgbClr val="000066"/>
                </a:solidFill>
                <a:latin typeface="Calibri" pitchFamily="34" charset="0"/>
              </a:rPr>
              <a:t>Mouse data :</a:t>
            </a:r>
          </a:p>
          <a:p>
            <a:pPr marL="342900" indent="-342900">
              <a:spcBef>
                <a:spcPct val="20000"/>
              </a:spcBef>
            </a:pPr>
            <a:r>
              <a:rPr lang="en-IE" sz="2000">
                <a:solidFill>
                  <a:srgbClr val="000066"/>
                </a:solidFill>
                <a:latin typeface="Calibri" pitchFamily="34" charset="0"/>
              </a:rPr>
              <a:t>No. dominant genes(</a:t>
            </a:r>
            <a:r>
              <a:rPr lang="en-US" sz="2000">
                <a:solidFill>
                  <a:srgbClr val="000066"/>
                </a:solidFill>
                <a:latin typeface="Calibri" pitchFamily="34" charset="0"/>
              </a:rPr>
              <a:t>x</a:t>
            </a:r>
            <a:r>
              <a:rPr lang="en-IE" sz="2000">
                <a:solidFill>
                  <a:srgbClr val="000066"/>
                </a:solidFill>
                <a:latin typeface="Calibri" pitchFamily="34" charset="0"/>
              </a:rPr>
              <a:t>)</a:t>
            </a:r>
            <a:r>
              <a:rPr lang="en-IE" sz="2000">
                <a:latin typeface="Calibri" pitchFamily="34" charset="0"/>
              </a:rPr>
              <a:t>      </a:t>
            </a:r>
            <a:r>
              <a:rPr lang="en-IE" sz="2000">
                <a:solidFill>
                  <a:srgbClr val="000066"/>
                </a:solidFill>
                <a:latin typeface="Calibri" pitchFamily="34" charset="0"/>
              </a:rPr>
              <a:t>0        1      2      3       4      5    </a:t>
            </a:r>
            <a:r>
              <a:rPr lang="en-IE" sz="2000" b="1">
                <a:solidFill>
                  <a:srgbClr val="000066"/>
                </a:solidFill>
                <a:latin typeface="Calibri" pitchFamily="34" charset="0"/>
              </a:rPr>
              <a:t>Total</a:t>
            </a:r>
          </a:p>
          <a:p>
            <a:pPr marL="342900" indent="-342900">
              <a:spcBef>
                <a:spcPct val="20000"/>
              </a:spcBef>
            </a:pPr>
            <a:r>
              <a:rPr lang="en-IE" sz="2000">
                <a:solidFill>
                  <a:srgbClr val="000066"/>
                </a:solidFill>
                <a:latin typeface="Calibri" pitchFamily="34" charset="0"/>
              </a:rPr>
              <a:t>Obs. Freq in crosses        20      80   150   170  100   20    540</a:t>
            </a:r>
            <a:endParaRPr lang="en-GB" sz="2000">
              <a:solidFill>
                <a:srgbClr val="000066"/>
              </a:solidFill>
              <a:latin typeface="Calibri" pitchFamily="34" charset="0"/>
            </a:endParaRPr>
          </a:p>
          <a:p>
            <a:pPr marL="342900" indent="-342900">
              <a:spcBef>
                <a:spcPct val="20000"/>
              </a:spcBef>
            </a:pPr>
            <a:endParaRPr lang="en-GB" sz="1000">
              <a:solidFill>
                <a:srgbClr val="000066"/>
              </a:solidFill>
              <a:latin typeface="Calibri" pitchFamily="34" charset="0"/>
            </a:endParaRPr>
          </a:p>
          <a:p>
            <a:pPr marL="342900" indent="-342900">
              <a:spcBef>
                <a:spcPct val="20000"/>
              </a:spcBef>
            </a:pPr>
            <a:r>
              <a:rPr lang="en-GB" sz="2200">
                <a:solidFill>
                  <a:srgbClr val="000066"/>
                </a:solidFill>
                <a:latin typeface="Calibri" pitchFamily="34" charset="0"/>
              </a:rPr>
              <a:t>Asking, whether fitted by a Binomial, B(5, 0.5)</a:t>
            </a:r>
            <a:br>
              <a:rPr lang="en-GB" sz="2200">
                <a:solidFill>
                  <a:srgbClr val="000066"/>
                </a:solidFill>
                <a:latin typeface="Calibri" pitchFamily="34" charset="0"/>
              </a:rPr>
            </a:br>
            <a:endParaRPr lang="en-GB" sz="1000">
              <a:solidFill>
                <a:srgbClr val="000066"/>
              </a:solidFill>
              <a:latin typeface="Calibri" pitchFamily="34" charset="0"/>
            </a:endParaRPr>
          </a:p>
          <a:p>
            <a:pPr marL="342900" indent="-342900">
              <a:spcBef>
                <a:spcPct val="20000"/>
              </a:spcBef>
            </a:pPr>
            <a:r>
              <a:rPr lang="en-GB" sz="2000">
                <a:solidFill>
                  <a:srgbClr val="000066"/>
                </a:solidFill>
                <a:latin typeface="Calibri" pitchFamily="34" charset="0"/>
              </a:rPr>
              <a:t>Expected frequencies = </a:t>
            </a:r>
          </a:p>
          <a:p>
            <a:pPr marL="342900" indent="-342900">
              <a:spcBef>
                <a:spcPct val="20000"/>
              </a:spcBef>
            </a:pPr>
            <a:r>
              <a:rPr lang="en-GB" sz="2000">
                <a:solidFill>
                  <a:srgbClr val="FF0000"/>
                </a:solidFill>
                <a:latin typeface="Calibri" pitchFamily="34" charset="0"/>
              </a:rPr>
              <a:t>expected probabilities</a:t>
            </a:r>
            <a:r>
              <a:rPr lang="en-GB" sz="2000">
                <a:latin typeface="Calibri" pitchFamily="34" charset="0"/>
              </a:rPr>
              <a:t> </a:t>
            </a:r>
            <a:r>
              <a:rPr lang="en-GB" sz="2000">
                <a:solidFill>
                  <a:srgbClr val="000066"/>
                </a:solidFill>
                <a:latin typeface="Calibri" pitchFamily="34" charset="0"/>
              </a:rPr>
              <a:t>(from formula or tables) </a:t>
            </a:r>
            <a:r>
              <a:rPr lang="en-GB" sz="2000">
                <a:solidFill>
                  <a:srgbClr val="000066"/>
                </a:solidFill>
                <a:latin typeface="Calibri" pitchFamily="34" charset="0"/>
                <a:sym typeface="Symbol" pitchFamily="18" charset="2"/>
              </a:rPr>
              <a:t></a:t>
            </a:r>
            <a:r>
              <a:rPr lang="en-GB" sz="2000">
                <a:solidFill>
                  <a:srgbClr val="000066"/>
                </a:solidFill>
                <a:latin typeface="Calibri" pitchFamily="34" charset="0"/>
              </a:rPr>
              <a:t> Total frequency (</a:t>
            </a:r>
            <a:r>
              <a:rPr lang="en-GB" sz="2000">
                <a:solidFill>
                  <a:srgbClr val="FF0000"/>
                </a:solidFill>
                <a:latin typeface="Calibri" pitchFamily="34" charset="0"/>
              </a:rPr>
              <a:t>540</a:t>
            </a:r>
            <a:r>
              <a:rPr lang="en-GB" sz="2000">
                <a:solidFill>
                  <a:srgbClr val="000066"/>
                </a:solidFill>
                <a:latin typeface="Calibri" pitchFamily="34" charset="0"/>
              </a:rPr>
              <a:t>)</a:t>
            </a:r>
          </a:p>
          <a:p>
            <a:pPr marL="342900" indent="-342900">
              <a:spcBef>
                <a:spcPct val="20000"/>
              </a:spcBef>
            </a:pPr>
            <a:r>
              <a:rPr lang="en-IE" sz="2000">
                <a:solidFill>
                  <a:srgbClr val="000066"/>
                </a:solidFill>
                <a:latin typeface="Calibri" pitchFamily="34" charset="0"/>
              </a:rPr>
              <a:t>So, for x = 0, exp. prob. = 0.03125. Exp. Freq. = 16.875</a:t>
            </a:r>
          </a:p>
          <a:p>
            <a:pPr marL="342900" indent="-342900">
              <a:spcBef>
                <a:spcPct val="20000"/>
              </a:spcBef>
            </a:pPr>
            <a:r>
              <a:rPr lang="en-IE" sz="2000">
                <a:solidFill>
                  <a:srgbClr val="000066"/>
                </a:solidFill>
                <a:latin typeface="Calibri" pitchFamily="34" charset="0"/>
              </a:rPr>
              <a:t>      for x = 1, exp. prob. = 0.15625. Exp. Freq. = 84.375  etc.</a:t>
            </a:r>
          </a:p>
          <a:p>
            <a:pPr marL="342900" indent="-342900">
              <a:spcBef>
                <a:spcPct val="20000"/>
              </a:spcBef>
            </a:pPr>
            <a:endParaRPr lang="en-GB" sz="1000">
              <a:solidFill>
                <a:srgbClr val="000066"/>
              </a:solidFill>
              <a:latin typeface="Calibri" pitchFamily="34" charset="0"/>
            </a:endParaRPr>
          </a:p>
          <a:p>
            <a:pPr marL="342900" indent="-342900">
              <a:spcBef>
                <a:spcPct val="20000"/>
              </a:spcBef>
            </a:pPr>
            <a:r>
              <a:rPr lang="en-GB" sz="2000">
                <a:solidFill>
                  <a:srgbClr val="000066"/>
                </a:solidFill>
                <a:latin typeface="Calibri" pitchFamily="34" charset="0"/>
              </a:rPr>
              <a:t>So, Test statistic =</a:t>
            </a:r>
            <a:r>
              <a:rPr lang="en-GB" sz="2000">
                <a:latin typeface="Calibri" pitchFamily="34" charset="0"/>
              </a:rPr>
              <a:t> </a:t>
            </a:r>
            <a:r>
              <a:rPr lang="en-GB" sz="2000">
                <a:solidFill>
                  <a:srgbClr val="000066"/>
                </a:solidFill>
                <a:latin typeface="Calibri" pitchFamily="34" charset="0"/>
              </a:rPr>
              <a:t>(20-16.88)</a:t>
            </a:r>
            <a:r>
              <a:rPr lang="en-GB" sz="2000" baseline="30000">
                <a:solidFill>
                  <a:srgbClr val="000066"/>
                </a:solidFill>
                <a:latin typeface="Calibri" pitchFamily="34" charset="0"/>
              </a:rPr>
              <a:t>2 </a:t>
            </a:r>
            <a:r>
              <a:rPr lang="en-GB" sz="2000">
                <a:solidFill>
                  <a:srgbClr val="000066"/>
                </a:solidFill>
                <a:latin typeface="Calibri" pitchFamily="34" charset="0"/>
              </a:rPr>
              <a:t>/16.88 + (80-84.38)</a:t>
            </a:r>
            <a:r>
              <a:rPr lang="en-GB" sz="2000" baseline="30000">
                <a:solidFill>
                  <a:srgbClr val="000066"/>
                </a:solidFill>
                <a:latin typeface="Calibri" pitchFamily="34" charset="0"/>
              </a:rPr>
              <a:t>2</a:t>
            </a:r>
            <a:r>
              <a:rPr lang="en-GB" sz="2000">
                <a:solidFill>
                  <a:srgbClr val="000066"/>
                </a:solidFill>
                <a:latin typeface="Calibri" pitchFamily="34" charset="0"/>
              </a:rPr>
              <a:t> / 84.38 + (150-168.75 )</a:t>
            </a:r>
            <a:r>
              <a:rPr lang="en-GB" sz="2000" baseline="30000">
                <a:solidFill>
                  <a:srgbClr val="000066"/>
                </a:solidFill>
                <a:latin typeface="Calibri" pitchFamily="34" charset="0"/>
              </a:rPr>
              <a:t>2 </a:t>
            </a:r>
            <a:r>
              <a:rPr lang="en-GB" sz="2000">
                <a:solidFill>
                  <a:srgbClr val="000066"/>
                </a:solidFill>
                <a:latin typeface="Calibri" pitchFamily="34" charset="0"/>
              </a:rPr>
              <a:t>/168.750 + (170-168.75) </a:t>
            </a:r>
            <a:r>
              <a:rPr lang="en-GB" sz="2000" baseline="30000">
                <a:solidFill>
                  <a:srgbClr val="000066"/>
                </a:solidFill>
                <a:latin typeface="Calibri" pitchFamily="34" charset="0"/>
              </a:rPr>
              <a:t>2</a:t>
            </a:r>
            <a:r>
              <a:rPr lang="en-GB" sz="2000">
                <a:solidFill>
                  <a:srgbClr val="000066"/>
                </a:solidFill>
                <a:latin typeface="Calibri" pitchFamily="34" charset="0"/>
              </a:rPr>
              <a:t> / 168.75 + (100-84.38)</a:t>
            </a:r>
            <a:r>
              <a:rPr lang="en-GB" sz="2000" baseline="30000">
                <a:solidFill>
                  <a:srgbClr val="000066"/>
                </a:solidFill>
                <a:latin typeface="Calibri" pitchFamily="34" charset="0"/>
              </a:rPr>
              <a:t>2 </a:t>
            </a:r>
            <a:r>
              <a:rPr lang="en-GB" sz="2000">
                <a:solidFill>
                  <a:srgbClr val="000066"/>
                </a:solidFill>
                <a:latin typeface="Calibri" pitchFamily="34" charset="0"/>
              </a:rPr>
              <a:t>/ 84.38 + (20-16.88)</a:t>
            </a:r>
            <a:r>
              <a:rPr lang="en-GB" sz="2000" baseline="30000">
                <a:solidFill>
                  <a:srgbClr val="000066"/>
                </a:solidFill>
                <a:latin typeface="Calibri" pitchFamily="34" charset="0"/>
              </a:rPr>
              <a:t>2 </a:t>
            </a:r>
            <a:r>
              <a:rPr lang="en-GB" sz="2000">
                <a:solidFill>
                  <a:srgbClr val="000066"/>
                </a:solidFill>
                <a:latin typeface="Calibri" pitchFamily="34" charset="0"/>
              </a:rPr>
              <a:t>/16.88 = 6.364</a:t>
            </a:r>
          </a:p>
          <a:p>
            <a:pPr marL="342900" indent="-342900">
              <a:spcBef>
                <a:spcPct val="20000"/>
              </a:spcBef>
            </a:pPr>
            <a:r>
              <a:rPr lang="en-GB" sz="2000">
                <a:latin typeface="Calibri" pitchFamily="34" charset="0"/>
              </a:rPr>
              <a:t>      </a:t>
            </a:r>
            <a:r>
              <a:rPr lang="en-GB" sz="2000">
                <a:solidFill>
                  <a:srgbClr val="000066"/>
                </a:solidFill>
                <a:latin typeface="Calibri" pitchFamily="34" charset="0"/>
              </a:rPr>
              <a:t>The 0.05 critical value of </a:t>
            </a:r>
            <a:r>
              <a:rPr lang="en-GB" sz="2000">
                <a:solidFill>
                  <a:srgbClr val="000066"/>
                </a:solidFill>
                <a:latin typeface="Symbol" pitchFamily="18" charset="2"/>
              </a:rPr>
              <a:t>c </a:t>
            </a:r>
            <a:r>
              <a:rPr lang="en-GB" sz="2000" baseline="30000">
                <a:solidFill>
                  <a:srgbClr val="000066"/>
                </a:solidFill>
                <a:latin typeface="Calibri" pitchFamily="34" charset="0"/>
              </a:rPr>
              <a:t>2</a:t>
            </a:r>
            <a:r>
              <a:rPr lang="en-GB" sz="2000" baseline="-25000">
                <a:solidFill>
                  <a:srgbClr val="000066"/>
                </a:solidFill>
                <a:latin typeface="Calibri" pitchFamily="34" charset="0"/>
              </a:rPr>
              <a:t>5</a:t>
            </a:r>
            <a:r>
              <a:rPr lang="en-GB" sz="2000">
                <a:solidFill>
                  <a:srgbClr val="000066"/>
                </a:solidFill>
                <a:latin typeface="Calibri" pitchFamily="34" charset="0"/>
              </a:rPr>
              <a:t> = 11.07, so can</a:t>
            </a:r>
            <a:r>
              <a:rPr lang="en-GB" sz="2000">
                <a:latin typeface="Calibri" pitchFamily="34" charset="0"/>
              </a:rPr>
              <a:t> </a:t>
            </a:r>
            <a:r>
              <a:rPr lang="en-GB" sz="2000" b="1">
                <a:solidFill>
                  <a:srgbClr val="FF0000"/>
                </a:solidFill>
                <a:latin typeface="Calibri" pitchFamily="34" charset="0"/>
              </a:rPr>
              <a:t>not </a:t>
            </a:r>
            <a:r>
              <a:rPr lang="en-GB" sz="2000">
                <a:solidFill>
                  <a:srgbClr val="000066"/>
                </a:solidFill>
                <a:latin typeface="Calibri" pitchFamily="34" charset="0"/>
              </a:rPr>
              <a:t>reject H</a:t>
            </a:r>
            <a:r>
              <a:rPr lang="en-GB" sz="2000" baseline="-25000">
                <a:solidFill>
                  <a:srgbClr val="000066"/>
                </a:solidFill>
                <a:latin typeface="Calibri" pitchFamily="34" charset="0"/>
              </a:rPr>
              <a:t>0</a:t>
            </a:r>
            <a:r>
              <a:rPr lang="en-GB" sz="1000">
                <a:latin typeface="Calibri" pitchFamily="34" charset="0"/>
              </a:rPr>
              <a:t/>
            </a:r>
            <a:br>
              <a:rPr lang="en-GB" sz="1000">
                <a:latin typeface="Calibri" pitchFamily="34" charset="0"/>
              </a:rPr>
            </a:br>
            <a:endParaRPr lang="en-GB" sz="1000" b="1">
              <a:latin typeface="Calibri" pitchFamily="34" charset="0"/>
            </a:endParaRPr>
          </a:p>
          <a:p>
            <a:pPr marL="342900" indent="-342900">
              <a:spcBef>
                <a:spcPct val="20000"/>
              </a:spcBef>
            </a:pPr>
            <a:r>
              <a:rPr lang="en-GB" sz="2000" b="1">
                <a:solidFill>
                  <a:srgbClr val="FF0000"/>
                </a:solidFill>
                <a:latin typeface="Calibri" pitchFamily="34" charset="0"/>
              </a:rPr>
              <a:t>Note:</a:t>
            </a:r>
            <a:r>
              <a:rPr lang="en-GB" sz="2000" b="1">
                <a:latin typeface="Calibri" pitchFamily="34" charset="0"/>
              </a:rPr>
              <a:t>  </a:t>
            </a:r>
            <a:r>
              <a:rPr lang="en-GB" sz="2000">
                <a:solidFill>
                  <a:srgbClr val="000066"/>
                </a:solidFill>
                <a:latin typeface="Calibri" pitchFamily="34" charset="0"/>
              </a:rPr>
              <a:t>In general the chi square tests tend to be very</a:t>
            </a:r>
            <a:r>
              <a:rPr lang="en-GB" sz="2000">
                <a:latin typeface="Calibri" pitchFamily="34" charset="0"/>
              </a:rPr>
              <a:t> </a:t>
            </a:r>
            <a:r>
              <a:rPr lang="en-GB" sz="2000">
                <a:solidFill>
                  <a:srgbClr val="FF0000"/>
                </a:solidFill>
                <a:latin typeface="Calibri" pitchFamily="34" charset="0"/>
              </a:rPr>
              <a:t>conservative </a:t>
            </a:r>
            <a:r>
              <a:rPr lang="en-GB" sz="2000">
                <a:solidFill>
                  <a:srgbClr val="000066"/>
                </a:solidFill>
                <a:latin typeface="Calibri" pitchFamily="34" charset="0"/>
              </a:rPr>
              <a:t>vis-a-vis other tests of hypothesis, (i.e. tend to give inconclusive 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9D40232D-DD30-4ADC-B8E4-29620BB8E5EB}" type="slidenum">
              <a:rPr lang="en-GB" smtClean="0">
                <a:solidFill>
                  <a:schemeClr val="tx1"/>
                </a:solidFill>
                <a:latin typeface="Arial" charset="0"/>
                <a:cs typeface="Arial" charset="0"/>
              </a:rPr>
              <a:pPr fontAlgn="base">
                <a:spcBef>
                  <a:spcPct val="0"/>
                </a:spcBef>
                <a:spcAft>
                  <a:spcPct val="0"/>
                </a:spcAft>
              </a:pPr>
              <a:t>11</a:t>
            </a:fld>
            <a:endParaRPr lang="en-GB" smtClean="0">
              <a:solidFill>
                <a:schemeClr val="tx1"/>
              </a:solidFill>
              <a:latin typeface="Arial" charset="0"/>
              <a:cs typeface="Arial" charset="0"/>
            </a:endParaRPr>
          </a:p>
        </p:txBody>
      </p:sp>
      <p:sp>
        <p:nvSpPr>
          <p:cNvPr id="6152" name="Rectangle 4"/>
          <p:cNvSpPr>
            <a:spLocks noChangeArrowheads="1"/>
          </p:cNvSpPr>
          <p:nvPr/>
        </p:nvSpPr>
        <p:spPr bwMode="auto">
          <a:xfrm>
            <a:off x="685800" y="152400"/>
            <a:ext cx="7924800" cy="973138"/>
          </a:xfrm>
          <a:prstGeom prst="rect">
            <a:avLst/>
          </a:prstGeom>
          <a:noFill/>
          <a:ln w="9525">
            <a:noFill/>
            <a:miter lim="800000"/>
            <a:headEnd/>
            <a:tailEnd/>
          </a:ln>
        </p:spPr>
        <p:txBody>
          <a:bodyPr anchor="ctr"/>
          <a:lstStyle/>
          <a:p>
            <a:r>
              <a:rPr lang="en-GB" sz="3200" b="1">
                <a:solidFill>
                  <a:schemeClr val="tx2"/>
                </a:solidFill>
                <a:latin typeface="Calibri" pitchFamily="34" charset="0"/>
              </a:rPr>
              <a:t>Chi-Square Contingency Test</a:t>
            </a:r>
            <a:r>
              <a:rPr lang="en-GB" sz="1600" b="1">
                <a:solidFill>
                  <a:schemeClr val="tx2"/>
                </a:solidFill>
                <a:latin typeface="Calibri" pitchFamily="34" charset="0"/>
              </a:rPr>
              <a:t/>
            </a:r>
            <a:br>
              <a:rPr lang="en-GB" sz="1600" b="1">
                <a:solidFill>
                  <a:schemeClr val="tx2"/>
                </a:solidFill>
                <a:latin typeface="Calibri" pitchFamily="34" charset="0"/>
              </a:rPr>
            </a:br>
            <a:endParaRPr lang="en-GB" sz="1600" b="1">
              <a:solidFill>
                <a:schemeClr val="tx2"/>
              </a:solidFill>
              <a:latin typeface="Calibri" pitchFamily="34" charset="0"/>
            </a:endParaRPr>
          </a:p>
        </p:txBody>
      </p:sp>
      <p:sp>
        <p:nvSpPr>
          <p:cNvPr id="6153" name="Rectangle 5"/>
          <p:cNvSpPr>
            <a:spLocks noChangeArrowheads="1"/>
          </p:cNvSpPr>
          <p:nvPr/>
        </p:nvSpPr>
        <p:spPr bwMode="auto">
          <a:xfrm>
            <a:off x="609600" y="981075"/>
            <a:ext cx="7923213" cy="5472261"/>
          </a:xfrm>
          <a:prstGeom prst="rect">
            <a:avLst/>
          </a:prstGeom>
          <a:noFill/>
          <a:ln w="9525">
            <a:noFill/>
            <a:miter lim="800000"/>
            <a:headEnd/>
            <a:tailEnd/>
          </a:ln>
        </p:spPr>
        <p:txBody>
          <a:bodyPr/>
          <a:lstStyle/>
          <a:p>
            <a:pPr marL="342900" indent="-342900">
              <a:spcBef>
                <a:spcPct val="20000"/>
              </a:spcBef>
            </a:pPr>
            <a:r>
              <a:rPr lang="en-GB" sz="2200" dirty="0">
                <a:solidFill>
                  <a:srgbClr val="000066"/>
                </a:solidFill>
                <a:latin typeface="Calibri" pitchFamily="34" charset="0"/>
              </a:rPr>
              <a:t>To test two random variables are</a:t>
            </a:r>
            <a:r>
              <a:rPr lang="en-GB" sz="2000" dirty="0">
                <a:latin typeface="Calibri" pitchFamily="34" charset="0"/>
              </a:rPr>
              <a:t> </a:t>
            </a:r>
            <a:r>
              <a:rPr lang="en-GB" sz="2200" b="1" dirty="0">
                <a:solidFill>
                  <a:srgbClr val="FF0000"/>
                </a:solidFill>
                <a:latin typeface="Calibri" pitchFamily="34" charset="0"/>
              </a:rPr>
              <a:t>statistically independent</a:t>
            </a:r>
          </a:p>
          <a:p>
            <a:pPr marL="342900" indent="-342900">
              <a:spcBef>
                <a:spcPct val="20000"/>
              </a:spcBef>
            </a:pPr>
            <a:r>
              <a:rPr lang="en-GB" sz="2200" b="1" dirty="0">
                <a:solidFill>
                  <a:srgbClr val="000066"/>
                </a:solidFill>
                <a:latin typeface="Calibri" pitchFamily="34" charset="0"/>
              </a:rPr>
              <a:t>Under </a:t>
            </a:r>
            <a:r>
              <a:rPr lang="en-GB" sz="2200" b="1" i="1" dirty="0">
                <a:solidFill>
                  <a:srgbClr val="000066"/>
                </a:solidFill>
                <a:latin typeface="Calibri" pitchFamily="34" charset="0"/>
              </a:rPr>
              <a:t>H</a:t>
            </a:r>
            <a:r>
              <a:rPr lang="en-GB" sz="2200" b="1" i="1" baseline="-25000" dirty="0">
                <a:solidFill>
                  <a:srgbClr val="000066"/>
                </a:solidFill>
                <a:latin typeface="Calibri" pitchFamily="34" charset="0"/>
              </a:rPr>
              <a:t>0</a:t>
            </a:r>
            <a:r>
              <a:rPr lang="en-GB" sz="2200" dirty="0">
                <a:solidFill>
                  <a:srgbClr val="000066"/>
                </a:solidFill>
                <a:latin typeface="Calibri" pitchFamily="34" charset="0"/>
              </a:rPr>
              <a:t>,  Expected number of observations for cell in row </a:t>
            </a:r>
            <a:r>
              <a:rPr lang="en-GB" sz="2200" i="1" dirty="0">
                <a:solidFill>
                  <a:srgbClr val="000066"/>
                </a:solidFill>
                <a:latin typeface="Calibri" pitchFamily="34" charset="0"/>
              </a:rPr>
              <a:t>i</a:t>
            </a:r>
            <a:r>
              <a:rPr lang="en-GB" sz="2200" dirty="0">
                <a:solidFill>
                  <a:srgbClr val="000066"/>
                </a:solidFill>
                <a:latin typeface="Calibri" pitchFamily="34" charset="0"/>
              </a:rPr>
              <a:t> and column </a:t>
            </a:r>
            <a:r>
              <a:rPr lang="en-GB" sz="2200" i="1" dirty="0">
                <a:solidFill>
                  <a:srgbClr val="000066"/>
                </a:solidFill>
                <a:latin typeface="Calibri" pitchFamily="34" charset="0"/>
              </a:rPr>
              <a:t>j</a:t>
            </a:r>
            <a:r>
              <a:rPr lang="en-GB" sz="2200" dirty="0">
                <a:solidFill>
                  <a:srgbClr val="000066"/>
                </a:solidFill>
                <a:latin typeface="Calibri" pitchFamily="34" charset="0"/>
              </a:rPr>
              <a:t> is the appropriate row total </a:t>
            </a:r>
            <a:r>
              <a:rPr lang="en-GB" sz="2200" dirty="0">
                <a:solidFill>
                  <a:srgbClr val="000066"/>
                </a:solidFill>
                <a:latin typeface="Calibri" pitchFamily="34" charset="0"/>
                <a:sym typeface="Symbol" pitchFamily="18" charset="2"/>
              </a:rPr>
              <a:t></a:t>
            </a:r>
            <a:r>
              <a:rPr lang="en-GB" sz="2200" dirty="0">
                <a:solidFill>
                  <a:srgbClr val="000066"/>
                </a:solidFill>
                <a:latin typeface="Calibri" pitchFamily="34" charset="0"/>
              </a:rPr>
              <a:t> the column total divided by the grand total. The test statistic for table </a:t>
            </a:r>
            <a:r>
              <a:rPr lang="en-GB" sz="2200" i="1" dirty="0">
                <a:solidFill>
                  <a:srgbClr val="000066"/>
                </a:solidFill>
                <a:latin typeface="Calibri" pitchFamily="34" charset="0"/>
              </a:rPr>
              <a:t>n </a:t>
            </a:r>
            <a:r>
              <a:rPr lang="en-GB" sz="2200" dirty="0">
                <a:solidFill>
                  <a:srgbClr val="000066"/>
                </a:solidFill>
                <a:latin typeface="Calibri" pitchFamily="34" charset="0"/>
              </a:rPr>
              <a:t>rows, </a:t>
            </a:r>
            <a:r>
              <a:rPr lang="en-GB" sz="2200" i="1" dirty="0">
                <a:solidFill>
                  <a:srgbClr val="000066"/>
                </a:solidFill>
                <a:latin typeface="Calibri" pitchFamily="34" charset="0"/>
              </a:rPr>
              <a:t>m </a:t>
            </a:r>
            <a:r>
              <a:rPr lang="en-GB" sz="2200" dirty="0">
                <a:solidFill>
                  <a:srgbClr val="000066"/>
                </a:solidFill>
                <a:latin typeface="Calibri" pitchFamily="34" charset="0"/>
              </a:rPr>
              <a:t>columns</a:t>
            </a:r>
          </a:p>
          <a:p>
            <a:pPr marL="342900" indent="-342900">
              <a:spcBef>
                <a:spcPct val="20000"/>
              </a:spcBef>
            </a:pPr>
            <a:endParaRPr lang="en-GB" sz="2200" dirty="0">
              <a:solidFill>
                <a:srgbClr val="000066"/>
              </a:solidFill>
              <a:latin typeface="Calibri" pitchFamily="34" charset="0"/>
            </a:endParaRPr>
          </a:p>
          <a:p>
            <a:pPr marL="342900" indent="-342900">
              <a:spcBef>
                <a:spcPct val="20000"/>
              </a:spcBef>
            </a:pPr>
            <a:endParaRPr lang="en-GB" sz="2000" dirty="0">
              <a:latin typeface="Calibri" pitchFamily="34" charset="0"/>
            </a:endParaRPr>
          </a:p>
          <a:p>
            <a:pPr marL="342900" indent="-342900">
              <a:spcBef>
                <a:spcPct val="20000"/>
              </a:spcBef>
            </a:pPr>
            <a:endParaRPr lang="en-GB" sz="1400" dirty="0">
              <a:latin typeface="Calibri" pitchFamily="34" charset="0"/>
            </a:endParaRPr>
          </a:p>
          <a:p>
            <a:pPr marL="342900" indent="-342900"/>
            <a:r>
              <a:rPr lang="en-GB" sz="2200" dirty="0">
                <a:solidFill>
                  <a:srgbClr val="000066"/>
                </a:solidFill>
                <a:latin typeface="Calibri" pitchFamily="34" charset="0"/>
              </a:rPr>
              <a:t>Simply: the </a:t>
            </a:r>
            <a:r>
              <a:rPr lang="en-GB" sz="2200" dirty="0">
                <a:solidFill>
                  <a:srgbClr val="000066"/>
                </a:solidFill>
                <a:latin typeface="Calibri" pitchFamily="34" charset="0"/>
                <a:sym typeface="Symbol" pitchFamily="18" charset="2"/>
              </a:rPr>
              <a:t></a:t>
            </a:r>
            <a:r>
              <a:rPr lang="en-GB" sz="2200" baseline="30000" dirty="0">
                <a:solidFill>
                  <a:srgbClr val="000066"/>
                </a:solidFill>
                <a:latin typeface="Calibri" pitchFamily="34" charset="0"/>
                <a:sym typeface="Symbol" pitchFamily="18" charset="2"/>
              </a:rPr>
              <a:t>2</a:t>
            </a:r>
            <a:r>
              <a:rPr lang="en-GB" sz="2200" dirty="0">
                <a:solidFill>
                  <a:srgbClr val="000066"/>
                </a:solidFill>
                <a:latin typeface="Calibri" pitchFamily="34" charset="0"/>
              </a:rPr>
              <a:t> distribution is the</a:t>
            </a:r>
            <a:r>
              <a:rPr lang="en-GB" sz="2200" dirty="0">
                <a:latin typeface="Calibri" pitchFamily="34" charset="0"/>
              </a:rPr>
              <a:t> </a:t>
            </a:r>
            <a:r>
              <a:rPr lang="en-GB" sz="2200" dirty="0">
                <a:solidFill>
                  <a:srgbClr val="FF0000"/>
                </a:solidFill>
                <a:latin typeface="Calibri" pitchFamily="34" charset="0"/>
              </a:rPr>
              <a:t>sum of squares of k independent random variables</a:t>
            </a:r>
            <a:r>
              <a:rPr lang="en-GB" sz="2200" dirty="0">
                <a:solidFill>
                  <a:srgbClr val="000066"/>
                </a:solidFill>
                <a:latin typeface="Calibri" pitchFamily="34" charset="0"/>
              </a:rPr>
              <a:t>, i.e. defined in a </a:t>
            </a:r>
            <a:r>
              <a:rPr lang="en-GB" sz="2200" i="1" dirty="0">
                <a:solidFill>
                  <a:srgbClr val="000066"/>
                </a:solidFill>
                <a:latin typeface="Calibri" pitchFamily="34" charset="0"/>
              </a:rPr>
              <a:t>k</a:t>
            </a:r>
            <a:r>
              <a:rPr lang="en-GB" sz="2200" dirty="0">
                <a:solidFill>
                  <a:srgbClr val="000066"/>
                </a:solidFill>
                <a:latin typeface="Calibri" pitchFamily="34" charset="0"/>
              </a:rPr>
              <a:t>-dimensional space.</a:t>
            </a:r>
            <a:r>
              <a:rPr lang="en-GB" sz="2200" dirty="0">
                <a:latin typeface="Calibri" pitchFamily="34" charset="0"/>
              </a:rPr>
              <a:t> </a:t>
            </a:r>
          </a:p>
          <a:p>
            <a:pPr marL="342900" indent="-342900">
              <a:spcBef>
                <a:spcPct val="20000"/>
              </a:spcBef>
            </a:pPr>
            <a:endParaRPr lang="en-GB" sz="1400" b="1" dirty="0" smtClean="0">
              <a:solidFill>
                <a:srgbClr val="FF0000"/>
              </a:solidFill>
              <a:latin typeface="Calibri" pitchFamily="34" charset="0"/>
            </a:endParaRPr>
          </a:p>
          <a:p>
            <a:pPr marL="342900" indent="-342900">
              <a:spcBef>
                <a:spcPct val="20000"/>
              </a:spcBef>
            </a:pPr>
            <a:r>
              <a:rPr lang="en-GB" sz="2100" b="1" dirty="0" smtClean="0">
                <a:solidFill>
                  <a:srgbClr val="FF0000"/>
                </a:solidFill>
                <a:latin typeface="Calibri" pitchFamily="34" charset="0"/>
              </a:rPr>
              <a:t>Constraints</a:t>
            </a:r>
            <a:r>
              <a:rPr lang="en-GB" sz="2100" dirty="0">
                <a:solidFill>
                  <a:srgbClr val="FF0000"/>
                </a:solidFill>
                <a:latin typeface="Calibri" pitchFamily="34" charset="0"/>
              </a:rPr>
              <a:t>:</a:t>
            </a:r>
            <a:r>
              <a:rPr lang="en-GB" sz="2100" dirty="0">
                <a:latin typeface="Calibri" pitchFamily="34" charset="0"/>
              </a:rPr>
              <a:t> </a:t>
            </a:r>
            <a:r>
              <a:rPr lang="en-GB" sz="2100" dirty="0">
                <a:solidFill>
                  <a:srgbClr val="000066"/>
                </a:solidFill>
                <a:latin typeface="Calibri" pitchFamily="34" charset="0"/>
              </a:rPr>
              <a:t>e.g. forcing sum of observed and expected observations in a row or column to be equal, or e.g. estimating a parameter of parent distribution from sample values, reduces dimensionality of the space by 1</a:t>
            </a:r>
            <a:r>
              <a:rPr lang="en-GB" sz="2100" dirty="0">
                <a:latin typeface="Calibri" pitchFamily="34" charset="0"/>
              </a:rPr>
              <a:t> </a:t>
            </a:r>
            <a:r>
              <a:rPr lang="en-GB" sz="2100" dirty="0">
                <a:solidFill>
                  <a:srgbClr val="FF0000"/>
                </a:solidFill>
                <a:latin typeface="Calibri" pitchFamily="34" charset="0"/>
              </a:rPr>
              <a:t>each time</a:t>
            </a:r>
            <a:r>
              <a:rPr lang="en-GB" sz="2100" dirty="0">
                <a:solidFill>
                  <a:srgbClr val="000066"/>
                </a:solidFill>
                <a:latin typeface="Calibri" pitchFamily="34" charset="0"/>
              </a:rPr>
              <a:t>, so </a:t>
            </a:r>
            <a:r>
              <a:rPr lang="en-GB" sz="2100" i="1" dirty="0">
                <a:solidFill>
                  <a:srgbClr val="000066"/>
                </a:solidFill>
                <a:latin typeface="Calibri" pitchFamily="34" charset="0"/>
              </a:rPr>
              <a:t>e.g. contingency table, with m rows, n columns has Expected row/column totals predetermined, so </a:t>
            </a:r>
            <a:r>
              <a:rPr lang="en-GB" sz="2100" i="1" dirty="0" err="1">
                <a:solidFill>
                  <a:srgbClr val="000066"/>
                </a:solidFill>
                <a:latin typeface="Calibri" pitchFamily="34" charset="0"/>
              </a:rPr>
              <a:t>d.o.f</a:t>
            </a:r>
            <a:r>
              <a:rPr lang="en-GB" sz="2100" i="1" dirty="0">
                <a:solidFill>
                  <a:srgbClr val="000066"/>
                </a:solidFill>
                <a:latin typeface="Calibri" pitchFamily="34" charset="0"/>
              </a:rPr>
              <a:t>. of the test statistic are</a:t>
            </a:r>
            <a:r>
              <a:rPr lang="en-GB" sz="2100" i="1" dirty="0">
                <a:latin typeface="Calibri" pitchFamily="34" charset="0"/>
              </a:rPr>
              <a:t> </a:t>
            </a:r>
            <a:r>
              <a:rPr lang="en-GB" sz="2100" i="1" dirty="0">
                <a:solidFill>
                  <a:srgbClr val="FF0000"/>
                </a:solidFill>
                <a:latin typeface="Calibri" pitchFamily="34" charset="0"/>
              </a:rPr>
              <a:t>(m-1) (n-1).</a:t>
            </a:r>
          </a:p>
        </p:txBody>
      </p:sp>
      <p:graphicFrame>
        <p:nvGraphicFramePr>
          <p:cNvPr id="6150" name="Object 6"/>
          <p:cNvGraphicFramePr>
            <a:graphicFrameLocks noChangeAspect="1"/>
          </p:cNvGraphicFramePr>
          <p:nvPr/>
        </p:nvGraphicFramePr>
        <p:xfrm>
          <a:off x="2892425" y="2638425"/>
          <a:ext cx="3624263" cy="760413"/>
        </p:xfrm>
        <a:graphic>
          <a:graphicData uri="http://schemas.openxmlformats.org/presentationml/2006/ole">
            <mc:AlternateContent xmlns:mc="http://schemas.openxmlformats.org/markup-compatibility/2006">
              <mc:Choice xmlns:v="urn:schemas-microsoft-com:vml" Requires="v">
                <p:oleObj spid="_x0000_s6162" name="Equation" r:id="rId3" imgW="2044700" imgH="431800" progId="Equation.3">
                  <p:embed/>
                </p:oleObj>
              </mc:Choice>
              <mc:Fallback>
                <p:oleObj name="Equation" r:id="rId3" imgW="2044700" imgH="4318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2425" y="2638425"/>
                        <a:ext cx="3624263"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FE165371-9003-4908-A82C-51F4EE4CD833}" type="slidenum">
              <a:rPr lang="en-GB" smtClean="0">
                <a:solidFill>
                  <a:schemeClr val="tx1"/>
                </a:solidFill>
                <a:latin typeface="Arial" charset="0"/>
                <a:cs typeface="Arial" charset="0"/>
              </a:rPr>
              <a:pPr fontAlgn="base">
                <a:spcBef>
                  <a:spcPct val="0"/>
                </a:spcBef>
                <a:spcAft>
                  <a:spcPct val="0"/>
                </a:spcAft>
              </a:pPr>
              <a:t>12</a:t>
            </a:fld>
            <a:endParaRPr lang="en-GB" smtClean="0">
              <a:solidFill>
                <a:schemeClr val="tx1"/>
              </a:solidFill>
              <a:latin typeface="Arial" charset="0"/>
              <a:cs typeface="Arial" charset="0"/>
            </a:endParaRPr>
          </a:p>
        </p:txBody>
      </p:sp>
      <p:sp>
        <p:nvSpPr>
          <p:cNvPr id="37890" name="Rectangle 4"/>
          <p:cNvSpPr>
            <a:spLocks noChangeArrowheads="1"/>
          </p:cNvSpPr>
          <p:nvPr/>
        </p:nvSpPr>
        <p:spPr bwMode="auto">
          <a:xfrm>
            <a:off x="685800" y="115888"/>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Example</a:t>
            </a:r>
          </a:p>
        </p:txBody>
      </p:sp>
      <p:sp>
        <p:nvSpPr>
          <p:cNvPr id="37891" name="Rectangle 5"/>
          <p:cNvSpPr>
            <a:spLocks noChangeArrowheads="1"/>
          </p:cNvSpPr>
          <p:nvPr/>
        </p:nvSpPr>
        <p:spPr bwMode="auto">
          <a:xfrm>
            <a:off x="685800" y="1052513"/>
            <a:ext cx="7772400" cy="5184775"/>
          </a:xfrm>
          <a:prstGeom prst="rect">
            <a:avLst/>
          </a:prstGeom>
          <a:noFill/>
          <a:ln w="9525">
            <a:noFill/>
            <a:miter lim="800000"/>
            <a:headEnd/>
            <a:tailEnd/>
          </a:ln>
        </p:spPr>
        <p:txBody>
          <a:bodyPr/>
          <a:lstStyle/>
          <a:p>
            <a:pPr marL="342900" indent="-342900">
              <a:spcBef>
                <a:spcPct val="20000"/>
              </a:spcBef>
              <a:buFontTx/>
              <a:buChar char="•"/>
            </a:pPr>
            <a:r>
              <a:rPr lang="en-GB" sz="2000">
                <a:solidFill>
                  <a:srgbClr val="000066"/>
                </a:solidFill>
                <a:latin typeface="Calibri" pitchFamily="34" charset="0"/>
              </a:rPr>
              <a:t>In the following table and working, the figures in blue are</a:t>
            </a:r>
            <a:r>
              <a:rPr lang="en-GB" sz="2000">
                <a:latin typeface="Calibri" pitchFamily="34" charset="0"/>
              </a:rPr>
              <a:t> </a:t>
            </a:r>
            <a:r>
              <a:rPr lang="en-GB" sz="2000">
                <a:solidFill>
                  <a:srgbClr val="FF0000"/>
                </a:solidFill>
                <a:latin typeface="Calibri" pitchFamily="34" charset="0"/>
              </a:rPr>
              <a:t>expected </a:t>
            </a:r>
            <a:r>
              <a:rPr lang="en-GB" sz="2000">
                <a:latin typeface="Calibri" pitchFamily="34" charset="0"/>
              </a:rPr>
              <a:t>values. </a:t>
            </a:r>
          </a:p>
          <a:p>
            <a:pPr marL="342900" indent="-342900">
              <a:spcBef>
                <a:spcPct val="20000"/>
              </a:spcBef>
            </a:pPr>
            <a:r>
              <a:rPr lang="en-GB" sz="2000">
                <a:latin typeface="Calibri" pitchFamily="34" charset="0"/>
              </a:rPr>
              <a:t>     </a:t>
            </a:r>
            <a:r>
              <a:rPr lang="en-GB" sz="2000" b="1">
                <a:latin typeface="Calibri" pitchFamily="34" charset="0"/>
              </a:rPr>
              <a:t>         </a:t>
            </a:r>
            <a:r>
              <a:rPr lang="en-GB" sz="2000" b="1">
                <a:solidFill>
                  <a:srgbClr val="000066"/>
                </a:solidFill>
                <a:latin typeface="Calibri" pitchFamily="34" charset="0"/>
              </a:rPr>
              <a:t>Policy 1</a:t>
            </a:r>
            <a:r>
              <a:rPr lang="en-GB" sz="2000" b="1">
                <a:latin typeface="Calibri" pitchFamily="34" charset="0"/>
              </a:rPr>
              <a:t>	 </a:t>
            </a:r>
            <a:r>
              <a:rPr lang="en-GB" sz="2000" b="1">
                <a:solidFill>
                  <a:srgbClr val="000066"/>
                </a:solidFill>
                <a:latin typeface="Calibri" pitchFamily="34" charset="0"/>
              </a:rPr>
              <a:t>Policy 2   Policy 3     Policy 4      Policy 5         Totals </a:t>
            </a:r>
          </a:p>
          <a:p>
            <a:pPr marL="342900" indent="-342900">
              <a:spcBef>
                <a:spcPct val="20000"/>
              </a:spcBef>
            </a:pPr>
            <a:r>
              <a:rPr lang="en-GB" sz="2000">
                <a:latin typeface="Calibri" pitchFamily="34" charset="0"/>
              </a:rPr>
              <a:t> </a:t>
            </a:r>
            <a:r>
              <a:rPr lang="en-GB" sz="2000" b="1">
                <a:solidFill>
                  <a:srgbClr val="000066"/>
                </a:solidFill>
                <a:latin typeface="Calibri" pitchFamily="34" charset="0"/>
              </a:rPr>
              <a:t>Char 1</a:t>
            </a:r>
            <a:r>
              <a:rPr lang="en-GB" sz="2000">
                <a:latin typeface="Calibri" pitchFamily="34" charset="0"/>
              </a:rPr>
              <a:t>    2  (</a:t>
            </a:r>
            <a:r>
              <a:rPr lang="en-GB" sz="2000">
                <a:solidFill>
                  <a:srgbClr val="3333FF"/>
                </a:solidFill>
                <a:latin typeface="Calibri" pitchFamily="34" charset="0"/>
              </a:rPr>
              <a:t>9.1</a:t>
            </a:r>
            <a:r>
              <a:rPr lang="en-GB" sz="2000">
                <a:latin typeface="Calibri" pitchFamily="34" charset="0"/>
              </a:rPr>
              <a:t>)    16(</a:t>
            </a:r>
            <a:r>
              <a:rPr lang="en-GB" sz="2000">
                <a:solidFill>
                  <a:srgbClr val="3333FF"/>
                </a:solidFill>
                <a:latin typeface="Calibri" pitchFamily="34" charset="0"/>
              </a:rPr>
              <a:t>21</a:t>
            </a:r>
            <a:r>
              <a:rPr lang="en-GB" sz="2000">
                <a:latin typeface="Calibri" pitchFamily="34" charset="0"/>
              </a:rPr>
              <a:t>)      5(</a:t>
            </a:r>
            <a:r>
              <a:rPr lang="en-GB" sz="2000">
                <a:solidFill>
                  <a:srgbClr val="3333FF"/>
                </a:solidFill>
                <a:latin typeface="Calibri" pitchFamily="34" charset="0"/>
              </a:rPr>
              <a:t>11.9</a:t>
            </a:r>
            <a:r>
              <a:rPr lang="en-GB" sz="2000">
                <a:latin typeface="Calibri" pitchFamily="34" charset="0"/>
              </a:rPr>
              <a:t>)        5(</a:t>
            </a:r>
            <a:r>
              <a:rPr lang="en-GB" sz="2000">
                <a:solidFill>
                  <a:srgbClr val="3333FF"/>
                </a:solidFill>
                <a:latin typeface="Calibri" pitchFamily="34" charset="0"/>
              </a:rPr>
              <a:t>8.75</a:t>
            </a:r>
            <a:r>
              <a:rPr lang="en-GB" sz="2000">
                <a:latin typeface="Calibri" pitchFamily="34" charset="0"/>
              </a:rPr>
              <a:t>)       42(</a:t>
            </a:r>
            <a:r>
              <a:rPr lang="en-GB" sz="2000">
                <a:solidFill>
                  <a:srgbClr val="3333FF"/>
                </a:solidFill>
                <a:latin typeface="Calibri" pitchFamily="34" charset="0"/>
              </a:rPr>
              <a:t>19.25</a:t>
            </a:r>
            <a:r>
              <a:rPr lang="en-GB" sz="2000">
                <a:latin typeface="Calibri" pitchFamily="34" charset="0"/>
              </a:rPr>
              <a:t>)         70 </a:t>
            </a:r>
          </a:p>
          <a:p>
            <a:pPr marL="342900" indent="-342900">
              <a:spcBef>
                <a:spcPct val="20000"/>
              </a:spcBef>
            </a:pPr>
            <a:r>
              <a:rPr lang="en-GB" sz="2000">
                <a:latin typeface="Calibri" pitchFamily="34" charset="0"/>
              </a:rPr>
              <a:t> </a:t>
            </a:r>
            <a:r>
              <a:rPr lang="en-GB" sz="2000" b="1">
                <a:solidFill>
                  <a:srgbClr val="000066"/>
                </a:solidFill>
                <a:latin typeface="Calibri" pitchFamily="34" charset="0"/>
              </a:rPr>
              <a:t>Char 2</a:t>
            </a:r>
            <a:r>
              <a:rPr lang="en-GB" sz="2000">
                <a:latin typeface="Calibri" pitchFamily="34" charset="0"/>
              </a:rPr>
              <a:t>   12 (</a:t>
            </a:r>
            <a:r>
              <a:rPr lang="en-GB" sz="2000">
                <a:solidFill>
                  <a:srgbClr val="3333FF"/>
                </a:solidFill>
                <a:latin typeface="Calibri" pitchFamily="34" charset="0"/>
              </a:rPr>
              <a:t>9.1</a:t>
            </a:r>
            <a:r>
              <a:rPr lang="en-GB" sz="2000">
                <a:latin typeface="Calibri" pitchFamily="34" charset="0"/>
              </a:rPr>
              <a:t>)    23(</a:t>
            </a:r>
            <a:r>
              <a:rPr lang="en-GB" sz="2000">
                <a:solidFill>
                  <a:srgbClr val="3333FF"/>
                </a:solidFill>
                <a:latin typeface="Calibri" pitchFamily="34" charset="0"/>
              </a:rPr>
              <a:t>21</a:t>
            </a:r>
            <a:r>
              <a:rPr lang="en-GB" sz="2000">
                <a:latin typeface="Calibri" pitchFamily="34" charset="0"/>
              </a:rPr>
              <a:t>)    13(</a:t>
            </a:r>
            <a:r>
              <a:rPr lang="en-GB" sz="2000">
                <a:solidFill>
                  <a:srgbClr val="3333FF"/>
                </a:solidFill>
                <a:latin typeface="Calibri" pitchFamily="34" charset="0"/>
              </a:rPr>
              <a:t>11.9</a:t>
            </a:r>
            <a:r>
              <a:rPr lang="en-GB" sz="2000">
                <a:latin typeface="Calibri" pitchFamily="34" charset="0"/>
              </a:rPr>
              <a:t>)     17(</a:t>
            </a:r>
            <a:r>
              <a:rPr lang="en-GB" sz="2000">
                <a:solidFill>
                  <a:srgbClr val="3333FF"/>
                </a:solidFill>
                <a:latin typeface="Calibri" pitchFamily="34" charset="0"/>
              </a:rPr>
              <a:t>8.75</a:t>
            </a:r>
            <a:r>
              <a:rPr lang="en-GB" sz="2000">
                <a:latin typeface="Calibri" pitchFamily="34" charset="0"/>
              </a:rPr>
              <a:t>)         5(</a:t>
            </a:r>
            <a:r>
              <a:rPr lang="en-GB" sz="2000">
                <a:solidFill>
                  <a:srgbClr val="3333FF"/>
                </a:solidFill>
                <a:latin typeface="Calibri" pitchFamily="34" charset="0"/>
              </a:rPr>
              <a:t>19.25</a:t>
            </a:r>
            <a:r>
              <a:rPr lang="en-GB" sz="2000">
                <a:latin typeface="Calibri" pitchFamily="34" charset="0"/>
              </a:rPr>
              <a:t>)         70 </a:t>
            </a:r>
          </a:p>
          <a:p>
            <a:pPr marL="342900" indent="-342900">
              <a:spcBef>
                <a:spcPct val="20000"/>
              </a:spcBef>
            </a:pPr>
            <a:r>
              <a:rPr lang="en-GB" sz="2000">
                <a:latin typeface="Calibri" pitchFamily="34" charset="0"/>
              </a:rPr>
              <a:t> </a:t>
            </a:r>
            <a:r>
              <a:rPr lang="en-GB" sz="2000" b="1">
                <a:solidFill>
                  <a:srgbClr val="000066"/>
                </a:solidFill>
                <a:latin typeface="Calibri" pitchFamily="34" charset="0"/>
              </a:rPr>
              <a:t>Char 3</a:t>
            </a:r>
            <a:r>
              <a:rPr lang="en-GB" sz="2000" b="1">
                <a:latin typeface="Calibri" pitchFamily="34" charset="0"/>
              </a:rPr>
              <a:t>	</a:t>
            </a:r>
            <a:r>
              <a:rPr lang="en-GB" sz="2000">
                <a:latin typeface="Calibri" pitchFamily="34" charset="0"/>
              </a:rPr>
              <a:t>12(</a:t>
            </a:r>
            <a:r>
              <a:rPr lang="en-GB" sz="2000">
                <a:solidFill>
                  <a:srgbClr val="3333FF"/>
                </a:solidFill>
                <a:latin typeface="Calibri" pitchFamily="34" charset="0"/>
              </a:rPr>
              <a:t>7.8</a:t>
            </a:r>
            <a:r>
              <a:rPr lang="en-GB" sz="2000">
                <a:latin typeface="Calibri" pitchFamily="34" charset="0"/>
              </a:rPr>
              <a:t>)    21(</a:t>
            </a:r>
            <a:r>
              <a:rPr lang="en-GB" sz="2000">
                <a:solidFill>
                  <a:srgbClr val="3333FF"/>
                </a:solidFill>
                <a:latin typeface="Calibri" pitchFamily="34" charset="0"/>
              </a:rPr>
              <a:t>18</a:t>
            </a:r>
            <a:r>
              <a:rPr lang="en-GB" sz="2000">
                <a:latin typeface="Calibri" pitchFamily="34" charset="0"/>
              </a:rPr>
              <a:t>)     16(</a:t>
            </a:r>
            <a:r>
              <a:rPr lang="en-GB" sz="2000">
                <a:solidFill>
                  <a:srgbClr val="3333FF"/>
                </a:solidFill>
                <a:latin typeface="Calibri" pitchFamily="34" charset="0"/>
              </a:rPr>
              <a:t>10.2</a:t>
            </a:r>
            <a:r>
              <a:rPr lang="en-GB" sz="2000">
                <a:latin typeface="Calibri" pitchFamily="34" charset="0"/>
              </a:rPr>
              <a:t>)       3(</a:t>
            </a:r>
            <a:r>
              <a:rPr lang="en-GB" sz="2000">
                <a:solidFill>
                  <a:srgbClr val="3333FF"/>
                </a:solidFill>
                <a:latin typeface="Calibri" pitchFamily="34" charset="0"/>
              </a:rPr>
              <a:t>7.5</a:t>
            </a:r>
            <a:r>
              <a:rPr lang="en-GB" sz="2000">
                <a:latin typeface="Calibri" pitchFamily="34" charset="0"/>
              </a:rPr>
              <a:t>)           8(</a:t>
            </a:r>
            <a:r>
              <a:rPr lang="en-GB" sz="2000">
                <a:solidFill>
                  <a:srgbClr val="3333FF"/>
                </a:solidFill>
                <a:latin typeface="Calibri" pitchFamily="34" charset="0"/>
              </a:rPr>
              <a:t>16.5</a:t>
            </a:r>
            <a:r>
              <a:rPr lang="en-GB" sz="2000">
                <a:latin typeface="Calibri" pitchFamily="34" charset="0"/>
              </a:rPr>
              <a:t>)            60</a:t>
            </a:r>
          </a:p>
          <a:p>
            <a:pPr marL="342900" indent="-342900">
              <a:spcBef>
                <a:spcPct val="20000"/>
              </a:spcBef>
            </a:pPr>
            <a:r>
              <a:rPr lang="en-GB" sz="2000">
                <a:latin typeface="Calibri" pitchFamily="34" charset="0"/>
              </a:rPr>
              <a:t> </a:t>
            </a:r>
            <a:r>
              <a:rPr lang="en-GB" sz="2000" b="1">
                <a:solidFill>
                  <a:srgbClr val="000066"/>
                </a:solidFill>
                <a:latin typeface="Calibri" pitchFamily="34" charset="0"/>
              </a:rPr>
              <a:t>Totals </a:t>
            </a:r>
            <a:r>
              <a:rPr lang="en-GB" sz="2000">
                <a:latin typeface="Calibri" pitchFamily="34" charset="0"/>
              </a:rPr>
              <a:t>   26            60             34               25                 55                     200</a:t>
            </a:r>
            <a:br>
              <a:rPr lang="en-GB" sz="2000">
                <a:latin typeface="Calibri" pitchFamily="34" charset="0"/>
              </a:rPr>
            </a:br>
            <a:r>
              <a:rPr lang="en-GB" sz="2000">
                <a:latin typeface="Calibri" pitchFamily="34" charset="0"/>
              </a:rPr>
              <a:t>                    </a:t>
            </a:r>
          </a:p>
          <a:p>
            <a:pPr marL="342900" indent="-342900">
              <a:spcBef>
                <a:spcPct val="20000"/>
              </a:spcBef>
              <a:buFontTx/>
              <a:buChar char="•"/>
            </a:pPr>
            <a:r>
              <a:rPr lang="en-GB" sz="2000">
                <a:latin typeface="Calibri" pitchFamily="34" charset="0"/>
              </a:rPr>
              <a:t>T.S. = (2 - </a:t>
            </a:r>
            <a:r>
              <a:rPr lang="en-GB" sz="2000">
                <a:solidFill>
                  <a:srgbClr val="3333FF"/>
                </a:solidFill>
                <a:latin typeface="Calibri" pitchFamily="34" charset="0"/>
              </a:rPr>
              <a:t>9.1</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9.1</a:t>
            </a:r>
            <a:r>
              <a:rPr lang="en-GB" sz="2000">
                <a:latin typeface="Calibri" pitchFamily="34" charset="0"/>
              </a:rPr>
              <a:t> + (12 – </a:t>
            </a:r>
            <a:r>
              <a:rPr lang="en-GB" sz="2000">
                <a:solidFill>
                  <a:srgbClr val="3333FF"/>
                </a:solidFill>
                <a:latin typeface="Calibri" pitchFamily="34" charset="0"/>
              </a:rPr>
              <a:t>9.1</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9.1</a:t>
            </a:r>
            <a:r>
              <a:rPr lang="en-GB" sz="2000">
                <a:latin typeface="Calibri" pitchFamily="34" charset="0"/>
              </a:rPr>
              <a:t> + (12-</a:t>
            </a:r>
            <a:r>
              <a:rPr lang="en-GB" sz="2000">
                <a:solidFill>
                  <a:srgbClr val="3333FF"/>
                </a:solidFill>
                <a:latin typeface="Calibri" pitchFamily="34" charset="0"/>
              </a:rPr>
              <a:t>7.8</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7.8</a:t>
            </a:r>
            <a:r>
              <a:rPr lang="en-GB" sz="2000">
                <a:latin typeface="Calibri" pitchFamily="34" charset="0"/>
              </a:rPr>
              <a:t> + (16 -</a:t>
            </a:r>
            <a:r>
              <a:rPr lang="en-GB" sz="2000">
                <a:solidFill>
                  <a:srgbClr val="3333FF"/>
                </a:solidFill>
                <a:latin typeface="Calibri" pitchFamily="34" charset="0"/>
              </a:rPr>
              <a:t>21</a:t>
            </a:r>
            <a:r>
              <a:rPr lang="en-GB" sz="2000">
                <a:latin typeface="Calibri" pitchFamily="34" charset="0"/>
              </a:rPr>
              <a:t>)</a:t>
            </a:r>
            <a:r>
              <a:rPr lang="en-GB" sz="2000" baseline="30000">
                <a:latin typeface="Calibri" pitchFamily="34" charset="0"/>
              </a:rPr>
              <a:t>2</a:t>
            </a:r>
            <a:r>
              <a:rPr lang="en-GB" sz="2000">
                <a:latin typeface="Calibri" pitchFamily="34" charset="0"/>
              </a:rPr>
              <a:t>/</a:t>
            </a:r>
            <a:r>
              <a:rPr lang="en-GB" sz="2000">
                <a:solidFill>
                  <a:srgbClr val="3333FF"/>
                </a:solidFill>
                <a:latin typeface="Calibri" pitchFamily="34" charset="0"/>
              </a:rPr>
              <a:t>21</a:t>
            </a:r>
            <a:r>
              <a:rPr lang="en-GB" sz="2000">
                <a:latin typeface="Calibri" pitchFamily="34" charset="0"/>
              </a:rPr>
              <a:t> +  (23 - </a:t>
            </a:r>
            <a:r>
              <a:rPr lang="en-GB" sz="2000">
                <a:solidFill>
                  <a:srgbClr val="3333FF"/>
                </a:solidFill>
                <a:latin typeface="Calibri" pitchFamily="34" charset="0"/>
              </a:rPr>
              <a:t>21</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21</a:t>
            </a:r>
            <a:r>
              <a:rPr lang="en-GB" sz="2000">
                <a:latin typeface="Calibri" pitchFamily="34" charset="0"/>
              </a:rPr>
              <a:t> + (21-</a:t>
            </a:r>
            <a:r>
              <a:rPr lang="en-GB" sz="2000">
                <a:solidFill>
                  <a:srgbClr val="3333FF"/>
                </a:solidFill>
                <a:latin typeface="Calibri" pitchFamily="34" charset="0"/>
              </a:rPr>
              <a:t>18</a:t>
            </a:r>
            <a:r>
              <a:rPr lang="en-GB" sz="2000">
                <a:latin typeface="Calibri" pitchFamily="34" charset="0"/>
              </a:rPr>
              <a:t>)</a:t>
            </a:r>
            <a:r>
              <a:rPr lang="en-GB" sz="2000" baseline="30000">
                <a:latin typeface="Calibri" pitchFamily="34" charset="0"/>
              </a:rPr>
              <a:t>2</a:t>
            </a:r>
            <a:r>
              <a:rPr lang="en-GB" sz="2000">
                <a:latin typeface="Calibri" pitchFamily="34" charset="0"/>
              </a:rPr>
              <a:t>/</a:t>
            </a:r>
            <a:r>
              <a:rPr lang="en-GB" sz="2000">
                <a:solidFill>
                  <a:srgbClr val="3333FF"/>
                </a:solidFill>
                <a:latin typeface="Calibri" pitchFamily="34" charset="0"/>
              </a:rPr>
              <a:t>18</a:t>
            </a:r>
            <a:r>
              <a:rPr lang="en-GB" sz="2000">
                <a:latin typeface="Calibri" pitchFamily="34" charset="0"/>
              </a:rPr>
              <a:t> + (5 -</a:t>
            </a:r>
            <a:r>
              <a:rPr lang="en-GB" sz="2000">
                <a:solidFill>
                  <a:srgbClr val="3333FF"/>
                </a:solidFill>
                <a:latin typeface="Calibri" pitchFamily="34" charset="0"/>
              </a:rPr>
              <a:t>11.9</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11.9</a:t>
            </a:r>
            <a:r>
              <a:rPr lang="en-GB" sz="2000">
                <a:latin typeface="Calibri" pitchFamily="34" charset="0"/>
              </a:rPr>
              <a:t>   + (13-</a:t>
            </a:r>
            <a:r>
              <a:rPr lang="en-GB" sz="2000">
                <a:solidFill>
                  <a:srgbClr val="3333FF"/>
                </a:solidFill>
                <a:latin typeface="Calibri" pitchFamily="34" charset="0"/>
              </a:rPr>
              <a:t>11.9</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11.9</a:t>
            </a:r>
            <a:r>
              <a:rPr lang="en-GB" sz="2000">
                <a:latin typeface="Calibri" pitchFamily="34" charset="0"/>
              </a:rPr>
              <a:t> + (16 - </a:t>
            </a:r>
            <a:r>
              <a:rPr lang="en-GB" sz="2000">
                <a:solidFill>
                  <a:srgbClr val="3333FF"/>
                </a:solidFill>
                <a:latin typeface="Calibri" pitchFamily="34" charset="0"/>
              </a:rPr>
              <a:t>10.2</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10.2</a:t>
            </a:r>
            <a:r>
              <a:rPr lang="en-GB" sz="2000">
                <a:latin typeface="Calibri" pitchFamily="34" charset="0"/>
              </a:rPr>
              <a:t> +(5 -</a:t>
            </a:r>
            <a:r>
              <a:rPr lang="en-GB" sz="2000">
                <a:solidFill>
                  <a:srgbClr val="3333FF"/>
                </a:solidFill>
                <a:latin typeface="Calibri" pitchFamily="34" charset="0"/>
              </a:rPr>
              <a:t>8.75</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8.75</a:t>
            </a:r>
            <a:r>
              <a:rPr lang="en-GB" sz="2000">
                <a:latin typeface="Calibri" pitchFamily="34" charset="0"/>
              </a:rPr>
              <a:t> + (17 -</a:t>
            </a:r>
            <a:r>
              <a:rPr lang="en-GB" sz="2000">
                <a:solidFill>
                  <a:srgbClr val="3333FF"/>
                </a:solidFill>
                <a:latin typeface="Calibri" pitchFamily="34" charset="0"/>
              </a:rPr>
              <a:t>8.75</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8.75</a:t>
            </a:r>
            <a:r>
              <a:rPr lang="en-GB" sz="2000">
                <a:latin typeface="Calibri" pitchFamily="34" charset="0"/>
              </a:rPr>
              <a:t>  + (3 -</a:t>
            </a:r>
            <a:r>
              <a:rPr lang="en-GB" sz="2000">
                <a:solidFill>
                  <a:srgbClr val="3333FF"/>
                </a:solidFill>
                <a:latin typeface="Calibri" pitchFamily="34" charset="0"/>
              </a:rPr>
              <a:t>7.5</a:t>
            </a:r>
            <a:r>
              <a:rPr lang="en-GB" sz="2000">
                <a:latin typeface="Calibri" pitchFamily="34" charset="0"/>
              </a:rPr>
              <a:t>)</a:t>
            </a:r>
            <a:r>
              <a:rPr lang="en-GB" sz="2000" baseline="30000">
                <a:latin typeface="Calibri" pitchFamily="34" charset="0"/>
              </a:rPr>
              <a:t>2</a:t>
            </a:r>
            <a:r>
              <a:rPr lang="en-GB" sz="2000">
                <a:latin typeface="Calibri" pitchFamily="34" charset="0"/>
              </a:rPr>
              <a:t>/ 7.5 +(42- </a:t>
            </a:r>
            <a:r>
              <a:rPr lang="en-GB" sz="2000">
                <a:solidFill>
                  <a:srgbClr val="3333FF"/>
                </a:solidFill>
                <a:latin typeface="Calibri" pitchFamily="34" charset="0"/>
              </a:rPr>
              <a:t>19.25</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19.25</a:t>
            </a:r>
            <a:r>
              <a:rPr lang="en-GB" sz="2000">
                <a:latin typeface="Calibri" pitchFamily="34" charset="0"/>
              </a:rPr>
              <a:t> + (5 – </a:t>
            </a:r>
            <a:r>
              <a:rPr lang="en-GB" sz="2000">
                <a:solidFill>
                  <a:srgbClr val="3333FF"/>
                </a:solidFill>
                <a:latin typeface="Calibri" pitchFamily="34" charset="0"/>
              </a:rPr>
              <a:t>19.25</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19.25</a:t>
            </a:r>
            <a:r>
              <a:rPr lang="en-GB" sz="2000">
                <a:latin typeface="Calibri" pitchFamily="34" charset="0"/>
              </a:rPr>
              <a:t> + (8 – </a:t>
            </a:r>
            <a:r>
              <a:rPr lang="en-GB" sz="2000">
                <a:solidFill>
                  <a:srgbClr val="3333FF"/>
                </a:solidFill>
                <a:latin typeface="Calibri" pitchFamily="34" charset="0"/>
              </a:rPr>
              <a:t>16.5</a:t>
            </a:r>
            <a:r>
              <a:rPr lang="en-GB" sz="2000">
                <a:latin typeface="Calibri" pitchFamily="34" charset="0"/>
              </a:rPr>
              <a:t>)</a:t>
            </a:r>
            <a:r>
              <a:rPr lang="en-GB" sz="2000" baseline="30000">
                <a:latin typeface="Calibri" pitchFamily="34" charset="0"/>
              </a:rPr>
              <a:t>2</a:t>
            </a:r>
            <a:r>
              <a:rPr lang="en-GB" sz="2000">
                <a:latin typeface="Calibri" pitchFamily="34" charset="0"/>
              </a:rPr>
              <a:t>/ </a:t>
            </a:r>
            <a:r>
              <a:rPr lang="en-GB" sz="2000">
                <a:solidFill>
                  <a:srgbClr val="3333FF"/>
                </a:solidFill>
                <a:latin typeface="Calibri" pitchFamily="34" charset="0"/>
              </a:rPr>
              <a:t>16.5</a:t>
            </a:r>
            <a:r>
              <a:rPr lang="en-GB" sz="2000">
                <a:latin typeface="Calibri" pitchFamily="34" charset="0"/>
              </a:rPr>
              <a:t>   = 71.869</a:t>
            </a:r>
          </a:p>
          <a:p>
            <a:pPr marL="342900" indent="-342900">
              <a:spcBef>
                <a:spcPct val="20000"/>
              </a:spcBef>
              <a:buFontTx/>
              <a:buChar char="•"/>
            </a:pPr>
            <a:r>
              <a:rPr lang="en-GB" sz="2200">
                <a:solidFill>
                  <a:srgbClr val="000066"/>
                </a:solidFill>
                <a:latin typeface="Calibri" pitchFamily="34" charset="0"/>
              </a:rPr>
              <a:t>The 0 .01 critical value for </a:t>
            </a:r>
            <a:r>
              <a:rPr lang="en-GB" sz="2200">
                <a:solidFill>
                  <a:srgbClr val="000066"/>
                </a:solidFill>
                <a:latin typeface="Symbol" pitchFamily="18" charset="2"/>
              </a:rPr>
              <a:t>c </a:t>
            </a:r>
            <a:r>
              <a:rPr lang="en-GB" sz="2200" baseline="30000">
                <a:solidFill>
                  <a:srgbClr val="000066"/>
                </a:solidFill>
                <a:latin typeface="Calibri" pitchFamily="34" charset="0"/>
              </a:rPr>
              <a:t>2</a:t>
            </a:r>
            <a:r>
              <a:rPr lang="en-GB" sz="2200" baseline="-25000">
                <a:solidFill>
                  <a:srgbClr val="000066"/>
                </a:solidFill>
                <a:latin typeface="Calibri" pitchFamily="34" charset="0"/>
              </a:rPr>
              <a:t>8</a:t>
            </a:r>
            <a:r>
              <a:rPr lang="en-GB" sz="2200">
                <a:solidFill>
                  <a:srgbClr val="000066"/>
                </a:solidFill>
                <a:latin typeface="Calibri" pitchFamily="34" charset="0"/>
              </a:rPr>
              <a:t> is 20.09 so H</a:t>
            </a:r>
            <a:r>
              <a:rPr lang="en-GB" sz="2200" baseline="-25000">
                <a:solidFill>
                  <a:srgbClr val="000066"/>
                </a:solidFill>
                <a:latin typeface="Calibri" pitchFamily="34" charset="0"/>
              </a:rPr>
              <a:t>0</a:t>
            </a:r>
            <a:r>
              <a:rPr lang="en-GB" sz="2000">
                <a:latin typeface="Calibri" pitchFamily="34" charset="0"/>
              </a:rPr>
              <a:t>  </a:t>
            </a:r>
            <a:r>
              <a:rPr lang="en-GB" sz="2000" b="1">
                <a:solidFill>
                  <a:srgbClr val="FF0000"/>
                </a:solidFill>
                <a:latin typeface="Calibri" pitchFamily="34" charset="0"/>
              </a:rPr>
              <a:t>rejected</a:t>
            </a:r>
            <a:r>
              <a:rPr lang="en-GB" sz="2000">
                <a:latin typeface="Calibri" pitchFamily="34" charset="0"/>
              </a:rPr>
              <a:t> </a:t>
            </a:r>
            <a:r>
              <a:rPr lang="en-GB" sz="2200">
                <a:solidFill>
                  <a:srgbClr val="000066"/>
                </a:solidFill>
                <a:latin typeface="Calibri" pitchFamily="34" charset="0"/>
              </a:rPr>
              <a:t>at the 0.01 level of significance.</a:t>
            </a:r>
            <a:br>
              <a:rPr lang="en-GB" sz="2200">
                <a:solidFill>
                  <a:srgbClr val="000066"/>
                </a:solidFill>
                <a:latin typeface="Calibri" pitchFamily="34" charset="0"/>
              </a:rPr>
            </a:br>
            <a:endParaRPr lang="en-GB" sz="2200">
              <a:solidFill>
                <a:srgbClr val="000066"/>
              </a:solidFill>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F70623D9-6B4D-4439-8348-CE505B94A564}" type="slidenum">
              <a:rPr lang="en-GB" smtClean="0">
                <a:solidFill>
                  <a:schemeClr val="tx1"/>
                </a:solidFill>
                <a:latin typeface="Arial" charset="0"/>
                <a:cs typeface="Arial" charset="0"/>
              </a:rPr>
              <a:pPr fontAlgn="base">
                <a:spcBef>
                  <a:spcPct val="0"/>
                </a:spcBef>
                <a:spcAft>
                  <a:spcPct val="0"/>
                </a:spcAft>
              </a:pPr>
              <a:t>13</a:t>
            </a:fld>
            <a:endParaRPr lang="en-GB" smtClean="0">
              <a:solidFill>
                <a:schemeClr val="tx1"/>
              </a:solidFill>
              <a:latin typeface="Arial" charset="0"/>
              <a:cs typeface="Arial" charset="0"/>
            </a:endParaRPr>
          </a:p>
        </p:txBody>
      </p:sp>
      <p:sp>
        <p:nvSpPr>
          <p:cNvPr id="7181" name="Rectangle 4"/>
          <p:cNvSpPr>
            <a:spLocks noChangeArrowheads="1"/>
          </p:cNvSpPr>
          <p:nvPr/>
        </p:nvSpPr>
        <p:spPr bwMode="auto">
          <a:xfrm>
            <a:off x="685800" y="188913"/>
            <a:ext cx="7772400" cy="1008062"/>
          </a:xfrm>
          <a:prstGeom prst="rect">
            <a:avLst/>
          </a:prstGeom>
          <a:noFill/>
          <a:ln w="9525">
            <a:noFill/>
            <a:miter lim="800000"/>
            <a:headEnd/>
            <a:tailEnd/>
          </a:ln>
        </p:spPr>
        <p:txBody>
          <a:bodyPr anchor="ctr"/>
          <a:lstStyle/>
          <a:p>
            <a:pPr algn="ctr"/>
            <a:r>
              <a:rPr lang="en-GB" sz="3200" b="1" i="1">
                <a:solidFill>
                  <a:schemeClr val="tx2"/>
                </a:solidFill>
                <a:latin typeface="Calibri" pitchFamily="34" charset="0"/>
                <a:sym typeface="Symbol" pitchFamily="18" charset="2"/>
              </a:rPr>
              <a:t></a:t>
            </a:r>
            <a:r>
              <a:rPr lang="en-GB" sz="3200" b="1" i="1" baseline="30000">
                <a:solidFill>
                  <a:schemeClr val="tx2"/>
                </a:solidFill>
                <a:latin typeface="Calibri" pitchFamily="34" charset="0"/>
                <a:sym typeface="Symbol" pitchFamily="18" charset="2"/>
              </a:rPr>
              <a:t>2</a:t>
            </a:r>
            <a:r>
              <a:rPr lang="en-GB" sz="3200" b="1">
                <a:solidFill>
                  <a:schemeClr val="tx2"/>
                </a:solidFill>
                <a:latin typeface="Calibri" pitchFamily="34" charset="0"/>
                <a:sym typeface="Symbol" pitchFamily="18" charset="2"/>
              </a:rPr>
              <a:t>- Extensions</a:t>
            </a:r>
            <a:endParaRPr lang="en-GB" sz="3200" b="1">
              <a:solidFill>
                <a:schemeClr val="tx2"/>
              </a:solidFill>
              <a:latin typeface="Calibri" pitchFamily="34" charset="0"/>
            </a:endParaRPr>
          </a:p>
        </p:txBody>
      </p:sp>
      <p:sp>
        <p:nvSpPr>
          <p:cNvPr id="7182" name="Rectangle 5"/>
          <p:cNvSpPr>
            <a:spLocks noChangeArrowheads="1"/>
          </p:cNvSpPr>
          <p:nvPr/>
        </p:nvSpPr>
        <p:spPr bwMode="auto">
          <a:xfrm>
            <a:off x="468313" y="1125538"/>
            <a:ext cx="8351837" cy="4895850"/>
          </a:xfrm>
          <a:prstGeom prst="rect">
            <a:avLst/>
          </a:prstGeom>
          <a:noFill/>
          <a:ln w="9525">
            <a:noFill/>
            <a:miter lim="800000"/>
            <a:headEnd/>
            <a:tailEnd/>
          </a:ln>
        </p:spPr>
        <p:txBody>
          <a:bodyPr/>
          <a:lstStyle/>
          <a:p>
            <a:pPr marL="342900" indent="-342900">
              <a:spcBef>
                <a:spcPct val="20000"/>
              </a:spcBef>
              <a:buFontTx/>
              <a:buChar char="•"/>
            </a:pPr>
            <a:r>
              <a:rPr lang="en-GB" sz="2200" b="1">
                <a:solidFill>
                  <a:srgbClr val="000066"/>
                </a:solidFill>
                <a:latin typeface="Calibri" pitchFamily="34" charset="0"/>
              </a:rPr>
              <a:t>Example:</a:t>
            </a:r>
            <a:r>
              <a:rPr lang="en-GB" sz="2200">
                <a:solidFill>
                  <a:srgbClr val="000066"/>
                </a:solidFill>
                <a:latin typeface="Calibri" pitchFamily="34" charset="0"/>
              </a:rPr>
              <a:t> Recall Mendel’s data, (earlier Lecture Block). The situation is one of </a:t>
            </a:r>
            <a:r>
              <a:rPr lang="en-GB" sz="2200" b="1">
                <a:solidFill>
                  <a:srgbClr val="000066"/>
                </a:solidFill>
                <a:latin typeface="Calibri" pitchFamily="34" charset="0"/>
              </a:rPr>
              <a:t>multiple populations</a:t>
            </a:r>
            <a:r>
              <a:rPr lang="en-GB" sz="2200">
                <a:solidFill>
                  <a:srgbClr val="000066"/>
                </a:solidFill>
                <a:latin typeface="Calibri" pitchFamily="34" charset="0"/>
              </a:rPr>
              <a:t>, i.e. round and wrinkled. Then</a:t>
            </a:r>
          </a:p>
          <a:p>
            <a:pPr marL="342900" indent="-342900">
              <a:spcBef>
                <a:spcPct val="20000"/>
              </a:spcBef>
            </a:pPr>
            <a:endParaRPr lang="en-GB" sz="2200">
              <a:solidFill>
                <a:srgbClr val="000066"/>
              </a:solidFill>
              <a:latin typeface="Calibri" pitchFamily="34" charset="0"/>
            </a:endParaRPr>
          </a:p>
          <a:p>
            <a:pPr marL="342900" indent="-342900">
              <a:spcBef>
                <a:spcPct val="20000"/>
              </a:spcBef>
            </a:pPr>
            <a:endParaRPr lang="en-GB" sz="2000">
              <a:latin typeface="Calibri" pitchFamily="34" charset="0"/>
            </a:endParaRPr>
          </a:p>
          <a:p>
            <a:pPr marL="342900" indent="-342900">
              <a:spcBef>
                <a:spcPct val="20000"/>
              </a:spcBef>
              <a:buFontTx/>
              <a:buChar char="•"/>
            </a:pPr>
            <a:endParaRPr lang="en-GB" sz="1000">
              <a:solidFill>
                <a:srgbClr val="000066"/>
              </a:solidFill>
              <a:latin typeface="Calibri" pitchFamily="34" charset="0"/>
            </a:endParaRPr>
          </a:p>
          <a:p>
            <a:pPr marL="342900" indent="-342900">
              <a:spcBef>
                <a:spcPct val="20000"/>
              </a:spcBef>
              <a:buFontTx/>
              <a:buChar char="•"/>
            </a:pPr>
            <a:endParaRPr lang="en-GB" sz="1000">
              <a:solidFill>
                <a:srgbClr val="000066"/>
              </a:solidFill>
              <a:latin typeface="Calibri" pitchFamily="34" charset="0"/>
            </a:endParaRPr>
          </a:p>
          <a:p>
            <a:pPr marL="342900" indent="-342900">
              <a:spcBef>
                <a:spcPct val="20000"/>
              </a:spcBef>
              <a:buFontTx/>
              <a:buChar char="•"/>
            </a:pPr>
            <a:r>
              <a:rPr lang="en-GB" sz="2200">
                <a:solidFill>
                  <a:srgbClr val="000066"/>
                </a:solidFill>
                <a:latin typeface="Calibri" pitchFamily="34" charset="0"/>
              </a:rPr>
              <a:t>where subscript </a:t>
            </a:r>
            <a:r>
              <a:rPr lang="en-GB" sz="2200" i="1">
                <a:solidFill>
                  <a:srgbClr val="000066"/>
                </a:solidFill>
                <a:latin typeface="Calibri" pitchFamily="34" charset="0"/>
              </a:rPr>
              <a:t>i</a:t>
            </a:r>
            <a:r>
              <a:rPr lang="en-GB" sz="2200">
                <a:solidFill>
                  <a:srgbClr val="000066"/>
                </a:solidFill>
                <a:latin typeface="Calibri" pitchFamily="34" charset="0"/>
              </a:rPr>
              <a:t> indicates popn., </a:t>
            </a:r>
            <a:r>
              <a:rPr lang="en-GB" sz="2200" i="1">
                <a:solidFill>
                  <a:srgbClr val="000066"/>
                </a:solidFill>
                <a:latin typeface="Calibri" pitchFamily="34" charset="0"/>
              </a:rPr>
              <a:t>m</a:t>
            </a:r>
            <a:r>
              <a:rPr lang="en-GB" sz="2200">
                <a:solidFill>
                  <a:srgbClr val="000066"/>
                </a:solidFill>
                <a:latin typeface="Calibri" pitchFamily="34" charset="0"/>
              </a:rPr>
              <a:t> is the total number of popns. and </a:t>
            </a:r>
            <a:r>
              <a:rPr lang="en-GB" sz="2200" i="1">
                <a:solidFill>
                  <a:srgbClr val="000066"/>
                </a:solidFill>
                <a:latin typeface="Calibri" pitchFamily="34" charset="0"/>
              </a:rPr>
              <a:t>n</a:t>
            </a:r>
            <a:r>
              <a:rPr lang="en-GB" sz="2200">
                <a:solidFill>
                  <a:srgbClr val="000066"/>
                </a:solidFill>
                <a:latin typeface="Calibri" pitchFamily="34" charset="0"/>
              </a:rPr>
              <a:t> =No. plants, so calculate </a:t>
            </a:r>
            <a:r>
              <a:rPr lang="en-GB" sz="2200" i="1">
                <a:solidFill>
                  <a:srgbClr val="000066"/>
                </a:solidFill>
                <a:latin typeface="Calibri" pitchFamily="34" charset="0"/>
                <a:sym typeface="Symbol" pitchFamily="18" charset="2"/>
              </a:rPr>
              <a:t></a:t>
            </a:r>
            <a:r>
              <a:rPr lang="en-GB" sz="2200" i="1" baseline="30000">
                <a:solidFill>
                  <a:srgbClr val="000066"/>
                </a:solidFill>
                <a:latin typeface="Calibri" pitchFamily="34" charset="0"/>
                <a:sym typeface="Symbol" pitchFamily="18" charset="2"/>
              </a:rPr>
              <a:t>2</a:t>
            </a:r>
            <a:r>
              <a:rPr lang="en-GB" sz="2200" baseline="30000">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for each cross &amp; then sum.</a:t>
            </a:r>
          </a:p>
          <a:p>
            <a:pPr marL="342900" indent="-342900">
              <a:spcBef>
                <a:spcPct val="20000"/>
              </a:spcBef>
            </a:pPr>
            <a:endParaRPr lang="en-GB" sz="1000">
              <a:solidFill>
                <a:srgbClr val="000066"/>
              </a:solidFill>
              <a:latin typeface="Calibri" pitchFamily="34" charset="0"/>
            </a:endParaRPr>
          </a:p>
          <a:p>
            <a:pPr marL="342900" indent="-342900">
              <a:spcBef>
                <a:spcPct val="20000"/>
              </a:spcBef>
              <a:buFontTx/>
              <a:buChar char="•"/>
            </a:pPr>
            <a:r>
              <a:rPr lang="en-GB" sz="2200" b="1">
                <a:solidFill>
                  <a:srgbClr val="000066"/>
                </a:solidFill>
                <a:latin typeface="Calibri" pitchFamily="34" charset="0"/>
              </a:rPr>
              <a:t>Pooled </a:t>
            </a:r>
            <a:r>
              <a:rPr lang="en-GB" sz="2200" b="1" i="1">
                <a:solidFill>
                  <a:srgbClr val="000066"/>
                </a:solidFill>
                <a:latin typeface="Calibri" pitchFamily="34" charset="0"/>
                <a:sym typeface="Symbol" pitchFamily="18" charset="2"/>
              </a:rPr>
              <a:t></a:t>
            </a:r>
            <a:r>
              <a:rPr lang="en-GB" sz="2200" b="1" i="1" baseline="30000">
                <a:solidFill>
                  <a:srgbClr val="000066"/>
                </a:solidFill>
                <a:latin typeface="Calibri" pitchFamily="34" charset="0"/>
                <a:sym typeface="Symbol" pitchFamily="18" charset="2"/>
              </a:rPr>
              <a:t>2</a:t>
            </a:r>
            <a:r>
              <a:rPr lang="en-GB" sz="2200" baseline="30000">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estimated using marginal frequencies under assumption same Segregation Ratio (S.R.) all 10 plants</a:t>
            </a:r>
            <a:r>
              <a:rPr lang="en-GB" sz="2200" baseline="30000">
                <a:solidFill>
                  <a:srgbClr val="000066"/>
                </a:solidFill>
                <a:latin typeface="Calibri" pitchFamily="34" charset="0"/>
                <a:sym typeface="Symbol" pitchFamily="18" charset="2"/>
              </a:rPr>
              <a:t> </a:t>
            </a:r>
            <a:endParaRPr lang="en-GB" sz="2200">
              <a:solidFill>
                <a:srgbClr val="000066"/>
              </a:solidFill>
              <a:latin typeface="Calibri" pitchFamily="34" charset="0"/>
            </a:endParaRPr>
          </a:p>
          <a:p>
            <a:pPr marL="342900" indent="-342900">
              <a:spcBef>
                <a:spcPct val="20000"/>
              </a:spcBef>
            </a:pPr>
            <a:r>
              <a:rPr lang="en-GB" sz="2000">
                <a:latin typeface="Calibri" pitchFamily="34" charset="0"/>
              </a:rPr>
              <a:t>      </a:t>
            </a:r>
          </a:p>
          <a:p>
            <a:pPr marL="342900" indent="-342900">
              <a:spcBef>
                <a:spcPct val="20000"/>
              </a:spcBef>
              <a:buFontTx/>
              <a:buChar char="•"/>
            </a:pPr>
            <a:endParaRPr lang="en-GB" sz="2000">
              <a:latin typeface="Calibri" pitchFamily="34" charset="0"/>
            </a:endParaRPr>
          </a:p>
          <a:p>
            <a:pPr marL="342900" indent="-342900">
              <a:spcBef>
                <a:spcPct val="20000"/>
              </a:spcBef>
              <a:buFontTx/>
              <a:buChar char="•"/>
            </a:pPr>
            <a:endParaRPr lang="en-GB" sz="2000">
              <a:latin typeface="Calibri" pitchFamily="34" charset="0"/>
            </a:endParaRPr>
          </a:p>
        </p:txBody>
      </p:sp>
      <p:graphicFrame>
        <p:nvGraphicFramePr>
          <p:cNvPr id="7178" name="Object 10"/>
          <p:cNvGraphicFramePr>
            <a:graphicFrameLocks noChangeAspect="1"/>
          </p:cNvGraphicFramePr>
          <p:nvPr/>
        </p:nvGraphicFramePr>
        <p:xfrm>
          <a:off x="2843213" y="1916113"/>
          <a:ext cx="3344862" cy="1016000"/>
        </p:xfrm>
        <a:graphic>
          <a:graphicData uri="http://schemas.openxmlformats.org/presentationml/2006/ole">
            <mc:AlternateContent xmlns:mc="http://schemas.openxmlformats.org/markup-compatibility/2006">
              <mc:Choice xmlns:v="urn:schemas-microsoft-com:vml" Requires="v">
                <p:oleObj spid="_x0000_s7200" name="Equation" r:id="rId3" imgW="1841500" imgH="558800" progId="Equation.3">
                  <p:embed/>
                </p:oleObj>
              </mc:Choice>
              <mc:Fallback>
                <p:oleObj name="Equation" r:id="rId3" imgW="1841500" imgH="5588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1916113"/>
                        <a:ext cx="3344862"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9" name="Object 11"/>
          <p:cNvGraphicFramePr>
            <a:graphicFrameLocks noChangeAspect="1"/>
          </p:cNvGraphicFramePr>
          <p:nvPr/>
        </p:nvGraphicFramePr>
        <p:xfrm>
          <a:off x="2771775" y="4724400"/>
          <a:ext cx="3744913" cy="1655763"/>
        </p:xfrm>
        <a:graphic>
          <a:graphicData uri="http://schemas.openxmlformats.org/presentationml/2006/ole">
            <mc:AlternateContent xmlns:mc="http://schemas.openxmlformats.org/markup-compatibility/2006">
              <mc:Choice xmlns:v="urn:schemas-microsoft-com:vml" Requires="v">
                <p:oleObj spid="_x0000_s7201" name="Equation" r:id="rId5" imgW="1930400" imgH="1066800" progId="Equation.3">
                  <p:embed/>
                </p:oleObj>
              </mc:Choice>
              <mc:Fallback>
                <p:oleObj name="Equation" r:id="rId5" imgW="1930400" imgH="10668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724400"/>
                        <a:ext cx="3744913"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479FAA28-18BA-4AA6-8A66-327D374C9A10}" type="slidenum">
              <a:rPr lang="en-GB" smtClean="0">
                <a:solidFill>
                  <a:schemeClr val="tx1"/>
                </a:solidFill>
                <a:latin typeface="Arial" charset="0"/>
                <a:cs typeface="Arial" charset="0"/>
              </a:rPr>
              <a:pPr fontAlgn="base">
                <a:spcBef>
                  <a:spcPct val="0"/>
                </a:spcBef>
                <a:spcAft>
                  <a:spcPct val="0"/>
                </a:spcAft>
              </a:pPr>
              <a:t>14</a:t>
            </a:fld>
            <a:endParaRPr lang="en-GB" smtClean="0">
              <a:solidFill>
                <a:schemeClr val="tx1"/>
              </a:solidFill>
              <a:latin typeface="Arial" charset="0"/>
              <a:cs typeface="Arial" charset="0"/>
            </a:endParaRPr>
          </a:p>
        </p:txBody>
      </p:sp>
      <p:sp>
        <p:nvSpPr>
          <p:cNvPr id="40962" name="Rectangle 4"/>
          <p:cNvSpPr>
            <a:spLocks noChangeArrowheads="1"/>
          </p:cNvSpPr>
          <p:nvPr/>
        </p:nvSpPr>
        <p:spPr bwMode="auto">
          <a:xfrm>
            <a:off x="685800" y="260350"/>
            <a:ext cx="7772400" cy="1143000"/>
          </a:xfrm>
          <a:prstGeom prst="rect">
            <a:avLst/>
          </a:prstGeom>
          <a:noFill/>
          <a:ln w="9525">
            <a:noFill/>
            <a:miter lim="800000"/>
            <a:headEnd/>
            <a:tailEnd/>
          </a:ln>
        </p:spPr>
        <p:txBody>
          <a:bodyPr anchor="ctr"/>
          <a:lstStyle/>
          <a:p>
            <a:r>
              <a:rPr lang="en-GB" sz="3200" b="1" i="1">
                <a:solidFill>
                  <a:schemeClr val="tx2"/>
                </a:solidFill>
                <a:latin typeface="Calibri" pitchFamily="34" charset="0"/>
                <a:sym typeface="Symbol" pitchFamily="18" charset="2"/>
              </a:rPr>
              <a:t></a:t>
            </a:r>
            <a:r>
              <a:rPr lang="en-GB" sz="3200" b="1" i="1" baseline="30000">
                <a:solidFill>
                  <a:schemeClr val="tx2"/>
                </a:solidFill>
                <a:latin typeface="Calibri" pitchFamily="34" charset="0"/>
                <a:sym typeface="Symbol" pitchFamily="18" charset="2"/>
              </a:rPr>
              <a:t>2</a:t>
            </a:r>
            <a:r>
              <a:rPr lang="en-GB" sz="3200" b="1">
                <a:solidFill>
                  <a:schemeClr val="tx2"/>
                </a:solidFill>
                <a:latin typeface="Calibri" pitchFamily="34" charset="0"/>
              </a:rPr>
              <a:t> -Extensions - contd.</a:t>
            </a:r>
          </a:p>
        </p:txBody>
      </p:sp>
      <p:sp>
        <p:nvSpPr>
          <p:cNvPr id="40963" name="Rectangle 5"/>
          <p:cNvSpPr>
            <a:spLocks noChangeArrowheads="1"/>
          </p:cNvSpPr>
          <p:nvPr/>
        </p:nvSpPr>
        <p:spPr bwMode="auto">
          <a:xfrm>
            <a:off x="685800" y="1196975"/>
            <a:ext cx="7702550" cy="5256213"/>
          </a:xfrm>
          <a:prstGeom prst="rect">
            <a:avLst/>
          </a:prstGeom>
          <a:noFill/>
          <a:ln w="9525">
            <a:noFill/>
            <a:miter lim="800000"/>
            <a:headEnd/>
            <a:tailEnd/>
          </a:ln>
        </p:spPr>
        <p:txBody>
          <a:bodyPr/>
          <a:lstStyle/>
          <a:p>
            <a:pPr marL="342900" indent="-342900">
              <a:spcBef>
                <a:spcPct val="20000"/>
              </a:spcBef>
            </a:pPr>
            <a:r>
              <a:rPr lang="en-GB" sz="2200">
                <a:solidFill>
                  <a:srgbClr val="000066"/>
                </a:solidFill>
                <a:latin typeface="Calibri" pitchFamily="34" charset="0"/>
              </a:rPr>
              <a:t>So, a typical “</a:t>
            </a:r>
            <a:r>
              <a:rPr lang="en-GB" sz="2200" i="1">
                <a:solidFill>
                  <a:srgbClr val="000066"/>
                </a:solidFill>
                <a:latin typeface="Calibri" pitchFamily="34" charset="0"/>
                <a:sym typeface="Symbol" pitchFamily="18" charset="2"/>
              </a:rPr>
              <a:t></a:t>
            </a:r>
            <a:r>
              <a:rPr lang="en-GB" sz="2200" i="1" baseline="30000">
                <a:solidFill>
                  <a:srgbClr val="000066"/>
                </a:solidFill>
                <a:latin typeface="Calibri" pitchFamily="34" charset="0"/>
                <a:sym typeface="Symbol" pitchFamily="18" charset="2"/>
              </a:rPr>
              <a:t>2</a:t>
            </a:r>
            <a:r>
              <a:rPr lang="en-GB" sz="2200" i="1">
                <a:solidFill>
                  <a:srgbClr val="000066"/>
                </a:solidFill>
                <a:latin typeface="Calibri" pitchFamily="34" charset="0"/>
                <a:sym typeface="Symbol" pitchFamily="18" charset="2"/>
              </a:rPr>
              <a:t>-Table” </a:t>
            </a:r>
            <a:r>
              <a:rPr lang="en-GB" sz="2200">
                <a:solidFill>
                  <a:srgbClr val="000066"/>
                </a:solidFill>
                <a:latin typeface="Calibri" pitchFamily="34" charset="0"/>
                <a:sym typeface="Symbol" pitchFamily="18" charset="2"/>
              </a:rPr>
              <a:t>for a single-locus segregation analysis, for </a:t>
            </a:r>
            <a:r>
              <a:rPr lang="en-GB" sz="2200" i="1">
                <a:solidFill>
                  <a:srgbClr val="000066"/>
                </a:solidFill>
                <a:latin typeface="Calibri" pitchFamily="34" charset="0"/>
                <a:sym typeface="Symbol" pitchFamily="18" charset="2"/>
              </a:rPr>
              <a:t>n</a:t>
            </a:r>
            <a:r>
              <a:rPr lang="en-GB" sz="2200">
                <a:solidFill>
                  <a:srgbClr val="000066"/>
                </a:solidFill>
                <a:latin typeface="Calibri" pitchFamily="34" charset="0"/>
                <a:sym typeface="Symbol" pitchFamily="18" charset="2"/>
              </a:rPr>
              <a:t> = No. genotypic classes and </a:t>
            </a:r>
            <a:r>
              <a:rPr lang="en-GB" sz="2200" i="1">
                <a:solidFill>
                  <a:srgbClr val="000066"/>
                </a:solidFill>
                <a:latin typeface="Calibri" pitchFamily="34" charset="0"/>
                <a:sym typeface="Symbol" pitchFamily="18" charset="2"/>
              </a:rPr>
              <a:t>m</a:t>
            </a:r>
            <a:r>
              <a:rPr lang="en-GB" sz="2200">
                <a:solidFill>
                  <a:srgbClr val="000066"/>
                </a:solidFill>
                <a:latin typeface="Calibri" pitchFamily="34" charset="0"/>
                <a:sym typeface="Symbol" pitchFamily="18" charset="2"/>
              </a:rPr>
              <a:t> = No. populations.</a:t>
            </a:r>
            <a:r>
              <a:rPr lang="en-GB" sz="2200" i="1" baseline="30000">
                <a:solidFill>
                  <a:srgbClr val="000066"/>
                </a:solidFill>
                <a:latin typeface="Calibri" pitchFamily="34" charset="0"/>
                <a:sym typeface="Symbol" pitchFamily="18" charset="2"/>
              </a:rPr>
              <a:t> </a:t>
            </a:r>
          </a:p>
          <a:p>
            <a:pPr marL="342900" indent="-342900">
              <a:spcBef>
                <a:spcPct val="20000"/>
              </a:spcBef>
            </a:pPr>
            <a:endParaRPr lang="en-GB" sz="2200" i="1" baseline="30000">
              <a:solidFill>
                <a:srgbClr val="000066"/>
              </a:solidFill>
              <a:latin typeface="Calibri" pitchFamily="34" charset="0"/>
              <a:sym typeface="Symbol" pitchFamily="18" charset="2"/>
            </a:endParaRPr>
          </a:p>
          <a:p>
            <a:pPr marL="342900" indent="-342900">
              <a:spcBef>
                <a:spcPct val="20000"/>
              </a:spcBef>
            </a:pPr>
            <a:r>
              <a:rPr lang="en-GB" sz="2000" b="1">
                <a:solidFill>
                  <a:srgbClr val="000066"/>
                </a:solidFill>
                <a:latin typeface="Calibri" pitchFamily="34" charset="0"/>
              </a:rPr>
              <a:t>Source                   dof      Chi-square</a:t>
            </a:r>
          </a:p>
          <a:p>
            <a:pPr marL="342900" indent="-342900">
              <a:spcBef>
                <a:spcPct val="20000"/>
              </a:spcBef>
            </a:pPr>
            <a:r>
              <a:rPr lang="en-GB" sz="2000">
                <a:solidFill>
                  <a:srgbClr val="000066"/>
                </a:solidFill>
                <a:latin typeface="Calibri" pitchFamily="34" charset="0"/>
              </a:rPr>
              <a:t>Total                     </a:t>
            </a:r>
            <a:r>
              <a:rPr lang="en-GB" sz="2000" i="1">
                <a:solidFill>
                  <a:srgbClr val="000066"/>
                </a:solidFill>
                <a:latin typeface="Calibri" pitchFamily="34" charset="0"/>
              </a:rPr>
              <a:t>nm-1</a:t>
            </a:r>
            <a:r>
              <a:rPr lang="en-GB" sz="2000">
                <a:solidFill>
                  <a:srgbClr val="000066"/>
                </a:solidFill>
                <a:latin typeface="Calibri" pitchFamily="34" charset="0"/>
              </a:rPr>
              <a:t>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Total</a:t>
            </a:r>
          </a:p>
          <a:p>
            <a:pPr marL="342900" indent="-342900">
              <a:spcBef>
                <a:spcPct val="20000"/>
              </a:spcBef>
            </a:pPr>
            <a:r>
              <a:rPr lang="en-GB" sz="2000">
                <a:solidFill>
                  <a:srgbClr val="000066"/>
                </a:solidFill>
                <a:latin typeface="Calibri" pitchFamily="34" charset="0"/>
                <a:sym typeface="Symbol" pitchFamily="18" charset="2"/>
              </a:rPr>
              <a:t>Pooled                     </a:t>
            </a:r>
            <a:r>
              <a:rPr lang="en-GB" sz="2000" i="1">
                <a:solidFill>
                  <a:srgbClr val="000066"/>
                </a:solidFill>
                <a:latin typeface="Calibri" pitchFamily="34" charset="0"/>
                <a:sym typeface="Symbol" pitchFamily="18" charset="2"/>
              </a:rPr>
              <a:t>n-1         </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Pooled</a:t>
            </a:r>
            <a:endParaRPr lang="en-GB" sz="2000" i="1">
              <a:solidFill>
                <a:srgbClr val="000066"/>
              </a:solidFill>
              <a:latin typeface="Calibri" pitchFamily="34" charset="0"/>
              <a:sym typeface="Symbol" pitchFamily="18" charset="2"/>
            </a:endParaRPr>
          </a:p>
          <a:p>
            <a:pPr marL="342900" indent="-342900">
              <a:spcBef>
                <a:spcPct val="20000"/>
              </a:spcBef>
            </a:pPr>
            <a:r>
              <a:rPr lang="en-GB" sz="2000">
                <a:solidFill>
                  <a:srgbClr val="000066"/>
                </a:solidFill>
                <a:latin typeface="Calibri" pitchFamily="34" charset="0"/>
                <a:sym typeface="Symbol" pitchFamily="18" charset="2"/>
              </a:rPr>
              <a:t>Heterogeneity</a:t>
            </a:r>
            <a:r>
              <a:rPr lang="en-GB" sz="2000" i="1">
                <a:solidFill>
                  <a:srgbClr val="000066"/>
                </a:solidFill>
                <a:latin typeface="Calibri" pitchFamily="34" charset="0"/>
                <a:sym typeface="Symbol" pitchFamily="18" charset="2"/>
              </a:rPr>
              <a:t>    n(m-1)      </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Total</a:t>
            </a:r>
            <a:r>
              <a:rPr lang="en-GB" sz="2000" i="1">
                <a:solidFill>
                  <a:srgbClr val="000066"/>
                </a:solidFill>
                <a:latin typeface="Calibri" pitchFamily="34" charset="0"/>
                <a:sym typeface="Symbol" pitchFamily="18" charset="2"/>
              </a:rPr>
              <a:t> -</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Pooled</a:t>
            </a:r>
          </a:p>
          <a:p>
            <a:pPr marL="342900" indent="-342900">
              <a:spcBef>
                <a:spcPct val="20000"/>
              </a:spcBef>
            </a:pPr>
            <a:endParaRPr lang="en-GB" sz="2000" i="1" baseline="-25000">
              <a:solidFill>
                <a:srgbClr val="000066"/>
              </a:solidFill>
              <a:latin typeface="Calibri" pitchFamily="34" charset="0"/>
              <a:sym typeface="Symbol" pitchFamily="18" charset="2"/>
            </a:endParaRPr>
          </a:p>
          <a:p>
            <a:pPr marL="342900" indent="-342900">
              <a:spcBef>
                <a:spcPct val="20000"/>
              </a:spcBef>
            </a:pPr>
            <a:r>
              <a:rPr lang="en-GB" sz="2200">
                <a:solidFill>
                  <a:srgbClr val="000066"/>
                </a:solidFill>
                <a:latin typeface="Calibri" pitchFamily="34" charset="0"/>
                <a:sym typeface="Symbol" pitchFamily="18" charset="2"/>
              </a:rPr>
              <a:t>Thus for the Mendel experiment, these can be used to test separate null hypotheses, e.g.</a:t>
            </a:r>
          </a:p>
          <a:p>
            <a:pPr marL="342900" indent="-342900">
              <a:spcBef>
                <a:spcPct val="20000"/>
              </a:spcBef>
            </a:pPr>
            <a:r>
              <a:rPr lang="en-GB" sz="2200">
                <a:solidFill>
                  <a:srgbClr val="000066"/>
                </a:solidFill>
                <a:latin typeface="Calibri" pitchFamily="34" charset="0"/>
                <a:sym typeface="Symbol" pitchFamily="18" charset="2"/>
              </a:rPr>
              <a:t>(1) A single gene controls the seed character</a:t>
            </a:r>
          </a:p>
          <a:p>
            <a:pPr marL="342900" indent="-342900">
              <a:spcBef>
                <a:spcPct val="20000"/>
              </a:spcBef>
            </a:pPr>
            <a:r>
              <a:rPr lang="en-GB" sz="2200">
                <a:solidFill>
                  <a:srgbClr val="000066"/>
                </a:solidFill>
                <a:latin typeface="Calibri" pitchFamily="34" charset="0"/>
                <a:sym typeface="Symbol" pitchFamily="18" charset="2"/>
              </a:rPr>
              <a:t>(2) The F1 seed is round and heterozygous </a:t>
            </a:r>
            <a:r>
              <a:rPr lang="en-GB" sz="2200" i="1">
                <a:solidFill>
                  <a:srgbClr val="000066"/>
                </a:solidFill>
                <a:latin typeface="Calibri" pitchFamily="34" charset="0"/>
                <a:sym typeface="Symbol" pitchFamily="18" charset="2"/>
              </a:rPr>
              <a:t>(Aa)</a:t>
            </a:r>
          </a:p>
          <a:p>
            <a:pPr marL="342900" indent="-342900">
              <a:spcBef>
                <a:spcPct val="20000"/>
              </a:spcBef>
            </a:pPr>
            <a:r>
              <a:rPr lang="en-GB" sz="2200">
                <a:solidFill>
                  <a:srgbClr val="000066"/>
                </a:solidFill>
                <a:latin typeface="Calibri" pitchFamily="34" charset="0"/>
                <a:sym typeface="Symbol" pitchFamily="18" charset="2"/>
              </a:rPr>
              <a:t>(3) Seeds with genotype</a:t>
            </a:r>
            <a:r>
              <a:rPr lang="en-GB" sz="2200" i="1">
                <a:solidFill>
                  <a:srgbClr val="000066"/>
                </a:solidFill>
                <a:latin typeface="Calibri" pitchFamily="34" charset="0"/>
                <a:sym typeface="Symbol" pitchFamily="18" charset="2"/>
              </a:rPr>
              <a:t> aa</a:t>
            </a:r>
            <a:r>
              <a:rPr lang="en-GB" sz="2200">
                <a:solidFill>
                  <a:srgbClr val="000066"/>
                </a:solidFill>
                <a:latin typeface="Calibri" pitchFamily="34" charset="0"/>
                <a:sym typeface="Symbol" pitchFamily="18" charset="2"/>
              </a:rPr>
              <a:t> are wrinkled</a:t>
            </a:r>
          </a:p>
          <a:p>
            <a:pPr marL="342900" indent="-342900">
              <a:spcBef>
                <a:spcPct val="20000"/>
              </a:spcBef>
            </a:pPr>
            <a:r>
              <a:rPr lang="en-GB" sz="2200">
                <a:solidFill>
                  <a:srgbClr val="000066"/>
                </a:solidFill>
                <a:latin typeface="Calibri" pitchFamily="34" charset="0"/>
                <a:sym typeface="Symbol" pitchFamily="18" charset="2"/>
              </a:rPr>
              <a:t>(4) The </a:t>
            </a:r>
            <a:r>
              <a:rPr lang="en-GB" sz="2200" i="1">
                <a:solidFill>
                  <a:srgbClr val="000066"/>
                </a:solidFill>
                <a:latin typeface="Calibri" pitchFamily="34" charset="0"/>
                <a:sym typeface="Symbol" pitchFamily="18" charset="2"/>
              </a:rPr>
              <a:t>A</a:t>
            </a:r>
            <a:r>
              <a:rPr lang="en-GB" sz="2200">
                <a:solidFill>
                  <a:srgbClr val="000066"/>
                </a:solidFill>
                <a:latin typeface="Calibri" pitchFamily="34" charset="0"/>
                <a:sym typeface="Symbol" pitchFamily="18" charset="2"/>
              </a:rPr>
              <a:t> allele (normal) is dominant to </a:t>
            </a:r>
            <a:r>
              <a:rPr lang="en-GB" sz="2200" i="1">
                <a:solidFill>
                  <a:srgbClr val="000066"/>
                </a:solidFill>
                <a:latin typeface="Calibri" pitchFamily="34" charset="0"/>
                <a:sym typeface="Symbol" pitchFamily="18" charset="2"/>
              </a:rPr>
              <a:t>a</a:t>
            </a:r>
            <a:r>
              <a:rPr lang="en-GB" sz="2200">
                <a:solidFill>
                  <a:srgbClr val="000066"/>
                </a:solidFill>
                <a:latin typeface="Calibri" pitchFamily="34" charset="0"/>
                <a:sym typeface="Symbol" pitchFamily="18" charset="2"/>
              </a:rPr>
              <a:t> allele (wrinkled)</a:t>
            </a:r>
            <a:endParaRPr lang="en-GB" sz="2200" i="1" baseline="-25000">
              <a:solidFill>
                <a:srgbClr val="000066"/>
              </a:solidFill>
              <a:latin typeface="Calibri" pitchFamily="34" charset="0"/>
              <a:sym typeface="Symbol" pitchFamily="18" charset="2"/>
            </a:endParaRPr>
          </a:p>
          <a:p>
            <a:pPr marL="342900" indent="-342900">
              <a:spcBef>
                <a:spcPct val="20000"/>
              </a:spcBef>
            </a:pPr>
            <a:endParaRPr lang="en-GB" sz="2200" i="1" baseline="30000">
              <a:solidFill>
                <a:srgbClr val="000066"/>
              </a:solidFill>
              <a:latin typeface="Calibri" pitchFamily="34" charset="0"/>
              <a:sym typeface="Symbol" pitchFamily="18"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4"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50E1D145-B892-42CD-8998-3F4935D8FD5D}" type="slidenum">
              <a:rPr lang="en-GB" smtClean="0">
                <a:solidFill>
                  <a:schemeClr val="tx1"/>
                </a:solidFill>
                <a:latin typeface="Arial" charset="0"/>
                <a:cs typeface="Arial" charset="0"/>
              </a:rPr>
              <a:pPr fontAlgn="base">
                <a:spcBef>
                  <a:spcPct val="0"/>
                </a:spcBef>
                <a:spcAft>
                  <a:spcPct val="0"/>
                </a:spcAft>
              </a:pPr>
              <a:t>15</a:t>
            </a:fld>
            <a:endParaRPr lang="en-GB" smtClean="0">
              <a:solidFill>
                <a:schemeClr val="tx1"/>
              </a:solidFill>
              <a:latin typeface="Arial" charset="0"/>
              <a:cs typeface="Arial" charset="0"/>
            </a:endParaRPr>
          </a:p>
        </p:txBody>
      </p:sp>
      <p:sp>
        <p:nvSpPr>
          <p:cNvPr id="8245" name="Rectangle 4"/>
          <p:cNvSpPr>
            <a:spLocks noChangeArrowheads="1"/>
          </p:cNvSpPr>
          <p:nvPr/>
        </p:nvSpPr>
        <p:spPr bwMode="auto">
          <a:xfrm>
            <a:off x="250825" y="260350"/>
            <a:ext cx="8713788" cy="1143000"/>
          </a:xfrm>
          <a:prstGeom prst="rect">
            <a:avLst/>
          </a:prstGeom>
          <a:noFill/>
          <a:ln w="9525">
            <a:noFill/>
            <a:miter lim="800000"/>
            <a:headEnd/>
            <a:tailEnd/>
          </a:ln>
        </p:spPr>
        <p:txBody>
          <a:bodyPr anchor="ctr"/>
          <a:lstStyle/>
          <a:p>
            <a:pPr algn="ctr"/>
            <a:r>
              <a:rPr lang="en-GB" sz="3200" b="1">
                <a:solidFill>
                  <a:schemeClr val="tx2"/>
                </a:solidFill>
                <a:latin typeface="Calibri" pitchFamily="34" charset="0"/>
              </a:rPr>
              <a:t>Analysis of Variance/Experimental Design</a:t>
            </a:r>
            <a:br>
              <a:rPr lang="en-GB" sz="3200" b="1">
                <a:solidFill>
                  <a:schemeClr val="tx2"/>
                </a:solidFill>
                <a:latin typeface="Calibri" pitchFamily="34" charset="0"/>
              </a:rPr>
            </a:br>
            <a:r>
              <a:rPr lang="en-GB" sz="3200" b="1">
                <a:solidFill>
                  <a:schemeClr val="tx2"/>
                </a:solidFill>
                <a:latin typeface="Calibri" pitchFamily="34" charset="0"/>
              </a:rPr>
              <a:t>-Many samples, Means and Variances </a:t>
            </a:r>
            <a:r>
              <a:rPr lang="en-GB" sz="2400" b="1">
                <a:solidFill>
                  <a:schemeClr val="tx2"/>
                </a:solidFill>
                <a:latin typeface="Calibri" pitchFamily="34" charset="0"/>
              </a:rPr>
              <a:t>–refer to primer</a:t>
            </a:r>
          </a:p>
        </p:txBody>
      </p:sp>
      <p:sp>
        <p:nvSpPr>
          <p:cNvPr id="8246" name="Rectangle 5"/>
          <p:cNvSpPr>
            <a:spLocks noChangeArrowheads="1"/>
          </p:cNvSpPr>
          <p:nvPr/>
        </p:nvSpPr>
        <p:spPr bwMode="auto">
          <a:xfrm>
            <a:off x="250825" y="1628775"/>
            <a:ext cx="8642350" cy="4752975"/>
          </a:xfrm>
          <a:prstGeom prst="rect">
            <a:avLst/>
          </a:prstGeom>
          <a:noFill/>
          <a:ln w="9525">
            <a:noFill/>
            <a:miter lim="800000"/>
            <a:headEnd/>
            <a:tailEnd/>
          </a:ln>
        </p:spPr>
        <p:txBody>
          <a:bodyPr/>
          <a:lstStyle/>
          <a:p>
            <a:pPr marL="342900" indent="-342900">
              <a:spcBef>
                <a:spcPct val="20000"/>
              </a:spcBef>
              <a:buFontTx/>
              <a:buChar char="•"/>
            </a:pPr>
            <a:r>
              <a:rPr lang="en-GB" sz="2200">
                <a:solidFill>
                  <a:srgbClr val="000066"/>
                </a:solidFill>
                <a:latin typeface="Calibri" pitchFamily="34" charset="0"/>
              </a:rPr>
              <a:t>Analysis of Variance (AOV or ANOVA) was </a:t>
            </a:r>
          </a:p>
          <a:p>
            <a:pPr marL="342900" indent="-342900">
              <a:spcBef>
                <a:spcPct val="20000"/>
              </a:spcBef>
            </a:pPr>
            <a:r>
              <a:rPr lang="en-GB" sz="2200">
                <a:solidFill>
                  <a:srgbClr val="000066"/>
                </a:solidFill>
                <a:latin typeface="Calibri" pitchFamily="34" charset="0"/>
              </a:rPr>
              <a:t>     originally devised for agricultural statistics </a:t>
            </a:r>
          </a:p>
          <a:p>
            <a:pPr marL="342900" indent="-342900">
              <a:spcBef>
                <a:spcPct val="20000"/>
              </a:spcBef>
            </a:pPr>
            <a:r>
              <a:rPr lang="en-GB" sz="2200">
                <a:solidFill>
                  <a:srgbClr val="000066"/>
                </a:solidFill>
                <a:latin typeface="Calibri" pitchFamily="34" charset="0"/>
              </a:rPr>
              <a:t>     on e.g. crop yields. Typically, row and column </a:t>
            </a:r>
            <a:br>
              <a:rPr lang="en-GB" sz="2200">
                <a:solidFill>
                  <a:srgbClr val="000066"/>
                </a:solidFill>
                <a:latin typeface="Calibri" pitchFamily="34" charset="0"/>
              </a:rPr>
            </a:br>
            <a:r>
              <a:rPr lang="en-GB" sz="2200">
                <a:solidFill>
                  <a:srgbClr val="000066"/>
                </a:solidFill>
                <a:latin typeface="Calibri" pitchFamily="34" charset="0"/>
              </a:rPr>
              <a:t>format, = small plots of a fixed size. The yield </a:t>
            </a:r>
          </a:p>
          <a:p>
            <a:pPr marL="342900" indent="-342900">
              <a:spcBef>
                <a:spcPct val="20000"/>
              </a:spcBef>
            </a:pPr>
            <a:r>
              <a:rPr lang="en-GB" sz="2200">
                <a:solidFill>
                  <a:srgbClr val="000066"/>
                </a:solidFill>
                <a:latin typeface="Calibri" pitchFamily="34" charset="0"/>
              </a:rPr>
              <a:t>     </a:t>
            </a:r>
            <a:r>
              <a:rPr lang="en-GB" sz="2200" i="1">
                <a:solidFill>
                  <a:srgbClr val="000066"/>
                </a:solidFill>
                <a:latin typeface="Calibri" pitchFamily="34" charset="0"/>
              </a:rPr>
              <a:t>y</a:t>
            </a:r>
            <a:r>
              <a:rPr lang="en-GB" sz="2200" i="1" baseline="-25000">
                <a:solidFill>
                  <a:srgbClr val="000066"/>
                </a:solidFill>
                <a:latin typeface="Calibri" pitchFamily="34" charset="0"/>
              </a:rPr>
              <a:t>i, j</a:t>
            </a:r>
            <a:r>
              <a:rPr lang="en-GB" sz="2200">
                <a:solidFill>
                  <a:srgbClr val="000066"/>
                </a:solidFill>
                <a:latin typeface="Calibri" pitchFamily="34" charset="0"/>
              </a:rPr>
              <a:t> within each plot was recorded.</a:t>
            </a:r>
            <a:r>
              <a:rPr lang="en-GB" sz="2000">
                <a:latin typeface="Calibri" pitchFamily="34" charset="0"/>
              </a:rPr>
              <a:t>  </a:t>
            </a:r>
            <a:r>
              <a:rPr lang="en-GB" sz="2000" b="1">
                <a:latin typeface="Calibri" pitchFamily="34" charset="0"/>
              </a:rPr>
              <a:t/>
            </a:r>
            <a:br>
              <a:rPr lang="en-GB" sz="2000" b="1">
                <a:latin typeface="Calibri" pitchFamily="34" charset="0"/>
              </a:rPr>
            </a:br>
            <a:r>
              <a:rPr lang="en-GB" sz="2000" b="1">
                <a:latin typeface="Calibri" pitchFamily="34" charset="0"/>
              </a:rPr>
              <a:t/>
            </a:r>
            <a:br>
              <a:rPr lang="en-GB" sz="2000" b="1">
                <a:latin typeface="Calibri" pitchFamily="34" charset="0"/>
              </a:rPr>
            </a:br>
            <a:r>
              <a:rPr lang="en-GB" sz="2000" b="1">
                <a:solidFill>
                  <a:srgbClr val="000066"/>
                </a:solidFill>
                <a:latin typeface="Calibri" pitchFamily="34" charset="0"/>
              </a:rPr>
              <a:t>One Way classification</a:t>
            </a:r>
            <a:br>
              <a:rPr lang="en-GB" sz="2000" b="1">
                <a:solidFill>
                  <a:srgbClr val="000066"/>
                </a:solidFill>
                <a:latin typeface="Calibri" pitchFamily="34" charset="0"/>
              </a:rPr>
            </a:br>
            <a:r>
              <a:rPr lang="en-GB" sz="2000" b="1">
                <a:latin typeface="Calibri" pitchFamily="34" charset="0"/>
              </a:rPr>
              <a:t/>
            </a:r>
            <a:br>
              <a:rPr lang="en-GB" sz="2000" b="1">
                <a:latin typeface="Calibri" pitchFamily="34" charset="0"/>
              </a:rPr>
            </a:br>
            <a:r>
              <a:rPr lang="en-GB" sz="2000" b="1">
                <a:latin typeface="Calibri" pitchFamily="34" charset="0"/>
              </a:rPr>
              <a:t>Model:	</a:t>
            </a:r>
            <a:r>
              <a:rPr lang="en-GB" sz="2000">
                <a:latin typeface="Calibri" pitchFamily="34" charset="0"/>
              </a:rPr>
              <a:t>y</a:t>
            </a:r>
            <a:r>
              <a:rPr lang="en-GB" sz="2000" baseline="-25000">
                <a:latin typeface="Calibri" pitchFamily="34" charset="0"/>
              </a:rPr>
              <a:t>i, j</a:t>
            </a:r>
            <a:r>
              <a:rPr lang="en-GB" sz="2000">
                <a:latin typeface="Calibri" pitchFamily="34" charset="0"/>
              </a:rPr>
              <a:t> =      +     </a:t>
            </a:r>
            <a:r>
              <a:rPr lang="en-GB" sz="2000" baseline="-25000">
                <a:latin typeface="Calibri" pitchFamily="34" charset="0"/>
              </a:rPr>
              <a:t>i</a:t>
            </a:r>
            <a:r>
              <a:rPr lang="en-GB" sz="2000">
                <a:latin typeface="Calibri" pitchFamily="34" charset="0"/>
              </a:rPr>
              <a:t> +     </a:t>
            </a:r>
            <a:r>
              <a:rPr lang="en-GB" sz="2000" baseline="-25000">
                <a:latin typeface="Calibri" pitchFamily="34" charset="0"/>
              </a:rPr>
              <a:t>i, j</a:t>
            </a:r>
            <a:r>
              <a:rPr lang="en-GB" sz="2000">
                <a:latin typeface="Calibri" pitchFamily="34" charset="0"/>
              </a:rPr>
              <a:t>    </a:t>
            </a:r>
            <a:r>
              <a:rPr lang="en-GB" sz="2000" baseline="-25000">
                <a:latin typeface="Calibri" pitchFamily="34" charset="0"/>
              </a:rPr>
              <a:t>                           </a:t>
            </a:r>
            <a:r>
              <a:rPr lang="en-GB" sz="2000">
                <a:latin typeface="Calibri" pitchFamily="34" charset="0"/>
              </a:rPr>
              <a:t>             </a:t>
            </a:r>
            <a:r>
              <a:rPr lang="en-GB" sz="2000" baseline="-25000">
                <a:latin typeface="Calibri" pitchFamily="34" charset="0"/>
              </a:rPr>
              <a:t>i,j</a:t>
            </a:r>
            <a:r>
              <a:rPr lang="en-GB" sz="2000">
                <a:latin typeface="Calibri" pitchFamily="34" charset="0"/>
              </a:rPr>
              <a:t> ~ N (0, </a:t>
            </a:r>
            <a:r>
              <a:rPr lang="en-GB" sz="2000">
                <a:latin typeface="Symbol" pitchFamily="18" charset="2"/>
              </a:rPr>
              <a:t>s</a:t>
            </a:r>
            <a:r>
              <a:rPr lang="en-GB" sz="2000" baseline="30000">
                <a:latin typeface="Symbol" pitchFamily="18" charset="2"/>
              </a:rPr>
              <a:t>2</a:t>
            </a:r>
            <a:r>
              <a:rPr lang="en-GB" sz="2000">
                <a:latin typeface="Calibri" pitchFamily="34" charset="0"/>
              </a:rPr>
              <a:t>) in the limit</a:t>
            </a:r>
            <a:br>
              <a:rPr lang="en-GB" sz="2000">
                <a:latin typeface="Calibri" pitchFamily="34" charset="0"/>
              </a:rPr>
            </a:br>
            <a:r>
              <a:rPr lang="en-GB" sz="2000">
                <a:latin typeface="Calibri" pitchFamily="34" charset="0"/>
              </a:rPr>
              <a:t>where	      =  overall mean</a:t>
            </a:r>
            <a:br>
              <a:rPr lang="en-GB" sz="2000">
                <a:latin typeface="Calibri" pitchFamily="34" charset="0"/>
              </a:rPr>
            </a:br>
            <a:r>
              <a:rPr lang="en-GB" sz="2000" baseline="-25000">
                <a:latin typeface="Calibri" pitchFamily="34" charset="0"/>
              </a:rPr>
              <a:t>                               i   </a:t>
            </a:r>
            <a:r>
              <a:rPr lang="en-GB" sz="2000">
                <a:latin typeface="Calibri" pitchFamily="34" charset="0"/>
              </a:rPr>
              <a:t>= effect of the i</a:t>
            </a:r>
            <a:r>
              <a:rPr lang="en-GB" sz="2000" baseline="30000">
                <a:latin typeface="Calibri" pitchFamily="34" charset="0"/>
              </a:rPr>
              <a:t>th</a:t>
            </a:r>
            <a:r>
              <a:rPr lang="en-GB" sz="2000">
                <a:latin typeface="Calibri" pitchFamily="34" charset="0"/>
              </a:rPr>
              <a:t> factor</a:t>
            </a:r>
            <a:br>
              <a:rPr lang="en-GB" sz="2000">
                <a:latin typeface="Calibri" pitchFamily="34" charset="0"/>
              </a:rPr>
            </a:br>
            <a:r>
              <a:rPr lang="en-GB" sz="2000" baseline="-25000">
                <a:latin typeface="Calibri" pitchFamily="34" charset="0"/>
              </a:rPr>
              <a:t>	   i, j </a:t>
            </a:r>
            <a:r>
              <a:rPr lang="en-GB" sz="2000">
                <a:latin typeface="Calibri" pitchFamily="34" charset="0"/>
              </a:rPr>
              <a:t>= error term.</a:t>
            </a:r>
            <a:br>
              <a:rPr lang="en-GB" sz="2000">
                <a:latin typeface="Calibri" pitchFamily="34" charset="0"/>
              </a:rPr>
            </a:br>
            <a:r>
              <a:rPr lang="en-GB" sz="2000">
                <a:latin typeface="Calibri" pitchFamily="34" charset="0"/>
              </a:rPr>
              <a:t/>
            </a:r>
            <a:br>
              <a:rPr lang="en-GB" sz="2000">
                <a:latin typeface="Calibri" pitchFamily="34" charset="0"/>
              </a:rPr>
            </a:br>
            <a:r>
              <a:rPr lang="en-GB" sz="2000" b="1">
                <a:latin typeface="Calibri" pitchFamily="34" charset="0"/>
              </a:rPr>
              <a:t>Hypothesis:</a:t>
            </a:r>
            <a:r>
              <a:rPr lang="en-GB" sz="2000">
                <a:latin typeface="Calibri" pitchFamily="34" charset="0"/>
              </a:rPr>
              <a:t>	H</a:t>
            </a:r>
            <a:r>
              <a:rPr lang="en-GB" sz="2000" baseline="-25000">
                <a:latin typeface="Calibri" pitchFamily="34" charset="0"/>
              </a:rPr>
              <a:t>0</a:t>
            </a:r>
            <a:r>
              <a:rPr lang="en-GB" sz="2000">
                <a:latin typeface="Calibri" pitchFamily="34" charset="0"/>
              </a:rPr>
              <a:t>:      </a:t>
            </a:r>
            <a:r>
              <a:rPr lang="en-GB" sz="2000" baseline="-25000">
                <a:latin typeface="Calibri" pitchFamily="34" charset="0"/>
              </a:rPr>
              <a:t>1</a:t>
            </a:r>
            <a:r>
              <a:rPr lang="en-GB" sz="2000">
                <a:latin typeface="Calibri" pitchFamily="34" charset="0"/>
              </a:rPr>
              <a:t> =      </a:t>
            </a:r>
            <a:r>
              <a:rPr lang="en-GB" sz="2000" baseline="-25000">
                <a:latin typeface="Calibri" pitchFamily="34" charset="0"/>
              </a:rPr>
              <a:t>2</a:t>
            </a:r>
            <a:r>
              <a:rPr lang="en-GB" sz="2000">
                <a:latin typeface="Calibri" pitchFamily="34" charset="0"/>
              </a:rPr>
              <a:t> = …      =     </a:t>
            </a:r>
            <a:r>
              <a:rPr lang="en-GB" sz="2000" baseline="-25000">
                <a:latin typeface="Calibri" pitchFamily="34" charset="0"/>
              </a:rPr>
              <a:t>m</a:t>
            </a:r>
            <a:r>
              <a:rPr lang="en-GB" sz="2000" b="1">
                <a:latin typeface="Calibri" pitchFamily="34" charset="0"/>
              </a:rPr>
              <a:t/>
            </a:r>
            <a:br>
              <a:rPr lang="en-GB" sz="2000" b="1">
                <a:latin typeface="Calibri" pitchFamily="34" charset="0"/>
              </a:rPr>
            </a:br>
            <a:endParaRPr lang="en-GB" sz="1000" b="1">
              <a:latin typeface="Calibri" pitchFamily="34" charset="0"/>
            </a:endParaRPr>
          </a:p>
        </p:txBody>
      </p:sp>
      <p:sp>
        <p:nvSpPr>
          <p:cNvPr id="8247" name="Line 6"/>
          <p:cNvSpPr>
            <a:spLocks noChangeShapeType="1"/>
          </p:cNvSpPr>
          <p:nvPr/>
        </p:nvSpPr>
        <p:spPr bwMode="auto">
          <a:xfrm>
            <a:off x="6172200" y="1981200"/>
            <a:ext cx="0"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48" name="Line 7"/>
          <p:cNvSpPr>
            <a:spLocks noChangeShapeType="1"/>
          </p:cNvSpPr>
          <p:nvPr/>
        </p:nvSpPr>
        <p:spPr bwMode="auto">
          <a:xfrm>
            <a:off x="6172200" y="31242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49" name="Line 8"/>
          <p:cNvSpPr>
            <a:spLocks noChangeShapeType="1"/>
          </p:cNvSpPr>
          <p:nvPr/>
        </p:nvSpPr>
        <p:spPr bwMode="auto">
          <a:xfrm>
            <a:off x="6172200" y="1981200"/>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50" name="Line 9"/>
          <p:cNvSpPr>
            <a:spLocks noChangeShapeType="1"/>
          </p:cNvSpPr>
          <p:nvPr/>
        </p:nvSpPr>
        <p:spPr bwMode="auto">
          <a:xfrm>
            <a:off x="6172200" y="2362200"/>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51" name="Line 10"/>
          <p:cNvSpPr>
            <a:spLocks noChangeShapeType="1"/>
          </p:cNvSpPr>
          <p:nvPr/>
        </p:nvSpPr>
        <p:spPr bwMode="auto">
          <a:xfrm>
            <a:off x="6172200" y="2743200"/>
            <a:ext cx="16002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52" name="Rectangle 11"/>
          <p:cNvSpPr>
            <a:spLocks noChangeArrowheads="1"/>
          </p:cNvSpPr>
          <p:nvPr/>
        </p:nvSpPr>
        <p:spPr bwMode="auto">
          <a:xfrm>
            <a:off x="7239000" y="1981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1, 3</a:t>
            </a:r>
          </a:p>
        </p:txBody>
      </p:sp>
      <p:sp>
        <p:nvSpPr>
          <p:cNvPr id="8253" name="Rectangle 12"/>
          <p:cNvSpPr>
            <a:spLocks noChangeArrowheads="1"/>
          </p:cNvSpPr>
          <p:nvPr/>
        </p:nvSpPr>
        <p:spPr bwMode="auto">
          <a:xfrm>
            <a:off x="6172200" y="1981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1, 1</a:t>
            </a:r>
          </a:p>
        </p:txBody>
      </p:sp>
      <p:sp>
        <p:nvSpPr>
          <p:cNvPr id="8254" name="Rectangle 13"/>
          <p:cNvSpPr>
            <a:spLocks noChangeArrowheads="1"/>
          </p:cNvSpPr>
          <p:nvPr/>
        </p:nvSpPr>
        <p:spPr bwMode="auto">
          <a:xfrm>
            <a:off x="6705600" y="1981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1, 2</a:t>
            </a:r>
          </a:p>
        </p:txBody>
      </p:sp>
      <p:sp>
        <p:nvSpPr>
          <p:cNvPr id="8255" name="Rectangle 14"/>
          <p:cNvSpPr>
            <a:spLocks noChangeArrowheads="1"/>
          </p:cNvSpPr>
          <p:nvPr/>
        </p:nvSpPr>
        <p:spPr bwMode="auto">
          <a:xfrm>
            <a:off x="6705600" y="2362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2, 2</a:t>
            </a:r>
          </a:p>
        </p:txBody>
      </p:sp>
      <p:sp>
        <p:nvSpPr>
          <p:cNvPr id="8256" name="Rectangle 15"/>
          <p:cNvSpPr>
            <a:spLocks noChangeArrowheads="1"/>
          </p:cNvSpPr>
          <p:nvPr/>
        </p:nvSpPr>
        <p:spPr bwMode="auto">
          <a:xfrm>
            <a:off x="7772400" y="1981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1, 4</a:t>
            </a:r>
          </a:p>
        </p:txBody>
      </p:sp>
      <p:sp>
        <p:nvSpPr>
          <p:cNvPr id="8257" name="Rectangle 16"/>
          <p:cNvSpPr>
            <a:spLocks noChangeArrowheads="1"/>
          </p:cNvSpPr>
          <p:nvPr/>
        </p:nvSpPr>
        <p:spPr bwMode="auto">
          <a:xfrm>
            <a:off x="6172200" y="2362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2, 1</a:t>
            </a:r>
          </a:p>
        </p:txBody>
      </p:sp>
      <p:sp>
        <p:nvSpPr>
          <p:cNvPr id="8258" name="Rectangle 17"/>
          <p:cNvSpPr>
            <a:spLocks noChangeArrowheads="1"/>
          </p:cNvSpPr>
          <p:nvPr/>
        </p:nvSpPr>
        <p:spPr bwMode="auto">
          <a:xfrm>
            <a:off x="8229600" y="3733800"/>
            <a:ext cx="609600" cy="2603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baseline="-25000">
                <a:latin typeface="Times New Roman" pitchFamily="18" charset="0"/>
              </a:rPr>
              <a:t> </a:t>
            </a:r>
          </a:p>
        </p:txBody>
      </p:sp>
      <p:sp>
        <p:nvSpPr>
          <p:cNvPr id="8259" name="Rectangle 18"/>
          <p:cNvSpPr>
            <a:spLocks noChangeArrowheads="1"/>
          </p:cNvSpPr>
          <p:nvPr/>
        </p:nvSpPr>
        <p:spPr bwMode="auto">
          <a:xfrm>
            <a:off x="7239000" y="2362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2, 3</a:t>
            </a:r>
          </a:p>
        </p:txBody>
      </p:sp>
      <p:sp>
        <p:nvSpPr>
          <p:cNvPr id="8260" name="Rectangle 19"/>
          <p:cNvSpPr>
            <a:spLocks noChangeArrowheads="1"/>
          </p:cNvSpPr>
          <p:nvPr/>
        </p:nvSpPr>
        <p:spPr bwMode="auto">
          <a:xfrm>
            <a:off x="6172200" y="2743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3, 1 </a:t>
            </a:r>
          </a:p>
        </p:txBody>
      </p:sp>
      <p:sp>
        <p:nvSpPr>
          <p:cNvPr id="8261" name="Rectangle 20"/>
          <p:cNvSpPr>
            <a:spLocks noChangeArrowheads="1"/>
          </p:cNvSpPr>
          <p:nvPr/>
        </p:nvSpPr>
        <p:spPr bwMode="auto">
          <a:xfrm>
            <a:off x="6705600" y="2743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3, 2</a:t>
            </a:r>
          </a:p>
        </p:txBody>
      </p:sp>
      <p:sp>
        <p:nvSpPr>
          <p:cNvPr id="8262" name="Line 21"/>
          <p:cNvSpPr>
            <a:spLocks noChangeShapeType="1"/>
          </p:cNvSpPr>
          <p:nvPr/>
        </p:nvSpPr>
        <p:spPr bwMode="auto">
          <a:xfrm>
            <a:off x="6705600" y="1981200"/>
            <a:ext cx="0"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63" name="Line 22"/>
          <p:cNvSpPr>
            <a:spLocks noChangeShapeType="1"/>
          </p:cNvSpPr>
          <p:nvPr/>
        </p:nvSpPr>
        <p:spPr bwMode="auto">
          <a:xfrm>
            <a:off x="7239000" y="1981200"/>
            <a:ext cx="0"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64" name="Line 23"/>
          <p:cNvSpPr>
            <a:spLocks noChangeShapeType="1"/>
          </p:cNvSpPr>
          <p:nvPr/>
        </p:nvSpPr>
        <p:spPr bwMode="auto">
          <a:xfrm>
            <a:off x="7772400" y="1981200"/>
            <a:ext cx="0"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65" name="Line 24"/>
          <p:cNvSpPr>
            <a:spLocks noChangeShapeType="1"/>
          </p:cNvSpPr>
          <p:nvPr/>
        </p:nvSpPr>
        <p:spPr bwMode="auto">
          <a:xfrm>
            <a:off x="8305800" y="19812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66" name="Rectangle 25"/>
          <p:cNvSpPr>
            <a:spLocks noChangeArrowheads="1"/>
          </p:cNvSpPr>
          <p:nvPr/>
        </p:nvSpPr>
        <p:spPr bwMode="auto">
          <a:xfrm>
            <a:off x="5943600" y="2025650"/>
            <a:ext cx="3810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1</a:t>
            </a:r>
          </a:p>
        </p:txBody>
      </p:sp>
      <p:sp>
        <p:nvSpPr>
          <p:cNvPr id="8267" name="Rectangle 26"/>
          <p:cNvSpPr>
            <a:spLocks noChangeArrowheads="1"/>
          </p:cNvSpPr>
          <p:nvPr/>
        </p:nvSpPr>
        <p:spPr bwMode="auto">
          <a:xfrm>
            <a:off x="5943600" y="2406650"/>
            <a:ext cx="3810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2</a:t>
            </a:r>
          </a:p>
        </p:txBody>
      </p:sp>
      <p:sp>
        <p:nvSpPr>
          <p:cNvPr id="8268" name="Rectangle 27"/>
          <p:cNvSpPr>
            <a:spLocks noChangeArrowheads="1"/>
          </p:cNvSpPr>
          <p:nvPr/>
        </p:nvSpPr>
        <p:spPr bwMode="auto">
          <a:xfrm>
            <a:off x="5943600" y="2787650"/>
            <a:ext cx="3810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3</a:t>
            </a:r>
          </a:p>
        </p:txBody>
      </p:sp>
      <p:sp>
        <p:nvSpPr>
          <p:cNvPr id="8269" name="Rectangle 28"/>
          <p:cNvSpPr>
            <a:spLocks noChangeArrowheads="1"/>
          </p:cNvSpPr>
          <p:nvPr/>
        </p:nvSpPr>
        <p:spPr bwMode="auto">
          <a:xfrm>
            <a:off x="8305800" y="1981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1, 5</a:t>
            </a:r>
          </a:p>
        </p:txBody>
      </p:sp>
      <p:sp>
        <p:nvSpPr>
          <p:cNvPr id="8270" name="Line 29"/>
          <p:cNvSpPr>
            <a:spLocks noChangeShapeType="1"/>
          </p:cNvSpPr>
          <p:nvPr/>
        </p:nvSpPr>
        <p:spPr bwMode="auto">
          <a:xfrm>
            <a:off x="8820150" y="1989138"/>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71" name="Rectangle 30"/>
          <p:cNvSpPr>
            <a:spLocks noChangeArrowheads="1"/>
          </p:cNvSpPr>
          <p:nvPr/>
        </p:nvSpPr>
        <p:spPr bwMode="auto">
          <a:xfrm>
            <a:off x="7239000" y="2743200"/>
            <a:ext cx="609600" cy="33655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GB" sz="1600">
                <a:latin typeface="Times New Roman" pitchFamily="18" charset="0"/>
              </a:rPr>
              <a:t>y</a:t>
            </a:r>
            <a:r>
              <a:rPr lang="en-GB" sz="1600" baseline="-25000">
                <a:latin typeface="Times New Roman" pitchFamily="18" charset="0"/>
              </a:rPr>
              <a:t>3, 3</a:t>
            </a:r>
          </a:p>
        </p:txBody>
      </p:sp>
      <p:graphicFrame>
        <p:nvGraphicFramePr>
          <p:cNvPr id="8234" name="Object 42"/>
          <p:cNvGraphicFramePr>
            <a:graphicFrameLocks/>
          </p:cNvGraphicFramePr>
          <p:nvPr/>
        </p:nvGraphicFramePr>
        <p:xfrm>
          <a:off x="2700338" y="4508500"/>
          <a:ext cx="201612" cy="220663"/>
        </p:xfrm>
        <a:graphic>
          <a:graphicData uri="http://schemas.openxmlformats.org/presentationml/2006/ole">
            <mc:AlternateContent xmlns:mc="http://schemas.openxmlformats.org/markup-compatibility/2006">
              <mc:Choice xmlns:v="urn:schemas-microsoft-com:vml" Requires="v">
                <p:oleObj spid="_x0000_s8344" name="Equation" r:id="rId3" imgW="152268" imgH="164957" progId="Equation.2">
                  <p:embed/>
                </p:oleObj>
              </mc:Choice>
              <mc:Fallback>
                <p:oleObj name="Equation" r:id="rId3" imgW="152268" imgH="164957" progId="Equation.2">
                  <p:embed/>
                  <p:pic>
                    <p:nvPicPr>
                      <p:cNvPr id="0" name="Picture 4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508500"/>
                        <a:ext cx="201612"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35" name="Object 43"/>
          <p:cNvGraphicFramePr>
            <a:graphicFrameLocks/>
          </p:cNvGraphicFramePr>
          <p:nvPr/>
        </p:nvGraphicFramePr>
        <p:xfrm>
          <a:off x="5867400" y="4479925"/>
          <a:ext cx="220663" cy="244475"/>
        </p:xfrm>
        <a:graphic>
          <a:graphicData uri="http://schemas.openxmlformats.org/presentationml/2006/ole">
            <mc:AlternateContent xmlns:mc="http://schemas.openxmlformats.org/markup-compatibility/2006">
              <mc:Choice xmlns:v="urn:schemas-microsoft-com:vml" Requires="v">
                <p:oleObj spid="_x0000_s8345" name="Equation" r:id="rId5" imgW="126835" imgH="139518" progId="Equation.2">
                  <p:embed/>
                </p:oleObj>
              </mc:Choice>
              <mc:Fallback>
                <p:oleObj name="Equation" r:id="rId5" imgW="126835" imgH="139518" progId="Equation.2">
                  <p:embed/>
                  <p:pic>
                    <p:nvPicPr>
                      <p:cNvPr id="0" name="Picture 4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79925"/>
                        <a:ext cx="220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36" name="Object 44"/>
          <p:cNvGraphicFramePr>
            <a:graphicFrameLocks/>
          </p:cNvGraphicFramePr>
          <p:nvPr/>
        </p:nvGraphicFramePr>
        <p:xfrm>
          <a:off x="3132138" y="4516438"/>
          <a:ext cx="228600" cy="207962"/>
        </p:xfrm>
        <a:graphic>
          <a:graphicData uri="http://schemas.openxmlformats.org/presentationml/2006/ole">
            <mc:AlternateContent xmlns:mc="http://schemas.openxmlformats.org/markup-compatibility/2006">
              <mc:Choice xmlns:v="urn:schemas-microsoft-com:vml" Requires="v">
                <p:oleObj spid="_x0000_s8346" name="Equation" r:id="rId7" imgW="152334" imgH="139639" progId="Equation.2">
                  <p:embed/>
                </p:oleObj>
              </mc:Choice>
              <mc:Fallback>
                <p:oleObj name="Equation" r:id="rId7" imgW="152334" imgH="139639" progId="Equation.2">
                  <p:embed/>
                  <p:pic>
                    <p:nvPicPr>
                      <p:cNvPr id="0" name="Picture 4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516438"/>
                        <a:ext cx="228600"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37" name="Object 45"/>
          <p:cNvGraphicFramePr>
            <a:graphicFrameLocks/>
          </p:cNvGraphicFramePr>
          <p:nvPr/>
        </p:nvGraphicFramePr>
        <p:xfrm>
          <a:off x="1187450" y="5416550"/>
          <a:ext cx="220663" cy="244475"/>
        </p:xfrm>
        <a:graphic>
          <a:graphicData uri="http://schemas.openxmlformats.org/presentationml/2006/ole">
            <mc:AlternateContent xmlns:mc="http://schemas.openxmlformats.org/markup-compatibility/2006">
              <mc:Choice xmlns:v="urn:schemas-microsoft-com:vml" Requires="v">
                <p:oleObj spid="_x0000_s8347" name="Equation" r:id="rId9" imgW="126835" imgH="139518" progId="Equation.2">
                  <p:embed/>
                </p:oleObj>
              </mc:Choice>
              <mc:Fallback>
                <p:oleObj name="Equation" r:id="rId9" imgW="126835" imgH="139518" progId="Equation.2">
                  <p:embed/>
                  <p:pic>
                    <p:nvPicPr>
                      <p:cNvPr id="0" name="Picture 4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416550"/>
                        <a:ext cx="220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38" name="Object 46"/>
          <p:cNvGraphicFramePr>
            <a:graphicFrameLocks/>
          </p:cNvGraphicFramePr>
          <p:nvPr/>
        </p:nvGraphicFramePr>
        <p:xfrm>
          <a:off x="2268538" y="4864100"/>
          <a:ext cx="201612" cy="220663"/>
        </p:xfrm>
        <a:graphic>
          <a:graphicData uri="http://schemas.openxmlformats.org/presentationml/2006/ole">
            <mc:AlternateContent xmlns:mc="http://schemas.openxmlformats.org/markup-compatibility/2006">
              <mc:Choice xmlns:v="urn:schemas-microsoft-com:vml" Requires="v">
                <p:oleObj spid="_x0000_s8348" name="Equation" r:id="rId10" imgW="152268" imgH="164957" progId="Equation.2">
                  <p:embed/>
                </p:oleObj>
              </mc:Choice>
              <mc:Fallback>
                <p:oleObj name="Equation" r:id="rId10" imgW="152268" imgH="164957" progId="Equation.2">
                  <p:embed/>
                  <p:pic>
                    <p:nvPicPr>
                      <p:cNvPr id="0" name="Picture 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864100"/>
                        <a:ext cx="201612" cy="22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39" name="Object 47"/>
          <p:cNvGraphicFramePr>
            <a:graphicFrameLocks/>
          </p:cNvGraphicFramePr>
          <p:nvPr/>
        </p:nvGraphicFramePr>
        <p:xfrm>
          <a:off x="1606550" y="5157788"/>
          <a:ext cx="228600" cy="207962"/>
        </p:xfrm>
        <a:graphic>
          <a:graphicData uri="http://schemas.openxmlformats.org/presentationml/2006/ole">
            <mc:AlternateContent xmlns:mc="http://schemas.openxmlformats.org/markup-compatibility/2006">
              <mc:Choice xmlns:v="urn:schemas-microsoft-com:vml" Requires="v">
                <p:oleObj spid="_x0000_s8349" name="Equation" r:id="rId11" imgW="152334" imgH="139639" progId="Equation.2">
                  <p:embed/>
                </p:oleObj>
              </mc:Choice>
              <mc:Fallback>
                <p:oleObj name="Equation" r:id="rId11" imgW="152334" imgH="139639" progId="Equation.2">
                  <p:embed/>
                  <p:pic>
                    <p:nvPicPr>
                      <p:cNvPr id="0" name="Picture 4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6550" y="5157788"/>
                        <a:ext cx="228600"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40" name="Object 48"/>
          <p:cNvGraphicFramePr>
            <a:graphicFrameLocks/>
          </p:cNvGraphicFramePr>
          <p:nvPr/>
        </p:nvGraphicFramePr>
        <p:xfrm>
          <a:off x="3708400" y="4508500"/>
          <a:ext cx="220663" cy="244475"/>
        </p:xfrm>
        <a:graphic>
          <a:graphicData uri="http://schemas.openxmlformats.org/presentationml/2006/ole">
            <mc:AlternateContent xmlns:mc="http://schemas.openxmlformats.org/markup-compatibility/2006">
              <mc:Choice xmlns:v="urn:schemas-microsoft-com:vml" Requires="v">
                <p:oleObj spid="_x0000_s8350" name="Equation" r:id="rId12" imgW="126835" imgH="139518" progId="Equation.2">
                  <p:embed/>
                </p:oleObj>
              </mc:Choice>
              <mc:Fallback>
                <p:oleObj name="Equation" r:id="rId12" imgW="126835" imgH="139518" progId="Equation.2">
                  <p:embed/>
                  <p:pic>
                    <p:nvPicPr>
                      <p:cNvPr id="0" name="Picture 4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4508500"/>
                        <a:ext cx="22066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41" name="Object 49"/>
          <p:cNvGraphicFramePr>
            <a:graphicFrameLocks/>
          </p:cNvGraphicFramePr>
          <p:nvPr/>
        </p:nvGraphicFramePr>
        <p:xfrm>
          <a:off x="2627313" y="6021388"/>
          <a:ext cx="228600" cy="207962"/>
        </p:xfrm>
        <a:graphic>
          <a:graphicData uri="http://schemas.openxmlformats.org/presentationml/2006/ole">
            <mc:AlternateContent xmlns:mc="http://schemas.openxmlformats.org/markup-compatibility/2006">
              <mc:Choice xmlns:v="urn:schemas-microsoft-com:vml" Requires="v">
                <p:oleObj spid="_x0000_s8351" name="Equation" r:id="rId13" imgW="152334" imgH="139639" progId="Equation.2">
                  <p:embed/>
                </p:oleObj>
              </mc:Choice>
              <mc:Fallback>
                <p:oleObj name="Equation" r:id="rId13" imgW="152334" imgH="139639" progId="Equation.2">
                  <p:embed/>
                  <p:pic>
                    <p:nvPicPr>
                      <p:cNvPr id="0" name="Picture 4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6021388"/>
                        <a:ext cx="228600"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42" name="Object 50"/>
          <p:cNvGraphicFramePr>
            <a:graphicFrameLocks/>
          </p:cNvGraphicFramePr>
          <p:nvPr/>
        </p:nvGraphicFramePr>
        <p:xfrm>
          <a:off x="3263900" y="6021388"/>
          <a:ext cx="228600" cy="207962"/>
        </p:xfrm>
        <a:graphic>
          <a:graphicData uri="http://schemas.openxmlformats.org/presentationml/2006/ole">
            <mc:AlternateContent xmlns:mc="http://schemas.openxmlformats.org/markup-compatibility/2006">
              <mc:Choice xmlns:v="urn:schemas-microsoft-com:vml" Requires="v">
                <p:oleObj spid="_x0000_s8352" name="Equation" r:id="rId14" imgW="152334" imgH="139639" progId="Equation.2">
                  <p:embed/>
                </p:oleObj>
              </mc:Choice>
              <mc:Fallback>
                <p:oleObj name="Equation" r:id="rId14" imgW="152334" imgH="139639" progId="Equation.2">
                  <p:embed/>
                  <p:pic>
                    <p:nvPicPr>
                      <p:cNvPr id="0" name="Picture 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3900" y="6021388"/>
                        <a:ext cx="228600"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43" name="Object 51"/>
          <p:cNvGraphicFramePr>
            <a:graphicFrameLocks/>
          </p:cNvGraphicFramePr>
          <p:nvPr/>
        </p:nvGraphicFramePr>
        <p:xfrm>
          <a:off x="4427538" y="6021388"/>
          <a:ext cx="228600" cy="207962"/>
        </p:xfrm>
        <a:graphic>
          <a:graphicData uri="http://schemas.openxmlformats.org/presentationml/2006/ole">
            <mc:AlternateContent xmlns:mc="http://schemas.openxmlformats.org/markup-compatibility/2006">
              <mc:Choice xmlns:v="urn:schemas-microsoft-com:vml" Requires="v">
                <p:oleObj spid="_x0000_s8353" name="Equation" r:id="rId15" imgW="152334" imgH="139639" progId="Equation.2">
                  <p:embed/>
                </p:oleObj>
              </mc:Choice>
              <mc:Fallback>
                <p:oleObj name="Equation" r:id="rId15" imgW="152334" imgH="139639" progId="Equation.2">
                  <p:embed/>
                  <p:pic>
                    <p:nvPicPr>
                      <p:cNvPr id="0" name="Picture 5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6021388"/>
                        <a:ext cx="228600" cy="20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72" name="Line 41"/>
          <p:cNvSpPr>
            <a:spLocks noChangeShapeType="1"/>
          </p:cNvSpPr>
          <p:nvPr/>
        </p:nvSpPr>
        <p:spPr bwMode="auto">
          <a:xfrm>
            <a:off x="457200" y="4251325"/>
            <a:ext cx="0" cy="2057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73" name="Line 42"/>
          <p:cNvSpPr>
            <a:spLocks noChangeShapeType="1"/>
          </p:cNvSpPr>
          <p:nvPr/>
        </p:nvSpPr>
        <p:spPr bwMode="auto">
          <a:xfrm>
            <a:off x="468313" y="4221163"/>
            <a:ext cx="489585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74" name="Line 43"/>
          <p:cNvSpPr>
            <a:spLocks noChangeShapeType="1"/>
          </p:cNvSpPr>
          <p:nvPr/>
        </p:nvSpPr>
        <p:spPr bwMode="auto">
          <a:xfrm>
            <a:off x="468313" y="6381750"/>
            <a:ext cx="4876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275" name="Line 44"/>
          <p:cNvSpPr>
            <a:spLocks noChangeShapeType="1"/>
          </p:cNvSpPr>
          <p:nvPr/>
        </p:nvSpPr>
        <p:spPr bwMode="auto">
          <a:xfrm>
            <a:off x="5364163" y="4214813"/>
            <a:ext cx="0" cy="2166937"/>
          </a:xfrm>
          <a:prstGeom prst="line">
            <a:avLst/>
          </a:prstGeom>
          <a:noFill/>
          <a:ln w="12700">
            <a:solidFill>
              <a:schemeClr val="tx1"/>
            </a:solidFill>
            <a:round/>
            <a:headEnd type="none" w="sm" len="sm"/>
            <a:tailEnd type="none" w="sm" len="sm"/>
          </a:ln>
        </p:spPr>
        <p:txBody>
          <a:bodyPr wrap="none" anchor="ct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3"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66DD8D1-B8C2-4BC4-AA46-9288DE22EBA8}" type="slidenum">
              <a:rPr lang="en-GB" smtClean="0">
                <a:solidFill>
                  <a:schemeClr val="tx1"/>
                </a:solidFill>
                <a:latin typeface="Arial" charset="0"/>
                <a:cs typeface="Arial" charset="0"/>
              </a:rPr>
              <a:pPr fontAlgn="base">
                <a:spcBef>
                  <a:spcPct val="0"/>
                </a:spcBef>
                <a:spcAft>
                  <a:spcPct val="0"/>
                </a:spcAft>
              </a:pPr>
              <a:t>16</a:t>
            </a:fld>
            <a:endParaRPr lang="en-GB" smtClean="0">
              <a:solidFill>
                <a:schemeClr val="tx1"/>
              </a:solidFill>
              <a:latin typeface="Arial" charset="0"/>
              <a:cs typeface="Arial" charset="0"/>
            </a:endParaRPr>
          </a:p>
        </p:txBody>
      </p:sp>
      <p:sp>
        <p:nvSpPr>
          <p:cNvPr id="9314" name="Rectangle 4"/>
          <p:cNvSpPr>
            <a:spLocks noChangeArrowheads="1"/>
          </p:cNvSpPr>
          <p:nvPr/>
        </p:nvSpPr>
        <p:spPr bwMode="auto">
          <a:xfrm>
            <a:off x="611188" y="152400"/>
            <a:ext cx="8281987" cy="6553200"/>
          </a:xfrm>
          <a:prstGeom prst="rect">
            <a:avLst/>
          </a:prstGeom>
          <a:noFill/>
          <a:ln w="9525">
            <a:noFill/>
            <a:miter lim="800000"/>
            <a:headEnd/>
            <a:tailEnd/>
          </a:ln>
        </p:spPr>
        <p:txBody>
          <a:bodyPr lIns="92075" tIns="46038" rIns="92075" bIns="46038" anchor="ctr"/>
          <a:lstStyle/>
          <a:p>
            <a:r>
              <a:rPr lang="en-GB" sz="1600">
                <a:solidFill>
                  <a:schemeClr val="tx2"/>
                </a:solidFill>
                <a:latin typeface="Calibri" pitchFamily="34" charset="0"/>
              </a:rPr>
              <a:t>			            	           Totals     	                     Means</a:t>
            </a:r>
            <a:br>
              <a:rPr lang="en-GB" sz="1600">
                <a:solidFill>
                  <a:schemeClr val="tx2"/>
                </a:solidFill>
                <a:latin typeface="Calibri" pitchFamily="34" charset="0"/>
              </a:rPr>
            </a:br>
            <a:r>
              <a:rPr lang="en-GB" sz="1600">
                <a:solidFill>
                  <a:schemeClr val="tx2"/>
                </a:solidFill>
                <a:latin typeface="Calibri" pitchFamily="34" charset="0"/>
              </a:rPr>
              <a:t>Factor 1	</a:t>
            </a:r>
            <a:r>
              <a:rPr lang="en-GB">
                <a:solidFill>
                  <a:schemeClr val="tx2"/>
                </a:solidFill>
                <a:latin typeface="Calibri" pitchFamily="34" charset="0"/>
              </a:rPr>
              <a:t>y</a:t>
            </a:r>
            <a:r>
              <a:rPr lang="en-GB" baseline="-25000">
                <a:solidFill>
                  <a:schemeClr val="tx2"/>
                </a:solidFill>
                <a:latin typeface="Calibri" pitchFamily="34" charset="0"/>
              </a:rPr>
              <a:t>1, 1</a:t>
            </a:r>
            <a:r>
              <a:rPr lang="en-GB">
                <a:solidFill>
                  <a:schemeClr val="tx2"/>
                </a:solidFill>
                <a:latin typeface="Calibri" pitchFamily="34" charset="0"/>
              </a:rPr>
              <a:t>   y</a:t>
            </a:r>
            <a:r>
              <a:rPr lang="en-GB" baseline="-25000">
                <a:solidFill>
                  <a:schemeClr val="tx2"/>
                </a:solidFill>
                <a:latin typeface="Calibri" pitchFamily="34" charset="0"/>
              </a:rPr>
              <a:t>1, 2</a:t>
            </a:r>
            <a:r>
              <a:rPr lang="en-GB">
                <a:solidFill>
                  <a:schemeClr val="tx2"/>
                </a:solidFill>
                <a:latin typeface="Calibri" pitchFamily="34" charset="0"/>
              </a:rPr>
              <a:t>   y</a:t>
            </a:r>
            <a:r>
              <a:rPr lang="en-GB" baseline="-25000">
                <a:solidFill>
                  <a:schemeClr val="tx2"/>
                </a:solidFill>
                <a:latin typeface="Calibri" pitchFamily="34" charset="0"/>
              </a:rPr>
              <a:t>1, 3</a:t>
            </a:r>
            <a:r>
              <a:rPr lang="en-GB">
                <a:solidFill>
                  <a:schemeClr val="tx2"/>
                </a:solidFill>
                <a:latin typeface="Calibri" pitchFamily="34" charset="0"/>
              </a:rPr>
              <a:t>     …</a:t>
            </a:r>
            <a:r>
              <a:rPr lang="en-GB" sz="1600">
                <a:solidFill>
                  <a:schemeClr val="tx2"/>
                </a:solidFill>
                <a:latin typeface="Calibri" pitchFamily="34" charset="0"/>
              </a:rPr>
              <a:t>      </a:t>
            </a:r>
            <a:r>
              <a:rPr lang="en-GB">
                <a:solidFill>
                  <a:schemeClr val="tx2"/>
                </a:solidFill>
                <a:latin typeface="Calibri" pitchFamily="34" charset="0"/>
              </a:rPr>
              <a:t>y</a:t>
            </a:r>
            <a:r>
              <a:rPr lang="en-GB" baseline="-25000">
                <a:solidFill>
                  <a:schemeClr val="tx2"/>
                </a:solidFill>
                <a:latin typeface="Calibri" pitchFamily="34" charset="0"/>
              </a:rPr>
              <a:t>1,n1</a:t>
            </a:r>
            <a:r>
              <a:rPr lang="en-GB" sz="1600" baseline="-25000">
                <a:solidFill>
                  <a:schemeClr val="tx2"/>
                </a:solidFill>
                <a:latin typeface="Calibri" pitchFamily="34" charset="0"/>
              </a:rPr>
              <a:t>                    </a:t>
            </a:r>
            <a:r>
              <a:rPr lang="en-GB" sz="1600">
                <a:solidFill>
                  <a:schemeClr val="tx2"/>
                </a:solidFill>
                <a:latin typeface="Calibri" pitchFamily="34" charset="0"/>
              </a:rPr>
              <a:t>T</a:t>
            </a:r>
            <a:r>
              <a:rPr lang="en-GB" sz="1600" baseline="-25000">
                <a:solidFill>
                  <a:schemeClr val="tx2"/>
                </a:solidFill>
                <a:latin typeface="Calibri" pitchFamily="34" charset="0"/>
              </a:rPr>
              <a:t>1   </a:t>
            </a:r>
            <a:r>
              <a:rPr lang="en-GB" sz="1600">
                <a:solidFill>
                  <a:schemeClr val="tx2"/>
                </a:solidFill>
                <a:latin typeface="Calibri" pitchFamily="34" charset="0"/>
              </a:rPr>
              <a:t> =     y</a:t>
            </a:r>
            <a:r>
              <a:rPr lang="en-GB" sz="1600" baseline="-25000">
                <a:solidFill>
                  <a:schemeClr val="tx2"/>
                </a:solidFill>
                <a:latin typeface="Calibri" pitchFamily="34" charset="0"/>
              </a:rPr>
              <a:t>1, j</a:t>
            </a:r>
            <a:r>
              <a:rPr lang="en-GB" sz="1600">
                <a:solidFill>
                  <a:schemeClr val="tx2"/>
                </a:solidFill>
                <a:latin typeface="Calibri" pitchFamily="34" charset="0"/>
              </a:rPr>
              <a:t>	                y</a:t>
            </a:r>
            <a:r>
              <a:rPr lang="en-GB" sz="1600" baseline="-25000">
                <a:solidFill>
                  <a:schemeClr val="tx2"/>
                </a:solidFill>
                <a:latin typeface="Calibri" pitchFamily="34" charset="0"/>
              </a:rPr>
              <a:t>1</a:t>
            </a:r>
            <a:r>
              <a:rPr lang="en-GB" sz="1600" b="1">
                <a:solidFill>
                  <a:schemeClr val="tx2"/>
                </a:solidFill>
                <a:latin typeface="Calibri" pitchFamily="34" charset="0"/>
              </a:rPr>
              <a:t>. </a:t>
            </a:r>
            <a:r>
              <a:rPr lang="en-GB" sz="1600">
                <a:solidFill>
                  <a:schemeClr val="tx2"/>
                </a:solidFill>
                <a:latin typeface="Calibri" pitchFamily="34" charset="0"/>
              </a:rPr>
              <a:t>= T</a:t>
            </a:r>
            <a:r>
              <a:rPr lang="en-GB" sz="1600" baseline="-25000">
                <a:solidFill>
                  <a:schemeClr val="tx2"/>
                </a:solidFill>
                <a:latin typeface="Calibri" pitchFamily="34" charset="0"/>
              </a:rPr>
              <a:t>1</a:t>
            </a:r>
            <a:r>
              <a:rPr lang="en-GB" sz="1600">
                <a:solidFill>
                  <a:schemeClr val="tx2"/>
                </a:solidFill>
                <a:latin typeface="Calibri" pitchFamily="34" charset="0"/>
              </a:rPr>
              <a:t> / n</a:t>
            </a:r>
            <a:r>
              <a:rPr lang="en-GB" sz="1600" baseline="-25000">
                <a:solidFill>
                  <a:schemeClr val="tx2"/>
                </a:solidFill>
                <a:latin typeface="Calibri" pitchFamily="34" charset="0"/>
              </a:rPr>
              <a:t>1</a:t>
            </a: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  </a:t>
            </a:r>
            <a:r>
              <a:rPr lang="en-GB" sz="1400">
                <a:solidFill>
                  <a:schemeClr val="tx2"/>
                </a:solidFill>
                <a:latin typeface="Calibri" pitchFamily="34" charset="0"/>
              </a:rPr>
              <a:t>         </a:t>
            </a:r>
            <a:br>
              <a:rPr lang="en-GB" sz="1400">
                <a:solidFill>
                  <a:schemeClr val="tx2"/>
                </a:solidFill>
                <a:latin typeface="Calibri" pitchFamily="34" charset="0"/>
              </a:rPr>
            </a:br>
            <a:r>
              <a:rPr lang="en-GB" sz="1600">
                <a:solidFill>
                  <a:schemeClr val="tx2"/>
                </a:solidFill>
                <a:latin typeface="Calibri" pitchFamily="34" charset="0"/>
              </a:rPr>
              <a:t>           2	</a:t>
            </a:r>
            <a:r>
              <a:rPr lang="en-GB">
                <a:solidFill>
                  <a:schemeClr val="tx2"/>
                </a:solidFill>
                <a:latin typeface="Calibri" pitchFamily="34" charset="0"/>
              </a:rPr>
              <a:t>y</a:t>
            </a:r>
            <a:r>
              <a:rPr lang="en-GB" baseline="-25000">
                <a:solidFill>
                  <a:schemeClr val="tx2"/>
                </a:solidFill>
                <a:latin typeface="Calibri" pitchFamily="34" charset="0"/>
              </a:rPr>
              <a:t>2, 1</a:t>
            </a:r>
            <a:r>
              <a:rPr lang="en-GB">
                <a:solidFill>
                  <a:schemeClr val="tx2"/>
                </a:solidFill>
                <a:latin typeface="Calibri" pitchFamily="34" charset="0"/>
              </a:rPr>
              <a:t>  y</a:t>
            </a:r>
            <a:r>
              <a:rPr lang="en-GB" baseline="-25000">
                <a:solidFill>
                  <a:schemeClr val="tx2"/>
                </a:solidFill>
                <a:latin typeface="Calibri" pitchFamily="34" charset="0"/>
              </a:rPr>
              <a:t>2,, 2</a:t>
            </a:r>
            <a:r>
              <a:rPr lang="en-GB">
                <a:solidFill>
                  <a:schemeClr val="tx2"/>
                </a:solidFill>
                <a:latin typeface="Calibri" pitchFamily="34" charset="0"/>
              </a:rPr>
              <a:t>   y</a:t>
            </a:r>
            <a:r>
              <a:rPr lang="en-GB" baseline="-25000">
                <a:solidFill>
                  <a:schemeClr val="tx2"/>
                </a:solidFill>
                <a:latin typeface="Calibri" pitchFamily="34" charset="0"/>
              </a:rPr>
              <a:t>2, 3     </a:t>
            </a:r>
            <a:r>
              <a:rPr lang="en-GB">
                <a:solidFill>
                  <a:schemeClr val="tx2"/>
                </a:solidFill>
                <a:latin typeface="Calibri" pitchFamily="34" charset="0"/>
              </a:rPr>
              <a:t>y</a:t>
            </a:r>
            <a:r>
              <a:rPr lang="en-GB" baseline="-25000">
                <a:solidFill>
                  <a:schemeClr val="tx2"/>
                </a:solidFill>
                <a:latin typeface="Calibri" pitchFamily="34" charset="0"/>
              </a:rPr>
              <a:t>2, n2</a:t>
            </a:r>
            <a:r>
              <a:rPr lang="en-GB" sz="1600" baseline="-25000">
                <a:solidFill>
                  <a:schemeClr val="tx2"/>
                </a:solidFill>
                <a:latin typeface="Calibri" pitchFamily="34" charset="0"/>
              </a:rPr>
              <a:t> 	         </a:t>
            </a:r>
            <a:r>
              <a:rPr lang="en-GB" sz="1600">
                <a:solidFill>
                  <a:schemeClr val="tx2"/>
                </a:solidFill>
                <a:latin typeface="Calibri" pitchFamily="34" charset="0"/>
              </a:rPr>
              <a:t>T</a:t>
            </a:r>
            <a:r>
              <a:rPr lang="en-GB" sz="1600" baseline="-25000">
                <a:solidFill>
                  <a:schemeClr val="tx2"/>
                </a:solidFill>
                <a:latin typeface="Calibri" pitchFamily="34" charset="0"/>
              </a:rPr>
              <a:t>2   </a:t>
            </a:r>
            <a:r>
              <a:rPr lang="en-GB" sz="1600">
                <a:solidFill>
                  <a:schemeClr val="tx2"/>
                </a:solidFill>
                <a:latin typeface="Calibri" pitchFamily="34" charset="0"/>
              </a:rPr>
              <a:t> =     y</a:t>
            </a:r>
            <a:r>
              <a:rPr lang="en-GB" sz="1600" baseline="-25000">
                <a:solidFill>
                  <a:schemeClr val="tx2"/>
                </a:solidFill>
                <a:latin typeface="Calibri" pitchFamily="34" charset="0"/>
              </a:rPr>
              <a:t>2, j</a:t>
            </a:r>
            <a:r>
              <a:rPr lang="en-GB" sz="1600">
                <a:solidFill>
                  <a:schemeClr val="tx2"/>
                </a:solidFill>
                <a:latin typeface="Calibri" pitchFamily="34" charset="0"/>
              </a:rPr>
              <a:t>	                y</a:t>
            </a:r>
            <a:r>
              <a:rPr lang="en-GB" sz="1600" baseline="-25000">
                <a:solidFill>
                  <a:schemeClr val="tx2"/>
                </a:solidFill>
                <a:latin typeface="Calibri" pitchFamily="34" charset="0"/>
              </a:rPr>
              <a:t>2 </a:t>
            </a:r>
            <a:r>
              <a:rPr lang="en-GB" sz="1600" b="1">
                <a:solidFill>
                  <a:schemeClr val="tx2"/>
                </a:solidFill>
                <a:latin typeface="Calibri" pitchFamily="34" charset="0"/>
              </a:rPr>
              <a:t>. </a:t>
            </a:r>
            <a:r>
              <a:rPr lang="en-GB" sz="1600">
                <a:solidFill>
                  <a:schemeClr val="tx2"/>
                </a:solidFill>
                <a:latin typeface="Calibri" pitchFamily="34" charset="0"/>
              </a:rPr>
              <a:t>= T</a:t>
            </a:r>
            <a:r>
              <a:rPr lang="en-GB" sz="1600" baseline="-25000">
                <a:solidFill>
                  <a:schemeClr val="tx2"/>
                </a:solidFill>
                <a:latin typeface="Calibri" pitchFamily="34" charset="0"/>
              </a:rPr>
              <a:t>2</a:t>
            </a:r>
            <a:r>
              <a:rPr lang="en-GB" sz="1600">
                <a:solidFill>
                  <a:schemeClr val="tx2"/>
                </a:solidFill>
                <a:latin typeface="Calibri" pitchFamily="34" charset="0"/>
              </a:rPr>
              <a:t> / n</a:t>
            </a:r>
            <a:r>
              <a:rPr lang="en-GB" sz="1600" baseline="-25000">
                <a:solidFill>
                  <a:schemeClr val="tx2"/>
                </a:solidFill>
                <a:latin typeface="Calibri" pitchFamily="34" charset="0"/>
              </a:rPr>
              <a:t>2</a:t>
            </a: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m     </a:t>
            </a:r>
            <a:r>
              <a:rPr lang="en-GB">
                <a:solidFill>
                  <a:schemeClr val="tx2"/>
                </a:solidFill>
                <a:latin typeface="Calibri" pitchFamily="34" charset="0"/>
              </a:rPr>
              <a:t>y</a:t>
            </a:r>
            <a:r>
              <a:rPr lang="en-GB" baseline="-25000">
                <a:solidFill>
                  <a:schemeClr val="tx2"/>
                </a:solidFill>
                <a:latin typeface="Calibri" pitchFamily="34" charset="0"/>
              </a:rPr>
              <a:t>m, 1</a:t>
            </a:r>
            <a:r>
              <a:rPr lang="en-GB">
                <a:solidFill>
                  <a:schemeClr val="tx2"/>
                </a:solidFill>
                <a:latin typeface="Calibri" pitchFamily="34" charset="0"/>
              </a:rPr>
              <a:t> y</a:t>
            </a:r>
            <a:r>
              <a:rPr lang="en-GB" baseline="-25000">
                <a:solidFill>
                  <a:schemeClr val="tx2"/>
                </a:solidFill>
                <a:latin typeface="Calibri" pitchFamily="34" charset="0"/>
              </a:rPr>
              <a:t>m, 2</a:t>
            </a:r>
            <a:r>
              <a:rPr lang="en-GB">
                <a:solidFill>
                  <a:schemeClr val="tx2"/>
                </a:solidFill>
                <a:latin typeface="Calibri" pitchFamily="34" charset="0"/>
              </a:rPr>
              <a:t>   y</a:t>
            </a:r>
            <a:r>
              <a:rPr lang="en-GB" baseline="-25000">
                <a:solidFill>
                  <a:schemeClr val="tx2"/>
                </a:solidFill>
                <a:latin typeface="Calibri" pitchFamily="34" charset="0"/>
              </a:rPr>
              <a:t>m, 3       …         </a:t>
            </a:r>
            <a:r>
              <a:rPr lang="en-GB">
                <a:solidFill>
                  <a:schemeClr val="tx2"/>
                </a:solidFill>
                <a:latin typeface="Calibri" pitchFamily="34" charset="0"/>
              </a:rPr>
              <a:t>y</a:t>
            </a:r>
            <a:r>
              <a:rPr lang="en-GB" baseline="-25000">
                <a:solidFill>
                  <a:schemeClr val="tx2"/>
                </a:solidFill>
                <a:latin typeface="Calibri" pitchFamily="34" charset="0"/>
              </a:rPr>
              <a:t>m, nm</a:t>
            </a:r>
            <a:r>
              <a:rPr lang="en-GB" sz="1600" baseline="-25000">
                <a:solidFill>
                  <a:schemeClr val="tx2"/>
                </a:solidFill>
                <a:latin typeface="Calibri" pitchFamily="34" charset="0"/>
              </a:rPr>
              <a:t> 	          </a:t>
            </a:r>
            <a:r>
              <a:rPr lang="en-GB" sz="1600">
                <a:solidFill>
                  <a:schemeClr val="tx2"/>
                </a:solidFill>
                <a:latin typeface="Calibri" pitchFamily="34" charset="0"/>
              </a:rPr>
              <a:t>T</a:t>
            </a:r>
            <a:r>
              <a:rPr lang="en-GB" sz="1600" baseline="-25000">
                <a:solidFill>
                  <a:schemeClr val="tx2"/>
                </a:solidFill>
                <a:latin typeface="Calibri" pitchFamily="34" charset="0"/>
              </a:rPr>
              <a:t>m</a:t>
            </a:r>
            <a:r>
              <a:rPr lang="en-GB" sz="1600">
                <a:solidFill>
                  <a:schemeClr val="tx2"/>
                </a:solidFill>
                <a:latin typeface="Calibri" pitchFamily="34" charset="0"/>
              </a:rPr>
              <a:t> =     y</a:t>
            </a:r>
            <a:r>
              <a:rPr lang="en-GB" sz="1600" baseline="-25000">
                <a:solidFill>
                  <a:schemeClr val="tx2"/>
                </a:solidFill>
                <a:latin typeface="Calibri" pitchFamily="34" charset="0"/>
              </a:rPr>
              <a:t>m, j</a:t>
            </a:r>
            <a:r>
              <a:rPr lang="en-GB" sz="1600">
                <a:solidFill>
                  <a:schemeClr val="tx2"/>
                </a:solidFill>
                <a:latin typeface="Calibri" pitchFamily="34" charset="0"/>
              </a:rPr>
              <a:t>                        y</a:t>
            </a:r>
            <a:r>
              <a:rPr lang="en-GB" sz="1600" baseline="-25000">
                <a:solidFill>
                  <a:schemeClr val="tx2"/>
                </a:solidFill>
                <a:latin typeface="Calibri" pitchFamily="34" charset="0"/>
              </a:rPr>
              <a:t>m</a:t>
            </a:r>
            <a:r>
              <a:rPr lang="en-GB" sz="1600" b="1">
                <a:solidFill>
                  <a:schemeClr val="tx2"/>
                </a:solidFill>
                <a:latin typeface="Calibri" pitchFamily="34" charset="0"/>
              </a:rPr>
              <a:t>.</a:t>
            </a:r>
            <a:r>
              <a:rPr lang="en-GB" sz="1600">
                <a:solidFill>
                  <a:schemeClr val="tx2"/>
                </a:solidFill>
                <a:latin typeface="Calibri" pitchFamily="34" charset="0"/>
              </a:rPr>
              <a:t> = T</a:t>
            </a:r>
            <a:r>
              <a:rPr lang="en-GB" sz="1600" baseline="-25000">
                <a:solidFill>
                  <a:schemeClr val="tx2"/>
                </a:solidFill>
                <a:latin typeface="Calibri" pitchFamily="34" charset="0"/>
              </a:rPr>
              <a:t>m</a:t>
            </a:r>
            <a:r>
              <a:rPr lang="en-GB" sz="1600">
                <a:solidFill>
                  <a:schemeClr val="tx2"/>
                </a:solidFill>
                <a:latin typeface="Calibri" pitchFamily="34" charset="0"/>
              </a:rPr>
              <a:t> / n</a:t>
            </a:r>
            <a:r>
              <a:rPr lang="en-GB" sz="1600" baseline="-25000">
                <a:solidFill>
                  <a:schemeClr val="tx2"/>
                </a:solidFill>
                <a:latin typeface="Calibri" pitchFamily="34" charset="0"/>
              </a:rPr>
              <a:t>m</a:t>
            </a: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Overall mean 	y =           y</a:t>
            </a:r>
            <a:r>
              <a:rPr lang="en-GB" sz="1600" baseline="-25000">
                <a:solidFill>
                  <a:schemeClr val="tx2"/>
                </a:solidFill>
                <a:latin typeface="Calibri" pitchFamily="34" charset="0"/>
              </a:rPr>
              <a:t>i, j</a:t>
            </a:r>
            <a:r>
              <a:rPr lang="en-GB" sz="1600">
                <a:solidFill>
                  <a:schemeClr val="tx2"/>
                </a:solidFill>
                <a:latin typeface="Calibri" pitchFamily="34" charset="0"/>
              </a:rPr>
              <a:t> / n,	where n =      n</a:t>
            </a:r>
            <a:r>
              <a:rPr lang="en-GB" sz="1600" baseline="-25000">
                <a:solidFill>
                  <a:schemeClr val="tx2"/>
                </a:solidFill>
                <a:latin typeface="Calibri" pitchFamily="34" charset="0"/>
              </a:rPr>
              <a:t>i</a:t>
            </a: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b="1">
                <a:solidFill>
                  <a:schemeClr val="tx2"/>
                </a:solidFill>
                <a:latin typeface="Calibri" pitchFamily="34" charset="0"/>
              </a:rPr>
              <a:t>Decomposition (Partition) of  Sums of  Squares:</a:t>
            </a:r>
            <a:br>
              <a:rPr lang="en-GB" sz="1600" b="1">
                <a:solidFill>
                  <a:schemeClr val="tx2"/>
                </a:solidFill>
                <a:latin typeface="Calibri" pitchFamily="34" charset="0"/>
              </a:rPr>
            </a:br>
            <a:r>
              <a:rPr lang="en-GB" sz="1600">
                <a:solidFill>
                  <a:schemeClr val="tx2"/>
                </a:solidFill>
                <a:latin typeface="Calibri" pitchFamily="34" charset="0"/>
              </a:rPr>
              <a:t>	         (y</a:t>
            </a:r>
            <a:r>
              <a:rPr lang="en-GB" sz="1600" baseline="-25000">
                <a:solidFill>
                  <a:schemeClr val="tx2"/>
                </a:solidFill>
                <a:latin typeface="Calibri" pitchFamily="34" charset="0"/>
              </a:rPr>
              <a:t>i, j</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          n</a:t>
            </a:r>
            <a:r>
              <a:rPr lang="en-GB" sz="1600" baseline="-25000">
                <a:solidFill>
                  <a:schemeClr val="tx2"/>
                </a:solidFill>
                <a:latin typeface="Calibri" pitchFamily="34" charset="0"/>
              </a:rPr>
              <a:t>i</a:t>
            </a:r>
            <a:r>
              <a:rPr lang="en-GB" sz="1600">
                <a:solidFill>
                  <a:schemeClr val="tx2"/>
                </a:solidFill>
                <a:latin typeface="Calibri" pitchFamily="34" charset="0"/>
              </a:rPr>
              <a:t>  (y</a:t>
            </a:r>
            <a:r>
              <a:rPr lang="en-GB" sz="1600" baseline="-25000">
                <a:solidFill>
                  <a:schemeClr val="tx2"/>
                </a:solidFill>
                <a:latin typeface="Calibri" pitchFamily="34" charset="0"/>
              </a:rPr>
              <a:t>i </a:t>
            </a:r>
            <a:r>
              <a:rPr lang="en-GB" sz="1600" b="1">
                <a:solidFill>
                  <a:schemeClr val="tx2"/>
                </a:solidFill>
                <a:latin typeface="Calibri" pitchFamily="34" charset="0"/>
              </a:rPr>
              <a:t>.</a:t>
            </a:r>
            <a:r>
              <a:rPr lang="en-GB" sz="1600" baseline="-25000">
                <a:solidFill>
                  <a:schemeClr val="tx2"/>
                </a:solidFill>
                <a:latin typeface="Calibri" pitchFamily="34" charset="0"/>
              </a:rPr>
              <a:t> </a:t>
            </a:r>
            <a:r>
              <a:rPr lang="en-GB" sz="1600">
                <a:solidFill>
                  <a:schemeClr val="tx2"/>
                </a:solidFill>
                <a:latin typeface="Calibri" pitchFamily="34" charset="0"/>
              </a:rPr>
              <a:t>- y )</a:t>
            </a:r>
            <a:r>
              <a:rPr lang="en-GB" sz="1600" baseline="30000">
                <a:solidFill>
                  <a:schemeClr val="tx2"/>
                </a:solidFill>
                <a:latin typeface="Calibri" pitchFamily="34" charset="0"/>
              </a:rPr>
              <a:t>2</a:t>
            </a:r>
            <a:r>
              <a:rPr lang="en-GB" sz="1600">
                <a:solidFill>
                  <a:schemeClr val="tx2"/>
                </a:solidFill>
                <a:latin typeface="Calibri" pitchFamily="34" charset="0"/>
              </a:rPr>
              <a:t>     +             (y</a:t>
            </a:r>
            <a:r>
              <a:rPr lang="en-GB" sz="1600" baseline="-25000">
                <a:solidFill>
                  <a:schemeClr val="tx2"/>
                </a:solidFill>
                <a:latin typeface="Calibri" pitchFamily="34" charset="0"/>
              </a:rPr>
              <a:t>i, j</a:t>
            </a:r>
            <a:r>
              <a:rPr lang="en-GB" sz="1600">
                <a:solidFill>
                  <a:schemeClr val="tx2"/>
                </a:solidFill>
                <a:latin typeface="Calibri" pitchFamily="34" charset="0"/>
              </a:rPr>
              <a:t> - y</a:t>
            </a:r>
            <a:r>
              <a:rPr lang="en-GB" sz="1600" baseline="-25000">
                <a:solidFill>
                  <a:schemeClr val="tx2"/>
                </a:solidFill>
                <a:latin typeface="Calibri" pitchFamily="34" charset="0"/>
              </a:rPr>
              <a:t>i</a:t>
            </a:r>
            <a:r>
              <a:rPr lang="en-GB" sz="1600" b="1" baseline="-25000">
                <a:solidFill>
                  <a:schemeClr val="tx2"/>
                </a:solidFill>
                <a:latin typeface="Calibri" pitchFamily="34" charset="0"/>
              </a:rPr>
              <a:t> </a:t>
            </a:r>
            <a:r>
              <a:rPr lang="en-GB" sz="1600" b="1">
                <a:solidFill>
                  <a:schemeClr val="tx2"/>
                </a:solidFill>
                <a:latin typeface="Calibri" pitchFamily="34" charset="0"/>
              </a:rPr>
              <a:t>. </a:t>
            </a:r>
            <a:r>
              <a:rPr lang="en-GB" sz="1600">
                <a:solidFill>
                  <a:schemeClr val="tx2"/>
                </a:solidFill>
                <a:latin typeface="Calibri" pitchFamily="34" charset="0"/>
              </a:rPr>
              <a:t>)</a:t>
            </a:r>
            <a:r>
              <a:rPr lang="en-GB" sz="1600" baseline="30000">
                <a:solidFill>
                  <a:schemeClr val="tx2"/>
                </a:solidFill>
                <a:latin typeface="Calibri" pitchFamily="34" charset="0"/>
              </a:rPr>
              <a:t>2</a:t>
            </a: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Total Variation (Q)  =  Between Factors (Q</a:t>
            </a:r>
            <a:r>
              <a:rPr lang="en-GB" sz="1600" baseline="-25000">
                <a:solidFill>
                  <a:schemeClr val="tx2"/>
                </a:solidFill>
                <a:latin typeface="Calibri" pitchFamily="34" charset="0"/>
              </a:rPr>
              <a:t>1</a:t>
            </a:r>
            <a:r>
              <a:rPr lang="en-GB" sz="1600">
                <a:solidFill>
                  <a:schemeClr val="tx2"/>
                </a:solidFill>
                <a:latin typeface="Calibri" pitchFamily="34" charset="0"/>
              </a:rPr>
              <a:t>) + Residual Variation (Q</a:t>
            </a:r>
            <a:r>
              <a:rPr lang="en-GB" sz="1600" baseline="-25000">
                <a:solidFill>
                  <a:schemeClr val="tx2"/>
                </a:solidFill>
                <a:latin typeface="Calibri" pitchFamily="34" charset="0"/>
              </a:rPr>
              <a:t>E </a:t>
            </a:r>
            <a:r>
              <a:rPr lang="en-GB" sz="1600">
                <a:solidFill>
                  <a:schemeClr val="tx2"/>
                </a:solidFill>
                <a:latin typeface="Calibri" pitchFamily="34" charset="0"/>
              </a:rPr>
              <a:t>)</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b="1">
                <a:solidFill>
                  <a:schemeClr val="tx2"/>
                </a:solidFill>
                <a:latin typeface="Calibri" pitchFamily="34" charset="0"/>
              </a:rPr>
              <a:t>Under H</a:t>
            </a:r>
            <a:r>
              <a:rPr lang="en-GB" sz="1600" b="1" baseline="-25000">
                <a:solidFill>
                  <a:schemeClr val="tx2"/>
                </a:solidFill>
                <a:latin typeface="Calibri" pitchFamily="34" charset="0"/>
              </a:rPr>
              <a:t>0</a:t>
            </a:r>
            <a:r>
              <a:rPr lang="en-GB" sz="1600">
                <a:solidFill>
                  <a:schemeClr val="tx2"/>
                </a:solidFill>
                <a:latin typeface="Calibri" pitchFamily="34" charset="0"/>
              </a:rPr>
              <a:t> :  Q / (n-1) -&gt;</a:t>
            </a:r>
            <a:r>
              <a:rPr lang="en-GB" sz="1600" baseline="30000">
                <a:solidFill>
                  <a:schemeClr val="tx2"/>
                </a:solidFill>
                <a:latin typeface="Calibri" pitchFamily="34" charset="0"/>
              </a:rPr>
              <a:t>        2</a:t>
            </a:r>
            <a:r>
              <a:rPr lang="en-GB" sz="1600" baseline="-25000">
                <a:solidFill>
                  <a:schemeClr val="tx2"/>
                </a:solidFill>
                <a:latin typeface="Calibri" pitchFamily="34" charset="0"/>
              </a:rPr>
              <a:t>n  - 1</a:t>
            </a:r>
            <a:r>
              <a:rPr lang="en-GB" sz="1600">
                <a:solidFill>
                  <a:schemeClr val="tx2"/>
                </a:solidFill>
                <a:latin typeface="Calibri" pitchFamily="34" charset="0"/>
              </a:rPr>
              <a:t>,       Q</a:t>
            </a:r>
            <a:r>
              <a:rPr lang="en-GB" sz="1600" baseline="-25000">
                <a:solidFill>
                  <a:schemeClr val="tx2"/>
                </a:solidFill>
                <a:latin typeface="Calibri" pitchFamily="34" charset="0"/>
              </a:rPr>
              <a:t>1</a:t>
            </a:r>
            <a:r>
              <a:rPr lang="en-GB" sz="1600">
                <a:solidFill>
                  <a:schemeClr val="tx2"/>
                </a:solidFill>
                <a:latin typeface="Calibri" pitchFamily="34" charset="0"/>
              </a:rPr>
              <a:t> / (m - 1) -&gt;</a:t>
            </a:r>
            <a:r>
              <a:rPr lang="en-GB" sz="1600" baseline="30000">
                <a:solidFill>
                  <a:schemeClr val="tx2"/>
                </a:solidFill>
                <a:latin typeface="Calibri" pitchFamily="34" charset="0"/>
              </a:rPr>
              <a:t>        2</a:t>
            </a:r>
            <a:r>
              <a:rPr lang="en-GB" sz="1600" baseline="-25000">
                <a:solidFill>
                  <a:schemeClr val="tx2"/>
                </a:solidFill>
                <a:latin typeface="Calibri" pitchFamily="34" charset="0"/>
              </a:rPr>
              <a:t>m – 1 </a:t>
            </a:r>
            <a:r>
              <a:rPr lang="en-GB" sz="1600">
                <a:solidFill>
                  <a:schemeClr val="tx2"/>
                </a:solidFill>
                <a:latin typeface="Calibri" pitchFamily="34" charset="0"/>
              </a:rPr>
              <a:t>,    Q</a:t>
            </a:r>
            <a:r>
              <a:rPr lang="en-GB" sz="1600" baseline="-25000">
                <a:solidFill>
                  <a:schemeClr val="tx2"/>
                </a:solidFill>
                <a:latin typeface="Calibri" pitchFamily="34" charset="0"/>
              </a:rPr>
              <a:t>E </a:t>
            </a:r>
            <a:r>
              <a:rPr lang="en-GB" sz="1600">
                <a:solidFill>
                  <a:schemeClr val="tx2"/>
                </a:solidFill>
                <a:latin typeface="Calibri" pitchFamily="34" charset="0"/>
              </a:rPr>
              <a:t>/ (n - m) -&gt;</a:t>
            </a:r>
            <a:r>
              <a:rPr lang="en-GB" sz="1600" baseline="30000">
                <a:solidFill>
                  <a:schemeClr val="tx2"/>
                </a:solidFill>
                <a:latin typeface="Calibri" pitchFamily="34" charset="0"/>
              </a:rPr>
              <a:t>         2</a:t>
            </a:r>
            <a:r>
              <a:rPr lang="en-GB" sz="1600" baseline="-25000">
                <a:solidFill>
                  <a:schemeClr val="tx2"/>
                </a:solidFill>
                <a:latin typeface="Calibri" pitchFamily="34" charset="0"/>
              </a:rPr>
              <a:t>n - m</a:t>
            </a:r>
            <a:br>
              <a:rPr lang="en-GB" sz="1600" baseline="-25000">
                <a:solidFill>
                  <a:schemeClr val="tx2"/>
                </a:solidFill>
                <a:latin typeface="Calibri" pitchFamily="34" charset="0"/>
              </a:rPr>
            </a:br>
            <a:r>
              <a:rPr lang="en-GB" sz="1600" baseline="-25000">
                <a:solidFill>
                  <a:schemeClr val="tx2"/>
                </a:solidFill>
                <a:latin typeface="Calibri" pitchFamily="34" charset="0"/>
              </a:rPr>
              <a:t>	     </a:t>
            </a:r>
            <a:br>
              <a:rPr lang="en-GB" sz="1600" baseline="-25000">
                <a:solidFill>
                  <a:schemeClr val="tx2"/>
                </a:solidFill>
                <a:latin typeface="Calibri" pitchFamily="34" charset="0"/>
              </a:rPr>
            </a:br>
            <a:r>
              <a:rPr lang="en-GB" sz="1600">
                <a:solidFill>
                  <a:schemeClr val="tx2"/>
                </a:solidFill>
                <a:latin typeface="Calibri" pitchFamily="34" charset="0"/>
              </a:rPr>
              <a:t>                         Q</a:t>
            </a:r>
            <a:r>
              <a:rPr lang="en-GB" sz="1600" baseline="-25000">
                <a:solidFill>
                  <a:schemeClr val="tx2"/>
                </a:solidFill>
                <a:latin typeface="Calibri" pitchFamily="34" charset="0"/>
              </a:rPr>
              <a:t>1</a:t>
            </a:r>
            <a:r>
              <a:rPr lang="en-GB" sz="1600">
                <a:solidFill>
                  <a:schemeClr val="tx2"/>
                </a:solidFill>
                <a:latin typeface="Calibri" pitchFamily="34" charset="0"/>
              </a:rPr>
              <a:t> / ( m - 1 )     -&gt; F</a:t>
            </a:r>
            <a:r>
              <a:rPr lang="en-GB" sz="1600" baseline="-25000">
                <a:solidFill>
                  <a:schemeClr val="tx2"/>
                </a:solidFill>
                <a:latin typeface="Calibri" pitchFamily="34" charset="0"/>
              </a:rPr>
              <a:t>m - 1, n - m</a:t>
            </a:r>
            <a:br>
              <a:rPr lang="en-GB" sz="1600" baseline="-25000">
                <a:solidFill>
                  <a:schemeClr val="tx2"/>
                </a:solidFill>
                <a:latin typeface="Calibri" pitchFamily="34" charset="0"/>
              </a:rPr>
            </a:br>
            <a:r>
              <a:rPr lang="en-GB" sz="1600">
                <a:solidFill>
                  <a:schemeClr val="tx2"/>
                </a:solidFill>
                <a:latin typeface="Calibri" pitchFamily="34" charset="0"/>
              </a:rPr>
              <a:t>	       Q</a:t>
            </a:r>
            <a:r>
              <a:rPr lang="en-GB" sz="1600" baseline="-25000">
                <a:solidFill>
                  <a:schemeClr val="tx2"/>
                </a:solidFill>
                <a:latin typeface="Calibri" pitchFamily="34" charset="0"/>
              </a:rPr>
              <a:t>E</a:t>
            </a:r>
            <a:r>
              <a:rPr lang="en-GB" sz="1600">
                <a:solidFill>
                  <a:schemeClr val="tx2"/>
                </a:solidFill>
                <a:latin typeface="Calibri" pitchFamily="34" charset="0"/>
              </a:rPr>
              <a:t> / ( n - m ) </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b="1">
                <a:solidFill>
                  <a:schemeClr val="tx2"/>
                </a:solidFill>
                <a:latin typeface="Calibri" pitchFamily="34" charset="0"/>
              </a:rPr>
              <a:t>AOV Table:</a:t>
            </a:r>
            <a:r>
              <a:rPr lang="en-GB" sz="1600">
                <a:solidFill>
                  <a:schemeClr val="tx2"/>
                </a:solidFill>
                <a:latin typeface="Calibri" pitchFamily="34" charset="0"/>
              </a:rPr>
              <a:t>  </a:t>
            </a:r>
            <a:r>
              <a:rPr lang="en-GB" sz="1600" b="1">
                <a:solidFill>
                  <a:schemeClr val="tx2"/>
                </a:solidFill>
                <a:latin typeface="Calibri" pitchFamily="34" charset="0"/>
              </a:rPr>
              <a:t>Variation       D.F.          Sums of Squares         Mean Squares                  F</a:t>
            </a:r>
            <a:br>
              <a:rPr lang="en-GB" sz="1600" b="1">
                <a:solidFill>
                  <a:schemeClr val="tx2"/>
                </a:solidFill>
                <a:latin typeface="Calibri" pitchFamily="34" charset="0"/>
              </a:rPr>
            </a:b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Between</a:t>
            </a:r>
            <a:r>
              <a:rPr lang="en-GB" sz="1600">
                <a:solidFill>
                  <a:schemeClr val="tx2"/>
                </a:solidFill>
                <a:latin typeface="Calibri" pitchFamily="34" charset="0"/>
              </a:rPr>
              <a:t>       m -1       Q</a:t>
            </a:r>
            <a:r>
              <a:rPr lang="en-GB" sz="1600" baseline="-25000">
                <a:solidFill>
                  <a:schemeClr val="tx2"/>
                </a:solidFill>
                <a:latin typeface="Calibri" pitchFamily="34" charset="0"/>
              </a:rPr>
              <a:t>1</a:t>
            </a:r>
            <a:r>
              <a:rPr lang="en-GB" sz="1600">
                <a:solidFill>
                  <a:schemeClr val="tx2"/>
                </a:solidFill>
                <a:latin typeface="Calibri" pitchFamily="34" charset="0"/>
              </a:rPr>
              <a:t>=       n</a:t>
            </a:r>
            <a:r>
              <a:rPr lang="en-GB" sz="1600" baseline="-25000">
                <a:solidFill>
                  <a:schemeClr val="tx2"/>
                </a:solidFill>
                <a:latin typeface="Calibri" pitchFamily="34" charset="0"/>
              </a:rPr>
              <a:t>i</a:t>
            </a:r>
            <a:r>
              <a:rPr lang="en-GB" sz="1600">
                <a:solidFill>
                  <a:schemeClr val="tx2"/>
                </a:solidFill>
                <a:latin typeface="Calibri" pitchFamily="34" charset="0"/>
              </a:rPr>
              <a:t>(y</a:t>
            </a:r>
            <a:r>
              <a:rPr lang="en-GB" sz="1600" baseline="-25000">
                <a:solidFill>
                  <a:schemeClr val="tx2"/>
                </a:solidFill>
                <a:latin typeface="Calibri" pitchFamily="34" charset="0"/>
              </a:rPr>
              <a:t>i.</a:t>
            </a:r>
            <a:r>
              <a:rPr lang="en-GB" sz="1600">
                <a:solidFill>
                  <a:schemeClr val="tx2"/>
                </a:solidFill>
                <a:latin typeface="Calibri" pitchFamily="34" charset="0"/>
              </a:rPr>
              <a:t>  -  y )</a:t>
            </a:r>
            <a:r>
              <a:rPr lang="en-GB" sz="1600" baseline="30000">
                <a:solidFill>
                  <a:schemeClr val="tx2"/>
                </a:solidFill>
                <a:latin typeface="Calibri" pitchFamily="34" charset="0"/>
              </a:rPr>
              <a:t>2           </a:t>
            </a:r>
            <a:r>
              <a:rPr lang="en-GB" sz="1600">
                <a:solidFill>
                  <a:schemeClr val="tx2"/>
                </a:solidFill>
                <a:latin typeface="Calibri" pitchFamily="34" charset="0"/>
              </a:rPr>
              <a:t>MS</a:t>
            </a:r>
            <a:r>
              <a:rPr lang="en-GB" sz="1600" baseline="-25000">
                <a:solidFill>
                  <a:schemeClr val="tx2"/>
                </a:solidFill>
                <a:latin typeface="Calibri" pitchFamily="34" charset="0"/>
              </a:rPr>
              <a:t>1</a:t>
            </a:r>
            <a:r>
              <a:rPr lang="en-GB" sz="1600">
                <a:solidFill>
                  <a:schemeClr val="tx2"/>
                </a:solidFill>
                <a:latin typeface="Calibri" pitchFamily="34" charset="0"/>
              </a:rPr>
              <a:t> = Q</a:t>
            </a:r>
            <a:r>
              <a:rPr lang="en-GB" sz="1600" baseline="-25000">
                <a:solidFill>
                  <a:schemeClr val="tx2"/>
                </a:solidFill>
                <a:latin typeface="Calibri" pitchFamily="34" charset="0"/>
              </a:rPr>
              <a:t>1</a:t>
            </a:r>
            <a:r>
              <a:rPr lang="en-GB" sz="1600">
                <a:solidFill>
                  <a:schemeClr val="tx2"/>
                </a:solidFill>
                <a:latin typeface="Calibri" pitchFamily="34" charset="0"/>
              </a:rPr>
              <a:t>/(m - 1)            MS</a:t>
            </a:r>
            <a:r>
              <a:rPr lang="en-GB" sz="1600" baseline="-25000">
                <a:solidFill>
                  <a:schemeClr val="tx2"/>
                </a:solidFill>
                <a:latin typeface="Calibri" pitchFamily="34" charset="0"/>
              </a:rPr>
              <a:t>1</a:t>
            </a:r>
            <a:r>
              <a:rPr lang="en-GB" sz="1600">
                <a:solidFill>
                  <a:schemeClr val="tx2"/>
                </a:solidFill>
                <a:latin typeface="Calibri" pitchFamily="34" charset="0"/>
              </a:rPr>
              <a:t>/ MS</a:t>
            </a:r>
            <a:r>
              <a:rPr lang="en-GB" sz="1600" baseline="-25000">
                <a:solidFill>
                  <a:schemeClr val="tx2"/>
                </a:solidFill>
                <a:latin typeface="Calibri" pitchFamily="34" charset="0"/>
              </a:rPr>
              <a:t>E</a:t>
            </a:r>
            <a:r>
              <a:rPr lang="en-GB" sz="1600">
                <a:solidFill>
                  <a:schemeClr val="tx2"/>
                </a:solidFill>
                <a:latin typeface="Calibri" pitchFamily="34" charset="0"/>
              </a:rPr>
              <a:t>           </a:t>
            </a: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Residual      </a:t>
            </a:r>
            <a:r>
              <a:rPr lang="en-GB" sz="1600">
                <a:solidFill>
                  <a:schemeClr val="tx2"/>
                </a:solidFill>
                <a:latin typeface="Calibri" pitchFamily="34" charset="0"/>
              </a:rPr>
              <a:t>n - m        Q</a:t>
            </a:r>
            <a:r>
              <a:rPr lang="en-GB" sz="1600" baseline="-25000">
                <a:solidFill>
                  <a:schemeClr val="tx2"/>
                </a:solidFill>
                <a:latin typeface="Calibri" pitchFamily="34" charset="0"/>
              </a:rPr>
              <a:t>E</a:t>
            </a:r>
            <a:r>
              <a:rPr lang="en-GB" sz="1600">
                <a:solidFill>
                  <a:schemeClr val="tx2"/>
                </a:solidFill>
                <a:latin typeface="Calibri" pitchFamily="34" charset="0"/>
              </a:rPr>
              <a:t>=         (y</a:t>
            </a:r>
            <a:r>
              <a:rPr lang="en-GB" sz="1600" baseline="-25000">
                <a:solidFill>
                  <a:schemeClr val="tx2"/>
                </a:solidFill>
                <a:latin typeface="Calibri" pitchFamily="34" charset="0"/>
              </a:rPr>
              <a:t>i, j</a:t>
            </a:r>
            <a:r>
              <a:rPr lang="en-GB" sz="1600">
                <a:solidFill>
                  <a:schemeClr val="tx2"/>
                </a:solidFill>
                <a:latin typeface="Calibri" pitchFamily="34" charset="0"/>
              </a:rPr>
              <a:t> - y</a:t>
            </a:r>
            <a:r>
              <a:rPr lang="en-GB" sz="1600" baseline="-25000">
                <a:solidFill>
                  <a:schemeClr val="tx2"/>
                </a:solidFill>
                <a:latin typeface="Calibri" pitchFamily="34" charset="0"/>
              </a:rPr>
              <a:t>i .</a:t>
            </a:r>
            <a:r>
              <a:rPr lang="en-GB" sz="1600">
                <a:solidFill>
                  <a:schemeClr val="tx2"/>
                </a:solidFill>
                <a:latin typeface="Calibri" pitchFamily="34" charset="0"/>
              </a:rPr>
              <a:t>)</a:t>
            </a:r>
            <a:r>
              <a:rPr lang="en-GB" sz="1600" baseline="30000">
                <a:solidFill>
                  <a:schemeClr val="tx2"/>
                </a:solidFill>
                <a:latin typeface="Calibri" pitchFamily="34" charset="0"/>
              </a:rPr>
              <a:t>2            </a:t>
            </a:r>
            <a:r>
              <a:rPr lang="en-GB" sz="1600">
                <a:solidFill>
                  <a:schemeClr val="tx2"/>
                </a:solidFill>
                <a:latin typeface="Calibri" pitchFamily="34" charset="0"/>
              </a:rPr>
              <a:t>MS</a:t>
            </a:r>
            <a:r>
              <a:rPr lang="en-GB" sz="1600" baseline="-25000">
                <a:solidFill>
                  <a:schemeClr val="tx2"/>
                </a:solidFill>
                <a:latin typeface="Calibri" pitchFamily="34" charset="0"/>
              </a:rPr>
              <a:t>E</a:t>
            </a:r>
            <a:r>
              <a:rPr lang="en-GB" sz="1600">
                <a:solidFill>
                  <a:schemeClr val="tx2"/>
                </a:solidFill>
                <a:latin typeface="Calibri" pitchFamily="34" charset="0"/>
              </a:rPr>
              <a:t> = Q</a:t>
            </a:r>
            <a:r>
              <a:rPr lang="en-GB" sz="1600" baseline="-25000">
                <a:solidFill>
                  <a:schemeClr val="tx2"/>
                </a:solidFill>
                <a:latin typeface="Calibri" pitchFamily="34" charset="0"/>
              </a:rPr>
              <a:t>E</a:t>
            </a:r>
            <a:r>
              <a:rPr lang="en-GB" sz="1600">
                <a:solidFill>
                  <a:schemeClr val="tx2"/>
                </a:solidFill>
                <a:latin typeface="Calibri" pitchFamily="34" charset="0"/>
              </a:rPr>
              <a:t>/(n - m) </a:t>
            </a: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Total               </a:t>
            </a:r>
            <a:r>
              <a:rPr lang="en-GB" sz="1600">
                <a:solidFill>
                  <a:schemeClr val="tx2"/>
                </a:solidFill>
                <a:latin typeface="Calibri" pitchFamily="34" charset="0"/>
              </a:rPr>
              <a:t>n -1         Q</a:t>
            </a:r>
            <a:r>
              <a:rPr lang="en-GB" sz="1600" baseline="-25000">
                <a:solidFill>
                  <a:schemeClr val="tx2"/>
                </a:solidFill>
                <a:latin typeface="Calibri" pitchFamily="34" charset="0"/>
              </a:rPr>
              <a:t>  </a:t>
            </a:r>
            <a:r>
              <a:rPr lang="en-GB" sz="1600">
                <a:solidFill>
                  <a:schemeClr val="tx2"/>
                </a:solidFill>
                <a:latin typeface="Calibri" pitchFamily="34" charset="0"/>
              </a:rPr>
              <a:t>=   </a:t>
            </a:r>
            <a:r>
              <a:rPr lang="en-GB" sz="1600" baseline="-25000">
                <a:solidFill>
                  <a:schemeClr val="tx2"/>
                </a:solidFill>
                <a:latin typeface="Calibri" pitchFamily="34" charset="0"/>
              </a:rPr>
              <a:t>          </a:t>
            </a:r>
            <a:r>
              <a:rPr lang="en-GB" sz="1600">
                <a:solidFill>
                  <a:schemeClr val="tx2"/>
                </a:solidFill>
                <a:latin typeface="Calibri" pitchFamily="34" charset="0"/>
              </a:rPr>
              <a:t>(y</a:t>
            </a:r>
            <a:r>
              <a:rPr lang="en-GB" sz="1600" baseline="-25000">
                <a:solidFill>
                  <a:schemeClr val="tx2"/>
                </a:solidFill>
                <a:latin typeface="Calibri" pitchFamily="34" charset="0"/>
              </a:rPr>
              <a:t>i, j.</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Q</a:t>
            </a:r>
            <a:r>
              <a:rPr lang="en-GB" sz="1600" baseline="-25000">
                <a:solidFill>
                  <a:schemeClr val="tx2"/>
                </a:solidFill>
                <a:latin typeface="Calibri" pitchFamily="34" charset="0"/>
              </a:rPr>
              <a:t> </a:t>
            </a:r>
            <a:r>
              <a:rPr lang="en-GB" sz="1600">
                <a:solidFill>
                  <a:schemeClr val="tx2"/>
                </a:solidFill>
                <a:latin typeface="Calibri" pitchFamily="34" charset="0"/>
              </a:rPr>
              <a:t>/( n - 1)  </a:t>
            </a:r>
          </a:p>
        </p:txBody>
      </p:sp>
      <p:sp>
        <p:nvSpPr>
          <p:cNvPr id="9315" name="Line 5"/>
          <p:cNvSpPr>
            <a:spLocks noChangeShapeType="1"/>
          </p:cNvSpPr>
          <p:nvPr/>
        </p:nvSpPr>
        <p:spPr bwMode="auto">
          <a:xfrm>
            <a:off x="1524000" y="381000"/>
            <a:ext cx="0" cy="1600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16" name="Line 6"/>
          <p:cNvSpPr>
            <a:spLocks noChangeShapeType="1"/>
          </p:cNvSpPr>
          <p:nvPr/>
        </p:nvSpPr>
        <p:spPr bwMode="auto">
          <a:xfrm>
            <a:off x="1524000" y="381000"/>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17" name="Line 7"/>
          <p:cNvSpPr>
            <a:spLocks noChangeShapeType="1"/>
          </p:cNvSpPr>
          <p:nvPr/>
        </p:nvSpPr>
        <p:spPr bwMode="auto">
          <a:xfrm>
            <a:off x="1981200" y="381000"/>
            <a:ext cx="0" cy="1600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18" name="Line 8"/>
          <p:cNvSpPr>
            <a:spLocks noChangeShapeType="1"/>
          </p:cNvSpPr>
          <p:nvPr/>
        </p:nvSpPr>
        <p:spPr bwMode="auto">
          <a:xfrm>
            <a:off x="2438400" y="381000"/>
            <a:ext cx="0" cy="1600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19" name="Line 9"/>
          <p:cNvSpPr>
            <a:spLocks noChangeShapeType="1"/>
          </p:cNvSpPr>
          <p:nvPr/>
        </p:nvSpPr>
        <p:spPr bwMode="auto">
          <a:xfrm>
            <a:off x="2971800" y="381000"/>
            <a:ext cx="0" cy="1600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0" name="Line 10"/>
          <p:cNvSpPr>
            <a:spLocks noChangeShapeType="1"/>
          </p:cNvSpPr>
          <p:nvPr/>
        </p:nvSpPr>
        <p:spPr bwMode="auto">
          <a:xfrm>
            <a:off x="3581400" y="381000"/>
            <a:ext cx="0" cy="1600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1" name="Line 11"/>
          <p:cNvSpPr>
            <a:spLocks noChangeShapeType="1"/>
          </p:cNvSpPr>
          <p:nvPr/>
        </p:nvSpPr>
        <p:spPr bwMode="auto">
          <a:xfrm>
            <a:off x="4114800" y="3810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2" name="Line 12"/>
          <p:cNvSpPr>
            <a:spLocks noChangeShapeType="1"/>
          </p:cNvSpPr>
          <p:nvPr/>
        </p:nvSpPr>
        <p:spPr bwMode="auto">
          <a:xfrm>
            <a:off x="1524000" y="762000"/>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3" name="Line 13"/>
          <p:cNvSpPr>
            <a:spLocks noChangeShapeType="1"/>
          </p:cNvSpPr>
          <p:nvPr/>
        </p:nvSpPr>
        <p:spPr bwMode="auto">
          <a:xfrm>
            <a:off x="1524000" y="1295400"/>
            <a:ext cx="2057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4" name="Line 14"/>
          <p:cNvSpPr>
            <a:spLocks noChangeShapeType="1"/>
          </p:cNvSpPr>
          <p:nvPr/>
        </p:nvSpPr>
        <p:spPr bwMode="auto">
          <a:xfrm>
            <a:off x="1524000" y="1447800"/>
            <a:ext cx="2057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5" name="Line 15"/>
          <p:cNvSpPr>
            <a:spLocks noChangeShapeType="1"/>
          </p:cNvSpPr>
          <p:nvPr/>
        </p:nvSpPr>
        <p:spPr bwMode="auto">
          <a:xfrm>
            <a:off x="1524000" y="1600200"/>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6" name="Line 16"/>
          <p:cNvSpPr>
            <a:spLocks noChangeShapeType="1"/>
          </p:cNvSpPr>
          <p:nvPr/>
        </p:nvSpPr>
        <p:spPr bwMode="auto">
          <a:xfrm>
            <a:off x="1524000" y="1981200"/>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7" name="Line 17"/>
          <p:cNvSpPr>
            <a:spLocks noChangeShapeType="1"/>
          </p:cNvSpPr>
          <p:nvPr/>
        </p:nvSpPr>
        <p:spPr bwMode="auto">
          <a:xfrm>
            <a:off x="4114800" y="1600200"/>
            <a:ext cx="0" cy="38100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9294" name="Object 78"/>
          <p:cNvGraphicFramePr>
            <a:graphicFrameLocks/>
          </p:cNvGraphicFramePr>
          <p:nvPr/>
        </p:nvGraphicFramePr>
        <p:xfrm>
          <a:off x="3995738" y="5486400"/>
          <a:ext cx="217487" cy="284163"/>
        </p:xfrm>
        <a:graphic>
          <a:graphicData uri="http://schemas.openxmlformats.org/presentationml/2006/ole">
            <mc:AlternateContent xmlns:mc="http://schemas.openxmlformats.org/markup-compatibility/2006">
              <mc:Choice xmlns:v="urn:schemas-microsoft-com:vml" Requires="v">
                <p:oleObj spid="_x0000_s9503" name="Equation" r:id="rId3" imgW="291973" imgH="253890" progId="Equation.2">
                  <p:embed/>
                </p:oleObj>
              </mc:Choice>
              <mc:Fallback>
                <p:oleObj name="Equation" r:id="rId3" imgW="291973" imgH="253890" progId="Equation.2">
                  <p:embed/>
                  <p:pic>
                    <p:nvPicPr>
                      <p:cNvPr id="0" name="Picture 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54864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5" name="Object 79"/>
          <p:cNvGraphicFramePr>
            <a:graphicFrameLocks/>
          </p:cNvGraphicFramePr>
          <p:nvPr/>
        </p:nvGraphicFramePr>
        <p:xfrm>
          <a:off x="5076825" y="407988"/>
          <a:ext cx="217488" cy="284162"/>
        </p:xfrm>
        <a:graphic>
          <a:graphicData uri="http://schemas.openxmlformats.org/presentationml/2006/ole">
            <mc:AlternateContent xmlns:mc="http://schemas.openxmlformats.org/markup-compatibility/2006">
              <mc:Choice xmlns:v="urn:schemas-microsoft-com:vml" Requires="v">
                <p:oleObj spid="_x0000_s9504" name="Equation" r:id="rId5" imgW="291973" imgH="253890" progId="Equation.2">
                  <p:embed/>
                </p:oleObj>
              </mc:Choice>
              <mc:Fallback>
                <p:oleObj name="Equation" r:id="rId5" imgW="291973" imgH="253890" progId="Equation.2">
                  <p:embed/>
                  <p:pic>
                    <p:nvPicPr>
                      <p:cNvPr id="0" name="Picture 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407988"/>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6" name="Object 80"/>
          <p:cNvGraphicFramePr>
            <a:graphicFrameLocks/>
          </p:cNvGraphicFramePr>
          <p:nvPr/>
        </p:nvGraphicFramePr>
        <p:xfrm>
          <a:off x="5076825" y="912813"/>
          <a:ext cx="217488" cy="284162"/>
        </p:xfrm>
        <a:graphic>
          <a:graphicData uri="http://schemas.openxmlformats.org/presentationml/2006/ole">
            <mc:AlternateContent xmlns:mc="http://schemas.openxmlformats.org/markup-compatibility/2006">
              <mc:Choice xmlns:v="urn:schemas-microsoft-com:vml" Requires="v">
                <p:oleObj spid="_x0000_s9505" name="Equation" r:id="rId6" imgW="291973" imgH="253890" progId="Equation.2">
                  <p:embed/>
                </p:oleObj>
              </mc:Choice>
              <mc:Fallback>
                <p:oleObj name="Equation" r:id="rId6" imgW="291973" imgH="253890" progId="Equation.2">
                  <p:embed/>
                  <p:pic>
                    <p:nvPicPr>
                      <p:cNvPr id="0" name="Picture 8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912813"/>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7" name="Object 81"/>
          <p:cNvGraphicFramePr>
            <a:graphicFrameLocks/>
          </p:cNvGraphicFramePr>
          <p:nvPr/>
        </p:nvGraphicFramePr>
        <p:xfrm>
          <a:off x="5076825" y="1631950"/>
          <a:ext cx="217488" cy="284163"/>
        </p:xfrm>
        <a:graphic>
          <a:graphicData uri="http://schemas.openxmlformats.org/presentationml/2006/ole">
            <mc:AlternateContent xmlns:mc="http://schemas.openxmlformats.org/markup-compatibility/2006">
              <mc:Choice xmlns:v="urn:schemas-microsoft-com:vml" Requires="v">
                <p:oleObj spid="_x0000_s9506" name="Equation" r:id="rId7" imgW="291973" imgH="253890" progId="Equation.2">
                  <p:embed/>
                </p:oleObj>
              </mc:Choice>
              <mc:Fallback>
                <p:oleObj name="Equation" r:id="rId7" imgW="291973" imgH="253890" progId="Equation.2">
                  <p:embed/>
                  <p:pic>
                    <p:nvPicPr>
                      <p:cNvPr id="0" name="Picture 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163195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8" name="Object 82"/>
          <p:cNvGraphicFramePr>
            <a:graphicFrameLocks/>
          </p:cNvGraphicFramePr>
          <p:nvPr/>
        </p:nvGraphicFramePr>
        <p:xfrm>
          <a:off x="2820988" y="2136775"/>
          <a:ext cx="217487" cy="284163"/>
        </p:xfrm>
        <a:graphic>
          <a:graphicData uri="http://schemas.openxmlformats.org/presentationml/2006/ole">
            <mc:AlternateContent xmlns:mc="http://schemas.openxmlformats.org/markup-compatibility/2006">
              <mc:Choice xmlns:v="urn:schemas-microsoft-com:vml" Requires="v">
                <p:oleObj spid="_x0000_s9507" name="Equation" r:id="rId8" imgW="291973" imgH="253890" progId="Equation.2">
                  <p:embed/>
                </p:oleObj>
              </mc:Choice>
              <mc:Fallback>
                <p:oleObj name="Equation" r:id="rId8" imgW="291973" imgH="253890" progId="Equation.2">
                  <p:embed/>
                  <p:pic>
                    <p:nvPicPr>
                      <p:cNvPr id="0" name="Picture 8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0988" y="213677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99" name="Object 83"/>
          <p:cNvGraphicFramePr>
            <a:graphicFrameLocks/>
          </p:cNvGraphicFramePr>
          <p:nvPr/>
        </p:nvGraphicFramePr>
        <p:xfrm>
          <a:off x="3059113" y="2136775"/>
          <a:ext cx="217487" cy="284163"/>
        </p:xfrm>
        <a:graphic>
          <a:graphicData uri="http://schemas.openxmlformats.org/presentationml/2006/ole">
            <mc:AlternateContent xmlns:mc="http://schemas.openxmlformats.org/markup-compatibility/2006">
              <mc:Choice xmlns:v="urn:schemas-microsoft-com:vml" Requires="v">
                <p:oleObj spid="_x0000_s9508" name="Equation" r:id="rId9" imgW="291973" imgH="253890" progId="Equation.2">
                  <p:embed/>
                </p:oleObj>
              </mc:Choice>
              <mc:Fallback>
                <p:oleObj name="Equation" r:id="rId9" imgW="291973" imgH="253890" progId="Equation.2">
                  <p:embed/>
                  <p:pic>
                    <p:nvPicPr>
                      <p:cNvPr id="0" name="Picture 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13677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28" name="Line 24"/>
          <p:cNvSpPr>
            <a:spLocks noChangeShapeType="1"/>
          </p:cNvSpPr>
          <p:nvPr/>
        </p:nvSpPr>
        <p:spPr bwMode="auto">
          <a:xfrm>
            <a:off x="2514600" y="21336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29" name="Line 25"/>
          <p:cNvSpPr>
            <a:spLocks noChangeShapeType="1"/>
          </p:cNvSpPr>
          <p:nvPr/>
        </p:nvSpPr>
        <p:spPr bwMode="auto">
          <a:xfrm>
            <a:off x="6940550" y="404813"/>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0" name="Line 26"/>
          <p:cNvSpPr>
            <a:spLocks noChangeShapeType="1"/>
          </p:cNvSpPr>
          <p:nvPr/>
        </p:nvSpPr>
        <p:spPr bwMode="auto">
          <a:xfrm>
            <a:off x="6940550" y="90805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1" name="Line 27"/>
          <p:cNvSpPr>
            <a:spLocks noChangeShapeType="1"/>
          </p:cNvSpPr>
          <p:nvPr/>
        </p:nvSpPr>
        <p:spPr bwMode="auto">
          <a:xfrm>
            <a:off x="7092950" y="1628775"/>
            <a:ext cx="1524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9300" name="Object 84"/>
          <p:cNvGraphicFramePr>
            <a:graphicFrameLocks/>
          </p:cNvGraphicFramePr>
          <p:nvPr/>
        </p:nvGraphicFramePr>
        <p:xfrm>
          <a:off x="5218113" y="2136775"/>
          <a:ext cx="217487" cy="284163"/>
        </p:xfrm>
        <a:graphic>
          <a:graphicData uri="http://schemas.openxmlformats.org/presentationml/2006/ole">
            <mc:AlternateContent xmlns:mc="http://schemas.openxmlformats.org/markup-compatibility/2006">
              <mc:Choice xmlns:v="urn:schemas-microsoft-com:vml" Requires="v">
                <p:oleObj spid="_x0000_s9509" name="Equation" r:id="rId10" imgW="291973" imgH="253890" progId="Equation.2">
                  <p:embed/>
                </p:oleObj>
              </mc:Choice>
              <mc:Fallback>
                <p:oleObj name="Equation" r:id="rId10" imgW="291973" imgH="253890" progId="Equation.2">
                  <p:embed/>
                  <p:pic>
                    <p:nvPicPr>
                      <p:cNvPr id="0" name="Picture 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113" y="213677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01" name="Object 85"/>
          <p:cNvGraphicFramePr>
            <a:graphicFrameLocks/>
          </p:cNvGraphicFramePr>
          <p:nvPr/>
        </p:nvGraphicFramePr>
        <p:xfrm>
          <a:off x="1601788" y="2857500"/>
          <a:ext cx="217487" cy="284163"/>
        </p:xfrm>
        <a:graphic>
          <a:graphicData uri="http://schemas.openxmlformats.org/presentationml/2006/ole">
            <mc:AlternateContent xmlns:mc="http://schemas.openxmlformats.org/markup-compatibility/2006">
              <mc:Choice xmlns:v="urn:schemas-microsoft-com:vml" Requires="v">
                <p:oleObj spid="_x0000_s9510" name="Equation" r:id="rId11" imgW="291973" imgH="253890" progId="Equation.2">
                  <p:embed/>
                </p:oleObj>
              </mc:Choice>
              <mc:Fallback>
                <p:oleObj name="Equation" r:id="rId11" imgW="291973" imgH="253890" progId="Equation.2">
                  <p:embed/>
                  <p:pic>
                    <p:nvPicPr>
                      <p:cNvPr id="0" name="Picture 8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1788" y="28575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02" name="Object 86"/>
          <p:cNvGraphicFramePr>
            <a:graphicFrameLocks/>
          </p:cNvGraphicFramePr>
          <p:nvPr/>
        </p:nvGraphicFramePr>
        <p:xfrm>
          <a:off x="1754188" y="2857500"/>
          <a:ext cx="217487" cy="284163"/>
        </p:xfrm>
        <a:graphic>
          <a:graphicData uri="http://schemas.openxmlformats.org/presentationml/2006/ole">
            <mc:AlternateContent xmlns:mc="http://schemas.openxmlformats.org/markup-compatibility/2006">
              <mc:Choice xmlns:v="urn:schemas-microsoft-com:vml" Requires="v">
                <p:oleObj spid="_x0000_s9511" name="Equation" r:id="rId12" imgW="291973" imgH="253890" progId="Equation.2">
                  <p:embed/>
                </p:oleObj>
              </mc:Choice>
              <mc:Fallback>
                <p:oleObj name="Equation" r:id="rId12" imgW="291973" imgH="253890" progId="Equation.2">
                  <p:embed/>
                  <p:pic>
                    <p:nvPicPr>
                      <p:cNvPr id="0" name="Picture 8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4188" y="28575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32" name="Line 31"/>
          <p:cNvSpPr>
            <a:spLocks noChangeShapeType="1"/>
          </p:cNvSpPr>
          <p:nvPr/>
        </p:nvSpPr>
        <p:spPr bwMode="auto">
          <a:xfrm>
            <a:off x="2411413" y="2924175"/>
            <a:ext cx="1524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9303" name="Object 87"/>
          <p:cNvGraphicFramePr>
            <a:graphicFrameLocks/>
          </p:cNvGraphicFramePr>
          <p:nvPr/>
        </p:nvGraphicFramePr>
        <p:xfrm>
          <a:off x="5003800" y="2857500"/>
          <a:ext cx="217488" cy="284163"/>
        </p:xfrm>
        <a:graphic>
          <a:graphicData uri="http://schemas.openxmlformats.org/presentationml/2006/ole">
            <mc:AlternateContent xmlns:mc="http://schemas.openxmlformats.org/markup-compatibility/2006">
              <mc:Choice xmlns:v="urn:schemas-microsoft-com:vml" Requires="v">
                <p:oleObj spid="_x0000_s9512" name="Equation" r:id="rId13" imgW="291973" imgH="253890" progId="Equation.2">
                  <p:embed/>
                </p:oleObj>
              </mc:Choice>
              <mc:Fallback>
                <p:oleObj name="Equation" r:id="rId13" imgW="291973" imgH="253890" progId="Equation.2">
                  <p:embed/>
                  <p:pic>
                    <p:nvPicPr>
                      <p:cNvPr id="0" name="Picture 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85750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04" name="Object 88"/>
          <p:cNvGraphicFramePr>
            <a:graphicFrameLocks/>
          </p:cNvGraphicFramePr>
          <p:nvPr/>
        </p:nvGraphicFramePr>
        <p:xfrm>
          <a:off x="5148263" y="2857500"/>
          <a:ext cx="217487" cy="284163"/>
        </p:xfrm>
        <a:graphic>
          <a:graphicData uri="http://schemas.openxmlformats.org/presentationml/2006/ole">
            <mc:AlternateContent xmlns:mc="http://schemas.openxmlformats.org/markup-compatibility/2006">
              <mc:Choice xmlns:v="urn:schemas-microsoft-com:vml" Requires="v">
                <p:oleObj spid="_x0000_s9513" name="Equation" r:id="rId14" imgW="291973" imgH="253890" progId="Equation.2">
                  <p:embed/>
                </p:oleObj>
              </mc:Choice>
              <mc:Fallback>
                <p:oleObj name="Equation" r:id="rId14" imgW="291973" imgH="253890" progId="Equation.2">
                  <p:embed/>
                  <p:pic>
                    <p:nvPicPr>
                      <p:cNvPr id="0" name="Picture 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8575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05" name="Object 89"/>
          <p:cNvGraphicFramePr>
            <a:graphicFrameLocks/>
          </p:cNvGraphicFramePr>
          <p:nvPr/>
        </p:nvGraphicFramePr>
        <p:xfrm>
          <a:off x="3419475" y="2840038"/>
          <a:ext cx="217488" cy="284162"/>
        </p:xfrm>
        <a:graphic>
          <a:graphicData uri="http://schemas.openxmlformats.org/presentationml/2006/ole">
            <mc:AlternateContent xmlns:mc="http://schemas.openxmlformats.org/markup-compatibility/2006">
              <mc:Choice xmlns:v="urn:schemas-microsoft-com:vml" Requires="v">
                <p:oleObj spid="_x0000_s9514" name="Equation" r:id="rId15" imgW="291973" imgH="253890" progId="Equation.2">
                  <p:embed/>
                </p:oleObj>
              </mc:Choice>
              <mc:Fallback>
                <p:oleObj name="Equation" r:id="rId15" imgW="291973" imgH="253890" progId="Equation.2">
                  <p:embed/>
                  <p:pic>
                    <p:nvPicPr>
                      <p:cNvPr id="0" name="Picture 8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840038"/>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33" name="Line 35"/>
          <p:cNvSpPr>
            <a:spLocks noChangeShapeType="1"/>
          </p:cNvSpPr>
          <p:nvPr/>
        </p:nvSpPr>
        <p:spPr bwMode="auto">
          <a:xfrm>
            <a:off x="4284663" y="2924175"/>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4" name="Line 36"/>
          <p:cNvSpPr>
            <a:spLocks noChangeShapeType="1"/>
          </p:cNvSpPr>
          <p:nvPr/>
        </p:nvSpPr>
        <p:spPr bwMode="auto">
          <a:xfrm>
            <a:off x="4779963" y="2924175"/>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5" name="Line 37"/>
          <p:cNvSpPr>
            <a:spLocks noChangeShapeType="1"/>
          </p:cNvSpPr>
          <p:nvPr/>
        </p:nvSpPr>
        <p:spPr bwMode="auto">
          <a:xfrm>
            <a:off x="5940425" y="2924175"/>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6" name="Line 38"/>
          <p:cNvSpPr>
            <a:spLocks noChangeShapeType="1"/>
          </p:cNvSpPr>
          <p:nvPr/>
        </p:nvSpPr>
        <p:spPr bwMode="auto">
          <a:xfrm>
            <a:off x="2065338" y="4508500"/>
            <a:ext cx="10668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9306" name="Object 90"/>
          <p:cNvGraphicFramePr>
            <a:graphicFrameLocks/>
          </p:cNvGraphicFramePr>
          <p:nvPr/>
        </p:nvGraphicFramePr>
        <p:xfrm>
          <a:off x="2555875" y="3916363"/>
          <a:ext cx="214313" cy="233362"/>
        </p:xfrm>
        <a:graphic>
          <a:graphicData uri="http://schemas.openxmlformats.org/presentationml/2006/ole">
            <mc:AlternateContent xmlns:mc="http://schemas.openxmlformats.org/markup-compatibility/2006">
              <mc:Choice xmlns:v="urn:schemas-microsoft-com:vml" Requires="v">
                <p:oleObj spid="_x0000_s9515" name="Equation" r:id="rId16" imgW="152268" imgH="164957" progId="Equation.2">
                  <p:embed/>
                </p:oleObj>
              </mc:Choice>
              <mc:Fallback>
                <p:oleObj name="Equation" r:id="rId16" imgW="152268" imgH="164957" progId="Equation.2">
                  <p:embed/>
                  <p:pic>
                    <p:nvPicPr>
                      <p:cNvPr id="0" name="Picture 90"/>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55875" y="3916363"/>
                        <a:ext cx="214313"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07" name="Object 91"/>
          <p:cNvGraphicFramePr>
            <a:graphicFrameLocks/>
          </p:cNvGraphicFramePr>
          <p:nvPr/>
        </p:nvGraphicFramePr>
        <p:xfrm>
          <a:off x="4716463" y="3873500"/>
          <a:ext cx="214312" cy="233363"/>
        </p:xfrm>
        <a:graphic>
          <a:graphicData uri="http://schemas.openxmlformats.org/presentationml/2006/ole">
            <mc:AlternateContent xmlns:mc="http://schemas.openxmlformats.org/markup-compatibility/2006">
              <mc:Choice xmlns:v="urn:schemas-microsoft-com:vml" Requires="v">
                <p:oleObj spid="_x0000_s9516" name="Equation" r:id="rId18" imgW="152268" imgH="164957" progId="Equation.2">
                  <p:embed/>
                </p:oleObj>
              </mc:Choice>
              <mc:Fallback>
                <p:oleObj name="Equation" r:id="rId18" imgW="152268" imgH="164957" progId="Equation.2">
                  <p:embed/>
                  <p:pic>
                    <p:nvPicPr>
                      <p:cNvPr id="0" name="Picture 91"/>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6463" y="3873500"/>
                        <a:ext cx="214312"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08" name="Object 92"/>
          <p:cNvGraphicFramePr>
            <a:graphicFrameLocks/>
          </p:cNvGraphicFramePr>
          <p:nvPr/>
        </p:nvGraphicFramePr>
        <p:xfrm>
          <a:off x="6732588" y="3916363"/>
          <a:ext cx="214312" cy="233362"/>
        </p:xfrm>
        <a:graphic>
          <a:graphicData uri="http://schemas.openxmlformats.org/presentationml/2006/ole">
            <mc:AlternateContent xmlns:mc="http://schemas.openxmlformats.org/markup-compatibility/2006">
              <mc:Choice xmlns:v="urn:schemas-microsoft-com:vml" Requires="v">
                <p:oleObj spid="_x0000_s9517" name="Equation" r:id="rId19" imgW="152268" imgH="164957" progId="Equation.2">
                  <p:embed/>
                </p:oleObj>
              </mc:Choice>
              <mc:Fallback>
                <p:oleObj name="Equation" r:id="rId19" imgW="152268" imgH="164957" progId="Equation.2">
                  <p:embed/>
                  <p:pic>
                    <p:nvPicPr>
                      <p:cNvPr id="0" name="Picture 9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3916363"/>
                        <a:ext cx="214312"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37" name="Line 42"/>
          <p:cNvSpPr>
            <a:spLocks noChangeShapeType="1"/>
          </p:cNvSpPr>
          <p:nvPr/>
        </p:nvSpPr>
        <p:spPr bwMode="auto">
          <a:xfrm>
            <a:off x="4427538" y="5516563"/>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8" name="Line 43"/>
          <p:cNvSpPr>
            <a:spLocks noChangeShapeType="1"/>
          </p:cNvSpPr>
          <p:nvPr/>
        </p:nvSpPr>
        <p:spPr bwMode="auto">
          <a:xfrm>
            <a:off x="4779963" y="602138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39" name="Line 44"/>
          <p:cNvSpPr>
            <a:spLocks noChangeShapeType="1"/>
          </p:cNvSpPr>
          <p:nvPr/>
        </p:nvSpPr>
        <p:spPr bwMode="auto">
          <a:xfrm>
            <a:off x="4851400" y="6524625"/>
            <a:ext cx="1524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9309" name="Object 93"/>
          <p:cNvGraphicFramePr>
            <a:graphicFrameLocks/>
          </p:cNvGraphicFramePr>
          <p:nvPr/>
        </p:nvGraphicFramePr>
        <p:xfrm>
          <a:off x="4116388" y="5943600"/>
          <a:ext cx="217487" cy="284163"/>
        </p:xfrm>
        <a:graphic>
          <a:graphicData uri="http://schemas.openxmlformats.org/presentationml/2006/ole">
            <mc:AlternateContent xmlns:mc="http://schemas.openxmlformats.org/markup-compatibility/2006">
              <mc:Choice xmlns:v="urn:schemas-microsoft-com:vml" Requires="v">
                <p:oleObj spid="_x0000_s9518" name="Equation" r:id="rId20" imgW="291973" imgH="253890" progId="Equation.2">
                  <p:embed/>
                </p:oleObj>
              </mc:Choice>
              <mc:Fallback>
                <p:oleObj name="Equation" r:id="rId20" imgW="291973" imgH="253890" progId="Equation.2">
                  <p:embed/>
                  <p:pic>
                    <p:nvPicPr>
                      <p:cNvPr id="0" name="Picture 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5943600"/>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0" name="Object 94"/>
          <p:cNvGraphicFramePr>
            <a:graphicFrameLocks/>
          </p:cNvGraphicFramePr>
          <p:nvPr/>
        </p:nvGraphicFramePr>
        <p:xfrm>
          <a:off x="3995738" y="6421438"/>
          <a:ext cx="217487" cy="284162"/>
        </p:xfrm>
        <a:graphic>
          <a:graphicData uri="http://schemas.openxmlformats.org/presentationml/2006/ole">
            <mc:AlternateContent xmlns:mc="http://schemas.openxmlformats.org/markup-compatibility/2006">
              <mc:Choice xmlns:v="urn:schemas-microsoft-com:vml" Requires="v">
                <p:oleObj spid="_x0000_s9519" name="Equation" r:id="rId21" imgW="291973" imgH="253890" progId="Equation.2">
                  <p:embed/>
                </p:oleObj>
              </mc:Choice>
              <mc:Fallback>
                <p:oleObj name="Equation" r:id="rId21" imgW="291973" imgH="253890" progId="Equation.2">
                  <p:embed/>
                  <p:pic>
                    <p:nvPicPr>
                      <p:cNvPr id="0" name="Picture 9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64214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1" name="Object 95"/>
          <p:cNvGraphicFramePr>
            <a:graphicFrameLocks/>
          </p:cNvGraphicFramePr>
          <p:nvPr/>
        </p:nvGraphicFramePr>
        <p:xfrm>
          <a:off x="3924300" y="5943600"/>
          <a:ext cx="217488" cy="284163"/>
        </p:xfrm>
        <a:graphic>
          <a:graphicData uri="http://schemas.openxmlformats.org/presentationml/2006/ole">
            <mc:AlternateContent xmlns:mc="http://schemas.openxmlformats.org/markup-compatibility/2006">
              <mc:Choice xmlns:v="urn:schemas-microsoft-com:vml" Requires="v">
                <p:oleObj spid="_x0000_s9520" name="Equation" r:id="rId22" imgW="291973" imgH="253890" progId="Equation.2">
                  <p:embed/>
                </p:oleObj>
              </mc:Choice>
              <mc:Fallback>
                <p:oleObj name="Equation" r:id="rId22" imgW="291973" imgH="253890" progId="Equation.2">
                  <p:embed/>
                  <p:pic>
                    <p:nvPicPr>
                      <p:cNvPr id="0" name="Picture 9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5943600"/>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2" name="Object 96"/>
          <p:cNvGraphicFramePr>
            <a:graphicFrameLocks/>
          </p:cNvGraphicFramePr>
          <p:nvPr/>
        </p:nvGraphicFramePr>
        <p:xfrm>
          <a:off x="4211638" y="6421438"/>
          <a:ext cx="217487" cy="284162"/>
        </p:xfrm>
        <a:graphic>
          <a:graphicData uri="http://schemas.openxmlformats.org/presentationml/2006/ole">
            <mc:AlternateContent xmlns:mc="http://schemas.openxmlformats.org/markup-compatibility/2006">
              <mc:Choice xmlns:v="urn:schemas-microsoft-com:vml" Requires="v">
                <p:oleObj spid="_x0000_s9521" name="Equation" r:id="rId23" imgW="291973" imgH="253890" progId="Equation.2">
                  <p:embed/>
                </p:oleObj>
              </mc:Choice>
              <mc:Fallback>
                <p:oleObj name="Equation" r:id="rId23" imgW="291973" imgH="253890" progId="Equation.2">
                  <p:embed/>
                  <p:pic>
                    <p:nvPicPr>
                      <p:cNvPr id="0" name="Picture 9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64214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40" name="Line 49"/>
          <p:cNvSpPr>
            <a:spLocks noChangeShapeType="1"/>
          </p:cNvSpPr>
          <p:nvPr/>
        </p:nvSpPr>
        <p:spPr bwMode="auto">
          <a:xfrm>
            <a:off x="1692275" y="4837113"/>
            <a:ext cx="0" cy="1905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1" name="Line 50"/>
          <p:cNvSpPr>
            <a:spLocks noChangeShapeType="1"/>
          </p:cNvSpPr>
          <p:nvPr/>
        </p:nvSpPr>
        <p:spPr bwMode="auto">
          <a:xfrm flipV="1">
            <a:off x="1692275" y="5445125"/>
            <a:ext cx="65516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2" name="Line 51"/>
          <p:cNvSpPr>
            <a:spLocks noChangeShapeType="1"/>
          </p:cNvSpPr>
          <p:nvPr/>
        </p:nvSpPr>
        <p:spPr bwMode="auto">
          <a:xfrm>
            <a:off x="1692275" y="4868863"/>
            <a:ext cx="65516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3" name="Line 52"/>
          <p:cNvSpPr>
            <a:spLocks noChangeShapeType="1"/>
          </p:cNvSpPr>
          <p:nvPr/>
        </p:nvSpPr>
        <p:spPr bwMode="auto">
          <a:xfrm>
            <a:off x="1692275" y="6381750"/>
            <a:ext cx="65516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4" name="Line 53"/>
          <p:cNvSpPr>
            <a:spLocks noChangeShapeType="1"/>
          </p:cNvSpPr>
          <p:nvPr/>
        </p:nvSpPr>
        <p:spPr bwMode="auto">
          <a:xfrm>
            <a:off x="1692275" y="6813550"/>
            <a:ext cx="65516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5" name="Line 54"/>
          <p:cNvSpPr>
            <a:spLocks noChangeShapeType="1"/>
          </p:cNvSpPr>
          <p:nvPr/>
        </p:nvSpPr>
        <p:spPr bwMode="auto">
          <a:xfrm>
            <a:off x="2771775" y="4876800"/>
            <a:ext cx="0" cy="1905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6" name="Line 55"/>
          <p:cNvSpPr>
            <a:spLocks noChangeShapeType="1"/>
          </p:cNvSpPr>
          <p:nvPr/>
        </p:nvSpPr>
        <p:spPr bwMode="auto">
          <a:xfrm>
            <a:off x="3581400" y="4876800"/>
            <a:ext cx="0" cy="1905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7" name="Line 56"/>
          <p:cNvSpPr>
            <a:spLocks noChangeShapeType="1"/>
          </p:cNvSpPr>
          <p:nvPr/>
        </p:nvSpPr>
        <p:spPr bwMode="auto">
          <a:xfrm>
            <a:off x="5410200" y="4876800"/>
            <a:ext cx="0" cy="1905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8" name="Line 57"/>
          <p:cNvSpPr>
            <a:spLocks noChangeShapeType="1"/>
          </p:cNvSpPr>
          <p:nvPr/>
        </p:nvSpPr>
        <p:spPr bwMode="auto">
          <a:xfrm>
            <a:off x="7308850" y="4876800"/>
            <a:ext cx="0" cy="1905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49" name="Line 58"/>
          <p:cNvSpPr>
            <a:spLocks noChangeShapeType="1"/>
          </p:cNvSpPr>
          <p:nvPr/>
        </p:nvSpPr>
        <p:spPr bwMode="auto">
          <a:xfrm>
            <a:off x="8243888" y="4868863"/>
            <a:ext cx="0" cy="1905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50" name="Line 59"/>
          <p:cNvSpPr>
            <a:spLocks noChangeShapeType="1"/>
          </p:cNvSpPr>
          <p:nvPr/>
        </p:nvSpPr>
        <p:spPr bwMode="auto">
          <a:xfrm>
            <a:off x="7504113" y="6019800"/>
            <a:ext cx="381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51" name="Line 60"/>
          <p:cNvSpPr>
            <a:spLocks noChangeShapeType="1"/>
          </p:cNvSpPr>
          <p:nvPr/>
        </p:nvSpPr>
        <p:spPr bwMode="auto">
          <a:xfrm>
            <a:off x="7504113" y="6553200"/>
            <a:ext cx="381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9352" name="Line 61"/>
          <p:cNvSpPr>
            <a:spLocks noChangeShapeType="1"/>
          </p:cNvSpPr>
          <p:nvPr/>
        </p:nvSpPr>
        <p:spPr bwMode="auto">
          <a:xfrm>
            <a:off x="4787900" y="5516563"/>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7"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036CC518-1555-4F76-A931-2439123CD99B}" type="slidenum">
              <a:rPr lang="en-GB" smtClean="0">
                <a:solidFill>
                  <a:schemeClr val="tx1"/>
                </a:solidFill>
                <a:latin typeface="Arial" charset="0"/>
                <a:cs typeface="Arial" charset="0"/>
              </a:rPr>
              <a:pPr fontAlgn="base">
                <a:spcBef>
                  <a:spcPct val="0"/>
                </a:spcBef>
                <a:spcAft>
                  <a:spcPct val="0"/>
                </a:spcAft>
              </a:pPr>
              <a:t>17</a:t>
            </a:fld>
            <a:endParaRPr lang="en-GB" smtClean="0">
              <a:solidFill>
                <a:schemeClr val="tx1"/>
              </a:solidFill>
              <a:latin typeface="Arial" charset="0"/>
              <a:cs typeface="Arial" charset="0"/>
            </a:endParaRPr>
          </a:p>
        </p:txBody>
      </p:sp>
      <p:sp>
        <p:nvSpPr>
          <p:cNvPr id="10338" name="Rectangle 4"/>
          <p:cNvSpPr>
            <a:spLocks noChangeArrowheads="1"/>
          </p:cNvSpPr>
          <p:nvPr/>
        </p:nvSpPr>
        <p:spPr bwMode="auto">
          <a:xfrm>
            <a:off x="611188" y="152400"/>
            <a:ext cx="8281987" cy="6705600"/>
          </a:xfrm>
          <a:prstGeom prst="rect">
            <a:avLst/>
          </a:prstGeom>
          <a:noFill/>
          <a:ln w="9525">
            <a:noFill/>
            <a:miter lim="800000"/>
            <a:headEnd/>
            <a:tailEnd/>
          </a:ln>
        </p:spPr>
        <p:txBody>
          <a:bodyPr lIns="92075" tIns="46038" rIns="92075" bIns="46038" anchor="ctr"/>
          <a:lstStyle/>
          <a:p>
            <a:r>
              <a:rPr lang="en-GB" sz="2400" b="1">
                <a:solidFill>
                  <a:schemeClr val="tx2"/>
                </a:solidFill>
                <a:latin typeface="Calibri" pitchFamily="34" charset="0"/>
              </a:rPr>
              <a:t>Two-Way Classification</a:t>
            </a: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Factor I			    Means</a:t>
            </a:r>
            <a:br>
              <a:rPr lang="en-GB" sz="1600">
                <a:solidFill>
                  <a:schemeClr val="tx2"/>
                </a:solidFill>
                <a:latin typeface="Calibri" pitchFamily="34" charset="0"/>
              </a:rPr>
            </a:br>
            <a:r>
              <a:rPr lang="en-GB" sz="1600">
                <a:solidFill>
                  <a:schemeClr val="tx2"/>
                </a:solidFill>
                <a:latin typeface="Calibri" pitchFamily="34" charset="0"/>
              </a:rPr>
              <a:t>Factor II	y</a:t>
            </a:r>
            <a:r>
              <a:rPr lang="en-GB" sz="1600" baseline="-25000">
                <a:solidFill>
                  <a:schemeClr val="tx2"/>
                </a:solidFill>
                <a:latin typeface="Calibri" pitchFamily="34" charset="0"/>
              </a:rPr>
              <a:t>1, 1</a:t>
            </a:r>
            <a:r>
              <a:rPr lang="en-GB" sz="1600">
                <a:solidFill>
                  <a:schemeClr val="tx2"/>
                </a:solidFill>
                <a:latin typeface="Calibri" pitchFamily="34" charset="0"/>
              </a:rPr>
              <a:t>   y</a:t>
            </a:r>
            <a:r>
              <a:rPr lang="en-GB" sz="1600" baseline="-25000">
                <a:solidFill>
                  <a:schemeClr val="tx2"/>
                </a:solidFill>
                <a:latin typeface="Calibri" pitchFamily="34" charset="0"/>
              </a:rPr>
              <a:t>1, 2</a:t>
            </a:r>
            <a:r>
              <a:rPr lang="en-GB" sz="1600">
                <a:solidFill>
                  <a:schemeClr val="tx2"/>
                </a:solidFill>
                <a:latin typeface="Calibri" pitchFamily="34" charset="0"/>
              </a:rPr>
              <a:t>   y</a:t>
            </a:r>
            <a:r>
              <a:rPr lang="en-GB" sz="1600" baseline="-25000">
                <a:solidFill>
                  <a:schemeClr val="tx2"/>
                </a:solidFill>
                <a:latin typeface="Calibri" pitchFamily="34" charset="0"/>
              </a:rPr>
              <a:t>1, 3</a:t>
            </a:r>
            <a:r>
              <a:rPr lang="en-GB" sz="1600">
                <a:solidFill>
                  <a:schemeClr val="tx2"/>
                </a:solidFill>
                <a:latin typeface="Calibri" pitchFamily="34" charset="0"/>
              </a:rPr>
              <a:t>                y</a:t>
            </a:r>
            <a:r>
              <a:rPr lang="en-GB" sz="1600" baseline="-25000">
                <a:solidFill>
                  <a:schemeClr val="tx2"/>
                </a:solidFill>
                <a:latin typeface="Calibri" pitchFamily="34" charset="0"/>
              </a:rPr>
              <a:t>1,  n      	            </a:t>
            </a:r>
            <a:r>
              <a:rPr lang="en-GB" sz="1600" b="1">
                <a:solidFill>
                  <a:schemeClr val="tx2"/>
                </a:solidFill>
                <a:latin typeface="Calibri" pitchFamily="34" charset="0"/>
              </a:rPr>
              <a:t>y</a:t>
            </a:r>
            <a:r>
              <a:rPr lang="en-GB" sz="1600" b="1" baseline="-25000">
                <a:solidFill>
                  <a:schemeClr val="tx2"/>
                </a:solidFill>
                <a:latin typeface="Calibri" pitchFamily="34" charset="0"/>
              </a:rPr>
              <a:t>1</a:t>
            </a:r>
            <a:r>
              <a:rPr lang="en-GB" sz="1600" b="1">
                <a:solidFill>
                  <a:schemeClr val="tx2"/>
                </a:solidFill>
                <a:latin typeface="Calibri" pitchFamily="34" charset="0"/>
              </a:rPr>
              <a:t>.</a:t>
            </a: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       :</a:t>
            </a:r>
            <a:r>
              <a:rPr lang="en-GB" sz="800">
                <a:solidFill>
                  <a:schemeClr val="tx2"/>
                </a:solidFill>
                <a:latin typeface="Calibri" pitchFamily="34" charset="0"/>
              </a:rPr>
              <a:t>  </a:t>
            </a:r>
            <a:r>
              <a:rPr lang="en-GB" sz="1600">
                <a:solidFill>
                  <a:schemeClr val="tx2"/>
                </a:solidFill>
                <a:latin typeface="Calibri" pitchFamily="34" charset="0"/>
              </a:rPr>
              <a:t>        :                     :</a:t>
            </a:r>
            <a:br>
              <a:rPr lang="en-GB" sz="1600">
                <a:solidFill>
                  <a:schemeClr val="tx2"/>
                </a:solidFill>
                <a:latin typeface="Calibri" pitchFamily="34" charset="0"/>
              </a:rPr>
            </a:br>
            <a:r>
              <a:rPr lang="en-GB" sz="1600">
                <a:solidFill>
                  <a:schemeClr val="tx2"/>
                </a:solidFill>
                <a:latin typeface="Calibri" pitchFamily="34" charset="0"/>
              </a:rPr>
              <a:t>                    y</a:t>
            </a:r>
            <a:r>
              <a:rPr lang="en-GB" sz="1600" baseline="-25000">
                <a:solidFill>
                  <a:schemeClr val="tx2"/>
                </a:solidFill>
                <a:latin typeface="Calibri" pitchFamily="34" charset="0"/>
              </a:rPr>
              <a:t>m, 1</a:t>
            </a:r>
            <a:r>
              <a:rPr lang="en-GB" sz="1600">
                <a:solidFill>
                  <a:schemeClr val="tx2"/>
                </a:solidFill>
                <a:latin typeface="Calibri" pitchFamily="34" charset="0"/>
              </a:rPr>
              <a:t>  y</a:t>
            </a:r>
            <a:r>
              <a:rPr lang="en-GB" sz="1600" baseline="-25000">
                <a:solidFill>
                  <a:schemeClr val="tx2"/>
                </a:solidFill>
                <a:latin typeface="Calibri" pitchFamily="34" charset="0"/>
              </a:rPr>
              <a:t>m, 2</a:t>
            </a:r>
            <a:r>
              <a:rPr lang="en-GB" sz="1600">
                <a:solidFill>
                  <a:schemeClr val="tx2"/>
                </a:solidFill>
                <a:latin typeface="Calibri" pitchFamily="34" charset="0"/>
              </a:rPr>
              <a:t>   y</a:t>
            </a:r>
            <a:r>
              <a:rPr lang="en-GB" sz="1600" baseline="-25000">
                <a:solidFill>
                  <a:schemeClr val="tx2"/>
                </a:solidFill>
                <a:latin typeface="Calibri" pitchFamily="34" charset="0"/>
              </a:rPr>
              <a:t>m, 3                       </a:t>
            </a:r>
            <a:r>
              <a:rPr lang="en-GB" sz="1600">
                <a:solidFill>
                  <a:schemeClr val="tx2"/>
                </a:solidFill>
                <a:latin typeface="Calibri" pitchFamily="34" charset="0"/>
              </a:rPr>
              <a:t>y</a:t>
            </a:r>
            <a:r>
              <a:rPr lang="en-GB" sz="1600" baseline="-25000">
                <a:solidFill>
                  <a:schemeClr val="tx2"/>
                </a:solidFill>
                <a:latin typeface="Calibri" pitchFamily="34" charset="0"/>
              </a:rPr>
              <a:t>m, n 	            </a:t>
            </a:r>
            <a:r>
              <a:rPr lang="en-GB" sz="1600" b="1">
                <a:solidFill>
                  <a:schemeClr val="tx2"/>
                </a:solidFill>
                <a:latin typeface="Calibri" pitchFamily="34" charset="0"/>
              </a:rPr>
              <a:t>y</a:t>
            </a:r>
            <a:r>
              <a:rPr lang="en-GB" sz="1600" b="1" baseline="-25000">
                <a:solidFill>
                  <a:schemeClr val="tx2"/>
                </a:solidFill>
                <a:latin typeface="Calibri" pitchFamily="34" charset="0"/>
              </a:rPr>
              <a:t>m</a:t>
            </a:r>
            <a:r>
              <a:rPr lang="en-GB" sz="1600" b="1">
                <a:solidFill>
                  <a:schemeClr val="tx2"/>
                </a:solidFill>
                <a:latin typeface="Calibri" pitchFamily="34" charset="0"/>
              </a:rPr>
              <a:t>.</a:t>
            </a:r>
            <a:r>
              <a:rPr lang="en-GB" sz="1600">
                <a:solidFill>
                  <a:schemeClr val="tx2"/>
                </a:solidFill>
                <a:latin typeface="Calibri" pitchFamily="34" charset="0"/>
              </a:rPr>
              <a:t> </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Means	y</a:t>
            </a:r>
            <a:r>
              <a:rPr lang="en-GB" sz="1600" b="1">
                <a:solidFill>
                  <a:schemeClr val="tx2"/>
                </a:solidFill>
                <a:latin typeface="Calibri" pitchFamily="34" charset="0"/>
              </a:rPr>
              <a:t>.</a:t>
            </a:r>
            <a:r>
              <a:rPr lang="en-GB" sz="1600" baseline="-25000">
                <a:solidFill>
                  <a:schemeClr val="tx2"/>
                </a:solidFill>
                <a:latin typeface="Calibri" pitchFamily="34" charset="0"/>
              </a:rPr>
              <a:t> 1</a:t>
            </a:r>
            <a:r>
              <a:rPr lang="en-GB" sz="1600">
                <a:solidFill>
                  <a:schemeClr val="tx2"/>
                </a:solidFill>
                <a:latin typeface="Calibri" pitchFamily="34" charset="0"/>
              </a:rPr>
              <a:t>    y</a:t>
            </a:r>
            <a:r>
              <a:rPr lang="en-GB" sz="1600" b="1">
                <a:solidFill>
                  <a:schemeClr val="tx2"/>
                </a:solidFill>
                <a:latin typeface="Calibri" pitchFamily="34" charset="0"/>
              </a:rPr>
              <a:t>.</a:t>
            </a:r>
            <a:r>
              <a:rPr lang="en-GB" sz="1600" baseline="-25000">
                <a:solidFill>
                  <a:schemeClr val="tx2"/>
                </a:solidFill>
                <a:latin typeface="Calibri" pitchFamily="34" charset="0"/>
              </a:rPr>
              <a:t> 2</a:t>
            </a:r>
            <a:r>
              <a:rPr lang="en-GB" sz="1600">
                <a:solidFill>
                  <a:schemeClr val="tx2"/>
                </a:solidFill>
                <a:latin typeface="Calibri" pitchFamily="34" charset="0"/>
              </a:rPr>
              <a:t>     y</a:t>
            </a:r>
            <a:r>
              <a:rPr lang="en-GB" sz="1600" b="1">
                <a:solidFill>
                  <a:schemeClr val="tx2"/>
                </a:solidFill>
                <a:latin typeface="Calibri" pitchFamily="34" charset="0"/>
              </a:rPr>
              <a:t>.</a:t>
            </a:r>
            <a:r>
              <a:rPr lang="en-GB" sz="1600" baseline="-25000">
                <a:solidFill>
                  <a:schemeClr val="tx2"/>
                </a:solidFill>
                <a:latin typeface="Calibri" pitchFamily="34" charset="0"/>
              </a:rPr>
              <a:t> 3                         </a:t>
            </a:r>
            <a:r>
              <a:rPr lang="en-GB" sz="1600">
                <a:solidFill>
                  <a:schemeClr val="tx2"/>
                </a:solidFill>
                <a:latin typeface="Calibri" pitchFamily="34" charset="0"/>
              </a:rPr>
              <a:t>y </a:t>
            </a:r>
            <a:r>
              <a:rPr lang="en-GB" sz="1600" baseline="-25000">
                <a:solidFill>
                  <a:schemeClr val="tx2"/>
                </a:solidFill>
                <a:latin typeface="Calibri" pitchFamily="34" charset="0"/>
              </a:rPr>
              <a:t>. n                             </a:t>
            </a:r>
            <a:r>
              <a:rPr lang="en-GB" sz="1600" b="1">
                <a:solidFill>
                  <a:schemeClr val="tx2"/>
                </a:solidFill>
                <a:latin typeface="Calibri" pitchFamily="34" charset="0"/>
              </a:rPr>
              <a:t>y</a:t>
            </a:r>
            <a:r>
              <a:rPr lang="en-GB" sz="1600" b="1" baseline="-25000">
                <a:solidFill>
                  <a:schemeClr val="tx2"/>
                </a:solidFill>
                <a:latin typeface="Calibri" pitchFamily="34" charset="0"/>
              </a:rPr>
              <a:t> </a:t>
            </a:r>
            <a:r>
              <a:rPr lang="en-GB" sz="1600" b="1">
                <a:solidFill>
                  <a:schemeClr val="tx2"/>
                </a:solidFill>
                <a:latin typeface="Calibri" pitchFamily="34" charset="0"/>
              </a:rPr>
              <a:t>. .</a:t>
            </a:r>
            <a:r>
              <a:rPr lang="en-GB" sz="1600" b="1" baseline="-25000">
                <a:solidFill>
                  <a:schemeClr val="tx2"/>
                </a:solidFill>
                <a:latin typeface="Calibri" pitchFamily="34" charset="0"/>
              </a:rPr>
              <a:t>    </a:t>
            </a:r>
            <a:r>
              <a:rPr lang="en-GB" sz="1600" b="1">
                <a:solidFill>
                  <a:schemeClr val="tx2"/>
                </a:solidFill>
                <a:latin typeface="Calibri" pitchFamily="34" charset="0"/>
              </a:rPr>
              <a:t>So we Write as y </a:t>
            </a:r>
            <a:r>
              <a:rPr lang="en-GB" sz="1600">
                <a:solidFill>
                  <a:schemeClr val="tx2"/>
                </a:solidFill>
                <a:latin typeface="Calibri" pitchFamily="34" charset="0"/>
              </a:rPr>
              <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b="1">
                <a:solidFill>
                  <a:schemeClr val="tx2"/>
                </a:solidFill>
                <a:latin typeface="Calibri" pitchFamily="34" charset="0"/>
              </a:rPr>
              <a:t>Partition SSQ:</a:t>
            </a:r>
            <a:br>
              <a:rPr lang="en-GB" sz="1600" b="1">
                <a:solidFill>
                  <a:schemeClr val="tx2"/>
                </a:solidFill>
                <a:latin typeface="Calibri" pitchFamily="34" charset="0"/>
              </a:rPr>
            </a:br>
            <a:r>
              <a:rPr lang="en-GB" sz="1600">
                <a:solidFill>
                  <a:schemeClr val="tx2"/>
                </a:solidFill>
                <a:latin typeface="Calibri" pitchFamily="34" charset="0"/>
              </a:rPr>
              <a:t>	                (y</a:t>
            </a:r>
            <a:r>
              <a:rPr lang="en-GB" sz="1600" baseline="-25000">
                <a:solidFill>
                  <a:schemeClr val="tx2"/>
                </a:solidFill>
                <a:latin typeface="Calibri" pitchFamily="34" charset="0"/>
              </a:rPr>
              <a:t>i, j</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 n      (y</a:t>
            </a:r>
            <a:r>
              <a:rPr lang="en-GB" sz="1600" baseline="-25000">
                <a:solidFill>
                  <a:schemeClr val="tx2"/>
                </a:solidFill>
                <a:latin typeface="Calibri" pitchFamily="34" charset="0"/>
              </a:rPr>
              <a:t>i </a:t>
            </a:r>
            <a:r>
              <a:rPr lang="en-GB" sz="1600" b="1">
                <a:solidFill>
                  <a:schemeClr val="tx2"/>
                </a:solidFill>
                <a:latin typeface="Calibri" pitchFamily="34" charset="0"/>
              </a:rPr>
              <a:t>.</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 m       (y </a:t>
            </a:r>
            <a:r>
              <a:rPr lang="en-GB" sz="1600" b="1">
                <a:solidFill>
                  <a:schemeClr val="tx2"/>
                </a:solidFill>
                <a:latin typeface="Calibri" pitchFamily="34" charset="0"/>
              </a:rPr>
              <a:t>.</a:t>
            </a:r>
            <a:r>
              <a:rPr lang="en-GB" sz="1600" baseline="-25000">
                <a:solidFill>
                  <a:schemeClr val="tx2"/>
                </a:solidFill>
                <a:latin typeface="Calibri" pitchFamily="34" charset="0"/>
              </a:rPr>
              <a:t> j</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          (y</a:t>
            </a:r>
            <a:r>
              <a:rPr lang="en-GB" sz="1600" baseline="-25000">
                <a:solidFill>
                  <a:schemeClr val="tx2"/>
                </a:solidFill>
                <a:latin typeface="Calibri" pitchFamily="34" charset="0"/>
              </a:rPr>
              <a:t>i, j</a:t>
            </a:r>
            <a:r>
              <a:rPr lang="en-GB" sz="1600">
                <a:solidFill>
                  <a:schemeClr val="tx2"/>
                </a:solidFill>
                <a:latin typeface="Calibri" pitchFamily="34" charset="0"/>
              </a:rPr>
              <a:t> - y</a:t>
            </a:r>
            <a:r>
              <a:rPr lang="en-GB" sz="1600" baseline="-25000">
                <a:solidFill>
                  <a:schemeClr val="tx2"/>
                </a:solidFill>
                <a:latin typeface="Calibri" pitchFamily="34" charset="0"/>
              </a:rPr>
              <a:t>i </a:t>
            </a:r>
            <a:r>
              <a:rPr lang="en-GB" sz="1600" b="1">
                <a:solidFill>
                  <a:schemeClr val="tx2"/>
                </a:solidFill>
                <a:latin typeface="Calibri" pitchFamily="34" charset="0"/>
              </a:rPr>
              <a:t>.</a:t>
            </a:r>
            <a:r>
              <a:rPr lang="en-GB" sz="1600">
                <a:solidFill>
                  <a:schemeClr val="tx2"/>
                </a:solidFill>
                <a:latin typeface="Calibri" pitchFamily="34" charset="0"/>
              </a:rPr>
              <a:t> - y</a:t>
            </a:r>
            <a:r>
              <a:rPr lang="en-GB" sz="1600" baseline="-25000">
                <a:solidFill>
                  <a:schemeClr val="tx2"/>
                </a:solidFill>
                <a:latin typeface="Calibri" pitchFamily="34" charset="0"/>
              </a:rPr>
              <a:t> </a:t>
            </a:r>
            <a:r>
              <a:rPr lang="en-GB" sz="1600" b="1">
                <a:solidFill>
                  <a:schemeClr val="tx2"/>
                </a:solidFill>
                <a:latin typeface="Calibri" pitchFamily="34" charset="0"/>
              </a:rPr>
              <a:t>.</a:t>
            </a:r>
            <a:r>
              <a:rPr lang="en-GB" sz="1600" baseline="-25000">
                <a:solidFill>
                  <a:schemeClr val="tx2"/>
                </a:solidFill>
                <a:latin typeface="Calibri" pitchFamily="34" charset="0"/>
              </a:rPr>
              <a:t> j</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a:t>
            </a:r>
            <a:r>
              <a:rPr lang="en-GB" sz="900">
                <a:solidFill>
                  <a:schemeClr val="tx2"/>
                </a:solidFill>
                <a:latin typeface="Calibri" pitchFamily="34" charset="0"/>
              </a:rPr>
              <a:t/>
            </a:r>
            <a:br>
              <a:rPr lang="en-GB" sz="900">
                <a:solidFill>
                  <a:schemeClr val="tx2"/>
                </a:solidFill>
                <a:latin typeface="Calibri" pitchFamily="34" charset="0"/>
              </a:rPr>
            </a:br>
            <a:r>
              <a:rPr lang="en-GB" sz="900">
                <a:solidFill>
                  <a:schemeClr val="tx2"/>
                </a:solidFill>
                <a:latin typeface="Calibri" pitchFamily="34" charset="0"/>
              </a:rPr>
              <a:t>                                     </a:t>
            </a:r>
            <a:br>
              <a:rPr lang="en-GB" sz="900">
                <a:solidFill>
                  <a:schemeClr val="tx2"/>
                </a:solidFill>
                <a:latin typeface="Calibri" pitchFamily="34" charset="0"/>
              </a:rPr>
            </a:br>
            <a:r>
              <a:rPr lang="en-GB" sz="1600">
                <a:solidFill>
                  <a:schemeClr val="tx2"/>
                </a:solidFill>
                <a:latin typeface="Calibri" pitchFamily="34" charset="0"/>
              </a:rPr>
              <a:t>                                    Total	       Between            Between                 Residual</a:t>
            </a:r>
            <a:br>
              <a:rPr lang="en-GB" sz="1600">
                <a:solidFill>
                  <a:schemeClr val="tx2"/>
                </a:solidFill>
                <a:latin typeface="Calibri" pitchFamily="34" charset="0"/>
              </a:rPr>
            </a:br>
            <a:r>
              <a:rPr lang="en-GB" sz="1600">
                <a:solidFill>
                  <a:schemeClr val="tx2"/>
                </a:solidFill>
                <a:latin typeface="Calibri" pitchFamily="34" charset="0"/>
              </a:rPr>
              <a:t>	                 Variation                 Rows               Columns                Variation</a:t>
            </a:r>
            <a:br>
              <a:rPr lang="en-GB" sz="1600">
                <a:solidFill>
                  <a:schemeClr val="tx2"/>
                </a:solidFill>
                <a:latin typeface="Calibri" pitchFamily="34" charset="0"/>
              </a:rPr>
            </a:br>
            <a:r>
              <a:rPr lang="en-GB" sz="800">
                <a:solidFill>
                  <a:schemeClr val="tx2"/>
                </a:solidFill>
                <a:latin typeface="Calibri" pitchFamily="34" charset="0"/>
              </a:rPr>
              <a:t/>
            </a:r>
            <a:br>
              <a:rPr lang="en-GB" sz="800">
                <a:solidFill>
                  <a:schemeClr val="tx2"/>
                </a:solidFill>
                <a:latin typeface="Calibri" pitchFamily="34" charset="0"/>
              </a:rPr>
            </a:br>
            <a:r>
              <a:rPr lang="en-GB" sz="1600" b="1">
                <a:solidFill>
                  <a:schemeClr val="tx2"/>
                </a:solidFill>
                <a:latin typeface="Calibri" pitchFamily="34" charset="0"/>
              </a:rPr>
              <a:t>Model:</a:t>
            </a:r>
            <a:r>
              <a:rPr lang="en-GB" sz="1600">
                <a:solidFill>
                  <a:schemeClr val="tx2"/>
                </a:solidFill>
                <a:latin typeface="Calibri" pitchFamily="34" charset="0"/>
              </a:rPr>
              <a:t>	   y</a:t>
            </a:r>
            <a:r>
              <a:rPr lang="en-GB" sz="1600" baseline="-25000">
                <a:solidFill>
                  <a:schemeClr val="tx2"/>
                </a:solidFill>
                <a:latin typeface="Calibri" pitchFamily="34" charset="0"/>
              </a:rPr>
              <a:t>i, j</a:t>
            </a:r>
            <a:r>
              <a:rPr lang="en-GB" sz="1600">
                <a:solidFill>
                  <a:schemeClr val="tx2"/>
                </a:solidFill>
                <a:latin typeface="Calibri" pitchFamily="34" charset="0"/>
              </a:rPr>
              <a:t> =        +     </a:t>
            </a:r>
            <a:r>
              <a:rPr lang="en-GB" sz="1600" baseline="-25000">
                <a:solidFill>
                  <a:schemeClr val="tx2"/>
                </a:solidFill>
                <a:latin typeface="Calibri" pitchFamily="34" charset="0"/>
              </a:rPr>
              <a:t>i  </a:t>
            </a:r>
            <a:r>
              <a:rPr lang="en-GB" sz="1600">
                <a:solidFill>
                  <a:schemeClr val="tx2"/>
                </a:solidFill>
                <a:latin typeface="Calibri" pitchFamily="34" charset="0"/>
              </a:rPr>
              <a:t>+       </a:t>
            </a:r>
            <a:r>
              <a:rPr lang="en-GB" sz="1600" baseline="-25000">
                <a:solidFill>
                  <a:schemeClr val="tx2"/>
                </a:solidFill>
                <a:latin typeface="Calibri" pitchFamily="34" charset="0"/>
              </a:rPr>
              <a:t>j</a:t>
            </a:r>
            <a:r>
              <a:rPr lang="en-GB" sz="1600">
                <a:solidFill>
                  <a:schemeClr val="tx2"/>
                </a:solidFill>
                <a:latin typeface="Calibri" pitchFamily="34" charset="0"/>
              </a:rPr>
              <a:t> +       </a:t>
            </a:r>
            <a:r>
              <a:rPr lang="en-GB" sz="1600" baseline="-25000">
                <a:solidFill>
                  <a:schemeClr val="tx2"/>
                </a:solidFill>
                <a:latin typeface="Calibri" pitchFamily="34" charset="0"/>
              </a:rPr>
              <a:t>i, j</a:t>
            </a:r>
            <a:r>
              <a:rPr lang="en-GB" sz="1600">
                <a:solidFill>
                  <a:schemeClr val="tx2"/>
                </a:solidFill>
                <a:latin typeface="Calibri" pitchFamily="34" charset="0"/>
              </a:rPr>
              <a:t> 	                                  </a:t>
            </a:r>
            <a:r>
              <a:rPr lang="en-GB" sz="1600" baseline="-25000">
                <a:solidFill>
                  <a:schemeClr val="tx2"/>
                </a:solidFill>
                <a:latin typeface="Calibri" pitchFamily="34" charset="0"/>
              </a:rPr>
              <a:t>i, j</a:t>
            </a:r>
            <a:r>
              <a:rPr lang="en-GB" sz="1600">
                <a:solidFill>
                  <a:schemeClr val="tx2"/>
                </a:solidFill>
                <a:latin typeface="Calibri" pitchFamily="34" charset="0"/>
              </a:rPr>
              <a:t>  ~ N ( 0, </a:t>
            </a:r>
            <a:r>
              <a:rPr lang="en-GB" sz="1600">
                <a:solidFill>
                  <a:schemeClr val="tx2"/>
                </a:solidFill>
                <a:latin typeface="Symbol" pitchFamily="18" charset="2"/>
              </a:rPr>
              <a:t>s</a:t>
            </a:r>
            <a:r>
              <a:rPr lang="en-GB" sz="1600" baseline="30000">
                <a:solidFill>
                  <a:schemeClr val="tx2"/>
                </a:solidFill>
                <a:latin typeface="Symbol" pitchFamily="18" charset="2"/>
              </a:rPr>
              <a:t>2</a:t>
            </a:r>
            <a:r>
              <a:rPr lang="en-GB" sz="1600">
                <a:solidFill>
                  <a:schemeClr val="tx2"/>
                </a:solidFill>
                <a:latin typeface="Calibri" pitchFamily="34" charset="0"/>
              </a:rPr>
              <a:t>)</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b="1">
                <a:solidFill>
                  <a:schemeClr val="tx2"/>
                </a:solidFill>
                <a:latin typeface="Calibri" pitchFamily="34" charset="0"/>
              </a:rPr>
              <a:t>H</a:t>
            </a:r>
            <a:r>
              <a:rPr lang="en-GB" sz="1600" b="1" baseline="-25000">
                <a:solidFill>
                  <a:schemeClr val="tx2"/>
                </a:solidFill>
                <a:latin typeface="Calibri" pitchFamily="34" charset="0"/>
              </a:rPr>
              <a:t>0</a:t>
            </a:r>
            <a:r>
              <a:rPr lang="en-GB" sz="1600">
                <a:solidFill>
                  <a:schemeClr val="tx2"/>
                </a:solidFill>
                <a:latin typeface="Calibri" pitchFamily="34" charset="0"/>
              </a:rPr>
              <a:t>:	  All      </a:t>
            </a:r>
            <a:r>
              <a:rPr lang="en-GB" sz="1600" baseline="-25000">
                <a:solidFill>
                  <a:schemeClr val="tx2"/>
                </a:solidFill>
                <a:latin typeface="Calibri" pitchFamily="34" charset="0"/>
              </a:rPr>
              <a:t>i </a:t>
            </a:r>
            <a:r>
              <a:rPr lang="en-GB" sz="1600">
                <a:solidFill>
                  <a:schemeClr val="tx2"/>
                </a:solidFill>
                <a:latin typeface="Calibri" pitchFamily="34" charset="0"/>
              </a:rPr>
              <a:t>are equal.     </a:t>
            </a:r>
            <a:r>
              <a:rPr lang="en-GB" sz="1600" b="1">
                <a:solidFill>
                  <a:schemeClr val="tx2"/>
                </a:solidFill>
                <a:latin typeface="Calibri" pitchFamily="34" charset="0"/>
              </a:rPr>
              <a:t>H</a:t>
            </a:r>
            <a:r>
              <a:rPr lang="en-GB" sz="1600" b="1" baseline="-25000">
                <a:solidFill>
                  <a:schemeClr val="tx2"/>
                </a:solidFill>
                <a:latin typeface="Calibri" pitchFamily="34" charset="0"/>
              </a:rPr>
              <a:t>0</a:t>
            </a:r>
            <a:r>
              <a:rPr lang="en-GB" sz="1600">
                <a:solidFill>
                  <a:schemeClr val="tx2"/>
                </a:solidFill>
                <a:latin typeface="Calibri" pitchFamily="34" charset="0"/>
              </a:rPr>
              <a:t>: all       </a:t>
            </a:r>
            <a:r>
              <a:rPr lang="en-GB" sz="1600" baseline="-25000">
                <a:solidFill>
                  <a:schemeClr val="tx2"/>
                </a:solidFill>
                <a:latin typeface="Calibri" pitchFamily="34" charset="0"/>
              </a:rPr>
              <a:t>j</a:t>
            </a:r>
            <a:r>
              <a:rPr lang="en-GB" sz="1600">
                <a:solidFill>
                  <a:schemeClr val="tx2"/>
                </a:solidFill>
                <a:latin typeface="Calibri" pitchFamily="34" charset="0"/>
              </a:rPr>
              <a:t> are equal</a:t>
            </a:r>
            <a:br>
              <a:rPr lang="en-GB" sz="1600">
                <a:solidFill>
                  <a:schemeClr val="tx2"/>
                </a:solidFill>
                <a:latin typeface="Calibri" pitchFamily="34" charset="0"/>
              </a:rPr>
            </a:br>
            <a:r>
              <a:rPr lang="en-GB" sz="1600">
                <a:solidFill>
                  <a:schemeClr val="tx2"/>
                </a:solidFill>
                <a:latin typeface="Calibri" pitchFamily="34" charset="0"/>
              </a:rPr>
              <a:t/>
            </a:r>
            <a:br>
              <a:rPr lang="en-GB" sz="1600">
                <a:solidFill>
                  <a:schemeClr val="tx2"/>
                </a:solidFill>
                <a:latin typeface="Calibri" pitchFamily="34" charset="0"/>
              </a:rPr>
            </a:br>
            <a:r>
              <a:rPr lang="en-GB" sz="1600" b="1">
                <a:solidFill>
                  <a:schemeClr val="tx2"/>
                </a:solidFill>
                <a:latin typeface="Calibri" pitchFamily="34" charset="0"/>
              </a:rPr>
              <a:t>AOV Table:</a:t>
            </a:r>
            <a:r>
              <a:rPr lang="en-GB" sz="1600">
                <a:solidFill>
                  <a:schemeClr val="tx2"/>
                </a:solidFill>
                <a:latin typeface="Calibri" pitchFamily="34" charset="0"/>
              </a:rPr>
              <a:t>   </a:t>
            </a:r>
            <a:r>
              <a:rPr lang="en-GB" sz="1600" b="1">
                <a:solidFill>
                  <a:schemeClr val="tx2"/>
                </a:solidFill>
                <a:latin typeface="Calibri" pitchFamily="34" charset="0"/>
              </a:rPr>
              <a:t>Variation        D.F.             Sums of Squares                  Mean Squares             F</a:t>
            </a:r>
            <a:br>
              <a:rPr lang="en-GB" sz="1600" b="1">
                <a:solidFill>
                  <a:schemeClr val="tx2"/>
                </a:solidFill>
                <a:latin typeface="Calibri" pitchFamily="34" charset="0"/>
              </a:rPr>
            </a:b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Between</a:t>
            </a:r>
            <a:r>
              <a:rPr lang="en-GB" sz="1600">
                <a:solidFill>
                  <a:schemeClr val="tx2"/>
                </a:solidFill>
                <a:latin typeface="Calibri" pitchFamily="34" charset="0"/>
              </a:rPr>
              <a:t>       m -1            Q</a:t>
            </a:r>
            <a:r>
              <a:rPr lang="en-GB" sz="1600" baseline="-25000">
                <a:solidFill>
                  <a:schemeClr val="tx2"/>
                </a:solidFill>
                <a:latin typeface="Calibri" pitchFamily="34" charset="0"/>
              </a:rPr>
              <a:t>1</a:t>
            </a:r>
            <a:r>
              <a:rPr lang="en-GB" sz="1600">
                <a:solidFill>
                  <a:schemeClr val="tx2"/>
                </a:solidFill>
                <a:latin typeface="Calibri" pitchFamily="34" charset="0"/>
              </a:rPr>
              <a:t>=  n      (y</a:t>
            </a:r>
            <a:r>
              <a:rPr lang="en-GB" sz="1600" baseline="-25000">
                <a:solidFill>
                  <a:schemeClr val="tx2"/>
                </a:solidFill>
                <a:latin typeface="Calibri" pitchFamily="34" charset="0"/>
              </a:rPr>
              <a:t>i</a:t>
            </a:r>
            <a:r>
              <a:rPr lang="en-GB" sz="1600">
                <a:solidFill>
                  <a:schemeClr val="tx2"/>
                </a:solidFill>
                <a:latin typeface="Calibri" pitchFamily="34" charset="0"/>
              </a:rPr>
              <a:t> </a:t>
            </a:r>
            <a:r>
              <a:rPr lang="en-GB" sz="1600" b="1">
                <a:solidFill>
                  <a:schemeClr val="tx2"/>
                </a:solidFill>
                <a:latin typeface="Calibri" pitchFamily="34" charset="0"/>
              </a:rPr>
              <a:t>.</a:t>
            </a:r>
            <a:r>
              <a:rPr lang="en-GB" sz="1600">
                <a:solidFill>
                  <a:schemeClr val="tx2"/>
                </a:solidFill>
                <a:latin typeface="Calibri" pitchFamily="34" charset="0"/>
              </a:rPr>
              <a:t> -  y )</a:t>
            </a:r>
            <a:r>
              <a:rPr lang="en-GB" sz="1600" baseline="30000">
                <a:solidFill>
                  <a:schemeClr val="tx2"/>
                </a:solidFill>
                <a:latin typeface="Calibri" pitchFamily="34" charset="0"/>
              </a:rPr>
              <a:t>2                     </a:t>
            </a:r>
            <a:r>
              <a:rPr lang="en-GB" sz="1600">
                <a:solidFill>
                  <a:schemeClr val="tx2"/>
                </a:solidFill>
                <a:latin typeface="Calibri" pitchFamily="34" charset="0"/>
              </a:rPr>
              <a:t>MS</a:t>
            </a:r>
            <a:r>
              <a:rPr lang="en-GB" sz="1600" baseline="-25000">
                <a:solidFill>
                  <a:schemeClr val="tx2"/>
                </a:solidFill>
                <a:latin typeface="Calibri" pitchFamily="34" charset="0"/>
              </a:rPr>
              <a:t>1</a:t>
            </a:r>
            <a:r>
              <a:rPr lang="en-GB" sz="1600">
                <a:solidFill>
                  <a:schemeClr val="tx2"/>
                </a:solidFill>
                <a:latin typeface="Calibri" pitchFamily="34" charset="0"/>
              </a:rPr>
              <a:t> = Q</a:t>
            </a:r>
            <a:r>
              <a:rPr lang="en-GB" sz="1600" baseline="-25000">
                <a:solidFill>
                  <a:schemeClr val="tx2"/>
                </a:solidFill>
                <a:latin typeface="Calibri" pitchFamily="34" charset="0"/>
              </a:rPr>
              <a:t>1</a:t>
            </a:r>
            <a:r>
              <a:rPr lang="en-GB" sz="1600">
                <a:solidFill>
                  <a:schemeClr val="tx2"/>
                </a:solidFill>
                <a:latin typeface="Calibri" pitchFamily="34" charset="0"/>
              </a:rPr>
              <a:t>/(m - 1)      MS</a:t>
            </a:r>
            <a:r>
              <a:rPr lang="en-GB" sz="1600" baseline="-25000">
                <a:solidFill>
                  <a:schemeClr val="tx2"/>
                </a:solidFill>
                <a:latin typeface="Calibri" pitchFamily="34" charset="0"/>
              </a:rPr>
              <a:t>1</a:t>
            </a:r>
            <a:r>
              <a:rPr lang="en-GB" sz="1600">
                <a:solidFill>
                  <a:schemeClr val="tx2"/>
                </a:solidFill>
                <a:latin typeface="Calibri" pitchFamily="34" charset="0"/>
              </a:rPr>
              <a:t>/ MS</a:t>
            </a:r>
            <a:r>
              <a:rPr lang="en-GB" sz="1600" baseline="-25000">
                <a:solidFill>
                  <a:schemeClr val="tx2"/>
                </a:solidFill>
                <a:latin typeface="Calibri" pitchFamily="34" charset="0"/>
              </a:rPr>
              <a:t>E</a:t>
            </a:r>
            <a:r>
              <a:rPr lang="en-GB" sz="1600">
                <a:solidFill>
                  <a:schemeClr val="tx2"/>
                </a:solidFill>
                <a:latin typeface="Calibri" pitchFamily="34" charset="0"/>
              </a:rPr>
              <a:t>           </a:t>
            </a: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Rows</a:t>
            </a:r>
            <a:br>
              <a:rPr lang="en-GB" sz="1600" b="1">
                <a:solidFill>
                  <a:schemeClr val="tx2"/>
                </a:solidFill>
                <a:latin typeface="Calibri" pitchFamily="34" charset="0"/>
              </a:rPr>
            </a:br>
            <a:r>
              <a:rPr lang="en-GB" sz="1600" b="1">
                <a:solidFill>
                  <a:schemeClr val="tx2"/>
                </a:solidFill>
                <a:latin typeface="Calibri" pitchFamily="34" charset="0"/>
              </a:rPr>
              <a:t> 	     Between</a:t>
            </a:r>
            <a:r>
              <a:rPr lang="en-GB" sz="1600">
                <a:solidFill>
                  <a:schemeClr val="tx2"/>
                </a:solidFill>
                <a:latin typeface="Calibri" pitchFamily="34" charset="0"/>
              </a:rPr>
              <a:t>        n -1            Q</a:t>
            </a:r>
            <a:r>
              <a:rPr lang="en-GB" sz="1600" baseline="-25000">
                <a:solidFill>
                  <a:schemeClr val="tx2"/>
                </a:solidFill>
                <a:latin typeface="Calibri" pitchFamily="34" charset="0"/>
              </a:rPr>
              <a:t>2</a:t>
            </a:r>
            <a:r>
              <a:rPr lang="en-GB" sz="1600">
                <a:solidFill>
                  <a:schemeClr val="tx2"/>
                </a:solidFill>
                <a:latin typeface="Calibri" pitchFamily="34" charset="0"/>
              </a:rPr>
              <a:t>=  m     (y</a:t>
            </a:r>
            <a:r>
              <a:rPr lang="en-GB" sz="1600" b="1">
                <a:solidFill>
                  <a:schemeClr val="tx2"/>
                </a:solidFill>
                <a:latin typeface="Calibri" pitchFamily="34" charset="0"/>
              </a:rPr>
              <a:t>.</a:t>
            </a:r>
            <a:r>
              <a:rPr lang="en-GB" sz="1600">
                <a:solidFill>
                  <a:schemeClr val="tx2"/>
                </a:solidFill>
                <a:latin typeface="Calibri" pitchFamily="34" charset="0"/>
              </a:rPr>
              <a:t> </a:t>
            </a:r>
            <a:r>
              <a:rPr lang="en-GB" sz="1600" baseline="-25000">
                <a:solidFill>
                  <a:schemeClr val="tx2"/>
                </a:solidFill>
                <a:latin typeface="Calibri" pitchFamily="34" charset="0"/>
              </a:rPr>
              <a:t>j</a:t>
            </a:r>
            <a:r>
              <a:rPr lang="en-GB" sz="1600">
                <a:solidFill>
                  <a:schemeClr val="tx2"/>
                </a:solidFill>
                <a:latin typeface="Calibri" pitchFamily="34" charset="0"/>
              </a:rPr>
              <a:t>  -  y )</a:t>
            </a:r>
            <a:r>
              <a:rPr lang="en-GB" sz="1600" baseline="30000">
                <a:solidFill>
                  <a:schemeClr val="tx2"/>
                </a:solidFill>
                <a:latin typeface="Calibri" pitchFamily="34" charset="0"/>
              </a:rPr>
              <a:t>2                    </a:t>
            </a:r>
            <a:r>
              <a:rPr lang="en-GB" sz="1600">
                <a:solidFill>
                  <a:schemeClr val="tx2"/>
                </a:solidFill>
                <a:latin typeface="Calibri" pitchFamily="34" charset="0"/>
              </a:rPr>
              <a:t>MS</a:t>
            </a:r>
            <a:r>
              <a:rPr lang="en-GB" sz="1600" baseline="-25000">
                <a:solidFill>
                  <a:schemeClr val="tx2"/>
                </a:solidFill>
                <a:latin typeface="Calibri" pitchFamily="34" charset="0"/>
              </a:rPr>
              <a:t>2</a:t>
            </a:r>
            <a:r>
              <a:rPr lang="en-GB" sz="1600">
                <a:solidFill>
                  <a:schemeClr val="tx2"/>
                </a:solidFill>
                <a:latin typeface="Calibri" pitchFamily="34" charset="0"/>
              </a:rPr>
              <a:t> = Q</a:t>
            </a:r>
            <a:r>
              <a:rPr lang="en-GB" sz="1600" baseline="-25000">
                <a:solidFill>
                  <a:schemeClr val="tx2"/>
                </a:solidFill>
                <a:latin typeface="Calibri" pitchFamily="34" charset="0"/>
              </a:rPr>
              <a:t>2</a:t>
            </a:r>
            <a:r>
              <a:rPr lang="en-GB" sz="1600">
                <a:solidFill>
                  <a:schemeClr val="tx2"/>
                </a:solidFill>
                <a:latin typeface="Calibri" pitchFamily="34" charset="0"/>
              </a:rPr>
              <a:t>/(n - 1)       MS</a:t>
            </a:r>
            <a:r>
              <a:rPr lang="en-GB" sz="1600" baseline="-25000">
                <a:solidFill>
                  <a:schemeClr val="tx2"/>
                </a:solidFill>
                <a:latin typeface="Calibri" pitchFamily="34" charset="0"/>
              </a:rPr>
              <a:t>2</a:t>
            </a:r>
            <a:r>
              <a:rPr lang="en-GB" sz="1600">
                <a:solidFill>
                  <a:schemeClr val="tx2"/>
                </a:solidFill>
                <a:latin typeface="Calibri" pitchFamily="34" charset="0"/>
              </a:rPr>
              <a:t>/ MS</a:t>
            </a:r>
            <a:r>
              <a:rPr lang="en-GB" sz="1600" baseline="-25000">
                <a:solidFill>
                  <a:schemeClr val="tx2"/>
                </a:solidFill>
                <a:latin typeface="Calibri" pitchFamily="34" charset="0"/>
              </a:rPr>
              <a:t>E</a:t>
            </a:r>
            <a:r>
              <a:rPr lang="en-GB" sz="1600">
                <a:solidFill>
                  <a:schemeClr val="tx2"/>
                </a:solidFill>
                <a:latin typeface="Calibri" pitchFamily="34" charset="0"/>
              </a:rPr>
              <a:t>           </a:t>
            </a: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Columns 	     </a:t>
            </a:r>
            <a:br>
              <a:rPr lang="en-GB" sz="1600" b="1">
                <a:solidFill>
                  <a:schemeClr val="tx2"/>
                </a:solidFill>
                <a:latin typeface="Calibri" pitchFamily="34" charset="0"/>
              </a:rPr>
            </a:br>
            <a:r>
              <a:rPr lang="en-GB" sz="1600" b="1">
                <a:solidFill>
                  <a:schemeClr val="tx2"/>
                </a:solidFill>
                <a:latin typeface="Calibri" pitchFamily="34" charset="0"/>
              </a:rPr>
              <a:t>	     Residual     </a:t>
            </a:r>
            <a:r>
              <a:rPr lang="en-GB" sz="1200">
                <a:solidFill>
                  <a:schemeClr val="tx2"/>
                </a:solidFill>
                <a:latin typeface="Calibri" pitchFamily="34" charset="0"/>
              </a:rPr>
              <a:t>(m-1)(n-1)</a:t>
            </a:r>
            <a:r>
              <a:rPr lang="en-GB" sz="1600">
                <a:solidFill>
                  <a:schemeClr val="tx2"/>
                </a:solidFill>
                <a:latin typeface="Calibri" pitchFamily="34" charset="0"/>
              </a:rPr>
              <a:t>     Q</a:t>
            </a:r>
            <a:r>
              <a:rPr lang="en-GB" sz="1600" baseline="-25000">
                <a:solidFill>
                  <a:schemeClr val="tx2"/>
                </a:solidFill>
                <a:latin typeface="Calibri" pitchFamily="34" charset="0"/>
              </a:rPr>
              <a:t>E</a:t>
            </a:r>
            <a:r>
              <a:rPr lang="en-GB" sz="1600">
                <a:solidFill>
                  <a:schemeClr val="tx2"/>
                </a:solidFill>
                <a:latin typeface="Calibri" pitchFamily="34" charset="0"/>
              </a:rPr>
              <a:t>=         (y</a:t>
            </a:r>
            <a:r>
              <a:rPr lang="en-GB" sz="1600" baseline="-25000">
                <a:solidFill>
                  <a:schemeClr val="tx2"/>
                </a:solidFill>
                <a:latin typeface="Calibri" pitchFamily="34" charset="0"/>
              </a:rPr>
              <a:t>i, j</a:t>
            </a:r>
            <a:r>
              <a:rPr lang="en-GB" sz="1600">
                <a:solidFill>
                  <a:schemeClr val="tx2"/>
                </a:solidFill>
                <a:latin typeface="Calibri" pitchFamily="34" charset="0"/>
              </a:rPr>
              <a:t> - y</a:t>
            </a:r>
            <a:r>
              <a:rPr lang="en-GB" sz="1600" baseline="-25000">
                <a:solidFill>
                  <a:schemeClr val="tx2"/>
                </a:solidFill>
                <a:latin typeface="Calibri" pitchFamily="34" charset="0"/>
              </a:rPr>
              <a:t>i </a:t>
            </a:r>
            <a:r>
              <a:rPr lang="en-GB" sz="1600" b="1">
                <a:solidFill>
                  <a:schemeClr val="tx2"/>
                </a:solidFill>
                <a:latin typeface="Calibri" pitchFamily="34" charset="0"/>
              </a:rPr>
              <a:t>.</a:t>
            </a:r>
            <a:r>
              <a:rPr lang="en-GB" sz="1600">
                <a:solidFill>
                  <a:schemeClr val="tx2"/>
                </a:solidFill>
                <a:latin typeface="Calibri" pitchFamily="34" charset="0"/>
              </a:rPr>
              <a:t> - y</a:t>
            </a:r>
            <a:r>
              <a:rPr lang="en-GB" sz="1600" b="1">
                <a:solidFill>
                  <a:schemeClr val="tx2"/>
                </a:solidFill>
                <a:latin typeface="Calibri" pitchFamily="34" charset="0"/>
              </a:rPr>
              <a:t>.</a:t>
            </a:r>
            <a:r>
              <a:rPr lang="en-GB" sz="1600" baseline="-25000">
                <a:solidFill>
                  <a:schemeClr val="tx2"/>
                </a:solidFill>
                <a:latin typeface="Calibri" pitchFamily="34" charset="0"/>
              </a:rPr>
              <a:t> j</a:t>
            </a:r>
            <a:r>
              <a:rPr lang="en-GB" sz="1600">
                <a:solidFill>
                  <a:schemeClr val="tx2"/>
                </a:solidFill>
                <a:latin typeface="Calibri" pitchFamily="34" charset="0"/>
              </a:rPr>
              <a:t> + y)</a:t>
            </a:r>
            <a:r>
              <a:rPr lang="en-GB" sz="1600" baseline="30000">
                <a:solidFill>
                  <a:schemeClr val="tx2"/>
                </a:solidFill>
                <a:latin typeface="Calibri" pitchFamily="34" charset="0"/>
              </a:rPr>
              <a:t>2        </a:t>
            </a:r>
            <a:r>
              <a:rPr lang="en-GB" sz="1600">
                <a:solidFill>
                  <a:schemeClr val="tx2"/>
                </a:solidFill>
                <a:latin typeface="Calibri" pitchFamily="34" charset="0"/>
              </a:rPr>
              <a:t>MS</a:t>
            </a:r>
            <a:r>
              <a:rPr lang="en-GB" sz="1600" baseline="-25000">
                <a:solidFill>
                  <a:schemeClr val="tx2"/>
                </a:solidFill>
                <a:latin typeface="Calibri" pitchFamily="34" charset="0"/>
              </a:rPr>
              <a:t>E</a:t>
            </a:r>
            <a:r>
              <a:rPr lang="en-GB" sz="1600">
                <a:solidFill>
                  <a:schemeClr val="tx2"/>
                </a:solidFill>
                <a:latin typeface="Calibri" pitchFamily="34" charset="0"/>
              </a:rPr>
              <a:t> = Q</a:t>
            </a:r>
            <a:r>
              <a:rPr lang="en-GB" sz="1600" baseline="-25000">
                <a:solidFill>
                  <a:schemeClr val="tx2"/>
                </a:solidFill>
                <a:latin typeface="Calibri" pitchFamily="34" charset="0"/>
              </a:rPr>
              <a:t>E</a:t>
            </a:r>
            <a:r>
              <a:rPr lang="en-GB" sz="1600">
                <a:solidFill>
                  <a:schemeClr val="tx2"/>
                </a:solidFill>
                <a:latin typeface="Calibri" pitchFamily="34" charset="0"/>
              </a:rPr>
              <a:t>/</a:t>
            </a:r>
            <a:r>
              <a:rPr lang="en-GB" sz="1200">
                <a:solidFill>
                  <a:schemeClr val="tx2"/>
                </a:solidFill>
                <a:latin typeface="Calibri" pitchFamily="34" charset="0"/>
              </a:rPr>
              <a:t>(m-1)(n-1)</a:t>
            </a:r>
            <a:r>
              <a:rPr lang="en-GB" sz="1600">
                <a:solidFill>
                  <a:schemeClr val="tx2"/>
                </a:solidFill>
                <a:latin typeface="Calibri" pitchFamily="34" charset="0"/>
              </a:rPr>
              <a:t> </a:t>
            </a: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a:r>
            <a:br>
              <a:rPr lang="en-GB" sz="1600" b="1">
                <a:solidFill>
                  <a:schemeClr val="tx2"/>
                </a:solidFill>
                <a:latin typeface="Calibri" pitchFamily="34" charset="0"/>
              </a:rPr>
            </a:br>
            <a:r>
              <a:rPr lang="en-GB" sz="1600" b="1">
                <a:solidFill>
                  <a:schemeClr val="tx2"/>
                </a:solidFill>
                <a:latin typeface="Calibri" pitchFamily="34" charset="0"/>
              </a:rPr>
              <a:t> 	    Total              </a:t>
            </a:r>
            <a:r>
              <a:rPr lang="en-GB" sz="1600">
                <a:solidFill>
                  <a:schemeClr val="tx2"/>
                </a:solidFill>
                <a:latin typeface="Calibri" pitchFamily="34" charset="0"/>
              </a:rPr>
              <a:t>mn -1        Q</a:t>
            </a:r>
            <a:r>
              <a:rPr lang="en-GB" sz="1600" baseline="-25000">
                <a:solidFill>
                  <a:schemeClr val="tx2"/>
                </a:solidFill>
                <a:latin typeface="Calibri" pitchFamily="34" charset="0"/>
              </a:rPr>
              <a:t>  </a:t>
            </a:r>
            <a:r>
              <a:rPr lang="en-GB" sz="1600">
                <a:solidFill>
                  <a:schemeClr val="tx2"/>
                </a:solidFill>
                <a:latin typeface="Calibri" pitchFamily="34" charset="0"/>
              </a:rPr>
              <a:t>=   </a:t>
            </a:r>
            <a:r>
              <a:rPr lang="en-GB" sz="1600" baseline="-25000">
                <a:solidFill>
                  <a:schemeClr val="tx2"/>
                </a:solidFill>
                <a:latin typeface="Calibri" pitchFamily="34" charset="0"/>
              </a:rPr>
              <a:t>             </a:t>
            </a:r>
            <a:r>
              <a:rPr lang="en-GB" sz="1600">
                <a:solidFill>
                  <a:schemeClr val="tx2"/>
                </a:solidFill>
                <a:latin typeface="Calibri" pitchFamily="34" charset="0"/>
              </a:rPr>
              <a:t>(y</a:t>
            </a:r>
            <a:r>
              <a:rPr lang="en-GB" sz="1600" baseline="-25000">
                <a:solidFill>
                  <a:schemeClr val="tx2"/>
                </a:solidFill>
                <a:latin typeface="Calibri" pitchFamily="34" charset="0"/>
              </a:rPr>
              <a:t>i, j.</a:t>
            </a:r>
            <a:r>
              <a:rPr lang="en-GB" sz="1600">
                <a:solidFill>
                  <a:schemeClr val="tx2"/>
                </a:solidFill>
                <a:latin typeface="Calibri" pitchFamily="34" charset="0"/>
              </a:rPr>
              <a:t> - y )</a:t>
            </a:r>
            <a:r>
              <a:rPr lang="en-GB" sz="1600" baseline="30000">
                <a:solidFill>
                  <a:schemeClr val="tx2"/>
                </a:solidFill>
                <a:latin typeface="Calibri" pitchFamily="34" charset="0"/>
              </a:rPr>
              <a:t>2</a:t>
            </a:r>
            <a:r>
              <a:rPr lang="en-GB" sz="1600">
                <a:solidFill>
                  <a:schemeClr val="tx2"/>
                </a:solidFill>
                <a:latin typeface="Calibri" pitchFamily="34" charset="0"/>
              </a:rPr>
              <a:t>                      Q</a:t>
            </a:r>
            <a:r>
              <a:rPr lang="en-GB" sz="1600" baseline="-25000">
                <a:solidFill>
                  <a:schemeClr val="tx2"/>
                </a:solidFill>
                <a:latin typeface="Calibri" pitchFamily="34" charset="0"/>
              </a:rPr>
              <a:t> </a:t>
            </a:r>
            <a:r>
              <a:rPr lang="en-GB" sz="1600">
                <a:solidFill>
                  <a:schemeClr val="tx2"/>
                </a:solidFill>
                <a:latin typeface="Calibri" pitchFamily="34" charset="0"/>
              </a:rPr>
              <a:t>/( mn - 1)  </a:t>
            </a:r>
          </a:p>
        </p:txBody>
      </p:sp>
      <p:sp>
        <p:nvSpPr>
          <p:cNvPr id="10339" name="Line 5"/>
          <p:cNvSpPr>
            <a:spLocks noChangeShapeType="1"/>
          </p:cNvSpPr>
          <p:nvPr/>
        </p:nvSpPr>
        <p:spPr bwMode="auto">
          <a:xfrm>
            <a:off x="1524000" y="836613"/>
            <a:ext cx="25908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0" name="Line 6"/>
          <p:cNvSpPr>
            <a:spLocks noChangeShapeType="1"/>
          </p:cNvSpPr>
          <p:nvPr/>
        </p:nvSpPr>
        <p:spPr bwMode="auto">
          <a:xfrm>
            <a:off x="1524000" y="1628775"/>
            <a:ext cx="25908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0318" name="Object 78"/>
          <p:cNvGraphicFramePr>
            <a:graphicFrameLocks/>
          </p:cNvGraphicFramePr>
          <p:nvPr/>
        </p:nvGraphicFramePr>
        <p:xfrm>
          <a:off x="4354513" y="5449888"/>
          <a:ext cx="217487" cy="284162"/>
        </p:xfrm>
        <a:graphic>
          <a:graphicData uri="http://schemas.openxmlformats.org/presentationml/2006/ole">
            <mc:AlternateContent xmlns:mc="http://schemas.openxmlformats.org/markup-compatibility/2006">
              <mc:Choice xmlns:v="urn:schemas-microsoft-com:vml" Requires="v">
                <p:oleObj spid="_x0000_s10527" name="Equation" r:id="rId3" imgW="291973" imgH="253890" progId="Equation.2">
                  <p:embed/>
                </p:oleObj>
              </mc:Choice>
              <mc:Fallback>
                <p:oleObj name="Equation" r:id="rId3" imgW="291973" imgH="253890" progId="Equation.2">
                  <p:embed/>
                  <p:pic>
                    <p:nvPicPr>
                      <p:cNvPr id="0" name="Picture 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544988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19" name="Object 79"/>
          <p:cNvGraphicFramePr>
            <a:graphicFrameLocks/>
          </p:cNvGraphicFramePr>
          <p:nvPr/>
        </p:nvGraphicFramePr>
        <p:xfrm>
          <a:off x="1906588" y="2497138"/>
          <a:ext cx="217487" cy="284162"/>
        </p:xfrm>
        <a:graphic>
          <a:graphicData uri="http://schemas.openxmlformats.org/presentationml/2006/ole">
            <mc:AlternateContent xmlns:mc="http://schemas.openxmlformats.org/markup-compatibility/2006">
              <mc:Choice xmlns:v="urn:schemas-microsoft-com:vml" Requires="v">
                <p:oleObj spid="_x0000_s10528" name="Equation" r:id="rId5" imgW="291973" imgH="253890" progId="Equation.2">
                  <p:embed/>
                </p:oleObj>
              </mc:Choice>
              <mc:Fallback>
                <p:oleObj name="Equation" r:id="rId5" imgW="291973" imgH="253890" progId="Equation.2">
                  <p:embed/>
                  <p:pic>
                    <p:nvPicPr>
                      <p:cNvPr id="0" name="Picture 7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24971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0" name="Object 80"/>
          <p:cNvGraphicFramePr>
            <a:graphicFrameLocks/>
          </p:cNvGraphicFramePr>
          <p:nvPr/>
        </p:nvGraphicFramePr>
        <p:xfrm>
          <a:off x="2124075" y="2497138"/>
          <a:ext cx="217488" cy="284162"/>
        </p:xfrm>
        <a:graphic>
          <a:graphicData uri="http://schemas.openxmlformats.org/presentationml/2006/ole">
            <mc:AlternateContent xmlns:mc="http://schemas.openxmlformats.org/markup-compatibility/2006">
              <mc:Choice xmlns:v="urn:schemas-microsoft-com:vml" Requires="v">
                <p:oleObj spid="_x0000_s10529" name="Equation" r:id="rId6" imgW="291973" imgH="253890" progId="Equation.2">
                  <p:embed/>
                </p:oleObj>
              </mc:Choice>
              <mc:Fallback>
                <p:oleObj name="Equation" r:id="rId6" imgW="291973" imgH="253890" progId="Equation.2">
                  <p:embed/>
                  <p:pic>
                    <p:nvPicPr>
                      <p:cNvPr id="0" name="Picture 8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497138"/>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1" name="Line 10"/>
          <p:cNvSpPr>
            <a:spLocks noChangeShapeType="1"/>
          </p:cNvSpPr>
          <p:nvPr/>
        </p:nvSpPr>
        <p:spPr bwMode="auto">
          <a:xfrm>
            <a:off x="4716463" y="836613"/>
            <a:ext cx="152400"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0321" name="Object 81"/>
          <p:cNvGraphicFramePr>
            <a:graphicFrameLocks/>
          </p:cNvGraphicFramePr>
          <p:nvPr/>
        </p:nvGraphicFramePr>
        <p:xfrm>
          <a:off x="4716463" y="2497138"/>
          <a:ext cx="217487" cy="284162"/>
        </p:xfrm>
        <a:graphic>
          <a:graphicData uri="http://schemas.openxmlformats.org/presentationml/2006/ole">
            <mc:AlternateContent xmlns:mc="http://schemas.openxmlformats.org/markup-compatibility/2006">
              <mc:Choice xmlns:v="urn:schemas-microsoft-com:vml" Requires="v">
                <p:oleObj spid="_x0000_s10530" name="Equation" r:id="rId7" imgW="291973" imgH="253890" progId="Equation.2">
                  <p:embed/>
                </p:oleObj>
              </mc:Choice>
              <mc:Fallback>
                <p:oleObj name="Equation" r:id="rId7" imgW="291973" imgH="253890" progId="Equation.2">
                  <p:embed/>
                  <p:pic>
                    <p:nvPicPr>
                      <p:cNvPr id="0" name="Picture 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49713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2" name="Object 82"/>
          <p:cNvGraphicFramePr>
            <a:graphicFrameLocks/>
          </p:cNvGraphicFramePr>
          <p:nvPr/>
        </p:nvGraphicFramePr>
        <p:xfrm>
          <a:off x="3419475" y="2497138"/>
          <a:ext cx="217488" cy="284162"/>
        </p:xfrm>
        <a:graphic>
          <a:graphicData uri="http://schemas.openxmlformats.org/presentationml/2006/ole">
            <mc:AlternateContent xmlns:mc="http://schemas.openxmlformats.org/markup-compatibility/2006">
              <mc:Choice xmlns:v="urn:schemas-microsoft-com:vml" Requires="v">
                <p:oleObj spid="_x0000_s10531" name="Equation" r:id="rId8" imgW="291973" imgH="253890" progId="Equation.2">
                  <p:embed/>
                </p:oleObj>
              </mc:Choice>
              <mc:Fallback>
                <p:oleObj name="Equation" r:id="rId8" imgW="291973" imgH="253890" progId="Equation.2">
                  <p:embed/>
                  <p:pic>
                    <p:nvPicPr>
                      <p:cNvPr id="0" name="Picture 8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475" y="2497138"/>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2" name="Line 13"/>
          <p:cNvSpPr>
            <a:spLocks noChangeShapeType="1"/>
          </p:cNvSpPr>
          <p:nvPr/>
        </p:nvSpPr>
        <p:spPr bwMode="auto">
          <a:xfrm>
            <a:off x="4716463" y="5013325"/>
            <a:ext cx="7143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3" name="Line 14"/>
          <p:cNvSpPr>
            <a:spLocks noChangeShapeType="1"/>
          </p:cNvSpPr>
          <p:nvPr/>
        </p:nvSpPr>
        <p:spPr bwMode="auto">
          <a:xfrm>
            <a:off x="5148263" y="5516563"/>
            <a:ext cx="730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4" name="Line 15"/>
          <p:cNvSpPr>
            <a:spLocks noChangeShapeType="1"/>
          </p:cNvSpPr>
          <p:nvPr/>
        </p:nvSpPr>
        <p:spPr bwMode="auto">
          <a:xfrm>
            <a:off x="5221288" y="5949950"/>
            <a:ext cx="7143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5" name="Line 16"/>
          <p:cNvSpPr>
            <a:spLocks noChangeShapeType="1"/>
          </p:cNvSpPr>
          <p:nvPr/>
        </p:nvSpPr>
        <p:spPr bwMode="auto">
          <a:xfrm>
            <a:off x="5076825" y="6453188"/>
            <a:ext cx="79375"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0323" name="Object 83"/>
          <p:cNvGraphicFramePr>
            <a:graphicFrameLocks/>
          </p:cNvGraphicFramePr>
          <p:nvPr/>
        </p:nvGraphicFramePr>
        <p:xfrm>
          <a:off x="3994150" y="5953125"/>
          <a:ext cx="217488" cy="284163"/>
        </p:xfrm>
        <a:graphic>
          <a:graphicData uri="http://schemas.openxmlformats.org/presentationml/2006/ole">
            <mc:AlternateContent xmlns:mc="http://schemas.openxmlformats.org/markup-compatibility/2006">
              <mc:Choice xmlns:v="urn:schemas-microsoft-com:vml" Requires="v">
                <p:oleObj spid="_x0000_s10532" name="Equation" r:id="rId9" imgW="291973" imgH="253890" progId="Equation.2">
                  <p:embed/>
                </p:oleObj>
              </mc:Choice>
              <mc:Fallback>
                <p:oleObj name="Equation" r:id="rId9" imgW="291973" imgH="253890" progId="Equation.2">
                  <p:embed/>
                  <p:pic>
                    <p:nvPicPr>
                      <p:cNvPr id="0" name="Picture 8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150" y="5953125"/>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4" name="Object 84"/>
          <p:cNvGraphicFramePr>
            <a:graphicFrameLocks/>
          </p:cNvGraphicFramePr>
          <p:nvPr/>
        </p:nvGraphicFramePr>
        <p:xfrm>
          <a:off x="4140200" y="6384925"/>
          <a:ext cx="217488" cy="284163"/>
        </p:xfrm>
        <a:graphic>
          <a:graphicData uri="http://schemas.openxmlformats.org/presentationml/2006/ole">
            <mc:AlternateContent xmlns:mc="http://schemas.openxmlformats.org/markup-compatibility/2006">
              <mc:Choice xmlns:v="urn:schemas-microsoft-com:vml" Requires="v">
                <p:oleObj spid="_x0000_s10533" name="Equation" r:id="rId10" imgW="291973" imgH="253890" progId="Equation.2">
                  <p:embed/>
                </p:oleObj>
              </mc:Choice>
              <mc:Fallback>
                <p:oleObj name="Equation" r:id="rId10" imgW="291973" imgH="253890" progId="Equation.2">
                  <p:embed/>
                  <p:pic>
                    <p:nvPicPr>
                      <p:cNvPr id="0" name="Picture 8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6384925"/>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5" name="Object 85"/>
          <p:cNvGraphicFramePr>
            <a:graphicFrameLocks/>
          </p:cNvGraphicFramePr>
          <p:nvPr/>
        </p:nvGraphicFramePr>
        <p:xfrm>
          <a:off x="4138613" y="5953125"/>
          <a:ext cx="217487" cy="284163"/>
        </p:xfrm>
        <a:graphic>
          <a:graphicData uri="http://schemas.openxmlformats.org/presentationml/2006/ole">
            <mc:AlternateContent xmlns:mc="http://schemas.openxmlformats.org/markup-compatibility/2006">
              <mc:Choice xmlns:v="urn:schemas-microsoft-com:vml" Requires="v">
                <p:oleObj spid="_x0000_s10534" name="Equation" r:id="rId11" imgW="291973" imgH="253890" progId="Equation.2">
                  <p:embed/>
                </p:oleObj>
              </mc:Choice>
              <mc:Fallback>
                <p:oleObj name="Equation" r:id="rId11" imgW="291973" imgH="253890" progId="Equation.2">
                  <p:embed/>
                  <p:pic>
                    <p:nvPicPr>
                      <p:cNvPr id="0" name="Picture 8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613" y="5953125"/>
                        <a:ext cx="217487"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6" name="Object 86"/>
          <p:cNvGraphicFramePr>
            <a:graphicFrameLocks/>
          </p:cNvGraphicFramePr>
          <p:nvPr/>
        </p:nvGraphicFramePr>
        <p:xfrm>
          <a:off x="4356100" y="6384925"/>
          <a:ext cx="217488" cy="284163"/>
        </p:xfrm>
        <a:graphic>
          <a:graphicData uri="http://schemas.openxmlformats.org/presentationml/2006/ole">
            <mc:AlternateContent xmlns:mc="http://schemas.openxmlformats.org/markup-compatibility/2006">
              <mc:Choice xmlns:v="urn:schemas-microsoft-com:vml" Requires="v">
                <p:oleObj spid="_x0000_s10535" name="Equation" r:id="rId12" imgW="291973" imgH="253890" progId="Equation.2">
                  <p:embed/>
                </p:oleObj>
              </mc:Choice>
              <mc:Fallback>
                <p:oleObj name="Equation" r:id="rId12" imgW="291973" imgH="253890" progId="Equation.2">
                  <p:embed/>
                  <p:pic>
                    <p:nvPicPr>
                      <p:cNvPr id="0" name="Picture 8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6384925"/>
                        <a:ext cx="2174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6" name="Line 21"/>
          <p:cNvSpPr>
            <a:spLocks noChangeShapeType="1"/>
          </p:cNvSpPr>
          <p:nvPr/>
        </p:nvSpPr>
        <p:spPr bwMode="auto">
          <a:xfrm>
            <a:off x="1752600" y="4365625"/>
            <a:ext cx="11113" cy="23764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7" name="Line 22"/>
          <p:cNvSpPr>
            <a:spLocks noChangeShapeType="1"/>
          </p:cNvSpPr>
          <p:nvPr/>
        </p:nvSpPr>
        <p:spPr bwMode="auto">
          <a:xfrm>
            <a:off x="1752600" y="4343400"/>
            <a:ext cx="683736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8" name="Line 23"/>
          <p:cNvSpPr>
            <a:spLocks noChangeShapeType="1"/>
          </p:cNvSpPr>
          <p:nvPr/>
        </p:nvSpPr>
        <p:spPr bwMode="auto">
          <a:xfrm>
            <a:off x="1752600" y="4797425"/>
            <a:ext cx="683736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49" name="Line 24"/>
          <p:cNvSpPr>
            <a:spLocks noChangeShapeType="1"/>
          </p:cNvSpPr>
          <p:nvPr/>
        </p:nvSpPr>
        <p:spPr bwMode="auto">
          <a:xfrm>
            <a:off x="1766888" y="6308725"/>
            <a:ext cx="683736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0" name="Line 25"/>
          <p:cNvSpPr>
            <a:spLocks noChangeShapeType="1"/>
          </p:cNvSpPr>
          <p:nvPr/>
        </p:nvSpPr>
        <p:spPr bwMode="auto">
          <a:xfrm>
            <a:off x="1752600" y="6742113"/>
            <a:ext cx="683736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1" name="Line 26"/>
          <p:cNvSpPr>
            <a:spLocks noChangeShapeType="1"/>
          </p:cNvSpPr>
          <p:nvPr/>
        </p:nvSpPr>
        <p:spPr bwMode="auto">
          <a:xfrm>
            <a:off x="2771775" y="4365625"/>
            <a:ext cx="0" cy="23764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2" name="Line 27"/>
          <p:cNvSpPr>
            <a:spLocks noChangeShapeType="1"/>
          </p:cNvSpPr>
          <p:nvPr/>
        </p:nvSpPr>
        <p:spPr bwMode="auto">
          <a:xfrm>
            <a:off x="3635375" y="4343400"/>
            <a:ext cx="0" cy="239871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3" name="Line 28"/>
          <p:cNvSpPr>
            <a:spLocks noChangeShapeType="1"/>
          </p:cNvSpPr>
          <p:nvPr/>
        </p:nvSpPr>
        <p:spPr bwMode="auto">
          <a:xfrm>
            <a:off x="5940425" y="4343400"/>
            <a:ext cx="0" cy="239871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4" name="Line 29"/>
          <p:cNvSpPr>
            <a:spLocks noChangeShapeType="1"/>
          </p:cNvSpPr>
          <p:nvPr/>
        </p:nvSpPr>
        <p:spPr bwMode="auto">
          <a:xfrm>
            <a:off x="7596188" y="4343400"/>
            <a:ext cx="0" cy="239871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5" name="Line 30"/>
          <p:cNvSpPr>
            <a:spLocks noChangeShapeType="1"/>
          </p:cNvSpPr>
          <p:nvPr/>
        </p:nvSpPr>
        <p:spPr bwMode="auto">
          <a:xfrm flipH="1">
            <a:off x="8604250" y="4365625"/>
            <a:ext cx="0" cy="2376488"/>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6" name="Line 31"/>
          <p:cNvSpPr>
            <a:spLocks noChangeShapeType="1"/>
          </p:cNvSpPr>
          <p:nvPr/>
        </p:nvSpPr>
        <p:spPr bwMode="auto">
          <a:xfrm>
            <a:off x="7935913" y="6019800"/>
            <a:ext cx="381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7" name="Line 32"/>
          <p:cNvSpPr>
            <a:spLocks noChangeShapeType="1"/>
          </p:cNvSpPr>
          <p:nvPr/>
        </p:nvSpPr>
        <p:spPr bwMode="auto">
          <a:xfrm>
            <a:off x="7885113" y="6553200"/>
            <a:ext cx="3810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8" name="Line 33"/>
          <p:cNvSpPr>
            <a:spLocks noChangeShapeType="1"/>
          </p:cNvSpPr>
          <p:nvPr/>
        </p:nvSpPr>
        <p:spPr bwMode="auto">
          <a:xfrm>
            <a:off x="4860925" y="5949950"/>
            <a:ext cx="7143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59" name="Line 34"/>
          <p:cNvSpPr>
            <a:spLocks noChangeShapeType="1"/>
          </p:cNvSpPr>
          <p:nvPr/>
        </p:nvSpPr>
        <p:spPr bwMode="auto">
          <a:xfrm>
            <a:off x="4716463" y="134143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0" name="Line 35"/>
          <p:cNvSpPr>
            <a:spLocks noChangeShapeType="1"/>
          </p:cNvSpPr>
          <p:nvPr/>
        </p:nvSpPr>
        <p:spPr bwMode="auto">
          <a:xfrm>
            <a:off x="3563938" y="177323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1" name="Line 36"/>
          <p:cNvSpPr>
            <a:spLocks noChangeShapeType="1"/>
          </p:cNvSpPr>
          <p:nvPr/>
        </p:nvSpPr>
        <p:spPr bwMode="auto">
          <a:xfrm>
            <a:off x="2555875" y="177323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2" name="Line 37"/>
          <p:cNvSpPr>
            <a:spLocks noChangeShapeType="1"/>
          </p:cNvSpPr>
          <p:nvPr/>
        </p:nvSpPr>
        <p:spPr bwMode="auto">
          <a:xfrm>
            <a:off x="6435725" y="177323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3" name="Line 38"/>
          <p:cNvSpPr>
            <a:spLocks noChangeShapeType="1"/>
          </p:cNvSpPr>
          <p:nvPr/>
        </p:nvSpPr>
        <p:spPr bwMode="auto">
          <a:xfrm>
            <a:off x="2057400" y="177323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4" name="Line 39"/>
          <p:cNvSpPr>
            <a:spLocks noChangeShapeType="1"/>
          </p:cNvSpPr>
          <p:nvPr/>
        </p:nvSpPr>
        <p:spPr bwMode="auto">
          <a:xfrm>
            <a:off x="1600200" y="1773238"/>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5" name="Line 40"/>
          <p:cNvSpPr>
            <a:spLocks noChangeShapeType="1"/>
          </p:cNvSpPr>
          <p:nvPr/>
        </p:nvSpPr>
        <p:spPr bwMode="auto">
          <a:xfrm>
            <a:off x="2771775" y="2565400"/>
            <a:ext cx="730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6" name="Line 41"/>
          <p:cNvSpPr>
            <a:spLocks noChangeShapeType="1"/>
          </p:cNvSpPr>
          <p:nvPr/>
        </p:nvSpPr>
        <p:spPr bwMode="auto">
          <a:xfrm>
            <a:off x="4140200" y="2565400"/>
            <a:ext cx="7143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7" name="Line 42"/>
          <p:cNvSpPr>
            <a:spLocks noChangeShapeType="1"/>
          </p:cNvSpPr>
          <p:nvPr/>
        </p:nvSpPr>
        <p:spPr bwMode="auto">
          <a:xfrm>
            <a:off x="3779838" y="2565400"/>
            <a:ext cx="7302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8" name="Line 43"/>
          <p:cNvSpPr>
            <a:spLocks noChangeShapeType="1"/>
          </p:cNvSpPr>
          <p:nvPr/>
        </p:nvSpPr>
        <p:spPr bwMode="auto">
          <a:xfrm>
            <a:off x="5508625" y="2565400"/>
            <a:ext cx="7143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69" name="Line 44"/>
          <p:cNvSpPr>
            <a:spLocks noChangeShapeType="1"/>
          </p:cNvSpPr>
          <p:nvPr/>
        </p:nvSpPr>
        <p:spPr bwMode="auto">
          <a:xfrm>
            <a:off x="5148263" y="2565400"/>
            <a:ext cx="7143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70" name="Line 45"/>
          <p:cNvSpPr>
            <a:spLocks noChangeShapeType="1"/>
          </p:cNvSpPr>
          <p:nvPr/>
        </p:nvSpPr>
        <p:spPr bwMode="auto">
          <a:xfrm>
            <a:off x="7667625" y="2565400"/>
            <a:ext cx="8096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71" name="Line 46"/>
          <p:cNvSpPr>
            <a:spLocks noChangeShapeType="1"/>
          </p:cNvSpPr>
          <p:nvPr/>
        </p:nvSpPr>
        <p:spPr bwMode="auto">
          <a:xfrm>
            <a:off x="6869113" y="2565400"/>
            <a:ext cx="79375"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72" name="Line 47"/>
          <p:cNvSpPr>
            <a:spLocks noChangeShapeType="1"/>
          </p:cNvSpPr>
          <p:nvPr/>
        </p:nvSpPr>
        <p:spPr bwMode="auto">
          <a:xfrm>
            <a:off x="7235825" y="2565400"/>
            <a:ext cx="79375" cy="0"/>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0327" name="Object 87"/>
          <p:cNvGraphicFramePr>
            <a:graphicFrameLocks/>
          </p:cNvGraphicFramePr>
          <p:nvPr/>
        </p:nvGraphicFramePr>
        <p:xfrm>
          <a:off x="6010275" y="2497138"/>
          <a:ext cx="217488" cy="284162"/>
        </p:xfrm>
        <a:graphic>
          <a:graphicData uri="http://schemas.openxmlformats.org/presentationml/2006/ole">
            <mc:AlternateContent xmlns:mc="http://schemas.openxmlformats.org/markup-compatibility/2006">
              <mc:Choice xmlns:v="urn:schemas-microsoft-com:vml" Requires="v">
                <p:oleObj spid="_x0000_s10536" name="Equation" r:id="rId13" imgW="291973" imgH="253890" progId="Equation.2">
                  <p:embed/>
                </p:oleObj>
              </mc:Choice>
              <mc:Fallback>
                <p:oleObj name="Equation" r:id="rId13" imgW="291973" imgH="253890" progId="Equation.2">
                  <p:embed/>
                  <p:pic>
                    <p:nvPicPr>
                      <p:cNvPr id="0" name="Picture 8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0275" y="2497138"/>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8" name="Object 88"/>
          <p:cNvGraphicFramePr>
            <a:graphicFrameLocks/>
          </p:cNvGraphicFramePr>
          <p:nvPr/>
        </p:nvGraphicFramePr>
        <p:xfrm>
          <a:off x="6226175" y="2497138"/>
          <a:ext cx="217488" cy="284162"/>
        </p:xfrm>
        <a:graphic>
          <a:graphicData uri="http://schemas.openxmlformats.org/presentationml/2006/ole">
            <mc:AlternateContent xmlns:mc="http://schemas.openxmlformats.org/markup-compatibility/2006">
              <mc:Choice xmlns:v="urn:schemas-microsoft-com:vml" Requires="v">
                <p:oleObj spid="_x0000_s10537" name="Equation" r:id="rId14" imgW="291973" imgH="253890" progId="Equation.2">
                  <p:embed/>
                </p:oleObj>
              </mc:Choice>
              <mc:Fallback>
                <p:oleObj name="Equation" r:id="rId14" imgW="291973" imgH="253890" progId="Equation.2">
                  <p:embed/>
                  <p:pic>
                    <p:nvPicPr>
                      <p:cNvPr id="0" name="Picture 8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6175" y="2497138"/>
                        <a:ext cx="2174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9" name="Object 89"/>
          <p:cNvGraphicFramePr>
            <a:graphicFrameLocks/>
          </p:cNvGraphicFramePr>
          <p:nvPr/>
        </p:nvGraphicFramePr>
        <p:xfrm>
          <a:off x="2627313" y="3573463"/>
          <a:ext cx="214312" cy="195262"/>
        </p:xfrm>
        <a:graphic>
          <a:graphicData uri="http://schemas.openxmlformats.org/presentationml/2006/ole">
            <mc:AlternateContent xmlns:mc="http://schemas.openxmlformats.org/markup-compatibility/2006">
              <mc:Choice xmlns:v="urn:schemas-microsoft-com:vml" Requires="v">
                <p:oleObj spid="_x0000_s10538" name="Equation" r:id="rId15" imgW="152334" imgH="139639" progId="Equation.2">
                  <p:embed/>
                </p:oleObj>
              </mc:Choice>
              <mc:Fallback>
                <p:oleObj name="Equation" r:id="rId15" imgW="152334" imgH="139639" progId="Equation.2">
                  <p:embed/>
                  <p:pic>
                    <p:nvPicPr>
                      <p:cNvPr id="0" name="Picture 89"/>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27313" y="3573463"/>
                        <a:ext cx="214312"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0" name="Object 90"/>
          <p:cNvGraphicFramePr>
            <a:graphicFrameLocks/>
          </p:cNvGraphicFramePr>
          <p:nvPr/>
        </p:nvGraphicFramePr>
        <p:xfrm>
          <a:off x="3132138" y="3473450"/>
          <a:ext cx="214312" cy="315913"/>
        </p:xfrm>
        <a:graphic>
          <a:graphicData uri="http://schemas.openxmlformats.org/presentationml/2006/ole">
            <mc:AlternateContent xmlns:mc="http://schemas.openxmlformats.org/markup-compatibility/2006">
              <mc:Choice xmlns:v="urn:schemas-microsoft-com:vml" Requires="v">
                <p:oleObj spid="_x0000_s10539" name="Equation" r:id="rId17" imgW="139639" imgH="203112" progId="Equation.2">
                  <p:embed/>
                </p:oleObj>
              </mc:Choice>
              <mc:Fallback>
                <p:oleObj name="Equation" r:id="rId17" imgW="139639" imgH="203112" progId="Equation.2">
                  <p:embed/>
                  <p:pic>
                    <p:nvPicPr>
                      <p:cNvPr id="0" name="Picture 90"/>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2138" y="3473450"/>
                        <a:ext cx="21431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1" name="Object 91"/>
          <p:cNvGraphicFramePr>
            <a:graphicFrameLocks/>
          </p:cNvGraphicFramePr>
          <p:nvPr/>
        </p:nvGraphicFramePr>
        <p:xfrm>
          <a:off x="2286000" y="3556000"/>
          <a:ext cx="214313" cy="233363"/>
        </p:xfrm>
        <a:graphic>
          <a:graphicData uri="http://schemas.openxmlformats.org/presentationml/2006/ole">
            <mc:AlternateContent xmlns:mc="http://schemas.openxmlformats.org/markup-compatibility/2006">
              <mc:Choice xmlns:v="urn:schemas-microsoft-com:vml" Requires="v">
                <p:oleObj spid="_x0000_s10540" name="Equation" r:id="rId19" imgW="152268" imgH="164957" progId="Equation.2">
                  <p:embed/>
                </p:oleObj>
              </mc:Choice>
              <mc:Fallback>
                <p:oleObj name="Equation" r:id="rId19" imgW="152268" imgH="164957" progId="Equation.2">
                  <p:embed/>
                  <p:pic>
                    <p:nvPicPr>
                      <p:cNvPr id="0" name="Picture 9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86000" y="3556000"/>
                        <a:ext cx="21431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2" name="Object 92"/>
          <p:cNvGraphicFramePr>
            <a:graphicFrameLocks/>
          </p:cNvGraphicFramePr>
          <p:nvPr/>
        </p:nvGraphicFramePr>
        <p:xfrm>
          <a:off x="3563938" y="3500438"/>
          <a:ext cx="201612" cy="223837"/>
        </p:xfrm>
        <a:graphic>
          <a:graphicData uri="http://schemas.openxmlformats.org/presentationml/2006/ole">
            <mc:AlternateContent xmlns:mc="http://schemas.openxmlformats.org/markup-compatibility/2006">
              <mc:Choice xmlns:v="urn:schemas-microsoft-com:vml" Requires="v">
                <p:oleObj spid="_x0000_s10541" name="Equation" r:id="rId21" imgW="126835" imgH="139518" progId="Equation.2">
                  <p:embed/>
                </p:oleObj>
              </mc:Choice>
              <mc:Fallback>
                <p:oleObj name="Equation" r:id="rId21" imgW="126835" imgH="139518" progId="Equation.2">
                  <p:embed/>
                  <p:pic>
                    <p:nvPicPr>
                      <p:cNvPr id="0" name="Picture 92"/>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63938" y="3500438"/>
                        <a:ext cx="201612"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3" name="Object 93"/>
          <p:cNvGraphicFramePr>
            <a:graphicFrameLocks/>
          </p:cNvGraphicFramePr>
          <p:nvPr/>
        </p:nvGraphicFramePr>
        <p:xfrm>
          <a:off x="5665788" y="3500438"/>
          <a:ext cx="201612" cy="223837"/>
        </p:xfrm>
        <a:graphic>
          <a:graphicData uri="http://schemas.openxmlformats.org/presentationml/2006/ole">
            <mc:AlternateContent xmlns:mc="http://schemas.openxmlformats.org/markup-compatibility/2006">
              <mc:Choice xmlns:v="urn:schemas-microsoft-com:vml" Requires="v">
                <p:oleObj spid="_x0000_s10542" name="Equation" r:id="rId23" imgW="126835" imgH="139518" progId="Equation.2">
                  <p:embed/>
                </p:oleObj>
              </mc:Choice>
              <mc:Fallback>
                <p:oleObj name="Equation" r:id="rId23" imgW="126835" imgH="139518" progId="Equation.2">
                  <p:embed/>
                  <p:pic>
                    <p:nvPicPr>
                      <p:cNvPr id="0" name="Picture 93"/>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5788" y="3500438"/>
                        <a:ext cx="201612" cy="22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4" name="Object 94"/>
          <p:cNvGraphicFramePr>
            <a:graphicFrameLocks/>
          </p:cNvGraphicFramePr>
          <p:nvPr/>
        </p:nvGraphicFramePr>
        <p:xfrm>
          <a:off x="1979613" y="4025900"/>
          <a:ext cx="214312" cy="195263"/>
        </p:xfrm>
        <a:graphic>
          <a:graphicData uri="http://schemas.openxmlformats.org/presentationml/2006/ole">
            <mc:AlternateContent xmlns:mc="http://schemas.openxmlformats.org/markup-compatibility/2006">
              <mc:Choice xmlns:v="urn:schemas-microsoft-com:vml" Requires="v">
                <p:oleObj spid="_x0000_s10543" name="Equation" r:id="rId24" imgW="152334" imgH="139639" progId="Equation.2">
                  <p:embed/>
                </p:oleObj>
              </mc:Choice>
              <mc:Fallback>
                <p:oleObj name="Equation" r:id="rId24" imgW="152334" imgH="139639" progId="Equation.2">
                  <p:embed/>
                  <p:pic>
                    <p:nvPicPr>
                      <p:cNvPr id="0" name="Picture 9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4025900"/>
                        <a:ext cx="214312" cy="19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5" name="Object 95"/>
          <p:cNvGraphicFramePr>
            <a:graphicFrameLocks/>
          </p:cNvGraphicFramePr>
          <p:nvPr/>
        </p:nvGraphicFramePr>
        <p:xfrm>
          <a:off x="3925888" y="3976688"/>
          <a:ext cx="214312" cy="315912"/>
        </p:xfrm>
        <a:graphic>
          <a:graphicData uri="http://schemas.openxmlformats.org/presentationml/2006/ole">
            <mc:AlternateContent xmlns:mc="http://schemas.openxmlformats.org/markup-compatibility/2006">
              <mc:Choice xmlns:v="urn:schemas-microsoft-com:vml" Requires="v">
                <p:oleObj spid="_x0000_s10544" name="Equation" r:id="rId25" imgW="139639" imgH="203112" progId="Equation.2">
                  <p:embed/>
                </p:oleObj>
              </mc:Choice>
              <mc:Fallback>
                <p:oleObj name="Equation" r:id="rId25" imgW="139639" imgH="203112" progId="Equation.2">
                  <p:embed/>
                  <p:pic>
                    <p:nvPicPr>
                      <p:cNvPr id="0" name="Picture 9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5888" y="3976688"/>
                        <a:ext cx="214312"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6" name="Object 96"/>
          <p:cNvGraphicFramePr>
            <a:graphicFrameLocks/>
          </p:cNvGraphicFramePr>
          <p:nvPr/>
        </p:nvGraphicFramePr>
        <p:xfrm>
          <a:off x="4354513" y="4941888"/>
          <a:ext cx="217487" cy="284162"/>
        </p:xfrm>
        <a:graphic>
          <a:graphicData uri="http://schemas.openxmlformats.org/presentationml/2006/ole">
            <mc:AlternateContent xmlns:mc="http://schemas.openxmlformats.org/markup-compatibility/2006">
              <mc:Choice xmlns:v="urn:schemas-microsoft-com:vml" Requires="v">
                <p:oleObj spid="_x0000_s10545" name="Equation" r:id="rId26" imgW="291973" imgH="253890" progId="Equation.2">
                  <p:embed/>
                </p:oleObj>
              </mc:Choice>
              <mc:Fallback>
                <p:oleObj name="Equation" r:id="rId26" imgW="291973" imgH="253890" progId="Equation.2">
                  <p:embed/>
                  <p:pic>
                    <p:nvPicPr>
                      <p:cNvPr id="0" name="Picture 9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513" y="4941888"/>
                        <a:ext cx="217487"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73" name="Line 58"/>
          <p:cNvSpPr>
            <a:spLocks noChangeShapeType="1"/>
          </p:cNvSpPr>
          <p:nvPr/>
        </p:nvSpPr>
        <p:spPr bwMode="auto">
          <a:xfrm>
            <a:off x="5148263" y="5013325"/>
            <a:ext cx="7143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74" name="Line 59"/>
          <p:cNvSpPr>
            <a:spLocks noChangeShapeType="1"/>
          </p:cNvSpPr>
          <p:nvPr/>
        </p:nvSpPr>
        <p:spPr bwMode="auto">
          <a:xfrm>
            <a:off x="5580063" y="5949950"/>
            <a:ext cx="7143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75" name="Line 60"/>
          <p:cNvSpPr>
            <a:spLocks noChangeShapeType="1"/>
          </p:cNvSpPr>
          <p:nvPr/>
        </p:nvSpPr>
        <p:spPr bwMode="auto">
          <a:xfrm>
            <a:off x="4716463" y="5516563"/>
            <a:ext cx="7143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0376" name="Line 62"/>
          <p:cNvSpPr>
            <a:spLocks noChangeShapeType="1"/>
          </p:cNvSpPr>
          <p:nvPr/>
        </p:nvSpPr>
        <p:spPr bwMode="auto">
          <a:xfrm flipV="1">
            <a:off x="8388350" y="6380163"/>
            <a:ext cx="287338" cy="144462"/>
          </a:xfrm>
          <a:prstGeom prst="line">
            <a:avLst/>
          </a:prstGeom>
          <a:noFill/>
          <a:ln w="19050">
            <a:solidFill>
              <a:srgbClr val="FF0000"/>
            </a:solidFill>
            <a:round/>
            <a:headEnd/>
            <a:tailEn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9874C79C-0D47-48CE-AF8F-7758BEBD2F97}" type="slidenum">
              <a:rPr lang="en-GB" smtClean="0">
                <a:solidFill>
                  <a:schemeClr val="tx1"/>
                </a:solidFill>
                <a:latin typeface="Arial" charset="0"/>
                <a:cs typeface="Arial" charset="0"/>
              </a:rPr>
              <a:pPr fontAlgn="base">
                <a:spcBef>
                  <a:spcPct val="0"/>
                </a:spcBef>
                <a:spcAft>
                  <a:spcPct val="0"/>
                </a:spcAft>
              </a:pPr>
              <a:t>18</a:t>
            </a:fld>
            <a:endParaRPr lang="en-GB" smtClean="0">
              <a:solidFill>
                <a:schemeClr val="tx1"/>
              </a:solidFill>
              <a:latin typeface="Arial" charset="0"/>
              <a:cs typeface="Arial" charset="0"/>
            </a:endParaRPr>
          </a:p>
        </p:txBody>
      </p:sp>
      <p:sp>
        <p:nvSpPr>
          <p:cNvPr id="48130" name="Rectangle 4"/>
          <p:cNvSpPr>
            <a:spLocks noChangeArrowheads="1"/>
          </p:cNvSpPr>
          <p:nvPr/>
        </p:nvSpPr>
        <p:spPr bwMode="auto">
          <a:xfrm>
            <a:off x="685800" y="333375"/>
            <a:ext cx="7772400" cy="493713"/>
          </a:xfrm>
          <a:prstGeom prst="rect">
            <a:avLst/>
          </a:prstGeom>
          <a:noFill/>
          <a:ln w="9525">
            <a:noFill/>
            <a:miter lim="800000"/>
            <a:headEnd/>
            <a:tailEnd/>
          </a:ln>
        </p:spPr>
        <p:txBody>
          <a:bodyPr anchor="ctr"/>
          <a:lstStyle/>
          <a:p>
            <a:r>
              <a:rPr lang="en-GB" sz="3200" b="1">
                <a:solidFill>
                  <a:schemeClr val="tx2"/>
                </a:solidFill>
                <a:latin typeface="Calibri" pitchFamily="34" charset="0"/>
              </a:rPr>
              <a:t>Two-Way Example</a:t>
            </a:r>
          </a:p>
        </p:txBody>
      </p:sp>
      <p:sp>
        <p:nvSpPr>
          <p:cNvPr id="48131" name="Rectangle 5"/>
          <p:cNvSpPr>
            <a:spLocks noChangeArrowheads="1"/>
          </p:cNvSpPr>
          <p:nvPr/>
        </p:nvSpPr>
        <p:spPr bwMode="auto">
          <a:xfrm>
            <a:off x="361950" y="1268413"/>
            <a:ext cx="8531225" cy="5113337"/>
          </a:xfrm>
          <a:prstGeom prst="rect">
            <a:avLst/>
          </a:prstGeom>
          <a:noFill/>
          <a:ln w="9525">
            <a:noFill/>
            <a:miter lim="800000"/>
            <a:headEnd/>
            <a:tailEnd/>
          </a:ln>
        </p:spPr>
        <p:txBody>
          <a:bodyPr/>
          <a:lstStyle/>
          <a:p>
            <a:pPr marL="342900" indent="-342900">
              <a:spcBef>
                <a:spcPct val="20000"/>
              </a:spcBef>
            </a:pPr>
            <a:r>
              <a:rPr lang="en-GB" sz="1600">
                <a:solidFill>
                  <a:srgbClr val="000066"/>
                </a:solidFill>
                <a:latin typeface="Calibri" pitchFamily="34" charset="0"/>
              </a:rPr>
              <a:t>                                                                                                                      </a:t>
            </a:r>
            <a:r>
              <a:rPr lang="en-GB" sz="1600" b="1">
                <a:solidFill>
                  <a:srgbClr val="000066"/>
                </a:solidFill>
                <a:latin typeface="Calibri" pitchFamily="34" charset="0"/>
              </a:rPr>
              <a:t>ANOVA outline</a:t>
            </a:r>
          </a:p>
          <a:p>
            <a:pPr marL="342900" indent="-342900">
              <a:spcBef>
                <a:spcPct val="20000"/>
              </a:spcBef>
            </a:pPr>
            <a:r>
              <a:rPr lang="en-GB" sz="1600" b="1">
                <a:solidFill>
                  <a:srgbClr val="000066"/>
                </a:solidFill>
                <a:latin typeface="Calibri" pitchFamily="34" charset="0"/>
              </a:rPr>
              <a:t>Factor I</a:t>
            </a:r>
            <a:r>
              <a:rPr lang="en-GB" sz="1600">
                <a:solidFill>
                  <a:srgbClr val="000066"/>
                </a:solidFill>
                <a:latin typeface="Calibri" pitchFamily="34" charset="0"/>
              </a:rPr>
              <a:t>	   </a:t>
            </a:r>
            <a:r>
              <a:rPr lang="en-GB" sz="1600" b="1">
                <a:solidFill>
                  <a:srgbClr val="000066"/>
                </a:solidFill>
                <a:latin typeface="Calibri" pitchFamily="34" charset="0"/>
              </a:rPr>
              <a:t>1          2        3            4         5</a:t>
            </a:r>
            <a:r>
              <a:rPr lang="en-GB" sz="1600">
                <a:solidFill>
                  <a:srgbClr val="000066"/>
                </a:solidFill>
                <a:latin typeface="Calibri" pitchFamily="34" charset="0"/>
              </a:rPr>
              <a:t>      Totals  Means         </a:t>
            </a:r>
            <a:r>
              <a:rPr lang="en-GB" sz="1600" b="1">
                <a:solidFill>
                  <a:srgbClr val="000066"/>
                </a:solidFill>
                <a:latin typeface="Calibri" pitchFamily="34" charset="0"/>
              </a:rPr>
              <a:t>Variation  d.f.       SSQ     F</a:t>
            </a:r>
          </a:p>
          <a:p>
            <a:pPr marL="342900" indent="-342900">
              <a:spcBef>
                <a:spcPct val="20000"/>
              </a:spcBef>
            </a:pPr>
            <a:r>
              <a:rPr lang="en-GB" sz="1600" b="1">
                <a:solidFill>
                  <a:srgbClr val="000066"/>
                </a:solidFill>
                <a:latin typeface="Calibri" pitchFamily="34" charset="0"/>
              </a:rPr>
              <a:t> Fact II   1</a:t>
            </a:r>
            <a:r>
              <a:rPr lang="en-GB" sz="1600">
                <a:solidFill>
                  <a:srgbClr val="000066"/>
                </a:solidFill>
                <a:latin typeface="Calibri" pitchFamily="34" charset="0"/>
              </a:rPr>
              <a:t>    20       18       21         23       20        102     20.4             </a:t>
            </a:r>
            <a:r>
              <a:rPr lang="en-GB" sz="1600" b="1">
                <a:solidFill>
                  <a:srgbClr val="000066"/>
                </a:solidFill>
                <a:latin typeface="Calibri" pitchFamily="34" charset="0"/>
              </a:rPr>
              <a:t>Rows</a:t>
            </a:r>
            <a:r>
              <a:rPr lang="en-GB" sz="1600">
                <a:solidFill>
                  <a:srgbClr val="000066"/>
                </a:solidFill>
                <a:latin typeface="Calibri" pitchFamily="34" charset="0"/>
              </a:rPr>
              <a:t>           3      76.95    18.86**</a:t>
            </a:r>
            <a:br>
              <a:rPr lang="en-GB" sz="1600">
                <a:solidFill>
                  <a:srgbClr val="000066"/>
                </a:solidFill>
                <a:latin typeface="Calibri" pitchFamily="34" charset="0"/>
              </a:rPr>
            </a:br>
            <a:r>
              <a:rPr lang="en-GB" sz="1600">
                <a:solidFill>
                  <a:srgbClr val="000066"/>
                </a:solidFill>
                <a:latin typeface="Calibri" pitchFamily="34" charset="0"/>
              </a:rPr>
              <a:t>        </a:t>
            </a:r>
            <a:r>
              <a:rPr lang="en-GB" sz="1600" b="1">
                <a:solidFill>
                  <a:srgbClr val="000066"/>
                </a:solidFill>
                <a:latin typeface="Calibri" pitchFamily="34" charset="0"/>
              </a:rPr>
              <a:t>2</a:t>
            </a:r>
            <a:r>
              <a:rPr lang="en-GB" sz="1600">
                <a:solidFill>
                  <a:srgbClr val="000066"/>
                </a:solidFill>
                <a:latin typeface="Calibri" pitchFamily="34" charset="0"/>
              </a:rPr>
              <a:t>   19       18       17         18       18          90      18.0           </a:t>
            </a:r>
            <a:r>
              <a:rPr lang="en-GB" sz="1600" b="1">
                <a:solidFill>
                  <a:srgbClr val="000066"/>
                </a:solidFill>
                <a:latin typeface="Calibri" pitchFamily="34" charset="0"/>
              </a:rPr>
              <a:t>Columns</a:t>
            </a:r>
            <a:r>
              <a:rPr lang="en-GB" sz="1600">
                <a:solidFill>
                  <a:srgbClr val="000066"/>
                </a:solidFill>
                <a:latin typeface="Calibri" pitchFamily="34" charset="0"/>
              </a:rPr>
              <a:t>      4         8.50      1.57</a:t>
            </a:r>
            <a:br>
              <a:rPr lang="en-GB" sz="1600">
                <a:solidFill>
                  <a:srgbClr val="000066"/>
                </a:solidFill>
                <a:latin typeface="Calibri" pitchFamily="34" charset="0"/>
              </a:rPr>
            </a:br>
            <a:r>
              <a:rPr lang="en-GB" sz="1600">
                <a:solidFill>
                  <a:srgbClr val="000066"/>
                </a:solidFill>
                <a:latin typeface="Calibri" pitchFamily="34" charset="0"/>
              </a:rPr>
              <a:t>        </a:t>
            </a:r>
            <a:r>
              <a:rPr lang="en-GB" sz="1600" b="1">
                <a:solidFill>
                  <a:srgbClr val="000066"/>
                </a:solidFill>
                <a:latin typeface="Calibri" pitchFamily="34" charset="0"/>
              </a:rPr>
              <a:t>3</a:t>
            </a:r>
            <a:r>
              <a:rPr lang="en-GB" sz="1600">
                <a:solidFill>
                  <a:srgbClr val="000066"/>
                </a:solidFill>
                <a:latin typeface="Calibri" pitchFamily="34" charset="0"/>
              </a:rPr>
              <a:t>   23       21       22         23       20        109      21.8</a:t>
            </a:r>
            <a:r>
              <a:rPr lang="en-GB" sz="1600" b="1">
                <a:solidFill>
                  <a:srgbClr val="000066"/>
                </a:solidFill>
                <a:latin typeface="Calibri" pitchFamily="34" charset="0"/>
              </a:rPr>
              <a:t>           Residual</a:t>
            </a:r>
            <a:r>
              <a:rPr lang="en-GB" sz="1600">
                <a:solidFill>
                  <a:srgbClr val="000066"/>
                </a:solidFill>
                <a:latin typeface="Calibri" pitchFamily="34" charset="0"/>
              </a:rPr>
              <a:t>     12      16.30</a:t>
            </a:r>
            <a:br>
              <a:rPr lang="en-GB" sz="1600">
                <a:solidFill>
                  <a:srgbClr val="000066"/>
                </a:solidFill>
                <a:latin typeface="Calibri" pitchFamily="34" charset="0"/>
              </a:rPr>
            </a:br>
            <a:r>
              <a:rPr lang="en-GB" sz="1600">
                <a:solidFill>
                  <a:srgbClr val="000066"/>
                </a:solidFill>
                <a:latin typeface="Calibri" pitchFamily="34" charset="0"/>
              </a:rPr>
              <a:t>        </a:t>
            </a:r>
            <a:r>
              <a:rPr lang="en-GB" sz="1600" b="1">
                <a:solidFill>
                  <a:srgbClr val="000066"/>
                </a:solidFill>
                <a:latin typeface="Calibri" pitchFamily="34" charset="0"/>
              </a:rPr>
              <a:t>4</a:t>
            </a:r>
            <a:r>
              <a:rPr lang="en-GB" sz="1600">
                <a:solidFill>
                  <a:srgbClr val="000066"/>
                </a:solidFill>
                <a:latin typeface="Calibri" pitchFamily="34" charset="0"/>
              </a:rPr>
              <a:t>   17       16       18         16       17          84      16.8 </a:t>
            </a:r>
          </a:p>
          <a:p>
            <a:pPr marL="342900" indent="-342900">
              <a:spcBef>
                <a:spcPct val="20000"/>
              </a:spcBef>
            </a:pPr>
            <a:r>
              <a:rPr lang="en-GB" sz="1600">
                <a:solidFill>
                  <a:srgbClr val="000066"/>
                </a:solidFill>
                <a:latin typeface="Calibri" pitchFamily="34" charset="0"/>
              </a:rPr>
              <a:t> </a:t>
            </a:r>
            <a:r>
              <a:rPr lang="en-GB" sz="1600" b="1">
                <a:solidFill>
                  <a:srgbClr val="000066"/>
                </a:solidFill>
                <a:latin typeface="Calibri" pitchFamily="34" charset="0"/>
              </a:rPr>
              <a:t>Totals</a:t>
            </a:r>
            <a:r>
              <a:rPr lang="en-GB" sz="1600">
                <a:solidFill>
                  <a:srgbClr val="000066"/>
                </a:solidFill>
                <a:latin typeface="Calibri" pitchFamily="34" charset="0"/>
              </a:rPr>
              <a:t>        79        73       78         80       75        385	               </a:t>
            </a:r>
            <a:r>
              <a:rPr lang="en-GB" sz="1600" b="1">
                <a:solidFill>
                  <a:srgbClr val="000066"/>
                </a:solidFill>
                <a:latin typeface="Calibri" pitchFamily="34" charset="0"/>
              </a:rPr>
              <a:t>Total</a:t>
            </a:r>
            <a:r>
              <a:rPr lang="en-GB" sz="1600">
                <a:solidFill>
                  <a:srgbClr val="000066"/>
                </a:solidFill>
                <a:latin typeface="Calibri" pitchFamily="34" charset="0"/>
              </a:rPr>
              <a:t>          19    101.75</a:t>
            </a:r>
          </a:p>
          <a:p>
            <a:pPr marL="342900" indent="-342900">
              <a:spcBef>
                <a:spcPct val="20000"/>
              </a:spcBef>
            </a:pPr>
            <a:r>
              <a:rPr lang="en-GB" sz="1600" b="1">
                <a:solidFill>
                  <a:srgbClr val="000066"/>
                </a:solidFill>
                <a:latin typeface="Calibri" pitchFamily="34" charset="0"/>
              </a:rPr>
              <a:t>Means</a:t>
            </a:r>
            <a:r>
              <a:rPr lang="en-GB" sz="1600">
                <a:solidFill>
                  <a:srgbClr val="000066"/>
                </a:solidFill>
                <a:latin typeface="Calibri" pitchFamily="34" charset="0"/>
              </a:rPr>
              <a:t>       19.75  18.25  19.50   20.00  18.75               19.25</a:t>
            </a:r>
            <a:br>
              <a:rPr lang="en-GB" sz="1600">
                <a:solidFill>
                  <a:srgbClr val="000066"/>
                </a:solidFill>
                <a:latin typeface="Calibri" pitchFamily="34" charset="0"/>
              </a:rPr>
            </a:br>
            <a:r>
              <a:rPr lang="en-GB" sz="2000">
                <a:solidFill>
                  <a:srgbClr val="000066"/>
                </a:solidFill>
                <a:latin typeface="Calibri" pitchFamily="34" charset="0"/>
              </a:rPr>
              <a:t/>
            </a:r>
            <a:br>
              <a:rPr lang="en-GB" sz="2000">
                <a:solidFill>
                  <a:srgbClr val="000066"/>
                </a:solidFill>
                <a:latin typeface="Calibri" pitchFamily="34" charset="0"/>
              </a:rPr>
            </a:br>
            <a:r>
              <a:rPr lang="en-GB" sz="2000" b="1">
                <a:solidFill>
                  <a:srgbClr val="000066"/>
                </a:solidFill>
                <a:latin typeface="Calibri" pitchFamily="34" charset="0"/>
              </a:rPr>
              <a:t>FYI</a:t>
            </a:r>
            <a:r>
              <a:rPr lang="en-GB" sz="2000">
                <a:solidFill>
                  <a:srgbClr val="000066"/>
                </a:solidFill>
                <a:latin typeface="Calibri" pitchFamily="34" charset="0"/>
              </a:rPr>
              <a:t> software such as R,SAS,SPSS, MATLAB is designed for analysing these data, e.g. SPSS as spreadsheet recorded with variables in columns and individual observations in the rows. Thus the ANOVA data above would be written as a set of columns or rows, e.g. </a:t>
            </a:r>
            <a:r>
              <a:rPr lang="en-GB" sz="1000">
                <a:solidFill>
                  <a:srgbClr val="000066"/>
                </a:solidFill>
                <a:latin typeface="Calibri" pitchFamily="34" charset="0"/>
              </a:rPr>
              <a:t/>
            </a:r>
            <a:br>
              <a:rPr lang="en-GB" sz="1000">
                <a:solidFill>
                  <a:srgbClr val="000066"/>
                </a:solidFill>
                <a:latin typeface="Calibri" pitchFamily="34" charset="0"/>
              </a:rPr>
            </a:br>
            <a:endParaRPr lang="en-GB" sz="1000">
              <a:solidFill>
                <a:srgbClr val="000066"/>
              </a:solidFill>
              <a:latin typeface="Calibri" pitchFamily="34" charset="0"/>
            </a:endParaRPr>
          </a:p>
          <a:p>
            <a:pPr marL="342900" indent="-342900">
              <a:spcBef>
                <a:spcPct val="20000"/>
              </a:spcBef>
            </a:pPr>
            <a:r>
              <a:rPr lang="en-GB" sz="1000">
                <a:solidFill>
                  <a:srgbClr val="000066"/>
                </a:solidFill>
                <a:latin typeface="Calibri" pitchFamily="34" charset="0"/>
              </a:rPr>
              <a:t>          </a:t>
            </a:r>
            <a:r>
              <a:rPr lang="en-GB" sz="1600">
                <a:solidFill>
                  <a:srgbClr val="000066"/>
                </a:solidFill>
                <a:latin typeface="Calibri" pitchFamily="34" charset="0"/>
              </a:rPr>
              <a:t>Var. value      20  18  21  23  20   19   18  17  18  18   23  21   22   23  20   17   16  18  16   17</a:t>
            </a:r>
            <a:br>
              <a:rPr lang="en-GB" sz="1600">
                <a:solidFill>
                  <a:srgbClr val="000066"/>
                </a:solidFill>
                <a:latin typeface="Calibri" pitchFamily="34" charset="0"/>
              </a:rPr>
            </a:br>
            <a:r>
              <a:rPr lang="en-GB" sz="1600">
                <a:solidFill>
                  <a:srgbClr val="000066"/>
                </a:solidFill>
                <a:latin typeface="Calibri" pitchFamily="34" charset="0"/>
              </a:rPr>
              <a:t>Factor 1        1      1    1    1     1     2     2    2     2    2     3    3     3      3    3     4      4    4    4     4</a:t>
            </a:r>
            <a:br>
              <a:rPr lang="en-GB" sz="1600">
                <a:solidFill>
                  <a:srgbClr val="000066"/>
                </a:solidFill>
                <a:latin typeface="Calibri" pitchFamily="34" charset="0"/>
              </a:rPr>
            </a:br>
            <a:r>
              <a:rPr lang="en-GB" sz="1600">
                <a:solidFill>
                  <a:srgbClr val="000066"/>
                </a:solidFill>
                <a:latin typeface="Calibri" pitchFamily="34" charset="0"/>
              </a:rPr>
              <a:t>Factor 2        1      2    3    4     1     2     3    4     1    2     3    4     1      2    3     4      1    2    3     4 </a:t>
            </a:r>
            <a:br>
              <a:rPr lang="en-GB" sz="1600">
                <a:solidFill>
                  <a:srgbClr val="000066"/>
                </a:solidFill>
                <a:latin typeface="Calibri" pitchFamily="34" charset="0"/>
              </a:rPr>
            </a:br>
            <a:r>
              <a:rPr lang="en-GB" sz="1000">
                <a:latin typeface="Calibri" pitchFamily="34" charset="0"/>
              </a:rPr>
              <a:t/>
            </a:r>
            <a:br>
              <a:rPr lang="en-GB" sz="1000">
                <a:latin typeface="Calibri" pitchFamily="34" charset="0"/>
              </a:rPr>
            </a:br>
            <a:endParaRPr lang="en-GB" sz="1000">
              <a:latin typeface="Calibri"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1"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3CC2E0AA-4BCE-41EC-8798-8A8F0CC40C99}" type="slidenum">
              <a:rPr lang="en-GB" smtClean="0">
                <a:solidFill>
                  <a:schemeClr val="tx1"/>
                </a:solidFill>
                <a:latin typeface="Arial" charset="0"/>
                <a:cs typeface="Arial" charset="0"/>
              </a:rPr>
              <a:pPr fontAlgn="base">
                <a:spcBef>
                  <a:spcPct val="0"/>
                </a:spcBef>
                <a:spcAft>
                  <a:spcPct val="0"/>
                </a:spcAft>
              </a:pPr>
              <a:t>19</a:t>
            </a:fld>
            <a:endParaRPr lang="en-GB" smtClean="0">
              <a:solidFill>
                <a:schemeClr val="tx1"/>
              </a:solidFill>
              <a:latin typeface="Arial" charset="0"/>
              <a:cs typeface="Arial" charset="0"/>
            </a:endParaRPr>
          </a:p>
        </p:txBody>
      </p:sp>
      <p:sp>
        <p:nvSpPr>
          <p:cNvPr id="11282" name="Rectangle 4"/>
          <p:cNvSpPr>
            <a:spLocks noChangeArrowheads="1"/>
          </p:cNvSpPr>
          <p:nvPr/>
        </p:nvSpPr>
        <p:spPr bwMode="auto">
          <a:xfrm>
            <a:off x="990600" y="333375"/>
            <a:ext cx="7772400" cy="1008063"/>
          </a:xfrm>
          <a:prstGeom prst="rect">
            <a:avLst/>
          </a:prstGeom>
          <a:noFill/>
          <a:ln w="9525">
            <a:noFill/>
            <a:miter lim="800000"/>
            <a:headEnd/>
            <a:tailEnd/>
          </a:ln>
        </p:spPr>
        <p:txBody>
          <a:bodyPr anchor="ctr"/>
          <a:lstStyle/>
          <a:p>
            <a:r>
              <a:rPr lang="en-GB" sz="3200" b="1">
                <a:solidFill>
                  <a:schemeClr val="tx2"/>
                </a:solidFill>
                <a:latin typeface="Calibri" pitchFamily="34" charset="0"/>
              </a:rPr>
              <a:t>ANOVA Structure contd.</a:t>
            </a:r>
          </a:p>
        </p:txBody>
      </p:sp>
      <p:sp>
        <p:nvSpPr>
          <p:cNvPr id="11283" name="Rectangle 5"/>
          <p:cNvSpPr>
            <a:spLocks noChangeArrowheads="1"/>
          </p:cNvSpPr>
          <p:nvPr/>
        </p:nvSpPr>
        <p:spPr bwMode="auto">
          <a:xfrm>
            <a:off x="685800" y="1196975"/>
            <a:ext cx="7772400" cy="5184775"/>
          </a:xfrm>
          <a:prstGeom prst="rect">
            <a:avLst/>
          </a:prstGeom>
          <a:noFill/>
          <a:ln w="9525">
            <a:noFill/>
            <a:miter lim="800000"/>
            <a:headEnd/>
            <a:tailEnd/>
          </a:ln>
        </p:spPr>
        <p:txBody>
          <a:bodyPr/>
          <a:lstStyle/>
          <a:p>
            <a:pPr marL="342900" indent="-342900">
              <a:spcBef>
                <a:spcPct val="20000"/>
              </a:spcBef>
              <a:buFontTx/>
              <a:buChar char="•"/>
            </a:pPr>
            <a:r>
              <a:rPr lang="en-GB" sz="2000" b="1">
                <a:solidFill>
                  <a:srgbClr val="000066"/>
                </a:solidFill>
                <a:latin typeface="Calibri" pitchFamily="34" charset="0"/>
              </a:rPr>
              <a:t>Regression Model Interpretation</a:t>
            </a:r>
            <a:r>
              <a:rPr lang="en-GB" sz="2000">
                <a:solidFill>
                  <a:srgbClr val="000066"/>
                </a:solidFill>
                <a:latin typeface="Calibri" pitchFamily="34" charset="0"/>
              </a:rPr>
              <a:t>( </a:t>
            </a:r>
            <a:r>
              <a:rPr lang="en-GB" sz="2000" i="1">
                <a:solidFill>
                  <a:srgbClr val="000066"/>
                </a:solidFill>
                <a:latin typeface="Calibri" pitchFamily="34" charset="0"/>
              </a:rPr>
              <a:t>k </a:t>
            </a:r>
            <a:r>
              <a:rPr lang="en-GB" sz="2000">
                <a:solidFill>
                  <a:srgbClr val="000066"/>
                </a:solidFill>
                <a:latin typeface="Calibri" pitchFamily="34" charset="0"/>
              </a:rPr>
              <a:t>independent variables)</a:t>
            </a:r>
            <a:r>
              <a:rPr lang="en-GB" sz="2000" b="1">
                <a:solidFill>
                  <a:srgbClr val="000066"/>
                </a:solidFill>
                <a:latin typeface="Calibri" pitchFamily="34" charset="0"/>
              </a:rPr>
              <a:t> - ANOVA</a:t>
            </a:r>
            <a:br>
              <a:rPr lang="en-GB" sz="2000" b="1">
                <a:solidFill>
                  <a:srgbClr val="000066"/>
                </a:solidFill>
                <a:latin typeface="Calibri" pitchFamily="34" charset="0"/>
              </a:rPr>
            </a:br>
            <a:r>
              <a:rPr lang="en-GB" sz="2000" b="1">
                <a:latin typeface="Calibri" pitchFamily="34" charset="0"/>
              </a:rPr>
              <a:t/>
            </a:r>
            <a:br>
              <a:rPr lang="en-GB" sz="2000" b="1">
                <a:latin typeface="Calibri" pitchFamily="34" charset="0"/>
              </a:rPr>
            </a:br>
            <a:endParaRPr lang="en-GB" sz="2000" baseline="30000">
              <a:latin typeface="Calibri" pitchFamily="34" charset="0"/>
            </a:endParaRPr>
          </a:p>
        </p:txBody>
      </p:sp>
      <p:graphicFrame>
        <p:nvGraphicFramePr>
          <p:cNvPr id="11278" name="Object 14"/>
          <p:cNvGraphicFramePr>
            <a:graphicFrameLocks/>
          </p:cNvGraphicFramePr>
          <p:nvPr/>
        </p:nvGraphicFramePr>
        <p:xfrm>
          <a:off x="8396288" y="6446838"/>
          <a:ext cx="104775" cy="193675"/>
        </p:xfrm>
        <a:graphic>
          <a:graphicData uri="http://schemas.openxmlformats.org/presentationml/2006/ole">
            <mc:AlternateContent xmlns:mc="http://schemas.openxmlformats.org/markup-compatibility/2006">
              <mc:Choice xmlns:v="urn:schemas-microsoft-com:vml" Requires="v">
                <p:oleObj spid="_x0000_s11311" name="Equation" r:id="rId3" imgW="114201" imgH="203024" progId="Equation.2">
                  <p:embed/>
                </p:oleObj>
              </mc:Choice>
              <mc:Fallback>
                <p:oleObj name="Equation" r:id="rId3" imgW="114201" imgH="203024" progId="Equation.2">
                  <p:embed/>
                  <p:pic>
                    <p:nvPicPr>
                      <p:cNvPr id="0"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288" y="6446838"/>
                        <a:ext cx="104775" cy="19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84" name="Rectangle 7"/>
          <p:cNvSpPr>
            <a:spLocks noChangeArrowheads="1"/>
          </p:cNvSpPr>
          <p:nvPr/>
        </p:nvSpPr>
        <p:spPr bwMode="auto">
          <a:xfrm>
            <a:off x="250825" y="1125538"/>
            <a:ext cx="8713788" cy="5472112"/>
          </a:xfrm>
          <a:prstGeom prst="rect">
            <a:avLst/>
          </a:prstGeom>
          <a:noFill/>
          <a:ln w="9525">
            <a:noFill/>
            <a:miter lim="800000"/>
            <a:headEnd/>
            <a:tailEnd/>
          </a:ln>
        </p:spPr>
        <p:txBody>
          <a:bodyPr wrap="none"/>
          <a:lstStyle/>
          <a:p>
            <a:pPr eaLnBrk="0" hangingPunct="0"/>
            <a:endParaRPr lang="en-GB" sz="2200" b="1">
              <a:latin typeface="Calibri" pitchFamily="34" charset="0"/>
            </a:endParaRPr>
          </a:p>
          <a:p>
            <a:pPr eaLnBrk="0" hangingPunct="0"/>
            <a:endParaRPr lang="en-GB" sz="2200" b="1">
              <a:latin typeface="Calibri" pitchFamily="34" charset="0"/>
            </a:endParaRPr>
          </a:p>
          <a:p>
            <a:pPr eaLnBrk="0" hangingPunct="0"/>
            <a:r>
              <a:rPr lang="en-GB" sz="2200" b="1">
                <a:solidFill>
                  <a:srgbClr val="000066"/>
                </a:solidFill>
                <a:latin typeface="Calibri" pitchFamily="34" charset="0"/>
              </a:rPr>
              <a:t>Model:</a:t>
            </a:r>
            <a:r>
              <a:rPr lang="en-GB" sz="2200" b="1">
                <a:latin typeface="Calibri" pitchFamily="34" charset="0"/>
              </a:rPr>
              <a:t>	</a:t>
            </a:r>
            <a:r>
              <a:rPr lang="en-GB" sz="2200" i="1">
                <a:latin typeface="Calibri" pitchFamily="34" charset="0"/>
              </a:rPr>
              <a:t>y</a:t>
            </a:r>
            <a:r>
              <a:rPr lang="en-GB" sz="2200" i="1" baseline="-25000">
                <a:latin typeface="Calibri" pitchFamily="34" charset="0"/>
              </a:rPr>
              <a:t>i</a:t>
            </a:r>
            <a:r>
              <a:rPr lang="en-GB" sz="2200" i="1">
                <a:latin typeface="Calibri" pitchFamily="34" charset="0"/>
              </a:rPr>
              <a:t> =</a:t>
            </a:r>
            <a:r>
              <a:rPr lang="en-GB" sz="2200" i="1" baseline="-25000">
                <a:latin typeface="Calibri" pitchFamily="34" charset="0"/>
              </a:rPr>
              <a:t>  </a:t>
            </a:r>
            <a:r>
              <a:rPr lang="en-GB" sz="2200" i="1">
                <a:latin typeface="Calibri" pitchFamily="34" charset="0"/>
                <a:sym typeface="Symbol" pitchFamily="18" charset="2"/>
              </a:rPr>
              <a:t></a:t>
            </a:r>
            <a:r>
              <a:rPr lang="en-GB" sz="2200" i="1" baseline="-25000">
                <a:latin typeface="Calibri" pitchFamily="34" charset="0"/>
              </a:rPr>
              <a:t>0 </a:t>
            </a:r>
            <a:r>
              <a:rPr lang="en-GB" sz="2200" i="1">
                <a:latin typeface="Calibri" pitchFamily="34" charset="0"/>
              </a:rPr>
              <a:t>+           x</a:t>
            </a:r>
            <a:r>
              <a:rPr lang="en-GB" sz="2200" i="1" baseline="-25000">
                <a:latin typeface="Calibri" pitchFamily="34" charset="0"/>
              </a:rPr>
              <a:t>i   </a:t>
            </a:r>
            <a:r>
              <a:rPr lang="en-GB" sz="2200" i="1">
                <a:latin typeface="Calibri" pitchFamily="34" charset="0"/>
              </a:rPr>
              <a:t>+   </a:t>
            </a:r>
            <a:r>
              <a:rPr lang="en-GB" sz="2200" i="1">
                <a:latin typeface="Calibri" pitchFamily="34" charset="0"/>
                <a:sym typeface="Symbol" pitchFamily="18" charset="2"/>
              </a:rPr>
              <a:t></a:t>
            </a:r>
            <a:r>
              <a:rPr lang="en-GB" sz="2200" i="1" baseline="-25000">
                <a:latin typeface="Calibri" pitchFamily="34" charset="0"/>
                <a:sym typeface="Symbol" pitchFamily="18" charset="2"/>
              </a:rPr>
              <a:t>i</a:t>
            </a:r>
            <a:r>
              <a:rPr lang="en-GB" sz="2200" i="1">
                <a:latin typeface="Calibri" pitchFamily="34" charset="0"/>
              </a:rPr>
              <a:t> </a:t>
            </a:r>
            <a:r>
              <a:rPr lang="en-GB" sz="2200">
                <a:latin typeface="Calibri" pitchFamily="34" charset="0"/>
              </a:rPr>
              <a:t>   ,         </a:t>
            </a:r>
            <a:r>
              <a:rPr lang="en-GB" sz="2200" i="1">
                <a:solidFill>
                  <a:srgbClr val="FF0000"/>
                </a:solidFill>
                <a:latin typeface="Calibri" pitchFamily="34" charset="0"/>
                <a:sym typeface="Symbol" pitchFamily="18" charset="2"/>
              </a:rPr>
              <a:t></a:t>
            </a:r>
            <a:r>
              <a:rPr lang="en-GB" sz="2200" i="1" baseline="-25000">
                <a:solidFill>
                  <a:srgbClr val="FF0000"/>
                </a:solidFill>
                <a:latin typeface="Calibri" pitchFamily="34" charset="0"/>
                <a:sym typeface="Symbol" pitchFamily="18" charset="2"/>
              </a:rPr>
              <a:t>i</a:t>
            </a:r>
            <a:r>
              <a:rPr lang="en-GB" sz="2200">
                <a:solidFill>
                  <a:srgbClr val="FF0000"/>
                </a:solidFill>
                <a:latin typeface="Calibri" pitchFamily="34" charset="0"/>
              </a:rPr>
              <a:t> ~NID(0, s</a:t>
            </a:r>
            <a:r>
              <a:rPr lang="en-GB" sz="2200" baseline="30000">
                <a:solidFill>
                  <a:srgbClr val="FF0000"/>
                </a:solidFill>
                <a:latin typeface="Calibri" pitchFamily="34" charset="0"/>
              </a:rPr>
              <a:t>2</a:t>
            </a:r>
            <a:r>
              <a:rPr lang="en-GB" sz="2200">
                <a:solidFill>
                  <a:srgbClr val="FF0000"/>
                </a:solidFill>
                <a:latin typeface="Calibri" pitchFamily="34" charset="0"/>
              </a:rPr>
              <a:t>)</a:t>
            </a:r>
          </a:p>
          <a:p>
            <a:pPr eaLnBrk="0" hangingPunct="0"/>
            <a:endParaRPr lang="en-GB" sz="2200">
              <a:solidFill>
                <a:srgbClr val="FF0000"/>
              </a:solidFill>
              <a:latin typeface="Calibri" pitchFamily="34" charset="0"/>
            </a:endParaRPr>
          </a:p>
          <a:p>
            <a:pPr eaLnBrk="0" hangingPunct="0"/>
            <a:endParaRPr lang="en-GB" sz="2200">
              <a:solidFill>
                <a:srgbClr val="FF5050"/>
              </a:solidFill>
              <a:latin typeface="Calibri" pitchFamily="34" charset="0"/>
            </a:endParaRPr>
          </a:p>
          <a:p>
            <a:pPr eaLnBrk="0" hangingPunct="0"/>
            <a:endParaRPr lang="en-GB" sz="2200">
              <a:solidFill>
                <a:srgbClr val="FF5050"/>
              </a:solidFill>
              <a:latin typeface="Calibri" pitchFamily="34" charset="0"/>
            </a:endParaRPr>
          </a:p>
          <a:p>
            <a:pPr eaLnBrk="0" hangingPunct="0"/>
            <a:r>
              <a:rPr lang="en-GB" sz="2200">
                <a:latin typeface="Calibri" pitchFamily="34" charset="0"/>
              </a:rPr>
              <a:t>Partition: Variation Due to Regn. + Variation About Regn. = Total Variation</a:t>
            </a:r>
          </a:p>
          <a:p>
            <a:pPr eaLnBrk="0" hangingPunct="0"/>
            <a:r>
              <a:rPr lang="en-GB" sz="2200">
                <a:latin typeface="Calibri" pitchFamily="34" charset="0"/>
              </a:rPr>
              <a:t>                          </a:t>
            </a:r>
            <a:r>
              <a:rPr lang="en-GB" sz="2200" b="1">
                <a:solidFill>
                  <a:srgbClr val="FF0000"/>
                </a:solidFill>
                <a:latin typeface="Calibri" pitchFamily="34" charset="0"/>
              </a:rPr>
              <a:t>Explained </a:t>
            </a:r>
            <a:r>
              <a:rPr lang="en-GB" sz="2200">
                <a:solidFill>
                  <a:srgbClr val="FF0000"/>
                </a:solidFill>
                <a:latin typeface="Calibri" pitchFamily="34" charset="0"/>
              </a:rPr>
              <a:t> </a:t>
            </a:r>
            <a:r>
              <a:rPr lang="en-GB" sz="2200">
                <a:latin typeface="Calibri" pitchFamily="34" charset="0"/>
              </a:rPr>
              <a:t>              </a:t>
            </a:r>
            <a:r>
              <a:rPr lang="en-GB" sz="2200" b="1">
                <a:solidFill>
                  <a:srgbClr val="FF0000"/>
                </a:solidFill>
                <a:latin typeface="Calibri" pitchFamily="34" charset="0"/>
              </a:rPr>
              <a:t>Unexplained (Error or Residual)</a:t>
            </a:r>
          </a:p>
          <a:p>
            <a:pPr eaLnBrk="0" hangingPunct="0"/>
            <a:endParaRPr lang="en-GB" sz="2200" b="1">
              <a:solidFill>
                <a:srgbClr val="FF0000"/>
              </a:solidFill>
              <a:latin typeface="Calibri" pitchFamily="34" charset="0"/>
            </a:endParaRPr>
          </a:p>
          <a:p>
            <a:pPr eaLnBrk="0" hangingPunct="0"/>
            <a:r>
              <a:rPr lang="en-GB" sz="2000" baseline="30000">
                <a:latin typeface="Times New Roman" pitchFamily="18" charset="0"/>
              </a:rPr>
              <a:t>			</a:t>
            </a:r>
          </a:p>
        </p:txBody>
      </p:sp>
      <p:sp>
        <p:nvSpPr>
          <p:cNvPr id="11285" name="Rectangle 8"/>
          <p:cNvSpPr>
            <a:spLocks noChangeArrowheads="1"/>
          </p:cNvSpPr>
          <p:nvPr/>
        </p:nvSpPr>
        <p:spPr bwMode="auto">
          <a:xfrm>
            <a:off x="250825" y="4221163"/>
            <a:ext cx="8207375" cy="2225675"/>
          </a:xfrm>
          <a:prstGeom prst="rect">
            <a:avLst/>
          </a:prstGeom>
          <a:noFill/>
          <a:ln w="9525">
            <a:noFill/>
            <a:miter lim="800000"/>
            <a:headEnd/>
            <a:tailEnd/>
          </a:ln>
        </p:spPr>
        <p:txBody>
          <a:bodyPr>
            <a:spAutoFit/>
          </a:bodyPr>
          <a:lstStyle/>
          <a:p>
            <a:pPr eaLnBrk="0" hangingPunct="0"/>
            <a:r>
              <a:rPr lang="en-IE" sz="2000" b="1">
                <a:solidFill>
                  <a:srgbClr val="000066"/>
                </a:solidFill>
                <a:latin typeface="Calibri" pitchFamily="34" charset="0"/>
              </a:rPr>
              <a:t>AOV or ANOVA table</a:t>
            </a:r>
            <a:endParaRPr lang="en-GB" sz="2000" b="1">
              <a:solidFill>
                <a:srgbClr val="000066"/>
              </a:solidFill>
              <a:latin typeface="Calibri" pitchFamily="34" charset="0"/>
            </a:endParaRPr>
          </a:p>
          <a:p>
            <a:pPr eaLnBrk="0" hangingPunct="0"/>
            <a:r>
              <a:rPr lang="en-GB" sz="2000" b="1">
                <a:solidFill>
                  <a:srgbClr val="000066"/>
                </a:solidFill>
                <a:latin typeface="Calibri" pitchFamily="34" charset="0"/>
              </a:rPr>
              <a:t>Source          d.f.    SSQ   MSQ         F</a:t>
            </a:r>
            <a:br>
              <a:rPr lang="en-GB" sz="2000" b="1">
                <a:solidFill>
                  <a:srgbClr val="000066"/>
                </a:solidFill>
                <a:latin typeface="Calibri" pitchFamily="34" charset="0"/>
              </a:rPr>
            </a:br>
            <a:r>
              <a:rPr lang="en-GB" sz="2000" b="1">
                <a:solidFill>
                  <a:srgbClr val="000066"/>
                </a:solidFill>
                <a:latin typeface="Calibri" pitchFamily="34" charset="0"/>
              </a:rPr>
              <a:t>Regression</a:t>
            </a:r>
            <a:r>
              <a:rPr lang="en-GB" sz="2000">
                <a:solidFill>
                  <a:srgbClr val="000066"/>
                </a:solidFill>
                <a:latin typeface="Calibri" pitchFamily="34" charset="0"/>
              </a:rPr>
              <a:t>     </a:t>
            </a:r>
            <a:r>
              <a:rPr lang="en-GB" sz="2000" i="1">
                <a:solidFill>
                  <a:srgbClr val="000066"/>
                </a:solidFill>
                <a:latin typeface="Calibri" pitchFamily="34" charset="0"/>
              </a:rPr>
              <a:t>k</a:t>
            </a:r>
            <a:r>
              <a:rPr lang="en-GB" sz="2000">
                <a:solidFill>
                  <a:srgbClr val="000066"/>
                </a:solidFill>
                <a:latin typeface="Calibri" pitchFamily="34" charset="0"/>
              </a:rPr>
              <a:t>      SSR   MSR   MSR/MSE      (again, upper tail test)</a:t>
            </a:r>
          </a:p>
          <a:p>
            <a:pPr eaLnBrk="0" hangingPunct="0"/>
            <a:r>
              <a:rPr lang="en-GB" sz="2000" b="1">
                <a:solidFill>
                  <a:srgbClr val="000066"/>
                </a:solidFill>
                <a:latin typeface="Calibri" pitchFamily="34" charset="0"/>
              </a:rPr>
              <a:t>Error           </a:t>
            </a:r>
            <a:r>
              <a:rPr lang="en-GB" sz="2000" i="1">
                <a:solidFill>
                  <a:srgbClr val="000066"/>
                </a:solidFill>
                <a:latin typeface="Calibri" pitchFamily="34" charset="0"/>
              </a:rPr>
              <a:t>n-k-1</a:t>
            </a:r>
            <a:r>
              <a:rPr lang="en-GB" sz="2000">
                <a:solidFill>
                  <a:srgbClr val="000066"/>
                </a:solidFill>
                <a:latin typeface="Calibri" pitchFamily="34" charset="0"/>
              </a:rPr>
              <a:t>  SSE   MSE</a:t>
            </a:r>
          </a:p>
          <a:p>
            <a:pPr eaLnBrk="0" hangingPunct="0"/>
            <a:r>
              <a:rPr lang="en-GB" sz="2000" b="1">
                <a:solidFill>
                  <a:srgbClr val="000066"/>
                </a:solidFill>
                <a:latin typeface="Calibri" pitchFamily="34" charset="0"/>
              </a:rPr>
              <a:t>Total             </a:t>
            </a:r>
            <a:r>
              <a:rPr lang="en-GB" sz="2000" i="1">
                <a:solidFill>
                  <a:srgbClr val="000066"/>
                </a:solidFill>
                <a:latin typeface="Calibri" pitchFamily="34" charset="0"/>
              </a:rPr>
              <a:t>n -1</a:t>
            </a:r>
            <a:r>
              <a:rPr lang="en-GB" sz="2000">
                <a:solidFill>
                  <a:srgbClr val="000066"/>
                </a:solidFill>
                <a:latin typeface="Calibri" pitchFamily="34" charset="0"/>
              </a:rPr>
              <a:t>   SST       -             -</a:t>
            </a:r>
          </a:p>
          <a:p>
            <a:pPr eaLnBrk="0" hangingPunct="0"/>
            <a:endParaRPr lang="en-GB" sz="2000">
              <a:solidFill>
                <a:srgbClr val="000066"/>
              </a:solidFill>
              <a:latin typeface="Calibri" pitchFamily="34" charset="0"/>
            </a:endParaRPr>
          </a:p>
          <a:p>
            <a:pPr eaLnBrk="0" hangingPunct="0"/>
            <a:r>
              <a:rPr lang="en-GB" sz="2000" b="1">
                <a:solidFill>
                  <a:srgbClr val="FF0000"/>
                </a:solidFill>
                <a:latin typeface="Calibri" pitchFamily="34" charset="0"/>
              </a:rPr>
              <a:t>Note</a:t>
            </a:r>
            <a:r>
              <a:rPr lang="en-GB" sz="2000" b="1">
                <a:solidFill>
                  <a:srgbClr val="000066"/>
                </a:solidFill>
                <a:latin typeface="Calibri" pitchFamily="34" charset="0"/>
              </a:rPr>
              <a:t>:</a:t>
            </a:r>
            <a:r>
              <a:rPr lang="en-GB" sz="2000">
                <a:solidFill>
                  <a:srgbClr val="000066"/>
                </a:solidFill>
                <a:latin typeface="Calibri" pitchFamily="34" charset="0"/>
              </a:rPr>
              <a:t> Here = </a:t>
            </a:r>
            <a:r>
              <a:rPr lang="en-GB" sz="2000" i="1">
                <a:solidFill>
                  <a:srgbClr val="000066"/>
                </a:solidFill>
                <a:latin typeface="Calibri" pitchFamily="34" charset="0"/>
              </a:rPr>
              <a:t>k</a:t>
            </a:r>
            <a:r>
              <a:rPr lang="en-GB" sz="2000">
                <a:solidFill>
                  <a:srgbClr val="000066"/>
                </a:solidFill>
                <a:latin typeface="Calibri" pitchFamily="34" charset="0"/>
              </a:rPr>
              <a:t> independent variables. If </a:t>
            </a:r>
            <a:r>
              <a:rPr lang="en-GB" sz="2000" i="1">
                <a:solidFill>
                  <a:srgbClr val="000066"/>
                </a:solidFill>
                <a:latin typeface="Calibri" pitchFamily="34" charset="0"/>
              </a:rPr>
              <a:t>k</a:t>
            </a:r>
            <a:r>
              <a:rPr lang="en-GB" sz="2000">
                <a:solidFill>
                  <a:srgbClr val="000066"/>
                </a:solidFill>
                <a:latin typeface="Calibri" pitchFamily="34" charset="0"/>
              </a:rPr>
              <a:t> = 1, </a:t>
            </a:r>
            <a:r>
              <a:rPr lang="en-GB" sz="2000" b="1">
                <a:solidFill>
                  <a:srgbClr val="FF0000"/>
                </a:solidFill>
                <a:latin typeface="Calibri" pitchFamily="34" charset="0"/>
              </a:rPr>
              <a:t>F-test </a:t>
            </a:r>
            <a:r>
              <a:rPr lang="en-GB" sz="2000" b="1">
                <a:solidFill>
                  <a:srgbClr val="FF0000"/>
                </a:solidFill>
                <a:latin typeface="Calibri" pitchFamily="34" charset="0"/>
                <a:sym typeface="Symbol" pitchFamily="18" charset="2"/>
              </a:rPr>
              <a:t> t-test</a:t>
            </a:r>
            <a:r>
              <a:rPr lang="en-GB" sz="2000">
                <a:solidFill>
                  <a:srgbClr val="000066"/>
                </a:solidFill>
                <a:latin typeface="Calibri" pitchFamily="34" charset="0"/>
                <a:sym typeface="Symbol" pitchFamily="18" charset="2"/>
              </a:rPr>
              <a:t> on </a:t>
            </a:r>
            <a:r>
              <a:rPr lang="en-GB" sz="2000" i="1">
                <a:solidFill>
                  <a:srgbClr val="000066"/>
                </a:solidFill>
                <a:latin typeface="Calibri" pitchFamily="34" charset="0"/>
                <a:sym typeface="Symbol" pitchFamily="18" charset="2"/>
              </a:rPr>
              <a:t>n-k-1</a:t>
            </a:r>
            <a:r>
              <a:rPr lang="en-GB" sz="2000">
                <a:solidFill>
                  <a:srgbClr val="000066"/>
                </a:solidFill>
                <a:latin typeface="Calibri" pitchFamily="34" charset="0"/>
                <a:sym typeface="Symbol" pitchFamily="18" charset="2"/>
              </a:rPr>
              <a:t> dof.</a:t>
            </a:r>
            <a:r>
              <a:rPr lang="en-GB" sz="2000">
                <a:latin typeface="Times New Roman" pitchFamily="18" charset="0"/>
                <a:sym typeface="Symbol" pitchFamily="18" charset="2"/>
              </a:rPr>
              <a:t> </a:t>
            </a:r>
          </a:p>
        </p:txBody>
      </p:sp>
      <p:graphicFrame>
        <p:nvGraphicFramePr>
          <p:cNvPr id="11279" name="Object 15"/>
          <p:cNvGraphicFramePr>
            <a:graphicFrameLocks noChangeAspect="1"/>
          </p:cNvGraphicFramePr>
          <p:nvPr/>
        </p:nvGraphicFramePr>
        <p:xfrm>
          <a:off x="2078038" y="1700213"/>
          <a:ext cx="838200" cy="792162"/>
        </p:xfrm>
        <a:graphic>
          <a:graphicData uri="http://schemas.openxmlformats.org/presentationml/2006/ole">
            <mc:AlternateContent xmlns:mc="http://schemas.openxmlformats.org/markup-compatibility/2006">
              <mc:Choice xmlns:v="urn:schemas-microsoft-com:vml" Requires="v">
                <p:oleObj spid="_x0000_s11312" name="Equation" r:id="rId5" imgW="457002" imgH="533169" progId="Equation.3">
                  <p:embed/>
                </p:oleObj>
              </mc:Choice>
              <mc:Fallback>
                <p:oleObj name="Equation" r:id="rId5" imgW="457002" imgH="533169"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8038" y="1700213"/>
                        <a:ext cx="838200" cy="7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80" name="Object 16"/>
          <p:cNvGraphicFramePr>
            <a:graphicFrameLocks noChangeAspect="1"/>
          </p:cNvGraphicFramePr>
          <p:nvPr/>
        </p:nvGraphicFramePr>
        <p:xfrm>
          <a:off x="2670175" y="2641600"/>
          <a:ext cx="6005513" cy="427038"/>
        </p:xfrm>
        <a:graphic>
          <a:graphicData uri="http://schemas.openxmlformats.org/presentationml/2006/ole">
            <mc:AlternateContent xmlns:mc="http://schemas.openxmlformats.org/markup-compatibility/2006">
              <mc:Choice xmlns:v="urn:schemas-microsoft-com:vml" Requires="v">
                <p:oleObj spid="_x0000_s11313" name="Equation" r:id="rId7" imgW="3378200" imgH="241300" progId="Equation.3">
                  <p:embed/>
                </p:oleObj>
              </mc:Choice>
              <mc:Fallback>
                <p:oleObj name="Equation" r:id="rId7" imgW="3378200" imgH="2413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0175" y="2641600"/>
                        <a:ext cx="600551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53200" y="6245225"/>
            <a:ext cx="2133600" cy="476250"/>
          </a:xfrm>
        </p:spPr>
        <p:txBody>
          <a:bodyPr/>
          <a:lstStyle/>
          <a:p>
            <a:pPr>
              <a:defRPr/>
            </a:pPr>
            <a:fld id="{973D9228-1C98-4797-8EB0-8C500E7783BB}" type="slidenum">
              <a:rPr lang="en-GB"/>
              <a:pPr>
                <a:defRPr/>
              </a:pPr>
              <a:t>2</a:t>
            </a:fld>
            <a:endParaRPr lang="en-GB"/>
          </a:p>
        </p:txBody>
      </p:sp>
      <p:sp>
        <p:nvSpPr>
          <p:cNvPr id="21510" name="Rectangle 4"/>
          <p:cNvSpPr>
            <a:spLocks noChangeArrowheads="1"/>
          </p:cNvSpPr>
          <p:nvPr/>
        </p:nvSpPr>
        <p:spPr bwMode="auto">
          <a:xfrm>
            <a:off x="685800" y="260350"/>
            <a:ext cx="7772400" cy="1143000"/>
          </a:xfrm>
          <a:prstGeom prst="rect">
            <a:avLst/>
          </a:prstGeom>
          <a:noFill/>
          <a:ln w="9525">
            <a:noFill/>
            <a:miter lim="800000"/>
            <a:headEnd/>
            <a:tailEnd/>
          </a:ln>
        </p:spPr>
        <p:txBody>
          <a:bodyPr anchor="ctr"/>
          <a:lstStyle/>
          <a:p>
            <a:pPr algn="ctr"/>
            <a:r>
              <a:rPr lang="en-GB" sz="3200" b="1" dirty="0">
                <a:solidFill>
                  <a:schemeClr val="tx2"/>
                </a:solidFill>
                <a:latin typeface="Calibri" pitchFamily="34" charset="0"/>
              </a:rPr>
              <a:t>HYPOTHESIS </a:t>
            </a:r>
            <a:r>
              <a:rPr lang="en-GB" sz="3200" b="1" dirty="0" smtClean="0">
                <a:solidFill>
                  <a:schemeClr val="tx2"/>
                </a:solidFill>
                <a:latin typeface="Calibri" pitchFamily="34" charset="0"/>
              </a:rPr>
              <a:t>TESTING /Estimation  </a:t>
            </a:r>
            <a:endParaRPr lang="en-GB" sz="3200" b="1" dirty="0">
              <a:solidFill>
                <a:schemeClr val="tx2"/>
              </a:solidFill>
              <a:latin typeface="Calibri" pitchFamily="34" charset="0"/>
            </a:endParaRPr>
          </a:p>
        </p:txBody>
      </p:sp>
      <p:sp>
        <p:nvSpPr>
          <p:cNvPr id="21511" name="Rectangle 5"/>
          <p:cNvSpPr>
            <a:spLocks noChangeArrowheads="1"/>
          </p:cNvSpPr>
          <p:nvPr/>
        </p:nvSpPr>
        <p:spPr bwMode="auto">
          <a:xfrm>
            <a:off x="685800" y="1412875"/>
            <a:ext cx="7773988" cy="5111750"/>
          </a:xfrm>
          <a:prstGeom prst="rect">
            <a:avLst/>
          </a:prstGeom>
          <a:noFill/>
          <a:ln w="9525">
            <a:noFill/>
            <a:miter lim="800000"/>
            <a:headEnd/>
            <a:tailEnd/>
          </a:ln>
        </p:spPr>
        <p:txBody>
          <a:bodyPr/>
          <a:lstStyle/>
          <a:p>
            <a:pPr marL="342900" indent="-342900">
              <a:spcBef>
                <a:spcPct val="20000"/>
              </a:spcBef>
              <a:buFontTx/>
              <a:buChar char="•"/>
            </a:pPr>
            <a:r>
              <a:rPr lang="en-GB" sz="2200" b="1">
                <a:solidFill>
                  <a:srgbClr val="FF0000"/>
                </a:solidFill>
                <a:latin typeface="Calibri" pitchFamily="34" charset="0"/>
              </a:rPr>
              <a:t>Starting Point</a:t>
            </a:r>
            <a:r>
              <a:rPr lang="en-GB" sz="2200">
                <a:latin typeface="Calibri" pitchFamily="34" charset="0"/>
              </a:rPr>
              <a:t> </a:t>
            </a:r>
            <a:r>
              <a:rPr lang="en-GB" sz="2200">
                <a:solidFill>
                  <a:srgbClr val="000066"/>
                </a:solidFill>
                <a:latin typeface="Calibri" pitchFamily="34" charset="0"/>
              </a:rPr>
              <a:t>of scientific research</a:t>
            </a:r>
          </a:p>
          <a:p>
            <a:pPr marL="342900" indent="-342900">
              <a:spcBef>
                <a:spcPct val="20000"/>
              </a:spcBef>
            </a:pPr>
            <a:r>
              <a:rPr lang="en-GB" sz="2200" b="1" i="1">
                <a:solidFill>
                  <a:srgbClr val="000066"/>
                </a:solidFill>
                <a:latin typeface="Calibri" pitchFamily="34" charset="0"/>
              </a:rPr>
              <a:t>      </a:t>
            </a:r>
            <a:r>
              <a:rPr lang="en-GB" sz="2200" i="1">
                <a:solidFill>
                  <a:srgbClr val="000066"/>
                </a:solidFill>
                <a:latin typeface="Calibri" pitchFamily="34" charset="0"/>
              </a:rPr>
              <a:t>e.g. No Genetic Linkage between the genetic markers and genes when we design a linkage mapping experiment  H</a:t>
            </a:r>
            <a:r>
              <a:rPr lang="en-GB" sz="2200" i="1" baseline="-25000">
                <a:solidFill>
                  <a:srgbClr val="000066"/>
                </a:solidFill>
                <a:latin typeface="Calibri" pitchFamily="34" charset="0"/>
              </a:rPr>
              <a:t>0 </a:t>
            </a:r>
            <a:r>
              <a:rPr lang="en-GB" sz="2200" i="1">
                <a:solidFill>
                  <a:srgbClr val="000066"/>
                </a:solidFill>
                <a:latin typeface="Calibri" pitchFamily="34" charset="0"/>
              </a:rPr>
              <a:t>: </a:t>
            </a:r>
            <a:r>
              <a:rPr lang="en-GB" sz="2200" i="1">
                <a:solidFill>
                  <a:srgbClr val="000066"/>
                </a:solidFill>
                <a:latin typeface="Calibri" pitchFamily="34" charset="0"/>
                <a:sym typeface="Symbol" pitchFamily="18" charset="2"/>
              </a:rPr>
              <a:t> = 0.5    </a:t>
            </a:r>
            <a:r>
              <a:rPr lang="en-GB" sz="2200">
                <a:solidFill>
                  <a:srgbClr val="000066"/>
                </a:solidFill>
                <a:latin typeface="Calibri" pitchFamily="34" charset="0"/>
                <a:sym typeface="Symbol" pitchFamily="18" charset="2"/>
              </a:rPr>
              <a:t>(No Linkage)   (2-locus linkage experiment)</a:t>
            </a:r>
          </a:p>
          <a:p>
            <a:pPr marL="342900" indent="-342900">
              <a:spcBef>
                <a:spcPct val="20000"/>
              </a:spcBef>
            </a:pPr>
            <a:r>
              <a:rPr lang="en-GB" sz="2200">
                <a:latin typeface="Calibri" pitchFamily="34" charset="0"/>
                <a:sym typeface="Symbol" pitchFamily="18" charset="2"/>
              </a:rPr>
              <a:t>    </a:t>
            </a:r>
            <a:r>
              <a:rPr lang="en-GB" sz="2200" i="1">
                <a:solidFill>
                  <a:srgbClr val="000066"/>
                </a:solidFill>
                <a:latin typeface="Calibri" pitchFamily="34" charset="0"/>
              </a:rPr>
              <a:t>H</a:t>
            </a:r>
            <a:r>
              <a:rPr lang="en-GB" sz="2200" i="1" baseline="-25000">
                <a:solidFill>
                  <a:srgbClr val="000066"/>
                </a:solidFill>
                <a:latin typeface="Calibri" pitchFamily="34" charset="0"/>
              </a:rPr>
              <a:t>1</a:t>
            </a:r>
            <a:r>
              <a:rPr lang="en-GB" sz="2200" i="1">
                <a:solidFill>
                  <a:srgbClr val="000066"/>
                </a:solidFill>
                <a:latin typeface="Calibri" pitchFamily="34" charset="0"/>
              </a:rPr>
              <a:t> : </a:t>
            </a:r>
            <a:r>
              <a:rPr lang="en-GB" sz="2200" i="1">
                <a:solidFill>
                  <a:srgbClr val="000066"/>
                </a:solidFill>
                <a:latin typeface="Calibri" pitchFamily="34" charset="0"/>
                <a:sym typeface="Symbol" pitchFamily="18" charset="2"/>
              </a:rPr>
              <a:t>  0.5   </a:t>
            </a:r>
            <a:r>
              <a:rPr lang="en-GB" sz="2200">
                <a:solidFill>
                  <a:srgbClr val="000066"/>
                </a:solidFill>
                <a:latin typeface="Calibri" pitchFamily="34" charset="0"/>
                <a:sym typeface="Symbol" pitchFamily="18" charset="2"/>
              </a:rPr>
              <a:t>(two loci linked with specified R.F. = 0.2, say)</a:t>
            </a:r>
          </a:p>
          <a:p>
            <a:pPr marL="342900" indent="-342900">
              <a:spcBef>
                <a:spcPct val="20000"/>
              </a:spcBef>
            </a:pPr>
            <a:endParaRPr lang="en-GB" sz="2200">
              <a:latin typeface="Calibri" pitchFamily="34" charset="0"/>
              <a:sym typeface="Symbol" pitchFamily="18" charset="2"/>
            </a:endParaRPr>
          </a:p>
          <a:p>
            <a:pPr marL="342900" indent="-342900">
              <a:spcBef>
                <a:spcPct val="20000"/>
              </a:spcBef>
              <a:buFontTx/>
              <a:buChar char="•"/>
            </a:pPr>
            <a:r>
              <a:rPr lang="en-GB" sz="2200" b="1">
                <a:solidFill>
                  <a:srgbClr val="FF0000"/>
                </a:solidFill>
                <a:latin typeface="Calibri" pitchFamily="34" charset="0"/>
                <a:sym typeface="Symbol" pitchFamily="18" charset="2"/>
              </a:rPr>
              <a:t>Critical Region</a:t>
            </a:r>
            <a:endParaRPr lang="en-GB" sz="2200">
              <a:solidFill>
                <a:srgbClr val="FF0000"/>
              </a:solidFill>
              <a:latin typeface="Calibri" pitchFamily="34" charset="0"/>
              <a:sym typeface="Symbol" pitchFamily="18" charset="2"/>
            </a:endParaRPr>
          </a:p>
          <a:p>
            <a:pPr marL="342900" indent="-342900">
              <a:spcBef>
                <a:spcPct val="20000"/>
              </a:spcBef>
            </a:pPr>
            <a:r>
              <a:rPr lang="en-GB" sz="2200" i="1">
                <a:latin typeface="Calibri" pitchFamily="34" charset="0"/>
                <a:sym typeface="Symbol" pitchFamily="18" charset="2"/>
              </a:rPr>
              <a:t>    </a:t>
            </a:r>
            <a:r>
              <a:rPr lang="en-GB" sz="2200">
                <a:solidFill>
                  <a:srgbClr val="000066"/>
                </a:solidFill>
                <a:latin typeface="Calibri" pitchFamily="34" charset="0"/>
                <a:sym typeface="Symbol" pitchFamily="18" charset="2"/>
              </a:rPr>
              <a:t>Given a cumulative probability distribution fn. of a test statistic,</a:t>
            </a:r>
            <a:r>
              <a:rPr lang="en-GB" sz="2200" i="1">
                <a:solidFill>
                  <a:srgbClr val="000066"/>
                </a:solidFill>
                <a:latin typeface="Calibri" pitchFamily="34" charset="0"/>
                <a:sym typeface="Symbol" pitchFamily="18" charset="2"/>
              </a:rPr>
              <a:t> F(x) </a:t>
            </a:r>
            <a:r>
              <a:rPr lang="en-GB" sz="2200">
                <a:solidFill>
                  <a:srgbClr val="000066"/>
                </a:solidFill>
                <a:latin typeface="Calibri" pitchFamily="34" charset="0"/>
                <a:sym typeface="Symbol" pitchFamily="18" charset="2"/>
              </a:rPr>
              <a:t>say, the</a:t>
            </a:r>
            <a:r>
              <a:rPr lang="en-GB" sz="2200">
                <a:latin typeface="Calibri" pitchFamily="34" charset="0"/>
                <a:sym typeface="Symbol" pitchFamily="18" charset="2"/>
              </a:rPr>
              <a:t> </a:t>
            </a:r>
            <a:r>
              <a:rPr lang="en-GB" sz="2200" b="1">
                <a:solidFill>
                  <a:srgbClr val="FF0000"/>
                </a:solidFill>
                <a:latin typeface="Calibri" pitchFamily="34" charset="0"/>
                <a:sym typeface="Symbol" pitchFamily="18" charset="2"/>
              </a:rPr>
              <a:t>critical region </a:t>
            </a:r>
            <a:r>
              <a:rPr lang="en-GB" sz="2200">
                <a:solidFill>
                  <a:srgbClr val="000066"/>
                </a:solidFill>
                <a:latin typeface="Calibri" pitchFamily="34" charset="0"/>
                <a:sym typeface="Symbol" pitchFamily="18" charset="2"/>
              </a:rPr>
              <a:t>for the</a:t>
            </a:r>
            <a:r>
              <a:rPr lang="en-GB" sz="2200" b="1">
                <a:solidFill>
                  <a:srgbClr val="FF0000"/>
                </a:solidFill>
                <a:latin typeface="Calibri" pitchFamily="34" charset="0"/>
                <a:sym typeface="Symbol" pitchFamily="18" charset="2"/>
              </a:rPr>
              <a:t> hypothesis test</a:t>
            </a:r>
            <a:r>
              <a:rPr lang="en-GB" sz="2200">
                <a:latin typeface="Calibri" pitchFamily="34" charset="0"/>
                <a:sym typeface="Symbol" pitchFamily="18" charset="2"/>
              </a:rPr>
              <a:t> is the </a:t>
            </a:r>
            <a:r>
              <a:rPr lang="en-GB" sz="2200" b="1">
                <a:solidFill>
                  <a:srgbClr val="FF0000"/>
                </a:solidFill>
                <a:latin typeface="Calibri" pitchFamily="34" charset="0"/>
                <a:sym typeface="Symbol" pitchFamily="18" charset="2"/>
              </a:rPr>
              <a:t>region of rejection</a:t>
            </a:r>
            <a:r>
              <a:rPr lang="en-GB" sz="2200">
                <a:latin typeface="Calibri" pitchFamily="34" charset="0"/>
                <a:sym typeface="Symbol" pitchFamily="18" charset="2"/>
              </a:rPr>
              <a:t> </a:t>
            </a:r>
            <a:r>
              <a:rPr lang="en-GB" sz="2200">
                <a:solidFill>
                  <a:srgbClr val="000066"/>
                </a:solidFill>
                <a:latin typeface="Calibri" pitchFamily="34" charset="0"/>
                <a:sym typeface="Symbol" pitchFamily="18" charset="2"/>
              </a:rPr>
              <a:t>in the distribution, i.e. the area under the probability curve where the observed test statistic value is</a:t>
            </a:r>
            <a:r>
              <a:rPr lang="en-GB" sz="2200">
                <a:latin typeface="Calibri" pitchFamily="34" charset="0"/>
                <a:sym typeface="Symbol" pitchFamily="18" charset="2"/>
              </a:rPr>
              <a:t> </a:t>
            </a:r>
            <a:r>
              <a:rPr lang="en-GB" sz="2200" b="1">
                <a:solidFill>
                  <a:srgbClr val="FF0000"/>
                </a:solidFill>
                <a:latin typeface="Calibri" pitchFamily="34" charset="0"/>
                <a:sym typeface="Symbol" pitchFamily="18" charset="2"/>
              </a:rPr>
              <a:t>unlikely </a:t>
            </a:r>
            <a:r>
              <a:rPr lang="en-GB" sz="2200">
                <a:solidFill>
                  <a:srgbClr val="000066"/>
                </a:solidFill>
                <a:latin typeface="Calibri" pitchFamily="34" charset="0"/>
                <a:sym typeface="Symbol" pitchFamily="18" charset="2"/>
              </a:rPr>
              <a:t>to be</a:t>
            </a:r>
            <a:r>
              <a:rPr lang="en-GB" sz="2200" b="1">
                <a:solidFill>
                  <a:srgbClr val="FF0000"/>
                </a:solidFill>
                <a:latin typeface="Calibri" pitchFamily="34" charset="0"/>
                <a:sym typeface="Symbol" pitchFamily="18" charset="2"/>
              </a:rPr>
              <a:t> observed</a:t>
            </a:r>
            <a:r>
              <a:rPr lang="en-GB" sz="2200">
                <a:latin typeface="Calibri" pitchFamily="34" charset="0"/>
                <a:sym typeface="Symbol" pitchFamily="18" charset="2"/>
              </a:rPr>
              <a:t> </a:t>
            </a:r>
            <a:r>
              <a:rPr lang="en-GB" sz="2200">
                <a:solidFill>
                  <a:srgbClr val="000066"/>
                </a:solidFill>
                <a:latin typeface="Calibri" pitchFamily="34" charset="0"/>
                <a:sym typeface="Symbol" pitchFamily="18" charset="2"/>
              </a:rPr>
              <a:t>if </a:t>
            </a:r>
            <a:r>
              <a:rPr lang="en-GB" sz="2200" i="1">
                <a:solidFill>
                  <a:srgbClr val="000066"/>
                </a:solidFill>
                <a:latin typeface="Calibri" pitchFamily="34" charset="0"/>
              </a:rPr>
              <a:t>H</a:t>
            </a:r>
            <a:r>
              <a:rPr lang="en-GB" sz="2200" i="1" baseline="-25000">
                <a:solidFill>
                  <a:srgbClr val="000066"/>
                </a:solidFill>
                <a:latin typeface="Calibri" pitchFamily="34" charset="0"/>
              </a:rPr>
              <a:t>0</a:t>
            </a:r>
            <a:r>
              <a:rPr lang="en-GB" sz="2200" i="1" baseline="-25000">
                <a:latin typeface="Calibri" pitchFamily="34" charset="0"/>
              </a:rPr>
              <a:t>  </a:t>
            </a:r>
            <a:r>
              <a:rPr lang="en-GB" sz="2200" b="1">
                <a:solidFill>
                  <a:srgbClr val="FF0000"/>
                </a:solidFill>
                <a:latin typeface="Calibri" pitchFamily="34" charset="0"/>
              </a:rPr>
              <a:t>true</a:t>
            </a:r>
            <a:r>
              <a:rPr lang="en-GB" sz="2200">
                <a:latin typeface="Calibri" pitchFamily="34" charset="0"/>
              </a:rPr>
              <a:t>.   </a:t>
            </a:r>
            <a:r>
              <a:rPr lang="en-GB" sz="2200" i="1">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or</a:t>
            </a:r>
            <a:r>
              <a:rPr lang="en-GB" sz="2200" i="1">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a:t>
            </a:r>
            <a:r>
              <a:rPr lang="en-GB" sz="2200" i="1">
                <a:solidFill>
                  <a:srgbClr val="000066"/>
                </a:solidFill>
                <a:latin typeface="Calibri" pitchFamily="34" charset="0"/>
                <a:sym typeface="Symbol" pitchFamily="18" charset="2"/>
              </a:rPr>
              <a:t> /2</a:t>
            </a:r>
            <a:r>
              <a:rPr lang="en-GB" sz="2200">
                <a:solidFill>
                  <a:srgbClr val="000066"/>
                </a:solidFill>
                <a:latin typeface="Calibri" pitchFamily="34" charset="0"/>
                <a:sym typeface="Symbol" pitchFamily="18" charset="2"/>
              </a:rPr>
              <a:t>)</a:t>
            </a:r>
            <a:r>
              <a:rPr lang="en-GB" sz="2200" i="1">
                <a:solidFill>
                  <a:srgbClr val="000066"/>
                </a:solidFill>
                <a:latin typeface="Calibri" pitchFamily="34" charset="0"/>
                <a:sym typeface="Symbol" pitchFamily="18" charset="2"/>
              </a:rPr>
              <a:t>=</a:t>
            </a:r>
            <a:r>
              <a:rPr lang="en-GB" sz="2200" i="1">
                <a:latin typeface="Calibri" pitchFamily="34" charset="0"/>
                <a:sym typeface="Symbol" pitchFamily="18" charset="2"/>
              </a:rPr>
              <a:t> </a:t>
            </a:r>
            <a:r>
              <a:rPr lang="en-GB" sz="2200" b="1">
                <a:solidFill>
                  <a:srgbClr val="FF0000"/>
                </a:solidFill>
                <a:latin typeface="Calibri" pitchFamily="34" charset="0"/>
                <a:sym typeface="Symbol" pitchFamily="18" charset="2"/>
              </a:rPr>
              <a:t>significance level</a:t>
            </a:r>
          </a:p>
        </p:txBody>
      </p:sp>
      <p:graphicFrame>
        <p:nvGraphicFramePr>
          <p:cNvPr id="21508" name="Object 4"/>
          <p:cNvGraphicFramePr>
            <a:graphicFrameLocks noChangeAspect="1"/>
          </p:cNvGraphicFramePr>
          <p:nvPr/>
        </p:nvGraphicFramePr>
        <p:xfrm>
          <a:off x="3851275" y="5876925"/>
          <a:ext cx="1800225" cy="425450"/>
        </p:xfrm>
        <a:graphic>
          <a:graphicData uri="http://schemas.openxmlformats.org/presentationml/2006/ole">
            <mc:AlternateContent xmlns:mc="http://schemas.openxmlformats.org/markup-compatibility/2006">
              <mc:Choice xmlns:v="urn:schemas-microsoft-com:vml" Requires="v">
                <p:oleObj spid="_x0000_s21519" name="Equation" r:id="rId3" imgW="863225" imgH="203112" progId="Equation.3">
                  <p:embed/>
                </p:oleObj>
              </mc:Choice>
              <mc:Fallback>
                <p:oleObj name="Equation" r:id="rId3" imgW="863225" imgH="203112"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5876925"/>
                        <a:ext cx="18002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CE430957-709A-458D-9CA3-B22298E65A8D}" type="slidenum">
              <a:rPr lang="en-GB" smtClean="0">
                <a:solidFill>
                  <a:schemeClr val="tx1"/>
                </a:solidFill>
                <a:latin typeface="Arial" charset="0"/>
                <a:cs typeface="Arial" charset="0"/>
              </a:rPr>
              <a:pPr fontAlgn="base">
                <a:spcBef>
                  <a:spcPct val="0"/>
                </a:spcBef>
                <a:spcAft>
                  <a:spcPct val="0"/>
                </a:spcAft>
              </a:pPr>
              <a:t>20</a:t>
            </a:fld>
            <a:endParaRPr lang="en-GB" smtClean="0">
              <a:solidFill>
                <a:schemeClr val="tx1"/>
              </a:solidFill>
              <a:latin typeface="Arial" charset="0"/>
              <a:cs typeface="Arial" charset="0"/>
            </a:endParaRPr>
          </a:p>
        </p:txBody>
      </p:sp>
      <p:sp>
        <p:nvSpPr>
          <p:cNvPr id="12296" name="Rectangle 4"/>
          <p:cNvSpPr>
            <a:spLocks noChangeArrowheads="1"/>
          </p:cNvSpPr>
          <p:nvPr/>
        </p:nvSpPr>
        <p:spPr bwMode="auto">
          <a:xfrm>
            <a:off x="395288" y="260350"/>
            <a:ext cx="8497887" cy="1143000"/>
          </a:xfrm>
          <a:prstGeom prst="rect">
            <a:avLst/>
          </a:prstGeom>
          <a:noFill/>
          <a:ln w="9525">
            <a:noFill/>
            <a:miter lim="800000"/>
            <a:headEnd/>
            <a:tailEnd/>
          </a:ln>
        </p:spPr>
        <p:txBody>
          <a:bodyPr anchor="ctr"/>
          <a:lstStyle/>
          <a:p>
            <a:r>
              <a:rPr lang="en-GB" sz="3200" b="1" dirty="0">
                <a:solidFill>
                  <a:schemeClr val="tx2"/>
                </a:solidFill>
                <a:latin typeface="Calibri" pitchFamily="34" charset="0"/>
              </a:rPr>
              <a:t>Examples: Different ‘Experimental Designs’: What are the Mean Squares Estimating /Testing?</a:t>
            </a:r>
            <a:endParaRPr lang="en-GB" sz="3200" dirty="0">
              <a:solidFill>
                <a:schemeClr val="tx2"/>
              </a:solidFill>
              <a:latin typeface="Calibri" pitchFamily="34" charset="0"/>
            </a:endParaRPr>
          </a:p>
        </p:txBody>
      </p:sp>
      <p:sp>
        <p:nvSpPr>
          <p:cNvPr id="12297" name="Rectangle 5"/>
          <p:cNvSpPr>
            <a:spLocks noChangeArrowheads="1"/>
          </p:cNvSpPr>
          <p:nvPr/>
        </p:nvSpPr>
        <p:spPr bwMode="auto">
          <a:xfrm>
            <a:off x="685800" y="1628775"/>
            <a:ext cx="7989888" cy="4968875"/>
          </a:xfrm>
          <a:prstGeom prst="rect">
            <a:avLst/>
          </a:prstGeom>
          <a:noFill/>
          <a:ln w="9525">
            <a:noFill/>
            <a:miter lim="800000"/>
            <a:headEnd/>
            <a:tailEnd/>
          </a:ln>
        </p:spPr>
        <p:txBody>
          <a:bodyPr/>
          <a:lstStyle/>
          <a:p>
            <a:pPr marL="342900" indent="-342900">
              <a:spcBef>
                <a:spcPct val="20000"/>
              </a:spcBef>
            </a:pPr>
            <a:r>
              <a:rPr lang="en-GB" sz="2200" b="1">
                <a:solidFill>
                  <a:srgbClr val="FF0000"/>
                </a:solidFill>
                <a:latin typeface="Calibri" pitchFamily="34" charset="0"/>
              </a:rPr>
              <a:t>Factors</a:t>
            </a:r>
            <a:r>
              <a:rPr lang="en-GB" sz="2200" b="1">
                <a:solidFill>
                  <a:srgbClr val="000066"/>
                </a:solidFill>
                <a:latin typeface="Calibri" pitchFamily="34" charset="0"/>
              </a:rPr>
              <a:t> &amp; </a:t>
            </a:r>
            <a:r>
              <a:rPr lang="en-GB" sz="2200" b="1">
                <a:solidFill>
                  <a:srgbClr val="FF0000"/>
                </a:solidFill>
                <a:latin typeface="Calibri" pitchFamily="34" charset="0"/>
              </a:rPr>
              <a:t>Type </a:t>
            </a:r>
            <a:r>
              <a:rPr lang="en-GB" sz="2200" b="1">
                <a:solidFill>
                  <a:srgbClr val="000066"/>
                </a:solidFill>
                <a:latin typeface="Calibri" pitchFamily="34" charset="0"/>
              </a:rPr>
              <a:t>of </a:t>
            </a:r>
            <a:r>
              <a:rPr lang="en-GB" sz="2200" b="1">
                <a:solidFill>
                  <a:srgbClr val="FF0000"/>
                </a:solidFill>
                <a:latin typeface="Calibri" pitchFamily="34" charset="0"/>
              </a:rPr>
              <a:t>Effects</a:t>
            </a:r>
          </a:p>
          <a:p>
            <a:pPr marL="342900" indent="-342900">
              <a:spcBef>
                <a:spcPct val="20000"/>
              </a:spcBef>
              <a:buFontTx/>
              <a:buChar char="•"/>
            </a:pPr>
            <a:r>
              <a:rPr lang="en-GB" sz="2000" b="1">
                <a:solidFill>
                  <a:srgbClr val="000066"/>
                </a:solidFill>
                <a:latin typeface="Calibri" pitchFamily="34" charset="0"/>
              </a:rPr>
              <a:t>1-Way </a:t>
            </a:r>
            <a:r>
              <a:rPr lang="en-GB" sz="2000">
                <a:solidFill>
                  <a:srgbClr val="000066"/>
                </a:solidFill>
                <a:latin typeface="Calibri" pitchFamily="34" charset="0"/>
              </a:rPr>
              <a:t>                Source                dof          MSQ               E{MS}</a:t>
            </a:r>
          </a:p>
          <a:p>
            <a:pPr marL="342900" indent="-342900">
              <a:spcBef>
                <a:spcPct val="20000"/>
              </a:spcBef>
            </a:pPr>
            <a:r>
              <a:rPr lang="en-GB" sz="2000" b="1">
                <a:solidFill>
                  <a:srgbClr val="000066"/>
                </a:solidFill>
                <a:latin typeface="Calibri" pitchFamily="34" charset="0"/>
              </a:rPr>
              <a:t>                         </a:t>
            </a:r>
            <a:r>
              <a:rPr lang="en-GB" sz="2000">
                <a:solidFill>
                  <a:srgbClr val="000066"/>
                </a:solidFill>
                <a:latin typeface="Calibri" pitchFamily="34" charset="0"/>
              </a:rPr>
              <a:t>Between </a:t>
            </a:r>
            <a:r>
              <a:rPr lang="en-GB" sz="2000" i="1">
                <a:solidFill>
                  <a:srgbClr val="000066"/>
                </a:solidFill>
                <a:latin typeface="Calibri" pitchFamily="34" charset="0"/>
              </a:rPr>
              <a:t>k</a:t>
            </a:r>
            <a:r>
              <a:rPr lang="en-GB" sz="2000">
                <a:solidFill>
                  <a:srgbClr val="000066"/>
                </a:solidFill>
                <a:latin typeface="Calibri" pitchFamily="34" charset="0"/>
              </a:rPr>
              <a:t> groups      </a:t>
            </a:r>
            <a:r>
              <a:rPr lang="en-GB" sz="2000" i="1">
                <a:solidFill>
                  <a:srgbClr val="000066"/>
                </a:solidFill>
                <a:latin typeface="Calibri" pitchFamily="34" charset="0"/>
              </a:rPr>
              <a:t>k-1</a:t>
            </a:r>
            <a:r>
              <a:rPr lang="en-GB" sz="2000">
                <a:solidFill>
                  <a:srgbClr val="000066"/>
                </a:solidFill>
                <a:latin typeface="Calibri" pitchFamily="34" charset="0"/>
              </a:rPr>
              <a:t>        </a:t>
            </a:r>
            <a:r>
              <a:rPr lang="en-GB" sz="2000" i="1">
                <a:solidFill>
                  <a:srgbClr val="000066"/>
                </a:solidFill>
                <a:latin typeface="Calibri" pitchFamily="34" charset="0"/>
              </a:rPr>
              <a:t>SS</a:t>
            </a:r>
            <a:r>
              <a:rPr lang="en-GB" sz="2000" i="1" baseline="-25000">
                <a:solidFill>
                  <a:srgbClr val="000066"/>
                </a:solidFill>
                <a:latin typeface="Calibri" pitchFamily="34" charset="0"/>
              </a:rPr>
              <a:t>B </a:t>
            </a:r>
            <a:r>
              <a:rPr lang="en-GB" sz="2000">
                <a:solidFill>
                  <a:srgbClr val="000066"/>
                </a:solidFill>
                <a:latin typeface="Calibri" pitchFamily="34" charset="0"/>
              </a:rPr>
              <a:t>/</a:t>
            </a:r>
            <a:r>
              <a:rPr lang="en-GB" sz="2000" i="1">
                <a:solidFill>
                  <a:srgbClr val="000066"/>
                </a:solidFill>
                <a:latin typeface="Calibri" pitchFamily="34" charset="0"/>
              </a:rPr>
              <a:t>k-1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+n</a:t>
            </a:r>
            <a:r>
              <a:rPr lang="en-GB" sz="2000" i="1" baseline="-25000">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endParaRPr lang="en-GB" sz="2000" i="1">
              <a:solidFill>
                <a:srgbClr val="000066"/>
              </a:solidFill>
              <a:latin typeface="Calibri" pitchFamily="34" charset="0"/>
              <a:sym typeface="Symbol" pitchFamily="18" charset="2"/>
            </a:endParaRPr>
          </a:p>
          <a:p>
            <a:pPr marL="342900" indent="-342900">
              <a:spcBef>
                <a:spcPct val="20000"/>
              </a:spcBef>
            </a:pPr>
            <a:r>
              <a:rPr lang="en-GB" sz="2000" i="1">
                <a:solidFill>
                  <a:srgbClr val="000066"/>
                </a:solidFill>
                <a:latin typeface="Calibri" pitchFamily="34" charset="0"/>
                <a:sym typeface="Symbol" pitchFamily="18" charset="2"/>
              </a:rPr>
              <a:t>                         </a:t>
            </a:r>
            <a:r>
              <a:rPr lang="en-GB" sz="2000">
                <a:solidFill>
                  <a:srgbClr val="000066"/>
                </a:solidFill>
                <a:latin typeface="Calibri" pitchFamily="34" charset="0"/>
                <a:sym typeface="Symbol" pitchFamily="18" charset="2"/>
              </a:rPr>
              <a:t>Within groups           </a:t>
            </a:r>
            <a:r>
              <a:rPr lang="en-GB" sz="2000" i="1">
                <a:solidFill>
                  <a:srgbClr val="000066"/>
                </a:solidFill>
                <a:latin typeface="Calibri" pitchFamily="34" charset="0"/>
                <a:sym typeface="Symbol" pitchFamily="18" charset="2"/>
              </a:rPr>
              <a:t>k(n-1)    SS</a:t>
            </a:r>
            <a:r>
              <a:rPr lang="en-GB" sz="2000" i="1" baseline="-25000">
                <a:solidFill>
                  <a:srgbClr val="000066"/>
                </a:solidFill>
                <a:latin typeface="Calibri" pitchFamily="34" charset="0"/>
                <a:sym typeface="Symbol" pitchFamily="18" charset="2"/>
              </a:rPr>
              <a:t>W </a:t>
            </a:r>
            <a:r>
              <a:rPr lang="en-GB" sz="2000" i="1">
                <a:solidFill>
                  <a:srgbClr val="000066"/>
                </a:solidFill>
                <a:latin typeface="Calibri" pitchFamily="34" charset="0"/>
                <a:sym typeface="Symbol" pitchFamily="18" charset="2"/>
              </a:rPr>
              <a:t>/ k(n-1)      </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a:t>
            </a:r>
            <a:endParaRPr lang="en-GB" sz="2000">
              <a:solidFill>
                <a:srgbClr val="000066"/>
              </a:solidFill>
              <a:latin typeface="Calibri" pitchFamily="34" charset="0"/>
              <a:sym typeface="Symbol" pitchFamily="18" charset="2"/>
            </a:endParaRPr>
          </a:p>
          <a:p>
            <a:pPr marL="342900" indent="-342900">
              <a:spcBef>
                <a:spcPct val="20000"/>
              </a:spcBef>
            </a:pPr>
            <a:r>
              <a:rPr lang="en-GB" sz="2000">
                <a:solidFill>
                  <a:srgbClr val="000066"/>
                </a:solidFill>
                <a:latin typeface="Calibri" pitchFamily="34" charset="0"/>
                <a:sym typeface="Symbol" pitchFamily="18" charset="2"/>
              </a:rPr>
              <a:t>                          Total                           </a:t>
            </a:r>
            <a:r>
              <a:rPr lang="en-GB" sz="2000" i="1">
                <a:solidFill>
                  <a:srgbClr val="000066"/>
                </a:solidFill>
                <a:latin typeface="Calibri" pitchFamily="34" charset="0"/>
                <a:sym typeface="Symbol" pitchFamily="18" charset="2"/>
              </a:rPr>
              <a:t>nk-1</a:t>
            </a:r>
            <a:r>
              <a:rPr lang="en-GB" sz="2000">
                <a:solidFill>
                  <a:srgbClr val="000066"/>
                </a:solidFill>
                <a:latin typeface="Calibri" pitchFamily="34" charset="0"/>
                <a:sym typeface="Symbol" pitchFamily="18" charset="2"/>
              </a:rPr>
              <a:t>   </a:t>
            </a:r>
          </a:p>
          <a:p>
            <a:pPr marL="342900" indent="-342900">
              <a:spcBef>
                <a:spcPct val="20000"/>
              </a:spcBef>
              <a:buFontTx/>
              <a:buChar char="•"/>
            </a:pPr>
            <a:endParaRPr lang="en-GB" sz="2000" b="1">
              <a:solidFill>
                <a:srgbClr val="000066"/>
              </a:solidFill>
              <a:latin typeface="Calibri" pitchFamily="34" charset="0"/>
              <a:sym typeface="Symbol" pitchFamily="18" charset="2"/>
            </a:endParaRPr>
          </a:p>
          <a:p>
            <a:pPr marL="342900" indent="-342900">
              <a:spcBef>
                <a:spcPct val="20000"/>
              </a:spcBef>
              <a:buFontTx/>
              <a:buChar char="•"/>
            </a:pPr>
            <a:r>
              <a:rPr lang="en-GB" sz="2000" b="1">
                <a:solidFill>
                  <a:srgbClr val="000066"/>
                </a:solidFill>
                <a:latin typeface="Calibri" pitchFamily="34" charset="0"/>
                <a:sym typeface="Symbol" pitchFamily="18" charset="2"/>
              </a:rPr>
              <a:t>2-Way</a:t>
            </a:r>
            <a:r>
              <a:rPr lang="en-GB" sz="2000">
                <a:solidFill>
                  <a:srgbClr val="000066"/>
                </a:solidFill>
                <a:latin typeface="Calibri" pitchFamily="34" charset="0"/>
                <a:sym typeface="Symbol" pitchFamily="18" charset="2"/>
              </a:rPr>
              <a:t>-A,B </a:t>
            </a:r>
            <a:r>
              <a:rPr lang="en-GB" sz="2000" b="1">
                <a:solidFill>
                  <a:srgbClr val="000066"/>
                </a:solidFill>
                <a:latin typeface="Calibri" pitchFamily="34" charset="0"/>
                <a:sym typeface="Symbol" pitchFamily="18" charset="2"/>
              </a:rPr>
              <a:t>AB</a:t>
            </a:r>
            <a:r>
              <a:rPr lang="en-GB" sz="2000">
                <a:solidFill>
                  <a:srgbClr val="000066"/>
                </a:solidFill>
                <a:latin typeface="Calibri" pitchFamily="34" charset="0"/>
                <a:sym typeface="Symbol" pitchFamily="18" charset="2"/>
              </a:rPr>
              <a:t>      Fixed                 Random                      Mixed</a:t>
            </a:r>
          </a:p>
          <a:p>
            <a:pPr marL="342900" indent="-342900">
              <a:spcBef>
                <a:spcPct val="20000"/>
              </a:spcBef>
            </a:pPr>
            <a:r>
              <a:rPr lang="en-GB" sz="2000">
                <a:solidFill>
                  <a:srgbClr val="000066"/>
                </a:solidFill>
                <a:latin typeface="Calibri" pitchFamily="34" charset="0"/>
                <a:sym typeface="Symbol" pitchFamily="18" charset="2"/>
              </a:rPr>
              <a:t>         E{MS A}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+nb</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a:t>
            </a:r>
            <a:r>
              <a:rPr lang="en-GB" sz="2000" i="1" baseline="30000">
                <a:solidFill>
                  <a:srgbClr val="FF0000"/>
                </a:solidFill>
                <a:latin typeface="Calibri" pitchFamily="34" charset="0"/>
                <a:sym typeface="Symbol" pitchFamily="18" charset="2"/>
              </a:rPr>
              <a:t>† </a:t>
            </a:r>
            <a:r>
              <a:rPr lang="en-GB" sz="2000" i="1" baseline="30000">
                <a:solidFill>
                  <a:srgbClr val="000066"/>
                </a:solidFill>
                <a:latin typeface="Calibri" pitchFamily="34" charset="0"/>
                <a:sym typeface="Symbol" pitchFamily="18" charset="2"/>
              </a:rPr>
              <a:t>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a:t>
            </a:r>
            <a:r>
              <a:rPr lang="en-GB" sz="2000" i="1">
                <a:solidFill>
                  <a:srgbClr val="000066"/>
                </a:solidFill>
                <a:latin typeface="Calibri" pitchFamily="34" charset="0"/>
                <a:sym typeface="Symbol" pitchFamily="18" charset="2"/>
              </a:rPr>
              <a:t> + nb</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a:t>
            </a:r>
            <a:r>
              <a:rPr lang="en-GB" sz="2000" i="1">
                <a:solidFill>
                  <a:srgbClr val="000066"/>
                </a:solidFill>
                <a:latin typeface="Calibri" pitchFamily="34" charset="0"/>
                <a:sym typeface="Symbol" pitchFamily="18" charset="2"/>
              </a:rPr>
              <a:t> + nb</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a:t>
            </a:r>
            <a:r>
              <a:rPr lang="en-GB" sz="2000" i="1" baseline="30000">
                <a:solidFill>
                  <a:srgbClr val="000066"/>
                </a:solidFill>
                <a:latin typeface="Calibri" pitchFamily="34" charset="0"/>
                <a:sym typeface="Symbol" pitchFamily="18" charset="2"/>
              </a:rPr>
              <a:t> </a:t>
            </a:r>
            <a:endParaRPr lang="en-GB" sz="2000" i="1">
              <a:solidFill>
                <a:srgbClr val="000066"/>
              </a:solidFill>
              <a:latin typeface="Calibri" pitchFamily="34" charset="0"/>
              <a:sym typeface="Symbol" pitchFamily="18" charset="2"/>
            </a:endParaRPr>
          </a:p>
          <a:p>
            <a:pPr marL="342900" indent="-342900">
              <a:spcBef>
                <a:spcPct val="20000"/>
              </a:spcBef>
            </a:pPr>
            <a:r>
              <a:rPr lang="en-GB" sz="2000" i="1">
                <a:solidFill>
                  <a:srgbClr val="000066"/>
                </a:solidFill>
                <a:latin typeface="Calibri" pitchFamily="34" charset="0"/>
                <a:sym typeface="Symbol" pitchFamily="18" charset="2"/>
              </a:rPr>
              <a:t>         </a:t>
            </a:r>
            <a:r>
              <a:rPr lang="en-GB" sz="2000">
                <a:solidFill>
                  <a:srgbClr val="000066"/>
                </a:solidFill>
                <a:latin typeface="Calibri" pitchFamily="34" charset="0"/>
                <a:sym typeface="Symbol" pitchFamily="18" charset="2"/>
              </a:rPr>
              <a:t>E{MS B}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+na</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B </a:t>
            </a:r>
            <a:r>
              <a:rPr lang="en-GB" sz="2000" i="1" baseline="30000">
                <a:solidFill>
                  <a:srgbClr val="FF0000"/>
                </a:solidFill>
                <a:latin typeface="Calibri" pitchFamily="34" charset="0"/>
                <a:sym typeface="Symbol" pitchFamily="18" charset="2"/>
              </a:rPr>
              <a:t>†</a:t>
            </a:r>
            <a:r>
              <a:rPr lang="en-GB" sz="2000" i="1" baseline="-25000">
                <a:solidFill>
                  <a:srgbClr val="000066"/>
                </a:solidFill>
                <a:latin typeface="Calibri" pitchFamily="34" charset="0"/>
                <a:sym typeface="Symbol" pitchFamily="18" charset="2"/>
              </a:rPr>
              <a:t>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a:t>
            </a:r>
            <a:r>
              <a:rPr lang="en-GB" sz="2000" i="1">
                <a:solidFill>
                  <a:srgbClr val="000066"/>
                </a:solidFill>
                <a:latin typeface="Calibri" pitchFamily="34" charset="0"/>
                <a:sym typeface="Symbol" pitchFamily="18" charset="2"/>
              </a:rPr>
              <a:t> + na</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B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a:t>
            </a:r>
            <a:r>
              <a:rPr lang="en-GB" sz="2000" i="1">
                <a:solidFill>
                  <a:srgbClr val="000066"/>
                </a:solidFill>
                <a:latin typeface="Calibri" pitchFamily="34" charset="0"/>
                <a:sym typeface="Symbol" pitchFamily="18" charset="2"/>
              </a:rPr>
              <a:t> + na</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B</a:t>
            </a:r>
            <a:endParaRPr lang="en-GB" sz="2000" i="1">
              <a:solidFill>
                <a:srgbClr val="000066"/>
              </a:solidFill>
              <a:latin typeface="Calibri" pitchFamily="34" charset="0"/>
              <a:sym typeface="Symbol" pitchFamily="18" charset="2"/>
            </a:endParaRPr>
          </a:p>
          <a:p>
            <a:pPr marL="342900" indent="-342900">
              <a:spcBef>
                <a:spcPct val="20000"/>
              </a:spcBef>
            </a:pPr>
            <a:r>
              <a:rPr lang="en-GB" sz="2000" i="1">
                <a:solidFill>
                  <a:srgbClr val="000066"/>
                </a:solidFill>
                <a:latin typeface="Calibri" pitchFamily="34" charset="0"/>
                <a:sym typeface="Symbol" pitchFamily="18" charset="2"/>
              </a:rPr>
              <a:t>         </a:t>
            </a:r>
            <a:r>
              <a:rPr lang="en-GB" sz="2000">
                <a:solidFill>
                  <a:srgbClr val="000066"/>
                </a:solidFill>
                <a:latin typeface="Calibri" pitchFamily="34" charset="0"/>
                <a:sym typeface="Symbol" pitchFamily="18" charset="2"/>
              </a:rPr>
              <a:t>E{MS AB}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a:t>
            </a:r>
            <a:r>
              <a:rPr lang="en-GB" sz="2000" i="1">
                <a:solidFill>
                  <a:srgbClr val="000066"/>
                </a:solidFill>
                <a:latin typeface="Calibri" pitchFamily="34" charset="0"/>
                <a:sym typeface="Symbol" pitchFamily="18" charset="2"/>
              </a:rPr>
              <a:t>                     </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 n</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AB</a:t>
            </a:r>
            <a:r>
              <a:rPr lang="en-GB" sz="2000" i="1">
                <a:solidFill>
                  <a:srgbClr val="000066"/>
                </a:solidFill>
                <a:latin typeface="Calibri" pitchFamily="34" charset="0"/>
                <a:sym typeface="Symbol" pitchFamily="18" charset="2"/>
              </a:rPr>
              <a:t> </a:t>
            </a:r>
            <a:endParaRPr lang="en-GB" sz="2000">
              <a:solidFill>
                <a:srgbClr val="000066"/>
              </a:solidFill>
              <a:latin typeface="Calibri" pitchFamily="34" charset="0"/>
              <a:sym typeface="Symbol" pitchFamily="18" charset="2"/>
            </a:endParaRPr>
          </a:p>
          <a:p>
            <a:pPr marL="342900" indent="-342900">
              <a:spcBef>
                <a:spcPct val="20000"/>
              </a:spcBef>
            </a:pPr>
            <a:r>
              <a:rPr lang="en-GB" sz="2000">
                <a:solidFill>
                  <a:srgbClr val="000066"/>
                </a:solidFill>
                <a:latin typeface="Calibri" pitchFamily="34" charset="0"/>
                <a:sym typeface="Symbol" pitchFamily="18" charset="2"/>
              </a:rPr>
              <a:t>       E{MS Error}      </a:t>
            </a:r>
            <a:r>
              <a:rPr lang="en-GB" sz="2000" i="1">
                <a:solidFill>
                  <a:srgbClr val="000066"/>
                </a:solidFill>
                <a:latin typeface="Calibri" pitchFamily="34" charset="0"/>
                <a:sym typeface="Symbol" pitchFamily="18" charset="2"/>
              </a:rPr>
              <a:t></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 </a:t>
            </a:r>
            <a:endParaRPr lang="en-GB" sz="2000" baseline="30000">
              <a:solidFill>
                <a:srgbClr val="000066"/>
              </a:solidFill>
              <a:latin typeface="Calibri" pitchFamily="34" charset="0"/>
              <a:sym typeface="Symbol" pitchFamily="18" charset="2"/>
            </a:endParaRPr>
          </a:p>
          <a:p>
            <a:pPr marL="342900" indent="-342900">
              <a:spcBef>
                <a:spcPct val="20000"/>
              </a:spcBef>
            </a:pPr>
            <a:endParaRPr lang="en-GB" sz="2000" b="1">
              <a:solidFill>
                <a:srgbClr val="000066"/>
              </a:solidFill>
              <a:latin typeface="Calibri" pitchFamily="34" charset="0"/>
              <a:sym typeface="Symbol" pitchFamily="18" charset="2"/>
            </a:endParaRPr>
          </a:p>
          <a:p>
            <a:pPr marL="342900" indent="-342900">
              <a:spcBef>
                <a:spcPct val="20000"/>
              </a:spcBef>
              <a:buFontTx/>
              <a:buChar char="•"/>
            </a:pPr>
            <a:r>
              <a:rPr lang="en-GB" sz="2000" b="1">
                <a:solidFill>
                  <a:srgbClr val="000066"/>
                </a:solidFill>
                <a:latin typeface="Calibri" pitchFamily="34" charset="0"/>
                <a:sym typeface="Symbol" pitchFamily="18" charset="2"/>
              </a:rPr>
              <a:t>Model here: Many-way</a:t>
            </a:r>
            <a:r>
              <a:rPr lang="en-GB" sz="2000" baseline="30000">
                <a:latin typeface="Calibri" pitchFamily="34" charset="0"/>
                <a:sym typeface="Symbol" pitchFamily="18" charset="2"/>
              </a:rPr>
              <a:t>                                        </a:t>
            </a:r>
            <a:r>
              <a:rPr lang="en-GB" sz="2000">
                <a:latin typeface="Calibri" pitchFamily="34" charset="0"/>
                <a:sym typeface="Symbol" pitchFamily="18" charset="2"/>
              </a:rPr>
              <a:t> </a:t>
            </a:r>
          </a:p>
        </p:txBody>
      </p:sp>
      <p:graphicFrame>
        <p:nvGraphicFramePr>
          <p:cNvPr id="12294" name="Object 6"/>
          <p:cNvGraphicFramePr>
            <a:graphicFrameLocks noChangeAspect="1"/>
          </p:cNvGraphicFramePr>
          <p:nvPr/>
        </p:nvGraphicFramePr>
        <p:xfrm>
          <a:off x="3819525" y="6026150"/>
          <a:ext cx="3344863" cy="427038"/>
        </p:xfrm>
        <a:graphic>
          <a:graphicData uri="http://schemas.openxmlformats.org/presentationml/2006/ole">
            <mc:AlternateContent xmlns:mc="http://schemas.openxmlformats.org/markup-compatibility/2006">
              <mc:Choice xmlns:v="urn:schemas-microsoft-com:vml" Requires="v">
                <p:oleObj spid="_x0000_s12305" name="Equation" r:id="rId3" imgW="1879600" imgH="241300" progId="Equation.3">
                  <p:embed/>
                </p:oleObj>
              </mc:Choice>
              <mc:Fallback>
                <p:oleObj name="Equation" r:id="rId3" imgW="1879600" imgH="2413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525" y="6026150"/>
                        <a:ext cx="3344863" cy="42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87FF12AF-B422-437D-B0A5-6B5D1241224C}" type="slidenum">
              <a:rPr lang="en-GB" smtClean="0">
                <a:solidFill>
                  <a:schemeClr val="tx1"/>
                </a:solidFill>
                <a:latin typeface="Arial" charset="0"/>
                <a:cs typeface="Arial" charset="0"/>
              </a:rPr>
              <a:pPr fontAlgn="base">
                <a:spcBef>
                  <a:spcPct val="0"/>
                </a:spcBef>
                <a:spcAft>
                  <a:spcPct val="0"/>
                </a:spcAft>
              </a:pPr>
              <a:t>21</a:t>
            </a:fld>
            <a:endParaRPr lang="en-GB" smtClean="0">
              <a:solidFill>
                <a:schemeClr val="tx1"/>
              </a:solidFill>
              <a:latin typeface="Arial" charset="0"/>
              <a:cs typeface="Arial" charset="0"/>
            </a:endParaRPr>
          </a:p>
        </p:txBody>
      </p:sp>
      <p:sp>
        <p:nvSpPr>
          <p:cNvPr id="13320" name="Rectangle 4"/>
          <p:cNvSpPr>
            <a:spLocks noChangeArrowheads="1"/>
          </p:cNvSpPr>
          <p:nvPr/>
        </p:nvSpPr>
        <p:spPr bwMode="auto">
          <a:xfrm>
            <a:off x="685800" y="333375"/>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Nested Designs</a:t>
            </a:r>
          </a:p>
        </p:txBody>
      </p:sp>
      <p:sp>
        <p:nvSpPr>
          <p:cNvPr id="13321" name="Rectangle 5"/>
          <p:cNvSpPr>
            <a:spLocks noChangeArrowheads="1"/>
          </p:cNvSpPr>
          <p:nvPr/>
        </p:nvSpPr>
        <p:spPr bwMode="auto">
          <a:xfrm>
            <a:off x="685800" y="1341438"/>
            <a:ext cx="7772400" cy="5183187"/>
          </a:xfrm>
          <a:prstGeom prst="rect">
            <a:avLst/>
          </a:prstGeom>
          <a:noFill/>
          <a:ln w="9525">
            <a:noFill/>
            <a:miter lim="800000"/>
            <a:headEnd/>
            <a:tailEnd/>
          </a:ln>
        </p:spPr>
        <p:txBody>
          <a:bodyPr/>
          <a:lstStyle/>
          <a:p>
            <a:pPr marL="342900" indent="-342900">
              <a:spcBef>
                <a:spcPct val="20000"/>
              </a:spcBef>
              <a:buFontTx/>
              <a:buChar char="•"/>
            </a:pPr>
            <a:r>
              <a:rPr lang="en-GB" sz="2000" b="1">
                <a:solidFill>
                  <a:srgbClr val="000066"/>
                </a:solidFill>
                <a:latin typeface="Calibri" pitchFamily="34" charset="0"/>
              </a:rPr>
              <a:t>Model</a:t>
            </a:r>
          </a:p>
          <a:p>
            <a:pPr marL="342900" indent="-342900">
              <a:spcBef>
                <a:spcPct val="20000"/>
              </a:spcBef>
              <a:buFontTx/>
              <a:buChar char="•"/>
            </a:pPr>
            <a:r>
              <a:rPr lang="en-GB" sz="2000" b="1">
                <a:solidFill>
                  <a:srgbClr val="000066"/>
                </a:solidFill>
                <a:latin typeface="Calibri" pitchFamily="34" charset="0"/>
              </a:rPr>
              <a:t>Design</a:t>
            </a:r>
            <a:r>
              <a:rPr lang="en-GB" sz="2000">
                <a:solidFill>
                  <a:srgbClr val="000066"/>
                </a:solidFill>
                <a:latin typeface="Calibri" pitchFamily="34" charset="0"/>
              </a:rPr>
              <a:t>  </a:t>
            </a:r>
            <a:r>
              <a:rPr lang="en-GB" sz="2000">
                <a:latin typeface="Calibri" pitchFamily="34" charset="0"/>
              </a:rPr>
              <a:t> </a:t>
            </a:r>
            <a:r>
              <a:rPr lang="en-GB" sz="2000">
                <a:latin typeface="Calibri" pitchFamily="34" charset="0"/>
                <a:sym typeface="Symbol" pitchFamily="18" charset="2"/>
              </a:rPr>
              <a:t>   </a:t>
            </a:r>
            <a:r>
              <a:rPr lang="en-GB" sz="2000">
                <a:solidFill>
                  <a:srgbClr val="FF0000"/>
                </a:solidFill>
                <a:latin typeface="Calibri" pitchFamily="34" charset="0"/>
                <a:sym typeface="Symbol" pitchFamily="18" charset="2"/>
              </a:rPr>
              <a:t>p</a:t>
            </a:r>
            <a:r>
              <a:rPr lang="en-GB" sz="2000" i="1">
                <a:latin typeface="Calibri" pitchFamily="34" charset="0"/>
                <a:sym typeface="Symbol" pitchFamily="18" charset="2"/>
              </a:rPr>
              <a:t> </a:t>
            </a:r>
            <a:r>
              <a:rPr lang="en-GB" sz="2000">
                <a:solidFill>
                  <a:srgbClr val="000066"/>
                </a:solidFill>
                <a:latin typeface="Calibri" pitchFamily="34" charset="0"/>
                <a:sym typeface="Symbol" pitchFamily="18" charset="2"/>
              </a:rPr>
              <a:t>Batches (A)</a:t>
            </a:r>
            <a:r>
              <a:rPr lang="en-GB" sz="2000">
                <a:latin typeface="Calibri" pitchFamily="34" charset="0"/>
                <a:sym typeface="Symbol" pitchFamily="18" charset="2"/>
              </a:rPr>
              <a:t>    </a:t>
            </a:r>
          </a:p>
          <a:p>
            <a:pPr marL="342900" indent="-342900">
              <a:spcBef>
                <a:spcPct val="20000"/>
              </a:spcBef>
            </a:pPr>
            <a:r>
              <a:rPr lang="en-GB" sz="2000">
                <a:latin typeface="Calibri" pitchFamily="34" charset="0"/>
                <a:sym typeface="Symbol" pitchFamily="18" charset="2"/>
              </a:rPr>
              <a:t>                                                </a:t>
            </a:r>
            <a:endParaRPr lang="en-GB" sz="2000">
              <a:latin typeface="Calibri" pitchFamily="34" charset="0"/>
            </a:endParaRPr>
          </a:p>
          <a:p>
            <a:pPr marL="342900" indent="-342900">
              <a:spcBef>
                <a:spcPct val="20000"/>
              </a:spcBef>
            </a:pPr>
            <a:r>
              <a:rPr lang="en-GB" sz="2000">
                <a:latin typeface="Calibri" pitchFamily="34" charset="0"/>
                <a:sym typeface="Symbol" pitchFamily="18" charset="2"/>
              </a:rPr>
              <a:t>        </a:t>
            </a:r>
            <a:r>
              <a:rPr lang="en-GB" sz="2000">
                <a:solidFill>
                  <a:srgbClr val="000066"/>
                </a:solidFill>
                <a:latin typeface="Calibri" pitchFamily="34" charset="0"/>
                <a:sym typeface="Symbol" pitchFamily="18" charset="2"/>
              </a:rPr>
              <a:t>Trays (B)   1        2        3       4 …….</a:t>
            </a:r>
            <a:r>
              <a:rPr lang="en-GB" sz="2000" i="1">
                <a:solidFill>
                  <a:srgbClr val="000066"/>
                </a:solidFill>
                <a:latin typeface="Calibri" pitchFamily="34" charset="0"/>
                <a:sym typeface="Symbol" pitchFamily="18" charset="2"/>
              </a:rPr>
              <a:t>q</a:t>
            </a:r>
          </a:p>
          <a:p>
            <a:pPr marL="342900" indent="-342900">
              <a:spcBef>
                <a:spcPct val="20000"/>
              </a:spcBef>
            </a:pPr>
            <a:r>
              <a:rPr lang="en-GB" sz="2000">
                <a:latin typeface="Calibri" pitchFamily="34" charset="0"/>
                <a:sym typeface="Symbol" pitchFamily="18" charset="2"/>
              </a:rPr>
              <a:t>      </a:t>
            </a:r>
            <a:r>
              <a:rPr lang="en-GB" sz="2000">
                <a:solidFill>
                  <a:srgbClr val="000066"/>
                </a:solidFill>
                <a:latin typeface="Calibri" pitchFamily="34" charset="0"/>
                <a:sym typeface="Symbol" pitchFamily="18" charset="2"/>
              </a:rPr>
              <a:t>Replicates        …      …    …</a:t>
            </a:r>
            <a:r>
              <a:rPr lang="en-GB" sz="2000" i="1">
                <a:solidFill>
                  <a:srgbClr val="FF0000"/>
                </a:solidFill>
                <a:latin typeface="Calibri" pitchFamily="34" charset="0"/>
                <a:sym typeface="Symbol" pitchFamily="18" charset="2"/>
              </a:rPr>
              <a:t>r </a:t>
            </a:r>
            <a:r>
              <a:rPr lang="en-GB" sz="2000">
                <a:solidFill>
                  <a:srgbClr val="000066"/>
                </a:solidFill>
                <a:latin typeface="Calibri" pitchFamily="34" charset="0"/>
                <a:sym typeface="Symbol" pitchFamily="18" charset="2"/>
              </a:rPr>
              <a:t>per tray</a:t>
            </a:r>
          </a:p>
          <a:p>
            <a:pPr marL="342900" indent="-342900">
              <a:spcBef>
                <a:spcPct val="20000"/>
              </a:spcBef>
              <a:buFontTx/>
              <a:buChar char="•"/>
            </a:pPr>
            <a:endParaRPr lang="en-GB" sz="2000">
              <a:solidFill>
                <a:srgbClr val="000066"/>
              </a:solidFill>
              <a:latin typeface="Calibri" pitchFamily="34" charset="0"/>
              <a:sym typeface="Symbol" pitchFamily="18" charset="2"/>
            </a:endParaRPr>
          </a:p>
          <a:p>
            <a:pPr marL="342900" indent="-342900">
              <a:spcBef>
                <a:spcPct val="20000"/>
              </a:spcBef>
              <a:buFontTx/>
              <a:buChar char="•"/>
            </a:pPr>
            <a:r>
              <a:rPr lang="en-GB" sz="2000" b="1">
                <a:solidFill>
                  <a:srgbClr val="000066"/>
                </a:solidFill>
                <a:latin typeface="Calibri" pitchFamily="34" charset="0"/>
                <a:sym typeface="Symbol" pitchFamily="18" charset="2"/>
              </a:rPr>
              <a:t>ANOVA skeleton       dof               E{MS}</a:t>
            </a:r>
          </a:p>
          <a:p>
            <a:pPr marL="342900" indent="-342900">
              <a:spcBef>
                <a:spcPct val="20000"/>
              </a:spcBef>
            </a:pPr>
            <a:r>
              <a:rPr lang="en-GB" sz="2000">
                <a:solidFill>
                  <a:srgbClr val="000066"/>
                </a:solidFill>
                <a:latin typeface="Calibri" pitchFamily="34" charset="0"/>
                <a:sym typeface="Symbol" pitchFamily="18" charset="2"/>
              </a:rPr>
              <a:t>      Between Batches      </a:t>
            </a:r>
            <a:r>
              <a:rPr lang="en-GB" sz="2000" i="1">
                <a:solidFill>
                  <a:srgbClr val="000066"/>
                </a:solidFill>
                <a:latin typeface="Calibri" pitchFamily="34" charset="0"/>
                <a:sym typeface="Symbol" pitchFamily="18" charset="2"/>
              </a:rPr>
              <a:t>  p-1              </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+r</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B </a:t>
            </a:r>
            <a:r>
              <a:rPr lang="en-GB" sz="2000" i="1">
                <a:solidFill>
                  <a:srgbClr val="000066"/>
                </a:solidFill>
                <a:latin typeface="Calibri" pitchFamily="34" charset="0"/>
                <a:sym typeface="Symbol" pitchFamily="18" charset="2"/>
              </a:rPr>
              <a:t>+ rq</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A</a:t>
            </a:r>
            <a:endParaRPr lang="en-GB" sz="2000">
              <a:solidFill>
                <a:srgbClr val="000066"/>
              </a:solidFill>
              <a:latin typeface="Calibri" pitchFamily="34" charset="0"/>
              <a:sym typeface="Symbol" pitchFamily="18" charset="2"/>
            </a:endParaRPr>
          </a:p>
          <a:p>
            <a:pPr marL="342900" indent="-342900">
              <a:spcBef>
                <a:spcPct val="20000"/>
              </a:spcBef>
            </a:pPr>
            <a:r>
              <a:rPr lang="en-GB" sz="2000">
                <a:solidFill>
                  <a:srgbClr val="000066"/>
                </a:solidFill>
                <a:latin typeface="Calibri" pitchFamily="34" charset="0"/>
                <a:sym typeface="Symbol" pitchFamily="18" charset="2"/>
              </a:rPr>
              <a:t>      Between Trays            </a:t>
            </a:r>
            <a:r>
              <a:rPr lang="en-GB" sz="2000" i="1">
                <a:solidFill>
                  <a:srgbClr val="000066"/>
                </a:solidFill>
                <a:latin typeface="Calibri" pitchFamily="34" charset="0"/>
                <a:sym typeface="Symbol" pitchFamily="18" charset="2"/>
              </a:rPr>
              <a:t>p(q-1)          </a:t>
            </a:r>
            <a:r>
              <a:rPr lang="en-GB" sz="2000" i="1" baseline="30000">
                <a:solidFill>
                  <a:srgbClr val="000066"/>
                </a:solidFill>
                <a:latin typeface="Calibri" pitchFamily="34" charset="0"/>
                <a:sym typeface="Symbol" pitchFamily="18" charset="2"/>
              </a:rPr>
              <a:t>2</a:t>
            </a:r>
            <a:r>
              <a:rPr lang="en-GB" sz="2000" i="1">
                <a:solidFill>
                  <a:srgbClr val="000066"/>
                </a:solidFill>
                <a:latin typeface="Calibri" pitchFamily="34" charset="0"/>
                <a:sym typeface="Symbol" pitchFamily="18" charset="2"/>
              </a:rPr>
              <a:t>+r</a:t>
            </a:r>
            <a:r>
              <a:rPr lang="en-GB" sz="2000" i="1" baseline="30000">
                <a:solidFill>
                  <a:srgbClr val="000066"/>
                </a:solidFill>
                <a:latin typeface="Calibri" pitchFamily="34" charset="0"/>
                <a:sym typeface="Symbol" pitchFamily="18" charset="2"/>
              </a:rPr>
              <a:t>2</a:t>
            </a:r>
            <a:r>
              <a:rPr lang="en-GB" sz="2000" i="1" baseline="-25000">
                <a:solidFill>
                  <a:srgbClr val="000066"/>
                </a:solidFill>
                <a:latin typeface="Calibri" pitchFamily="34" charset="0"/>
                <a:sym typeface="Symbol" pitchFamily="18" charset="2"/>
              </a:rPr>
              <a:t>B</a:t>
            </a:r>
            <a:endParaRPr lang="en-GB" sz="2000">
              <a:solidFill>
                <a:srgbClr val="000066"/>
              </a:solidFill>
              <a:latin typeface="Calibri" pitchFamily="34" charset="0"/>
              <a:sym typeface="Symbol" pitchFamily="18" charset="2"/>
            </a:endParaRPr>
          </a:p>
          <a:p>
            <a:pPr marL="342900" indent="-342900">
              <a:spcBef>
                <a:spcPct val="20000"/>
              </a:spcBef>
            </a:pPr>
            <a:r>
              <a:rPr lang="en-GB" sz="2000">
                <a:solidFill>
                  <a:srgbClr val="000066"/>
                </a:solidFill>
                <a:latin typeface="Calibri" pitchFamily="34" charset="0"/>
                <a:sym typeface="Symbol" pitchFamily="18" charset="2"/>
              </a:rPr>
              <a:t>            Within Batches</a:t>
            </a:r>
          </a:p>
          <a:p>
            <a:pPr marL="342900" indent="-342900">
              <a:spcBef>
                <a:spcPct val="20000"/>
              </a:spcBef>
            </a:pPr>
            <a:r>
              <a:rPr lang="en-GB" sz="2000">
                <a:solidFill>
                  <a:srgbClr val="000066"/>
                </a:solidFill>
                <a:latin typeface="Calibri" pitchFamily="34" charset="0"/>
                <a:sym typeface="Symbol" pitchFamily="18" charset="2"/>
              </a:rPr>
              <a:t>      Between replicates    </a:t>
            </a:r>
            <a:r>
              <a:rPr lang="en-GB" sz="2000" i="1">
                <a:solidFill>
                  <a:srgbClr val="000066"/>
                </a:solidFill>
                <a:latin typeface="Calibri" pitchFamily="34" charset="0"/>
                <a:sym typeface="Symbol" pitchFamily="18" charset="2"/>
              </a:rPr>
              <a:t>pq(r-1)         </a:t>
            </a:r>
            <a:r>
              <a:rPr lang="en-GB" sz="2000" i="1" baseline="30000">
                <a:solidFill>
                  <a:srgbClr val="000066"/>
                </a:solidFill>
                <a:latin typeface="Calibri" pitchFamily="34" charset="0"/>
                <a:sym typeface="Symbol" pitchFamily="18" charset="2"/>
              </a:rPr>
              <a:t>2</a:t>
            </a:r>
            <a:endParaRPr lang="en-GB" sz="2000">
              <a:solidFill>
                <a:srgbClr val="000066"/>
              </a:solidFill>
              <a:latin typeface="Calibri" pitchFamily="34" charset="0"/>
              <a:sym typeface="Symbol" pitchFamily="18" charset="2"/>
            </a:endParaRPr>
          </a:p>
          <a:p>
            <a:pPr marL="342900" indent="-342900">
              <a:spcBef>
                <a:spcPct val="20000"/>
              </a:spcBef>
            </a:pPr>
            <a:r>
              <a:rPr lang="en-GB" sz="2000">
                <a:solidFill>
                  <a:srgbClr val="000066"/>
                </a:solidFill>
                <a:latin typeface="Calibri" pitchFamily="34" charset="0"/>
                <a:sym typeface="Symbol" pitchFamily="18" charset="2"/>
              </a:rPr>
              <a:t>             Within Trays</a:t>
            </a:r>
          </a:p>
          <a:p>
            <a:pPr marL="342900" indent="-342900">
              <a:spcBef>
                <a:spcPct val="20000"/>
              </a:spcBef>
            </a:pPr>
            <a:r>
              <a:rPr lang="en-GB" sz="2000">
                <a:solidFill>
                  <a:srgbClr val="000066"/>
                </a:solidFill>
                <a:latin typeface="Calibri" pitchFamily="34" charset="0"/>
                <a:sym typeface="Symbol" pitchFamily="18" charset="2"/>
              </a:rPr>
              <a:t>           Total                         </a:t>
            </a:r>
            <a:r>
              <a:rPr lang="en-GB" sz="2000" i="1">
                <a:solidFill>
                  <a:srgbClr val="000066"/>
                </a:solidFill>
                <a:latin typeface="Calibri" pitchFamily="34" charset="0"/>
                <a:sym typeface="Symbol" pitchFamily="18" charset="2"/>
              </a:rPr>
              <a:t>pqr-1</a:t>
            </a:r>
            <a:endParaRPr lang="en-GB" sz="2000">
              <a:solidFill>
                <a:srgbClr val="000066"/>
              </a:solidFill>
              <a:latin typeface="Calibri" pitchFamily="34" charset="0"/>
              <a:sym typeface="Symbol" pitchFamily="18" charset="2"/>
            </a:endParaRPr>
          </a:p>
          <a:p>
            <a:pPr marL="342900" indent="-342900">
              <a:spcBef>
                <a:spcPct val="20000"/>
              </a:spcBef>
            </a:pPr>
            <a:r>
              <a:rPr lang="en-GB" sz="2000">
                <a:latin typeface="Calibri" pitchFamily="34" charset="0"/>
                <a:sym typeface="Symbol" pitchFamily="18" charset="2"/>
              </a:rPr>
              <a:t>  </a:t>
            </a:r>
          </a:p>
        </p:txBody>
      </p:sp>
      <p:graphicFrame>
        <p:nvGraphicFramePr>
          <p:cNvPr id="13318" name="Object 6"/>
          <p:cNvGraphicFramePr>
            <a:graphicFrameLocks noChangeAspect="1"/>
          </p:cNvGraphicFramePr>
          <p:nvPr/>
        </p:nvGraphicFramePr>
        <p:xfrm>
          <a:off x="1981200" y="1347788"/>
          <a:ext cx="2595563" cy="425450"/>
        </p:xfrm>
        <a:graphic>
          <a:graphicData uri="http://schemas.openxmlformats.org/presentationml/2006/ole">
            <mc:AlternateContent xmlns:mc="http://schemas.openxmlformats.org/markup-compatibility/2006">
              <mc:Choice xmlns:v="urn:schemas-microsoft-com:vml" Requires="v">
                <p:oleObj spid="_x0000_s13329" name="Equation" r:id="rId3" imgW="1459866" imgH="241195" progId="Equation.3">
                  <p:embed/>
                </p:oleObj>
              </mc:Choice>
              <mc:Fallback>
                <p:oleObj name="Equation" r:id="rId3" imgW="1459866" imgH="241195"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347788"/>
                        <a:ext cx="2595563"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3"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4AEE2C5A-FF65-47B4-A4C1-143F44606629}" type="slidenum">
              <a:rPr lang="en-GB" smtClean="0">
                <a:solidFill>
                  <a:schemeClr val="tx1"/>
                </a:solidFill>
                <a:latin typeface="Arial" charset="0"/>
                <a:cs typeface="Arial" charset="0"/>
              </a:rPr>
              <a:pPr fontAlgn="base">
                <a:spcBef>
                  <a:spcPct val="0"/>
                </a:spcBef>
                <a:spcAft>
                  <a:spcPct val="0"/>
                </a:spcAft>
              </a:pPr>
              <a:t>22</a:t>
            </a:fld>
            <a:endParaRPr lang="en-GB" smtClean="0">
              <a:solidFill>
                <a:schemeClr val="tx1"/>
              </a:solidFill>
              <a:latin typeface="Arial" charset="0"/>
              <a:cs typeface="Arial" charset="0"/>
            </a:endParaRPr>
          </a:p>
        </p:txBody>
      </p:sp>
      <p:sp>
        <p:nvSpPr>
          <p:cNvPr id="14354" name="Rectangle 4"/>
          <p:cNvSpPr>
            <a:spLocks noChangeArrowheads="1"/>
          </p:cNvSpPr>
          <p:nvPr/>
        </p:nvSpPr>
        <p:spPr bwMode="auto">
          <a:xfrm>
            <a:off x="179388" y="152400"/>
            <a:ext cx="8278812" cy="973138"/>
          </a:xfrm>
          <a:prstGeom prst="rect">
            <a:avLst/>
          </a:prstGeom>
          <a:noFill/>
          <a:ln w="9525">
            <a:noFill/>
            <a:miter lim="800000"/>
            <a:headEnd/>
            <a:tailEnd/>
          </a:ln>
        </p:spPr>
        <p:txBody>
          <a:bodyPr anchor="ctr"/>
          <a:lstStyle/>
          <a:p>
            <a:r>
              <a:rPr lang="en-GB" sz="3200" b="1">
                <a:solidFill>
                  <a:schemeClr val="tx2"/>
                </a:solidFill>
                <a:latin typeface="Calibri" pitchFamily="34" charset="0"/>
              </a:rPr>
              <a:t>Linear (Regression) Models</a:t>
            </a:r>
          </a:p>
          <a:p>
            <a:pPr>
              <a:lnSpc>
                <a:spcPct val="90000"/>
              </a:lnSpc>
              <a:spcBef>
                <a:spcPct val="20000"/>
              </a:spcBef>
            </a:pPr>
            <a:r>
              <a:rPr lang="en-GB" b="1">
                <a:solidFill>
                  <a:srgbClr val="172C85"/>
                </a:solidFill>
              </a:rPr>
              <a:t>Regression- again, see primer</a:t>
            </a:r>
          </a:p>
        </p:txBody>
      </p:sp>
      <p:sp>
        <p:nvSpPr>
          <p:cNvPr id="14355" name="Rectangle 5"/>
          <p:cNvSpPr>
            <a:spLocks noChangeArrowheads="1"/>
          </p:cNvSpPr>
          <p:nvPr/>
        </p:nvSpPr>
        <p:spPr bwMode="auto">
          <a:xfrm>
            <a:off x="395288" y="1143000"/>
            <a:ext cx="8062912" cy="5302250"/>
          </a:xfrm>
          <a:prstGeom prst="rect">
            <a:avLst/>
          </a:prstGeom>
          <a:noFill/>
          <a:ln w="9525">
            <a:noFill/>
            <a:miter lim="800000"/>
            <a:headEnd/>
            <a:tailEnd/>
          </a:ln>
        </p:spPr>
        <p:txBody>
          <a:bodyPr/>
          <a:lstStyle/>
          <a:p>
            <a:pPr marL="342900" indent="-342900">
              <a:lnSpc>
                <a:spcPct val="90000"/>
              </a:lnSpc>
              <a:spcBef>
                <a:spcPct val="20000"/>
              </a:spcBef>
            </a:pPr>
            <a:r>
              <a:rPr lang="en-GB" sz="2000">
                <a:solidFill>
                  <a:srgbClr val="000066"/>
                </a:solidFill>
                <a:latin typeface="Calibri" pitchFamily="34" charset="0"/>
              </a:rPr>
              <a:t>Suppose want to model relationship </a:t>
            </a:r>
          </a:p>
          <a:p>
            <a:pPr marL="342900" indent="-342900">
              <a:lnSpc>
                <a:spcPct val="90000"/>
              </a:lnSpc>
              <a:spcBef>
                <a:spcPct val="20000"/>
              </a:spcBef>
            </a:pPr>
            <a:r>
              <a:rPr lang="en-GB" sz="2000">
                <a:solidFill>
                  <a:srgbClr val="000066"/>
                </a:solidFill>
                <a:latin typeface="Calibri" pitchFamily="34" charset="0"/>
              </a:rPr>
              <a:t>     between markers and putative genes</a:t>
            </a:r>
            <a:endParaRPr lang="en-GB" sz="1000">
              <a:solidFill>
                <a:srgbClr val="000066"/>
              </a:solidFill>
              <a:latin typeface="Calibri" pitchFamily="34" charset="0"/>
            </a:endParaRPr>
          </a:p>
          <a:p>
            <a:pPr marL="342900" indent="-342900">
              <a:lnSpc>
                <a:spcPct val="90000"/>
              </a:lnSpc>
              <a:spcBef>
                <a:spcPct val="20000"/>
              </a:spcBef>
            </a:pPr>
            <a:r>
              <a:rPr lang="en-GB" sz="1000">
                <a:solidFill>
                  <a:srgbClr val="000066"/>
                </a:solidFill>
                <a:latin typeface="Calibri" pitchFamily="34" charset="0"/>
              </a:rPr>
              <a:t> </a:t>
            </a:r>
            <a:r>
              <a:rPr lang="en-GB" sz="1600">
                <a:latin typeface="Calibri" pitchFamily="34" charset="0"/>
              </a:rPr>
              <a:t>GEnv	 18  31  28  34  21  16  15 17 20  18	</a:t>
            </a:r>
          </a:p>
          <a:p>
            <a:pPr marL="342900" indent="-342900">
              <a:lnSpc>
                <a:spcPct val="90000"/>
              </a:lnSpc>
              <a:spcBef>
                <a:spcPct val="20000"/>
              </a:spcBef>
            </a:pPr>
            <a:r>
              <a:rPr lang="en-GB" sz="1600">
                <a:latin typeface="Calibri" pitchFamily="34" charset="0"/>
              </a:rPr>
              <a:t>MARKER     10  15  17  20  12    7    5   9  16    8 </a:t>
            </a:r>
          </a:p>
          <a:p>
            <a:pPr marL="342900" indent="-342900">
              <a:lnSpc>
                <a:spcPct val="90000"/>
              </a:lnSpc>
              <a:spcBef>
                <a:spcPct val="20000"/>
              </a:spcBef>
            </a:pPr>
            <a:endParaRPr lang="en-GB" sz="1000">
              <a:latin typeface="Calibri" pitchFamily="34" charset="0"/>
            </a:endParaRPr>
          </a:p>
          <a:p>
            <a:pPr marL="342900" indent="-342900">
              <a:lnSpc>
                <a:spcPct val="90000"/>
              </a:lnSpc>
              <a:spcBef>
                <a:spcPct val="20000"/>
              </a:spcBef>
            </a:pPr>
            <a:r>
              <a:rPr lang="en-GB" sz="2000">
                <a:solidFill>
                  <a:srgbClr val="000066"/>
                </a:solidFill>
                <a:latin typeface="Calibri" pitchFamily="34" charset="0"/>
              </a:rPr>
              <a:t>Want straight line                              that</a:t>
            </a:r>
            <a:r>
              <a:rPr lang="en-GB" sz="2000">
                <a:latin typeface="Calibri" pitchFamily="34" charset="0"/>
              </a:rPr>
              <a:t> </a:t>
            </a:r>
            <a:r>
              <a:rPr lang="en-GB" sz="2000" b="1">
                <a:solidFill>
                  <a:srgbClr val="FF0000"/>
                </a:solidFill>
                <a:latin typeface="Calibri" pitchFamily="34" charset="0"/>
              </a:rPr>
              <a:t>best </a:t>
            </a:r>
          </a:p>
          <a:p>
            <a:pPr marL="342900" indent="-342900">
              <a:lnSpc>
                <a:spcPct val="90000"/>
              </a:lnSpc>
              <a:spcBef>
                <a:spcPct val="20000"/>
              </a:spcBef>
            </a:pPr>
            <a:r>
              <a:rPr lang="en-GB" sz="2000">
                <a:solidFill>
                  <a:srgbClr val="000066"/>
                </a:solidFill>
                <a:latin typeface="Calibri" pitchFamily="34" charset="0"/>
              </a:rPr>
              <a:t>approximates the data.</a:t>
            </a:r>
            <a:r>
              <a:rPr lang="en-GB" sz="2000">
                <a:latin typeface="Calibri" pitchFamily="34" charset="0"/>
              </a:rPr>
              <a:t> </a:t>
            </a:r>
            <a:r>
              <a:rPr lang="en-GB" sz="2000" b="1">
                <a:solidFill>
                  <a:srgbClr val="FF0000"/>
                </a:solidFill>
                <a:latin typeface="Calibri" pitchFamily="34" charset="0"/>
              </a:rPr>
              <a:t>Best </a:t>
            </a:r>
            <a:r>
              <a:rPr lang="en-GB" sz="2000">
                <a:solidFill>
                  <a:srgbClr val="000066"/>
                </a:solidFill>
                <a:latin typeface="Calibri" pitchFamily="34" charset="0"/>
              </a:rPr>
              <a:t>is the line</a:t>
            </a:r>
          </a:p>
          <a:p>
            <a:pPr marL="342900" indent="-342900">
              <a:lnSpc>
                <a:spcPct val="90000"/>
              </a:lnSpc>
              <a:spcBef>
                <a:spcPct val="20000"/>
              </a:spcBef>
            </a:pPr>
            <a:r>
              <a:rPr lang="en-GB" sz="2000">
                <a:solidFill>
                  <a:srgbClr val="000066"/>
                </a:solidFill>
                <a:latin typeface="Calibri" pitchFamily="34" charset="0"/>
              </a:rPr>
              <a:t>is the line minimising the sum of squares</a:t>
            </a:r>
          </a:p>
          <a:p>
            <a:pPr marL="342900" indent="-342900">
              <a:lnSpc>
                <a:spcPct val="90000"/>
              </a:lnSpc>
              <a:spcBef>
                <a:spcPct val="20000"/>
              </a:spcBef>
            </a:pPr>
            <a:r>
              <a:rPr lang="en-GB" sz="2000">
                <a:solidFill>
                  <a:srgbClr val="000066"/>
                </a:solidFill>
                <a:latin typeface="Calibri" pitchFamily="34" charset="0"/>
              </a:rPr>
              <a:t>of vertical deviations of points from the line:</a:t>
            </a:r>
            <a:br>
              <a:rPr lang="en-GB" sz="2000">
                <a:solidFill>
                  <a:srgbClr val="000066"/>
                </a:solidFill>
                <a:latin typeface="Calibri" pitchFamily="34" charset="0"/>
              </a:rPr>
            </a:br>
            <a:r>
              <a:rPr lang="en-GB" sz="2000" i="1">
                <a:solidFill>
                  <a:srgbClr val="000066"/>
                </a:solidFill>
                <a:latin typeface="Calibri" pitchFamily="34" charset="0"/>
              </a:rPr>
              <a:t>SSQ = </a:t>
            </a:r>
            <a:r>
              <a:rPr lang="en-GB" sz="2000" i="1">
                <a:solidFill>
                  <a:srgbClr val="000066"/>
                </a:solidFill>
                <a:latin typeface="Symbol" pitchFamily="18" charset="2"/>
              </a:rPr>
              <a:t>S</a:t>
            </a:r>
            <a:r>
              <a:rPr lang="en-GB" sz="2000" i="1">
                <a:solidFill>
                  <a:srgbClr val="000066"/>
                </a:solidFill>
                <a:latin typeface="Calibri" pitchFamily="34" charset="0"/>
              </a:rPr>
              <a:t> ( Y</a:t>
            </a:r>
            <a:r>
              <a:rPr lang="en-GB" sz="2000" i="1" baseline="-25000">
                <a:solidFill>
                  <a:srgbClr val="000066"/>
                </a:solidFill>
                <a:latin typeface="Calibri" pitchFamily="34" charset="0"/>
              </a:rPr>
              <a:t>i</a:t>
            </a:r>
            <a:r>
              <a:rPr lang="en-GB" sz="2000" i="1">
                <a:solidFill>
                  <a:srgbClr val="000066"/>
                </a:solidFill>
                <a:latin typeface="Calibri" pitchFamily="34" charset="0"/>
              </a:rPr>
              <a:t> - [ </a:t>
            </a:r>
            <a:r>
              <a:rPr lang="en-GB" sz="2000" i="1">
                <a:solidFill>
                  <a:srgbClr val="000066"/>
                </a:solidFill>
                <a:latin typeface="Calibri" pitchFamily="34" charset="0"/>
                <a:sym typeface="Symbol" pitchFamily="18" charset="2"/>
              </a:rPr>
              <a:t></a:t>
            </a:r>
            <a:r>
              <a:rPr lang="en-GB" sz="2000" i="1" baseline="-25000">
                <a:solidFill>
                  <a:srgbClr val="000066"/>
                </a:solidFill>
                <a:latin typeface="Calibri" pitchFamily="34" charset="0"/>
                <a:sym typeface="Symbol" pitchFamily="18" charset="2"/>
              </a:rPr>
              <a:t>1</a:t>
            </a:r>
            <a:r>
              <a:rPr lang="en-GB" sz="2000" i="1">
                <a:solidFill>
                  <a:srgbClr val="000066"/>
                </a:solidFill>
                <a:latin typeface="Calibri" pitchFamily="34" charset="0"/>
              </a:rPr>
              <a:t>X</a:t>
            </a:r>
            <a:r>
              <a:rPr lang="en-GB" sz="2000" i="1" baseline="-25000">
                <a:solidFill>
                  <a:srgbClr val="000066"/>
                </a:solidFill>
                <a:latin typeface="Calibri" pitchFamily="34" charset="0"/>
              </a:rPr>
              <a:t>i</a:t>
            </a:r>
            <a:r>
              <a:rPr lang="en-GB" sz="2000" i="1">
                <a:solidFill>
                  <a:srgbClr val="000066"/>
                </a:solidFill>
                <a:latin typeface="Calibri" pitchFamily="34" charset="0"/>
              </a:rPr>
              <a:t> + </a:t>
            </a:r>
            <a:r>
              <a:rPr lang="en-GB" sz="2000" i="1">
                <a:solidFill>
                  <a:srgbClr val="000066"/>
                </a:solidFill>
                <a:latin typeface="Calibri" pitchFamily="34" charset="0"/>
                <a:sym typeface="Symbol" pitchFamily="18" charset="2"/>
              </a:rPr>
              <a:t></a:t>
            </a:r>
            <a:r>
              <a:rPr lang="en-GB" sz="2000" i="1" baseline="-25000">
                <a:solidFill>
                  <a:srgbClr val="000066"/>
                </a:solidFill>
                <a:latin typeface="Calibri" pitchFamily="34" charset="0"/>
                <a:sym typeface="Symbol" pitchFamily="18" charset="2"/>
              </a:rPr>
              <a:t>0</a:t>
            </a:r>
            <a:r>
              <a:rPr lang="en-GB" sz="2000" i="1">
                <a:solidFill>
                  <a:srgbClr val="000066"/>
                </a:solidFill>
                <a:latin typeface="Calibri" pitchFamily="34" charset="0"/>
              </a:rPr>
              <a:t>] )</a:t>
            </a:r>
            <a:r>
              <a:rPr lang="en-GB" sz="2000" i="1" baseline="30000">
                <a:solidFill>
                  <a:srgbClr val="000066"/>
                </a:solidFill>
                <a:latin typeface="Calibri" pitchFamily="34" charset="0"/>
              </a:rPr>
              <a:t> 2</a:t>
            </a:r>
            <a:endParaRPr lang="en-GB" sz="2000" baseline="30000">
              <a:solidFill>
                <a:srgbClr val="000066"/>
              </a:solidFill>
              <a:latin typeface="Calibri" pitchFamily="34" charset="0"/>
            </a:endParaRPr>
          </a:p>
          <a:p>
            <a:pPr marL="342900" indent="-342900">
              <a:lnSpc>
                <a:spcPct val="90000"/>
              </a:lnSpc>
              <a:spcBef>
                <a:spcPct val="20000"/>
              </a:spcBef>
            </a:pPr>
            <a:endParaRPr lang="en-GB" sz="1200">
              <a:latin typeface="Calibri" pitchFamily="34" charset="0"/>
            </a:endParaRPr>
          </a:p>
          <a:p>
            <a:pPr marL="342900" indent="-342900">
              <a:lnSpc>
                <a:spcPct val="90000"/>
              </a:lnSpc>
              <a:spcBef>
                <a:spcPct val="20000"/>
              </a:spcBef>
            </a:pPr>
            <a:r>
              <a:rPr lang="en-GB" sz="2000">
                <a:solidFill>
                  <a:srgbClr val="000066"/>
                </a:solidFill>
                <a:latin typeface="Calibri" pitchFamily="34" charset="0"/>
              </a:rPr>
              <a:t>Setting partial derivatives of </a:t>
            </a:r>
            <a:r>
              <a:rPr lang="en-GB" sz="2000" i="1">
                <a:solidFill>
                  <a:srgbClr val="000066"/>
                </a:solidFill>
                <a:latin typeface="Calibri" pitchFamily="34" charset="0"/>
              </a:rPr>
              <a:t>SSQ</a:t>
            </a:r>
            <a:endParaRPr lang="en-GB" sz="2000">
              <a:solidFill>
                <a:srgbClr val="000066"/>
              </a:solidFill>
              <a:latin typeface="Calibri" pitchFamily="34" charset="0"/>
            </a:endParaRPr>
          </a:p>
          <a:p>
            <a:pPr marL="342900" indent="-342900">
              <a:lnSpc>
                <a:spcPct val="90000"/>
              </a:lnSpc>
              <a:spcBef>
                <a:spcPct val="20000"/>
              </a:spcBef>
            </a:pPr>
            <a:r>
              <a:rPr lang="en-GB" sz="2000">
                <a:solidFill>
                  <a:srgbClr val="000066"/>
                </a:solidFill>
                <a:latin typeface="Calibri" pitchFamily="34" charset="0"/>
              </a:rPr>
              <a:t>w.r.t. </a:t>
            </a:r>
            <a:r>
              <a:rPr lang="en-GB" sz="2000" i="1">
                <a:solidFill>
                  <a:srgbClr val="000066"/>
                </a:solidFill>
                <a:latin typeface="Calibri" pitchFamily="34" charset="0"/>
                <a:sym typeface="Symbol" pitchFamily="18" charset="2"/>
              </a:rPr>
              <a:t></a:t>
            </a:r>
            <a:r>
              <a:rPr lang="en-GB" sz="2000">
                <a:solidFill>
                  <a:srgbClr val="000066"/>
                </a:solidFill>
                <a:latin typeface="Calibri" pitchFamily="34" charset="0"/>
              </a:rPr>
              <a:t> and </a:t>
            </a:r>
            <a:r>
              <a:rPr lang="en-GB" sz="2000" i="1">
                <a:solidFill>
                  <a:srgbClr val="000066"/>
                </a:solidFill>
                <a:latin typeface="Calibri" pitchFamily="34" charset="0"/>
                <a:sym typeface="Symbol" pitchFamily="18" charset="2"/>
              </a:rPr>
              <a:t></a:t>
            </a:r>
            <a:r>
              <a:rPr lang="en-GB" sz="2000" i="1" baseline="-25000">
                <a:solidFill>
                  <a:srgbClr val="000066"/>
                </a:solidFill>
                <a:latin typeface="Calibri" pitchFamily="34" charset="0"/>
                <a:sym typeface="Symbol" pitchFamily="18" charset="2"/>
              </a:rPr>
              <a:t>0</a:t>
            </a:r>
            <a:r>
              <a:rPr lang="en-GB" sz="2000">
                <a:solidFill>
                  <a:srgbClr val="000066"/>
                </a:solidFill>
                <a:latin typeface="Calibri" pitchFamily="34" charset="0"/>
              </a:rPr>
              <a:t> to zero</a:t>
            </a:r>
            <a:r>
              <a:rPr lang="en-GB" sz="2000">
                <a:latin typeface="Calibri" pitchFamily="34" charset="0"/>
              </a:rPr>
              <a:t> </a:t>
            </a:r>
            <a:r>
              <a:rPr lang="en-GB" sz="2000">
                <a:latin typeface="Calibri" pitchFamily="34" charset="0"/>
                <a:sym typeface="Symbol" pitchFamily="18" charset="2"/>
              </a:rPr>
              <a:t></a:t>
            </a:r>
            <a:r>
              <a:rPr lang="en-GB" sz="2000">
                <a:latin typeface="Calibri" pitchFamily="34" charset="0"/>
              </a:rPr>
              <a:t> </a:t>
            </a:r>
            <a:r>
              <a:rPr lang="en-GB" sz="2000" b="1">
                <a:solidFill>
                  <a:srgbClr val="FF0000"/>
                </a:solidFill>
                <a:latin typeface="Calibri" pitchFamily="34" charset="0"/>
              </a:rPr>
              <a:t>Normal Equations</a:t>
            </a:r>
          </a:p>
          <a:p>
            <a:pPr marL="342900" indent="-342900">
              <a:lnSpc>
                <a:spcPct val="90000"/>
              </a:lnSpc>
              <a:spcBef>
                <a:spcPct val="20000"/>
              </a:spcBef>
            </a:pPr>
            <a:endParaRPr lang="en-GB" sz="2000" b="1">
              <a:solidFill>
                <a:srgbClr val="FF0000"/>
              </a:solidFill>
              <a:latin typeface="Calibri" pitchFamily="34" charset="0"/>
            </a:endParaRPr>
          </a:p>
          <a:p>
            <a:pPr marL="342900" indent="-342900">
              <a:lnSpc>
                <a:spcPct val="90000"/>
              </a:lnSpc>
              <a:spcBef>
                <a:spcPct val="20000"/>
              </a:spcBef>
            </a:pPr>
            <a:endParaRPr lang="en-GB" sz="2000" i="1">
              <a:latin typeface="Calibri" pitchFamily="34" charset="0"/>
            </a:endParaRPr>
          </a:p>
        </p:txBody>
      </p:sp>
      <p:sp>
        <p:nvSpPr>
          <p:cNvPr id="14356" name="Line 6"/>
          <p:cNvSpPr>
            <a:spLocks noChangeShapeType="1"/>
          </p:cNvSpPr>
          <p:nvPr/>
        </p:nvSpPr>
        <p:spPr bwMode="auto">
          <a:xfrm>
            <a:off x="5486400" y="1600200"/>
            <a:ext cx="0" cy="1828800"/>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4357" name="Line 7"/>
          <p:cNvSpPr>
            <a:spLocks noChangeShapeType="1"/>
          </p:cNvSpPr>
          <p:nvPr/>
        </p:nvSpPr>
        <p:spPr bwMode="auto">
          <a:xfrm>
            <a:off x="5486400" y="3429000"/>
            <a:ext cx="27432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4358" name="Oval 8"/>
          <p:cNvSpPr>
            <a:spLocks noChangeArrowheads="1"/>
          </p:cNvSpPr>
          <p:nvPr/>
        </p:nvSpPr>
        <p:spPr bwMode="auto">
          <a:xfrm>
            <a:off x="8172450" y="4149725"/>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59" name="Line 9"/>
          <p:cNvSpPr>
            <a:spLocks noChangeShapeType="1"/>
          </p:cNvSpPr>
          <p:nvPr/>
        </p:nvSpPr>
        <p:spPr bwMode="auto">
          <a:xfrm flipV="1">
            <a:off x="5715000" y="1981200"/>
            <a:ext cx="2514600" cy="838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60" name="Rectangle 10"/>
          <p:cNvSpPr>
            <a:spLocks noChangeArrowheads="1"/>
          </p:cNvSpPr>
          <p:nvPr/>
        </p:nvSpPr>
        <p:spPr bwMode="auto">
          <a:xfrm>
            <a:off x="8305800" y="3308350"/>
            <a:ext cx="2286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i="1">
                <a:latin typeface="Times New Roman" pitchFamily="18" charset="0"/>
              </a:rPr>
              <a:t>X</a:t>
            </a:r>
            <a:endParaRPr lang="en-GB" sz="1600">
              <a:latin typeface="Times New Roman" pitchFamily="18" charset="0"/>
            </a:endParaRPr>
          </a:p>
        </p:txBody>
      </p:sp>
      <p:sp>
        <p:nvSpPr>
          <p:cNvPr id="14361" name="Rectangle 11"/>
          <p:cNvSpPr>
            <a:spLocks noChangeArrowheads="1"/>
          </p:cNvSpPr>
          <p:nvPr/>
        </p:nvSpPr>
        <p:spPr bwMode="auto">
          <a:xfrm>
            <a:off x="5148263" y="1524000"/>
            <a:ext cx="2286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i="1">
                <a:latin typeface="Times New Roman" pitchFamily="18" charset="0"/>
              </a:rPr>
              <a:t>Y</a:t>
            </a:r>
            <a:endParaRPr lang="en-GB" sz="1600">
              <a:latin typeface="Times New Roman" pitchFamily="18" charset="0"/>
            </a:endParaRPr>
          </a:p>
        </p:txBody>
      </p:sp>
      <p:sp>
        <p:nvSpPr>
          <p:cNvPr id="14362" name="Oval 12"/>
          <p:cNvSpPr>
            <a:spLocks noChangeArrowheads="1"/>
          </p:cNvSpPr>
          <p:nvPr/>
        </p:nvSpPr>
        <p:spPr bwMode="auto">
          <a:xfrm>
            <a:off x="6026150" y="29781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63" name="Oval 13"/>
          <p:cNvSpPr>
            <a:spLocks noChangeArrowheads="1"/>
          </p:cNvSpPr>
          <p:nvPr/>
        </p:nvSpPr>
        <p:spPr bwMode="auto">
          <a:xfrm>
            <a:off x="7702550" y="24447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64" name="Oval 14"/>
          <p:cNvSpPr>
            <a:spLocks noChangeArrowheads="1"/>
          </p:cNvSpPr>
          <p:nvPr/>
        </p:nvSpPr>
        <p:spPr bwMode="auto">
          <a:xfrm>
            <a:off x="7092950" y="19875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65" name="Oval 15"/>
          <p:cNvSpPr>
            <a:spLocks noChangeArrowheads="1"/>
          </p:cNvSpPr>
          <p:nvPr/>
        </p:nvSpPr>
        <p:spPr bwMode="auto">
          <a:xfrm>
            <a:off x="6559550" y="16827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66" name="Oval 16"/>
          <p:cNvSpPr>
            <a:spLocks noChangeArrowheads="1"/>
          </p:cNvSpPr>
          <p:nvPr/>
        </p:nvSpPr>
        <p:spPr bwMode="auto">
          <a:xfrm>
            <a:off x="8159750" y="21399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67" name="Line 17"/>
          <p:cNvSpPr>
            <a:spLocks noChangeShapeType="1"/>
          </p:cNvSpPr>
          <p:nvPr/>
        </p:nvSpPr>
        <p:spPr bwMode="auto">
          <a:xfrm>
            <a:off x="7696200" y="1752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68" name="Line 18"/>
          <p:cNvSpPr>
            <a:spLocks noChangeShapeType="1"/>
          </p:cNvSpPr>
          <p:nvPr/>
        </p:nvSpPr>
        <p:spPr bwMode="auto">
          <a:xfrm>
            <a:off x="7848600" y="1828800"/>
            <a:ext cx="0" cy="22860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4369" name="Line 19"/>
          <p:cNvSpPr>
            <a:spLocks noChangeShapeType="1"/>
          </p:cNvSpPr>
          <p:nvPr/>
        </p:nvSpPr>
        <p:spPr bwMode="auto">
          <a:xfrm flipV="1">
            <a:off x="7696200" y="1828800"/>
            <a:ext cx="152400" cy="76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70" name="Line 20"/>
          <p:cNvSpPr>
            <a:spLocks noChangeShapeType="1"/>
          </p:cNvSpPr>
          <p:nvPr/>
        </p:nvSpPr>
        <p:spPr bwMode="auto">
          <a:xfrm>
            <a:off x="6629400" y="1676400"/>
            <a:ext cx="0" cy="838200"/>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14371" name="Line 21"/>
          <p:cNvSpPr>
            <a:spLocks noChangeShapeType="1"/>
          </p:cNvSpPr>
          <p:nvPr/>
        </p:nvSpPr>
        <p:spPr bwMode="auto">
          <a:xfrm>
            <a:off x="6629400" y="2514600"/>
            <a:ext cx="0" cy="914400"/>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4372" name="Rectangle 22"/>
          <p:cNvSpPr>
            <a:spLocks noChangeArrowheads="1"/>
          </p:cNvSpPr>
          <p:nvPr/>
        </p:nvSpPr>
        <p:spPr bwMode="auto">
          <a:xfrm>
            <a:off x="6704013" y="2362200"/>
            <a:ext cx="10668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i="1">
                <a:latin typeface="Times New Roman" pitchFamily="18" charset="0"/>
                <a:sym typeface="Symbol" pitchFamily="18" charset="2"/>
              </a:rPr>
              <a:t></a:t>
            </a:r>
            <a:r>
              <a:rPr lang="en-GB" sz="1600" i="1">
                <a:latin typeface="Times New Roman" pitchFamily="18" charset="0"/>
              </a:rPr>
              <a:t> X</a:t>
            </a:r>
            <a:r>
              <a:rPr lang="en-GB" sz="1600" i="1" baseline="-25000">
                <a:latin typeface="Times New Roman" pitchFamily="18" charset="0"/>
              </a:rPr>
              <a:t>i</a:t>
            </a:r>
            <a:r>
              <a:rPr lang="en-GB" sz="1600" i="1">
                <a:latin typeface="Times New Roman" pitchFamily="18" charset="0"/>
              </a:rPr>
              <a:t> + </a:t>
            </a:r>
            <a:r>
              <a:rPr lang="en-GB" sz="1600" i="1">
                <a:latin typeface="Times New Roman" pitchFamily="18" charset="0"/>
                <a:sym typeface="Symbol" pitchFamily="18" charset="2"/>
              </a:rPr>
              <a:t></a:t>
            </a:r>
            <a:r>
              <a:rPr lang="en-GB" sz="1600" i="1" baseline="-25000">
                <a:latin typeface="Times New Roman" pitchFamily="18" charset="0"/>
                <a:sym typeface="Symbol" pitchFamily="18" charset="2"/>
              </a:rPr>
              <a:t>0</a:t>
            </a:r>
            <a:endParaRPr lang="en-GB" sz="1600">
              <a:latin typeface="Times New Roman" pitchFamily="18" charset="0"/>
              <a:sym typeface="Symbol" pitchFamily="18" charset="2"/>
            </a:endParaRPr>
          </a:p>
        </p:txBody>
      </p:sp>
      <p:sp>
        <p:nvSpPr>
          <p:cNvPr id="14373" name="Rectangle 23"/>
          <p:cNvSpPr>
            <a:spLocks noChangeArrowheads="1"/>
          </p:cNvSpPr>
          <p:nvPr/>
        </p:nvSpPr>
        <p:spPr bwMode="auto">
          <a:xfrm>
            <a:off x="6629400" y="1524000"/>
            <a:ext cx="4572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i="1">
                <a:latin typeface="Times New Roman" pitchFamily="18" charset="0"/>
              </a:rPr>
              <a:t>Y</a:t>
            </a:r>
            <a:r>
              <a:rPr lang="en-GB" sz="1600" i="1" baseline="-25000">
                <a:latin typeface="Times New Roman" pitchFamily="18" charset="0"/>
              </a:rPr>
              <a:t>i</a:t>
            </a:r>
            <a:endParaRPr lang="en-GB" sz="1600" baseline="-25000">
              <a:latin typeface="Times New Roman" pitchFamily="18" charset="0"/>
            </a:endParaRPr>
          </a:p>
        </p:txBody>
      </p:sp>
      <p:sp>
        <p:nvSpPr>
          <p:cNvPr id="14374" name="Rectangle 24"/>
          <p:cNvSpPr>
            <a:spLocks noChangeArrowheads="1"/>
          </p:cNvSpPr>
          <p:nvPr/>
        </p:nvSpPr>
        <p:spPr bwMode="auto">
          <a:xfrm>
            <a:off x="6629400" y="3092450"/>
            <a:ext cx="2286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0</a:t>
            </a:r>
          </a:p>
        </p:txBody>
      </p:sp>
      <p:sp>
        <p:nvSpPr>
          <p:cNvPr id="14375" name="Line 25"/>
          <p:cNvSpPr>
            <a:spLocks noChangeShapeType="1"/>
          </p:cNvSpPr>
          <p:nvPr/>
        </p:nvSpPr>
        <p:spPr bwMode="auto">
          <a:xfrm>
            <a:off x="6553200" y="25146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76" name="Line 26"/>
          <p:cNvSpPr>
            <a:spLocks noChangeShapeType="1"/>
          </p:cNvSpPr>
          <p:nvPr/>
        </p:nvSpPr>
        <p:spPr bwMode="auto">
          <a:xfrm>
            <a:off x="6553200" y="16764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77" name="Rectangle 27"/>
          <p:cNvSpPr>
            <a:spLocks noChangeArrowheads="1"/>
          </p:cNvSpPr>
          <p:nvPr/>
        </p:nvSpPr>
        <p:spPr bwMode="auto">
          <a:xfrm>
            <a:off x="6477000" y="3429000"/>
            <a:ext cx="4572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i="1">
                <a:latin typeface="Times New Roman" pitchFamily="18" charset="0"/>
              </a:rPr>
              <a:t>X</a:t>
            </a:r>
            <a:r>
              <a:rPr lang="en-GB" sz="1600" i="1" baseline="-25000">
                <a:latin typeface="Times New Roman" pitchFamily="18" charset="0"/>
              </a:rPr>
              <a:t>i</a:t>
            </a:r>
            <a:endParaRPr lang="en-GB" sz="1600" baseline="-25000">
              <a:latin typeface="Times New Roman" pitchFamily="18" charset="0"/>
            </a:endParaRPr>
          </a:p>
        </p:txBody>
      </p:sp>
      <p:sp>
        <p:nvSpPr>
          <p:cNvPr id="14378" name="Line 28"/>
          <p:cNvSpPr>
            <a:spLocks noChangeShapeType="1"/>
          </p:cNvSpPr>
          <p:nvPr/>
        </p:nvSpPr>
        <p:spPr bwMode="auto">
          <a:xfrm>
            <a:off x="5486400" y="6324600"/>
            <a:ext cx="3124200"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4379" name="Line 29"/>
          <p:cNvSpPr>
            <a:spLocks noChangeShapeType="1"/>
          </p:cNvSpPr>
          <p:nvPr/>
        </p:nvSpPr>
        <p:spPr bwMode="auto">
          <a:xfrm>
            <a:off x="5486400" y="4191000"/>
            <a:ext cx="0" cy="2133600"/>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4380" name="Line 30"/>
          <p:cNvSpPr>
            <a:spLocks noChangeShapeType="1"/>
          </p:cNvSpPr>
          <p:nvPr/>
        </p:nvSpPr>
        <p:spPr bwMode="auto">
          <a:xfrm>
            <a:off x="8229600" y="6248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1" name="Line 31"/>
          <p:cNvSpPr>
            <a:spLocks noChangeShapeType="1"/>
          </p:cNvSpPr>
          <p:nvPr/>
        </p:nvSpPr>
        <p:spPr bwMode="auto">
          <a:xfrm>
            <a:off x="6019800" y="6248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2" name="Line 32"/>
          <p:cNvSpPr>
            <a:spLocks noChangeShapeType="1"/>
          </p:cNvSpPr>
          <p:nvPr/>
        </p:nvSpPr>
        <p:spPr bwMode="auto">
          <a:xfrm>
            <a:off x="6629400" y="6248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3" name="Line 33"/>
          <p:cNvSpPr>
            <a:spLocks noChangeShapeType="1"/>
          </p:cNvSpPr>
          <p:nvPr/>
        </p:nvSpPr>
        <p:spPr bwMode="auto">
          <a:xfrm>
            <a:off x="7162800" y="6248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4" name="Line 34"/>
          <p:cNvSpPr>
            <a:spLocks noChangeShapeType="1"/>
          </p:cNvSpPr>
          <p:nvPr/>
        </p:nvSpPr>
        <p:spPr bwMode="auto">
          <a:xfrm>
            <a:off x="7696200" y="6248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5" name="Line 35"/>
          <p:cNvSpPr>
            <a:spLocks noChangeShapeType="1"/>
          </p:cNvSpPr>
          <p:nvPr/>
        </p:nvSpPr>
        <p:spPr bwMode="auto">
          <a:xfrm>
            <a:off x="5410200" y="44958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6" name="Line 36"/>
          <p:cNvSpPr>
            <a:spLocks noChangeShapeType="1"/>
          </p:cNvSpPr>
          <p:nvPr/>
        </p:nvSpPr>
        <p:spPr bwMode="auto">
          <a:xfrm>
            <a:off x="5410200" y="5410200"/>
            <a:ext cx="1524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87" name="Rectangle 37"/>
          <p:cNvSpPr>
            <a:spLocks noChangeArrowheads="1"/>
          </p:cNvSpPr>
          <p:nvPr/>
        </p:nvSpPr>
        <p:spPr bwMode="auto">
          <a:xfrm>
            <a:off x="5561013" y="4038600"/>
            <a:ext cx="8382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GEnv</a:t>
            </a:r>
          </a:p>
        </p:txBody>
      </p:sp>
      <p:sp>
        <p:nvSpPr>
          <p:cNvPr id="14388" name="Rectangle 38"/>
          <p:cNvSpPr>
            <a:spLocks noChangeArrowheads="1"/>
          </p:cNvSpPr>
          <p:nvPr/>
        </p:nvSpPr>
        <p:spPr bwMode="auto">
          <a:xfrm>
            <a:off x="5029200" y="4343400"/>
            <a:ext cx="5334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30</a:t>
            </a:r>
          </a:p>
        </p:txBody>
      </p:sp>
      <p:sp>
        <p:nvSpPr>
          <p:cNvPr id="14389" name="Rectangle 39"/>
          <p:cNvSpPr>
            <a:spLocks noChangeArrowheads="1"/>
          </p:cNvSpPr>
          <p:nvPr/>
        </p:nvSpPr>
        <p:spPr bwMode="auto">
          <a:xfrm>
            <a:off x="5029200" y="5318125"/>
            <a:ext cx="5334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  15</a:t>
            </a:r>
          </a:p>
        </p:txBody>
      </p:sp>
      <p:sp>
        <p:nvSpPr>
          <p:cNvPr id="14390" name="Rectangle 40"/>
          <p:cNvSpPr>
            <a:spLocks noChangeArrowheads="1"/>
          </p:cNvSpPr>
          <p:nvPr/>
        </p:nvSpPr>
        <p:spPr bwMode="auto">
          <a:xfrm>
            <a:off x="5257800" y="6308725"/>
            <a:ext cx="5334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  0</a:t>
            </a:r>
          </a:p>
        </p:txBody>
      </p:sp>
      <p:sp>
        <p:nvSpPr>
          <p:cNvPr id="14391" name="Rectangle 41"/>
          <p:cNvSpPr>
            <a:spLocks noChangeArrowheads="1"/>
          </p:cNvSpPr>
          <p:nvPr/>
        </p:nvSpPr>
        <p:spPr bwMode="auto">
          <a:xfrm>
            <a:off x="8077200" y="6308725"/>
            <a:ext cx="5334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 5</a:t>
            </a:r>
          </a:p>
        </p:txBody>
      </p:sp>
      <p:sp>
        <p:nvSpPr>
          <p:cNvPr id="14392" name="Oval 42"/>
          <p:cNvSpPr>
            <a:spLocks noChangeArrowheads="1"/>
          </p:cNvSpPr>
          <p:nvPr/>
        </p:nvSpPr>
        <p:spPr bwMode="auto">
          <a:xfrm>
            <a:off x="6164263" y="58864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93" name="Oval 43"/>
          <p:cNvSpPr>
            <a:spLocks noChangeArrowheads="1"/>
          </p:cNvSpPr>
          <p:nvPr/>
        </p:nvSpPr>
        <p:spPr bwMode="auto">
          <a:xfrm>
            <a:off x="6026150" y="53403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94" name="Oval 44"/>
          <p:cNvSpPr>
            <a:spLocks noChangeArrowheads="1"/>
          </p:cNvSpPr>
          <p:nvPr/>
        </p:nvSpPr>
        <p:spPr bwMode="auto">
          <a:xfrm>
            <a:off x="6635750" y="55308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95" name="Oval 45"/>
          <p:cNvSpPr>
            <a:spLocks noChangeArrowheads="1"/>
          </p:cNvSpPr>
          <p:nvPr/>
        </p:nvSpPr>
        <p:spPr bwMode="auto">
          <a:xfrm>
            <a:off x="7169150" y="534035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396" name="Line 47"/>
          <p:cNvSpPr>
            <a:spLocks noChangeShapeType="1"/>
          </p:cNvSpPr>
          <p:nvPr/>
        </p:nvSpPr>
        <p:spPr bwMode="auto">
          <a:xfrm flipV="1">
            <a:off x="5651500" y="4724400"/>
            <a:ext cx="2808288" cy="865188"/>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14350" name="Object 14"/>
          <p:cNvGraphicFramePr>
            <a:graphicFrameLocks noChangeAspect="1"/>
          </p:cNvGraphicFramePr>
          <p:nvPr/>
        </p:nvGraphicFramePr>
        <p:xfrm>
          <a:off x="1228725" y="4962525"/>
          <a:ext cx="2187575" cy="727075"/>
        </p:xfrm>
        <a:graphic>
          <a:graphicData uri="http://schemas.openxmlformats.org/presentationml/2006/ole">
            <mc:AlternateContent xmlns:mc="http://schemas.openxmlformats.org/markup-compatibility/2006">
              <mc:Choice xmlns:v="urn:schemas-microsoft-com:vml" Requires="v">
                <p:oleObj spid="_x0000_s14452" name="Equation" r:id="rId3" imgW="1295280" imgH="431640" progId="Equation.3">
                  <p:embed/>
                </p:oleObj>
              </mc:Choice>
              <mc:Fallback>
                <p:oleObj name="Equation" r:id="rId3" imgW="1295280" imgH="43164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4962525"/>
                        <a:ext cx="21875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51" name="Object 15"/>
          <p:cNvGraphicFramePr>
            <a:graphicFrameLocks noChangeAspect="1"/>
          </p:cNvGraphicFramePr>
          <p:nvPr/>
        </p:nvGraphicFramePr>
        <p:xfrm>
          <a:off x="1065213" y="5800725"/>
          <a:ext cx="3006725" cy="728663"/>
        </p:xfrm>
        <a:graphic>
          <a:graphicData uri="http://schemas.openxmlformats.org/presentationml/2006/ole">
            <mc:AlternateContent xmlns:mc="http://schemas.openxmlformats.org/markup-compatibility/2006">
              <mc:Choice xmlns:v="urn:schemas-microsoft-com:vml" Requires="v">
                <p:oleObj spid="_x0000_s14453" name="Equation" r:id="rId5" imgW="1777229" imgH="431613" progId="Equation.3">
                  <p:embed/>
                </p:oleObj>
              </mc:Choice>
              <mc:Fallback>
                <p:oleObj name="Equation" r:id="rId5" imgW="1777229" imgH="431613"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3" y="5800725"/>
                        <a:ext cx="300672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97" name="Line 50"/>
          <p:cNvSpPr>
            <a:spLocks noChangeShapeType="1"/>
          </p:cNvSpPr>
          <p:nvPr/>
        </p:nvSpPr>
        <p:spPr bwMode="auto">
          <a:xfrm>
            <a:off x="838200" y="6858000"/>
            <a:ext cx="2514600"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98" name="Rectangle 51"/>
          <p:cNvSpPr>
            <a:spLocks noChangeArrowheads="1"/>
          </p:cNvSpPr>
          <p:nvPr/>
        </p:nvSpPr>
        <p:spPr bwMode="auto">
          <a:xfrm>
            <a:off x="7010400" y="6445250"/>
            <a:ext cx="838200"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Marker</a:t>
            </a:r>
          </a:p>
        </p:txBody>
      </p:sp>
      <p:graphicFrame>
        <p:nvGraphicFramePr>
          <p:cNvPr id="14352" name="Object 16"/>
          <p:cNvGraphicFramePr>
            <a:graphicFrameLocks noChangeAspect="1"/>
          </p:cNvGraphicFramePr>
          <p:nvPr/>
        </p:nvGraphicFramePr>
        <p:xfrm>
          <a:off x="5003800" y="458788"/>
          <a:ext cx="3916363" cy="449262"/>
        </p:xfrm>
        <a:graphic>
          <a:graphicData uri="http://schemas.openxmlformats.org/presentationml/2006/ole">
            <mc:AlternateContent xmlns:mc="http://schemas.openxmlformats.org/markup-compatibility/2006">
              <mc:Choice xmlns:v="urn:schemas-microsoft-com:vml" Requires="v">
                <p:oleObj spid="_x0000_s14454" name="Equation" r:id="rId7" imgW="2095200" imgH="241200" progId="Equation.3">
                  <p:embed/>
                </p:oleObj>
              </mc:Choice>
              <mc:Fallback>
                <p:oleObj name="Equation" r:id="rId7" imgW="2095200" imgH="2412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458788"/>
                        <a:ext cx="3916363" cy="449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99" name="Line 53"/>
          <p:cNvSpPr>
            <a:spLocks noChangeShapeType="1"/>
          </p:cNvSpPr>
          <p:nvPr/>
        </p:nvSpPr>
        <p:spPr bwMode="auto">
          <a:xfrm flipV="1">
            <a:off x="8388350" y="6453188"/>
            <a:ext cx="287338" cy="71437"/>
          </a:xfrm>
          <a:prstGeom prst="line">
            <a:avLst/>
          </a:prstGeom>
          <a:noFill/>
          <a:ln w="19050">
            <a:solidFill>
              <a:srgbClr val="FF0000"/>
            </a:solidFill>
            <a:round/>
            <a:headEnd/>
            <a:tailEnd/>
          </a:ln>
        </p:spPr>
        <p:txBody>
          <a:bodyPr/>
          <a:lstStyle/>
          <a:p>
            <a:endParaRPr lang="en-US"/>
          </a:p>
        </p:txBody>
      </p:sp>
      <p:sp>
        <p:nvSpPr>
          <p:cNvPr id="14400" name="Oval 54"/>
          <p:cNvSpPr>
            <a:spLocks noChangeArrowheads="1"/>
          </p:cNvSpPr>
          <p:nvPr/>
        </p:nvSpPr>
        <p:spPr bwMode="auto">
          <a:xfrm>
            <a:off x="6227763" y="213360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1" name="Oval 55"/>
          <p:cNvSpPr>
            <a:spLocks noChangeArrowheads="1"/>
          </p:cNvSpPr>
          <p:nvPr/>
        </p:nvSpPr>
        <p:spPr bwMode="auto">
          <a:xfrm>
            <a:off x="6443663" y="271780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2" name="Oval 56"/>
          <p:cNvSpPr>
            <a:spLocks noChangeArrowheads="1"/>
          </p:cNvSpPr>
          <p:nvPr/>
        </p:nvSpPr>
        <p:spPr bwMode="auto">
          <a:xfrm>
            <a:off x="5795963" y="256540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3" name="Oval 57"/>
          <p:cNvSpPr>
            <a:spLocks noChangeArrowheads="1"/>
          </p:cNvSpPr>
          <p:nvPr/>
        </p:nvSpPr>
        <p:spPr bwMode="auto">
          <a:xfrm>
            <a:off x="8253413" y="1628775"/>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4" name="Oval 58"/>
          <p:cNvSpPr>
            <a:spLocks noChangeArrowheads="1"/>
          </p:cNvSpPr>
          <p:nvPr/>
        </p:nvSpPr>
        <p:spPr bwMode="auto">
          <a:xfrm>
            <a:off x="6877050" y="2357438"/>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5" name="Oval 59"/>
          <p:cNvSpPr>
            <a:spLocks noChangeArrowheads="1"/>
          </p:cNvSpPr>
          <p:nvPr/>
        </p:nvSpPr>
        <p:spPr bwMode="auto">
          <a:xfrm>
            <a:off x="6813550" y="4797425"/>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6" name="Oval 61"/>
          <p:cNvSpPr>
            <a:spLocks noChangeArrowheads="1"/>
          </p:cNvSpPr>
          <p:nvPr/>
        </p:nvSpPr>
        <p:spPr bwMode="auto">
          <a:xfrm>
            <a:off x="6372225" y="5084763"/>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7" name="Oval 62"/>
          <p:cNvSpPr>
            <a:spLocks noChangeArrowheads="1"/>
          </p:cNvSpPr>
          <p:nvPr/>
        </p:nvSpPr>
        <p:spPr bwMode="auto">
          <a:xfrm>
            <a:off x="7461250" y="4724400"/>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8" name="Oval 63"/>
          <p:cNvSpPr>
            <a:spLocks noChangeArrowheads="1"/>
          </p:cNvSpPr>
          <p:nvPr/>
        </p:nvSpPr>
        <p:spPr bwMode="auto">
          <a:xfrm>
            <a:off x="7532688" y="5597525"/>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4409" name="Oval 64"/>
          <p:cNvSpPr>
            <a:spLocks noChangeArrowheads="1"/>
          </p:cNvSpPr>
          <p:nvPr/>
        </p:nvSpPr>
        <p:spPr bwMode="auto">
          <a:xfrm>
            <a:off x="8037513" y="5373688"/>
            <a:ext cx="63500" cy="63500"/>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graphicFrame>
        <p:nvGraphicFramePr>
          <p:cNvPr id="14411" name="Object 75"/>
          <p:cNvGraphicFramePr>
            <a:graphicFrameLocks noChangeAspect="1"/>
          </p:cNvGraphicFramePr>
          <p:nvPr/>
        </p:nvGraphicFramePr>
        <p:xfrm>
          <a:off x="2487613" y="2497138"/>
          <a:ext cx="1436687" cy="427037"/>
        </p:xfrm>
        <a:graphic>
          <a:graphicData uri="http://schemas.openxmlformats.org/presentationml/2006/ole">
            <mc:AlternateContent xmlns:mc="http://schemas.openxmlformats.org/markup-compatibility/2006">
              <mc:Choice xmlns:v="urn:schemas-microsoft-com:vml" Requires="v">
                <p:oleObj spid="_x0000_s14455" name="Equation" r:id="rId9" imgW="850680" imgH="253800" progId="Equation.3">
                  <p:embed/>
                </p:oleObj>
              </mc:Choice>
              <mc:Fallback>
                <p:oleObj name="Equation" r:id="rId9" imgW="850680" imgH="253800" progId="Equation.3">
                  <p:embed/>
                  <p:pic>
                    <p:nvPicPr>
                      <p:cNvPr id="0" name="Picture 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7613" y="2497138"/>
                        <a:ext cx="1436687"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2"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8FE6BA4-A518-4124-933D-96390E204BFB}" type="slidenum">
              <a:rPr lang="en-GB" smtClean="0">
                <a:solidFill>
                  <a:schemeClr val="tx1"/>
                </a:solidFill>
                <a:latin typeface="Arial" charset="0"/>
                <a:cs typeface="Arial" charset="0"/>
              </a:rPr>
              <a:pPr fontAlgn="base">
                <a:spcBef>
                  <a:spcPct val="0"/>
                </a:spcBef>
                <a:spcAft>
                  <a:spcPct val="0"/>
                </a:spcAft>
              </a:pPr>
              <a:t>23</a:t>
            </a:fld>
            <a:endParaRPr lang="en-GB" smtClean="0">
              <a:solidFill>
                <a:schemeClr val="tx1"/>
              </a:solidFill>
              <a:latin typeface="Arial" charset="0"/>
              <a:cs typeface="Arial" charset="0"/>
            </a:endParaRPr>
          </a:p>
        </p:txBody>
      </p:sp>
      <p:sp>
        <p:nvSpPr>
          <p:cNvPr id="15383" name="Rectangle 4"/>
          <p:cNvSpPr>
            <a:spLocks noChangeArrowheads="1"/>
          </p:cNvSpPr>
          <p:nvPr/>
        </p:nvSpPr>
        <p:spPr bwMode="auto">
          <a:xfrm>
            <a:off x="685800" y="188913"/>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Example contd.</a:t>
            </a:r>
          </a:p>
        </p:txBody>
      </p:sp>
      <p:sp>
        <p:nvSpPr>
          <p:cNvPr id="15384" name="Rectangle 5"/>
          <p:cNvSpPr>
            <a:spLocks noChangeArrowheads="1"/>
          </p:cNvSpPr>
          <p:nvPr/>
        </p:nvSpPr>
        <p:spPr bwMode="auto">
          <a:xfrm>
            <a:off x="179388" y="1268413"/>
            <a:ext cx="8785225" cy="5040312"/>
          </a:xfrm>
          <a:prstGeom prst="rect">
            <a:avLst/>
          </a:prstGeom>
          <a:noFill/>
          <a:ln w="9525">
            <a:noFill/>
            <a:miter lim="800000"/>
            <a:headEnd/>
            <a:tailEnd/>
          </a:ln>
        </p:spPr>
        <p:txBody>
          <a:bodyPr/>
          <a:lstStyle/>
          <a:p>
            <a:pPr marL="342900" indent="-342900">
              <a:lnSpc>
                <a:spcPct val="90000"/>
              </a:lnSpc>
              <a:spcBef>
                <a:spcPct val="20000"/>
              </a:spcBef>
              <a:buFontTx/>
              <a:buChar char="•"/>
            </a:pPr>
            <a:r>
              <a:rPr lang="en-GB" sz="2000" b="1" dirty="0">
                <a:solidFill>
                  <a:srgbClr val="000066"/>
                </a:solidFill>
                <a:latin typeface="Calibri" pitchFamily="34" charset="0"/>
              </a:rPr>
              <a:t>Model </a:t>
            </a:r>
            <a:r>
              <a:rPr lang="en-GB" sz="2000" dirty="0">
                <a:solidFill>
                  <a:srgbClr val="000066"/>
                </a:solidFill>
                <a:latin typeface="Calibri" pitchFamily="34" charset="0"/>
              </a:rPr>
              <a:t>Assumptions - as for ANOVA (also a</a:t>
            </a:r>
            <a:r>
              <a:rPr lang="en-GB" sz="2000" dirty="0">
                <a:latin typeface="Calibri" pitchFamily="34" charset="0"/>
              </a:rPr>
              <a:t> </a:t>
            </a:r>
            <a:r>
              <a:rPr lang="en-GB" sz="2000" b="1" dirty="0">
                <a:solidFill>
                  <a:srgbClr val="FF0000"/>
                </a:solidFill>
                <a:latin typeface="Calibri" pitchFamily="34" charset="0"/>
              </a:rPr>
              <a:t>Linear Model</a:t>
            </a:r>
            <a:r>
              <a:rPr lang="en-GB" sz="2000" dirty="0">
                <a:solidFill>
                  <a:srgbClr val="000066"/>
                </a:solidFill>
                <a:latin typeface="Calibri" pitchFamily="34" charset="0"/>
              </a:rPr>
              <a:t>)</a:t>
            </a:r>
          </a:p>
          <a:p>
            <a:pPr marL="342900" indent="-342900">
              <a:lnSpc>
                <a:spcPct val="90000"/>
              </a:lnSpc>
              <a:spcBef>
                <a:spcPct val="20000"/>
              </a:spcBef>
            </a:pPr>
            <a:r>
              <a:rPr lang="en-GB" dirty="0">
                <a:solidFill>
                  <a:srgbClr val="000066"/>
                </a:solidFill>
                <a:latin typeface="Calibri" pitchFamily="34" charset="0"/>
              </a:rPr>
              <a:t>Calculations give:</a:t>
            </a:r>
          </a:p>
          <a:p>
            <a:pPr marL="342900" indent="-342900">
              <a:lnSpc>
                <a:spcPct val="90000"/>
              </a:lnSpc>
              <a:spcBef>
                <a:spcPct val="20000"/>
              </a:spcBef>
            </a:pPr>
            <a:r>
              <a:rPr lang="en-GB" dirty="0">
                <a:latin typeface="Calibri" pitchFamily="34" charset="0"/>
              </a:rPr>
              <a:t>	   X           Y      </a:t>
            </a:r>
            <a:r>
              <a:rPr lang="en-GB" dirty="0">
                <a:latin typeface="Symbol" pitchFamily="18" charset="2"/>
              </a:rPr>
              <a:t> </a:t>
            </a:r>
            <a:r>
              <a:rPr lang="en-GB" dirty="0">
                <a:latin typeface="Calibri" pitchFamily="34" charset="0"/>
              </a:rPr>
              <a:t>X</a:t>
            </a:r>
            <a:r>
              <a:rPr lang="en-GB" dirty="0">
                <a:latin typeface="Calibri" pitchFamily="34" charset="0"/>
                <a:sym typeface="Symbol" pitchFamily="18" charset="2"/>
              </a:rPr>
              <a:t></a:t>
            </a:r>
            <a:r>
              <a:rPr lang="en-GB" dirty="0">
                <a:latin typeface="Calibri" pitchFamily="34" charset="0"/>
              </a:rPr>
              <a:t>X     X</a:t>
            </a:r>
            <a:r>
              <a:rPr lang="en-GB" dirty="0">
                <a:latin typeface="Calibri" pitchFamily="34" charset="0"/>
                <a:sym typeface="Symbol" pitchFamily="18" charset="2"/>
              </a:rPr>
              <a:t></a:t>
            </a:r>
            <a:r>
              <a:rPr lang="en-GB" dirty="0">
                <a:latin typeface="Calibri" pitchFamily="34" charset="0"/>
              </a:rPr>
              <a:t>Y     Y</a:t>
            </a:r>
            <a:r>
              <a:rPr lang="en-GB" dirty="0">
                <a:latin typeface="Calibri" pitchFamily="34" charset="0"/>
                <a:sym typeface="Symbol" pitchFamily="18" charset="2"/>
              </a:rPr>
              <a:t></a:t>
            </a:r>
            <a:r>
              <a:rPr lang="en-GB" dirty="0">
                <a:latin typeface="Calibri" pitchFamily="34" charset="0"/>
              </a:rPr>
              <a:t>Y</a:t>
            </a:r>
          </a:p>
          <a:p>
            <a:pPr marL="342900" indent="-342900">
              <a:lnSpc>
                <a:spcPct val="90000"/>
              </a:lnSpc>
              <a:spcBef>
                <a:spcPct val="20000"/>
              </a:spcBef>
            </a:pPr>
            <a:r>
              <a:rPr lang="en-GB" dirty="0">
                <a:latin typeface="Calibri" pitchFamily="34" charset="0"/>
              </a:rPr>
              <a:t>        10       18        100      180     324</a:t>
            </a:r>
          </a:p>
          <a:p>
            <a:pPr marL="342900" indent="-342900">
              <a:lnSpc>
                <a:spcPct val="90000"/>
              </a:lnSpc>
              <a:spcBef>
                <a:spcPct val="20000"/>
              </a:spcBef>
            </a:pPr>
            <a:r>
              <a:rPr lang="en-GB" dirty="0">
                <a:latin typeface="Calibri" pitchFamily="34" charset="0"/>
              </a:rPr>
              <a:t>        15       31        225      465     961 </a:t>
            </a:r>
          </a:p>
          <a:p>
            <a:pPr marL="342900" indent="-342900">
              <a:lnSpc>
                <a:spcPct val="90000"/>
              </a:lnSpc>
              <a:spcBef>
                <a:spcPct val="20000"/>
              </a:spcBef>
            </a:pPr>
            <a:r>
              <a:rPr lang="en-GB" dirty="0">
                <a:latin typeface="Calibri" pitchFamily="34" charset="0"/>
              </a:rPr>
              <a:t>        17       28        289      476     784    </a:t>
            </a:r>
          </a:p>
          <a:p>
            <a:pPr marL="342900" indent="-342900">
              <a:lnSpc>
                <a:spcPct val="90000"/>
              </a:lnSpc>
              <a:spcBef>
                <a:spcPct val="20000"/>
              </a:spcBef>
            </a:pPr>
            <a:r>
              <a:rPr lang="en-GB" dirty="0">
                <a:latin typeface="Calibri" pitchFamily="34" charset="0"/>
              </a:rPr>
              <a:t>        20       34        400      680   1156 </a:t>
            </a:r>
          </a:p>
          <a:p>
            <a:pPr marL="342900" indent="-342900">
              <a:lnSpc>
                <a:spcPct val="90000"/>
              </a:lnSpc>
              <a:spcBef>
                <a:spcPct val="20000"/>
              </a:spcBef>
            </a:pPr>
            <a:r>
              <a:rPr lang="en-GB" dirty="0">
                <a:latin typeface="Calibri" pitchFamily="34" charset="0"/>
              </a:rPr>
              <a:t>        12       21        144      252     441  </a:t>
            </a:r>
            <a:br>
              <a:rPr lang="en-GB" dirty="0">
                <a:latin typeface="Calibri" pitchFamily="34" charset="0"/>
              </a:rPr>
            </a:br>
            <a:r>
              <a:rPr lang="en-GB" dirty="0">
                <a:latin typeface="Calibri" pitchFamily="34" charset="0"/>
              </a:rPr>
              <a:t>    7       16          49      112     256</a:t>
            </a:r>
          </a:p>
          <a:p>
            <a:pPr marL="342900" indent="-342900">
              <a:lnSpc>
                <a:spcPct val="90000"/>
              </a:lnSpc>
              <a:spcBef>
                <a:spcPct val="20000"/>
              </a:spcBef>
            </a:pPr>
            <a:r>
              <a:rPr lang="en-GB" dirty="0">
                <a:latin typeface="Calibri" pitchFamily="34" charset="0"/>
              </a:rPr>
              <a:t>          5       15           25        75     225</a:t>
            </a:r>
          </a:p>
          <a:p>
            <a:pPr marL="342900" indent="-342900">
              <a:lnSpc>
                <a:spcPct val="90000"/>
              </a:lnSpc>
              <a:spcBef>
                <a:spcPct val="20000"/>
              </a:spcBef>
            </a:pPr>
            <a:r>
              <a:rPr lang="en-GB" dirty="0">
                <a:latin typeface="Calibri" pitchFamily="34" charset="0"/>
              </a:rPr>
              <a:t>          9       17           81      133     289</a:t>
            </a:r>
          </a:p>
          <a:p>
            <a:pPr marL="342900" indent="-342900">
              <a:lnSpc>
                <a:spcPct val="90000"/>
              </a:lnSpc>
              <a:spcBef>
                <a:spcPct val="20000"/>
              </a:spcBef>
            </a:pPr>
            <a:r>
              <a:rPr lang="en-GB" dirty="0">
                <a:latin typeface="Calibri" pitchFamily="34" charset="0"/>
              </a:rPr>
              <a:t>        16       20        256      320      400  </a:t>
            </a:r>
          </a:p>
          <a:p>
            <a:pPr marL="342900" indent="-342900">
              <a:lnSpc>
                <a:spcPct val="90000"/>
              </a:lnSpc>
              <a:spcBef>
                <a:spcPct val="20000"/>
              </a:spcBef>
            </a:pPr>
            <a:r>
              <a:rPr lang="en-IE" dirty="0">
                <a:latin typeface="Calibri" pitchFamily="34" charset="0"/>
              </a:rPr>
              <a:t>          8       18           64      144     324</a:t>
            </a:r>
            <a:endParaRPr lang="en-GB" dirty="0">
              <a:latin typeface="Calibri" pitchFamily="34" charset="0"/>
            </a:endParaRPr>
          </a:p>
          <a:p>
            <a:pPr marL="342900" indent="-342900">
              <a:lnSpc>
                <a:spcPct val="90000"/>
              </a:lnSpc>
              <a:spcBef>
                <a:spcPct val="20000"/>
              </a:spcBef>
            </a:pPr>
            <a:r>
              <a:rPr lang="en-GB" dirty="0">
                <a:latin typeface="Calibri" pitchFamily="34" charset="0"/>
                <a:sym typeface="Symbol" pitchFamily="18" charset="2"/>
              </a:rPr>
              <a:t>   </a:t>
            </a:r>
            <a:r>
              <a:rPr lang="en-GB" b="1" dirty="0">
                <a:latin typeface="Calibri" pitchFamily="34" charset="0"/>
                <a:sym typeface="Symbol" pitchFamily="18" charset="2"/>
              </a:rPr>
              <a:t>119 </a:t>
            </a:r>
            <a:r>
              <a:rPr lang="en-GB" dirty="0">
                <a:latin typeface="Calibri" pitchFamily="34" charset="0"/>
                <a:sym typeface="Symbol" pitchFamily="18" charset="2"/>
              </a:rPr>
              <a:t>    </a:t>
            </a:r>
            <a:r>
              <a:rPr lang="en-GB" b="1" dirty="0">
                <a:latin typeface="Calibri" pitchFamily="34" charset="0"/>
                <a:sym typeface="Symbol" pitchFamily="18" charset="2"/>
              </a:rPr>
              <a:t>218</a:t>
            </a:r>
            <a:r>
              <a:rPr lang="en-GB" dirty="0">
                <a:latin typeface="Calibri" pitchFamily="34" charset="0"/>
                <a:sym typeface="Symbol" pitchFamily="18" charset="2"/>
              </a:rPr>
              <a:t>      </a:t>
            </a:r>
            <a:r>
              <a:rPr lang="en-GB" b="1" dirty="0">
                <a:latin typeface="Calibri" pitchFamily="34" charset="0"/>
              </a:rPr>
              <a:t>1633    2857   5160</a:t>
            </a:r>
            <a:r>
              <a:rPr lang="en-GB" dirty="0">
                <a:latin typeface="Calibri" pitchFamily="34" charset="0"/>
              </a:rPr>
              <a:t> </a:t>
            </a:r>
            <a:br>
              <a:rPr lang="en-GB" dirty="0">
                <a:latin typeface="Calibri" pitchFamily="34" charset="0"/>
              </a:rPr>
            </a:br>
            <a:r>
              <a:rPr lang="en-GB" sz="2000" dirty="0">
                <a:latin typeface="Calibri" pitchFamily="34" charset="0"/>
              </a:rPr>
              <a:t>  </a:t>
            </a:r>
            <a:br>
              <a:rPr lang="en-GB" sz="2000" dirty="0">
                <a:latin typeface="Calibri" pitchFamily="34" charset="0"/>
              </a:rPr>
            </a:br>
            <a:r>
              <a:rPr lang="en-GB" sz="2000" dirty="0">
                <a:latin typeface="Calibri" pitchFamily="34" charset="0"/>
              </a:rPr>
              <a:t> </a:t>
            </a:r>
          </a:p>
        </p:txBody>
      </p:sp>
      <p:sp>
        <p:nvSpPr>
          <p:cNvPr id="15385" name="Rectangle 6"/>
          <p:cNvSpPr>
            <a:spLocks noChangeArrowheads="1"/>
          </p:cNvSpPr>
          <p:nvPr/>
        </p:nvSpPr>
        <p:spPr bwMode="auto">
          <a:xfrm>
            <a:off x="5003800" y="2060574"/>
            <a:ext cx="3454400" cy="4140000"/>
          </a:xfrm>
          <a:prstGeom prst="rect">
            <a:avLst/>
          </a:prstGeom>
          <a:noFill/>
          <a:ln w="9525">
            <a:noFill/>
            <a:miter lim="800000"/>
            <a:headEnd/>
            <a:tailEnd/>
          </a:ln>
        </p:spPr>
        <p:txBody>
          <a:bodyPr wrap="square">
            <a:spAutoFit/>
          </a:bodyPr>
          <a:lstStyle/>
          <a:p>
            <a:pPr eaLnBrk="0" hangingPunct="0"/>
            <a:r>
              <a:rPr lang="en-GB" sz="2000" dirty="0">
                <a:solidFill>
                  <a:srgbClr val="000066"/>
                </a:solidFill>
                <a:latin typeface="Times New Roman" pitchFamily="18" charset="0"/>
              </a:rPr>
              <a:t>X = 11.9</a:t>
            </a:r>
          </a:p>
          <a:p>
            <a:pPr eaLnBrk="0" hangingPunct="0"/>
            <a:endParaRPr lang="en-IE" sz="2000" dirty="0">
              <a:solidFill>
                <a:schemeClr val="tx2"/>
              </a:solidFill>
              <a:latin typeface="Times New Roman" pitchFamily="18" charset="0"/>
            </a:endParaRPr>
          </a:p>
          <a:p>
            <a:pPr eaLnBrk="0" hangingPunct="0"/>
            <a:r>
              <a:rPr lang="en-IE" sz="2000" dirty="0">
                <a:solidFill>
                  <a:srgbClr val="000066"/>
                </a:solidFill>
                <a:latin typeface="Times New Roman" pitchFamily="18" charset="0"/>
              </a:rPr>
              <a:t>Y = 21.8</a:t>
            </a:r>
            <a:endParaRPr lang="en-GB" sz="2000" dirty="0">
              <a:solidFill>
                <a:srgbClr val="000066"/>
              </a:solidFill>
              <a:latin typeface="Times New Roman" pitchFamily="18" charset="0"/>
            </a:endParaRPr>
          </a:p>
          <a:p>
            <a:pPr eaLnBrk="0" hangingPunct="0"/>
            <a:endParaRPr lang="en-IE" sz="2000" dirty="0">
              <a:solidFill>
                <a:schemeClr val="tx2"/>
              </a:solidFill>
              <a:latin typeface="Times New Roman" pitchFamily="18" charset="0"/>
            </a:endParaRPr>
          </a:p>
          <a:p>
            <a:pPr eaLnBrk="0" hangingPunct="0"/>
            <a:r>
              <a:rPr lang="en-IE" sz="2000" dirty="0">
                <a:solidFill>
                  <a:srgbClr val="000066"/>
                </a:solidFill>
                <a:latin typeface="Times New Roman" pitchFamily="18" charset="0"/>
              </a:rPr>
              <a:t>Minimise</a:t>
            </a:r>
            <a:r>
              <a:rPr lang="en-IE" sz="2000" dirty="0">
                <a:solidFill>
                  <a:schemeClr val="tx2"/>
                </a:solidFill>
                <a:latin typeface="Times New Roman" pitchFamily="18" charset="0"/>
              </a:rPr>
              <a:t> </a:t>
            </a:r>
            <a:endParaRPr lang="en-GB" sz="2000" dirty="0">
              <a:solidFill>
                <a:schemeClr val="tx2"/>
              </a:solidFill>
              <a:latin typeface="Times New Roman" pitchFamily="18" charset="0"/>
            </a:endParaRPr>
          </a:p>
          <a:p>
            <a:pPr eaLnBrk="0" hangingPunct="0"/>
            <a:r>
              <a:rPr lang="en-GB" sz="2000" dirty="0">
                <a:solidFill>
                  <a:schemeClr val="tx2"/>
                </a:solidFill>
                <a:latin typeface="Times New Roman" pitchFamily="18" charset="0"/>
              </a:rPr>
              <a:t/>
            </a:r>
            <a:br>
              <a:rPr lang="en-GB" sz="2000" dirty="0">
                <a:solidFill>
                  <a:schemeClr val="tx2"/>
                </a:solidFill>
                <a:latin typeface="Times New Roman" pitchFamily="18" charset="0"/>
              </a:rPr>
            </a:br>
            <a:r>
              <a:rPr lang="en-GB" sz="2000" dirty="0">
                <a:solidFill>
                  <a:schemeClr val="tx2"/>
                </a:solidFill>
                <a:latin typeface="Times New Roman" pitchFamily="18" charset="0"/>
              </a:rPr>
              <a:t>i.e.</a:t>
            </a:r>
          </a:p>
          <a:p>
            <a:pPr eaLnBrk="0" hangingPunct="0"/>
            <a:endParaRPr lang="en-GB" sz="2000" dirty="0">
              <a:solidFill>
                <a:schemeClr val="tx2"/>
              </a:solidFill>
              <a:latin typeface="Times New Roman" pitchFamily="18" charset="0"/>
            </a:endParaRPr>
          </a:p>
          <a:p>
            <a:pPr eaLnBrk="0" hangingPunct="0"/>
            <a:r>
              <a:rPr lang="en-GB" sz="2000" dirty="0">
                <a:solidFill>
                  <a:srgbClr val="000066"/>
                </a:solidFill>
                <a:latin typeface="Times New Roman" pitchFamily="18" charset="0"/>
              </a:rPr>
              <a:t>Normal equations solutions</a:t>
            </a:r>
            <a:r>
              <a:rPr lang="en-GB" sz="2000" dirty="0">
                <a:solidFill>
                  <a:schemeClr val="tx2"/>
                </a:solidFill>
                <a:latin typeface="Times New Roman" pitchFamily="18" charset="0"/>
              </a:rPr>
              <a:t>:</a:t>
            </a:r>
          </a:p>
          <a:p>
            <a:pPr eaLnBrk="0" hangingPunct="0"/>
            <a:endParaRPr lang="en-GB" sz="2000" dirty="0">
              <a:solidFill>
                <a:schemeClr val="tx2"/>
              </a:solidFill>
              <a:latin typeface="Times New Roman" pitchFamily="18" charset="0"/>
            </a:endParaRPr>
          </a:p>
          <a:p>
            <a:pPr eaLnBrk="0" hangingPunct="0"/>
            <a:r>
              <a:rPr lang="en-GB" sz="2000" dirty="0">
                <a:solidFill>
                  <a:schemeClr val="tx2"/>
                </a:solidFill>
                <a:latin typeface="Times New Roman" pitchFamily="18" charset="0"/>
              </a:rPr>
              <a:t> </a:t>
            </a:r>
          </a:p>
        </p:txBody>
      </p:sp>
      <p:sp>
        <p:nvSpPr>
          <p:cNvPr id="15386" name="Line 7"/>
          <p:cNvSpPr>
            <a:spLocks noChangeShapeType="1"/>
          </p:cNvSpPr>
          <p:nvPr/>
        </p:nvSpPr>
        <p:spPr bwMode="auto">
          <a:xfrm>
            <a:off x="5076825" y="2133600"/>
            <a:ext cx="142875" cy="0"/>
          </a:xfrm>
          <a:prstGeom prst="line">
            <a:avLst/>
          </a:prstGeom>
          <a:noFill/>
          <a:ln w="9525">
            <a:solidFill>
              <a:schemeClr val="tx1"/>
            </a:solidFill>
            <a:round/>
            <a:headEnd/>
            <a:tailEnd/>
          </a:ln>
        </p:spPr>
        <p:txBody>
          <a:bodyPr/>
          <a:lstStyle/>
          <a:p>
            <a:endParaRPr lang="en-US"/>
          </a:p>
        </p:txBody>
      </p:sp>
      <p:sp>
        <p:nvSpPr>
          <p:cNvPr id="15387" name="Line 8"/>
          <p:cNvSpPr>
            <a:spLocks noChangeShapeType="1"/>
          </p:cNvSpPr>
          <p:nvPr/>
        </p:nvSpPr>
        <p:spPr bwMode="auto">
          <a:xfrm>
            <a:off x="5148263" y="2708275"/>
            <a:ext cx="142875" cy="0"/>
          </a:xfrm>
          <a:prstGeom prst="line">
            <a:avLst/>
          </a:prstGeom>
          <a:noFill/>
          <a:ln w="9525">
            <a:solidFill>
              <a:schemeClr val="tx1"/>
            </a:solidFill>
            <a:round/>
            <a:headEnd/>
            <a:tailEnd/>
          </a:ln>
        </p:spPr>
        <p:txBody>
          <a:bodyPr/>
          <a:lstStyle/>
          <a:p>
            <a:endParaRPr lang="en-US"/>
          </a:p>
        </p:txBody>
      </p:sp>
      <p:graphicFrame>
        <p:nvGraphicFramePr>
          <p:cNvPr id="15378" name="Object 18"/>
          <p:cNvGraphicFramePr>
            <a:graphicFrameLocks noChangeAspect="1"/>
          </p:cNvGraphicFramePr>
          <p:nvPr/>
        </p:nvGraphicFramePr>
        <p:xfrm>
          <a:off x="6227763" y="3244850"/>
          <a:ext cx="1327150" cy="471488"/>
        </p:xfrm>
        <a:graphic>
          <a:graphicData uri="http://schemas.openxmlformats.org/presentationml/2006/ole">
            <mc:AlternateContent xmlns:mc="http://schemas.openxmlformats.org/markup-compatibility/2006">
              <mc:Choice xmlns:v="urn:schemas-microsoft-com:vml" Requires="v">
                <p:oleObj spid="_x0000_s15422" name="Equation" r:id="rId3" imgW="748975" imgH="266584" progId="Equation.3">
                  <p:embed/>
                </p:oleObj>
              </mc:Choice>
              <mc:Fallback>
                <p:oleObj name="Equation" r:id="rId3" imgW="748975" imgH="266584"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244850"/>
                        <a:ext cx="132715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19"/>
          <p:cNvGraphicFramePr>
            <a:graphicFrameLocks noChangeAspect="1"/>
          </p:cNvGraphicFramePr>
          <p:nvPr/>
        </p:nvGraphicFramePr>
        <p:xfrm>
          <a:off x="5580063" y="4900613"/>
          <a:ext cx="2835275" cy="833437"/>
        </p:xfrm>
        <a:graphic>
          <a:graphicData uri="http://schemas.openxmlformats.org/presentationml/2006/ole">
            <mc:AlternateContent xmlns:mc="http://schemas.openxmlformats.org/markup-compatibility/2006">
              <mc:Choice xmlns:v="urn:schemas-microsoft-com:vml" Requires="v">
                <p:oleObj spid="_x0000_s15423" name="Equation" r:id="rId5" imgW="1727200" imgH="508000" progId="Equation.3">
                  <p:embed/>
                </p:oleObj>
              </mc:Choice>
              <mc:Fallback>
                <p:oleObj name="Equation" r:id="rId5" imgW="1727200" imgH="50800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4900613"/>
                        <a:ext cx="2835275"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0" name="Object 20"/>
          <p:cNvGraphicFramePr>
            <a:graphicFrameLocks noChangeAspect="1"/>
          </p:cNvGraphicFramePr>
          <p:nvPr/>
        </p:nvGraphicFramePr>
        <p:xfrm>
          <a:off x="5435600" y="3832225"/>
          <a:ext cx="2205038" cy="471488"/>
        </p:xfrm>
        <a:graphic>
          <a:graphicData uri="http://schemas.openxmlformats.org/presentationml/2006/ole">
            <mc:AlternateContent xmlns:mc="http://schemas.openxmlformats.org/markup-compatibility/2006">
              <mc:Choice xmlns:v="urn:schemas-microsoft-com:vml" Requires="v">
                <p:oleObj spid="_x0000_s15424" name="Equation" r:id="rId7" imgW="1244060" imgH="266584" progId="Equation.3">
                  <p:embed/>
                </p:oleObj>
              </mc:Choice>
              <mc:Fallback>
                <p:oleObj name="Equation" r:id="rId7" imgW="1244060" imgH="266584"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3832225"/>
                        <a:ext cx="2205038"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81" name="Object 21"/>
          <p:cNvGraphicFramePr>
            <a:graphicFrameLocks noChangeAspect="1"/>
          </p:cNvGraphicFramePr>
          <p:nvPr/>
        </p:nvGraphicFramePr>
        <p:xfrm>
          <a:off x="5580063" y="5788025"/>
          <a:ext cx="1441450" cy="430213"/>
        </p:xfrm>
        <a:graphic>
          <a:graphicData uri="http://schemas.openxmlformats.org/presentationml/2006/ole">
            <mc:AlternateContent xmlns:mc="http://schemas.openxmlformats.org/markup-compatibility/2006">
              <mc:Choice xmlns:v="urn:schemas-microsoft-com:vml" Requires="v">
                <p:oleObj spid="_x0000_s15425" name="Equation" r:id="rId9" imgW="850531" imgH="253890" progId="Equation.3">
                  <p:embed/>
                </p:oleObj>
              </mc:Choice>
              <mc:Fallback>
                <p:oleObj name="Equation" r:id="rId9" imgW="850531" imgH="25389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5788025"/>
                        <a:ext cx="1441450"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6"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A012DC75-F211-4386-B7A6-49F7267F06F2}" type="slidenum">
              <a:rPr lang="en-GB" smtClean="0">
                <a:solidFill>
                  <a:schemeClr val="tx1"/>
                </a:solidFill>
                <a:latin typeface="Arial" charset="0"/>
                <a:cs typeface="Arial" charset="0"/>
              </a:rPr>
              <a:pPr fontAlgn="base">
                <a:spcBef>
                  <a:spcPct val="0"/>
                </a:spcBef>
                <a:spcAft>
                  <a:spcPct val="0"/>
                </a:spcAft>
              </a:pPr>
              <a:t>24</a:t>
            </a:fld>
            <a:endParaRPr lang="en-GB" smtClean="0">
              <a:solidFill>
                <a:schemeClr val="tx1"/>
              </a:solidFill>
              <a:latin typeface="Arial" charset="0"/>
              <a:cs typeface="Arial" charset="0"/>
            </a:endParaRPr>
          </a:p>
        </p:txBody>
      </p:sp>
      <p:sp>
        <p:nvSpPr>
          <p:cNvPr id="16397" name="Rectangle 4"/>
          <p:cNvSpPr>
            <a:spLocks noChangeArrowheads="1"/>
          </p:cNvSpPr>
          <p:nvPr/>
        </p:nvSpPr>
        <p:spPr bwMode="auto">
          <a:xfrm>
            <a:off x="685800" y="188913"/>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Example contd</a:t>
            </a:r>
            <a:r>
              <a:rPr lang="en-GB" sz="3200">
                <a:solidFill>
                  <a:schemeClr val="tx2"/>
                </a:solidFill>
                <a:latin typeface="Calibri" pitchFamily="34" charset="0"/>
              </a:rPr>
              <a:t>.</a:t>
            </a:r>
            <a:endParaRPr lang="en-GB" sz="4400">
              <a:solidFill>
                <a:schemeClr val="tx2"/>
              </a:solidFill>
              <a:latin typeface="Calibri" pitchFamily="34" charset="0"/>
            </a:endParaRPr>
          </a:p>
        </p:txBody>
      </p:sp>
      <p:sp>
        <p:nvSpPr>
          <p:cNvPr id="16398" name="Rectangle 5"/>
          <p:cNvSpPr>
            <a:spLocks noChangeArrowheads="1"/>
          </p:cNvSpPr>
          <p:nvPr/>
        </p:nvSpPr>
        <p:spPr bwMode="auto">
          <a:xfrm>
            <a:off x="685800" y="1524000"/>
            <a:ext cx="7772400" cy="4752975"/>
          </a:xfrm>
          <a:prstGeom prst="rect">
            <a:avLst/>
          </a:prstGeom>
          <a:noFill/>
          <a:ln w="9525">
            <a:noFill/>
            <a:miter lim="800000"/>
            <a:headEnd/>
            <a:tailEnd/>
          </a:ln>
        </p:spPr>
        <p:txBody>
          <a:bodyPr/>
          <a:lstStyle/>
          <a:p>
            <a:pPr marL="342900" indent="-342900">
              <a:spcBef>
                <a:spcPct val="20000"/>
              </a:spcBef>
              <a:buFontTx/>
              <a:buChar char="•"/>
            </a:pPr>
            <a:r>
              <a:rPr lang="en-GB" sz="2000" dirty="0">
                <a:solidFill>
                  <a:srgbClr val="000066"/>
                </a:solidFill>
                <a:latin typeface="Calibri" pitchFamily="34" charset="0"/>
              </a:rPr>
              <a:t>Thus the regression line of </a:t>
            </a:r>
            <a:r>
              <a:rPr lang="en-GB" sz="2000" i="1" dirty="0">
                <a:solidFill>
                  <a:srgbClr val="000066"/>
                </a:solidFill>
                <a:latin typeface="Calibri" pitchFamily="34" charset="0"/>
              </a:rPr>
              <a:t>Y </a:t>
            </a:r>
            <a:r>
              <a:rPr lang="en-GB" sz="2000" dirty="0">
                <a:solidFill>
                  <a:srgbClr val="000066"/>
                </a:solidFill>
                <a:latin typeface="Calibri" pitchFamily="34" charset="0"/>
              </a:rPr>
              <a:t>on </a:t>
            </a:r>
            <a:r>
              <a:rPr lang="en-GB" sz="2000" i="1" dirty="0">
                <a:solidFill>
                  <a:srgbClr val="000066"/>
                </a:solidFill>
                <a:latin typeface="Calibri" pitchFamily="34" charset="0"/>
              </a:rPr>
              <a:t>X</a:t>
            </a:r>
            <a:r>
              <a:rPr lang="en-GB" sz="2000" dirty="0">
                <a:solidFill>
                  <a:srgbClr val="000066"/>
                </a:solidFill>
                <a:latin typeface="Calibri" pitchFamily="34" charset="0"/>
              </a:rPr>
              <a:t> is</a:t>
            </a:r>
            <a:r>
              <a:rPr lang="en-GB" sz="2000" dirty="0">
                <a:solidFill>
                  <a:schemeClr val="tx2"/>
                </a:solidFill>
                <a:latin typeface="Calibri" pitchFamily="34" charset="0"/>
              </a:rPr>
              <a:t/>
            </a:r>
            <a:br>
              <a:rPr lang="en-GB" sz="2000" dirty="0">
                <a:solidFill>
                  <a:schemeClr val="tx2"/>
                </a:solidFill>
                <a:latin typeface="Calibri" pitchFamily="34" charset="0"/>
              </a:rPr>
            </a:br>
            <a:r>
              <a:rPr lang="en-GB" sz="2000" dirty="0">
                <a:solidFill>
                  <a:schemeClr val="tx2"/>
                </a:solidFill>
                <a:latin typeface="Calibri" pitchFamily="34" charset="0"/>
              </a:rPr>
              <a:t>	</a:t>
            </a:r>
            <a:br>
              <a:rPr lang="en-GB" sz="2000" dirty="0">
                <a:solidFill>
                  <a:schemeClr val="tx2"/>
                </a:solidFill>
                <a:latin typeface="Calibri" pitchFamily="34" charset="0"/>
              </a:rPr>
            </a:br>
            <a:r>
              <a:rPr lang="en-GB" sz="2000" dirty="0">
                <a:solidFill>
                  <a:schemeClr val="tx2"/>
                </a:solidFill>
                <a:latin typeface="Calibri" pitchFamily="34" charset="0"/>
              </a:rPr>
              <a:t/>
            </a:r>
            <a:br>
              <a:rPr lang="en-GB" sz="2000" dirty="0">
                <a:solidFill>
                  <a:schemeClr val="tx2"/>
                </a:solidFill>
                <a:latin typeface="Calibri" pitchFamily="34" charset="0"/>
              </a:rPr>
            </a:br>
            <a:r>
              <a:rPr lang="en-GB" sz="1000" dirty="0">
                <a:solidFill>
                  <a:schemeClr val="tx2"/>
                </a:solidFill>
                <a:latin typeface="Calibri" pitchFamily="34" charset="0"/>
              </a:rPr>
              <a:t/>
            </a:r>
            <a:br>
              <a:rPr lang="en-GB" sz="1000" dirty="0">
                <a:solidFill>
                  <a:schemeClr val="tx2"/>
                </a:solidFill>
                <a:latin typeface="Calibri" pitchFamily="34" charset="0"/>
              </a:rPr>
            </a:br>
            <a:r>
              <a:rPr lang="en-GB" sz="2000" dirty="0">
                <a:solidFill>
                  <a:srgbClr val="000066"/>
                </a:solidFill>
                <a:latin typeface="Calibri" pitchFamily="34" charset="0"/>
              </a:rPr>
              <a:t>It is easy to see that ( </a:t>
            </a:r>
            <a:r>
              <a:rPr lang="en-GB" sz="2000" i="1" dirty="0">
                <a:solidFill>
                  <a:srgbClr val="000066"/>
                </a:solidFill>
                <a:latin typeface="Calibri" pitchFamily="34" charset="0"/>
              </a:rPr>
              <a:t>X, Y</a:t>
            </a:r>
            <a:r>
              <a:rPr lang="en-GB" sz="2000" dirty="0">
                <a:solidFill>
                  <a:srgbClr val="000066"/>
                </a:solidFill>
                <a:latin typeface="Calibri" pitchFamily="34" charset="0"/>
              </a:rPr>
              <a:t> ) satisfies the normal equations, so that the regression line of </a:t>
            </a:r>
            <a:r>
              <a:rPr lang="en-GB" sz="2000" i="1" dirty="0">
                <a:solidFill>
                  <a:srgbClr val="000066"/>
                </a:solidFill>
                <a:latin typeface="Calibri" pitchFamily="34" charset="0"/>
              </a:rPr>
              <a:t>Y</a:t>
            </a:r>
            <a:r>
              <a:rPr lang="en-GB" sz="2000" dirty="0">
                <a:solidFill>
                  <a:srgbClr val="000066"/>
                </a:solidFill>
                <a:latin typeface="Calibri" pitchFamily="34" charset="0"/>
              </a:rPr>
              <a:t> on </a:t>
            </a:r>
            <a:r>
              <a:rPr lang="en-GB" sz="2000" i="1" dirty="0">
                <a:solidFill>
                  <a:srgbClr val="000066"/>
                </a:solidFill>
                <a:latin typeface="Calibri" pitchFamily="34" charset="0"/>
              </a:rPr>
              <a:t>X</a:t>
            </a:r>
            <a:r>
              <a:rPr lang="en-GB" sz="2000" dirty="0">
                <a:solidFill>
                  <a:srgbClr val="000066"/>
                </a:solidFill>
                <a:latin typeface="Calibri" pitchFamily="34" charset="0"/>
              </a:rPr>
              <a:t> passes through the “Centre of Gravity” of the data. By expanding terms, we also get</a:t>
            </a:r>
            <a:r>
              <a:rPr lang="en-GB" sz="2000" dirty="0">
                <a:solidFill>
                  <a:schemeClr val="tx2"/>
                </a:solidFill>
                <a:latin typeface="Calibri" pitchFamily="34" charset="0"/>
              </a:rPr>
              <a:t/>
            </a:r>
            <a:br>
              <a:rPr lang="en-GB" sz="2000" dirty="0">
                <a:solidFill>
                  <a:schemeClr val="tx2"/>
                </a:solidFill>
                <a:latin typeface="Calibri" pitchFamily="34" charset="0"/>
              </a:rPr>
            </a:br>
            <a:r>
              <a:rPr lang="en-GB" baseline="30000" dirty="0">
                <a:solidFill>
                  <a:schemeClr val="tx2"/>
                </a:solidFill>
                <a:latin typeface="Calibri" pitchFamily="34" charset="0"/>
              </a:rPr>
              <a:t/>
            </a:r>
            <a:br>
              <a:rPr lang="en-GB" baseline="30000" dirty="0">
                <a:solidFill>
                  <a:schemeClr val="tx2"/>
                </a:solidFill>
                <a:latin typeface="Calibri" pitchFamily="34" charset="0"/>
              </a:rPr>
            </a:br>
            <a:endParaRPr lang="en-GB" baseline="30000" dirty="0">
              <a:solidFill>
                <a:schemeClr val="tx2"/>
              </a:solidFill>
              <a:latin typeface="Calibri" pitchFamily="34" charset="0"/>
            </a:endParaRPr>
          </a:p>
          <a:p>
            <a:pPr marL="342900" indent="-342900">
              <a:spcBef>
                <a:spcPct val="20000"/>
              </a:spcBef>
              <a:buFontTx/>
              <a:buChar char="•"/>
            </a:pPr>
            <a:endParaRPr lang="en-GB" baseline="30000" dirty="0">
              <a:solidFill>
                <a:schemeClr val="tx2"/>
              </a:solidFill>
              <a:latin typeface="Calibri" pitchFamily="34" charset="0"/>
            </a:endParaRPr>
          </a:p>
          <a:p>
            <a:pPr marL="342900" indent="-342900">
              <a:spcBef>
                <a:spcPct val="20000"/>
              </a:spcBef>
            </a:pPr>
            <a:r>
              <a:rPr lang="en-GB" dirty="0">
                <a:solidFill>
                  <a:schemeClr val="tx2"/>
                </a:solidFill>
                <a:latin typeface="Calibri" pitchFamily="34" charset="0"/>
              </a:rPr>
              <a:t>     </a:t>
            </a:r>
            <a:r>
              <a:rPr lang="en-GB" sz="2000" dirty="0">
                <a:solidFill>
                  <a:srgbClr val="000066"/>
                </a:solidFill>
                <a:latin typeface="Calibri" pitchFamily="34" charset="0"/>
              </a:rPr>
              <a:t>Total Sum        Error/Residual Sum	  Regression Sum</a:t>
            </a:r>
            <a:br>
              <a:rPr lang="en-GB" sz="2000" dirty="0">
                <a:solidFill>
                  <a:srgbClr val="000066"/>
                </a:solidFill>
                <a:latin typeface="Calibri" pitchFamily="34" charset="0"/>
              </a:rPr>
            </a:br>
            <a:r>
              <a:rPr lang="en-GB" sz="2000" dirty="0">
                <a:solidFill>
                  <a:srgbClr val="000066"/>
                </a:solidFill>
                <a:latin typeface="Calibri" pitchFamily="34" charset="0"/>
              </a:rPr>
              <a:t>of Squares       of Squares	                       of Squares</a:t>
            </a:r>
            <a:br>
              <a:rPr lang="en-GB" sz="2000" dirty="0">
                <a:solidFill>
                  <a:srgbClr val="000066"/>
                </a:solidFill>
                <a:latin typeface="Calibri" pitchFamily="34" charset="0"/>
              </a:rPr>
            </a:br>
            <a:r>
              <a:rPr lang="en-GB" sz="2000" dirty="0">
                <a:solidFill>
                  <a:srgbClr val="000066"/>
                </a:solidFill>
                <a:latin typeface="Calibri" pitchFamily="34" charset="0"/>
              </a:rPr>
              <a:t>   </a:t>
            </a:r>
            <a:r>
              <a:rPr lang="en-GB" sz="2000" b="1" dirty="0">
                <a:solidFill>
                  <a:srgbClr val="000066"/>
                </a:solidFill>
                <a:latin typeface="Calibri" pitchFamily="34" charset="0"/>
              </a:rPr>
              <a:t>SST         =      SSE                    + 	                      SSR</a:t>
            </a:r>
            <a:r>
              <a:rPr lang="en-GB" sz="2000" b="1" dirty="0">
                <a:solidFill>
                  <a:schemeClr val="tx2"/>
                </a:solidFill>
                <a:latin typeface="Calibri" pitchFamily="34" charset="0"/>
              </a:rPr>
              <a:t/>
            </a:r>
            <a:br>
              <a:rPr lang="en-GB" sz="2000" b="1" dirty="0">
                <a:solidFill>
                  <a:schemeClr val="tx2"/>
                </a:solidFill>
                <a:latin typeface="Calibri" pitchFamily="34" charset="0"/>
              </a:rPr>
            </a:br>
            <a:r>
              <a:rPr lang="en-GB" b="1" dirty="0">
                <a:solidFill>
                  <a:schemeClr val="tx2"/>
                </a:solidFill>
                <a:latin typeface="Calibri" pitchFamily="34" charset="0"/>
              </a:rPr>
              <a:t/>
            </a:r>
            <a:br>
              <a:rPr lang="en-GB" b="1" dirty="0">
                <a:solidFill>
                  <a:schemeClr val="tx2"/>
                </a:solidFill>
                <a:latin typeface="Calibri" pitchFamily="34" charset="0"/>
              </a:rPr>
            </a:br>
            <a:r>
              <a:rPr lang="en-GB" sz="2000" dirty="0">
                <a:solidFill>
                  <a:srgbClr val="000066"/>
                </a:solidFill>
                <a:latin typeface="Calibri" pitchFamily="34" charset="0"/>
              </a:rPr>
              <a:t>X is</a:t>
            </a:r>
            <a:r>
              <a:rPr lang="en-GB" sz="2000" b="1" dirty="0">
                <a:solidFill>
                  <a:srgbClr val="000066"/>
                </a:solidFill>
                <a:latin typeface="Calibri" pitchFamily="34" charset="0"/>
              </a:rPr>
              <a:t> </a:t>
            </a:r>
            <a:r>
              <a:rPr lang="en-GB" sz="2000" dirty="0">
                <a:solidFill>
                  <a:srgbClr val="000066"/>
                </a:solidFill>
                <a:latin typeface="Calibri" pitchFamily="34" charset="0"/>
              </a:rPr>
              <a:t>the </a:t>
            </a:r>
            <a:r>
              <a:rPr lang="en-GB" sz="2000" b="1" dirty="0">
                <a:solidFill>
                  <a:srgbClr val="000066"/>
                </a:solidFill>
                <a:latin typeface="Calibri" pitchFamily="34" charset="0"/>
              </a:rPr>
              <a:t>independent, </a:t>
            </a:r>
            <a:r>
              <a:rPr lang="en-GB" sz="2000" dirty="0">
                <a:solidFill>
                  <a:srgbClr val="000066"/>
                </a:solidFill>
                <a:latin typeface="Calibri" pitchFamily="34" charset="0"/>
              </a:rPr>
              <a:t>Y the </a:t>
            </a:r>
            <a:r>
              <a:rPr lang="en-GB" sz="2000" b="1" dirty="0">
                <a:solidFill>
                  <a:srgbClr val="000066"/>
                </a:solidFill>
                <a:latin typeface="Calibri" pitchFamily="34" charset="0"/>
              </a:rPr>
              <a:t>dependent variable </a:t>
            </a:r>
            <a:r>
              <a:rPr lang="en-GB" sz="2000" dirty="0">
                <a:solidFill>
                  <a:srgbClr val="000066"/>
                </a:solidFill>
                <a:latin typeface="Calibri" pitchFamily="34" charset="0"/>
              </a:rPr>
              <a:t>and above </a:t>
            </a:r>
            <a:r>
              <a:rPr lang="en-GB" sz="2000" dirty="0" smtClean="0">
                <a:solidFill>
                  <a:srgbClr val="000066"/>
                </a:solidFill>
                <a:latin typeface="Calibri" pitchFamily="34" charset="0"/>
              </a:rPr>
              <a:t>info. can </a:t>
            </a:r>
            <a:r>
              <a:rPr lang="en-GB" sz="2000" dirty="0">
                <a:solidFill>
                  <a:srgbClr val="000066"/>
                </a:solidFill>
                <a:latin typeface="Calibri" pitchFamily="34" charset="0"/>
              </a:rPr>
              <a:t>be represented in ANOVA table</a:t>
            </a:r>
            <a:r>
              <a:rPr lang="en-GB" b="1" dirty="0">
                <a:solidFill>
                  <a:srgbClr val="000066"/>
                </a:solidFill>
                <a:latin typeface="Calibri" pitchFamily="34" charset="0"/>
              </a:rPr>
              <a:t> </a:t>
            </a:r>
          </a:p>
        </p:txBody>
      </p:sp>
      <p:sp>
        <p:nvSpPr>
          <p:cNvPr id="16399" name="Line 6"/>
          <p:cNvSpPr>
            <a:spLocks noChangeShapeType="1"/>
          </p:cNvSpPr>
          <p:nvPr/>
        </p:nvSpPr>
        <p:spPr bwMode="auto">
          <a:xfrm>
            <a:off x="6324600" y="742950"/>
            <a:ext cx="1588" cy="1452563"/>
          </a:xfrm>
          <a:prstGeom prst="line">
            <a:avLst/>
          </a:prstGeom>
          <a:noFill/>
          <a:ln w="12700">
            <a:solidFill>
              <a:schemeClr val="tx1"/>
            </a:solidFill>
            <a:round/>
            <a:headEnd type="stealth" w="med" len="med"/>
            <a:tailEnd type="none" w="sm" len="sm"/>
          </a:ln>
        </p:spPr>
        <p:txBody>
          <a:bodyPr wrap="none" anchor="ctr"/>
          <a:lstStyle/>
          <a:p>
            <a:endParaRPr lang="en-US"/>
          </a:p>
        </p:txBody>
      </p:sp>
      <p:sp>
        <p:nvSpPr>
          <p:cNvPr id="16400" name="Line 7"/>
          <p:cNvSpPr>
            <a:spLocks noChangeShapeType="1"/>
          </p:cNvSpPr>
          <p:nvPr/>
        </p:nvSpPr>
        <p:spPr bwMode="auto">
          <a:xfrm>
            <a:off x="6324600" y="2195513"/>
            <a:ext cx="2540000" cy="1587"/>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16401" name="Line 8"/>
          <p:cNvSpPr>
            <a:spLocks noChangeShapeType="1"/>
          </p:cNvSpPr>
          <p:nvPr/>
        </p:nvSpPr>
        <p:spPr bwMode="auto">
          <a:xfrm flipV="1">
            <a:off x="6516688" y="981075"/>
            <a:ext cx="2232025" cy="792163"/>
          </a:xfrm>
          <a:prstGeom prst="line">
            <a:avLst/>
          </a:prstGeom>
          <a:noFill/>
          <a:ln w="12700">
            <a:solidFill>
              <a:schemeClr val="tx1"/>
            </a:solidFill>
            <a:prstDash val="sysDot"/>
            <a:round/>
            <a:headEnd type="none" w="sm" len="sm"/>
            <a:tailEnd type="none" w="sm" len="sm"/>
          </a:ln>
        </p:spPr>
        <p:txBody>
          <a:bodyPr wrap="none" anchor="ctr"/>
          <a:lstStyle/>
          <a:p>
            <a:endParaRPr lang="en-US"/>
          </a:p>
        </p:txBody>
      </p:sp>
      <p:sp>
        <p:nvSpPr>
          <p:cNvPr id="16402" name="Oval 9"/>
          <p:cNvSpPr>
            <a:spLocks noChangeArrowheads="1"/>
          </p:cNvSpPr>
          <p:nvPr/>
        </p:nvSpPr>
        <p:spPr bwMode="auto">
          <a:xfrm>
            <a:off x="8424863" y="762000"/>
            <a:ext cx="74612" cy="74613"/>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03" name="Line 10"/>
          <p:cNvSpPr>
            <a:spLocks noChangeShapeType="1"/>
          </p:cNvSpPr>
          <p:nvPr/>
        </p:nvSpPr>
        <p:spPr bwMode="auto">
          <a:xfrm>
            <a:off x="6381750" y="1522413"/>
            <a:ext cx="1924050" cy="1587"/>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6404" name="Line 11"/>
          <p:cNvSpPr>
            <a:spLocks noChangeShapeType="1"/>
          </p:cNvSpPr>
          <p:nvPr/>
        </p:nvSpPr>
        <p:spPr bwMode="auto">
          <a:xfrm>
            <a:off x="7467600" y="1581150"/>
            <a:ext cx="1588" cy="614363"/>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16405" name="Oval 12"/>
          <p:cNvSpPr>
            <a:spLocks noChangeArrowheads="1"/>
          </p:cNvSpPr>
          <p:nvPr/>
        </p:nvSpPr>
        <p:spPr bwMode="auto">
          <a:xfrm>
            <a:off x="7380288" y="1409700"/>
            <a:ext cx="74612" cy="74613"/>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06" name="Line 13"/>
          <p:cNvSpPr>
            <a:spLocks noChangeShapeType="1"/>
          </p:cNvSpPr>
          <p:nvPr/>
        </p:nvSpPr>
        <p:spPr bwMode="auto">
          <a:xfrm>
            <a:off x="8459788" y="836613"/>
            <a:ext cx="0" cy="288925"/>
          </a:xfrm>
          <a:prstGeom prst="line">
            <a:avLst/>
          </a:prstGeom>
          <a:noFill/>
          <a:ln w="50800">
            <a:solidFill>
              <a:schemeClr val="tx1"/>
            </a:solidFill>
            <a:round/>
            <a:headEnd type="none" w="sm" len="sm"/>
            <a:tailEnd type="none" w="sm" len="sm"/>
          </a:ln>
        </p:spPr>
        <p:txBody>
          <a:bodyPr wrap="none" anchor="ctr"/>
          <a:lstStyle/>
          <a:p>
            <a:endParaRPr lang="en-US"/>
          </a:p>
        </p:txBody>
      </p:sp>
      <p:sp>
        <p:nvSpPr>
          <p:cNvPr id="16407" name="Line 14"/>
          <p:cNvSpPr>
            <a:spLocks noChangeShapeType="1"/>
          </p:cNvSpPr>
          <p:nvPr/>
        </p:nvSpPr>
        <p:spPr bwMode="auto">
          <a:xfrm flipH="1">
            <a:off x="8316913" y="1125538"/>
            <a:ext cx="0" cy="3937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408" name="Rectangle 15"/>
          <p:cNvSpPr>
            <a:spLocks noChangeArrowheads="1"/>
          </p:cNvSpPr>
          <p:nvPr/>
        </p:nvSpPr>
        <p:spPr bwMode="auto">
          <a:xfrm>
            <a:off x="7464425" y="1949450"/>
            <a:ext cx="230188"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X</a:t>
            </a:r>
          </a:p>
        </p:txBody>
      </p:sp>
      <p:sp>
        <p:nvSpPr>
          <p:cNvPr id="16409" name="Rectangle 16"/>
          <p:cNvSpPr>
            <a:spLocks noChangeArrowheads="1"/>
          </p:cNvSpPr>
          <p:nvPr/>
        </p:nvSpPr>
        <p:spPr bwMode="auto">
          <a:xfrm>
            <a:off x="6016625" y="1295400"/>
            <a:ext cx="230188"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sp>
        <p:nvSpPr>
          <p:cNvPr id="16410" name="Rectangle 17"/>
          <p:cNvSpPr>
            <a:spLocks noChangeArrowheads="1"/>
          </p:cNvSpPr>
          <p:nvPr/>
        </p:nvSpPr>
        <p:spPr bwMode="auto">
          <a:xfrm>
            <a:off x="8418513" y="428625"/>
            <a:ext cx="617537"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Y</a:t>
            </a:r>
            <a:r>
              <a:rPr lang="en-GB" sz="1600" baseline="-25000">
                <a:latin typeface="Times New Roman" pitchFamily="18" charset="0"/>
              </a:rPr>
              <a:t>i</a:t>
            </a:r>
          </a:p>
        </p:txBody>
      </p:sp>
      <p:sp>
        <p:nvSpPr>
          <p:cNvPr id="16411" name="Rectangle 18"/>
          <p:cNvSpPr>
            <a:spLocks noChangeArrowheads="1"/>
          </p:cNvSpPr>
          <p:nvPr/>
        </p:nvSpPr>
        <p:spPr bwMode="auto">
          <a:xfrm>
            <a:off x="8378825" y="1295400"/>
            <a:ext cx="230188"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sp>
        <p:nvSpPr>
          <p:cNvPr id="16412" name="Oval 19"/>
          <p:cNvSpPr>
            <a:spLocks noChangeArrowheads="1"/>
          </p:cNvSpPr>
          <p:nvPr/>
        </p:nvSpPr>
        <p:spPr bwMode="auto">
          <a:xfrm>
            <a:off x="7305675" y="836613"/>
            <a:ext cx="74613" cy="74612"/>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13" name="Oval 20"/>
          <p:cNvSpPr>
            <a:spLocks noChangeArrowheads="1"/>
          </p:cNvSpPr>
          <p:nvPr/>
        </p:nvSpPr>
        <p:spPr bwMode="auto">
          <a:xfrm>
            <a:off x="7953375" y="1698625"/>
            <a:ext cx="74613" cy="74613"/>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14" name="Oval 21"/>
          <p:cNvSpPr>
            <a:spLocks noChangeArrowheads="1"/>
          </p:cNvSpPr>
          <p:nvPr/>
        </p:nvSpPr>
        <p:spPr bwMode="auto">
          <a:xfrm>
            <a:off x="6584950" y="1885950"/>
            <a:ext cx="74613" cy="74613"/>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15" name="Oval 22"/>
          <p:cNvSpPr>
            <a:spLocks noChangeArrowheads="1"/>
          </p:cNvSpPr>
          <p:nvPr/>
        </p:nvSpPr>
        <p:spPr bwMode="auto">
          <a:xfrm>
            <a:off x="6945313" y="1196975"/>
            <a:ext cx="74612" cy="74613"/>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16" name="Line 23"/>
          <p:cNvSpPr>
            <a:spLocks noChangeShapeType="1"/>
          </p:cNvSpPr>
          <p:nvPr/>
        </p:nvSpPr>
        <p:spPr bwMode="auto">
          <a:xfrm>
            <a:off x="6094413" y="1293813"/>
            <a:ext cx="153987" cy="15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417" name="Line 24"/>
          <p:cNvSpPr>
            <a:spLocks noChangeShapeType="1"/>
          </p:cNvSpPr>
          <p:nvPr/>
        </p:nvSpPr>
        <p:spPr bwMode="auto">
          <a:xfrm>
            <a:off x="7542213" y="1979613"/>
            <a:ext cx="153987" cy="15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418" name="Line 25"/>
          <p:cNvSpPr>
            <a:spLocks noChangeShapeType="1"/>
          </p:cNvSpPr>
          <p:nvPr/>
        </p:nvSpPr>
        <p:spPr bwMode="auto">
          <a:xfrm>
            <a:off x="8456613" y="1204913"/>
            <a:ext cx="153987" cy="158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419" name="Rectangle 26"/>
          <p:cNvSpPr>
            <a:spLocks noChangeArrowheads="1"/>
          </p:cNvSpPr>
          <p:nvPr/>
        </p:nvSpPr>
        <p:spPr bwMode="auto">
          <a:xfrm>
            <a:off x="6019800" y="577850"/>
            <a:ext cx="230188" cy="336550"/>
          </a:xfrm>
          <a:prstGeom prst="rect">
            <a:avLst/>
          </a:prstGeom>
          <a:noFill/>
          <a:ln w="9525">
            <a:noFill/>
            <a:miter lim="800000"/>
            <a:headEnd/>
            <a:tailEnd/>
          </a:ln>
        </p:spPr>
        <p:txBody>
          <a:bodyPr lIns="92075" tIns="46038" rIns="92075" bIns="46038">
            <a:spAutoFit/>
          </a:bodyPr>
          <a:lstStyle/>
          <a:p>
            <a:pPr defTabSz="762000" eaLnBrk="0" hangingPunct="0">
              <a:spcBef>
                <a:spcPct val="50000"/>
              </a:spcBef>
            </a:pPr>
            <a:r>
              <a:rPr lang="en-GB" sz="1600">
                <a:latin typeface="Times New Roman" pitchFamily="18" charset="0"/>
              </a:rPr>
              <a:t>Y</a:t>
            </a:r>
          </a:p>
        </p:txBody>
      </p:sp>
      <p:graphicFrame>
        <p:nvGraphicFramePr>
          <p:cNvPr id="16394" name="Object 10"/>
          <p:cNvGraphicFramePr>
            <a:graphicFrameLocks noChangeAspect="1"/>
          </p:cNvGraphicFramePr>
          <p:nvPr/>
        </p:nvGraphicFramePr>
        <p:xfrm>
          <a:off x="590550" y="3651250"/>
          <a:ext cx="7200900" cy="471488"/>
        </p:xfrm>
        <a:graphic>
          <a:graphicData uri="http://schemas.openxmlformats.org/presentationml/2006/ole">
            <mc:AlternateContent xmlns:mc="http://schemas.openxmlformats.org/markup-compatibility/2006">
              <mc:Choice xmlns:v="urn:schemas-microsoft-com:vml" Requires="v">
                <p:oleObj spid="_x0000_s16416" name="Equation" r:id="rId3" imgW="4063680" imgH="266400" progId="Equation.3">
                  <p:embed/>
                </p:oleObj>
              </mc:Choice>
              <mc:Fallback>
                <p:oleObj name="Equation" r:id="rId3" imgW="4063680" imgH="2664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651250"/>
                        <a:ext cx="7200900"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5" name="Object 11"/>
          <p:cNvGraphicFramePr>
            <a:graphicFrameLocks noChangeAspect="1"/>
          </p:cNvGraphicFramePr>
          <p:nvPr/>
        </p:nvGraphicFramePr>
        <p:xfrm>
          <a:off x="1835150" y="2066925"/>
          <a:ext cx="2384425" cy="425450"/>
        </p:xfrm>
        <a:graphic>
          <a:graphicData uri="http://schemas.openxmlformats.org/presentationml/2006/ole">
            <mc:AlternateContent xmlns:mc="http://schemas.openxmlformats.org/markup-compatibility/2006">
              <mc:Choice xmlns:v="urn:schemas-microsoft-com:vml" Requires="v">
                <p:oleObj spid="_x0000_s16417" name="Equation" r:id="rId5" imgW="1346200" imgH="241300" progId="Equation.3">
                  <p:embed/>
                </p:oleObj>
              </mc:Choice>
              <mc:Fallback>
                <p:oleObj name="Equation" r:id="rId5" imgW="1346200" imgH="2413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066925"/>
                        <a:ext cx="2384425"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20" name="Oval 29"/>
          <p:cNvSpPr>
            <a:spLocks noChangeArrowheads="1"/>
          </p:cNvSpPr>
          <p:nvPr/>
        </p:nvSpPr>
        <p:spPr bwMode="auto">
          <a:xfrm>
            <a:off x="8313738" y="1554163"/>
            <a:ext cx="74612" cy="74612"/>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21" name="Oval 30"/>
          <p:cNvSpPr>
            <a:spLocks noChangeArrowheads="1"/>
          </p:cNvSpPr>
          <p:nvPr/>
        </p:nvSpPr>
        <p:spPr bwMode="auto">
          <a:xfrm>
            <a:off x="6588125" y="1484313"/>
            <a:ext cx="74613" cy="74612"/>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22" name="Oval 31"/>
          <p:cNvSpPr>
            <a:spLocks noChangeArrowheads="1"/>
          </p:cNvSpPr>
          <p:nvPr/>
        </p:nvSpPr>
        <p:spPr bwMode="auto">
          <a:xfrm>
            <a:off x="7666038" y="1122363"/>
            <a:ext cx="74612" cy="74612"/>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
        <p:nvSpPr>
          <p:cNvPr id="16423" name="Oval 32"/>
          <p:cNvSpPr>
            <a:spLocks noChangeArrowheads="1"/>
          </p:cNvSpPr>
          <p:nvPr/>
        </p:nvSpPr>
        <p:spPr bwMode="auto">
          <a:xfrm>
            <a:off x="7092950" y="1700213"/>
            <a:ext cx="74613" cy="74612"/>
          </a:xfrm>
          <a:prstGeom prst="ellipse">
            <a:avLst/>
          </a:prstGeom>
          <a:solidFill>
            <a:schemeClr val="tx1"/>
          </a:solidFill>
          <a:ln w="12700">
            <a:solidFill>
              <a:schemeClr val="tx1"/>
            </a:solidFill>
            <a:round/>
            <a:headEnd/>
            <a:tailEnd/>
          </a:ln>
        </p:spPr>
        <p:txBody>
          <a:bodyPr wrap="none" anchor="ctr"/>
          <a:lstStyle/>
          <a:p>
            <a:endParaRPr lang="en-IE">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0"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F4B63A5E-2D37-4BC3-978F-D06A23814950}" type="slidenum">
              <a:rPr lang="en-GB" smtClean="0">
                <a:solidFill>
                  <a:schemeClr val="tx1"/>
                </a:solidFill>
                <a:latin typeface="Arial" charset="0"/>
                <a:cs typeface="Arial" charset="0"/>
              </a:rPr>
              <a:pPr fontAlgn="base">
                <a:spcBef>
                  <a:spcPct val="0"/>
                </a:spcBef>
                <a:spcAft>
                  <a:spcPct val="0"/>
                </a:spcAft>
              </a:pPr>
              <a:t>25</a:t>
            </a:fld>
            <a:endParaRPr lang="en-GB" smtClean="0">
              <a:solidFill>
                <a:schemeClr val="tx1"/>
              </a:solidFill>
              <a:latin typeface="Arial" charset="0"/>
              <a:cs typeface="Arial" charset="0"/>
            </a:endParaRPr>
          </a:p>
        </p:txBody>
      </p:sp>
      <p:sp>
        <p:nvSpPr>
          <p:cNvPr id="17431" name="Rectangle 4"/>
          <p:cNvSpPr>
            <a:spLocks noChangeArrowheads="1"/>
          </p:cNvSpPr>
          <p:nvPr/>
        </p:nvSpPr>
        <p:spPr bwMode="auto">
          <a:xfrm>
            <a:off x="685800" y="333375"/>
            <a:ext cx="7772400" cy="1143000"/>
          </a:xfrm>
          <a:prstGeom prst="rect">
            <a:avLst/>
          </a:prstGeom>
          <a:noFill/>
          <a:ln w="9525">
            <a:noFill/>
            <a:miter lim="800000"/>
            <a:headEnd/>
            <a:tailEnd/>
          </a:ln>
        </p:spPr>
        <p:txBody>
          <a:bodyPr anchor="ctr"/>
          <a:lstStyle/>
          <a:p>
            <a:pPr algn="ctr"/>
            <a:r>
              <a:rPr lang="en-GB" sz="3200" b="1">
                <a:solidFill>
                  <a:schemeClr val="tx2"/>
                </a:solidFill>
                <a:latin typeface="Calibri" pitchFamily="34" charset="0"/>
              </a:rPr>
              <a:t>LEAST SQUARES ESTIMATION </a:t>
            </a:r>
            <a:br>
              <a:rPr lang="en-GB" sz="3200" b="1">
                <a:solidFill>
                  <a:schemeClr val="tx2"/>
                </a:solidFill>
                <a:latin typeface="Calibri" pitchFamily="34" charset="0"/>
              </a:rPr>
            </a:br>
            <a:r>
              <a:rPr lang="en-GB" sz="3200" b="1">
                <a:solidFill>
                  <a:schemeClr val="tx2"/>
                </a:solidFill>
                <a:latin typeface="Calibri" pitchFamily="34" charset="0"/>
              </a:rPr>
              <a:t>- in general </a:t>
            </a:r>
            <a:endParaRPr lang="en-GB" sz="4400">
              <a:solidFill>
                <a:schemeClr val="tx2"/>
              </a:solidFill>
              <a:latin typeface="Calibri" pitchFamily="34" charset="0"/>
            </a:endParaRPr>
          </a:p>
        </p:txBody>
      </p:sp>
      <p:sp>
        <p:nvSpPr>
          <p:cNvPr id="17432" name="Rectangle 5"/>
          <p:cNvSpPr>
            <a:spLocks noChangeArrowheads="1"/>
          </p:cNvSpPr>
          <p:nvPr/>
        </p:nvSpPr>
        <p:spPr bwMode="auto">
          <a:xfrm>
            <a:off x="539750" y="1628800"/>
            <a:ext cx="8208963" cy="4770413"/>
          </a:xfrm>
          <a:prstGeom prst="rect">
            <a:avLst/>
          </a:prstGeom>
          <a:noFill/>
          <a:ln w="9525">
            <a:noFill/>
            <a:miter lim="800000"/>
            <a:headEnd/>
            <a:tailEnd/>
          </a:ln>
        </p:spPr>
        <p:txBody>
          <a:bodyPr/>
          <a:lstStyle/>
          <a:p>
            <a:pPr marL="342900" indent="-342900">
              <a:spcBef>
                <a:spcPct val="20000"/>
              </a:spcBef>
            </a:pPr>
            <a:r>
              <a:rPr lang="en-GB" sz="2000" dirty="0">
                <a:solidFill>
                  <a:srgbClr val="000066"/>
                </a:solidFill>
                <a:latin typeface="Calibri" pitchFamily="34" charset="0"/>
              </a:rPr>
              <a:t>Suppose want to find relationship between group of markers and phenotype of a trait</a:t>
            </a:r>
          </a:p>
          <a:p>
            <a:pPr marL="342900" indent="-342900">
              <a:spcBef>
                <a:spcPct val="20000"/>
              </a:spcBef>
              <a:buFontTx/>
              <a:buChar char="•"/>
            </a:pPr>
            <a:r>
              <a:rPr lang="en-GB" sz="2000" b="1" i="1" dirty="0">
                <a:latin typeface="Calibri" pitchFamily="34" charset="0"/>
              </a:rPr>
              <a:t>                              </a:t>
            </a:r>
            <a:r>
              <a:rPr lang="en-GB" sz="2000" b="1" i="1" dirty="0">
                <a:solidFill>
                  <a:srgbClr val="000066"/>
                </a:solidFill>
                <a:latin typeface="Calibri" pitchFamily="34" charset="0"/>
              </a:rPr>
              <a:t>Y </a:t>
            </a:r>
            <a:r>
              <a:rPr lang="en-GB" sz="2000" dirty="0">
                <a:solidFill>
                  <a:srgbClr val="000066"/>
                </a:solidFill>
                <a:latin typeface="Calibri" pitchFamily="34" charset="0"/>
              </a:rPr>
              <a:t>is an </a:t>
            </a:r>
            <a:r>
              <a:rPr lang="en-GB" sz="2000" i="1" dirty="0">
                <a:solidFill>
                  <a:srgbClr val="000066"/>
                </a:solidFill>
                <a:latin typeface="Calibri" pitchFamily="34" charset="0"/>
              </a:rPr>
              <a:t>N</a:t>
            </a:r>
            <a:r>
              <a:rPr lang="en-GB" sz="2000" i="1" dirty="0">
                <a:solidFill>
                  <a:srgbClr val="000066"/>
                </a:solidFill>
                <a:latin typeface="Calibri" pitchFamily="34" charset="0"/>
                <a:sym typeface="Symbol" pitchFamily="18" charset="2"/>
              </a:rPr>
              <a:t>1</a:t>
            </a:r>
            <a:r>
              <a:rPr lang="en-GB" sz="2000" dirty="0">
                <a:solidFill>
                  <a:srgbClr val="000066"/>
                </a:solidFill>
                <a:latin typeface="Calibri" pitchFamily="34" charset="0"/>
                <a:sym typeface="Symbol" pitchFamily="18" charset="2"/>
              </a:rPr>
              <a:t> vector of observed trait values for  </a:t>
            </a:r>
          </a:p>
          <a:p>
            <a:pPr marL="342900" indent="-342900">
              <a:spcBef>
                <a:spcPct val="20000"/>
              </a:spcBef>
            </a:pPr>
            <a:r>
              <a:rPr lang="en-GB" sz="2000" dirty="0">
                <a:solidFill>
                  <a:srgbClr val="000066"/>
                </a:solidFill>
                <a:latin typeface="Calibri" pitchFamily="34" charset="0"/>
                <a:sym typeface="Symbol" pitchFamily="18" charset="2"/>
              </a:rPr>
              <a:t>                                   N individuals in a mapping population, </a:t>
            </a:r>
            <a:r>
              <a:rPr lang="en-GB" sz="2000" b="1" i="1" dirty="0">
                <a:solidFill>
                  <a:srgbClr val="000066"/>
                </a:solidFill>
                <a:latin typeface="Calibri" pitchFamily="34" charset="0"/>
                <a:sym typeface="Symbol" pitchFamily="18" charset="2"/>
              </a:rPr>
              <a:t>X</a:t>
            </a:r>
            <a:r>
              <a:rPr lang="en-GB" sz="2000" dirty="0">
                <a:solidFill>
                  <a:srgbClr val="000066"/>
                </a:solidFill>
                <a:latin typeface="Calibri" pitchFamily="34" charset="0"/>
                <a:sym typeface="Symbol" pitchFamily="18" charset="2"/>
              </a:rPr>
              <a:t> is an </a:t>
            </a:r>
            <a:r>
              <a:rPr lang="en-GB" sz="2000" i="1" dirty="0" err="1">
                <a:solidFill>
                  <a:srgbClr val="000066"/>
                </a:solidFill>
                <a:latin typeface="Calibri" pitchFamily="34" charset="0"/>
              </a:rPr>
              <a:t>N</a:t>
            </a:r>
            <a:r>
              <a:rPr lang="en-GB" sz="2000" i="1" dirty="0" err="1">
                <a:solidFill>
                  <a:srgbClr val="000066"/>
                </a:solidFill>
                <a:latin typeface="Calibri" pitchFamily="34" charset="0"/>
                <a:sym typeface="Symbol" pitchFamily="18" charset="2"/>
              </a:rPr>
              <a:t>k</a:t>
            </a:r>
            <a:r>
              <a:rPr lang="en-GB" sz="2000" dirty="0">
                <a:solidFill>
                  <a:srgbClr val="000066"/>
                </a:solidFill>
                <a:latin typeface="Calibri" pitchFamily="34" charset="0"/>
                <a:sym typeface="Symbol" pitchFamily="18" charset="2"/>
              </a:rPr>
              <a:t> matrix of re-coded marker data, </a:t>
            </a:r>
            <a:r>
              <a:rPr lang="en-GB" sz="2000" b="1" i="1" dirty="0">
                <a:solidFill>
                  <a:srgbClr val="000066"/>
                </a:solidFill>
                <a:latin typeface="Calibri" pitchFamily="34" charset="0"/>
                <a:sym typeface="Symbol" pitchFamily="18" charset="2"/>
              </a:rPr>
              <a:t></a:t>
            </a:r>
            <a:r>
              <a:rPr lang="en-GB" sz="2000" dirty="0">
                <a:solidFill>
                  <a:srgbClr val="000066"/>
                </a:solidFill>
                <a:latin typeface="Calibri" pitchFamily="34" charset="0"/>
                <a:sym typeface="Symbol" pitchFamily="18" charset="2"/>
              </a:rPr>
              <a:t> is a </a:t>
            </a:r>
            <a:r>
              <a:rPr lang="en-GB" sz="2000" i="1" dirty="0">
                <a:solidFill>
                  <a:srgbClr val="000066"/>
                </a:solidFill>
                <a:latin typeface="Calibri" pitchFamily="34" charset="0"/>
              </a:rPr>
              <a:t>k</a:t>
            </a:r>
            <a:r>
              <a:rPr lang="en-GB" sz="2000" i="1" dirty="0">
                <a:solidFill>
                  <a:srgbClr val="000066"/>
                </a:solidFill>
                <a:latin typeface="Calibri" pitchFamily="34" charset="0"/>
                <a:sym typeface="Symbol" pitchFamily="18" charset="2"/>
              </a:rPr>
              <a:t>1</a:t>
            </a:r>
            <a:r>
              <a:rPr lang="en-GB" sz="2000" dirty="0">
                <a:solidFill>
                  <a:srgbClr val="000066"/>
                </a:solidFill>
                <a:latin typeface="Calibri" pitchFamily="34" charset="0"/>
                <a:sym typeface="Symbol" pitchFamily="18" charset="2"/>
              </a:rPr>
              <a:t> vector of unknown parameters and </a:t>
            </a:r>
            <a:r>
              <a:rPr lang="en-GB" sz="2000" b="1" i="1" dirty="0">
                <a:solidFill>
                  <a:srgbClr val="000066"/>
                </a:solidFill>
                <a:latin typeface="Calibri" pitchFamily="34" charset="0"/>
                <a:sym typeface="Symbol" pitchFamily="18" charset="2"/>
              </a:rPr>
              <a:t></a:t>
            </a:r>
            <a:r>
              <a:rPr lang="en-GB" sz="2000" dirty="0">
                <a:solidFill>
                  <a:srgbClr val="000066"/>
                </a:solidFill>
                <a:latin typeface="Calibri" pitchFamily="34" charset="0"/>
                <a:sym typeface="Symbol" pitchFamily="18" charset="2"/>
              </a:rPr>
              <a:t>  is </a:t>
            </a:r>
            <a:r>
              <a:rPr lang="en-GB" sz="2000" dirty="0">
                <a:solidFill>
                  <a:srgbClr val="000066"/>
                </a:solidFill>
                <a:latin typeface="Calibri" pitchFamily="34" charset="0"/>
              </a:rPr>
              <a:t>an </a:t>
            </a:r>
            <a:r>
              <a:rPr lang="en-GB" sz="2000" i="1" dirty="0">
                <a:solidFill>
                  <a:srgbClr val="000066"/>
                </a:solidFill>
                <a:latin typeface="Calibri" pitchFamily="34" charset="0"/>
              </a:rPr>
              <a:t>N</a:t>
            </a:r>
            <a:r>
              <a:rPr lang="en-GB" sz="2000" i="1" dirty="0">
                <a:solidFill>
                  <a:srgbClr val="000066"/>
                </a:solidFill>
                <a:latin typeface="Calibri" pitchFamily="34" charset="0"/>
                <a:sym typeface="Symbol" pitchFamily="18" charset="2"/>
              </a:rPr>
              <a:t>1</a:t>
            </a:r>
            <a:r>
              <a:rPr lang="en-GB" sz="2000" dirty="0">
                <a:solidFill>
                  <a:srgbClr val="000066"/>
                </a:solidFill>
                <a:latin typeface="Calibri" pitchFamily="34" charset="0"/>
                <a:sym typeface="Symbol" pitchFamily="18" charset="2"/>
              </a:rPr>
              <a:t> vector of residual errors, expectation = </a:t>
            </a:r>
            <a:r>
              <a:rPr lang="en-GB" sz="2000" i="1" dirty="0">
                <a:solidFill>
                  <a:srgbClr val="000066"/>
                </a:solidFill>
                <a:latin typeface="Calibri" pitchFamily="34" charset="0"/>
                <a:sym typeface="Symbol" pitchFamily="18" charset="2"/>
              </a:rPr>
              <a:t>0</a:t>
            </a:r>
            <a:r>
              <a:rPr lang="en-GB" sz="2000" dirty="0">
                <a:solidFill>
                  <a:srgbClr val="000066"/>
                </a:solidFill>
                <a:latin typeface="Calibri" pitchFamily="34" charset="0"/>
                <a:sym typeface="Symbol" pitchFamily="18" charset="2"/>
              </a:rPr>
              <a:t>.</a:t>
            </a:r>
          </a:p>
          <a:p>
            <a:pPr marL="342900" indent="-342900">
              <a:spcBef>
                <a:spcPct val="20000"/>
              </a:spcBef>
              <a:buFontTx/>
              <a:buChar char="•"/>
            </a:pPr>
            <a:r>
              <a:rPr lang="en-GB" sz="2000" dirty="0">
                <a:solidFill>
                  <a:srgbClr val="000066"/>
                </a:solidFill>
                <a:latin typeface="Calibri" pitchFamily="34" charset="0"/>
                <a:sym typeface="Symbol" pitchFamily="18" charset="2"/>
              </a:rPr>
              <a:t>The Error SSQ is then</a:t>
            </a:r>
          </a:p>
          <a:p>
            <a:pPr marL="342900" indent="-342900">
              <a:spcBef>
                <a:spcPct val="20000"/>
              </a:spcBef>
              <a:buFontTx/>
              <a:buChar char="•"/>
            </a:pPr>
            <a:endParaRPr lang="en-GB" sz="2000" dirty="0">
              <a:latin typeface="Calibri" pitchFamily="34" charset="0"/>
              <a:sym typeface="Symbol" pitchFamily="18" charset="2"/>
            </a:endParaRPr>
          </a:p>
          <a:p>
            <a:pPr marL="342900" indent="-342900">
              <a:spcBef>
                <a:spcPct val="20000"/>
              </a:spcBef>
            </a:pPr>
            <a:r>
              <a:rPr lang="en-GB" sz="2000" dirty="0">
                <a:latin typeface="Calibri" pitchFamily="34" charset="0"/>
                <a:sym typeface="Symbol" pitchFamily="18" charset="2"/>
              </a:rPr>
              <a:t>      </a:t>
            </a:r>
            <a:r>
              <a:rPr lang="en-GB" sz="2000" dirty="0">
                <a:solidFill>
                  <a:srgbClr val="000066"/>
                </a:solidFill>
                <a:latin typeface="Calibri" pitchFamily="34" charset="0"/>
                <a:sym typeface="Symbol" pitchFamily="18" charset="2"/>
              </a:rPr>
              <a:t>all terms in matrix/vector </a:t>
            </a:r>
            <a:r>
              <a:rPr lang="en-GB" sz="2000" dirty="0" smtClean="0">
                <a:solidFill>
                  <a:srgbClr val="000066"/>
                </a:solidFill>
                <a:latin typeface="Calibri" pitchFamily="34" charset="0"/>
                <a:sym typeface="Symbol" pitchFamily="18" charset="2"/>
              </a:rPr>
              <a:t>form                     </a:t>
            </a:r>
          </a:p>
          <a:p>
            <a:pPr marL="342900" indent="-342900">
              <a:spcBef>
                <a:spcPct val="20000"/>
              </a:spcBef>
              <a:buFont typeface="Arial" pitchFamily="34" charset="0"/>
              <a:buChar char="•"/>
            </a:pPr>
            <a:r>
              <a:rPr lang="en-GB" sz="2000" dirty="0" smtClean="0">
                <a:solidFill>
                  <a:srgbClr val="000066"/>
                </a:solidFill>
                <a:latin typeface="Calibri" pitchFamily="34" charset="0"/>
                <a:sym typeface="Symbol" pitchFamily="18" charset="2"/>
              </a:rPr>
              <a:t>The </a:t>
            </a:r>
            <a:r>
              <a:rPr lang="en-GB" sz="2000" dirty="0">
                <a:solidFill>
                  <a:srgbClr val="000066"/>
                </a:solidFill>
                <a:latin typeface="Calibri" pitchFamily="34" charset="0"/>
                <a:sym typeface="Symbol" pitchFamily="18" charset="2"/>
              </a:rPr>
              <a:t>Least Squares estimates of the unknown parameters </a:t>
            </a:r>
            <a:r>
              <a:rPr lang="en-GB" sz="2000" i="1" dirty="0">
                <a:solidFill>
                  <a:srgbClr val="000066"/>
                </a:solidFill>
                <a:latin typeface="Calibri" pitchFamily="34" charset="0"/>
                <a:sym typeface="Symbol" pitchFamily="18" charset="2"/>
              </a:rPr>
              <a:t></a:t>
            </a:r>
            <a:r>
              <a:rPr lang="en-GB" sz="2000" dirty="0">
                <a:solidFill>
                  <a:srgbClr val="000066"/>
                </a:solidFill>
                <a:latin typeface="Calibri" pitchFamily="34" charset="0"/>
                <a:sym typeface="Symbol" pitchFamily="18" charset="2"/>
              </a:rPr>
              <a:t> is </a:t>
            </a:r>
            <a:r>
              <a:rPr lang="en-GB" sz="2000" dirty="0" smtClean="0">
                <a:solidFill>
                  <a:srgbClr val="000066"/>
                </a:solidFill>
                <a:latin typeface="Calibri" pitchFamily="34" charset="0"/>
                <a:sym typeface="Symbol" pitchFamily="18" charset="2"/>
              </a:rPr>
              <a:t>that</a:t>
            </a:r>
            <a:endParaRPr lang="en-GB" sz="2000" dirty="0">
              <a:solidFill>
                <a:srgbClr val="000066"/>
              </a:solidFill>
              <a:latin typeface="Calibri" pitchFamily="34" charset="0"/>
              <a:sym typeface="Symbol" pitchFamily="18" charset="2"/>
            </a:endParaRPr>
          </a:p>
          <a:p>
            <a:pPr marL="342900" indent="-342900">
              <a:spcBef>
                <a:spcPct val="20000"/>
              </a:spcBef>
            </a:pPr>
            <a:r>
              <a:rPr lang="en-GB" sz="2000" dirty="0">
                <a:solidFill>
                  <a:srgbClr val="000066"/>
                </a:solidFill>
                <a:latin typeface="Calibri" pitchFamily="34" charset="0"/>
                <a:sym typeface="Symbol" pitchFamily="18" charset="2"/>
              </a:rPr>
              <a:t>      which minimises </a:t>
            </a:r>
            <a:r>
              <a:rPr lang="en-GB" sz="2000" i="1" dirty="0">
                <a:solidFill>
                  <a:srgbClr val="000066"/>
                </a:solidFill>
                <a:latin typeface="Calibri" pitchFamily="34" charset="0"/>
                <a:sym typeface="Symbol" pitchFamily="18" charset="2"/>
              </a:rPr>
              <a:t></a:t>
            </a:r>
            <a:r>
              <a:rPr lang="en-GB" sz="2000" i="1" baseline="30000" dirty="0">
                <a:solidFill>
                  <a:srgbClr val="000066"/>
                </a:solidFill>
                <a:latin typeface="Calibri" pitchFamily="34" charset="0"/>
                <a:sym typeface="Symbol" pitchFamily="18" charset="2"/>
              </a:rPr>
              <a:t>T</a:t>
            </a:r>
            <a:r>
              <a:rPr lang="en-GB" sz="2000" i="1" dirty="0">
                <a:solidFill>
                  <a:srgbClr val="000066"/>
                </a:solidFill>
                <a:latin typeface="Calibri" pitchFamily="34" charset="0"/>
                <a:sym typeface="Symbol" pitchFamily="18" charset="2"/>
              </a:rPr>
              <a:t></a:t>
            </a:r>
            <a:r>
              <a:rPr lang="en-GB" sz="2000" dirty="0">
                <a:solidFill>
                  <a:srgbClr val="000066"/>
                </a:solidFill>
                <a:latin typeface="Calibri" pitchFamily="34" charset="0"/>
                <a:sym typeface="Symbol" pitchFamily="18" charset="2"/>
              </a:rPr>
              <a:t> . Differentiating this </a:t>
            </a:r>
            <a:r>
              <a:rPr lang="en-GB" sz="2000" dirty="0" smtClean="0">
                <a:solidFill>
                  <a:srgbClr val="000066"/>
                </a:solidFill>
                <a:latin typeface="Calibri" pitchFamily="34" charset="0"/>
                <a:sym typeface="Symbol" pitchFamily="18" charset="2"/>
              </a:rPr>
              <a:t>Error SSQ </a:t>
            </a:r>
            <a:r>
              <a:rPr lang="en-GB" sz="2000" dirty="0">
                <a:solidFill>
                  <a:srgbClr val="000066"/>
                </a:solidFill>
                <a:latin typeface="Calibri" pitchFamily="34" charset="0"/>
                <a:sym typeface="Symbol" pitchFamily="18" charset="2"/>
              </a:rPr>
              <a:t>w.r.t. the different </a:t>
            </a:r>
            <a:r>
              <a:rPr lang="en-GB" sz="2000" i="1" dirty="0">
                <a:solidFill>
                  <a:srgbClr val="000066"/>
                </a:solidFill>
                <a:latin typeface="Calibri" pitchFamily="34" charset="0"/>
                <a:sym typeface="Symbol" pitchFamily="18" charset="2"/>
              </a:rPr>
              <a:t>’s </a:t>
            </a:r>
            <a:r>
              <a:rPr lang="en-GB" sz="2000" dirty="0">
                <a:solidFill>
                  <a:srgbClr val="000066"/>
                </a:solidFill>
                <a:latin typeface="Calibri" pitchFamily="34" charset="0"/>
                <a:sym typeface="Symbol" pitchFamily="18" charset="2"/>
              </a:rPr>
              <a:t>and setting these differentiated </a:t>
            </a:r>
            <a:r>
              <a:rPr lang="en-GB" sz="2000" dirty="0" err="1">
                <a:solidFill>
                  <a:srgbClr val="000066"/>
                </a:solidFill>
                <a:latin typeface="Calibri" pitchFamily="34" charset="0"/>
                <a:sym typeface="Symbol" pitchFamily="18" charset="2"/>
              </a:rPr>
              <a:t>equns</a:t>
            </a:r>
            <a:r>
              <a:rPr lang="en-GB" sz="2000" dirty="0">
                <a:solidFill>
                  <a:srgbClr val="000066"/>
                </a:solidFill>
                <a:latin typeface="Calibri" pitchFamily="34" charset="0"/>
                <a:sym typeface="Symbol" pitchFamily="18" charset="2"/>
              </a:rPr>
              <a:t>. =0 gives the </a:t>
            </a:r>
            <a:r>
              <a:rPr lang="en-GB" sz="2000" dirty="0">
                <a:solidFill>
                  <a:srgbClr val="FF0000"/>
                </a:solidFill>
                <a:latin typeface="Calibri" pitchFamily="34" charset="0"/>
                <a:sym typeface="Symbol" pitchFamily="18" charset="2"/>
              </a:rPr>
              <a:t>normal </a:t>
            </a:r>
            <a:r>
              <a:rPr lang="en-GB" sz="2000" dirty="0" err="1">
                <a:solidFill>
                  <a:srgbClr val="FF0000"/>
                </a:solidFill>
                <a:latin typeface="Calibri" pitchFamily="34" charset="0"/>
                <a:sym typeface="Symbol" pitchFamily="18" charset="2"/>
              </a:rPr>
              <a:t>equns</a:t>
            </a:r>
            <a:r>
              <a:rPr lang="en-GB" sz="2000" dirty="0">
                <a:solidFill>
                  <a:srgbClr val="FF0000"/>
                </a:solidFill>
                <a:latin typeface="Calibri" pitchFamily="34" charset="0"/>
                <a:sym typeface="Symbol" pitchFamily="18" charset="2"/>
              </a:rPr>
              <a:t>.</a:t>
            </a:r>
          </a:p>
        </p:txBody>
      </p:sp>
      <p:graphicFrame>
        <p:nvGraphicFramePr>
          <p:cNvPr id="17426" name="Object 18"/>
          <p:cNvGraphicFramePr>
            <a:graphicFrameLocks noChangeAspect="1"/>
          </p:cNvGraphicFramePr>
          <p:nvPr>
            <p:extLst>
              <p:ext uri="{D42A27DB-BD31-4B8C-83A1-F6EECF244321}">
                <p14:modId xmlns:p14="http://schemas.microsoft.com/office/powerpoint/2010/main" val="820947771"/>
              </p:ext>
            </p:extLst>
          </p:nvPr>
        </p:nvGraphicFramePr>
        <p:xfrm>
          <a:off x="1115616" y="2276872"/>
          <a:ext cx="1408112" cy="468312"/>
        </p:xfrm>
        <a:graphic>
          <a:graphicData uri="http://schemas.openxmlformats.org/presentationml/2006/ole">
            <mc:AlternateContent xmlns:mc="http://schemas.openxmlformats.org/markup-compatibility/2006">
              <mc:Choice xmlns:v="urn:schemas-microsoft-com:vml" Requires="v">
                <p:oleObj spid="_x0000_s17474" name="Equation" r:id="rId3" imgW="723586" imgH="241195" progId="Equation.3">
                  <p:embed/>
                </p:oleObj>
              </mc:Choice>
              <mc:Fallback>
                <p:oleObj name="Equation" r:id="rId3" imgW="723586" imgH="241195"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276872"/>
                        <a:ext cx="140811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7" name="Object 19"/>
          <p:cNvGraphicFramePr>
            <a:graphicFrameLocks noChangeAspect="1"/>
          </p:cNvGraphicFramePr>
          <p:nvPr>
            <p:extLst>
              <p:ext uri="{D42A27DB-BD31-4B8C-83A1-F6EECF244321}">
                <p14:modId xmlns:p14="http://schemas.microsoft.com/office/powerpoint/2010/main" val="1554632697"/>
              </p:ext>
            </p:extLst>
          </p:nvPr>
        </p:nvGraphicFramePr>
        <p:xfrm>
          <a:off x="4788619" y="3645024"/>
          <a:ext cx="2879725" cy="393700"/>
        </p:xfrm>
        <a:graphic>
          <a:graphicData uri="http://schemas.openxmlformats.org/presentationml/2006/ole">
            <mc:AlternateContent xmlns:mc="http://schemas.openxmlformats.org/markup-compatibility/2006">
              <mc:Choice xmlns:v="urn:schemas-microsoft-com:vml" Requires="v">
                <p:oleObj spid="_x0000_s17475" name="Equation" r:id="rId5" imgW="1600200" imgH="228600" progId="Equation.3">
                  <p:embed/>
                </p:oleObj>
              </mc:Choice>
              <mc:Fallback>
                <p:oleObj name="Equation" r:id="rId5" imgW="1600200" imgH="228600"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619" y="3645024"/>
                        <a:ext cx="2879725"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8" name="Object 20"/>
          <p:cNvGraphicFramePr>
            <a:graphicFrameLocks noChangeAspect="1"/>
          </p:cNvGraphicFramePr>
          <p:nvPr>
            <p:extLst>
              <p:ext uri="{D42A27DB-BD31-4B8C-83A1-F6EECF244321}">
                <p14:modId xmlns:p14="http://schemas.microsoft.com/office/powerpoint/2010/main" val="4090416744"/>
              </p:ext>
            </p:extLst>
          </p:nvPr>
        </p:nvGraphicFramePr>
        <p:xfrm>
          <a:off x="5292080" y="4365625"/>
          <a:ext cx="3282950" cy="411163"/>
        </p:xfrm>
        <a:graphic>
          <a:graphicData uri="http://schemas.openxmlformats.org/presentationml/2006/ole">
            <mc:AlternateContent xmlns:mc="http://schemas.openxmlformats.org/markup-compatibility/2006">
              <mc:Choice xmlns:v="urn:schemas-microsoft-com:vml" Requires="v">
                <p:oleObj spid="_x0000_s17476" name="Equation" r:id="rId7" imgW="1828800" imgH="228600" progId="Equation.3">
                  <p:embed/>
                </p:oleObj>
              </mc:Choice>
              <mc:Fallback>
                <p:oleObj name="Equation" r:id="rId7" imgW="1828800" imgH="228600" progId="Equation.3">
                  <p:embed/>
                  <p:pic>
                    <p:nvPicPr>
                      <p:cNvPr id="0" name="Picture 20"/>
                      <p:cNvPicPr>
                        <a:picLocks noChangeAspect="1" noChangeArrowheads="1"/>
                      </p:cNvPicPr>
                      <p:nvPr/>
                    </p:nvPicPr>
                    <p:blipFill>
                      <a:blip r:embed="rId8"/>
                      <a:srcRect/>
                      <a:stretch>
                        <a:fillRect/>
                      </a:stretch>
                    </p:blipFill>
                    <p:spPr bwMode="auto">
                      <a:xfrm>
                        <a:off x="5292080" y="4365625"/>
                        <a:ext cx="32829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29" name="Object 21"/>
          <p:cNvGraphicFramePr>
            <a:graphicFrameLocks noChangeAspect="1"/>
          </p:cNvGraphicFramePr>
          <p:nvPr>
            <p:extLst>
              <p:ext uri="{D42A27DB-BD31-4B8C-83A1-F6EECF244321}">
                <p14:modId xmlns:p14="http://schemas.microsoft.com/office/powerpoint/2010/main" val="1098613215"/>
              </p:ext>
            </p:extLst>
          </p:nvPr>
        </p:nvGraphicFramePr>
        <p:xfrm>
          <a:off x="7812360" y="4725144"/>
          <a:ext cx="265112" cy="385762"/>
        </p:xfrm>
        <a:graphic>
          <a:graphicData uri="http://schemas.openxmlformats.org/presentationml/2006/ole">
            <mc:AlternateContent xmlns:mc="http://schemas.openxmlformats.org/markup-compatibility/2006">
              <mc:Choice xmlns:v="urn:schemas-microsoft-com:vml" Requires="v">
                <p:oleObj spid="_x0000_s17477" name="Equation" r:id="rId9" imgW="164957" imgH="241091" progId="Equation.3">
                  <p:embed/>
                </p:oleObj>
              </mc:Choice>
              <mc:Fallback>
                <p:oleObj name="Equation" r:id="rId9" imgW="164957" imgH="241091"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2360" y="4725144"/>
                        <a:ext cx="26511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9"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6390E0C6-FE14-4DC2-AB7E-38A02EB0D914}" type="slidenum">
              <a:rPr lang="en-GB" smtClean="0">
                <a:solidFill>
                  <a:schemeClr val="tx1"/>
                </a:solidFill>
                <a:latin typeface="Arial" charset="0"/>
                <a:cs typeface="Arial" charset="0"/>
              </a:rPr>
              <a:pPr fontAlgn="base">
                <a:spcBef>
                  <a:spcPct val="0"/>
                </a:spcBef>
                <a:spcAft>
                  <a:spcPct val="0"/>
                </a:spcAft>
              </a:pPr>
              <a:t>26</a:t>
            </a:fld>
            <a:endParaRPr lang="en-GB" smtClean="0">
              <a:solidFill>
                <a:schemeClr val="tx1"/>
              </a:solidFill>
              <a:latin typeface="Arial" charset="0"/>
              <a:cs typeface="Arial" charset="0"/>
            </a:endParaRPr>
          </a:p>
        </p:txBody>
      </p:sp>
      <p:sp>
        <p:nvSpPr>
          <p:cNvPr id="18470" name="Rectangle 4"/>
          <p:cNvSpPr>
            <a:spLocks noChangeArrowheads="1"/>
          </p:cNvSpPr>
          <p:nvPr/>
        </p:nvSpPr>
        <p:spPr bwMode="auto">
          <a:xfrm>
            <a:off x="685800" y="115888"/>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LSE - in general contd.</a:t>
            </a:r>
          </a:p>
        </p:txBody>
      </p:sp>
      <p:sp>
        <p:nvSpPr>
          <p:cNvPr id="18471" name="Rectangle 5"/>
          <p:cNvSpPr>
            <a:spLocks noChangeArrowheads="1"/>
          </p:cNvSpPr>
          <p:nvPr/>
        </p:nvSpPr>
        <p:spPr bwMode="auto">
          <a:xfrm>
            <a:off x="685800" y="1125538"/>
            <a:ext cx="8062913" cy="5327650"/>
          </a:xfrm>
          <a:prstGeom prst="rect">
            <a:avLst/>
          </a:prstGeom>
          <a:noFill/>
          <a:ln w="9525">
            <a:noFill/>
            <a:miter lim="800000"/>
            <a:headEnd/>
            <a:tailEnd/>
          </a:ln>
        </p:spPr>
        <p:txBody>
          <a:bodyPr/>
          <a:lstStyle/>
          <a:p>
            <a:pPr marL="342900" indent="-342900">
              <a:spcBef>
                <a:spcPct val="20000"/>
              </a:spcBef>
            </a:pPr>
            <a:r>
              <a:rPr lang="en-GB" sz="2000" dirty="0">
                <a:solidFill>
                  <a:srgbClr val="000066"/>
                </a:solidFill>
                <a:latin typeface="Calibri" pitchFamily="34" charset="0"/>
              </a:rPr>
              <a:t>So</a:t>
            </a:r>
          </a:p>
          <a:p>
            <a:pPr marL="342900" indent="-342900">
              <a:spcBef>
                <a:spcPct val="20000"/>
              </a:spcBef>
            </a:pPr>
            <a:endParaRPr lang="en-GB" sz="2000" dirty="0">
              <a:latin typeface="Calibri" pitchFamily="34" charset="0"/>
            </a:endParaRPr>
          </a:p>
          <a:p>
            <a:pPr marL="342900" indent="-342900">
              <a:spcBef>
                <a:spcPct val="20000"/>
              </a:spcBef>
            </a:pPr>
            <a:endParaRPr lang="en-GB" sz="2000" dirty="0">
              <a:latin typeface="Calibri" pitchFamily="34" charset="0"/>
            </a:endParaRPr>
          </a:p>
          <a:p>
            <a:pPr marL="342900" indent="-342900">
              <a:spcBef>
                <a:spcPct val="20000"/>
              </a:spcBef>
            </a:pPr>
            <a:r>
              <a:rPr lang="en-GB" sz="2000" dirty="0">
                <a:solidFill>
                  <a:srgbClr val="000066"/>
                </a:solidFill>
                <a:latin typeface="Calibri" pitchFamily="34" charset="0"/>
              </a:rPr>
              <a:t>so L.S.E.</a:t>
            </a:r>
          </a:p>
          <a:p>
            <a:pPr marL="342900" indent="-342900">
              <a:spcBef>
                <a:spcPct val="20000"/>
              </a:spcBef>
              <a:buFontTx/>
              <a:buChar char="•"/>
            </a:pPr>
            <a:r>
              <a:rPr lang="en-GB" sz="2000" dirty="0">
                <a:solidFill>
                  <a:srgbClr val="000066"/>
                </a:solidFill>
                <a:latin typeface="Calibri" pitchFamily="34" charset="0"/>
              </a:rPr>
              <a:t>Hypothesis tests for parameters: use F-statistic - tests </a:t>
            </a:r>
            <a:r>
              <a:rPr lang="en-GB" sz="2000" i="1" dirty="0">
                <a:solidFill>
                  <a:srgbClr val="000066"/>
                </a:solidFill>
                <a:latin typeface="Calibri" pitchFamily="34" charset="0"/>
              </a:rPr>
              <a:t>H</a:t>
            </a:r>
            <a:r>
              <a:rPr lang="en-GB" sz="2000" i="1" baseline="-25000" dirty="0">
                <a:solidFill>
                  <a:srgbClr val="000066"/>
                </a:solidFill>
                <a:latin typeface="Calibri" pitchFamily="34" charset="0"/>
              </a:rPr>
              <a:t>0</a:t>
            </a:r>
            <a:r>
              <a:rPr lang="en-GB" sz="2000" i="1" dirty="0">
                <a:solidFill>
                  <a:srgbClr val="000066"/>
                </a:solidFill>
                <a:latin typeface="Calibri" pitchFamily="34" charset="0"/>
              </a:rPr>
              <a:t> : </a:t>
            </a:r>
            <a:r>
              <a:rPr lang="en-GB" sz="2000" b="1" i="1" dirty="0">
                <a:solidFill>
                  <a:srgbClr val="000066"/>
                </a:solidFill>
                <a:latin typeface="Calibri" pitchFamily="34" charset="0"/>
                <a:sym typeface="Symbol" pitchFamily="18" charset="2"/>
              </a:rPr>
              <a:t> </a:t>
            </a:r>
            <a:r>
              <a:rPr lang="en-GB" sz="2000" i="1" dirty="0">
                <a:solidFill>
                  <a:srgbClr val="000066"/>
                </a:solidFill>
                <a:latin typeface="Calibri" pitchFamily="34" charset="0"/>
                <a:sym typeface="Symbol" pitchFamily="18" charset="2"/>
              </a:rPr>
              <a:t>= 0 </a:t>
            </a:r>
            <a:r>
              <a:rPr lang="en-GB" sz="2000" dirty="0">
                <a:solidFill>
                  <a:srgbClr val="000066"/>
                </a:solidFill>
                <a:latin typeface="Calibri" pitchFamily="34" charset="0"/>
                <a:sym typeface="Symbol" pitchFamily="18" charset="2"/>
              </a:rPr>
              <a:t>on </a:t>
            </a:r>
            <a:r>
              <a:rPr lang="en-GB" sz="2000" i="1" dirty="0">
                <a:solidFill>
                  <a:srgbClr val="FF0000"/>
                </a:solidFill>
                <a:latin typeface="Calibri" pitchFamily="34" charset="0"/>
                <a:sym typeface="Symbol" pitchFamily="18" charset="2"/>
              </a:rPr>
              <a:t>k</a:t>
            </a:r>
            <a:r>
              <a:rPr lang="en-GB" sz="2000" dirty="0">
                <a:latin typeface="Calibri" pitchFamily="34" charset="0"/>
                <a:sym typeface="Symbol" pitchFamily="18" charset="2"/>
              </a:rPr>
              <a:t> </a:t>
            </a:r>
            <a:r>
              <a:rPr lang="en-GB" sz="2000" dirty="0">
                <a:solidFill>
                  <a:srgbClr val="000066"/>
                </a:solidFill>
                <a:latin typeface="Calibri" pitchFamily="34" charset="0"/>
                <a:sym typeface="Symbol" pitchFamily="18" charset="2"/>
              </a:rPr>
              <a:t>and </a:t>
            </a:r>
            <a:r>
              <a:rPr lang="en-GB" sz="2000" i="1" dirty="0">
                <a:solidFill>
                  <a:srgbClr val="000066"/>
                </a:solidFill>
                <a:latin typeface="Calibri" pitchFamily="34" charset="0"/>
                <a:sym typeface="Symbol" pitchFamily="18" charset="2"/>
              </a:rPr>
              <a:t>N-</a:t>
            </a:r>
            <a:r>
              <a:rPr lang="en-GB" sz="2000" i="1" dirty="0">
                <a:solidFill>
                  <a:srgbClr val="FF0000"/>
                </a:solidFill>
                <a:latin typeface="Calibri" pitchFamily="34" charset="0"/>
                <a:sym typeface="Symbol" pitchFamily="18" charset="2"/>
              </a:rPr>
              <a:t>k</a:t>
            </a:r>
            <a:r>
              <a:rPr lang="en-GB" sz="2000" i="1" dirty="0">
                <a:solidFill>
                  <a:srgbClr val="000066"/>
                </a:solidFill>
                <a:latin typeface="Calibri" pitchFamily="34" charset="0"/>
                <a:sym typeface="Symbol" pitchFamily="18" charset="2"/>
              </a:rPr>
              <a:t>-1</a:t>
            </a:r>
            <a:r>
              <a:rPr lang="en-GB" sz="2000" dirty="0">
                <a:solidFill>
                  <a:srgbClr val="000066"/>
                </a:solidFill>
                <a:latin typeface="Calibri" pitchFamily="34" charset="0"/>
                <a:sym typeface="Symbol" pitchFamily="18" charset="2"/>
              </a:rPr>
              <a:t> </a:t>
            </a:r>
            <a:r>
              <a:rPr lang="en-GB" sz="2000" dirty="0" err="1">
                <a:solidFill>
                  <a:srgbClr val="000066"/>
                </a:solidFill>
                <a:latin typeface="Calibri" pitchFamily="34" charset="0"/>
                <a:sym typeface="Symbol" pitchFamily="18" charset="2"/>
              </a:rPr>
              <a:t>dof</a:t>
            </a:r>
            <a:r>
              <a:rPr lang="en-GB" sz="2000" dirty="0">
                <a:solidFill>
                  <a:srgbClr val="000066"/>
                </a:solidFill>
                <a:latin typeface="Calibri" pitchFamily="34" charset="0"/>
                <a:sym typeface="Symbol" pitchFamily="18" charset="2"/>
              </a:rPr>
              <a:t>  </a:t>
            </a:r>
          </a:p>
          <a:p>
            <a:pPr marL="342900" indent="-342900">
              <a:spcBef>
                <a:spcPct val="20000"/>
              </a:spcBef>
            </a:pPr>
            <a:r>
              <a:rPr lang="en-GB" sz="2000" dirty="0">
                <a:latin typeface="Calibri" pitchFamily="34" charset="0"/>
                <a:sym typeface="Symbol" pitchFamily="18" charset="2"/>
              </a:rPr>
              <a:t>     </a:t>
            </a:r>
            <a:r>
              <a:rPr lang="en-GB" sz="2000" dirty="0">
                <a:solidFill>
                  <a:srgbClr val="000066"/>
                </a:solidFill>
                <a:latin typeface="Calibri" pitchFamily="34" charset="0"/>
                <a:sym typeface="Symbol" pitchFamily="18" charset="2"/>
              </a:rPr>
              <a:t>(assuming Total SSQ </a:t>
            </a:r>
            <a:r>
              <a:rPr lang="en-GB" sz="2000" dirty="0" smtClean="0">
                <a:solidFill>
                  <a:srgbClr val="FF0000"/>
                </a:solidFill>
                <a:latin typeface="Calibri" pitchFamily="34" charset="0"/>
                <a:sym typeface="Symbol" pitchFamily="18" charset="2"/>
              </a:rPr>
              <a:t>corrected </a:t>
            </a:r>
            <a:r>
              <a:rPr lang="en-GB" sz="2000" dirty="0">
                <a:solidFill>
                  <a:srgbClr val="FF0000"/>
                </a:solidFill>
                <a:latin typeface="Calibri" pitchFamily="34" charset="0"/>
                <a:sym typeface="Symbol" pitchFamily="18" charset="2"/>
              </a:rPr>
              <a:t>for the </a:t>
            </a:r>
            <a:r>
              <a:rPr lang="en-GB" sz="2000" dirty="0" smtClean="0">
                <a:solidFill>
                  <a:srgbClr val="FF0000"/>
                </a:solidFill>
                <a:latin typeface="Calibri" pitchFamily="34" charset="0"/>
                <a:sym typeface="Symbol" pitchFamily="18" charset="2"/>
              </a:rPr>
              <a:t>mean</a:t>
            </a:r>
            <a:r>
              <a:rPr lang="en-GB" sz="2000" dirty="0" smtClean="0">
                <a:solidFill>
                  <a:srgbClr val="000066"/>
                </a:solidFill>
                <a:latin typeface="Calibri" pitchFamily="34" charset="0"/>
                <a:sym typeface="Symbol" pitchFamily="18" charset="2"/>
              </a:rPr>
              <a:t>)</a:t>
            </a:r>
            <a:endParaRPr lang="en-GB" sz="2000" dirty="0">
              <a:solidFill>
                <a:srgbClr val="000066"/>
              </a:solidFill>
              <a:latin typeface="Calibri" pitchFamily="34" charset="0"/>
              <a:sym typeface="Symbol" pitchFamily="18" charset="2"/>
            </a:endParaRPr>
          </a:p>
          <a:p>
            <a:pPr marL="342900" indent="-342900">
              <a:spcBef>
                <a:spcPct val="20000"/>
              </a:spcBef>
              <a:buFontTx/>
              <a:buChar char="•"/>
            </a:pPr>
            <a:r>
              <a:rPr lang="en-GB" sz="2000" dirty="0">
                <a:solidFill>
                  <a:srgbClr val="000066"/>
                </a:solidFill>
                <a:latin typeface="Calibri" pitchFamily="34" charset="0"/>
              </a:rPr>
              <a:t>Hypothesis tests for </a:t>
            </a:r>
            <a:r>
              <a:rPr lang="en-GB" sz="2000" dirty="0">
                <a:solidFill>
                  <a:srgbClr val="FF0000"/>
                </a:solidFill>
                <a:latin typeface="Calibri" pitchFamily="34" charset="0"/>
              </a:rPr>
              <a:t>sub-sets</a:t>
            </a:r>
            <a:r>
              <a:rPr lang="en-GB" sz="2000" dirty="0">
                <a:latin typeface="Calibri" pitchFamily="34" charset="0"/>
              </a:rPr>
              <a:t> </a:t>
            </a:r>
            <a:r>
              <a:rPr lang="en-GB" sz="2000" dirty="0">
                <a:solidFill>
                  <a:srgbClr val="000066"/>
                </a:solidFill>
                <a:latin typeface="Calibri" pitchFamily="34" charset="0"/>
              </a:rPr>
              <a:t>of X’s, use F-statistic = </a:t>
            </a:r>
            <a:r>
              <a:rPr lang="en-GB" sz="2000" dirty="0">
                <a:solidFill>
                  <a:srgbClr val="FF0000"/>
                </a:solidFill>
                <a:latin typeface="Calibri" pitchFamily="34" charset="0"/>
              </a:rPr>
              <a:t>ratio</a:t>
            </a:r>
            <a:r>
              <a:rPr lang="en-GB" sz="2000" dirty="0">
                <a:latin typeface="Calibri" pitchFamily="34" charset="0"/>
              </a:rPr>
              <a:t> </a:t>
            </a:r>
            <a:r>
              <a:rPr lang="en-GB" sz="2000" dirty="0">
                <a:solidFill>
                  <a:srgbClr val="FF0000"/>
                </a:solidFill>
                <a:latin typeface="Calibri" pitchFamily="34" charset="0"/>
              </a:rPr>
              <a:t>between residual SSQ</a:t>
            </a:r>
            <a:r>
              <a:rPr lang="en-GB" sz="2000" dirty="0">
                <a:latin typeface="Calibri" pitchFamily="34" charset="0"/>
              </a:rPr>
              <a:t> </a:t>
            </a:r>
            <a:r>
              <a:rPr lang="en-GB" sz="2000" dirty="0">
                <a:solidFill>
                  <a:srgbClr val="000066"/>
                </a:solidFill>
                <a:latin typeface="Calibri" pitchFamily="34" charset="0"/>
              </a:rPr>
              <a:t>for the </a:t>
            </a:r>
            <a:r>
              <a:rPr lang="en-GB" sz="2000" dirty="0">
                <a:solidFill>
                  <a:srgbClr val="FF0000"/>
                </a:solidFill>
                <a:latin typeface="Calibri" pitchFamily="34" charset="0"/>
              </a:rPr>
              <a:t>reduced model</a:t>
            </a:r>
            <a:r>
              <a:rPr lang="en-GB" sz="2000" dirty="0">
                <a:latin typeface="Calibri" pitchFamily="34" charset="0"/>
              </a:rPr>
              <a:t> </a:t>
            </a:r>
            <a:r>
              <a:rPr lang="en-GB" sz="2000" dirty="0">
                <a:solidFill>
                  <a:srgbClr val="000066"/>
                </a:solidFill>
                <a:latin typeface="Calibri" pitchFamily="34" charset="0"/>
              </a:rPr>
              <a:t>and the </a:t>
            </a:r>
            <a:r>
              <a:rPr lang="en-GB" sz="2000" dirty="0">
                <a:solidFill>
                  <a:srgbClr val="FF0000"/>
                </a:solidFill>
                <a:latin typeface="Calibri" pitchFamily="34" charset="0"/>
              </a:rPr>
              <a:t>full model</a:t>
            </a:r>
            <a:r>
              <a:rPr lang="en-GB" sz="2000" dirty="0">
                <a:latin typeface="Calibri" pitchFamily="34" charset="0"/>
              </a:rPr>
              <a:t>. </a:t>
            </a:r>
          </a:p>
          <a:p>
            <a:pPr marL="342900" indent="-342900">
              <a:spcBef>
                <a:spcPct val="20000"/>
              </a:spcBef>
            </a:pPr>
            <a:r>
              <a:rPr lang="en-GB" sz="2000" dirty="0">
                <a:latin typeface="Calibri" pitchFamily="34" charset="0"/>
              </a:rPr>
              <a:t>                                                 </a:t>
            </a:r>
            <a:r>
              <a:rPr lang="en-GB" sz="2000" dirty="0" smtClean="0">
                <a:latin typeface="Calibri" pitchFamily="34" charset="0"/>
              </a:rPr>
              <a:t>               </a:t>
            </a:r>
            <a:r>
              <a:rPr lang="en-GB" sz="2000" dirty="0" smtClean="0">
                <a:solidFill>
                  <a:srgbClr val="000066"/>
                </a:solidFill>
                <a:latin typeface="Calibri" pitchFamily="34" charset="0"/>
              </a:rPr>
              <a:t>has </a:t>
            </a:r>
            <a:r>
              <a:rPr lang="en-GB" sz="2000" i="1" dirty="0">
                <a:solidFill>
                  <a:srgbClr val="000066"/>
                </a:solidFill>
                <a:latin typeface="Calibri" pitchFamily="34" charset="0"/>
              </a:rPr>
              <a:t>N-k</a:t>
            </a:r>
            <a:r>
              <a:rPr lang="en-GB" sz="2000" dirty="0">
                <a:solidFill>
                  <a:srgbClr val="000066"/>
                </a:solidFill>
                <a:latin typeface="Calibri" pitchFamily="34" charset="0"/>
              </a:rPr>
              <a:t> </a:t>
            </a:r>
            <a:r>
              <a:rPr lang="en-GB" sz="2000" dirty="0" err="1">
                <a:solidFill>
                  <a:srgbClr val="000066"/>
                </a:solidFill>
                <a:latin typeface="Calibri" pitchFamily="34" charset="0"/>
              </a:rPr>
              <a:t>dof</a:t>
            </a:r>
            <a:r>
              <a:rPr lang="en-GB" sz="2000" dirty="0">
                <a:solidFill>
                  <a:srgbClr val="000066"/>
                </a:solidFill>
                <a:latin typeface="Calibri" pitchFamily="34" charset="0"/>
              </a:rPr>
              <a:t>, so to </a:t>
            </a:r>
            <a:r>
              <a:rPr lang="en-GB" sz="2000" dirty="0">
                <a:solidFill>
                  <a:srgbClr val="FF0000"/>
                </a:solidFill>
                <a:latin typeface="Calibri" pitchFamily="34" charset="0"/>
              </a:rPr>
              <a:t>test</a:t>
            </a:r>
            <a:r>
              <a:rPr lang="en-GB" sz="2000" dirty="0">
                <a:latin typeface="Calibri" pitchFamily="34" charset="0"/>
              </a:rPr>
              <a:t> </a:t>
            </a:r>
            <a:r>
              <a:rPr lang="en-GB" sz="2000" i="1" dirty="0">
                <a:latin typeface="Calibri" pitchFamily="34" charset="0"/>
              </a:rPr>
              <a:t>H</a:t>
            </a:r>
            <a:r>
              <a:rPr lang="en-GB" sz="2000" i="1" baseline="-25000" dirty="0">
                <a:latin typeface="Calibri" pitchFamily="34" charset="0"/>
              </a:rPr>
              <a:t>0 </a:t>
            </a:r>
            <a:r>
              <a:rPr lang="en-GB" sz="2000" i="1" dirty="0">
                <a:latin typeface="Calibri" pitchFamily="34" charset="0"/>
              </a:rPr>
              <a:t>: </a:t>
            </a:r>
            <a:r>
              <a:rPr lang="en-GB" sz="2000" b="1" i="1" dirty="0">
                <a:solidFill>
                  <a:srgbClr val="FF0000"/>
                </a:solidFill>
                <a:latin typeface="Calibri" pitchFamily="34" charset="0"/>
                <a:sym typeface="Symbol" pitchFamily="18" charset="2"/>
              </a:rPr>
              <a:t></a:t>
            </a:r>
            <a:r>
              <a:rPr lang="en-GB" sz="2000" b="1" i="1" baseline="-25000" dirty="0">
                <a:solidFill>
                  <a:srgbClr val="FF0000"/>
                </a:solidFill>
                <a:latin typeface="Calibri" pitchFamily="34" charset="0"/>
                <a:sym typeface="Symbol" pitchFamily="18" charset="2"/>
              </a:rPr>
              <a:t>i</a:t>
            </a:r>
            <a:r>
              <a:rPr lang="en-GB" sz="2000" i="1" dirty="0">
                <a:latin typeface="Calibri" pitchFamily="34" charset="0"/>
                <a:sym typeface="Symbol" pitchFamily="18" charset="2"/>
              </a:rPr>
              <a:t> </a:t>
            </a:r>
            <a:r>
              <a:rPr lang="en-GB" sz="2000" i="1" dirty="0">
                <a:solidFill>
                  <a:srgbClr val="000066"/>
                </a:solidFill>
                <a:latin typeface="Calibri" pitchFamily="34" charset="0"/>
                <a:sym typeface="Symbol" pitchFamily="18" charset="2"/>
              </a:rPr>
              <a:t>= 0 </a:t>
            </a:r>
            <a:r>
              <a:rPr lang="en-GB" sz="2000" dirty="0" smtClean="0">
                <a:solidFill>
                  <a:srgbClr val="000066"/>
                </a:solidFill>
                <a:latin typeface="Calibri" pitchFamily="34" charset="0"/>
                <a:sym typeface="Symbol" pitchFamily="18" charset="2"/>
              </a:rPr>
              <a:t>use</a:t>
            </a:r>
            <a:endParaRPr lang="en-GB" sz="3200" dirty="0">
              <a:solidFill>
                <a:srgbClr val="000066"/>
              </a:solidFill>
              <a:latin typeface="Calibri" pitchFamily="34" charset="0"/>
            </a:endParaRPr>
          </a:p>
          <a:p>
            <a:pPr marL="342900" indent="-342900">
              <a:spcBef>
                <a:spcPct val="20000"/>
              </a:spcBef>
            </a:pPr>
            <a:r>
              <a:rPr lang="en-GB" sz="2000" dirty="0">
                <a:solidFill>
                  <a:srgbClr val="000066"/>
                </a:solidFill>
                <a:latin typeface="Calibri" pitchFamily="34" charset="0"/>
              </a:rPr>
              <a:t>                                                                </a:t>
            </a:r>
            <a:r>
              <a:rPr lang="en-GB" sz="2000" dirty="0" smtClean="0">
                <a:solidFill>
                  <a:srgbClr val="000066"/>
                </a:solidFill>
                <a:latin typeface="Calibri" pitchFamily="34" charset="0"/>
              </a:rPr>
              <a:t>with dimensions </a:t>
            </a:r>
            <a:r>
              <a:rPr lang="en-GB" sz="2000" i="1" dirty="0">
                <a:solidFill>
                  <a:srgbClr val="000066"/>
                </a:solidFill>
                <a:latin typeface="Calibri" pitchFamily="34" charset="0"/>
              </a:rPr>
              <a:t>N</a:t>
            </a:r>
            <a:r>
              <a:rPr lang="en-GB" sz="2000" dirty="0">
                <a:solidFill>
                  <a:srgbClr val="000066"/>
                </a:solidFill>
                <a:latin typeface="Calibri" pitchFamily="34" charset="0"/>
              </a:rPr>
              <a:t>-(</a:t>
            </a:r>
            <a:r>
              <a:rPr lang="en-GB" sz="2000" i="1" dirty="0">
                <a:solidFill>
                  <a:srgbClr val="000066"/>
                </a:solidFill>
                <a:latin typeface="Calibri" pitchFamily="34" charset="0"/>
                <a:sym typeface="Symbol" pitchFamily="18" charset="2"/>
              </a:rPr>
              <a:t>k-1</a:t>
            </a:r>
            <a:r>
              <a:rPr lang="en-GB" sz="2000" i="1" dirty="0" smtClean="0">
                <a:solidFill>
                  <a:srgbClr val="000066"/>
                </a:solidFill>
                <a:latin typeface="Calibri" pitchFamily="34" charset="0"/>
                <a:sym typeface="Symbol" pitchFamily="18" charset="2"/>
              </a:rPr>
              <a:t>)</a:t>
            </a:r>
            <a:r>
              <a:rPr lang="en-GB" sz="2000" dirty="0">
                <a:solidFill>
                  <a:srgbClr val="000066"/>
                </a:solidFill>
                <a:latin typeface="Calibri" pitchFamily="34" charset="0"/>
                <a:sym typeface="Symbol" pitchFamily="18" charset="2"/>
              </a:rPr>
              <a:t>,</a:t>
            </a:r>
            <a:r>
              <a:rPr lang="en-GB" sz="2000" i="1" dirty="0" smtClean="0">
                <a:solidFill>
                  <a:srgbClr val="000066"/>
                </a:solidFill>
                <a:latin typeface="Calibri" pitchFamily="34" charset="0"/>
                <a:sym typeface="Symbol" pitchFamily="18" charset="2"/>
              </a:rPr>
              <a:t> </a:t>
            </a:r>
            <a:r>
              <a:rPr lang="en-GB" sz="2000" dirty="0" smtClean="0">
                <a:solidFill>
                  <a:srgbClr val="000066"/>
                </a:solidFill>
                <a:latin typeface="Calibri" pitchFamily="34" charset="0"/>
                <a:sym typeface="Symbol" pitchFamily="18" charset="2"/>
              </a:rPr>
              <a:t>assuming one </a:t>
            </a:r>
            <a:endParaRPr lang="en-GB" sz="2000" dirty="0">
              <a:solidFill>
                <a:srgbClr val="000066"/>
              </a:solidFill>
              <a:latin typeface="Calibri" pitchFamily="34" charset="0"/>
              <a:sym typeface="Symbol" pitchFamily="18" charset="2"/>
            </a:endParaRPr>
          </a:p>
          <a:p>
            <a:pPr marL="342900" indent="-342900">
              <a:spcBef>
                <a:spcPct val="20000"/>
              </a:spcBef>
            </a:pPr>
            <a:r>
              <a:rPr lang="en-GB" sz="2000" i="1" dirty="0">
                <a:solidFill>
                  <a:srgbClr val="000066"/>
                </a:solidFill>
                <a:latin typeface="Calibri" pitchFamily="34" charset="0"/>
                <a:sym typeface="Symbol" pitchFamily="18" charset="2"/>
              </a:rPr>
              <a:t>                                                </a:t>
            </a:r>
            <a:r>
              <a:rPr lang="en-GB" sz="2000" i="1" dirty="0" smtClean="0">
                <a:solidFill>
                  <a:srgbClr val="000066"/>
                </a:solidFill>
                <a:latin typeface="Calibri" pitchFamily="34" charset="0"/>
                <a:sym typeface="Symbol" pitchFamily="18" charset="2"/>
              </a:rPr>
              <a:t>                less </a:t>
            </a:r>
            <a:r>
              <a:rPr lang="en-GB" sz="2000" dirty="0" smtClean="0">
                <a:solidFill>
                  <a:srgbClr val="000066"/>
                </a:solidFill>
                <a:latin typeface="Calibri" pitchFamily="34" charset="0"/>
                <a:sym typeface="Symbol" pitchFamily="18" charset="2"/>
              </a:rPr>
              <a:t>X term, (set of </a:t>
            </a:r>
            <a:r>
              <a:rPr lang="en-GB" sz="2000" i="1" dirty="0" smtClean="0">
                <a:solidFill>
                  <a:srgbClr val="000066"/>
                </a:solidFill>
                <a:latin typeface="Calibri" pitchFamily="34" charset="0"/>
                <a:sym typeface="Symbol" pitchFamily="18" charset="2"/>
              </a:rPr>
              <a:t></a:t>
            </a:r>
            <a:r>
              <a:rPr lang="en-GB" sz="2000" i="1" dirty="0">
                <a:solidFill>
                  <a:srgbClr val="000066"/>
                </a:solidFill>
                <a:latin typeface="Calibri" pitchFamily="34" charset="0"/>
                <a:sym typeface="Symbol" pitchFamily="18" charset="2"/>
              </a:rPr>
              <a:t>’</a:t>
            </a:r>
            <a:r>
              <a:rPr lang="en-GB" sz="2000" dirty="0">
                <a:solidFill>
                  <a:srgbClr val="000066"/>
                </a:solidFill>
                <a:latin typeface="Calibri" pitchFamily="34" charset="0"/>
                <a:sym typeface="Symbol" pitchFamily="18" charset="2"/>
              </a:rPr>
              <a:t>s reduced by </a:t>
            </a:r>
            <a:r>
              <a:rPr lang="en-GB" sz="2000" dirty="0" smtClean="0">
                <a:solidFill>
                  <a:srgbClr val="000066"/>
                </a:solidFill>
                <a:latin typeface="Calibri" pitchFamily="34" charset="0"/>
                <a:sym typeface="Symbol" pitchFamily="18" charset="2"/>
              </a:rPr>
              <a:t>1), </a:t>
            </a:r>
            <a:r>
              <a:rPr lang="en-GB" sz="2000" dirty="0">
                <a:solidFill>
                  <a:srgbClr val="000066"/>
                </a:solidFill>
                <a:latin typeface="Calibri" pitchFamily="34" charset="0"/>
                <a:sym typeface="Symbol" pitchFamily="18" charset="2"/>
              </a:rPr>
              <a:t>so</a:t>
            </a:r>
          </a:p>
          <a:p>
            <a:pPr marL="342900" indent="-342900">
              <a:spcBef>
                <a:spcPct val="20000"/>
              </a:spcBef>
            </a:pPr>
            <a:r>
              <a:rPr lang="en-GB" sz="2000" dirty="0">
                <a:latin typeface="Calibri" pitchFamily="34" charset="0"/>
                <a:sym typeface="Symbol" pitchFamily="18" charset="2"/>
              </a:rPr>
              <a:t>                                                </a:t>
            </a:r>
            <a:r>
              <a:rPr lang="en-GB" sz="2000" dirty="0" smtClean="0">
                <a:latin typeface="Calibri" pitchFamily="34" charset="0"/>
                <a:sym typeface="Symbol" pitchFamily="18" charset="2"/>
              </a:rPr>
              <a:t>                </a:t>
            </a:r>
          </a:p>
          <a:p>
            <a:pPr marL="342900" indent="-342900">
              <a:spcBef>
                <a:spcPct val="20000"/>
              </a:spcBef>
            </a:pPr>
            <a:r>
              <a:rPr lang="en-GB" sz="2000" dirty="0">
                <a:solidFill>
                  <a:srgbClr val="000066"/>
                </a:solidFill>
                <a:latin typeface="Calibri" pitchFamily="34" charset="0"/>
                <a:sym typeface="Symbol" pitchFamily="18" charset="2"/>
              </a:rPr>
              <a:t> </a:t>
            </a:r>
            <a:r>
              <a:rPr lang="en-GB" sz="2000" dirty="0" smtClean="0">
                <a:solidFill>
                  <a:srgbClr val="000066"/>
                </a:solidFill>
                <a:latin typeface="Calibri" pitchFamily="34" charset="0"/>
                <a:sym typeface="Symbol" pitchFamily="18" charset="2"/>
              </a:rPr>
              <a:t>                                                               tests </a:t>
            </a:r>
            <a:r>
              <a:rPr lang="en-GB" sz="2000" dirty="0">
                <a:solidFill>
                  <a:srgbClr val="000066"/>
                </a:solidFill>
                <a:latin typeface="Calibri" pitchFamily="34" charset="0"/>
                <a:sym typeface="Symbol" pitchFamily="18" charset="2"/>
              </a:rPr>
              <a:t>that the </a:t>
            </a:r>
            <a:r>
              <a:rPr lang="en-GB" sz="2000" dirty="0">
                <a:solidFill>
                  <a:srgbClr val="FF0000"/>
                </a:solidFill>
                <a:latin typeface="Calibri" pitchFamily="34" charset="0"/>
                <a:sym typeface="Symbol" pitchFamily="18" charset="2"/>
              </a:rPr>
              <a:t>subset</a:t>
            </a:r>
            <a:r>
              <a:rPr lang="en-GB" sz="2000" dirty="0">
                <a:latin typeface="Calibri" pitchFamily="34" charset="0"/>
                <a:sym typeface="Symbol" pitchFamily="18" charset="2"/>
              </a:rPr>
              <a:t> </a:t>
            </a:r>
            <a:r>
              <a:rPr lang="en-GB" sz="2000" dirty="0">
                <a:solidFill>
                  <a:srgbClr val="000066"/>
                </a:solidFill>
                <a:latin typeface="Calibri" pitchFamily="34" charset="0"/>
                <a:sym typeface="Symbol" pitchFamily="18" charset="2"/>
              </a:rPr>
              <a:t>of X’s is adequate</a:t>
            </a:r>
          </a:p>
        </p:txBody>
      </p:sp>
      <p:graphicFrame>
        <p:nvGraphicFramePr>
          <p:cNvPr id="18462" name="Object 30"/>
          <p:cNvGraphicFramePr>
            <a:graphicFrameLocks noChangeAspect="1"/>
          </p:cNvGraphicFramePr>
          <p:nvPr>
            <p:extLst>
              <p:ext uri="{D42A27DB-BD31-4B8C-83A1-F6EECF244321}">
                <p14:modId xmlns:p14="http://schemas.microsoft.com/office/powerpoint/2010/main" val="1283250731"/>
              </p:ext>
            </p:extLst>
          </p:nvPr>
        </p:nvGraphicFramePr>
        <p:xfrm>
          <a:off x="1892300" y="908720"/>
          <a:ext cx="2678113" cy="736600"/>
        </p:xfrm>
        <a:graphic>
          <a:graphicData uri="http://schemas.openxmlformats.org/presentationml/2006/ole">
            <mc:AlternateContent xmlns:mc="http://schemas.openxmlformats.org/markup-compatibility/2006">
              <mc:Choice xmlns:v="urn:schemas-microsoft-com:vml" Requires="v">
                <p:oleObj spid="_x0000_s18553" name="Equation" r:id="rId3" imgW="1612900" imgH="444500" progId="Equation.3">
                  <p:embed/>
                </p:oleObj>
              </mc:Choice>
              <mc:Fallback>
                <p:oleObj name="Equation" r:id="rId3" imgW="1612900" imgH="4445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2300" y="908720"/>
                        <a:ext cx="267811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3" name="Object 31"/>
          <p:cNvGraphicFramePr>
            <a:graphicFrameLocks noChangeAspect="1"/>
          </p:cNvGraphicFramePr>
          <p:nvPr>
            <p:extLst>
              <p:ext uri="{D42A27DB-BD31-4B8C-83A1-F6EECF244321}">
                <p14:modId xmlns:p14="http://schemas.microsoft.com/office/powerpoint/2010/main" val="47116871"/>
              </p:ext>
            </p:extLst>
          </p:nvPr>
        </p:nvGraphicFramePr>
        <p:xfrm>
          <a:off x="1763688" y="1700809"/>
          <a:ext cx="1460773" cy="388672"/>
        </p:xfrm>
        <a:graphic>
          <a:graphicData uri="http://schemas.openxmlformats.org/presentationml/2006/ole">
            <mc:AlternateContent xmlns:mc="http://schemas.openxmlformats.org/markup-compatibility/2006">
              <mc:Choice xmlns:v="urn:schemas-microsoft-com:vml" Requires="v">
                <p:oleObj spid="_x0000_s18554" name="Equation" r:id="rId5" imgW="901309" imgH="241195" progId="Equation.3">
                  <p:embed/>
                </p:oleObj>
              </mc:Choice>
              <mc:Fallback>
                <p:oleObj name="Equation" r:id="rId5" imgW="901309" imgH="241195" progId="Equation.3">
                  <p:embed/>
                  <p:pic>
                    <p:nvPicPr>
                      <p:cNvPr id="0"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1700809"/>
                        <a:ext cx="1460773" cy="388672"/>
                      </a:xfrm>
                      <a:prstGeom prst="rect">
                        <a:avLst/>
                      </a:prstGeom>
                      <a:noFill/>
                    </p:spPr>
                  </p:pic>
                </p:oleObj>
              </mc:Fallback>
            </mc:AlternateContent>
          </a:graphicData>
        </a:graphic>
      </p:graphicFrame>
      <p:graphicFrame>
        <p:nvGraphicFramePr>
          <p:cNvPr id="18464" name="Object 32"/>
          <p:cNvGraphicFramePr>
            <a:graphicFrameLocks noChangeAspect="1"/>
          </p:cNvGraphicFramePr>
          <p:nvPr>
            <p:extLst>
              <p:ext uri="{D42A27DB-BD31-4B8C-83A1-F6EECF244321}">
                <p14:modId xmlns:p14="http://schemas.microsoft.com/office/powerpoint/2010/main" val="2663120067"/>
              </p:ext>
            </p:extLst>
          </p:nvPr>
        </p:nvGraphicFramePr>
        <p:xfrm>
          <a:off x="2245618" y="2170988"/>
          <a:ext cx="1894334" cy="393916"/>
        </p:xfrm>
        <a:graphic>
          <a:graphicData uri="http://schemas.openxmlformats.org/presentationml/2006/ole">
            <mc:AlternateContent xmlns:mc="http://schemas.openxmlformats.org/markup-compatibility/2006">
              <mc:Choice xmlns:v="urn:schemas-microsoft-com:vml" Requires="v">
                <p:oleObj spid="_x0000_s18555" name="Equation" r:id="rId7" imgW="1155700" imgH="241300" progId="Equation.3">
                  <p:embed/>
                </p:oleObj>
              </mc:Choice>
              <mc:Fallback>
                <p:oleObj name="Equation" r:id="rId7" imgW="1155700" imgH="241300" progId="Equation.3">
                  <p:embed/>
                  <p:pic>
                    <p:nvPicPr>
                      <p:cNvPr id="0"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5618" y="2170988"/>
                        <a:ext cx="1894334" cy="393916"/>
                      </a:xfrm>
                      <a:prstGeom prst="rect">
                        <a:avLst/>
                      </a:prstGeom>
                      <a:noFill/>
                    </p:spPr>
                  </p:pic>
                </p:oleObj>
              </mc:Fallback>
            </mc:AlternateContent>
          </a:graphicData>
        </a:graphic>
      </p:graphicFrame>
      <p:graphicFrame>
        <p:nvGraphicFramePr>
          <p:cNvPr id="18465" name="Object 33"/>
          <p:cNvGraphicFramePr>
            <a:graphicFrameLocks noChangeAspect="1"/>
          </p:cNvGraphicFramePr>
          <p:nvPr>
            <p:extLst>
              <p:ext uri="{D42A27DB-BD31-4B8C-83A1-F6EECF244321}">
                <p14:modId xmlns:p14="http://schemas.microsoft.com/office/powerpoint/2010/main" val="2994953343"/>
              </p:ext>
            </p:extLst>
          </p:nvPr>
        </p:nvGraphicFramePr>
        <p:xfrm>
          <a:off x="755576" y="4349750"/>
          <a:ext cx="2486025" cy="447675"/>
        </p:xfrm>
        <a:graphic>
          <a:graphicData uri="http://schemas.openxmlformats.org/presentationml/2006/ole">
            <mc:AlternateContent xmlns:mc="http://schemas.openxmlformats.org/markup-compatibility/2006">
              <mc:Choice xmlns:v="urn:schemas-microsoft-com:vml" Requires="v">
                <p:oleObj spid="_x0000_s18556" name="Equation" r:id="rId9" imgW="1472561" imgH="266584" progId="Equation.3">
                  <p:embed/>
                </p:oleObj>
              </mc:Choice>
              <mc:Fallback>
                <p:oleObj name="Equation" r:id="rId9" imgW="1472561" imgH="266584" progId="Equation.3">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576" y="4349750"/>
                        <a:ext cx="24860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6" name="Object 34"/>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18557" name="Equation" r:id="rId11" imgW="114151" imgH="215619" progId="Equation.3">
                  <p:embed/>
                </p:oleObj>
              </mc:Choice>
              <mc:Fallback>
                <p:oleObj name="Equation" r:id="rId11" imgW="114151" imgH="215619" progId="Equation.3">
                  <p:embed/>
                  <p:pic>
                    <p:nvPicPr>
                      <p:cNvPr id="0"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7" name="Object 35"/>
          <p:cNvGraphicFramePr>
            <a:graphicFrameLocks noChangeAspect="1"/>
          </p:cNvGraphicFramePr>
          <p:nvPr>
            <p:extLst>
              <p:ext uri="{D42A27DB-BD31-4B8C-83A1-F6EECF244321}">
                <p14:modId xmlns:p14="http://schemas.microsoft.com/office/powerpoint/2010/main" val="534061500"/>
              </p:ext>
            </p:extLst>
          </p:nvPr>
        </p:nvGraphicFramePr>
        <p:xfrm>
          <a:off x="512068" y="4724400"/>
          <a:ext cx="3771900" cy="425450"/>
        </p:xfrm>
        <a:graphic>
          <a:graphicData uri="http://schemas.openxmlformats.org/presentationml/2006/ole">
            <mc:AlternateContent xmlns:mc="http://schemas.openxmlformats.org/markup-compatibility/2006">
              <mc:Choice xmlns:v="urn:schemas-microsoft-com:vml" Requires="v">
                <p:oleObj spid="_x0000_s18558" name="Equation" r:id="rId13" imgW="2235200" imgH="254000" progId="Equation.3">
                  <p:embed/>
                </p:oleObj>
              </mc:Choice>
              <mc:Fallback>
                <p:oleObj name="Equation" r:id="rId13" imgW="2235200" imgH="254000" progId="Equation.3">
                  <p:embed/>
                  <p:pic>
                    <p:nvPicPr>
                      <p:cNvPr id="0" name="Picture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2068" y="4724400"/>
                        <a:ext cx="3771900" cy="425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68" name="Object 36"/>
          <p:cNvGraphicFramePr>
            <a:graphicFrameLocks noChangeAspect="1"/>
          </p:cNvGraphicFramePr>
          <p:nvPr/>
        </p:nvGraphicFramePr>
        <p:xfrm>
          <a:off x="611188" y="5445125"/>
          <a:ext cx="3308350" cy="750888"/>
        </p:xfrm>
        <a:graphic>
          <a:graphicData uri="http://schemas.openxmlformats.org/presentationml/2006/ole">
            <mc:AlternateContent xmlns:mc="http://schemas.openxmlformats.org/markup-compatibility/2006">
              <mc:Choice xmlns:v="urn:schemas-microsoft-com:vml" Requires="v">
                <p:oleObj spid="_x0000_s18559" name="Equation" r:id="rId15" imgW="1954951" imgH="444307" progId="Equation.3">
                  <p:embed/>
                </p:oleObj>
              </mc:Choice>
              <mc:Fallback>
                <p:oleObj name="Equation" r:id="rId15" imgW="1954951" imgH="444307" progId="Equation.3">
                  <p:embed/>
                  <p:pic>
                    <p:nvPicPr>
                      <p:cNvPr id="0" name="Picture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188" y="5445125"/>
                        <a:ext cx="330835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3"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D4DC7F02-26E2-4CF1-9AF8-D21FA3C3E4BD}" type="slidenum">
              <a:rPr lang="en-GB" smtClean="0">
                <a:solidFill>
                  <a:schemeClr val="tx1"/>
                </a:solidFill>
                <a:latin typeface="Arial" charset="0"/>
                <a:cs typeface="Arial" charset="0"/>
              </a:rPr>
              <a:pPr fontAlgn="base">
                <a:spcBef>
                  <a:spcPct val="0"/>
                </a:spcBef>
                <a:spcAft>
                  <a:spcPct val="0"/>
                </a:spcAft>
              </a:pPr>
              <a:t>27</a:t>
            </a:fld>
            <a:endParaRPr lang="en-GB" smtClean="0">
              <a:solidFill>
                <a:schemeClr val="tx1"/>
              </a:solidFill>
              <a:latin typeface="Arial" charset="0"/>
              <a:cs typeface="Arial" charset="0"/>
            </a:endParaRPr>
          </a:p>
        </p:txBody>
      </p:sp>
      <p:sp>
        <p:nvSpPr>
          <p:cNvPr id="19474" name="Rectangle 4"/>
          <p:cNvSpPr>
            <a:spLocks noChangeArrowheads="1"/>
          </p:cNvSpPr>
          <p:nvPr/>
        </p:nvSpPr>
        <p:spPr bwMode="auto">
          <a:xfrm>
            <a:off x="685800" y="115888"/>
            <a:ext cx="7772400" cy="1143000"/>
          </a:xfrm>
          <a:prstGeom prst="rect">
            <a:avLst/>
          </a:prstGeom>
          <a:noFill/>
          <a:ln w="9525">
            <a:noFill/>
            <a:miter lim="800000"/>
            <a:headEnd/>
            <a:tailEnd/>
          </a:ln>
        </p:spPr>
        <p:txBody>
          <a:bodyPr anchor="ctr"/>
          <a:lstStyle/>
          <a:p>
            <a:pPr algn="ctr"/>
            <a:r>
              <a:rPr lang="en-GB" sz="3200" b="1">
                <a:solidFill>
                  <a:schemeClr val="tx2"/>
                </a:solidFill>
                <a:latin typeface="Calibri" pitchFamily="34" charset="0"/>
              </a:rPr>
              <a:t>Prediction, Residuals</a:t>
            </a:r>
          </a:p>
        </p:txBody>
      </p:sp>
      <p:sp>
        <p:nvSpPr>
          <p:cNvPr id="19475" name="Rectangle 5"/>
          <p:cNvSpPr>
            <a:spLocks noChangeArrowheads="1"/>
          </p:cNvSpPr>
          <p:nvPr/>
        </p:nvSpPr>
        <p:spPr bwMode="auto">
          <a:xfrm>
            <a:off x="395536" y="1125538"/>
            <a:ext cx="8496944" cy="5399087"/>
          </a:xfrm>
          <a:prstGeom prst="rect">
            <a:avLst/>
          </a:prstGeom>
          <a:noFill/>
          <a:ln w="9525">
            <a:noFill/>
            <a:miter lim="800000"/>
            <a:headEnd/>
            <a:tailEnd/>
          </a:ln>
        </p:spPr>
        <p:txBody>
          <a:bodyPr/>
          <a:lstStyle/>
          <a:p>
            <a:pPr marL="342900" indent="-342900">
              <a:spcBef>
                <a:spcPct val="20000"/>
              </a:spcBef>
              <a:buFontTx/>
              <a:buChar char="•"/>
            </a:pPr>
            <a:r>
              <a:rPr lang="en-GB" sz="2000" b="1" dirty="0">
                <a:solidFill>
                  <a:srgbClr val="000066"/>
                </a:solidFill>
                <a:latin typeface="Calibri" pitchFamily="34" charset="0"/>
              </a:rPr>
              <a:t>Prediction: </a:t>
            </a:r>
            <a:r>
              <a:rPr lang="en-GB" sz="2000" dirty="0">
                <a:solidFill>
                  <a:srgbClr val="000066"/>
                </a:solidFill>
                <a:latin typeface="Calibri" pitchFamily="34" charset="0"/>
              </a:rPr>
              <a:t>Given value(s) of </a:t>
            </a:r>
            <a:r>
              <a:rPr lang="en-GB" sz="2000" i="1" dirty="0">
                <a:solidFill>
                  <a:srgbClr val="000066"/>
                </a:solidFill>
                <a:latin typeface="Calibri" pitchFamily="34" charset="0"/>
              </a:rPr>
              <a:t>X(s)</a:t>
            </a:r>
            <a:r>
              <a:rPr lang="en-GB" sz="2000" dirty="0">
                <a:solidFill>
                  <a:srgbClr val="000066"/>
                </a:solidFill>
                <a:latin typeface="Calibri" pitchFamily="34" charset="0"/>
              </a:rPr>
              <a:t>, substitute in line/plane </a:t>
            </a:r>
            <a:r>
              <a:rPr lang="en-GB" sz="2000" dirty="0" err="1">
                <a:solidFill>
                  <a:srgbClr val="000066"/>
                </a:solidFill>
                <a:latin typeface="Calibri" pitchFamily="34" charset="0"/>
              </a:rPr>
              <a:t>equn</a:t>
            </a:r>
            <a:r>
              <a:rPr lang="en-GB" sz="2000" dirty="0">
                <a:solidFill>
                  <a:srgbClr val="000066"/>
                </a:solidFill>
                <a:latin typeface="Calibri" pitchFamily="34" charset="0"/>
              </a:rPr>
              <a:t>. to </a:t>
            </a:r>
            <a:r>
              <a:rPr lang="en-GB" sz="2000" b="1" dirty="0">
                <a:solidFill>
                  <a:srgbClr val="FF0000"/>
                </a:solidFill>
                <a:latin typeface="Calibri" pitchFamily="34" charset="0"/>
              </a:rPr>
              <a:t>predict </a:t>
            </a:r>
            <a:r>
              <a:rPr lang="en-GB" sz="2000" i="1" dirty="0">
                <a:solidFill>
                  <a:srgbClr val="000066"/>
                </a:solidFill>
                <a:latin typeface="Calibri" pitchFamily="34" charset="0"/>
              </a:rPr>
              <a:t>Y</a:t>
            </a:r>
          </a:p>
          <a:p>
            <a:pPr marL="342900" indent="-342900">
              <a:spcBef>
                <a:spcPct val="20000"/>
              </a:spcBef>
            </a:pPr>
            <a:r>
              <a:rPr lang="en-GB" sz="2000" b="1" dirty="0">
                <a:latin typeface="Calibri" pitchFamily="34" charset="0"/>
              </a:rPr>
              <a:t>     </a:t>
            </a:r>
            <a:r>
              <a:rPr lang="en-GB" sz="2000" b="1" dirty="0" smtClean="0">
                <a:latin typeface="Calibri" pitchFamily="34" charset="0"/>
              </a:rPr>
              <a:t> </a:t>
            </a:r>
            <a:r>
              <a:rPr lang="en-GB" sz="2000" dirty="0" smtClean="0">
                <a:solidFill>
                  <a:srgbClr val="000066"/>
                </a:solidFill>
                <a:latin typeface="Calibri" pitchFamily="34" charset="0"/>
              </a:rPr>
              <a:t>Both</a:t>
            </a:r>
            <a:r>
              <a:rPr lang="en-GB" sz="2000" b="1" dirty="0" smtClean="0">
                <a:solidFill>
                  <a:srgbClr val="000066"/>
                </a:solidFill>
                <a:latin typeface="Calibri" pitchFamily="34" charset="0"/>
              </a:rPr>
              <a:t> </a:t>
            </a:r>
            <a:r>
              <a:rPr lang="en-GB" sz="2000" b="1" dirty="0">
                <a:solidFill>
                  <a:srgbClr val="000066"/>
                </a:solidFill>
                <a:latin typeface="Calibri" pitchFamily="34" charset="0"/>
              </a:rPr>
              <a:t>point </a:t>
            </a:r>
            <a:r>
              <a:rPr lang="en-GB" sz="2000" dirty="0">
                <a:solidFill>
                  <a:srgbClr val="000066"/>
                </a:solidFill>
                <a:latin typeface="Calibri" pitchFamily="34" charset="0"/>
              </a:rPr>
              <a:t>and</a:t>
            </a:r>
            <a:r>
              <a:rPr lang="en-GB" sz="2000" b="1" dirty="0">
                <a:solidFill>
                  <a:srgbClr val="000066"/>
                </a:solidFill>
                <a:latin typeface="Calibri" pitchFamily="34" charset="0"/>
              </a:rPr>
              <a:t> interval </a:t>
            </a:r>
            <a:r>
              <a:rPr lang="en-GB" sz="2000" dirty="0">
                <a:solidFill>
                  <a:srgbClr val="000066"/>
                </a:solidFill>
                <a:latin typeface="Calibri" pitchFamily="34" charset="0"/>
              </a:rPr>
              <a:t>estimates </a:t>
            </a:r>
            <a:r>
              <a:rPr lang="en-GB" sz="2000" dirty="0" smtClean="0">
                <a:solidFill>
                  <a:srgbClr val="000066"/>
                </a:solidFill>
                <a:latin typeface="Calibri" pitchFamily="34" charset="0"/>
              </a:rPr>
              <a:t>i.e. </a:t>
            </a:r>
            <a:r>
              <a:rPr lang="en-GB" sz="2000" dirty="0">
                <a:solidFill>
                  <a:srgbClr val="000066"/>
                </a:solidFill>
                <a:latin typeface="Calibri" pitchFamily="34" charset="0"/>
              </a:rPr>
              <a:t>C.I. for “mean response” = line /plane. e.g. for S.L.R</a:t>
            </a:r>
            <a:r>
              <a:rPr lang="en-GB" sz="2000" dirty="0" smtClean="0">
                <a:solidFill>
                  <a:srgbClr val="000066"/>
                </a:solidFill>
                <a:latin typeface="Calibri" pitchFamily="34" charset="0"/>
              </a:rPr>
              <a:t>. C.L. for a													</a:t>
            </a:r>
          </a:p>
          <a:p>
            <a:pPr marL="342900" indent="-342900">
              <a:spcBef>
                <a:spcPct val="20000"/>
              </a:spcBef>
            </a:pPr>
            <a:endParaRPr lang="en-GB" sz="2000" dirty="0">
              <a:latin typeface="Calibri" pitchFamily="34" charset="0"/>
            </a:endParaRPr>
          </a:p>
          <a:p>
            <a:pPr marL="342900" indent="-342900">
              <a:spcBef>
                <a:spcPct val="20000"/>
              </a:spcBef>
            </a:pPr>
            <a:r>
              <a:rPr lang="en-GB" sz="2000" dirty="0">
                <a:latin typeface="Calibri" pitchFamily="34" charset="0"/>
              </a:rPr>
              <a:t>    </a:t>
            </a:r>
            <a:r>
              <a:rPr lang="en-GB" sz="2000" dirty="0" smtClean="0">
                <a:latin typeface="Calibri" pitchFamily="34" charset="0"/>
              </a:rPr>
              <a:t> </a:t>
            </a:r>
            <a:r>
              <a:rPr lang="en-GB" sz="2000" dirty="0" smtClean="0">
                <a:solidFill>
                  <a:srgbClr val="000066"/>
                </a:solidFill>
                <a:latin typeface="Calibri" pitchFamily="34" charset="0"/>
              </a:rPr>
              <a:t>Prediction </a:t>
            </a:r>
            <a:r>
              <a:rPr lang="en-GB" sz="2000" dirty="0">
                <a:solidFill>
                  <a:srgbClr val="000066"/>
                </a:solidFill>
                <a:latin typeface="Calibri" pitchFamily="34" charset="0"/>
              </a:rPr>
              <a:t>limits for </a:t>
            </a:r>
            <a:r>
              <a:rPr lang="en-GB" sz="2000" dirty="0">
                <a:solidFill>
                  <a:srgbClr val="FF0000"/>
                </a:solidFill>
                <a:latin typeface="Calibri" pitchFamily="34" charset="0"/>
              </a:rPr>
              <a:t>new </a:t>
            </a:r>
            <a:r>
              <a:rPr lang="en-GB" sz="2000" dirty="0">
                <a:solidFill>
                  <a:srgbClr val="000066"/>
                </a:solidFill>
                <a:latin typeface="Calibri" pitchFamily="34" charset="0"/>
              </a:rPr>
              <a:t>individual value (wider since </a:t>
            </a:r>
            <a:r>
              <a:rPr lang="en-GB" sz="2000" i="1" dirty="0" err="1">
                <a:solidFill>
                  <a:srgbClr val="000066"/>
                </a:solidFill>
                <a:latin typeface="Calibri" pitchFamily="34" charset="0"/>
              </a:rPr>
              <a:t>Y</a:t>
            </a:r>
            <a:r>
              <a:rPr lang="en-GB" sz="2000" i="1" baseline="-25000" dirty="0" err="1">
                <a:solidFill>
                  <a:srgbClr val="000066"/>
                </a:solidFill>
                <a:latin typeface="Calibri" pitchFamily="34" charset="0"/>
              </a:rPr>
              <a:t>new</a:t>
            </a:r>
            <a:r>
              <a:rPr lang="en-GB" sz="2000" i="1" dirty="0">
                <a:solidFill>
                  <a:srgbClr val="000066"/>
                </a:solidFill>
                <a:latin typeface="Calibri" pitchFamily="34" charset="0"/>
              </a:rPr>
              <a:t>=“</a:t>
            </a:r>
            <a:r>
              <a:rPr lang="en-GB" sz="2000" i="1" dirty="0">
                <a:solidFill>
                  <a:srgbClr val="000066"/>
                </a:solidFill>
                <a:latin typeface="Calibri" pitchFamily="34" charset="0"/>
                <a:sym typeface="Symbol" pitchFamily="18" charset="2"/>
              </a:rPr>
              <a:t>” +  </a:t>
            </a:r>
            <a:r>
              <a:rPr lang="en-GB" sz="2000" dirty="0">
                <a:solidFill>
                  <a:srgbClr val="000066"/>
                </a:solidFill>
                <a:latin typeface="Calibri" pitchFamily="34" charset="0"/>
                <a:sym typeface="Symbol" pitchFamily="18" charset="2"/>
              </a:rPr>
              <a:t>)</a:t>
            </a:r>
          </a:p>
          <a:p>
            <a:pPr marL="342900" indent="-342900">
              <a:spcBef>
                <a:spcPct val="20000"/>
              </a:spcBef>
            </a:pPr>
            <a:r>
              <a:rPr lang="en-GB" sz="2000" dirty="0">
                <a:latin typeface="Calibri" pitchFamily="34" charset="0"/>
                <a:sym typeface="Symbol" pitchFamily="18" charset="2"/>
              </a:rPr>
              <a:t>      </a:t>
            </a:r>
            <a:r>
              <a:rPr lang="en-GB" sz="2000" dirty="0">
                <a:solidFill>
                  <a:srgbClr val="000066"/>
                </a:solidFill>
                <a:latin typeface="Calibri" pitchFamily="34" charset="0"/>
                <a:sym typeface="Symbol" pitchFamily="18" charset="2"/>
              </a:rPr>
              <a:t>General form same:</a:t>
            </a:r>
          </a:p>
          <a:p>
            <a:pPr marL="342900" indent="-342900">
              <a:spcBef>
                <a:spcPct val="20000"/>
              </a:spcBef>
            </a:pPr>
            <a:endParaRPr lang="en-GB" sz="2000" dirty="0">
              <a:latin typeface="Calibri" pitchFamily="34" charset="0"/>
              <a:sym typeface="Symbol" pitchFamily="18" charset="2"/>
            </a:endParaRPr>
          </a:p>
          <a:p>
            <a:pPr marL="342900" indent="-342900">
              <a:spcBef>
                <a:spcPct val="20000"/>
              </a:spcBef>
            </a:pPr>
            <a:endParaRPr lang="en-GB" sz="2000" dirty="0">
              <a:latin typeface="Calibri" pitchFamily="34" charset="0"/>
              <a:sym typeface="Symbol" pitchFamily="18" charset="2"/>
            </a:endParaRPr>
          </a:p>
          <a:p>
            <a:pPr marL="342900" indent="-342900">
              <a:spcBef>
                <a:spcPct val="20000"/>
              </a:spcBef>
            </a:pPr>
            <a:endParaRPr lang="en-GB" sz="2000" dirty="0">
              <a:latin typeface="Calibri" pitchFamily="34" charset="0"/>
              <a:sym typeface="Symbol" pitchFamily="18" charset="2"/>
            </a:endParaRPr>
          </a:p>
          <a:p>
            <a:pPr marL="342900" indent="-342900">
              <a:spcBef>
                <a:spcPct val="20000"/>
              </a:spcBef>
              <a:buFontTx/>
              <a:buChar char="•"/>
            </a:pPr>
            <a:endParaRPr lang="en-GB" sz="2000" b="1" dirty="0" smtClean="0">
              <a:solidFill>
                <a:srgbClr val="000066"/>
              </a:solidFill>
              <a:latin typeface="Calibri" pitchFamily="34" charset="0"/>
              <a:sym typeface="Symbol" pitchFamily="18" charset="2"/>
            </a:endParaRPr>
          </a:p>
          <a:p>
            <a:pPr marL="342900" indent="-342900">
              <a:spcBef>
                <a:spcPct val="20000"/>
              </a:spcBef>
              <a:buFontTx/>
              <a:buChar char="•"/>
            </a:pPr>
            <a:r>
              <a:rPr lang="en-GB" sz="2000" b="1" dirty="0" smtClean="0">
                <a:solidFill>
                  <a:srgbClr val="000066"/>
                </a:solidFill>
                <a:latin typeface="Calibri" pitchFamily="34" charset="0"/>
                <a:sym typeface="Symbol" pitchFamily="18" charset="2"/>
              </a:rPr>
              <a:t>Residuals                 </a:t>
            </a:r>
            <a:r>
              <a:rPr lang="en-GB" sz="2000" dirty="0">
                <a:solidFill>
                  <a:srgbClr val="000066"/>
                </a:solidFill>
                <a:latin typeface="Calibri" pitchFamily="34" charset="0"/>
                <a:sym typeface="Symbol" pitchFamily="18" charset="2"/>
              </a:rPr>
              <a:t>= </a:t>
            </a:r>
            <a:r>
              <a:rPr lang="en-GB" sz="2000" b="1" dirty="0">
                <a:solidFill>
                  <a:srgbClr val="000066"/>
                </a:solidFill>
                <a:latin typeface="Calibri" pitchFamily="34" charset="0"/>
                <a:sym typeface="Symbol" pitchFamily="18" charset="2"/>
              </a:rPr>
              <a:t>Observed - Fitted (or Expected) values</a:t>
            </a:r>
          </a:p>
          <a:p>
            <a:pPr marL="342900" indent="-342900">
              <a:spcBef>
                <a:spcPct val="20000"/>
              </a:spcBef>
            </a:pPr>
            <a:r>
              <a:rPr lang="en-GB" sz="2000" dirty="0">
                <a:solidFill>
                  <a:srgbClr val="000066"/>
                </a:solidFill>
                <a:latin typeface="Calibri" pitchFamily="34" charset="0"/>
                <a:sym typeface="Symbol" pitchFamily="18" charset="2"/>
              </a:rPr>
              <a:t>     Measures of goodness of fit, influence of outlying values of Y; used to investigate assumptions underlying regression, e.g. through plots.</a:t>
            </a:r>
          </a:p>
        </p:txBody>
      </p:sp>
      <p:graphicFrame>
        <p:nvGraphicFramePr>
          <p:cNvPr id="19471" name="Object 15"/>
          <p:cNvGraphicFramePr>
            <a:graphicFrameLocks noChangeAspect="1"/>
          </p:cNvGraphicFramePr>
          <p:nvPr>
            <p:extLst>
              <p:ext uri="{D42A27DB-BD31-4B8C-83A1-F6EECF244321}">
                <p14:modId xmlns:p14="http://schemas.microsoft.com/office/powerpoint/2010/main" val="2368162920"/>
              </p:ext>
            </p:extLst>
          </p:nvPr>
        </p:nvGraphicFramePr>
        <p:xfrm>
          <a:off x="2024063" y="3527425"/>
          <a:ext cx="5616575" cy="931863"/>
        </p:xfrm>
        <a:graphic>
          <a:graphicData uri="http://schemas.openxmlformats.org/presentationml/2006/ole">
            <mc:AlternateContent xmlns:mc="http://schemas.openxmlformats.org/markup-compatibility/2006">
              <mc:Choice xmlns:v="urn:schemas-microsoft-com:vml" Requires="v">
                <p:oleObj spid="_x0000_s19521" name="Equation" r:id="rId3" imgW="3213000" imgH="533160" progId="Equation.3">
                  <p:embed/>
                </p:oleObj>
              </mc:Choice>
              <mc:Fallback>
                <p:oleObj name="Equation" r:id="rId3" imgW="3213000" imgH="533160" progId="Equation.3">
                  <p:embed/>
                  <p:pic>
                    <p:nvPicPr>
                      <p:cNvPr id="0" name="Picture 15"/>
                      <p:cNvPicPr>
                        <a:picLocks noChangeAspect="1" noChangeArrowheads="1"/>
                      </p:cNvPicPr>
                      <p:nvPr/>
                    </p:nvPicPr>
                    <p:blipFill>
                      <a:blip r:embed="rId4"/>
                      <a:srcRect/>
                      <a:stretch>
                        <a:fillRect/>
                      </a:stretch>
                    </p:blipFill>
                    <p:spPr bwMode="auto">
                      <a:xfrm>
                        <a:off x="2024063" y="3527425"/>
                        <a:ext cx="5616575"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72" name="Object 16"/>
          <p:cNvGraphicFramePr>
            <a:graphicFrameLocks noChangeAspect="1"/>
          </p:cNvGraphicFramePr>
          <p:nvPr>
            <p:extLst>
              <p:ext uri="{D42A27DB-BD31-4B8C-83A1-F6EECF244321}">
                <p14:modId xmlns:p14="http://schemas.microsoft.com/office/powerpoint/2010/main" val="1619890260"/>
              </p:ext>
            </p:extLst>
          </p:nvPr>
        </p:nvGraphicFramePr>
        <p:xfrm>
          <a:off x="1907704" y="5010249"/>
          <a:ext cx="873125" cy="434975"/>
        </p:xfrm>
        <a:graphic>
          <a:graphicData uri="http://schemas.openxmlformats.org/presentationml/2006/ole">
            <mc:AlternateContent xmlns:mc="http://schemas.openxmlformats.org/markup-compatibility/2006">
              <mc:Choice xmlns:v="urn:schemas-microsoft-com:vml" Requires="v">
                <p:oleObj spid="_x0000_s19522" name="Equation" r:id="rId5" imgW="507780" imgH="253890" progId="Equation.3">
                  <p:embed/>
                </p:oleObj>
              </mc:Choice>
              <mc:Fallback>
                <p:oleObj name="Equation" r:id="rId5" imgW="507780" imgH="253890" progId="Equation.3">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5010249"/>
                        <a:ext cx="8731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Straight Arrow Connector 2"/>
          <p:cNvCxnSpPr/>
          <p:nvPr/>
        </p:nvCxnSpPr>
        <p:spPr>
          <a:xfrm flipH="1">
            <a:off x="5220072" y="3182653"/>
            <a:ext cx="2232248" cy="6424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1485549366"/>
              </p:ext>
            </p:extLst>
          </p:nvPr>
        </p:nvGraphicFramePr>
        <p:xfrm>
          <a:off x="2449513" y="2014538"/>
          <a:ext cx="4706937" cy="931862"/>
        </p:xfrm>
        <a:graphic>
          <a:graphicData uri="http://schemas.openxmlformats.org/presentationml/2006/ole">
            <mc:AlternateContent xmlns:mc="http://schemas.openxmlformats.org/markup-compatibility/2006">
              <mc:Choice xmlns:v="urn:schemas-microsoft-com:vml" Requires="v">
                <p:oleObj spid="_x0000_s19523" name="Equation" r:id="rId7" imgW="2692080" imgH="533160" progId="Equation.3">
                  <p:embed/>
                </p:oleObj>
              </mc:Choice>
              <mc:Fallback>
                <p:oleObj name="Equation" r:id="rId7" imgW="2692080" imgH="533160" progId="Equation.3">
                  <p:embed/>
                  <p:pic>
                    <p:nvPicPr>
                      <p:cNvPr id="0" name="Object 15"/>
                      <p:cNvPicPr>
                        <a:picLocks noChangeAspect="1" noChangeArrowheads="1"/>
                      </p:cNvPicPr>
                      <p:nvPr/>
                    </p:nvPicPr>
                    <p:blipFill>
                      <a:blip r:embed="rId8"/>
                      <a:srcRect/>
                      <a:stretch>
                        <a:fillRect/>
                      </a:stretch>
                    </p:blipFill>
                    <p:spPr bwMode="auto">
                      <a:xfrm>
                        <a:off x="2449513" y="2014538"/>
                        <a:ext cx="4706937"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1" name="Straight Arrow Connector 10"/>
          <p:cNvCxnSpPr/>
          <p:nvPr/>
        </p:nvCxnSpPr>
        <p:spPr>
          <a:xfrm flipH="1" flipV="1">
            <a:off x="7236296" y="2348880"/>
            <a:ext cx="1296144" cy="83377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504148" y="3335054"/>
            <a:ext cx="1088504" cy="6700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44408" y="2636912"/>
            <a:ext cx="792088" cy="369332"/>
          </a:xfrm>
          <a:prstGeom prst="rect">
            <a:avLst/>
          </a:prstGeom>
          <a:noFill/>
        </p:spPr>
        <p:txBody>
          <a:bodyPr wrap="square" rtlCol="0">
            <a:spAutoFit/>
          </a:bodyPr>
          <a:lstStyle/>
          <a:p>
            <a:r>
              <a:rPr lang="en-IE" dirty="0" smtClean="0">
                <a:solidFill>
                  <a:srgbClr val="FF0000"/>
                </a:solidFill>
              </a:rPr>
              <a:t>{S.E.}</a:t>
            </a:r>
            <a:endParaRPr lang="en-IE" dirty="0">
              <a:solidFill>
                <a:srgbClr val="FF0000"/>
              </a:solidFill>
            </a:endParaRPr>
          </a:p>
        </p:txBody>
      </p:sp>
      <p:sp>
        <p:nvSpPr>
          <p:cNvPr id="22" name="TextBox 21"/>
          <p:cNvSpPr txBox="1"/>
          <p:nvPr/>
        </p:nvSpPr>
        <p:spPr>
          <a:xfrm>
            <a:off x="7884368" y="4437112"/>
            <a:ext cx="1259632" cy="584775"/>
          </a:xfrm>
          <a:prstGeom prst="rect">
            <a:avLst/>
          </a:prstGeom>
          <a:noFill/>
        </p:spPr>
        <p:txBody>
          <a:bodyPr wrap="square" rtlCol="0">
            <a:spAutoFit/>
          </a:bodyPr>
          <a:lstStyle/>
          <a:p>
            <a:r>
              <a:rPr lang="en-IE" sz="1600" dirty="0" smtClean="0">
                <a:solidFill>
                  <a:srgbClr val="FF0000"/>
                </a:solidFill>
                <a:sym typeface="Symbol"/>
              </a:rPr>
              <a:t></a:t>
            </a:r>
            <a:r>
              <a:rPr lang="en-IE" sz="1600" dirty="0" smtClean="0">
                <a:solidFill>
                  <a:srgbClr val="FF0000"/>
                </a:solidFill>
              </a:rPr>
              <a:t> Residual variance</a:t>
            </a:r>
            <a:endParaRPr lang="en-IE" sz="1600" dirty="0">
              <a:solidFill>
                <a:srgbClr val="FF0000"/>
              </a:solidFill>
            </a:endParaRPr>
          </a:p>
        </p:txBody>
      </p:sp>
      <p:cxnSp>
        <p:nvCxnSpPr>
          <p:cNvPr id="19519" name="Straight Connector 19518"/>
          <p:cNvCxnSpPr/>
          <p:nvPr/>
        </p:nvCxnSpPr>
        <p:spPr>
          <a:xfrm flipH="1" flipV="1">
            <a:off x="5004048" y="4581128"/>
            <a:ext cx="2880320" cy="720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521" name="Straight Arrow Connector 19520"/>
          <p:cNvCxnSpPr/>
          <p:nvPr/>
        </p:nvCxnSpPr>
        <p:spPr>
          <a:xfrm flipH="1" flipV="1">
            <a:off x="4860032" y="4149080"/>
            <a:ext cx="144016" cy="4320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290AE0EF-D650-4311-BADF-6CFEA71573F7}" type="slidenum">
              <a:rPr lang="en-GB" smtClean="0">
                <a:solidFill>
                  <a:schemeClr val="tx1"/>
                </a:solidFill>
                <a:latin typeface="Arial" charset="0"/>
                <a:cs typeface="Arial" charset="0"/>
              </a:rPr>
              <a:pPr fontAlgn="base">
                <a:spcBef>
                  <a:spcPct val="0"/>
                </a:spcBef>
                <a:spcAft>
                  <a:spcPct val="0"/>
                </a:spcAft>
              </a:pPr>
              <a:t>28</a:t>
            </a:fld>
            <a:endParaRPr lang="en-GB" smtClean="0">
              <a:solidFill>
                <a:schemeClr val="tx1"/>
              </a:solidFill>
              <a:latin typeface="Arial" charset="0"/>
              <a:cs typeface="Arial" charset="0"/>
            </a:endParaRPr>
          </a:p>
        </p:txBody>
      </p:sp>
      <p:sp>
        <p:nvSpPr>
          <p:cNvPr id="20488" name="Rectangle 4"/>
          <p:cNvSpPr>
            <a:spLocks noChangeArrowheads="1"/>
          </p:cNvSpPr>
          <p:nvPr/>
        </p:nvSpPr>
        <p:spPr bwMode="auto">
          <a:xfrm>
            <a:off x="685800" y="115888"/>
            <a:ext cx="7772400" cy="865187"/>
          </a:xfrm>
          <a:prstGeom prst="rect">
            <a:avLst/>
          </a:prstGeom>
          <a:noFill/>
          <a:ln w="9525">
            <a:noFill/>
            <a:miter lim="800000"/>
            <a:headEnd/>
            <a:tailEnd/>
          </a:ln>
        </p:spPr>
        <p:txBody>
          <a:bodyPr anchor="ctr"/>
          <a:lstStyle/>
          <a:p>
            <a:pPr algn="ctr"/>
            <a:r>
              <a:rPr lang="en-GB" sz="3200" b="1">
                <a:solidFill>
                  <a:schemeClr val="tx2"/>
                </a:solidFill>
                <a:latin typeface="Calibri" pitchFamily="34" charset="0"/>
              </a:rPr>
              <a:t>Correlation, Determination, Collinearity</a:t>
            </a:r>
          </a:p>
        </p:txBody>
      </p:sp>
      <p:sp>
        <p:nvSpPr>
          <p:cNvPr id="20489" name="Rectangle 5"/>
          <p:cNvSpPr>
            <a:spLocks noChangeArrowheads="1"/>
          </p:cNvSpPr>
          <p:nvPr/>
        </p:nvSpPr>
        <p:spPr bwMode="auto">
          <a:xfrm>
            <a:off x="685800" y="1123950"/>
            <a:ext cx="7773988" cy="5329386"/>
          </a:xfrm>
          <a:prstGeom prst="rect">
            <a:avLst/>
          </a:prstGeom>
          <a:noFill/>
          <a:ln w="9525">
            <a:noFill/>
            <a:miter lim="800000"/>
            <a:headEnd/>
            <a:tailEnd/>
          </a:ln>
        </p:spPr>
        <p:txBody>
          <a:bodyPr/>
          <a:lstStyle/>
          <a:p>
            <a:pPr marL="342900" indent="-342900">
              <a:spcBef>
                <a:spcPct val="20000"/>
              </a:spcBef>
              <a:buFontTx/>
              <a:buChar char="•"/>
            </a:pPr>
            <a:r>
              <a:rPr lang="en-GB" sz="2000" b="1" dirty="0">
                <a:solidFill>
                  <a:srgbClr val="FF0000"/>
                </a:solidFill>
                <a:latin typeface="Calibri" pitchFamily="34" charset="0"/>
              </a:rPr>
              <a:t>Coefficient of Determination</a:t>
            </a:r>
            <a:r>
              <a:rPr lang="en-GB" sz="2000" b="1" dirty="0">
                <a:solidFill>
                  <a:schemeClr val="tx2"/>
                </a:solidFill>
                <a:latin typeface="Calibri" pitchFamily="34" charset="0"/>
              </a:rPr>
              <a:t> </a:t>
            </a:r>
            <a:r>
              <a:rPr lang="en-GB" sz="2000" i="1" dirty="0">
                <a:solidFill>
                  <a:schemeClr val="tx2"/>
                </a:solidFill>
                <a:latin typeface="Calibri" pitchFamily="34" charset="0"/>
              </a:rPr>
              <a:t>r</a:t>
            </a:r>
            <a:r>
              <a:rPr lang="en-GB" sz="2000" i="1" baseline="30000" dirty="0">
                <a:solidFill>
                  <a:schemeClr val="tx2"/>
                </a:solidFill>
                <a:latin typeface="Calibri" pitchFamily="34" charset="0"/>
              </a:rPr>
              <a:t>2</a:t>
            </a:r>
            <a:r>
              <a:rPr lang="en-GB" sz="2000" dirty="0">
                <a:solidFill>
                  <a:schemeClr val="tx2"/>
                </a:solidFill>
                <a:latin typeface="Calibri" pitchFamily="34" charset="0"/>
              </a:rPr>
              <a:t> (or </a:t>
            </a:r>
            <a:r>
              <a:rPr lang="en-GB" sz="2000" i="1" dirty="0">
                <a:solidFill>
                  <a:schemeClr val="tx2"/>
                </a:solidFill>
                <a:latin typeface="Calibri" pitchFamily="34" charset="0"/>
              </a:rPr>
              <a:t>R</a:t>
            </a:r>
            <a:r>
              <a:rPr lang="en-GB" sz="2000" i="1" baseline="30000" dirty="0">
                <a:solidFill>
                  <a:schemeClr val="tx2"/>
                </a:solidFill>
                <a:latin typeface="Calibri" pitchFamily="34" charset="0"/>
              </a:rPr>
              <a:t>2</a:t>
            </a:r>
            <a:r>
              <a:rPr lang="en-GB" sz="2000" dirty="0">
                <a:solidFill>
                  <a:schemeClr val="tx2"/>
                </a:solidFill>
                <a:latin typeface="Calibri" pitchFamily="34" charset="0"/>
              </a:rPr>
              <a:t>) where </a:t>
            </a:r>
            <a:r>
              <a:rPr lang="en-GB" sz="2000" i="1" dirty="0">
                <a:solidFill>
                  <a:schemeClr val="tx2"/>
                </a:solidFill>
                <a:latin typeface="Calibri" pitchFamily="34" charset="0"/>
              </a:rPr>
              <a:t>(0</a:t>
            </a:r>
            <a:r>
              <a:rPr lang="en-GB" sz="2000" i="1" dirty="0">
                <a:solidFill>
                  <a:schemeClr val="tx2"/>
                </a:solidFill>
                <a:latin typeface="Calibri" pitchFamily="34" charset="0"/>
                <a:sym typeface="Symbol" pitchFamily="18" charset="2"/>
              </a:rPr>
              <a:t> </a:t>
            </a:r>
            <a:r>
              <a:rPr lang="en-GB" sz="2000" dirty="0">
                <a:solidFill>
                  <a:schemeClr val="tx2"/>
                </a:solidFill>
                <a:latin typeface="Calibri" pitchFamily="34" charset="0"/>
              </a:rPr>
              <a:t>R</a:t>
            </a:r>
            <a:r>
              <a:rPr lang="en-GB" sz="2000" baseline="30000" dirty="0">
                <a:solidFill>
                  <a:schemeClr val="tx2"/>
                </a:solidFill>
                <a:latin typeface="Calibri" pitchFamily="34" charset="0"/>
              </a:rPr>
              <a:t>2</a:t>
            </a:r>
            <a:r>
              <a:rPr lang="en-GB" sz="2000" i="1" dirty="0">
                <a:solidFill>
                  <a:schemeClr val="tx2"/>
                </a:solidFill>
                <a:latin typeface="Calibri" pitchFamily="34" charset="0"/>
                <a:sym typeface="Symbol" pitchFamily="18" charset="2"/>
              </a:rPr>
              <a:t> </a:t>
            </a:r>
            <a:r>
              <a:rPr lang="en-GB" sz="2000" dirty="0">
                <a:solidFill>
                  <a:schemeClr val="tx2"/>
                </a:solidFill>
                <a:latin typeface="Calibri" pitchFamily="34" charset="0"/>
              </a:rPr>
              <a:t> </a:t>
            </a:r>
            <a:r>
              <a:rPr lang="en-GB" sz="2000" i="1" dirty="0">
                <a:solidFill>
                  <a:schemeClr val="tx2"/>
                </a:solidFill>
                <a:latin typeface="Calibri" pitchFamily="34" charset="0"/>
              </a:rPr>
              <a:t>1)</a:t>
            </a:r>
            <a:r>
              <a:rPr lang="en-GB" sz="2000" dirty="0">
                <a:solidFill>
                  <a:schemeClr val="tx2"/>
                </a:solidFill>
                <a:latin typeface="Calibri" pitchFamily="34" charset="0"/>
              </a:rPr>
              <a:t> </a:t>
            </a:r>
            <a:r>
              <a:rPr lang="en-GB" sz="2000" dirty="0" err="1">
                <a:solidFill>
                  <a:schemeClr val="tx2"/>
                </a:solidFill>
                <a:latin typeface="Calibri" pitchFamily="34" charset="0"/>
              </a:rPr>
              <a:t>CoD</a:t>
            </a:r>
            <a:r>
              <a:rPr lang="en-GB" sz="2000" dirty="0">
                <a:solidFill>
                  <a:schemeClr val="tx2"/>
                </a:solidFill>
                <a:latin typeface="Calibri" pitchFamily="34" charset="0"/>
              </a:rPr>
              <a:t> = proportion of </a:t>
            </a:r>
            <a:r>
              <a:rPr lang="en-GB" sz="2000" b="1" dirty="0">
                <a:solidFill>
                  <a:schemeClr val="tx2"/>
                </a:solidFill>
                <a:latin typeface="Calibri" pitchFamily="34" charset="0"/>
              </a:rPr>
              <a:t>total variation</a:t>
            </a:r>
            <a:r>
              <a:rPr lang="en-GB" sz="2000" dirty="0">
                <a:solidFill>
                  <a:schemeClr val="tx2"/>
                </a:solidFill>
                <a:latin typeface="Calibri" pitchFamily="34" charset="0"/>
              </a:rPr>
              <a:t> that is associated with the regression. (Goodness of Fit)</a:t>
            </a:r>
          </a:p>
          <a:p>
            <a:pPr marL="342900" indent="-342900">
              <a:spcBef>
                <a:spcPct val="20000"/>
              </a:spcBef>
            </a:pPr>
            <a:r>
              <a:rPr lang="en-GB" sz="2000" dirty="0">
                <a:solidFill>
                  <a:schemeClr val="tx2"/>
                </a:solidFill>
                <a:latin typeface="Calibri" pitchFamily="34" charset="0"/>
              </a:rPr>
              <a:t>        </a:t>
            </a:r>
            <a:r>
              <a:rPr lang="en-GB" sz="2000" i="1" dirty="0">
                <a:solidFill>
                  <a:schemeClr val="tx2"/>
                </a:solidFill>
                <a:latin typeface="Calibri" pitchFamily="34" charset="0"/>
              </a:rPr>
              <a:t>r</a:t>
            </a:r>
            <a:r>
              <a:rPr lang="en-GB" sz="2000" i="1" baseline="30000" dirty="0">
                <a:solidFill>
                  <a:schemeClr val="tx2"/>
                </a:solidFill>
                <a:latin typeface="Calibri" pitchFamily="34" charset="0"/>
              </a:rPr>
              <a:t>2</a:t>
            </a:r>
            <a:r>
              <a:rPr lang="en-GB" sz="2000" dirty="0">
                <a:solidFill>
                  <a:schemeClr val="tx2"/>
                </a:solidFill>
                <a:latin typeface="Calibri" pitchFamily="34" charset="0"/>
              </a:rPr>
              <a:t>    = SSR/ SST     = 	1 - SSE / SST </a:t>
            </a:r>
          </a:p>
          <a:p>
            <a:pPr marL="342900" indent="-342900">
              <a:spcBef>
                <a:spcPct val="20000"/>
              </a:spcBef>
              <a:buFontTx/>
              <a:buChar char="•"/>
            </a:pPr>
            <a:r>
              <a:rPr lang="en-GB" sz="2000" b="1" dirty="0">
                <a:solidFill>
                  <a:srgbClr val="FF0000"/>
                </a:solidFill>
                <a:latin typeface="Calibri" pitchFamily="34" charset="0"/>
              </a:rPr>
              <a:t>Coefficient of correlation</a:t>
            </a:r>
            <a:r>
              <a:rPr lang="en-GB" sz="2000" b="1" dirty="0">
                <a:solidFill>
                  <a:schemeClr val="tx2"/>
                </a:solidFill>
                <a:latin typeface="Calibri" pitchFamily="34" charset="0"/>
              </a:rPr>
              <a:t>,</a:t>
            </a:r>
            <a:r>
              <a:rPr lang="en-GB" sz="2000" dirty="0">
                <a:solidFill>
                  <a:schemeClr val="tx2"/>
                </a:solidFill>
                <a:latin typeface="Calibri" pitchFamily="34" charset="0"/>
              </a:rPr>
              <a:t> </a:t>
            </a:r>
            <a:r>
              <a:rPr lang="en-GB" sz="2000" dirty="0" smtClean="0">
                <a:solidFill>
                  <a:schemeClr val="tx2"/>
                </a:solidFill>
                <a:latin typeface="Calibri" pitchFamily="34" charset="0"/>
              </a:rPr>
              <a:t>  </a:t>
            </a:r>
            <a:r>
              <a:rPr lang="en-GB" sz="2000" i="1" dirty="0" smtClean="0">
                <a:solidFill>
                  <a:schemeClr val="tx2"/>
                </a:solidFill>
                <a:latin typeface="Calibri" pitchFamily="34" charset="0"/>
              </a:rPr>
              <a:t>r</a:t>
            </a:r>
            <a:r>
              <a:rPr lang="en-GB" sz="2000" dirty="0" smtClean="0">
                <a:solidFill>
                  <a:schemeClr val="tx2"/>
                </a:solidFill>
                <a:latin typeface="Calibri" pitchFamily="34" charset="0"/>
              </a:rPr>
              <a:t> </a:t>
            </a:r>
            <a:r>
              <a:rPr lang="en-GB" sz="2000" dirty="0">
                <a:solidFill>
                  <a:schemeClr val="tx2"/>
                </a:solidFill>
                <a:latin typeface="Calibri" pitchFamily="34" charset="0"/>
              </a:rPr>
              <a:t>or </a:t>
            </a:r>
            <a:r>
              <a:rPr lang="en-GB" sz="2000" i="1" dirty="0">
                <a:solidFill>
                  <a:schemeClr val="tx2"/>
                </a:solidFill>
                <a:latin typeface="Calibri" pitchFamily="34" charset="0"/>
              </a:rPr>
              <a:t>R</a:t>
            </a:r>
            <a:r>
              <a:rPr lang="en-GB" sz="2000" dirty="0">
                <a:solidFill>
                  <a:schemeClr val="tx2"/>
                </a:solidFill>
                <a:latin typeface="Calibri" pitchFamily="34" charset="0"/>
              </a:rPr>
              <a:t> </a:t>
            </a:r>
            <a:r>
              <a:rPr lang="en-GB" sz="2000" i="1" dirty="0">
                <a:solidFill>
                  <a:schemeClr val="tx2"/>
                </a:solidFill>
                <a:latin typeface="Calibri" pitchFamily="34" charset="0"/>
              </a:rPr>
              <a:t>(</a:t>
            </a:r>
            <a:r>
              <a:rPr lang="en-GB" sz="2000" i="1" dirty="0" smtClean="0">
                <a:solidFill>
                  <a:schemeClr val="tx2"/>
                </a:solidFill>
                <a:latin typeface="Calibri" pitchFamily="34" charset="0"/>
              </a:rPr>
              <a:t>0 </a:t>
            </a:r>
            <a:r>
              <a:rPr lang="en-GB" sz="2000" i="1" dirty="0" smtClean="0">
                <a:solidFill>
                  <a:schemeClr val="tx2"/>
                </a:solidFill>
                <a:latin typeface="Calibri" pitchFamily="34" charset="0"/>
                <a:sym typeface="Symbol" pitchFamily="18" charset="2"/>
              </a:rPr>
              <a:t>  </a:t>
            </a:r>
            <a:r>
              <a:rPr lang="en-GB" sz="2000" dirty="0">
                <a:solidFill>
                  <a:schemeClr val="tx2"/>
                </a:solidFill>
                <a:latin typeface="Calibri" pitchFamily="34" charset="0"/>
              </a:rPr>
              <a:t>R</a:t>
            </a:r>
            <a:r>
              <a:rPr lang="en-GB" sz="2000" i="1" dirty="0">
                <a:solidFill>
                  <a:schemeClr val="tx2"/>
                </a:solidFill>
                <a:latin typeface="Calibri" pitchFamily="34" charset="0"/>
                <a:sym typeface="Symbol" pitchFamily="18" charset="2"/>
              </a:rPr>
              <a:t> </a:t>
            </a:r>
            <a:r>
              <a:rPr lang="en-GB" sz="2000" dirty="0">
                <a:solidFill>
                  <a:schemeClr val="tx2"/>
                </a:solidFill>
                <a:latin typeface="Calibri" pitchFamily="34" charset="0"/>
              </a:rPr>
              <a:t> </a:t>
            </a:r>
            <a:r>
              <a:rPr lang="en-GB" sz="2000" dirty="0" smtClean="0">
                <a:solidFill>
                  <a:schemeClr val="tx2"/>
                </a:solidFill>
                <a:latin typeface="Calibri" pitchFamily="34" charset="0"/>
              </a:rPr>
              <a:t> </a:t>
            </a:r>
            <a:r>
              <a:rPr lang="en-GB" sz="2000" i="1" dirty="0" smtClean="0">
                <a:solidFill>
                  <a:schemeClr val="tx2"/>
                </a:solidFill>
                <a:latin typeface="Calibri" pitchFamily="34" charset="0"/>
              </a:rPr>
              <a:t>1</a:t>
            </a:r>
            <a:r>
              <a:rPr lang="en-GB" sz="2000" i="1" dirty="0">
                <a:solidFill>
                  <a:schemeClr val="tx2"/>
                </a:solidFill>
                <a:latin typeface="Calibri" pitchFamily="34" charset="0"/>
              </a:rPr>
              <a:t>)</a:t>
            </a:r>
            <a:r>
              <a:rPr lang="en-GB" sz="2000" dirty="0">
                <a:solidFill>
                  <a:schemeClr val="tx2"/>
                </a:solidFill>
                <a:latin typeface="Calibri" pitchFamily="34" charset="0"/>
              </a:rPr>
              <a:t> is </a:t>
            </a:r>
            <a:r>
              <a:rPr lang="en-GB" sz="2000" dirty="0" smtClean="0">
                <a:solidFill>
                  <a:schemeClr val="tx2"/>
                </a:solidFill>
                <a:latin typeface="Calibri" pitchFamily="34" charset="0"/>
              </a:rPr>
              <a:t> </a:t>
            </a:r>
            <a:r>
              <a:rPr lang="en-GB" sz="2000" dirty="0" smtClean="0">
                <a:solidFill>
                  <a:srgbClr val="FF0000"/>
                </a:solidFill>
                <a:latin typeface="Calibri" pitchFamily="34" charset="0"/>
              </a:rPr>
              <a:t>degree </a:t>
            </a:r>
            <a:r>
              <a:rPr lang="en-GB" sz="2000" dirty="0">
                <a:solidFill>
                  <a:srgbClr val="FF0000"/>
                </a:solidFill>
                <a:latin typeface="Calibri" pitchFamily="34" charset="0"/>
              </a:rPr>
              <a:t>of</a:t>
            </a:r>
            <a:r>
              <a:rPr lang="en-GB" sz="2000" dirty="0">
                <a:solidFill>
                  <a:schemeClr val="tx2"/>
                </a:solidFill>
                <a:latin typeface="Calibri" pitchFamily="34" charset="0"/>
              </a:rPr>
              <a:t> </a:t>
            </a:r>
            <a:r>
              <a:rPr lang="en-GB" sz="2000" dirty="0">
                <a:solidFill>
                  <a:srgbClr val="FF0000"/>
                </a:solidFill>
                <a:latin typeface="Calibri" pitchFamily="34" charset="0"/>
              </a:rPr>
              <a:t>association</a:t>
            </a:r>
            <a:r>
              <a:rPr lang="en-GB" sz="2000" b="1" dirty="0">
                <a:solidFill>
                  <a:srgbClr val="FF0000"/>
                </a:solidFill>
                <a:latin typeface="Calibri" pitchFamily="34" charset="0"/>
              </a:rPr>
              <a:t> </a:t>
            </a:r>
            <a:r>
              <a:rPr lang="en-GB" sz="2000" dirty="0">
                <a:solidFill>
                  <a:schemeClr val="tx2"/>
                </a:solidFill>
                <a:latin typeface="Calibri" pitchFamily="34" charset="0"/>
              </a:rPr>
              <a:t>of </a:t>
            </a:r>
            <a:r>
              <a:rPr lang="en-GB" sz="2000" i="1" dirty="0">
                <a:solidFill>
                  <a:schemeClr val="tx2"/>
                </a:solidFill>
                <a:latin typeface="Calibri" pitchFamily="34" charset="0"/>
              </a:rPr>
              <a:t>X </a:t>
            </a:r>
            <a:r>
              <a:rPr lang="en-GB" sz="2000" dirty="0">
                <a:solidFill>
                  <a:schemeClr val="tx2"/>
                </a:solidFill>
                <a:latin typeface="Calibri" pitchFamily="34" charset="0"/>
              </a:rPr>
              <a:t>and </a:t>
            </a:r>
            <a:r>
              <a:rPr lang="en-GB" sz="2000" i="1" dirty="0">
                <a:solidFill>
                  <a:schemeClr val="tx2"/>
                </a:solidFill>
                <a:latin typeface="Calibri" pitchFamily="34" charset="0"/>
              </a:rPr>
              <a:t>Y </a:t>
            </a:r>
            <a:r>
              <a:rPr lang="en-GB" sz="2000" dirty="0">
                <a:solidFill>
                  <a:schemeClr val="tx2"/>
                </a:solidFill>
                <a:latin typeface="Calibri" pitchFamily="34" charset="0"/>
              </a:rPr>
              <a:t>(strength of linear relationship). Mathematically</a:t>
            </a:r>
          </a:p>
          <a:p>
            <a:pPr marL="342900" indent="-342900">
              <a:spcBef>
                <a:spcPct val="20000"/>
              </a:spcBef>
            </a:pPr>
            <a:endParaRPr lang="en-GB" sz="2000" dirty="0">
              <a:solidFill>
                <a:schemeClr val="tx2"/>
              </a:solidFill>
              <a:latin typeface="Calibri" pitchFamily="34" charset="0"/>
            </a:endParaRPr>
          </a:p>
          <a:p>
            <a:pPr marL="342900" indent="-342900">
              <a:spcBef>
                <a:spcPct val="20000"/>
              </a:spcBef>
            </a:pPr>
            <a:endParaRPr lang="en-GB" sz="2000" dirty="0">
              <a:solidFill>
                <a:schemeClr val="tx2"/>
              </a:solidFill>
              <a:latin typeface="Calibri" pitchFamily="34" charset="0"/>
            </a:endParaRPr>
          </a:p>
          <a:p>
            <a:pPr marL="342900" indent="-342900">
              <a:spcBef>
                <a:spcPct val="20000"/>
              </a:spcBef>
            </a:pPr>
            <a:endParaRPr lang="en-GB" sz="2000" dirty="0">
              <a:solidFill>
                <a:schemeClr val="tx2"/>
              </a:solidFill>
              <a:latin typeface="Calibri" pitchFamily="34" charset="0"/>
            </a:endParaRPr>
          </a:p>
          <a:p>
            <a:pPr marL="342900" indent="-342900">
              <a:spcBef>
                <a:spcPct val="20000"/>
              </a:spcBef>
              <a:buFontTx/>
              <a:buChar char="•"/>
            </a:pPr>
            <a:r>
              <a:rPr lang="en-GB" sz="2000" dirty="0" smtClean="0">
                <a:solidFill>
                  <a:srgbClr val="000066"/>
                </a:solidFill>
                <a:latin typeface="Calibri" pitchFamily="34" charset="0"/>
              </a:rPr>
              <a:t>Suppose </a:t>
            </a:r>
            <a:r>
              <a:rPr lang="en-GB" sz="2000" i="1" dirty="0" err="1">
                <a:solidFill>
                  <a:srgbClr val="000066"/>
                </a:solidFill>
                <a:latin typeface="Calibri" pitchFamily="34" charset="0"/>
              </a:rPr>
              <a:t>r</a:t>
            </a:r>
            <a:r>
              <a:rPr lang="en-GB" sz="2000" i="1" baseline="-25000" dirty="0" err="1">
                <a:solidFill>
                  <a:srgbClr val="000066"/>
                </a:solidFill>
                <a:latin typeface="Calibri" pitchFamily="34" charset="0"/>
              </a:rPr>
              <a:t>XY</a:t>
            </a:r>
            <a:r>
              <a:rPr lang="en-GB" sz="2000" i="1" dirty="0">
                <a:solidFill>
                  <a:srgbClr val="000066"/>
                </a:solidFill>
                <a:latin typeface="Calibri" pitchFamily="34" charset="0"/>
              </a:rPr>
              <a:t> </a:t>
            </a:r>
            <a:r>
              <a:rPr lang="en-GB" sz="2000" dirty="0">
                <a:solidFill>
                  <a:srgbClr val="000066"/>
                </a:solidFill>
                <a:latin typeface="Calibri" pitchFamily="34" charset="0"/>
              </a:rPr>
              <a:t> </a:t>
            </a:r>
            <a:r>
              <a:rPr lang="en-GB" sz="2000" dirty="0">
                <a:solidFill>
                  <a:srgbClr val="000066"/>
                </a:solidFill>
                <a:latin typeface="Calibri" pitchFamily="34" charset="0"/>
                <a:sym typeface="Symbol" pitchFamily="18" charset="2"/>
              </a:rPr>
              <a:t></a:t>
            </a:r>
            <a:r>
              <a:rPr lang="en-GB" sz="2000" dirty="0">
                <a:solidFill>
                  <a:srgbClr val="000066"/>
                </a:solidFill>
                <a:latin typeface="Calibri" pitchFamily="34" charset="0"/>
              </a:rPr>
              <a:t>1, </a:t>
            </a:r>
            <a:r>
              <a:rPr lang="en-GB" sz="2000" i="1" dirty="0">
                <a:solidFill>
                  <a:srgbClr val="000066"/>
                </a:solidFill>
                <a:latin typeface="Calibri" pitchFamily="34" charset="0"/>
              </a:rPr>
              <a:t>X</a:t>
            </a:r>
            <a:r>
              <a:rPr lang="en-GB" sz="2000" dirty="0">
                <a:solidFill>
                  <a:srgbClr val="000066"/>
                </a:solidFill>
                <a:latin typeface="Calibri" pitchFamily="34" charset="0"/>
              </a:rPr>
              <a:t> is a function of </a:t>
            </a:r>
            <a:r>
              <a:rPr lang="en-GB" sz="2000" i="1" dirty="0">
                <a:solidFill>
                  <a:srgbClr val="000066"/>
                </a:solidFill>
                <a:latin typeface="Calibri" pitchFamily="34" charset="0"/>
              </a:rPr>
              <a:t>Z </a:t>
            </a:r>
            <a:r>
              <a:rPr lang="en-GB" sz="2000" dirty="0">
                <a:solidFill>
                  <a:srgbClr val="000066"/>
                </a:solidFill>
                <a:latin typeface="Calibri" pitchFamily="34" charset="0"/>
              </a:rPr>
              <a:t>and </a:t>
            </a:r>
            <a:r>
              <a:rPr lang="en-GB" sz="2000" i="1" dirty="0">
                <a:solidFill>
                  <a:srgbClr val="000066"/>
                </a:solidFill>
                <a:latin typeface="Calibri" pitchFamily="34" charset="0"/>
              </a:rPr>
              <a:t>Y</a:t>
            </a:r>
            <a:r>
              <a:rPr lang="en-GB" sz="2000" dirty="0">
                <a:solidFill>
                  <a:srgbClr val="000066"/>
                </a:solidFill>
                <a:latin typeface="Calibri" pitchFamily="34" charset="0"/>
              </a:rPr>
              <a:t> is a function of </a:t>
            </a:r>
            <a:r>
              <a:rPr lang="en-GB" sz="2000" i="1" dirty="0">
                <a:solidFill>
                  <a:srgbClr val="000066"/>
                </a:solidFill>
                <a:latin typeface="Calibri" pitchFamily="34" charset="0"/>
              </a:rPr>
              <a:t>Z also.</a:t>
            </a:r>
            <a:r>
              <a:rPr lang="en-GB" sz="2000" dirty="0">
                <a:solidFill>
                  <a:srgbClr val="000066"/>
                </a:solidFill>
                <a:latin typeface="Calibri" pitchFamily="34" charset="0"/>
              </a:rPr>
              <a:t> Does </a:t>
            </a:r>
            <a:r>
              <a:rPr lang="en-GB" sz="2000" dirty="0">
                <a:solidFill>
                  <a:srgbClr val="FF0000"/>
                </a:solidFill>
                <a:latin typeface="Calibri" pitchFamily="34" charset="0"/>
              </a:rPr>
              <a:t>not</a:t>
            </a:r>
            <a:r>
              <a:rPr lang="en-GB" sz="2000" dirty="0">
                <a:latin typeface="Calibri" pitchFamily="34" charset="0"/>
              </a:rPr>
              <a:t> </a:t>
            </a:r>
            <a:r>
              <a:rPr lang="en-GB" sz="2000" dirty="0">
                <a:solidFill>
                  <a:srgbClr val="000066"/>
                </a:solidFill>
                <a:latin typeface="Calibri" pitchFamily="34" charset="0"/>
              </a:rPr>
              <a:t>follow that </a:t>
            </a:r>
            <a:r>
              <a:rPr lang="en-GB" sz="2000" i="1" dirty="0" err="1">
                <a:solidFill>
                  <a:srgbClr val="000066"/>
                </a:solidFill>
                <a:latin typeface="Calibri" pitchFamily="34" charset="0"/>
              </a:rPr>
              <a:t>r</a:t>
            </a:r>
            <a:r>
              <a:rPr lang="en-GB" sz="2000" i="1" baseline="-25000" dirty="0" err="1">
                <a:solidFill>
                  <a:srgbClr val="000066"/>
                </a:solidFill>
                <a:latin typeface="Calibri" pitchFamily="34" charset="0"/>
              </a:rPr>
              <a:t>XY</a:t>
            </a:r>
            <a:r>
              <a:rPr lang="en-GB" sz="2000" dirty="0">
                <a:solidFill>
                  <a:srgbClr val="000066"/>
                </a:solidFill>
                <a:latin typeface="Calibri" pitchFamily="34" charset="0"/>
              </a:rPr>
              <a:t> makes sense, as </a:t>
            </a:r>
            <a:r>
              <a:rPr lang="en-GB" sz="2000" i="1" dirty="0">
                <a:solidFill>
                  <a:srgbClr val="000066"/>
                </a:solidFill>
                <a:latin typeface="Calibri" pitchFamily="34" charset="0"/>
              </a:rPr>
              <a:t>Z </a:t>
            </a:r>
            <a:r>
              <a:rPr lang="en-GB" sz="2000" i="1" dirty="0" smtClean="0">
                <a:solidFill>
                  <a:srgbClr val="000066"/>
                </a:solidFill>
                <a:latin typeface="Calibri" pitchFamily="34" charset="0"/>
              </a:rPr>
              <a:t>relationship </a:t>
            </a:r>
            <a:r>
              <a:rPr lang="en-GB" sz="2000" dirty="0">
                <a:solidFill>
                  <a:srgbClr val="000066"/>
                </a:solidFill>
                <a:latin typeface="Calibri" pitchFamily="34" charset="0"/>
              </a:rPr>
              <a:t>may be</a:t>
            </a:r>
            <a:r>
              <a:rPr lang="en-GB" sz="2000" i="1" dirty="0">
                <a:solidFill>
                  <a:srgbClr val="000066"/>
                </a:solidFill>
                <a:latin typeface="Calibri" pitchFamily="34" charset="0"/>
              </a:rPr>
              <a:t>  </a:t>
            </a:r>
            <a:r>
              <a:rPr lang="en-GB" sz="2000" dirty="0">
                <a:solidFill>
                  <a:srgbClr val="000066"/>
                </a:solidFill>
                <a:latin typeface="Calibri" pitchFamily="34" charset="0"/>
              </a:rPr>
              <a:t>hidden.</a:t>
            </a:r>
            <a:r>
              <a:rPr lang="en-GB" sz="2000" b="1" dirty="0">
                <a:solidFill>
                  <a:srgbClr val="000066"/>
                </a:solidFill>
                <a:latin typeface="Calibri" pitchFamily="34" charset="0"/>
              </a:rPr>
              <a:t> </a:t>
            </a:r>
            <a:r>
              <a:rPr lang="en-GB" sz="2000" dirty="0">
                <a:solidFill>
                  <a:srgbClr val="000066"/>
                </a:solidFill>
                <a:latin typeface="Calibri" pitchFamily="34" charset="0"/>
              </a:rPr>
              <a:t>Recognising hidden dependencies </a:t>
            </a:r>
            <a:r>
              <a:rPr lang="en-GB" sz="2000" b="1" dirty="0">
                <a:solidFill>
                  <a:srgbClr val="FF0000"/>
                </a:solidFill>
                <a:latin typeface="Calibri" pitchFamily="34" charset="0"/>
              </a:rPr>
              <a:t>(</a:t>
            </a:r>
            <a:r>
              <a:rPr lang="en-GB" sz="2000" b="1" dirty="0" err="1">
                <a:solidFill>
                  <a:srgbClr val="FF0000"/>
                </a:solidFill>
                <a:latin typeface="Calibri" pitchFamily="34" charset="0"/>
              </a:rPr>
              <a:t>collinearity</a:t>
            </a:r>
            <a:r>
              <a:rPr lang="en-GB" sz="2000" b="1" dirty="0">
                <a:solidFill>
                  <a:srgbClr val="FF0000"/>
                </a:solidFill>
                <a:latin typeface="Calibri" pitchFamily="34" charset="0"/>
              </a:rPr>
              <a:t>)</a:t>
            </a:r>
            <a:r>
              <a:rPr lang="en-GB" sz="2000" dirty="0">
                <a:solidFill>
                  <a:srgbClr val="FF0000"/>
                </a:solidFill>
                <a:latin typeface="Calibri" pitchFamily="34" charset="0"/>
              </a:rPr>
              <a:t> </a:t>
            </a:r>
            <a:r>
              <a:rPr lang="en-GB" sz="2000" dirty="0">
                <a:solidFill>
                  <a:srgbClr val="000066"/>
                </a:solidFill>
                <a:latin typeface="Calibri" pitchFamily="34" charset="0"/>
              </a:rPr>
              <a:t>between </a:t>
            </a:r>
            <a:r>
              <a:rPr lang="en-GB" sz="2000" dirty="0" smtClean="0">
                <a:solidFill>
                  <a:srgbClr val="000066"/>
                </a:solidFill>
                <a:latin typeface="Calibri" pitchFamily="34" charset="0"/>
              </a:rPr>
              <a:t>variables </a:t>
            </a:r>
            <a:r>
              <a:rPr lang="en-GB" sz="2000" dirty="0">
                <a:solidFill>
                  <a:srgbClr val="000066"/>
                </a:solidFill>
                <a:latin typeface="Calibri" pitchFamily="34" charset="0"/>
              </a:rPr>
              <a:t>difficult.</a:t>
            </a:r>
            <a:r>
              <a:rPr lang="en-GB" sz="2000" dirty="0">
                <a:latin typeface="Calibri" pitchFamily="34" charset="0"/>
              </a:rPr>
              <a:t> </a:t>
            </a:r>
            <a:endParaRPr lang="en-GB" sz="2000" dirty="0" smtClean="0">
              <a:latin typeface="Calibri" pitchFamily="34" charset="0"/>
            </a:endParaRPr>
          </a:p>
          <a:p>
            <a:pPr>
              <a:spcBef>
                <a:spcPct val="20000"/>
              </a:spcBef>
            </a:pPr>
            <a:r>
              <a:rPr lang="en-GB" sz="2000" i="1" dirty="0" smtClean="0">
                <a:solidFill>
                  <a:srgbClr val="000066"/>
                </a:solidFill>
                <a:latin typeface="Calibri" pitchFamily="34" charset="0"/>
              </a:rPr>
              <a:t>E.g</a:t>
            </a:r>
            <a:r>
              <a:rPr lang="en-GB" sz="2000" i="1" dirty="0">
                <a:solidFill>
                  <a:srgbClr val="000066"/>
                </a:solidFill>
                <a:latin typeface="Calibri" pitchFamily="34" charset="0"/>
              </a:rPr>
              <a:t>. high r between heart disease deaths now and No. of cigarettes consumed twenty years earlier does not establish a cause-and-effect relationship.</a:t>
            </a:r>
          </a:p>
        </p:txBody>
      </p:sp>
      <p:graphicFrame>
        <p:nvGraphicFramePr>
          <p:cNvPr id="20486" name="Object 6"/>
          <p:cNvGraphicFramePr>
            <a:graphicFrameLocks noChangeAspect="1"/>
          </p:cNvGraphicFramePr>
          <p:nvPr>
            <p:extLst>
              <p:ext uri="{D42A27DB-BD31-4B8C-83A1-F6EECF244321}">
                <p14:modId xmlns:p14="http://schemas.microsoft.com/office/powerpoint/2010/main" val="22449426"/>
              </p:ext>
            </p:extLst>
          </p:nvPr>
        </p:nvGraphicFramePr>
        <p:xfrm>
          <a:off x="2771800" y="3284984"/>
          <a:ext cx="2130425" cy="757237"/>
        </p:xfrm>
        <a:graphic>
          <a:graphicData uri="http://schemas.openxmlformats.org/presentationml/2006/ole">
            <mc:AlternateContent xmlns:mc="http://schemas.openxmlformats.org/markup-compatibility/2006">
              <mc:Choice xmlns:v="urn:schemas-microsoft-com:vml" Requires="v">
                <p:oleObj spid="_x0000_s20499" name="Equation" r:id="rId3" imgW="1180588" imgH="418918" progId="Equation.3">
                  <p:embed/>
                </p:oleObj>
              </mc:Choice>
              <mc:Fallback>
                <p:oleObj name="Equation" r:id="rId3" imgW="1180588" imgH="418918"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3284984"/>
                        <a:ext cx="213042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457200" y="274638"/>
            <a:ext cx="8229600" cy="850106"/>
          </a:xfrm>
        </p:spPr>
        <p:txBody>
          <a:bodyPr/>
          <a:lstStyle/>
          <a:p>
            <a:pPr eaLnBrk="1" hangingPunct="1"/>
            <a:r>
              <a:rPr lang="en-IE" sz="3200" b="1" dirty="0" smtClean="0">
                <a:solidFill>
                  <a:schemeClr val="tx2"/>
                </a:solidFill>
              </a:rPr>
              <a:t>Time Series</a:t>
            </a:r>
          </a:p>
        </p:txBody>
      </p:sp>
      <p:sp>
        <p:nvSpPr>
          <p:cNvPr id="62466" name="Content Placeholder 2"/>
          <p:cNvSpPr>
            <a:spLocks noGrp="1"/>
          </p:cNvSpPr>
          <p:nvPr>
            <p:ph idx="1"/>
          </p:nvPr>
        </p:nvSpPr>
        <p:spPr>
          <a:xfrm>
            <a:off x="457200" y="1124744"/>
            <a:ext cx="8435280" cy="5328592"/>
          </a:xfrm>
        </p:spPr>
        <p:txBody>
          <a:bodyPr/>
          <a:lstStyle/>
          <a:p>
            <a:pPr marL="0" indent="0" eaLnBrk="1" hangingPunct="1">
              <a:buNone/>
            </a:pPr>
            <a:r>
              <a:rPr lang="en-IE" sz="2200" b="1" dirty="0" smtClean="0">
                <a:solidFill>
                  <a:srgbClr val="FF0000"/>
                </a:solidFill>
              </a:rPr>
              <a:t>Assumptions </a:t>
            </a:r>
            <a:r>
              <a:rPr lang="en-IE" sz="2200" dirty="0" smtClean="0">
                <a:solidFill>
                  <a:srgbClr val="000066"/>
                </a:solidFill>
              </a:rPr>
              <a:t>underlying Linear Models, (ANOVA, Regression)</a:t>
            </a:r>
          </a:p>
          <a:p>
            <a:pPr marL="0" indent="0" eaLnBrk="1" hangingPunct="1">
              <a:buNone/>
            </a:pPr>
            <a:endParaRPr lang="en-IE" sz="1000" dirty="0" smtClean="0"/>
          </a:p>
          <a:p>
            <a:pPr marL="0" indent="0" eaLnBrk="1" hangingPunct="1">
              <a:buNone/>
            </a:pPr>
            <a:r>
              <a:rPr lang="en-IE" sz="2200" dirty="0" smtClean="0">
                <a:solidFill>
                  <a:srgbClr val="000066"/>
                </a:solidFill>
              </a:rPr>
              <a:t>Errors</a:t>
            </a:r>
            <a:endParaRPr lang="en-IE" sz="2200" dirty="0" smtClean="0"/>
          </a:p>
          <a:p>
            <a:pPr marL="0" indent="0" eaLnBrk="1" hangingPunct="1">
              <a:buNone/>
            </a:pPr>
            <a:r>
              <a:rPr lang="en-IE" sz="2200" dirty="0" smtClean="0"/>
              <a:t>                                                                                  </a:t>
            </a:r>
            <a:r>
              <a:rPr lang="en-IE" sz="2200" dirty="0" smtClean="0">
                <a:solidFill>
                  <a:srgbClr val="000066"/>
                </a:solidFill>
              </a:rPr>
              <a:t>Mean and variance,  </a:t>
            </a:r>
          </a:p>
          <a:p>
            <a:pPr marL="0" indent="0" eaLnBrk="1" hangingPunct="1">
              <a:buNone/>
            </a:pPr>
            <a:r>
              <a:rPr lang="en-IE" sz="2200" dirty="0">
                <a:solidFill>
                  <a:srgbClr val="000066"/>
                </a:solidFill>
              </a:rPr>
              <a:t> </a:t>
            </a:r>
            <a:r>
              <a:rPr lang="en-IE" sz="2200" dirty="0" smtClean="0">
                <a:solidFill>
                  <a:srgbClr val="000066"/>
                </a:solidFill>
              </a:rPr>
              <a:t>                  Normally                                     where variance homogeneous</a:t>
            </a:r>
          </a:p>
          <a:p>
            <a:pPr marL="0" indent="0" eaLnBrk="1" hangingPunct="1">
              <a:buNone/>
            </a:pPr>
            <a:r>
              <a:rPr lang="en-IE" sz="2200" dirty="0">
                <a:solidFill>
                  <a:srgbClr val="000066"/>
                </a:solidFill>
              </a:rPr>
              <a:t> </a:t>
            </a:r>
            <a:r>
              <a:rPr lang="en-IE" sz="2200" dirty="0" smtClean="0">
                <a:solidFill>
                  <a:srgbClr val="000066"/>
                </a:solidFill>
              </a:rPr>
              <a:t>             </a:t>
            </a:r>
            <a:r>
              <a:rPr lang="en-IE" sz="2200" dirty="0" smtClean="0">
                <a:solidFill>
                  <a:srgbClr val="FF0000"/>
                </a:solidFill>
              </a:rPr>
              <a:t>Independently</a:t>
            </a:r>
            <a:endParaRPr lang="en-IE" sz="2200" dirty="0">
              <a:solidFill>
                <a:srgbClr val="FF0000"/>
              </a:solidFill>
            </a:endParaRPr>
          </a:p>
          <a:p>
            <a:pPr marL="0" indent="0" eaLnBrk="1" hangingPunct="1">
              <a:buNone/>
            </a:pPr>
            <a:r>
              <a:rPr lang="en-IE" sz="2200" dirty="0" smtClean="0"/>
              <a:t> </a:t>
            </a:r>
            <a:r>
              <a:rPr lang="en-IE" sz="2200" dirty="0" smtClean="0">
                <a:solidFill>
                  <a:srgbClr val="000066"/>
                </a:solidFill>
              </a:rPr>
              <a:t>but time series imply sequential, trend or relationship, </a:t>
            </a:r>
            <a:r>
              <a:rPr lang="en-IE" sz="2200" dirty="0" smtClean="0">
                <a:solidFill>
                  <a:srgbClr val="FF0000"/>
                </a:solidFill>
              </a:rPr>
              <a:t>dependence</a:t>
            </a:r>
            <a:r>
              <a:rPr lang="en-IE" sz="2200" dirty="0" smtClean="0">
                <a:solidFill>
                  <a:srgbClr val="000066"/>
                </a:solidFill>
              </a:rPr>
              <a:t> …</a:t>
            </a:r>
            <a:r>
              <a:rPr lang="en-IE" sz="2200" dirty="0" smtClean="0"/>
              <a:t> </a:t>
            </a:r>
          </a:p>
          <a:p>
            <a:pPr eaLnBrk="1" hangingPunct="1">
              <a:buFont typeface="Symbol"/>
              <a:buChar char="Þ"/>
            </a:pPr>
            <a:r>
              <a:rPr lang="en-IE" sz="2200" dirty="0" smtClean="0">
                <a:solidFill>
                  <a:srgbClr val="FF0000"/>
                </a:solidFill>
                <a:sym typeface="Symbol"/>
              </a:rPr>
              <a:t>Failure of assumptions. </a:t>
            </a:r>
            <a:r>
              <a:rPr lang="en-IE" sz="2200" dirty="0" smtClean="0">
                <a:solidFill>
                  <a:srgbClr val="FF0000"/>
                </a:solidFill>
              </a:rPr>
              <a:t>       </a:t>
            </a:r>
          </a:p>
          <a:p>
            <a:pPr marL="0" indent="0" eaLnBrk="1" hangingPunct="1">
              <a:buNone/>
            </a:pPr>
            <a:r>
              <a:rPr lang="en-IE" sz="2200" dirty="0" smtClean="0">
                <a:solidFill>
                  <a:srgbClr val="000066"/>
                </a:solidFill>
              </a:rPr>
              <a:t>Role of </a:t>
            </a:r>
            <a:r>
              <a:rPr lang="en-IE" sz="2200" dirty="0" smtClean="0">
                <a:solidFill>
                  <a:srgbClr val="FF0000"/>
                </a:solidFill>
              </a:rPr>
              <a:t>Residual Plots /Statistics</a:t>
            </a:r>
            <a:r>
              <a:rPr lang="en-IE" sz="2200" dirty="0" smtClean="0">
                <a:solidFill>
                  <a:srgbClr val="000066"/>
                </a:solidFill>
              </a:rPr>
              <a:t>– to investigate assumptions’ validity  </a:t>
            </a:r>
          </a:p>
          <a:p>
            <a:pPr marL="0" indent="0" eaLnBrk="1" hangingPunct="1">
              <a:buNone/>
            </a:pPr>
            <a:r>
              <a:rPr lang="en-IE" sz="2200" dirty="0" smtClean="0">
                <a:solidFill>
                  <a:srgbClr val="000066"/>
                </a:solidFill>
              </a:rPr>
              <a:t>e.g. standardised residuals  </a:t>
            </a:r>
            <a:r>
              <a:rPr lang="en-IE" sz="2200" dirty="0" err="1" smtClean="0">
                <a:solidFill>
                  <a:srgbClr val="000066"/>
                </a:solidFill>
              </a:rPr>
              <a:t>vs</a:t>
            </a:r>
            <a:r>
              <a:rPr lang="en-IE" sz="2200" dirty="0" smtClean="0">
                <a:solidFill>
                  <a:srgbClr val="000066"/>
                </a:solidFill>
              </a:rPr>
              <a:t> supposed independent variable  ‘X’, demonstrates need for additional independent variables, variance not homogeneous , ‘trend’ (non-independence), where X can be seen as ‘sequential ‘ in some sense. </a:t>
            </a:r>
          </a:p>
          <a:p>
            <a:pPr marL="0" indent="0" eaLnBrk="1" hangingPunct="1">
              <a:buNone/>
            </a:pPr>
            <a:r>
              <a:rPr lang="en-IE" sz="2200" dirty="0" smtClean="0">
                <a:solidFill>
                  <a:srgbClr val="FF0000"/>
                </a:solidFill>
              </a:rPr>
              <a:t>Note: </a:t>
            </a:r>
            <a:r>
              <a:rPr lang="en-IE" sz="2200" i="1" dirty="0" smtClean="0">
                <a:solidFill>
                  <a:srgbClr val="000066"/>
                </a:solidFill>
              </a:rPr>
              <a:t>In practice, T.S. as long as possible.                                                                   </a:t>
            </a:r>
            <a:endParaRPr lang="en-IE" sz="2200" i="1" dirty="0">
              <a:solidFill>
                <a:srgbClr val="000066"/>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26756019"/>
              </p:ext>
            </p:extLst>
          </p:nvPr>
        </p:nvGraphicFramePr>
        <p:xfrm>
          <a:off x="2943225" y="1844824"/>
          <a:ext cx="1785938" cy="412750"/>
        </p:xfrm>
        <a:graphic>
          <a:graphicData uri="http://schemas.openxmlformats.org/presentationml/2006/ole">
            <mc:AlternateContent xmlns:mc="http://schemas.openxmlformats.org/markup-compatibility/2006">
              <mc:Choice xmlns:v="urn:schemas-microsoft-com:vml" Requires="v">
                <p:oleObj spid="_x0000_s24590" name="Equation" r:id="rId3" imgW="990360" imgH="228600" progId="Equation.3">
                  <p:embed/>
                </p:oleObj>
              </mc:Choice>
              <mc:Fallback>
                <p:oleObj name="Equation" r:id="rId3" imgW="990360" imgH="228600" progId="Equation.3">
                  <p:embed/>
                  <p:pic>
                    <p:nvPicPr>
                      <p:cNvPr id="0" name="Object 6"/>
                      <p:cNvPicPr>
                        <a:picLocks noChangeAspect="1" noChangeArrowheads="1"/>
                      </p:cNvPicPr>
                      <p:nvPr/>
                    </p:nvPicPr>
                    <p:blipFill>
                      <a:blip r:embed="rId4"/>
                      <a:srcRect/>
                      <a:stretch>
                        <a:fillRect/>
                      </a:stretch>
                    </p:blipFill>
                    <p:spPr bwMode="auto">
                      <a:xfrm>
                        <a:off x="2943225" y="1844824"/>
                        <a:ext cx="17859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Straight Arrow Connector 3"/>
          <p:cNvCxnSpPr/>
          <p:nvPr/>
        </p:nvCxnSpPr>
        <p:spPr>
          <a:xfrm flipH="1" flipV="1">
            <a:off x="4427984" y="2317424"/>
            <a:ext cx="1224136" cy="14401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771800" y="2204864"/>
            <a:ext cx="720080" cy="5040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131840" y="2132856"/>
            <a:ext cx="576064" cy="108012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pPr>
              <a:defRPr/>
            </a:pPr>
            <a:fld id="{52C04341-A0B7-4BF4-A8CA-6E6B3AF72889}" type="slidenum">
              <a:rPr lang="en-GB"/>
              <a:pPr>
                <a:defRPr/>
              </a:pPr>
              <a:t>3</a:t>
            </a:fld>
            <a:endParaRPr lang="en-GB"/>
          </a:p>
        </p:txBody>
      </p:sp>
      <p:sp>
        <p:nvSpPr>
          <p:cNvPr id="22543"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HT: Critical Regions and Symmetry</a:t>
            </a:r>
          </a:p>
        </p:txBody>
      </p:sp>
      <p:sp>
        <p:nvSpPr>
          <p:cNvPr id="22544" name="Rectangle 5"/>
          <p:cNvSpPr>
            <a:spLocks noChangeArrowheads="1"/>
          </p:cNvSpPr>
          <p:nvPr/>
        </p:nvSpPr>
        <p:spPr bwMode="auto">
          <a:xfrm>
            <a:off x="685800" y="1981200"/>
            <a:ext cx="7773988" cy="4327525"/>
          </a:xfrm>
          <a:prstGeom prst="rect">
            <a:avLst/>
          </a:prstGeom>
          <a:noFill/>
          <a:ln w="9525">
            <a:noFill/>
            <a:miter lim="800000"/>
            <a:headEnd/>
            <a:tailEnd/>
          </a:ln>
        </p:spPr>
        <p:txBody>
          <a:bodyPr/>
          <a:lstStyle/>
          <a:p>
            <a:pPr marL="342900" indent="-342900">
              <a:spcBef>
                <a:spcPct val="20000"/>
              </a:spcBef>
              <a:buFontTx/>
              <a:buChar char="•"/>
            </a:pPr>
            <a:r>
              <a:rPr lang="en-GB" sz="2200">
                <a:solidFill>
                  <a:srgbClr val="000066"/>
                </a:solidFill>
                <a:latin typeface="Calibri" pitchFamily="34" charset="0"/>
              </a:rPr>
              <a:t>For a</a:t>
            </a:r>
            <a:r>
              <a:rPr lang="en-GB" sz="2200">
                <a:latin typeface="Calibri" pitchFamily="34" charset="0"/>
              </a:rPr>
              <a:t> </a:t>
            </a:r>
            <a:r>
              <a:rPr lang="en-GB" sz="2200" b="1">
                <a:solidFill>
                  <a:srgbClr val="FF0000"/>
                </a:solidFill>
                <a:latin typeface="Calibri" pitchFamily="34" charset="0"/>
              </a:rPr>
              <a:t>symmetric 2-tailed</a:t>
            </a:r>
            <a:r>
              <a:rPr lang="en-GB" sz="2200">
                <a:latin typeface="Calibri" pitchFamily="34" charset="0"/>
              </a:rPr>
              <a:t> </a:t>
            </a:r>
            <a:r>
              <a:rPr lang="en-GB" sz="2200">
                <a:solidFill>
                  <a:srgbClr val="000066"/>
                </a:solidFill>
                <a:latin typeface="Calibri" pitchFamily="34" charset="0"/>
              </a:rPr>
              <a:t>hypothesis test:</a:t>
            </a:r>
          </a:p>
          <a:p>
            <a:pPr marL="342900" indent="-342900">
              <a:spcBef>
                <a:spcPct val="20000"/>
              </a:spcBef>
            </a:pPr>
            <a:r>
              <a:rPr lang="en-GB" sz="2200">
                <a:latin typeface="Calibri" pitchFamily="34" charset="0"/>
              </a:rPr>
              <a:t>                                                       </a:t>
            </a:r>
            <a:r>
              <a:rPr lang="en-GB" sz="2200">
                <a:solidFill>
                  <a:srgbClr val="000066"/>
                </a:solidFill>
                <a:latin typeface="Calibri" pitchFamily="34" charset="0"/>
              </a:rPr>
              <a:t>or</a:t>
            </a:r>
          </a:p>
          <a:p>
            <a:pPr marL="342900" indent="-342900">
              <a:spcBef>
                <a:spcPct val="20000"/>
              </a:spcBef>
            </a:pPr>
            <a:endParaRPr lang="en-GB" sz="2200">
              <a:solidFill>
                <a:srgbClr val="000066"/>
              </a:solidFill>
              <a:latin typeface="Calibri" pitchFamily="34" charset="0"/>
            </a:endParaRPr>
          </a:p>
          <a:p>
            <a:pPr marL="342900" indent="-342900">
              <a:spcBef>
                <a:spcPct val="20000"/>
              </a:spcBef>
            </a:pPr>
            <a:r>
              <a:rPr lang="en-GB" sz="2200">
                <a:latin typeface="Calibri" pitchFamily="34" charset="0"/>
              </a:rPr>
              <a:t>      </a:t>
            </a:r>
          </a:p>
          <a:p>
            <a:pPr marL="342900" indent="-342900">
              <a:spcBef>
                <a:spcPct val="20000"/>
              </a:spcBef>
            </a:pPr>
            <a:r>
              <a:rPr lang="en-GB" sz="2200">
                <a:latin typeface="Calibri" pitchFamily="34" charset="0"/>
              </a:rPr>
              <a:t>     </a:t>
            </a:r>
            <a:r>
              <a:rPr lang="en-GB" sz="2200">
                <a:solidFill>
                  <a:srgbClr val="000066"/>
                </a:solidFill>
                <a:latin typeface="Calibri" pitchFamily="34" charset="0"/>
              </a:rPr>
              <a:t>distinction =</a:t>
            </a:r>
            <a:r>
              <a:rPr lang="en-GB" sz="2200">
                <a:latin typeface="Calibri" pitchFamily="34" charset="0"/>
              </a:rPr>
              <a:t> </a:t>
            </a:r>
            <a:r>
              <a:rPr lang="en-GB" sz="2200" b="1">
                <a:solidFill>
                  <a:srgbClr val="FF0000"/>
                </a:solidFill>
                <a:latin typeface="Calibri" pitchFamily="34" charset="0"/>
              </a:rPr>
              <a:t>uni-</a:t>
            </a:r>
            <a:r>
              <a:rPr lang="en-GB" sz="2200">
                <a:latin typeface="Calibri" pitchFamily="34" charset="0"/>
              </a:rPr>
              <a:t> or </a:t>
            </a:r>
            <a:r>
              <a:rPr lang="en-GB" sz="2200" b="1">
                <a:solidFill>
                  <a:srgbClr val="FF0000"/>
                </a:solidFill>
                <a:latin typeface="Calibri" pitchFamily="34" charset="0"/>
              </a:rPr>
              <a:t>bi-directional </a:t>
            </a:r>
            <a:r>
              <a:rPr lang="en-GB" sz="2200">
                <a:solidFill>
                  <a:srgbClr val="000066"/>
                </a:solidFill>
                <a:latin typeface="Calibri" pitchFamily="34" charset="0"/>
              </a:rPr>
              <a:t>alternative hypotheses</a:t>
            </a:r>
          </a:p>
          <a:p>
            <a:pPr marL="342900" indent="-342900">
              <a:spcBef>
                <a:spcPct val="20000"/>
              </a:spcBef>
              <a:buFontTx/>
              <a:buChar char="•"/>
            </a:pPr>
            <a:endParaRPr lang="en-GB" sz="1400" b="1">
              <a:latin typeface="Calibri" pitchFamily="34" charset="0"/>
            </a:endParaRPr>
          </a:p>
          <a:p>
            <a:pPr marL="342900" indent="-342900">
              <a:spcBef>
                <a:spcPct val="20000"/>
              </a:spcBef>
              <a:buFontTx/>
              <a:buChar char="•"/>
            </a:pPr>
            <a:r>
              <a:rPr lang="en-GB" sz="2200" b="1">
                <a:solidFill>
                  <a:srgbClr val="FF0000"/>
                </a:solidFill>
                <a:latin typeface="Calibri" pitchFamily="34" charset="0"/>
              </a:rPr>
              <a:t>Non-Symmetric, 2-tailed</a:t>
            </a:r>
          </a:p>
          <a:p>
            <a:pPr marL="342900" indent="-342900">
              <a:spcBef>
                <a:spcPct val="20000"/>
              </a:spcBef>
              <a:buFontTx/>
              <a:buChar char="•"/>
            </a:pPr>
            <a:endParaRPr lang="en-GB" sz="2200" b="1">
              <a:latin typeface="Calibri" pitchFamily="34" charset="0"/>
            </a:endParaRPr>
          </a:p>
          <a:p>
            <a:pPr marL="342900" indent="-342900">
              <a:spcBef>
                <a:spcPct val="20000"/>
              </a:spcBef>
              <a:buFontTx/>
              <a:buChar char="•"/>
            </a:pPr>
            <a:endParaRPr lang="en-GB" sz="2200" b="1">
              <a:latin typeface="Calibri" pitchFamily="34" charset="0"/>
            </a:endParaRPr>
          </a:p>
          <a:p>
            <a:pPr marL="342900" indent="-342900">
              <a:spcBef>
                <a:spcPct val="20000"/>
              </a:spcBef>
              <a:buFontTx/>
              <a:buChar char="•"/>
            </a:pPr>
            <a:endParaRPr lang="en-GB" sz="2200" b="1">
              <a:latin typeface="Calibri" pitchFamily="34" charset="0"/>
            </a:endParaRPr>
          </a:p>
          <a:p>
            <a:pPr marL="342900" indent="-342900">
              <a:spcBef>
                <a:spcPct val="20000"/>
              </a:spcBef>
              <a:buFontTx/>
              <a:buChar char="•"/>
            </a:pPr>
            <a:r>
              <a:rPr lang="en-GB" sz="2200">
                <a:solidFill>
                  <a:srgbClr val="000066"/>
                </a:solidFill>
                <a:latin typeface="Calibri" pitchFamily="34" charset="0"/>
              </a:rPr>
              <a:t>For</a:t>
            </a:r>
            <a:r>
              <a:rPr lang="en-GB" sz="2200" b="1">
                <a:solidFill>
                  <a:srgbClr val="000066"/>
                </a:solidFill>
                <a:latin typeface="Calibri" pitchFamily="34" charset="0"/>
              </a:rPr>
              <a:t> </a:t>
            </a:r>
            <a:r>
              <a:rPr lang="en-GB" sz="2200" i="1">
                <a:solidFill>
                  <a:srgbClr val="000066"/>
                </a:solidFill>
                <a:latin typeface="Calibri" pitchFamily="34" charset="0"/>
              </a:rPr>
              <a:t>a=0</a:t>
            </a:r>
            <a:r>
              <a:rPr lang="en-GB" sz="2200">
                <a:solidFill>
                  <a:srgbClr val="000066"/>
                </a:solidFill>
                <a:latin typeface="Calibri" pitchFamily="34" charset="0"/>
              </a:rPr>
              <a:t> or </a:t>
            </a:r>
            <a:r>
              <a:rPr lang="en-GB" sz="2200" i="1">
                <a:solidFill>
                  <a:srgbClr val="000066"/>
                </a:solidFill>
                <a:latin typeface="Calibri" pitchFamily="34" charset="0"/>
              </a:rPr>
              <a:t>b=0</a:t>
            </a:r>
            <a:r>
              <a:rPr lang="en-GB" sz="2200">
                <a:solidFill>
                  <a:srgbClr val="000066"/>
                </a:solidFill>
                <a:latin typeface="Calibri" pitchFamily="34" charset="0"/>
              </a:rPr>
              <a:t>, reduces to 1-tailed case</a:t>
            </a:r>
          </a:p>
        </p:txBody>
      </p:sp>
      <p:graphicFrame>
        <p:nvGraphicFramePr>
          <p:cNvPr id="22538" name="Object 10"/>
          <p:cNvGraphicFramePr>
            <a:graphicFrameLocks noChangeAspect="1"/>
          </p:cNvGraphicFramePr>
          <p:nvPr/>
        </p:nvGraphicFramePr>
        <p:xfrm>
          <a:off x="2057400" y="2393950"/>
          <a:ext cx="1866900" cy="411163"/>
        </p:xfrm>
        <a:graphic>
          <a:graphicData uri="http://schemas.openxmlformats.org/presentationml/2006/ole">
            <mc:AlternateContent xmlns:mc="http://schemas.openxmlformats.org/markup-compatibility/2006">
              <mc:Choice xmlns:v="urn:schemas-microsoft-com:vml" Requires="v">
                <p:oleObj spid="_x0000_s22582" name="Equation" r:id="rId3" imgW="1002865" imgH="215806" progId="Equation.3">
                  <p:embed/>
                </p:oleObj>
              </mc:Choice>
              <mc:Fallback>
                <p:oleObj name="Equation" r:id="rId3" imgW="1002865" imgH="215806"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393950"/>
                        <a:ext cx="18669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9" name="Object 11"/>
          <p:cNvGraphicFramePr>
            <a:graphicFrameLocks noChangeAspect="1"/>
          </p:cNvGraphicFramePr>
          <p:nvPr/>
        </p:nvGraphicFramePr>
        <p:xfrm>
          <a:off x="2513013" y="2852738"/>
          <a:ext cx="1411287" cy="438150"/>
        </p:xfrm>
        <a:graphic>
          <a:graphicData uri="http://schemas.openxmlformats.org/presentationml/2006/ole">
            <mc:AlternateContent xmlns:mc="http://schemas.openxmlformats.org/markup-compatibility/2006">
              <mc:Choice xmlns:v="urn:schemas-microsoft-com:vml" Requires="v">
                <p:oleObj spid="_x0000_s22583" name="Equation" r:id="rId5" imgW="914003" imgH="215806" progId="Equation.3">
                  <p:embed/>
                </p:oleObj>
              </mc:Choice>
              <mc:Fallback>
                <p:oleObj name="Equation" r:id="rId5" imgW="914003" imgH="215806"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3013" y="2852738"/>
                        <a:ext cx="1411287"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0" name="Object 12"/>
          <p:cNvGraphicFramePr>
            <a:graphicFrameLocks noChangeAspect="1"/>
          </p:cNvGraphicFramePr>
          <p:nvPr/>
        </p:nvGraphicFramePr>
        <p:xfrm>
          <a:off x="2208213" y="4652963"/>
          <a:ext cx="1571625" cy="395287"/>
        </p:xfrm>
        <a:graphic>
          <a:graphicData uri="http://schemas.openxmlformats.org/presentationml/2006/ole">
            <mc:AlternateContent xmlns:mc="http://schemas.openxmlformats.org/markup-compatibility/2006">
              <mc:Choice xmlns:v="urn:schemas-microsoft-com:vml" Requires="v">
                <p:oleObj spid="_x0000_s22584" name="Equation" r:id="rId7" imgW="863225" imgH="203112" progId="Equation.3">
                  <p:embed/>
                </p:oleObj>
              </mc:Choice>
              <mc:Fallback>
                <p:oleObj name="Equation" r:id="rId7" imgW="863225" imgH="203112"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4652963"/>
                        <a:ext cx="157162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41" name="Object 13"/>
          <p:cNvGraphicFramePr>
            <a:graphicFrameLocks noChangeAspect="1"/>
          </p:cNvGraphicFramePr>
          <p:nvPr/>
        </p:nvGraphicFramePr>
        <p:xfrm>
          <a:off x="1258888" y="5181600"/>
          <a:ext cx="6626225" cy="430213"/>
        </p:xfrm>
        <a:graphic>
          <a:graphicData uri="http://schemas.openxmlformats.org/presentationml/2006/ole">
            <mc:AlternateContent xmlns:mc="http://schemas.openxmlformats.org/markup-compatibility/2006">
              <mc:Choice xmlns:v="urn:schemas-microsoft-com:vml" Requires="v">
                <p:oleObj spid="_x0000_s22585" name="Equation" r:id="rId9" imgW="3111500" imgH="203200" progId="Equation.3">
                  <p:embed/>
                </p:oleObj>
              </mc:Choice>
              <mc:Fallback>
                <p:oleObj name="Equation" r:id="rId9" imgW="3111500" imgH="20320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181600"/>
                        <a:ext cx="6626225" cy="43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pPr algn="l"/>
            <a:r>
              <a:rPr lang="en-IE" sz="3200" b="1" dirty="0">
                <a:solidFill>
                  <a:schemeClr val="tx2"/>
                </a:solidFill>
              </a:rPr>
              <a:t>S</a:t>
            </a:r>
            <a:r>
              <a:rPr lang="en-IE" sz="3200" b="1" dirty="0" smtClean="0">
                <a:solidFill>
                  <a:schemeClr val="tx2"/>
                </a:solidFill>
              </a:rPr>
              <a:t>teps</a:t>
            </a:r>
            <a:endParaRPr lang="en-IE" sz="3200" b="1" dirty="0">
              <a:solidFill>
                <a:schemeClr val="tx2"/>
              </a:solidFill>
            </a:endParaRPr>
          </a:p>
        </p:txBody>
      </p:sp>
      <p:sp>
        <p:nvSpPr>
          <p:cNvPr id="3" name="Content Placeholder 2"/>
          <p:cNvSpPr>
            <a:spLocks noGrp="1"/>
          </p:cNvSpPr>
          <p:nvPr>
            <p:ph idx="1"/>
          </p:nvPr>
        </p:nvSpPr>
        <p:spPr>
          <a:xfrm>
            <a:off x="179512" y="1124744"/>
            <a:ext cx="8784976" cy="5328592"/>
          </a:xfrm>
        </p:spPr>
        <p:txBody>
          <a:bodyPr/>
          <a:lstStyle/>
          <a:p>
            <a:pPr marL="0" indent="0">
              <a:buNone/>
            </a:pPr>
            <a:r>
              <a:rPr lang="en-IE" sz="2200" dirty="0" smtClean="0">
                <a:solidFill>
                  <a:srgbClr val="000066"/>
                </a:solidFill>
              </a:rPr>
              <a:t>Step. 1: Line graph (seeks components : model type additive, multiplicative)</a:t>
            </a:r>
          </a:p>
          <a:p>
            <a:pPr marL="0" indent="0">
              <a:buNone/>
            </a:pPr>
            <a:r>
              <a:rPr lang="en-IE" sz="2200" dirty="0">
                <a:solidFill>
                  <a:srgbClr val="000066"/>
                </a:solidFill>
              </a:rPr>
              <a:t> </a:t>
            </a:r>
            <a:r>
              <a:rPr lang="en-IE" sz="2200" dirty="0" smtClean="0">
                <a:solidFill>
                  <a:srgbClr val="000066"/>
                </a:solidFill>
              </a:rPr>
              <a:t>             </a:t>
            </a:r>
            <a:r>
              <a:rPr lang="en-IE" sz="2200" dirty="0" smtClean="0">
                <a:solidFill>
                  <a:srgbClr val="FF0000"/>
                </a:solidFill>
              </a:rPr>
              <a:t>trend</a:t>
            </a:r>
            <a:r>
              <a:rPr lang="en-IE" sz="2200" dirty="0" smtClean="0">
                <a:solidFill>
                  <a:srgbClr val="000066"/>
                </a:solidFill>
              </a:rPr>
              <a:t> or </a:t>
            </a:r>
            <a:r>
              <a:rPr lang="en-IE" sz="2200" dirty="0" smtClean="0">
                <a:solidFill>
                  <a:srgbClr val="FF0000"/>
                </a:solidFill>
              </a:rPr>
              <a:t>consistent </a:t>
            </a:r>
            <a:r>
              <a:rPr lang="en-IE" sz="2200" dirty="0" smtClean="0">
                <a:solidFill>
                  <a:srgbClr val="000066"/>
                </a:solidFill>
              </a:rPr>
              <a:t>long-term movement,</a:t>
            </a:r>
          </a:p>
          <a:p>
            <a:pPr marL="0" indent="0">
              <a:buNone/>
            </a:pPr>
            <a:r>
              <a:rPr lang="en-IE" sz="2200" dirty="0">
                <a:solidFill>
                  <a:srgbClr val="000066"/>
                </a:solidFill>
              </a:rPr>
              <a:t> </a:t>
            </a:r>
            <a:r>
              <a:rPr lang="en-IE" sz="2200" dirty="0" smtClean="0">
                <a:solidFill>
                  <a:srgbClr val="000066"/>
                </a:solidFill>
              </a:rPr>
              <a:t>             </a:t>
            </a:r>
            <a:r>
              <a:rPr lang="en-IE" sz="2200" dirty="0" smtClean="0">
                <a:solidFill>
                  <a:srgbClr val="FF0000"/>
                </a:solidFill>
              </a:rPr>
              <a:t>seasonality</a:t>
            </a:r>
            <a:r>
              <a:rPr lang="en-IE" sz="2200" dirty="0" smtClean="0">
                <a:solidFill>
                  <a:srgbClr val="000066"/>
                </a:solidFill>
              </a:rPr>
              <a:t> (regular periodicity within a shorter time-frame)</a:t>
            </a:r>
          </a:p>
          <a:p>
            <a:pPr marL="0" indent="0">
              <a:buNone/>
            </a:pPr>
            <a:r>
              <a:rPr lang="en-IE" sz="2200" dirty="0">
                <a:solidFill>
                  <a:srgbClr val="000066"/>
                </a:solidFill>
              </a:rPr>
              <a:t> </a:t>
            </a:r>
            <a:r>
              <a:rPr lang="en-IE" sz="2200" dirty="0" smtClean="0">
                <a:solidFill>
                  <a:srgbClr val="000066"/>
                </a:solidFill>
              </a:rPr>
              <a:t>             </a:t>
            </a:r>
            <a:r>
              <a:rPr lang="en-IE" sz="2200" dirty="0" smtClean="0">
                <a:solidFill>
                  <a:srgbClr val="FF0000"/>
                </a:solidFill>
              </a:rPr>
              <a:t>cyclical variation </a:t>
            </a:r>
            <a:r>
              <a:rPr lang="en-IE" sz="2200" dirty="0" smtClean="0">
                <a:solidFill>
                  <a:srgbClr val="000066"/>
                </a:solidFill>
              </a:rPr>
              <a:t>(gradual movement typically about the trend – e.g.         </a:t>
            </a:r>
          </a:p>
          <a:p>
            <a:pPr marL="0" indent="0">
              <a:buNone/>
            </a:pPr>
            <a:r>
              <a:rPr lang="en-IE" sz="2200" dirty="0">
                <a:solidFill>
                  <a:srgbClr val="000066"/>
                </a:solidFill>
              </a:rPr>
              <a:t> </a:t>
            </a:r>
            <a:r>
              <a:rPr lang="en-IE" sz="2200" dirty="0" smtClean="0">
                <a:solidFill>
                  <a:srgbClr val="000066"/>
                </a:solidFill>
              </a:rPr>
              <a:t>             due to business/economic conditions – not usually regular                   </a:t>
            </a:r>
          </a:p>
          <a:p>
            <a:pPr marL="0" indent="0">
              <a:buNone/>
            </a:pPr>
            <a:r>
              <a:rPr lang="en-IE" sz="2200" dirty="0">
                <a:solidFill>
                  <a:srgbClr val="000066"/>
                </a:solidFill>
              </a:rPr>
              <a:t> </a:t>
            </a:r>
            <a:r>
              <a:rPr lang="en-IE" sz="2200" dirty="0" smtClean="0">
                <a:solidFill>
                  <a:srgbClr val="000066"/>
                </a:solidFill>
              </a:rPr>
              <a:t>             </a:t>
            </a:r>
            <a:r>
              <a:rPr lang="en-IE" sz="2200" dirty="0" smtClean="0">
                <a:solidFill>
                  <a:srgbClr val="FF0000"/>
                </a:solidFill>
              </a:rPr>
              <a:t>irregular activity </a:t>
            </a:r>
            <a:r>
              <a:rPr lang="en-IE" sz="2200" dirty="0" smtClean="0">
                <a:solidFill>
                  <a:srgbClr val="000066"/>
                </a:solidFill>
              </a:rPr>
              <a:t>–residual/noise: (not observable/predictable)</a:t>
            </a:r>
          </a:p>
          <a:p>
            <a:pPr marL="0" indent="0">
              <a:buNone/>
            </a:pPr>
            <a:endParaRPr lang="en-IE" sz="2200" dirty="0">
              <a:solidFill>
                <a:srgbClr val="000066"/>
              </a:solidFill>
            </a:endParaRPr>
          </a:p>
          <a:p>
            <a:pPr marL="0" indent="0">
              <a:buNone/>
            </a:pPr>
            <a:r>
              <a:rPr lang="en-IE" sz="2200" dirty="0" smtClean="0">
                <a:solidFill>
                  <a:srgbClr val="000066"/>
                </a:solidFill>
              </a:rPr>
              <a:t>Step 2: Decomposition and analysis : e.g. assume multiplicative model</a:t>
            </a:r>
            <a:endParaRPr lang="en-IE" sz="2200" dirty="0">
              <a:solidFill>
                <a:srgbClr val="000066"/>
              </a:solidFill>
            </a:endParaRPr>
          </a:p>
          <a:p>
            <a:pPr marL="0" indent="0">
              <a:buNone/>
            </a:pPr>
            <a:r>
              <a:rPr lang="en-IE" sz="2200" dirty="0" smtClean="0">
                <a:solidFill>
                  <a:srgbClr val="000066"/>
                </a:solidFill>
              </a:rPr>
              <a:t>             </a:t>
            </a:r>
            <a:r>
              <a:rPr lang="en-IE" sz="2200" dirty="0" smtClean="0">
                <a:solidFill>
                  <a:srgbClr val="FF0000"/>
                </a:solidFill>
              </a:rPr>
              <a:t>No seasonality</a:t>
            </a:r>
            <a:r>
              <a:rPr lang="en-IE" sz="2200" dirty="0" smtClean="0">
                <a:solidFill>
                  <a:srgbClr val="000066"/>
                </a:solidFill>
              </a:rPr>
              <a:t>: (i) trend ‘line’ or curve, (ii) ratio of data to trend    </a:t>
            </a:r>
          </a:p>
          <a:p>
            <a:pPr marL="0" indent="0">
              <a:buNone/>
            </a:pPr>
            <a:r>
              <a:rPr lang="en-IE" sz="2200" dirty="0">
                <a:solidFill>
                  <a:srgbClr val="000066"/>
                </a:solidFill>
              </a:rPr>
              <a:t> </a:t>
            </a:r>
            <a:r>
              <a:rPr lang="en-IE" sz="2200" dirty="0" smtClean="0">
                <a:solidFill>
                  <a:srgbClr val="000066"/>
                </a:solidFill>
              </a:rPr>
              <a:t>            measures cyclical effect, (iii) what’s left = irregular.</a:t>
            </a:r>
          </a:p>
          <a:p>
            <a:pPr marL="0" indent="0">
              <a:buNone/>
            </a:pPr>
            <a:r>
              <a:rPr lang="en-IE" sz="2200" dirty="0">
                <a:solidFill>
                  <a:srgbClr val="000066"/>
                </a:solidFill>
              </a:rPr>
              <a:t> </a:t>
            </a:r>
            <a:r>
              <a:rPr lang="en-IE" sz="2200" dirty="0" smtClean="0">
                <a:solidFill>
                  <a:srgbClr val="000066"/>
                </a:solidFill>
              </a:rPr>
              <a:t>            </a:t>
            </a:r>
            <a:r>
              <a:rPr lang="en-IE" sz="2200" dirty="0" smtClean="0">
                <a:solidFill>
                  <a:srgbClr val="FF0000"/>
                </a:solidFill>
              </a:rPr>
              <a:t>Seasonality</a:t>
            </a:r>
            <a:r>
              <a:rPr lang="en-IE" sz="2200" dirty="0" smtClean="0">
                <a:solidFill>
                  <a:srgbClr val="000066"/>
                </a:solidFill>
              </a:rPr>
              <a:t>: (i) compute seasonal index each time period, (e.g. by  </a:t>
            </a:r>
          </a:p>
          <a:p>
            <a:pPr marL="0" indent="0">
              <a:buNone/>
            </a:pPr>
            <a:r>
              <a:rPr lang="en-IE" sz="2200" dirty="0">
                <a:solidFill>
                  <a:srgbClr val="000066"/>
                </a:solidFill>
              </a:rPr>
              <a:t> </a:t>
            </a:r>
            <a:r>
              <a:rPr lang="en-IE" sz="2200" dirty="0" smtClean="0">
                <a:solidFill>
                  <a:srgbClr val="000066"/>
                </a:solidFill>
              </a:rPr>
              <a:t>            month) (ii) </a:t>
            </a:r>
            <a:r>
              <a:rPr lang="en-IE" sz="2200" dirty="0" err="1" smtClean="0">
                <a:solidFill>
                  <a:srgbClr val="000066"/>
                </a:solidFill>
              </a:rPr>
              <a:t>deseasonalise</a:t>
            </a:r>
            <a:r>
              <a:rPr lang="en-IE" sz="2200" dirty="0" smtClean="0">
                <a:solidFill>
                  <a:srgbClr val="000066"/>
                </a:solidFill>
              </a:rPr>
              <a:t> data (iii)trend of </a:t>
            </a:r>
            <a:r>
              <a:rPr lang="en-IE" sz="2200" dirty="0" err="1" smtClean="0">
                <a:solidFill>
                  <a:srgbClr val="000066"/>
                </a:solidFill>
              </a:rPr>
              <a:t>deseasonalised</a:t>
            </a:r>
            <a:r>
              <a:rPr lang="en-IE" sz="2200" dirty="0" smtClean="0">
                <a:solidFill>
                  <a:srgbClr val="000066"/>
                </a:solidFill>
              </a:rPr>
              <a:t> data etc…</a:t>
            </a:r>
            <a:endParaRPr lang="en-IE" sz="2200" dirty="0">
              <a:solidFill>
                <a:srgbClr val="000066"/>
              </a:solidFill>
            </a:endParaRPr>
          </a:p>
        </p:txBody>
      </p:sp>
    </p:spTree>
    <p:extLst>
      <p:ext uri="{BB962C8B-B14F-4D97-AF65-F5344CB8AC3E}">
        <p14:creationId xmlns:p14="http://schemas.microsoft.com/office/powerpoint/2010/main" val="784544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E" sz="3200" b="1" dirty="0" smtClean="0">
                <a:solidFill>
                  <a:schemeClr val="tx2"/>
                </a:solidFill>
              </a:rPr>
              <a:t>Difficulties – </a:t>
            </a:r>
            <a:r>
              <a:rPr lang="en-IE" sz="2400" b="1" dirty="0" smtClean="0">
                <a:solidFill>
                  <a:schemeClr val="tx2"/>
                </a:solidFill>
              </a:rPr>
              <a:t>ref. </a:t>
            </a:r>
            <a:r>
              <a:rPr lang="en-IE" sz="2400" b="1" dirty="0" err="1" smtClean="0">
                <a:solidFill>
                  <a:schemeClr val="tx2"/>
                </a:solidFill>
              </a:rPr>
              <a:t>handout</a:t>
            </a:r>
            <a:r>
              <a:rPr lang="en-IE" sz="2400" b="1" dirty="0" smtClean="0">
                <a:solidFill>
                  <a:schemeClr val="tx2"/>
                </a:solidFill>
              </a:rPr>
              <a:t> example</a:t>
            </a:r>
            <a:endParaRPr lang="en-IE" sz="2400" b="1" dirty="0">
              <a:solidFill>
                <a:schemeClr val="tx2"/>
              </a:solidFill>
            </a:endParaRPr>
          </a:p>
        </p:txBody>
      </p:sp>
      <p:sp>
        <p:nvSpPr>
          <p:cNvPr id="3" name="Content Placeholder 2"/>
          <p:cNvSpPr>
            <a:spLocks noGrp="1"/>
          </p:cNvSpPr>
          <p:nvPr>
            <p:ph idx="1"/>
          </p:nvPr>
        </p:nvSpPr>
        <p:spPr>
          <a:xfrm>
            <a:off x="457200" y="1196752"/>
            <a:ext cx="8229600" cy="5400600"/>
          </a:xfrm>
        </p:spPr>
        <p:txBody>
          <a:bodyPr/>
          <a:lstStyle/>
          <a:p>
            <a:pPr marL="457200" indent="-457200">
              <a:buAutoNum type="alphaUcPeriod"/>
            </a:pPr>
            <a:r>
              <a:rPr lang="en-IE" sz="2200" dirty="0" smtClean="0">
                <a:solidFill>
                  <a:srgbClr val="FF0000"/>
                </a:solidFill>
              </a:rPr>
              <a:t>Seasonal Index </a:t>
            </a:r>
            <a:r>
              <a:rPr lang="en-IE" sz="2200" dirty="0" smtClean="0">
                <a:solidFill>
                  <a:srgbClr val="000066"/>
                </a:solidFill>
              </a:rPr>
              <a:t>calculation : somewhat subjective </a:t>
            </a:r>
            <a:r>
              <a:rPr lang="en-IE" sz="2200" dirty="0" err="1" smtClean="0">
                <a:solidFill>
                  <a:srgbClr val="000066"/>
                </a:solidFill>
              </a:rPr>
              <a:t>m.a.</a:t>
            </a:r>
            <a:r>
              <a:rPr lang="en-IE" sz="2200" dirty="0" smtClean="0">
                <a:solidFill>
                  <a:srgbClr val="000066"/>
                </a:solidFill>
              </a:rPr>
              <a:t> period</a:t>
            </a:r>
          </a:p>
          <a:p>
            <a:pPr marL="0" indent="0">
              <a:buNone/>
            </a:pPr>
            <a:endParaRPr lang="en-IE" sz="1000" dirty="0" smtClean="0">
              <a:solidFill>
                <a:srgbClr val="000066"/>
              </a:solidFill>
            </a:endParaRPr>
          </a:p>
          <a:p>
            <a:pPr marL="0" indent="0">
              <a:buNone/>
            </a:pPr>
            <a:r>
              <a:rPr lang="en-IE" sz="2000" dirty="0" smtClean="0">
                <a:solidFill>
                  <a:srgbClr val="000066"/>
                </a:solidFill>
              </a:rPr>
              <a:t>1. calculate moving totals (summing observations for each set of 4 (quarterly) or 12 (monthly) time periods</a:t>
            </a:r>
          </a:p>
          <a:p>
            <a:pPr marL="0" indent="0">
              <a:buNone/>
            </a:pPr>
            <a:r>
              <a:rPr lang="en-IE" sz="2000" dirty="0" smtClean="0">
                <a:solidFill>
                  <a:srgbClr val="000066"/>
                </a:solidFill>
              </a:rPr>
              <a:t>2. average and centre the totals by calculating centred moving averages</a:t>
            </a:r>
          </a:p>
          <a:p>
            <a:pPr marL="0" indent="0">
              <a:buNone/>
            </a:pPr>
            <a:r>
              <a:rPr lang="en-IE" sz="2000" dirty="0" smtClean="0">
                <a:solidFill>
                  <a:srgbClr val="000066"/>
                </a:solidFill>
              </a:rPr>
              <a:t>3. Divide each observation in the series by its centred moving average</a:t>
            </a:r>
          </a:p>
          <a:p>
            <a:pPr marL="0" indent="0">
              <a:buNone/>
            </a:pPr>
            <a:r>
              <a:rPr lang="en-IE" sz="2000" dirty="0" smtClean="0">
                <a:solidFill>
                  <a:srgbClr val="000066"/>
                </a:solidFill>
              </a:rPr>
              <a:t>4. List these ratios by columns of quarters (or months or etc.)</a:t>
            </a:r>
          </a:p>
          <a:p>
            <a:pPr marL="0" indent="0">
              <a:buNone/>
            </a:pPr>
            <a:r>
              <a:rPr lang="en-IE" sz="2000" dirty="0" smtClean="0">
                <a:solidFill>
                  <a:srgbClr val="000066"/>
                </a:solidFill>
              </a:rPr>
              <a:t>5. For each column, determine mean of these ratios = </a:t>
            </a:r>
            <a:r>
              <a:rPr lang="en-IE" sz="2000" i="1" dirty="0" smtClean="0">
                <a:solidFill>
                  <a:srgbClr val="000066"/>
                </a:solidFill>
              </a:rPr>
              <a:t>unadjusted seasonal indices</a:t>
            </a:r>
          </a:p>
          <a:p>
            <a:pPr marL="0" indent="0">
              <a:buNone/>
            </a:pPr>
            <a:r>
              <a:rPr lang="en-IE" sz="2000" dirty="0" smtClean="0">
                <a:solidFill>
                  <a:srgbClr val="000066"/>
                </a:solidFill>
              </a:rPr>
              <a:t>6. Make a final adjustment to ensure that the final seasonal indices sum to 4 (or 12 or..); these adjusted means are the </a:t>
            </a:r>
            <a:r>
              <a:rPr lang="en-IE" sz="2000" i="1" dirty="0" smtClean="0">
                <a:solidFill>
                  <a:srgbClr val="000066"/>
                </a:solidFill>
              </a:rPr>
              <a:t>adjusted seasonal indices.</a:t>
            </a:r>
          </a:p>
          <a:p>
            <a:pPr marL="0" indent="0">
              <a:buNone/>
            </a:pPr>
            <a:endParaRPr lang="en-IE" sz="1000" i="1" dirty="0">
              <a:solidFill>
                <a:srgbClr val="000066"/>
              </a:solidFill>
            </a:endParaRPr>
          </a:p>
          <a:p>
            <a:pPr marL="0" indent="0">
              <a:buNone/>
            </a:pPr>
            <a:r>
              <a:rPr lang="en-IE" sz="2200" dirty="0" smtClean="0">
                <a:solidFill>
                  <a:srgbClr val="FF0000"/>
                </a:solidFill>
              </a:rPr>
              <a:t>B. Forecasting </a:t>
            </a:r>
            <a:r>
              <a:rPr lang="en-IE" sz="2200" dirty="0" smtClean="0">
                <a:solidFill>
                  <a:srgbClr val="000066"/>
                </a:solidFill>
              </a:rPr>
              <a:t>: Qualitative (Delphi) </a:t>
            </a:r>
            <a:r>
              <a:rPr lang="en-IE" sz="2200" dirty="0" err="1" smtClean="0">
                <a:solidFill>
                  <a:srgbClr val="000066"/>
                </a:solidFill>
              </a:rPr>
              <a:t>vs</a:t>
            </a:r>
            <a:r>
              <a:rPr lang="en-IE" sz="2200" dirty="0" smtClean="0">
                <a:solidFill>
                  <a:srgbClr val="000066"/>
                </a:solidFill>
              </a:rPr>
              <a:t> Quantitative  (i) Regression or (ii) Formal T.S. </a:t>
            </a:r>
            <a:r>
              <a:rPr lang="en-IE" sz="2200" smtClean="0">
                <a:solidFill>
                  <a:srgbClr val="000066"/>
                </a:solidFill>
              </a:rPr>
              <a:t>model</a:t>
            </a:r>
          </a:p>
          <a:p>
            <a:pPr marL="0" indent="0">
              <a:buNone/>
            </a:pPr>
            <a:endParaRPr lang="en-IE" sz="2200" dirty="0" smtClean="0">
              <a:solidFill>
                <a:srgbClr val="000066"/>
              </a:solidFill>
            </a:endParaRPr>
          </a:p>
          <a:p>
            <a:pPr marL="0" indent="0">
              <a:buNone/>
            </a:pPr>
            <a:r>
              <a:rPr lang="en-IE" sz="2200" dirty="0" smtClean="0">
                <a:solidFill>
                  <a:srgbClr val="FF0000"/>
                </a:solidFill>
              </a:rPr>
              <a:t>Illustrative Examples </a:t>
            </a:r>
            <a:r>
              <a:rPr lang="en-IE" sz="2200" dirty="0" smtClean="0">
                <a:solidFill>
                  <a:srgbClr val="000066"/>
                </a:solidFill>
              </a:rPr>
              <a:t>- follow</a:t>
            </a:r>
            <a:endParaRPr lang="en-IE" sz="2200" dirty="0">
              <a:solidFill>
                <a:srgbClr val="000066"/>
              </a:solidFill>
            </a:endParaRPr>
          </a:p>
        </p:txBody>
      </p:sp>
    </p:spTree>
    <p:extLst>
      <p:ext uri="{BB962C8B-B14F-4D97-AF65-F5344CB8AC3E}">
        <p14:creationId xmlns:p14="http://schemas.microsoft.com/office/powerpoint/2010/main" val="296386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332656"/>
            <a:ext cx="9180512"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8704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
            <a:ext cx="9036496"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9694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738"/>
            <a:ext cx="9144000" cy="648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076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0"/>
            <a:ext cx="9036496" cy="66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02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a:xfrm>
            <a:off x="6553200" y="6245225"/>
            <a:ext cx="2133600" cy="476250"/>
          </a:xfrm>
        </p:spPr>
        <p:txBody>
          <a:bodyPr/>
          <a:lstStyle/>
          <a:p>
            <a:pPr>
              <a:defRPr/>
            </a:pPr>
            <a:fld id="{08355669-C018-4C94-84A4-002B7B70DC0E}" type="slidenum">
              <a:rPr lang="en-GB"/>
              <a:pPr>
                <a:defRPr/>
              </a:pPr>
              <a:t>4</a:t>
            </a:fld>
            <a:endParaRPr lang="en-GB"/>
          </a:p>
        </p:txBody>
      </p:sp>
      <p:sp>
        <p:nvSpPr>
          <p:cNvPr id="23567" name="Rectangle 4"/>
          <p:cNvSpPr>
            <a:spLocks noChangeArrowheads="1"/>
          </p:cNvSpPr>
          <p:nvPr/>
        </p:nvSpPr>
        <p:spPr bwMode="auto">
          <a:xfrm>
            <a:off x="685800" y="333375"/>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HT-Critical Values and Significance</a:t>
            </a:r>
          </a:p>
        </p:txBody>
      </p:sp>
      <p:sp>
        <p:nvSpPr>
          <p:cNvPr id="23568" name="Rectangle 5"/>
          <p:cNvSpPr>
            <a:spLocks noChangeArrowheads="1"/>
          </p:cNvSpPr>
          <p:nvPr/>
        </p:nvSpPr>
        <p:spPr bwMode="auto">
          <a:xfrm>
            <a:off x="685800" y="1268413"/>
            <a:ext cx="7772400" cy="4968875"/>
          </a:xfrm>
          <a:prstGeom prst="rect">
            <a:avLst/>
          </a:prstGeom>
          <a:noFill/>
          <a:ln w="9525">
            <a:noFill/>
            <a:miter lim="800000"/>
            <a:headEnd/>
            <a:tailEnd/>
          </a:ln>
        </p:spPr>
        <p:txBody>
          <a:bodyPr/>
          <a:lstStyle/>
          <a:p>
            <a:pPr marL="342900" indent="-342900">
              <a:spcBef>
                <a:spcPct val="20000"/>
              </a:spcBef>
              <a:buFontTx/>
              <a:buChar char="•"/>
            </a:pPr>
            <a:r>
              <a:rPr lang="en-GB" sz="2200" b="1">
                <a:solidFill>
                  <a:srgbClr val="FF0000"/>
                </a:solidFill>
                <a:latin typeface="Calibri" pitchFamily="34" charset="0"/>
              </a:rPr>
              <a:t>Cut-off values</a:t>
            </a:r>
            <a:r>
              <a:rPr lang="en-GB" sz="2200">
                <a:solidFill>
                  <a:srgbClr val="FF0000"/>
                </a:solidFill>
                <a:latin typeface="Calibri" pitchFamily="34" charset="0"/>
              </a:rPr>
              <a:t> </a:t>
            </a:r>
            <a:r>
              <a:rPr lang="en-GB" sz="2200">
                <a:solidFill>
                  <a:srgbClr val="000066"/>
                </a:solidFill>
                <a:latin typeface="Calibri" pitchFamily="34" charset="0"/>
              </a:rPr>
              <a:t>for Rejection and Acceptance regions =</a:t>
            </a:r>
            <a:r>
              <a:rPr lang="en-GB" sz="2200">
                <a:latin typeface="Calibri" pitchFamily="34" charset="0"/>
              </a:rPr>
              <a:t> </a:t>
            </a:r>
            <a:r>
              <a:rPr lang="en-GB" sz="2200" b="1">
                <a:solidFill>
                  <a:srgbClr val="FF0000"/>
                </a:solidFill>
                <a:latin typeface="Calibri" pitchFamily="34" charset="0"/>
              </a:rPr>
              <a:t>Critical Values</a:t>
            </a:r>
            <a:r>
              <a:rPr lang="en-GB" sz="2200" b="1">
                <a:solidFill>
                  <a:srgbClr val="000066"/>
                </a:solidFill>
                <a:latin typeface="Calibri" pitchFamily="34" charset="0"/>
              </a:rPr>
              <a:t>, </a:t>
            </a:r>
            <a:r>
              <a:rPr lang="en-GB" sz="2200">
                <a:solidFill>
                  <a:srgbClr val="000066"/>
                </a:solidFill>
                <a:latin typeface="Calibri" pitchFamily="34" charset="0"/>
              </a:rPr>
              <a:t>so hypothesis test can be interpreted as comparison between critical values and observed hypothesis test statistic, i.e.</a:t>
            </a:r>
          </a:p>
          <a:p>
            <a:pPr marL="342900" indent="-342900">
              <a:spcBef>
                <a:spcPct val="20000"/>
              </a:spcBef>
              <a:buFontTx/>
              <a:buChar char="•"/>
            </a:pPr>
            <a:endParaRPr lang="en-GB" sz="2200">
              <a:solidFill>
                <a:srgbClr val="000066"/>
              </a:solidFill>
              <a:latin typeface="Calibri" pitchFamily="34" charset="0"/>
            </a:endParaRPr>
          </a:p>
          <a:p>
            <a:pPr marL="342900" indent="-342900">
              <a:spcBef>
                <a:spcPct val="20000"/>
              </a:spcBef>
              <a:buFontTx/>
              <a:buChar char="•"/>
            </a:pPr>
            <a:endParaRPr lang="en-GB" sz="2000">
              <a:latin typeface="Calibri" pitchFamily="34" charset="0"/>
            </a:endParaRPr>
          </a:p>
          <a:p>
            <a:pPr marL="342900" indent="-342900">
              <a:spcBef>
                <a:spcPct val="20000"/>
              </a:spcBef>
              <a:buFontTx/>
              <a:buChar char="•"/>
            </a:pPr>
            <a:endParaRPr lang="en-GB" sz="2000">
              <a:latin typeface="Calibri" pitchFamily="34" charset="0"/>
            </a:endParaRPr>
          </a:p>
          <a:p>
            <a:pPr marL="342900" indent="-342900">
              <a:spcBef>
                <a:spcPct val="20000"/>
              </a:spcBef>
              <a:buFontTx/>
              <a:buChar char="•"/>
            </a:pPr>
            <a:r>
              <a:rPr lang="en-GB" sz="2200" b="1">
                <a:solidFill>
                  <a:srgbClr val="FF0000"/>
                </a:solidFill>
                <a:latin typeface="Calibri" pitchFamily="34" charset="0"/>
              </a:rPr>
              <a:t>Significance Level</a:t>
            </a:r>
            <a:r>
              <a:rPr lang="en-GB" sz="2200" b="1">
                <a:solidFill>
                  <a:srgbClr val="000066"/>
                </a:solidFill>
                <a:latin typeface="Calibri" pitchFamily="34" charset="0"/>
              </a:rPr>
              <a:t> : </a:t>
            </a:r>
            <a:r>
              <a:rPr lang="en-GB" sz="2200">
                <a:solidFill>
                  <a:srgbClr val="000066"/>
                </a:solidFill>
                <a:latin typeface="Calibri" pitchFamily="34" charset="0"/>
              </a:rPr>
              <a:t>p-value is the probability of observing a sample outcome if </a:t>
            </a:r>
            <a:r>
              <a:rPr lang="en-GB" sz="2200" i="1">
                <a:solidFill>
                  <a:srgbClr val="000066"/>
                </a:solidFill>
                <a:latin typeface="Calibri" pitchFamily="34" charset="0"/>
              </a:rPr>
              <a:t>H</a:t>
            </a:r>
            <a:r>
              <a:rPr lang="en-GB" sz="2200" i="1" baseline="-25000">
                <a:solidFill>
                  <a:srgbClr val="000066"/>
                </a:solidFill>
                <a:latin typeface="Calibri" pitchFamily="34" charset="0"/>
              </a:rPr>
              <a:t>0</a:t>
            </a:r>
            <a:r>
              <a:rPr lang="en-GB" sz="2200" i="1">
                <a:solidFill>
                  <a:srgbClr val="000066"/>
                </a:solidFill>
                <a:latin typeface="Calibri" pitchFamily="34" charset="0"/>
              </a:rPr>
              <a:t> </a:t>
            </a:r>
            <a:r>
              <a:rPr lang="en-GB" sz="2200">
                <a:solidFill>
                  <a:srgbClr val="000066"/>
                </a:solidFill>
                <a:latin typeface="Calibri" pitchFamily="34" charset="0"/>
              </a:rPr>
              <a:t>true</a:t>
            </a:r>
          </a:p>
          <a:p>
            <a:pPr marL="342900" indent="-342900">
              <a:spcBef>
                <a:spcPct val="20000"/>
              </a:spcBef>
              <a:buFontTx/>
              <a:buChar char="•"/>
            </a:pPr>
            <a:endParaRPr lang="en-GB" sz="1200">
              <a:latin typeface="Calibri" pitchFamily="34" charset="0"/>
            </a:endParaRPr>
          </a:p>
          <a:p>
            <a:pPr marL="342900" indent="-342900">
              <a:spcBef>
                <a:spcPct val="20000"/>
              </a:spcBef>
              <a:buFontTx/>
              <a:buChar char="•"/>
            </a:pPr>
            <a:endParaRPr lang="en-GB" sz="2200">
              <a:solidFill>
                <a:srgbClr val="000066"/>
              </a:solidFill>
              <a:latin typeface="Calibri" pitchFamily="34" charset="0"/>
            </a:endParaRPr>
          </a:p>
          <a:p>
            <a:pPr marL="342900" indent="-342900">
              <a:spcBef>
                <a:spcPct val="20000"/>
              </a:spcBef>
            </a:pPr>
            <a:r>
              <a:rPr lang="en-GB" sz="2200">
                <a:latin typeface="Calibri" pitchFamily="34" charset="0"/>
              </a:rPr>
              <a:t>             </a:t>
            </a:r>
            <a:r>
              <a:rPr lang="en-GB" sz="2200">
                <a:solidFill>
                  <a:srgbClr val="000066"/>
                </a:solidFill>
                <a:latin typeface="Calibri" pitchFamily="34" charset="0"/>
              </a:rPr>
              <a:t>is cum. prob. that </a:t>
            </a:r>
            <a:r>
              <a:rPr lang="en-GB" sz="2200">
                <a:solidFill>
                  <a:srgbClr val="FF0000"/>
                </a:solidFill>
                <a:latin typeface="Calibri" pitchFamily="34" charset="0"/>
              </a:rPr>
              <a:t>expected value</a:t>
            </a:r>
            <a:r>
              <a:rPr lang="en-GB" sz="2200">
                <a:solidFill>
                  <a:srgbClr val="000066"/>
                </a:solidFill>
                <a:latin typeface="Calibri" pitchFamily="34" charset="0"/>
              </a:rPr>
              <a:t> less than </a:t>
            </a:r>
            <a:r>
              <a:rPr lang="en-GB" sz="2200">
                <a:solidFill>
                  <a:srgbClr val="FF0000"/>
                </a:solidFill>
                <a:latin typeface="Calibri" pitchFamily="34" charset="0"/>
              </a:rPr>
              <a:t>observed </a:t>
            </a:r>
            <a:r>
              <a:rPr lang="en-GB" sz="2200">
                <a:solidFill>
                  <a:srgbClr val="000066"/>
                </a:solidFill>
                <a:latin typeface="Calibri" pitchFamily="34" charset="0"/>
              </a:rPr>
              <a:t>(test) statistic for data </a:t>
            </a:r>
            <a:r>
              <a:rPr lang="en-GB" sz="2200" b="1">
                <a:solidFill>
                  <a:srgbClr val="000066"/>
                </a:solidFill>
                <a:latin typeface="Calibri" pitchFamily="34" charset="0"/>
              </a:rPr>
              <a:t>under H</a:t>
            </a:r>
            <a:r>
              <a:rPr lang="en-GB" sz="2200" b="1" baseline="-25000">
                <a:solidFill>
                  <a:srgbClr val="000066"/>
                </a:solidFill>
                <a:latin typeface="Calibri" pitchFamily="34" charset="0"/>
              </a:rPr>
              <a:t>0</a:t>
            </a:r>
            <a:r>
              <a:rPr lang="en-GB" sz="2200" i="1">
                <a:solidFill>
                  <a:srgbClr val="000066"/>
                </a:solidFill>
                <a:latin typeface="Calibri" pitchFamily="34" charset="0"/>
              </a:rPr>
              <a:t>. </a:t>
            </a:r>
            <a:r>
              <a:rPr lang="en-GB" sz="2200">
                <a:solidFill>
                  <a:srgbClr val="000066"/>
                </a:solidFill>
                <a:latin typeface="Calibri" pitchFamily="34" charset="0"/>
              </a:rPr>
              <a:t>For any </a:t>
            </a:r>
            <a:r>
              <a:rPr lang="en-GB" sz="2200" i="1">
                <a:solidFill>
                  <a:srgbClr val="000066"/>
                </a:solidFill>
                <a:latin typeface="Calibri" pitchFamily="34" charset="0"/>
              </a:rPr>
              <a:t>p</a:t>
            </a:r>
            <a:r>
              <a:rPr lang="en-GB" sz="2200">
                <a:solidFill>
                  <a:srgbClr val="000066"/>
                </a:solidFill>
                <a:latin typeface="Calibri" pitchFamily="34" charset="0"/>
              </a:rPr>
              <a:t>-value less than or equal to</a:t>
            </a:r>
            <a:r>
              <a:rPr lang="en-GB" sz="2200" i="1">
                <a:solidFill>
                  <a:srgbClr val="000066"/>
                </a:solidFill>
                <a:latin typeface="Calibri" pitchFamily="34" charset="0"/>
              </a:rPr>
              <a:t> </a:t>
            </a:r>
            <a:r>
              <a:rPr lang="en-GB" sz="2200" i="1">
                <a:solidFill>
                  <a:srgbClr val="000066"/>
                </a:solidFill>
                <a:latin typeface="Calibri" pitchFamily="34" charset="0"/>
                <a:sym typeface="Symbol" pitchFamily="18" charset="2"/>
              </a:rPr>
              <a:t></a:t>
            </a:r>
            <a:r>
              <a:rPr lang="en-GB" sz="2200">
                <a:solidFill>
                  <a:srgbClr val="000066"/>
                </a:solidFill>
                <a:latin typeface="Calibri" pitchFamily="34" charset="0"/>
                <a:sym typeface="Symbol" pitchFamily="18" charset="2"/>
              </a:rPr>
              <a:t>,</a:t>
            </a:r>
            <a:r>
              <a:rPr lang="en-GB" sz="2200" i="1">
                <a:solidFill>
                  <a:srgbClr val="000066"/>
                </a:solidFill>
                <a:latin typeface="Calibri" pitchFamily="34" charset="0"/>
                <a:sym typeface="Symbol" pitchFamily="18" charset="2"/>
              </a:rPr>
              <a:t> equivalent to </a:t>
            </a:r>
            <a:r>
              <a:rPr lang="en-GB" sz="2200" i="1">
                <a:solidFill>
                  <a:srgbClr val="000066"/>
                </a:solidFill>
                <a:latin typeface="Calibri" pitchFamily="34" charset="0"/>
              </a:rPr>
              <a:t>H</a:t>
            </a:r>
            <a:r>
              <a:rPr lang="en-GB" sz="2200" i="1" baseline="-25000">
                <a:solidFill>
                  <a:srgbClr val="000066"/>
                </a:solidFill>
                <a:latin typeface="Calibri" pitchFamily="34" charset="0"/>
              </a:rPr>
              <a:t>0</a:t>
            </a:r>
            <a:r>
              <a:rPr lang="en-GB" sz="2200">
                <a:solidFill>
                  <a:srgbClr val="000066"/>
                </a:solidFill>
                <a:latin typeface="Calibri" pitchFamily="34" charset="0"/>
              </a:rPr>
              <a:t> rejected at significance level </a:t>
            </a:r>
            <a:r>
              <a:rPr lang="en-GB" sz="2200" i="1">
                <a:solidFill>
                  <a:srgbClr val="000066"/>
                </a:solidFill>
                <a:latin typeface="Calibri" pitchFamily="34" charset="0"/>
                <a:sym typeface="Symbol" pitchFamily="18" charset="2"/>
              </a:rPr>
              <a:t> and below.</a:t>
            </a:r>
          </a:p>
        </p:txBody>
      </p:sp>
      <p:graphicFrame>
        <p:nvGraphicFramePr>
          <p:cNvPr id="23562" name="Object 10"/>
          <p:cNvGraphicFramePr>
            <a:graphicFrameLocks noChangeAspect="1"/>
          </p:cNvGraphicFramePr>
          <p:nvPr/>
        </p:nvGraphicFramePr>
        <p:xfrm>
          <a:off x="3335338" y="2420938"/>
          <a:ext cx="2495550" cy="403225"/>
        </p:xfrm>
        <a:graphic>
          <a:graphicData uri="http://schemas.openxmlformats.org/presentationml/2006/ole">
            <mc:AlternateContent xmlns:mc="http://schemas.openxmlformats.org/markup-compatibility/2006">
              <mc:Choice xmlns:v="urn:schemas-microsoft-com:vml" Requires="v">
                <p:oleObj spid="_x0000_s23606" name="Equation" r:id="rId3" imgW="1244600" imgH="203200" progId="Equation.3">
                  <p:embed/>
                </p:oleObj>
              </mc:Choice>
              <mc:Fallback>
                <p:oleObj name="Equation" r:id="rId3" imgW="1244600" imgH="2032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338" y="2420938"/>
                        <a:ext cx="249555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3" name="Object 11"/>
          <p:cNvGraphicFramePr>
            <a:graphicFrameLocks noChangeAspect="1"/>
          </p:cNvGraphicFramePr>
          <p:nvPr/>
        </p:nvGraphicFramePr>
        <p:xfrm>
          <a:off x="3132138" y="2852738"/>
          <a:ext cx="5049837" cy="884237"/>
        </p:xfrm>
        <a:graphic>
          <a:graphicData uri="http://schemas.openxmlformats.org/presentationml/2006/ole">
            <mc:AlternateContent xmlns:mc="http://schemas.openxmlformats.org/markup-compatibility/2006">
              <mc:Choice xmlns:v="urn:schemas-microsoft-com:vml" Requires="v">
                <p:oleObj spid="_x0000_s23607" name="Equation" r:id="rId5" imgW="2476500" imgH="482600" progId="Equation.3">
                  <p:embed/>
                </p:oleObj>
              </mc:Choice>
              <mc:Fallback>
                <p:oleObj name="Equation" r:id="rId5" imgW="2476500" imgH="482600" progId="Equation.3">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2852738"/>
                        <a:ext cx="5049837" cy="884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4" name="Object 12"/>
          <p:cNvGraphicFramePr>
            <a:graphicFrameLocks noChangeAspect="1"/>
          </p:cNvGraphicFramePr>
          <p:nvPr/>
        </p:nvGraphicFramePr>
        <p:xfrm>
          <a:off x="4249738" y="4581525"/>
          <a:ext cx="2482850" cy="411163"/>
        </p:xfrm>
        <a:graphic>
          <a:graphicData uri="http://schemas.openxmlformats.org/presentationml/2006/ole">
            <mc:AlternateContent xmlns:mc="http://schemas.openxmlformats.org/markup-compatibility/2006">
              <mc:Choice xmlns:v="urn:schemas-microsoft-com:vml" Requires="v">
                <p:oleObj spid="_x0000_s23608" name="Equation" r:id="rId7" imgW="1244600" imgH="203200" progId="Equation.3">
                  <p:embed/>
                </p:oleObj>
              </mc:Choice>
              <mc:Fallback>
                <p:oleObj name="Equation" r:id="rId7" imgW="1244600" imgH="20320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9738" y="4581525"/>
                        <a:ext cx="24828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65" name="Object 13"/>
          <p:cNvGraphicFramePr>
            <a:graphicFrameLocks noChangeAspect="1"/>
          </p:cNvGraphicFramePr>
          <p:nvPr/>
        </p:nvGraphicFramePr>
        <p:xfrm>
          <a:off x="1044575" y="5208588"/>
          <a:ext cx="503238" cy="381000"/>
        </p:xfrm>
        <a:graphic>
          <a:graphicData uri="http://schemas.openxmlformats.org/presentationml/2006/ole">
            <mc:AlternateContent xmlns:mc="http://schemas.openxmlformats.org/markup-compatibility/2006">
              <mc:Choice xmlns:v="urn:schemas-microsoft-com:vml" Requires="v">
                <p:oleObj spid="_x0000_s23609" name="Equation" r:id="rId9" imgW="342751" imgH="203112" progId="Equation.3">
                  <p:embed/>
                </p:oleObj>
              </mc:Choice>
              <mc:Fallback>
                <p:oleObj name="Equation" r:id="rId9" imgW="342751" imgH="203112"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4575" y="5208588"/>
                        <a:ext cx="5032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7A89DEB3-549D-49D2-B815-1DD91206A3C1}" type="slidenum">
              <a:rPr lang="en-GB" smtClean="0">
                <a:solidFill>
                  <a:schemeClr val="tx1"/>
                </a:solidFill>
                <a:latin typeface="Arial" charset="0"/>
                <a:cs typeface="Arial" charset="0"/>
              </a:rPr>
              <a:pPr fontAlgn="base">
                <a:spcBef>
                  <a:spcPct val="0"/>
                </a:spcBef>
                <a:spcAft>
                  <a:spcPct val="0"/>
                </a:spcAft>
              </a:pPr>
              <a:t>5</a:t>
            </a:fld>
            <a:endParaRPr lang="en-GB" smtClean="0">
              <a:solidFill>
                <a:schemeClr val="tx1"/>
              </a:solidFill>
              <a:latin typeface="Arial" charset="0"/>
              <a:cs typeface="Arial" charset="0"/>
            </a:endParaRPr>
          </a:p>
        </p:txBody>
      </p:sp>
      <p:sp>
        <p:nvSpPr>
          <p:cNvPr id="1042" name="Rectangle 4"/>
          <p:cNvSpPr>
            <a:spLocks noChangeArrowheads="1"/>
          </p:cNvSpPr>
          <p:nvPr/>
        </p:nvSpPr>
        <p:spPr bwMode="auto">
          <a:xfrm>
            <a:off x="250825" y="188913"/>
            <a:ext cx="8497888" cy="1296987"/>
          </a:xfrm>
          <a:prstGeom prst="rect">
            <a:avLst/>
          </a:prstGeom>
          <a:noFill/>
          <a:ln w="9525">
            <a:noFill/>
            <a:miter lim="800000"/>
            <a:headEnd/>
            <a:tailEnd/>
          </a:ln>
        </p:spPr>
        <p:txBody>
          <a:bodyPr anchor="ctr"/>
          <a:lstStyle/>
          <a:p>
            <a:pPr algn="ctr"/>
            <a:r>
              <a:rPr lang="en-GB" sz="3200" b="1">
                <a:solidFill>
                  <a:schemeClr val="tx2"/>
                </a:solidFill>
                <a:latin typeface="Calibri" pitchFamily="34" charset="0"/>
              </a:rPr>
              <a:t>Extensions and Examples:</a:t>
            </a:r>
            <a:br>
              <a:rPr lang="en-GB" sz="3200" b="1">
                <a:solidFill>
                  <a:schemeClr val="tx2"/>
                </a:solidFill>
                <a:latin typeface="Calibri" pitchFamily="34" charset="0"/>
              </a:rPr>
            </a:br>
            <a:r>
              <a:rPr lang="en-GB" sz="3200" b="1">
                <a:solidFill>
                  <a:schemeClr val="tx2"/>
                </a:solidFill>
                <a:latin typeface="Calibri" pitchFamily="34" charset="0"/>
              </a:rPr>
              <a:t>1-Sample/2-Sample Estimation/Testing for Variances</a:t>
            </a:r>
          </a:p>
        </p:txBody>
      </p:sp>
      <p:sp>
        <p:nvSpPr>
          <p:cNvPr id="1043" name="Rectangle 5"/>
          <p:cNvSpPr>
            <a:spLocks noChangeArrowheads="1"/>
          </p:cNvSpPr>
          <p:nvPr/>
        </p:nvSpPr>
        <p:spPr bwMode="auto">
          <a:xfrm>
            <a:off x="685800" y="1557338"/>
            <a:ext cx="8134350" cy="4824412"/>
          </a:xfrm>
          <a:prstGeom prst="rect">
            <a:avLst/>
          </a:prstGeom>
          <a:noFill/>
          <a:ln w="9525">
            <a:noFill/>
            <a:miter lim="800000"/>
            <a:headEnd/>
            <a:tailEnd/>
          </a:ln>
        </p:spPr>
        <p:txBody>
          <a:bodyPr/>
          <a:lstStyle/>
          <a:p>
            <a:pPr marL="342900" indent="-342900">
              <a:spcBef>
                <a:spcPct val="20000"/>
              </a:spcBef>
              <a:buFontTx/>
              <a:buChar char="•"/>
            </a:pPr>
            <a:r>
              <a:rPr lang="en-GB" sz="2000">
                <a:latin typeface="Calibri" pitchFamily="34" charset="0"/>
              </a:rPr>
              <a:t> </a:t>
            </a:r>
            <a:r>
              <a:rPr lang="en-GB" sz="2200">
                <a:solidFill>
                  <a:srgbClr val="000066"/>
                </a:solidFill>
                <a:latin typeface="Calibri" pitchFamily="34" charset="0"/>
              </a:rPr>
              <a:t>Recall </a:t>
            </a:r>
            <a:r>
              <a:rPr lang="en-GB" sz="2200">
                <a:solidFill>
                  <a:srgbClr val="FF0000"/>
                </a:solidFill>
                <a:latin typeface="Calibri" pitchFamily="34" charset="0"/>
              </a:rPr>
              <a:t>estimated sample variance</a:t>
            </a:r>
          </a:p>
          <a:p>
            <a:pPr marL="342900" indent="-342900">
              <a:spcBef>
                <a:spcPct val="20000"/>
              </a:spcBef>
            </a:pPr>
            <a:endParaRPr lang="en-GB" sz="2200">
              <a:latin typeface="Calibri" pitchFamily="34" charset="0"/>
            </a:endParaRPr>
          </a:p>
          <a:p>
            <a:pPr marL="342900" indent="-342900">
              <a:spcBef>
                <a:spcPct val="20000"/>
              </a:spcBef>
            </a:pPr>
            <a:endParaRPr lang="en-GB" sz="2000">
              <a:latin typeface="Calibri" pitchFamily="34" charset="0"/>
            </a:endParaRPr>
          </a:p>
          <a:p>
            <a:pPr marL="342900" indent="-342900">
              <a:spcBef>
                <a:spcPct val="20000"/>
              </a:spcBef>
            </a:pPr>
            <a:r>
              <a:rPr lang="en-GB" sz="2000">
                <a:solidFill>
                  <a:srgbClr val="000066"/>
                </a:solidFill>
                <a:latin typeface="Calibri" pitchFamily="34" charset="0"/>
              </a:rPr>
              <a:t>      </a:t>
            </a:r>
            <a:r>
              <a:rPr lang="en-GB" sz="2200">
                <a:solidFill>
                  <a:srgbClr val="000066"/>
                </a:solidFill>
                <a:latin typeface="Calibri" pitchFamily="34" charset="0"/>
              </a:rPr>
              <a:t>Recall</a:t>
            </a:r>
            <a:r>
              <a:rPr lang="en-GB" sz="2200">
                <a:latin typeface="Calibri" pitchFamily="34" charset="0"/>
              </a:rPr>
              <a:t> </a:t>
            </a:r>
            <a:r>
              <a:rPr lang="en-GB" sz="2200">
                <a:solidFill>
                  <a:srgbClr val="FF0000"/>
                </a:solidFill>
                <a:latin typeface="Calibri" pitchFamily="34" charset="0"/>
              </a:rPr>
              <a:t>form of </a:t>
            </a:r>
            <a:r>
              <a:rPr lang="en-GB" sz="2200" i="1">
                <a:solidFill>
                  <a:srgbClr val="FF0000"/>
                </a:solidFill>
                <a:latin typeface="Calibri" pitchFamily="34" charset="0"/>
                <a:sym typeface="Symbol" pitchFamily="18" charset="2"/>
              </a:rPr>
              <a:t></a:t>
            </a:r>
            <a:r>
              <a:rPr lang="en-GB" sz="2200" i="1" baseline="30000">
                <a:solidFill>
                  <a:srgbClr val="FF0000"/>
                </a:solidFill>
                <a:latin typeface="Calibri" pitchFamily="34" charset="0"/>
                <a:sym typeface="Symbol" pitchFamily="18" charset="2"/>
              </a:rPr>
              <a:t>2</a:t>
            </a:r>
            <a:r>
              <a:rPr lang="en-GB" sz="2200" i="1">
                <a:latin typeface="Calibri" pitchFamily="34" charset="0"/>
                <a:sym typeface="Symbol" pitchFamily="18" charset="2"/>
              </a:rPr>
              <a:t> </a:t>
            </a:r>
            <a:r>
              <a:rPr lang="en-GB" sz="2200">
                <a:solidFill>
                  <a:srgbClr val="000066"/>
                </a:solidFill>
                <a:latin typeface="Calibri" pitchFamily="34" charset="0"/>
                <a:sym typeface="Symbol" pitchFamily="18" charset="2"/>
              </a:rPr>
              <a:t>random variable</a:t>
            </a:r>
          </a:p>
          <a:p>
            <a:pPr marL="342900" indent="-342900">
              <a:spcBef>
                <a:spcPct val="20000"/>
              </a:spcBef>
            </a:pPr>
            <a:endParaRPr lang="en-GB" sz="2200">
              <a:solidFill>
                <a:srgbClr val="000066"/>
              </a:solidFill>
              <a:latin typeface="Calibri" pitchFamily="34" charset="0"/>
              <a:sym typeface="Symbol" pitchFamily="18" charset="2"/>
            </a:endParaRPr>
          </a:p>
          <a:p>
            <a:pPr marL="342900" indent="-342900">
              <a:spcBef>
                <a:spcPct val="20000"/>
              </a:spcBef>
            </a:pPr>
            <a:endParaRPr lang="en-GB" sz="2000">
              <a:latin typeface="Calibri" pitchFamily="34" charset="0"/>
              <a:sym typeface="Symbol" pitchFamily="18" charset="2"/>
            </a:endParaRPr>
          </a:p>
          <a:p>
            <a:pPr marL="342900" indent="-342900">
              <a:spcBef>
                <a:spcPct val="20000"/>
              </a:spcBef>
            </a:pPr>
            <a:endParaRPr lang="en-GB" sz="2000">
              <a:latin typeface="Calibri" pitchFamily="34" charset="0"/>
              <a:sym typeface="Symbol" pitchFamily="18" charset="2"/>
            </a:endParaRPr>
          </a:p>
          <a:p>
            <a:pPr marL="342900" indent="-342900">
              <a:spcBef>
                <a:spcPct val="20000"/>
              </a:spcBef>
            </a:pPr>
            <a:endParaRPr lang="en-GB" sz="2000">
              <a:latin typeface="Calibri" pitchFamily="34" charset="0"/>
              <a:sym typeface="Symbol" pitchFamily="18" charset="2"/>
            </a:endParaRPr>
          </a:p>
          <a:p>
            <a:pPr marL="342900" indent="-342900">
              <a:spcBef>
                <a:spcPct val="20000"/>
              </a:spcBef>
            </a:pPr>
            <a:endParaRPr lang="en-GB" sz="2000">
              <a:latin typeface="Calibri" pitchFamily="34" charset="0"/>
              <a:sym typeface="Symbol" pitchFamily="18" charset="2"/>
            </a:endParaRPr>
          </a:p>
          <a:p>
            <a:pPr marL="342900" indent="-342900">
              <a:spcBef>
                <a:spcPct val="20000"/>
              </a:spcBef>
              <a:buFontTx/>
              <a:buChar char="•"/>
            </a:pPr>
            <a:r>
              <a:rPr lang="en-GB" sz="2200">
                <a:solidFill>
                  <a:srgbClr val="000066"/>
                </a:solidFill>
                <a:latin typeface="Calibri" pitchFamily="34" charset="0"/>
                <a:sym typeface="Symbol" pitchFamily="18" charset="2"/>
              </a:rPr>
              <a:t>Given in C.I. form, but H.T. complementary of course. Thus 2-sided</a:t>
            </a:r>
          </a:p>
          <a:p>
            <a:pPr marL="342900" indent="-342900">
              <a:spcBef>
                <a:spcPct val="20000"/>
              </a:spcBef>
            </a:pPr>
            <a:r>
              <a:rPr lang="en-GB" sz="2200" i="1">
                <a:solidFill>
                  <a:srgbClr val="000066"/>
                </a:solidFill>
                <a:latin typeface="Calibri" pitchFamily="34" charset="0"/>
                <a:sym typeface="Symbol" pitchFamily="18" charset="2"/>
              </a:rPr>
              <a:t>      H</a:t>
            </a:r>
            <a:r>
              <a:rPr lang="en-GB" sz="2200" i="1" baseline="-25000">
                <a:solidFill>
                  <a:srgbClr val="000066"/>
                </a:solidFill>
                <a:latin typeface="Calibri" pitchFamily="34" charset="0"/>
                <a:sym typeface="Symbol" pitchFamily="18" charset="2"/>
              </a:rPr>
              <a:t>0</a:t>
            </a:r>
            <a:r>
              <a:rPr lang="en-GB" sz="2200" i="1">
                <a:solidFill>
                  <a:srgbClr val="000066"/>
                </a:solidFill>
                <a:latin typeface="Calibri" pitchFamily="34" charset="0"/>
                <a:sym typeface="Symbol" pitchFamily="18" charset="2"/>
              </a:rPr>
              <a:t> : </a:t>
            </a:r>
            <a:r>
              <a:rPr lang="en-GB" sz="2200" i="1" baseline="30000">
                <a:solidFill>
                  <a:srgbClr val="000066"/>
                </a:solidFill>
                <a:latin typeface="Calibri" pitchFamily="34" charset="0"/>
                <a:sym typeface="Symbol" pitchFamily="18" charset="2"/>
              </a:rPr>
              <a:t>2</a:t>
            </a:r>
            <a:r>
              <a:rPr lang="en-GB" sz="2200" i="1">
                <a:solidFill>
                  <a:srgbClr val="000066"/>
                </a:solidFill>
                <a:latin typeface="Calibri" pitchFamily="34" charset="0"/>
                <a:sym typeface="Symbol" pitchFamily="18" charset="2"/>
              </a:rPr>
              <a:t> = </a:t>
            </a:r>
            <a:r>
              <a:rPr lang="en-GB" sz="2200" i="1" baseline="-25000">
                <a:solidFill>
                  <a:srgbClr val="000066"/>
                </a:solidFill>
                <a:latin typeface="Calibri" pitchFamily="34" charset="0"/>
                <a:sym typeface="Symbol" pitchFamily="18" charset="2"/>
              </a:rPr>
              <a:t>0</a:t>
            </a:r>
            <a:r>
              <a:rPr lang="en-GB" sz="2200" i="1" baseline="30000">
                <a:solidFill>
                  <a:srgbClr val="000066"/>
                </a:solidFill>
                <a:latin typeface="Calibri" pitchFamily="34" charset="0"/>
                <a:sym typeface="Symbol" pitchFamily="18" charset="2"/>
              </a:rPr>
              <a:t>2</a:t>
            </a:r>
            <a:r>
              <a:rPr lang="en-GB" sz="2200" i="1">
                <a:solidFill>
                  <a:srgbClr val="000066"/>
                </a:solidFill>
                <a:latin typeface="Calibri" pitchFamily="34" charset="0"/>
                <a:sym typeface="Symbol" pitchFamily="18" charset="2"/>
              </a:rPr>
              <a:t> ,  </a:t>
            </a:r>
            <a:r>
              <a:rPr lang="en-GB" sz="2200" i="1" baseline="30000">
                <a:solidFill>
                  <a:srgbClr val="000066"/>
                </a:solidFill>
                <a:latin typeface="Calibri" pitchFamily="34" charset="0"/>
                <a:sym typeface="Symbol" pitchFamily="18" charset="2"/>
              </a:rPr>
              <a:t>2</a:t>
            </a:r>
            <a:r>
              <a:rPr lang="en-GB" sz="2200" i="1">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from sample must be</a:t>
            </a:r>
            <a:r>
              <a:rPr lang="en-GB" sz="2200">
                <a:latin typeface="Calibri" pitchFamily="34" charset="0"/>
                <a:sym typeface="Symbol" pitchFamily="18" charset="2"/>
              </a:rPr>
              <a:t> </a:t>
            </a:r>
            <a:r>
              <a:rPr lang="en-GB" sz="2200" b="1">
                <a:solidFill>
                  <a:srgbClr val="FF0000"/>
                </a:solidFill>
                <a:latin typeface="Calibri" pitchFamily="34" charset="0"/>
                <a:sym typeface="Symbol" pitchFamily="18" charset="2"/>
              </a:rPr>
              <a:t>outside</a:t>
            </a:r>
            <a:r>
              <a:rPr lang="en-GB" sz="2200">
                <a:latin typeface="Calibri" pitchFamily="34" charset="0"/>
                <a:sym typeface="Symbol" pitchFamily="18" charset="2"/>
              </a:rPr>
              <a:t> </a:t>
            </a:r>
            <a:r>
              <a:rPr lang="en-GB" sz="2200">
                <a:solidFill>
                  <a:srgbClr val="000066"/>
                </a:solidFill>
                <a:latin typeface="Calibri" pitchFamily="34" charset="0"/>
                <a:sym typeface="Symbol" pitchFamily="18" charset="2"/>
              </a:rPr>
              <a:t>either limit to be in rejection region of</a:t>
            </a:r>
            <a:r>
              <a:rPr lang="en-GB" sz="2200" i="1">
                <a:solidFill>
                  <a:srgbClr val="000066"/>
                </a:solidFill>
                <a:latin typeface="Calibri" pitchFamily="34" charset="0"/>
                <a:sym typeface="Symbol" pitchFamily="18" charset="2"/>
              </a:rPr>
              <a:t> H</a:t>
            </a:r>
            <a:r>
              <a:rPr lang="en-GB" sz="2200" i="1" baseline="-25000">
                <a:solidFill>
                  <a:srgbClr val="000066"/>
                </a:solidFill>
                <a:latin typeface="Calibri" pitchFamily="34" charset="0"/>
                <a:sym typeface="Symbol" pitchFamily="18" charset="2"/>
              </a:rPr>
              <a:t>0</a:t>
            </a:r>
            <a:endParaRPr lang="en-GB" sz="2200">
              <a:solidFill>
                <a:srgbClr val="000066"/>
              </a:solidFill>
              <a:latin typeface="Calibri" pitchFamily="34" charset="0"/>
              <a:sym typeface="Symbol" pitchFamily="18" charset="2"/>
            </a:endParaRPr>
          </a:p>
        </p:txBody>
      </p:sp>
      <p:graphicFrame>
        <p:nvGraphicFramePr>
          <p:cNvPr id="1038" name="Object 14"/>
          <p:cNvGraphicFramePr>
            <a:graphicFrameLocks noChangeAspect="1"/>
          </p:cNvGraphicFramePr>
          <p:nvPr/>
        </p:nvGraphicFramePr>
        <p:xfrm>
          <a:off x="5299075" y="1362075"/>
          <a:ext cx="1793875" cy="1130300"/>
        </p:xfrm>
        <a:graphic>
          <a:graphicData uri="http://schemas.openxmlformats.org/presentationml/2006/ole">
            <mc:AlternateContent xmlns:mc="http://schemas.openxmlformats.org/markup-compatibility/2006">
              <mc:Choice xmlns:v="urn:schemas-microsoft-com:vml" Requires="v">
                <p:oleObj spid="_x0000_s1071" name="Equation" r:id="rId3" imgW="1129810" imgH="710891" progId="Equation.3">
                  <p:embed/>
                </p:oleObj>
              </mc:Choice>
              <mc:Fallback>
                <p:oleObj name="Equation" r:id="rId3" imgW="1129810" imgH="710891"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9075" y="1362075"/>
                        <a:ext cx="1793875"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 name="Object 15"/>
          <p:cNvGraphicFramePr>
            <a:graphicFrameLocks noChangeAspect="1"/>
          </p:cNvGraphicFramePr>
          <p:nvPr/>
        </p:nvGraphicFramePr>
        <p:xfrm>
          <a:off x="1441450" y="3200400"/>
          <a:ext cx="5722938" cy="785813"/>
        </p:xfrm>
        <a:graphic>
          <a:graphicData uri="http://schemas.openxmlformats.org/presentationml/2006/ole">
            <mc:AlternateContent xmlns:mc="http://schemas.openxmlformats.org/markup-compatibility/2006">
              <mc:Choice xmlns:v="urn:schemas-microsoft-com:vml" Requires="v">
                <p:oleObj spid="_x0000_s1072" name="Equation" r:id="rId5" imgW="3416300" imgH="469900" progId="Equation.3">
                  <p:embed/>
                </p:oleObj>
              </mc:Choice>
              <mc:Fallback>
                <p:oleObj name="Equation" r:id="rId5" imgW="3416300" imgH="469900"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1450" y="3200400"/>
                        <a:ext cx="5722938"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0" name="Object 16"/>
          <p:cNvGraphicFramePr>
            <a:graphicFrameLocks noChangeAspect="1"/>
          </p:cNvGraphicFramePr>
          <p:nvPr/>
        </p:nvGraphicFramePr>
        <p:xfrm>
          <a:off x="684213" y="4149725"/>
          <a:ext cx="7775575" cy="792163"/>
        </p:xfrm>
        <a:graphic>
          <a:graphicData uri="http://schemas.openxmlformats.org/presentationml/2006/ole">
            <mc:AlternateContent xmlns:mc="http://schemas.openxmlformats.org/markup-compatibility/2006">
              <mc:Choice xmlns:v="urn:schemas-microsoft-com:vml" Requires="v">
                <p:oleObj spid="_x0000_s1073" name="Equation" r:id="rId7" imgW="3886200" imgH="469900" progId="Equation.3">
                  <p:embed/>
                </p:oleObj>
              </mc:Choice>
              <mc:Fallback>
                <p:oleObj name="Equation" r:id="rId7" imgW="3886200" imgH="46990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4149725"/>
                        <a:ext cx="777557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5"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42C93F64-5443-4131-92AC-F5EAE939D829}" type="slidenum">
              <a:rPr lang="en-GB" smtClean="0">
                <a:solidFill>
                  <a:schemeClr val="tx1"/>
                </a:solidFill>
                <a:latin typeface="Arial" charset="0"/>
                <a:cs typeface="Arial" charset="0"/>
              </a:rPr>
              <a:pPr fontAlgn="base">
                <a:spcBef>
                  <a:spcPct val="0"/>
                </a:spcBef>
                <a:spcAft>
                  <a:spcPct val="0"/>
                </a:spcAft>
              </a:pPr>
              <a:t>6</a:t>
            </a:fld>
            <a:endParaRPr lang="en-GB" smtClean="0">
              <a:solidFill>
                <a:schemeClr val="tx1"/>
              </a:solidFill>
              <a:latin typeface="Arial" charset="0"/>
              <a:cs typeface="Arial" charset="0"/>
            </a:endParaRPr>
          </a:p>
        </p:txBody>
      </p:sp>
      <p:sp>
        <p:nvSpPr>
          <p:cNvPr id="2076" name="Rectangle 4"/>
          <p:cNvSpPr>
            <a:spLocks noChangeArrowheads="1"/>
          </p:cNvSpPr>
          <p:nvPr/>
        </p:nvSpPr>
        <p:spPr bwMode="auto">
          <a:xfrm>
            <a:off x="685800" y="260350"/>
            <a:ext cx="777240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Variances - continued</a:t>
            </a:r>
            <a:endParaRPr lang="en-GB" sz="3200">
              <a:solidFill>
                <a:schemeClr val="tx2"/>
              </a:solidFill>
              <a:latin typeface="Calibri" pitchFamily="34" charset="0"/>
            </a:endParaRPr>
          </a:p>
        </p:txBody>
      </p:sp>
      <p:sp>
        <p:nvSpPr>
          <p:cNvPr id="2077" name="Rectangle 5"/>
          <p:cNvSpPr>
            <a:spLocks noChangeArrowheads="1"/>
          </p:cNvSpPr>
          <p:nvPr/>
        </p:nvSpPr>
        <p:spPr bwMode="auto">
          <a:xfrm>
            <a:off x="685800" y="1557338"/>
            <a:ext cx="7772400" cy="4538662"/>
          </a:xfrm>
          <a:prstGeom prst="rect">
            <a:avLst/>
          </a:prstGeom>
          <a:noFill/>
          <a:ln w="9525">
            <a:noFill/>
            <a:miter lim="800000"/>
            <a:headEnd/>
            <a:tailEnd/>
          </a:ln>
        </p:spPr>
        <p:txBody>
          <a:bodyPr/>
          <a:lstStyle/>
          <a:p>
            <a:pPr marL="342900" indent="-342900">
              <a:spcBef>
                <a:spcPct val="20000"/>
              </a:spcBef>
              <a:buFontTx/>
              <a:buChar char="•"/>
            </a:pPr>
            <a:r>
              <a:rPr lang="en-GB" sz="2200" b="1" dirty="0">
                <a:solidFill>
                  <a:srgbClr val="000066"/>
                </a:solidFill>
                <a:latin typeface="Calibri" pitchFamily="34" charset="0"/>
              </a:rPr>
              <a:t>TWO-SAMPLE (in this case)</a:t>
            </a:r>
          </a:p>
          <a:p>
            <a:pPr marL="342900" indent="-342900">
              <a:spcBef>
                <a:spcPct val="20000"/>
              </a:spcBef>
              <a:buFontTx/>
              <a:buChar char="•"/>
            </a:pPr>
            <a:endParaRPr lang="en-GB" sz="2200" b="1" dirty="0">
              <a:solidFill>
                <a:srgbClr val="000066"/>
              </a:solidFill>
              <a:latin typeface="Calibri" pitchFamily="34" charset="0"/>
            </a:endParaRPr>
          </a:p>
          <a:p>
            <a:pPr marL="342900" indent="-342900">
              <a:spcBef>
                <a:spcPct val="20000"/>
              </a:spcBef>
              <a:buFontTx/>
              <a:buChar char="•"/>
            </a:pPr>
            <a:endParaRPr lang="en-GB" sz="2000" b="1" dirty="0">
              <a:latin typeface="Calibri" pitchFamily="34" charset="0"/>
            </a:endParaRPr>
          </a:p>
          <a:p>
            <a:pPr marL="342900" indent="-342900">
              <a:spcBef>
                <a:spcPct val="20000"/>
              </a:spcBef>
            </a:pPr>
            <a:r>
              <a:rPr lang="en-GB" sz="2000" b="1" dirty="0">
                <a:latin typeface="Calibri" pitchFamily="34" charset="0"/>
              </a:rPr>
              <a:t>      </a:t>
            </a:r>
          </a:p>
          <a:p>
            <a:pPr marL="342900" indent="-342900">
              <a:spcBef>
                <a:spcPct val="20000"/>
              </a:spcBef>
            </a:pPr>
            <a:r>
              <a:rPr lang="en-GB" sz="2000" b="1" dirty="0">
                <a:latin typeface="Calibri" pitchFamily="34" charset="0"/>
              </a:rPr>
              <a:t>      </a:t>
            </a:r>
            <a:r>
              <a:rPr lang="en-GB" sz="2200" dirty="0">
                <a:solidFill>
                  <a:srgbClr val="000066"/>
                </a:solidFill>
                <a:latin typeface="Calibri" pitchFamily="34" charset="0"/>
              </a:rPr>
              <a:t>after manipulation - gives</a:t>
            </a:r>
          </a:p>
          <a:p>
            <a:pPr marL="342900" indent="-342900">
              <a:spcBef>
                <a:spcPct val="20000"/>
              </a:spcBef>
            </a:pPr>
            <a:endParaRPr lang="en-GB" sz="2200" dirty="0">
              <a:solidFill>
                <a:srgbClr val="000066"/>
              </a:solidFill>
              <a:latin typeface="Calibri" pitchFamily="34" charset="0"/>
            </a:endParaRPr>
          </a:p>
          <a:p>
            <a:pPr marL="342900" indent="-342900">
              <a:spcBef>
                <a:spcPct val="20000"/>
              </a:spcBef>
            </a:pPr>
            <a:endParaRPr lang="en-GB" sz="2000" dirty="0">
              <a:latin typeface="Calibri" pitchFamily="34" charset="0"/>
            </a:endParaRPr>
          </a:p>
          <a:p>
            <a:pPr marL="342900" indent="-342900">
              <a:spcBef>
                <a:spcPct val="20000"/>
              </a:spcBef>
            </a:pPr>
            <a:r>
              <a:rPr lang="en-GB" sz="2000" dirty="0">
                <a:latin typeface="Calibri" pitchFamily="34" charset="0"/>
              </a:rPr>
              <a:t>      </a:t>
            </a:r>
            <a:r>
              <a:rPr lang="en-GB" sz="2200" dirty="0">
                <a:solidFill>
                  <a:srgbClr val="000066"/>
                </a:solidFill>
                <a:latin typeface="Calibri" pitchFamily="34" charset="0"/>
              </a:rPr>
              <a:t>and where, conveniently:</a:t>
            </a:r>
          </a:p>
          <a:p>
            <a:pPr marL="342900" indent="-342900">
              <a:spcBef>
                <a:spcPct val="20000"/>
              </a:spcBef>
            </a:pPr>
            <a:endParaRPr lang="en-GB" sz="2200" dirty="0">
              <a:solidFill>
                <a:srgbClr val="000066"/>
              </a:solidFill>
              <a:latin typeface="Calibri" pitchFamily="34" charset="0"/>
            </a:endParaRPr>
          </a:p>
          <a:p>
            <a:pPr marL="342900" indent="-342900">
              <a:spcBef>
                <a:spcPct val="20000"/>
              </a:spcBef>
              <a:buFontTx/>
              <a:buChar char="•"/>
            </a:pPr>
            <a:endParaRPr lang="en-GB" sz="2000" dirty="0">
              <a:latin typeface="Calibri" pitchFamily="34" charset="0"/>
            </a:endParaRPr>
          </a:p>
          <a:p>
            <a:pPr marL="342900" indent="-342900">
              <a:spcBef>
                <a:spcPct val="20000"/>
              </a:spcBef>
              <a:buFontTx/>
              <a:buChar char="•"/>
            </a:pPr>
            <a:r>
              <a:rPr lang="en-GB" sz="2000" b="1" dirty="0">
                <a:solidFill>
                  <a:srgbClr val="000066"/>
                </a:solidFill>
                <a:latin typeface="Calibri" pitchFamily="34" charset="0"/>
              </a:rPr>
              <a:t>BLOCKED</a:t>
            </a:r>
            <a:r>
              <a:rPr lang="en-GB" sz="2000" dirty="0">
                <a:solidFill>
                  <a:srgbClr val="000066"/>
                </a:solidFill>
                <a:latin typeface="Calibri" pitchFamily="34" charset="0"/>
              </a:rPr>
              <a:t> - like paired e.g. for mean. Depends on Experimental Designs (ANOVA) used.</a:t>
            </a:r>
          </a:p>
        </p:txBody>
      </p:sp>
      <p:graphicFrame>
        <p:nvGraphicFramePr>
          <p:cNvPr id="2070" name="Object 22"/>
          <p:cNvGraphicFramePr>
            <a:graphicFrameLocks noChangeAspect="1"/>
          </p:cNvGraphicFramePr>
          <p:nvPr/>
        </p:nvGraphicFramePr>
        <p:xfrm>
          <a:off x="4694238" y="1341438"/>
          <a:ext cx="2541587" cy="823912"/>
        </p:xfrm>
        <a:graphic>
          <a:graphicData uri="http://schemas.openxmlformats.org/presentationml/2006/ole">
            <mc:AlternateContent xmlns:mc="http://schemas.openxmlformats.org/markup-compatibility/2006">
              <mc:Choice xmlns:v="urn:schemas-microsoft-com:vml" Requires="v">
                <p:oleObj spid="_x0000_s2125" name="Equation" r:id="rId3" imgW="1409700" imgH="457200" progId="Equation.3">
                  <p:embed/>
                </p:oleObj>
              </mc:Choice>
              <mc:Fallback>
                <p:oleObj name="Equation" r:id="rId3" imgW="1409700" imgH="457200" progId="Equation.3">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238" y="1341438"/>
                        <a:ext cx="2541587"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1" name="Object 23"/>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126" name="Equation" r:id="rId5" imgW="114151" imgH="215619" progId="Equation.3">
                  <p:embed/>
                </p:oleObj>
              </mc:Choice>
              <mc:Fallback>
                <p:oleObj name="Equation" r:id="rId5" imgW="114151" imgH="215619" progId="Equation.3">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2" name="Object 24"/>
          <p:cNvGraphicFramePr>
            <a:graphicFrameLocks noChangeAspect="1"/>
          </p:cNvGraphicFramePr>
          <p:nvPr/>
        </p:nvGraphicFramePr>
        <p:xfrm>
          <a:off x="4354513" y="2887663"/>
          <a:ext cx="2427287" cy="846137"/>
        </p:xfrm>
        <a:graphic>
          <a:graphicData uri="http://schemas.openxmlformats.org/presentationml/2006/ole">
            <mc:AlternateContent xmlns:mc="http://schemas.openxmlformats.org/markup-compatibility/2006">
              <mc:Choice xmlns:v="urn:schemas-microsoft-com:vml" Requires="v">
                <p:oleObj spid="_x0000_s2127" name="Equation" r:id="rId7" imgW="1346200" imgH="469900" progId="Equation.3">
                  <p:embed/>
                </p:oleObj>
              </mc:Choice>
              <mc:Fallback>
                <p:oleObj name="Equation" r:id="rId7" imgW="1346200" imgH="469900" progId="Equation.3">
                  <p:embed/>
                  <p:pic>
                    <p:nvPicPr>
                      <p:cNvPr id="0" name="Picture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4513" y="2887663"/>
                        <a:ext cx="2427287" cy="846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3" name="Object 25"/>
          <p:cNvGraphicFramePr>
            <a:graphicFrameLocks noChangeAspect="1"/>
          </p:cNvGraphicFramePr>
          <p:nvPr/>
        </p:nvGraphicFramePr>
        <p:xfrm>
          <a:off x="4081463" y="4078288"/>
          <a:ext cx="3370262" cy="863600"/>
        </p:xfrm>
        <a:graphic>
          <a:graphicData uri="http://schemas.openxmlformats.org/presentationml/2006/ole">
            <mc:AlternateContent xmlns:mc="http://schemas.openxmlformats.org/markup-compatibility/2006">
              <mc:Choice xmlns:v="urn:schemas-microsoft-com:vml" Requires="v">
                <p:oleObj spid="_x0000_s2128" name="Equation" r:id="rId9" imgW="1651000" imgH="444500" progId="Equation.3">
                  <p:embed/>
                </p:oleObj>
              </mc:Choice>
              <mc:Fallback>
                <p:oleObj name="Equation" r:id="rId9" imgW="1651000" imgH="444500" progId="Equation.3">
                  <p:embed/>
                  <p:pic>
                    <p:nvPicPr>
                      <p:cNvPr id="0"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1463" y="4078288"/>
                        <a:ext cx="3370262"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74" name="Object 26"/>
          <p:cNvGraphicFramePr>
            <a:graphicFrameLocks noChangeAspect="1"/>
          </p:cNvGraphicFramePr>
          <p:nvPr/>
        </p:nvGraphicFramePr>
        <p:xfrm>
          <a:off x="1474788" y="2060575"/>
          <a:ext cx="1262062" cy="869950"/>
        </p:xfrm>
        <a:graphic>
          <a:graphicData uri="http://schemas.openxmlformats.org/presentationml/2006/ole">
            <mc:AlternateContent xmlns:mc="http://schemas.openxmlformats.org/markup-compatibility/2006">
              <mc:Choice xmlns:v="urn:schemas-microsoft-com:vml" Requires="v">
                <p:oleObj spid="_x0000_s2129" name="Equation" r:id="rId11" imgW="812447" imgH="558558" progId="Equation.3">
                  <p:embed/>
                </p:oleObj>
              </mc:Choice>
              <mc:Fallback>
                <p:oleObj name="Equation" r:id="rId11" imgW="812447" imgH="558558" progId="Equation.3">
                  <p:embed/>
                  <p:pic>
                    <p:nvPicPr>
                      <p:cNvPr id="0" name="Picture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4788" y="2060575"/>
                        <a:ext cx="1262062"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4"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6919193D-5207-47F1-9798-2E6DF4E3A19F}" type="slidenum">
              <a:rPr lang="en-GB" smtClean="0">
                <a:solidFill>
                  <a:schemeClr val="tx1"/>
                </a:solidFill>
                <a:latin typeface="Arial" charset="0"/>
                <a:cs typeface="Arial" charset="0"/>
              </a:rPr>
              <a:pPr fontAlgn="base">
                <a:spcBef>
                  <a:spcPct val="0"/>
                </a:spcBef>
                <a:spcAft>
                  <a:spcPct val="0"/>
                </a:spcAft>
              </a:pPr>
              <a:t>7</a:t>
            </a:fld>
            <a:endParaRPr lang="en-GB" smtClean="0">
              <a:solidFill>
                <a:schemeClr val="tx1"/>
              </a:solidFill>
              <a:latin typeface="Arial" charset="0"/>
              <a:cs typeface="Arial" charset="0"/>
            </a:endParaRPr>
          </a:p>
        </p:txBody>
      </p:sp>
      <p:sp>
        <p:nvSpPr>
          <p:cNvPr id="3095" name="Rectangle 4"/>
          <p:cNvSpPr>
            <a:spLocks noChangeArrowheads="1"/>
          </p:cNvSpPr>
          <p:nvPr/>
        </p:nvSpPr>
        <p:spPr bwMode="auto">
          <a:xfrm>
            <a:off x="685800" y="188913"/>
            <a:ext cx="7772400" cy="1143000"/>
          </a:xfrm>
          <a:prstGeom prst="rect">
            <a:avLst/>
          </a:prstGeom>
          <a:noFill/>
          <a:ln w="9525">
            <a:noFill/>
            <a:miter lim="800000"/>
            <a:headEnd/>
            <a:tailEnd/>
          </a:ln>
        </p:spPr>
        <p:txBody>
          <a:bodyPr anchor="ctr"/>
          <a:lstStyle/>
          <a:p>
            <a:pPr algn="ctr"/>
            <a:r>
              <a:rPr lang="en-GB" sz="3200" b="1">
                <a:solidFill>
                  <a:schemeClr val="tx2"/>
                </a:solidFill>
                <a:latin typeface="Calibri" pitchFamily="34" charset="0"/>
              </a:rPr>
              <a:t>Examples on Estimation/H.T. for Variances</a:t>
            </a:r>
          </a:p>
        </p:txBody>
      </p:sp>
      <p:sp>
        <p:nvSpPr>
          <p:cNvPr id="3096" name="Rectangle 5"/>
          <p:cNvSpPr>
            <a:spLocks noChangeArrowheads="1"/>
          </p:cNvSpPr>
          <p:nvPr/>
        </p:nvSpPr>
        <p:spPr bwMode="auto">
          <a:xfrm>
            <a:off x="755650" y="1484313"/>
            <a:ext cx="7777163" cy="4608512"/>
          </a:xfrm>
          <a:prstGeom prst="rect">
            <a:avLst/>
          </a:prstGeom>
          <a:noFill/>
          <a:ln w="9525">
            <a:noFill/>
            <a:miter lim="800000"/>
            <a:headEnd/>
            <a:tailEnd/>
          </a:ln>
        </p:spPr>
        <p:txBody>
          <a:bodyPr/>
          <a:lstStyle/>
          <a:p>
            <a:pPr marL="342900" indent="-342900">
              <a:spcBef>
                <a:spcPct val="20000"/>
              </a:spcBef>
            </a:pPr>
            <a:r>
              <a:rPr lang="en-GB" sz="2200" dirty="0">
                <a:latin typeface="Calibri" pitchFamily="34" charset="0"/>
              </a:rPr>
              <a:t>     </a:t>
            </a:r>
            <a:r>
              <a:rPr lang="en-GB" sz="2200" dirty="0">
                <a:solidFill>
                  <a:srgbClr val="000066"/>
                </a:solidFill>
                <a:latin typeface="Calibri" pitchFamily="34" charset="0"/>
              </a:rPr>
              <a:t>Given a simple random sample, size 12, of animals studied to examine release of mediators in response to allergen inhalation. Known S.E. of sample mean = 0.4 from subject measurement. </a:t>
            </a:r>
          </a:p>
          <a:p>
            <a:pPr marL="342900" indent="-342900">
              <a:spcBef>
                <a:spcPct val="20000"/>
              </a:spcBef>
            </a:pPr>
            <a:r>
              <a:rPr lang="en-IE" sz="2200" dirty="0">
                <a:solidFill>
                  <a:srgbClr val="000066"/>
                </a:solidFill>
                <a:latin typeface="Calibri" pitchFamily="34" charset="0"/>
              </a:rPr>
              <a:t>     Considering test of hypotheses</a:t>
            </a:r>
            <a:endParaRPr lang="en-GB" sz="2200" dirty="0">
              <a:solidFill>
                <a:srgbClr val="000066"/>
              </a:solidFill>
              <a:latin typeface="Calibri" pitchFamily="34" charset="0"/>
            </a:endParaRPr>
          </a:p>
          <a:p>
            <a:pPr marL="342900" indent="-342900">
              <a:spcBef>
                <a:spcPct val="20000"/>
              </a:spcBef>
            </a:pPr>
            <a:endParaRPr lang="en-GB" sz="2200" dirty="0">
              <a:latin typeface="Calibri" pitchFamily="34" charset="0"/>
            </a:endParaRPr>
          </a:p>
          <a:p>
            <a:pPr marL="342900" indent="-342900">
              <a:spcBef>
                <a:spcPct val="20000"/>
              </a:spcBef>
            </a:pPr>
            <a:r>
              <a:rPr lang="en-GB" sz="2000" dirty="0">
                <a:latin typeface="Calibri" pitchFamily="34" charset="0"/>
              </a:rPr>
              <a:t>     </a:t>
            </a:r>
            <a:r>
              <a:rPr lang="en-GB" sz="2200" dirty="0">
                <a:solidFill>
                  <a:srgbClr val="000066"/>
                </a:solidFill>
                <a:latin typeface="Calibri" pitchFamily="34" charset="0"/>
              </a:rPr>
              <a:t>Can we claim on the basis of data that </a:t>
            </a:r>
            <a:r>
              <a:rPr lang="en-GB" sz="2200" b="1" dirty="0">
                <a:solidFill>
                  <a:srgbClr val="FF0000"/>
                </a:solidFill>
                <a:latin typeface="Calibri" pitchFamily="34" charset="0"/>
              </a:rPr>
              <a:t>population</a:t>
            </a:r>
            <a:r>
              <a:rPr lang="en-GB" sz="2200" dirty="0">
                <a:solidFill>
                  <a:srgbClr val="FF0000"/>
                </a:solidFill>
                <a:latin typeface="Calibri" pitchFamily="34" charset="0"/>
              </a:rPr>
              <a:t> </a:t>
            </a:r>
            <a:r>
              <a:rPr lang="en-GB" sz="2200" b="1" dirty="0">
                <a:solidFill>
                  <a:srgbClr val="FF0000"/>
                </a:solidFill>
                <a:latin typeface="Calibri" pitchFamily="34" charset="0"/>
              </a:rPr>
              <a:t>variance</a:t>
            </a:r>
            <a:r>
              <a:rPr lang="en-GB" sz="2200" dirty="0">
                <a:latin typeface="Calibri" pitchFamily="34" charset="0"/>
              </a:rPr>
              <a:t> </a:t>
            </a:r>
            <a:r>
              <a:rPr lang="en-GB" sz="2200" dirty="0">
                <a:solidFill>
                  <a:srgbClr val="000066"/>
                </a:solidFill>
                <a:latin typeface="Calibri" pitchFamily="34" charset="0"/>
              </a:rPr>
              <a:t>is</a:t>
            </a:r>
            <a:r>
              <a:rPr lang="en-GB" sz="2200" dirty="0">
                <a:latin typeface="Calibri" pitchFamily="34" charset="0"/>
              </a:rPr>
              <a:t> </a:t>
            </a:r>
            <a:r>
              <a:rPr lang="en-GB" sz="2200" dirty="0">
                <a:solidFill>
                  <a:srgbClr val="FF0000"/>
                </a:solidFill>
                <a:latin typeface="Calibri" pitchFamily="34" charset="0"/>
              </a:rPr>
              <a:t>not</a:t>
            </a:r>
            <a:r>
              <a:rPr lang="en-GB" sz="2200" dirty="0">
                <a:latin typeface="Calibri" pitchFamily="34" charset="0"/>
              </a:rPr>
              <a:t> </a:t>
            </a:r>
            <a:r>
              <a:rPr lang="en-GB" sz="2200" dirty="0">
                <a:solidFill>
                  <a:srgbClr val="000066"/>
                </a:solidFill>
                <a:latin typeface="Calibri" pitchFamily="34" charset="0"/>
              </a:rPr>
              <a:t>4? </a:t>
            </a:r>
          </a:p>
          <a:p>
            <a:pPr marL="342900" indent="-342900">
              <a:spcBef>
                <a:spcPct val="20000"/>
              </a:spcBef>
            </a:pPr>
            <a:r>
              <a:rPr lang="en-GB" sz="2200" dirty="0">
                <a:solidFill>
                  <a:srgbClr val="000066"/>
                </a:solidFill>
                <a:latin typeface="Calibri" pitchFamily="34" charset="0"/>
              </a:rPr>
              <a:t>     From          </a:t>
            </a:r>
            <a:r>
              <a:rPr lang="en-GB" sz="2200" dirty="0">
                <a:solidFill>
                  <a:srgbClr val="000066"/>
                </a:solidFill>
                <a:latin typeface="Calibri" pitchFamily="34" charset="0"/>
                <a:sym typeface="Symbol" pitchFamily="18" charset="2"/>
              </a:rPr>
              <a:t>tables, critical values        are 3.816 and 21.920</a:t>
            </a:r>
            <a:r>
              <a:rPr lang="en-GB" sz="2200" i="1" dirty="0">
                <a:solidFill>
                  <a:srgbClr val="000066"/>
                </a:solidFill>
                <a:latin typeface="Calibri" pitchFamily="34" charset="0"/>
                <a:sym typeface="Symbol" pitchFamily="18" charset="2"/>
              </a:rPr>
              <a:t>  </a:t>
            </a:r>
            <a:r>
              <a:rPr lang="en-GB" sz="2200" dirty="0">
                <a:solidFill>
                  <a:srgbClr val="000066"/>
                </a:solidFill>
                <a:latin typeface="Calibri" pitchFamily="34" charset="0"/>
                <a:sym typeface="Symbol" pitchFamily="18" charset="2"/>
              </a:rPr>
              <a:t>at 5% level, whereas data give</a:t>
            </a:r>
          </a:p>
          <a:p>
            <a:pPr marL="342900" indent="-342900">
              <a:spcBef>
                <a:spcPct val="20000"/>
              </a:spcBef>
            </a:pPr>
            <a:endParaRPr lang="en-IE" sz="2200" dirty="0">
              <a:latin typeface="Calibri" pitchFamily="34" charset="0"/>
              <a:sym typeface="Symbol" pitchFamily="18" charset="2"/>
            </a:endParaRPr>
          </a:p>
          <a:p>
            <a:pPr marL="342900" indent="-342900">
              <a:spcBef>
                <a:spcPct val="20000"/>
              </a:spcBef>
            </a:pPr>
            <a:r>
              <a:rPr lang="en-GB" sz="2200" dirty="0">
                <a:latin typeface="Calibri" pitchFamily="34" charset="0"/>
                <a:sym typeface="Symbol" pitchFamily="18" charset="2"/>
              </a:rPr>
              <a:t>    </a:t>
            </a:r>
            <a:r>
              <a:rPr lang="en-GB" sz="2200" dirty="0">
                <a:solidFill>
                  <a:srgbClr val="000066"/>
                </a:solidFill>
                <a:latin typeface="Calibri" pitchFamily="34" charset="0"/>
                <a:sym typeface="Symbol" pitchFamily="18" charset="2"/>
              </a:rPr>
              <a:t>So can </a:t>
            </a:r>
            <a:r>
              <a:rPr lang="en-GB" sz="2200" dirty="0">
                <a:solidFill>
                  <a:srgbClr val="FF0000"/>
                </a:solidFill>
                <a:latin typeface="Calibri" pitchFamily="34" charset="0"/>
                <a:sym typeface="Symbol" pitchFamily="18" charset="2"/>
              </a:rPr>
              <a:t>not </a:t>
            </a:r>
            <a:r>
              <a:rPr lang="en-GB" sz="2200" dirty="0">
                <a:solidFill>
                  <a:srgbClr val="000066"/>
                </a:solidFill>
                <a:latin typeface="Calibri" pitchFamily="34" charset="0"/>
                <a:sym typeface="Symbol" pitchFamily="18" charset="2"/>
              </a:rPr>
              <a:t>reject </a:t>
            </a:r>
            <a:r>
              <a:rPr lang="en-GB" sz="2200" i="1" dirty="0">
                <a:solidFill>
                  <a:srgbClr val="000066"/>
                </a:solidFill>
                <a:latin typeface="Calibri" pitchFamily="34" charset="0"/>
                <a:sym typeface="Symbol" pitchFamily="18" charset="2"/>
              </a:rPr>
              <a:t>H</a:t>
            </a:r>
            <a:r>
              <a:rPr lang="en-GB" sz="2200" i="1" baseline="-25000" dirty="0">
                <a:solidFill>
                  <a:srgbClr val="000066"/>
                </a:solidFill>
                <a:latin typeface="Calibri" pitchFamily="34" charset="0"/>
                <a:sym typeface="Symbol" pitchFamily="18" charset="2"/>
              </a:rPr>
              <a:t>0 </a:t>
            </a:r>
            <a:r>
              <a:rPr lang="en-GB" sz="2200" i="1" dirty="0">
                <a:solidFill>
                  <a:srgbClr val="000066"/>
                </a:solidFill>
                <a:latin typeface="Calibri" pitchFamily="34" charset="0"/>
                <a:sym typeface="Symbol" pitchFamily="18" charset="2"/>
              </a:rPr>
              <a:t> </a:t>
            </a:r>
            <a:r>
              <a:rPr lang="en-GB" sz="2200" dirty="0">
                <a:solidFill>
                  <a:srgbClr val="000066"/>
                </a:solidFill>
                <a:latin typeface="Calibri" pitchFamily="34" charset="0"/>
                <a:sym typeface="Symbol" pitchFamily="18" charset="2"/>
              </a:rPr>
              <a:t>at </a:t>
            </a:r>
            <a:r>
              <a:rPr lang="en-GB" sz="2200" dirty="0">
                <a:solidFill>
                  <a:srgbClr val="FF0000"/>
                </a:solidFill>
                <a:latin typeface="Calibri" pitchFamily="34" charset="0"/>
                <a:sym typeface="Symbol" pitchFamily="18" charset="2"/>
              </a:rPr>
              <a:t>=0.05</a:t>
            </a:r>
            <a:endParaRPr lang="en-GB" sz="2200" i="1" baseline="-25000" dirty="0">
              <a:latin typeface="Calibri" pitchFamily="34" charset="0"/>
              <a:sym typeface="Symbol" pitchFamily="18" charset="2"/>
            </a:endParaRPr>
          </a:p>
        </p:txBody>
      </p:sp>
      <p:graphicFrame>
        <p:nvGraphicFramePr>
          <p:cNvPr id="3090" name="Object 18"/>
          <p:cNvGraphicFramePr>
            <a:graphicFrameLocks noChangeAspect="1"/>
          </p:cNvGraphicFramePr>
          <p:nvPr/>
        </p:nvGraphicFramePr>
        <p:xfrm>
          <a:off x="2216150" y="3357563"/>
          <a:ext cx="2713038" cy="398462"/>
        </p:xfrm>
        <a:graphic>
          <a:graphicData uri="http://schemas.openxmlformats.org/presentationml/2006/ole">
            <mc:AlternateContent xmlns:mc="http://schemas.openxmlformats.org/markup-compatibility/2006">
              <mc:Choice xmlns:v="urn:schemas-microsoft-com:vml" Requires="v">
                <p:oleObj spid="_x0000_s3134" name="Equation" r:id="rId3" imgW="1638300" imgH="241300" progId="Equation.3">
                  <p:embed/>
                </p:oleObj>
              </mc:Choice>
              <mc:Fallback>
                <p:oleObj name="Equation" r:id="rId3" imgW="1638300" imgH="24130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6150" y="3357563"/>
                        <a:ext cx="2713038"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1" name="Object 19"/>
          <p:cNvGraphicFramePr>
            <a:graphicFrameLocks noChangeAspect="1"/>
          </p:cNvGraphicFramePr>
          <p:nvPr/>
        </p:nvGraphicFramePr>
        <p:xfrm>
          <a:off x="1835150" y="4365625"/>
          <a:ext cx="503238" cy="431800"/>
        </p:xfrm>
        <a:graphic>
          <a:graphicData uri="http://schemas.openxmlformats.org/presentationml/2006/ole">
            <mc:AlternateContent xmlns:mc="http://schemas.openxmlformats.org/markup-compatibility/2006">
              <mc:Choice xmlns:v="urn:schemas-microsoft-com:vml" Requires="v">
                <p:oleObj spid="_x0000_s3135" name="Equation" r:id="rId5" imgW="279279" imgH="241195" progId="Equation.3">
                  <p:embed/>
                </p:oleObj>
              </mc:Choice>
              <mc:Fallback>
                <p:oleObj name="Equation" r:id="rId5" imgW="279279" imgH="241195" progId="Equation.3">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365625"/>
                        <a:ext cx="5032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2" name="Object 20"/>
          <p:cNvGraphicFramePr>
            <a:graphicFrameLocks noChangeAspect="1"/>
          </p:cNvGraphicFramePr>
          <p:nvPr/>
        </p:nvGraphicFramePr>
        <p:xfrm>
          <a:off x="2124075" y="5157788"/>
          <a:ext cx="4752975" cy="395287"/>
        </p:xfrm>
        <a:graphic>
          <a:graphicData uri="http://schemas.openxmlformats.org/presentationml/2006/ole">
            <mc:AlternateContent xmlns:mc="http://schemas.openxmlformats.org/markup-compatibility/2006">
              <mc:Choice xmlns:v="urn:schemas-microsoft-com:vml" Requires="v">
                <p:oleObj spid="_x0000_s3136" name="Equation" r:id="rId7" imgW="2743200" imgH="228600" progId="Equation.3">
                  <p:embed/>
                </p:oleObj>
              </mc:Choice>
              <mc:Fallback>
                <p:oleObj name="Equation" r:id="rId7" imgW="2743200" imgH="228600" progId="Equation.3">
                  <p:embed/>
                  <p:pic>
                    <p:nvPicPr>
                      <p:cNvPr id="0"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5157788"/>
                        <a:ext cx="4752975"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93" name="Object 21"/>
          <p:cNvGraphicFramePr>
            <a:graphicFrameLocks noChangeAspect="1"/>
          </p:cNvGraphicFramePr>
          <p:nvPr/>
        </p:nvGraphicFramePr>
        <p:xfrm>
          <a:off x="4808538" y="4384675"/>
          <a:ext cx="411162" cy="412750"/>
        </p:xfrm>
        <a:graphic>
          <a:graphicData uri="http://schemas.openxmlformats.org/presentationml/2006/ole">
            <mc:AlternateContent xmlns:mc="http://schemas.openxmlformats.org/markup-compatibility/2006">
              <mc:Choice xmlns:v="urn:schemas-microsoft-com:vml" Requires="v">
                <p:oleObj spid="_x0000_s3137" name="Equation" r:id="rId9" imgW="228600" imgH="228600" progId="Equation.3">
                  <p:embed/>
                </p:oleObj>
              </mc:Choice>
              <mc:Fallback>
                <p:oleObj name="Equation" r:id="rId9" imgW="228600" imgH="228600" progId="Equation.3">
                  <p:embed/>
                  <p:pic>
                    <p:nvPicPr>
                      <p:cNvPr id="0" name="Picture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8538" y="4384675"/>
                        <a:ext cx="41116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3" name="Slide Number Placeholder 7"/>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17AA9B58-C53F-444C-9588-C6D82AFFFEE5}" type="slidenum">
              <a:rPr lang="en-GB" smtClean="0">
                <a:solidFill>
                  <a:schemeClr val="tx1"/>
                </a:solidFill>
                <a:latin typeface="Arial" charset="0"/>
                <a:cs typeface="Arial" charset="0"/>
              </a:rPr>
              <a:pPr fontAlgn="base">
                <a:spcBef>
                  <a:spcPct val="0"/>
                </a:spcBef>
                <a:spcAft>
                  <a:spcPct val="0"/>
                </a:spcAft>
              </a:pPr>
              <a:t>8</a:t>
            </a:fld>
            <a:endParaRPr lang="en-GB" smtClean="0">
              <a:solidFill>
                <a:schemeClr val="tx1"/>
              </a:solidFill>
              <a:latin typeface="Arial" charset="0"/>
              <a:cs typeface="Arial" charset="0"/>
            </a:endParaRPr>
          </a:p>
        </p:txBody>
      </p:sp>
      <p:sp>
        <p:nvSpPr>
          <p:cNvPr id="4114" name="Rectangle 2"/>
          <p:cNvSpPr txBox="1">
            <a:spLocks noChangeArrowheads="1"/>
          </p:cNvSpPr>
          <p:nvPr/>
        </p:nvSpPr>
        <p:spPr bwMode="auto">
          <a:xfrm>
            <a:off x="457200" y="274638"/>
            <a:ext cx="8229600" cy="633412"/>
          </a:xfrm>
          <a:prstGeom prst="rect">
            <a:avLst/>
          </a:prstGeom>
          <a:noFill/>
          <a:ln w="9525">
            <a:noFill/>
            <a:miter lim="800000"/>
            <a:headEnd/>
            <a:tailEnd/>
          </a:ln>
        </p:spPr>
        <p:txBody>
          <a:bodyPr/>
          <a:lstStyle/>
          <a:p>
            <a:r>
              <a:rPr lang="en-IE" sz="3200" b="1">
                <a:solidFill>
                  <a:schemeClr val="tx2"/>
                </a:solidFill>
                <a:latin typeface="Calibri" pitchFamily="34" charset="0"/>
              </a:rPr>
              <a:t>Examples contd.</a:t>
            </a:r>
            <a:endParaRPr lang="en-GB" sz="3200" b="1">
              <a:solidFill>
                <a:schemeClr val="tx2"/>
              </a:solidFill>
              <a:latin typeface="Calibri" pitchFamily="34" charset="0"/>
            </a:endParaRPr>
          </a:p>
        </p:txBody>
      </p:sp>
      <p:sp>
        <p:nvSpPr>
          <p:cNvPr id="4115" name="Rectangle 3"/>
          <p:cNvSpPr txBox="1">
            <a:spLocks noChangeArrowheads="1"/>
          </p:cNvSpPr>
          <p:nvPr/>
        </p:nvSpPr>
        <p:spPr bwMode="auto">
          <a:xfrm>
            <a:off x="539750" y="1052513"/>
            <a:ext cx="8362950" cy="5400675"/>
          </a:xfrm>
          <a:prstGeom prst="rect">
            <a:avLst/>
          </a:prstGeom>
          <a:noFill/>
          <a:ln w="9525">
            <a:noFill/>
            <a:miter lim="800000"/>
            <a:headEnd/>
            <a:tailEnd/>
          </a:ln>
        </p:spPr>
        <p:txBody>
          <a:bodyPr/>
          <a:lstStyle/>
          <a:p>
            <a:pPr marL="342900" indent="-342900">
              <a:lnSpc>
                <a:spcPct val="90000"/>
              </a:lnSpc>
              <a:spcBef>
                <a:spcPct val="20000"/>
              </a:spcBef>
            </a:pPr>
            <a:r>
              <a:rPr lang="en-GB" sz="2200">
                <a:solidFill>
                  <a:srgbClr val="000066"/>
                </a:solidFill>
                <a:latin typeface="Calibri" pitchFamily="34" charset="0"/>
                <a:sym typeface="Symbol" pitchFamily="18" charset="2"/>
              </a:rPr>
              <a:t>Suppose two different marketing campaigns assessed, A and B.</a:t>
            </a:r>
          </a:p>
          <a:p>
            <a:pPr marL="342900" indent="-342900">
              <a:lnSpc>
                <a:spcPct val="90000"/>
              </a:lnSpc>
              <a:spcBef>
                <a:spcPct val="20000"/>
              </a:spcBef>
            </a:pPr>
            <a:r>
              <a:rPr lang="en-GB" sz="2200">
                <a:solidFill>
                  <a:srgbClr val="000066"/>
                </a:solidFill>
                <a:latin typeface="Calibri" pitchFamily="34" charset="0"/>
                <a:sym typeface="Symbol" pitchFamily="18" charset="2"/>
              </a:rPr>
              <a:t>Repeated observations on standard item sales give variance estimates:</a:t>
            </a:r>
            <a:endParaRPr lang="en-GB" sz="2200" i="1" baseline="-25000">
              <a:solidFill>
                <a:srgbClr val="000066"/>
              </a:solidFill>
              <a:latin typeface="Calibri" pitchFamily="34" charset="0"/>
              <a:sym typeface="Symbol" pitchFamily="18" charset="2"/>
            </a:endParaRPr>
          </a:p>
          <a:p>
            <a:pPr marL="342900" indent="-342900">
              <a:lnSpc>
                <a:spcPct val="90000"/>
              </a:lnSpc>
              <a:spcBef>
                <a:spcPct val="20000"/>
              </a:spcBef>
            </a:pPr>
            <a:endParaRPr lang="en-GB" sz="2200">
              <a:solidFill>
                <a:srgbClr val="000066"/>
              </a:solidFill>
              <a:latin typeface="Calibri" pitchFamily="34" charset="0"/>
              <a:sym typeface="Symbol" pitchFamily="18" charset="2"/>
            </a:endParaRPr>
          </a:p>
          <a:p>
            <a:pPr marL="342900" indent="-342900">
              <a:lnSpc>
                <a:spcPct val="90000"/>
              </a:lnSpc>
              <a:spcBef>
                <a:spcPct val="20000"/>
              </a:spcBef>
            </a:pPr>
            <a:r>
              <a:rPr lang="en-GB" sz="2200">
                <a:latin typeface="Calibri" pitchFamily="34" charset="0"/>
                <a:sym typeface="Symbol" pitchFamily="18" charset="2"/>
              </a:rPr>
              <a:t>      </a:t>
            </a:r>
          </a:p>
          <a:p>
            <a:pPr marL="342900" indent="-342900">
              <a:lnSpc>
                <a:spcPct val="90000"/>
              </a:lnSpc>
              <a:spcBef>
                <a:spcPct val="20000"/>
              </a:spcBef>
            </a:pPr>
            <a:r>
              <a:rPr lang="en-GB" sz="2200">
                <a:latin typeface="Calibri" pitchFamily="34" charset="0"/>
                <a:sym typeface="Symbol" pitchFamily="18" charset="2"/>
              </a:rPr>
              <a:t>  </a:t>
            </a:r>
            <a:r>
              <a:rPr lang="en-GB" sz="2200">
                <a:solidFill>
                  <a:srgbClr val="000066"/>
                </a:solidFill>
                <a:latin typeface="Calibri" pitchFamily="34" charset="0"/>
                <a:sym typeface="Symbol" pitchFamily="18" charset="2"/>
              </a:rPr>
              <a:t>Consider</a:t>
            </a:r>
            <a:r>
              <a:rPr lang="en-GB" sz="2200" i="1" baseline="-25000">
                <a:solidFill>
                  <a:srgbClr val="000066"/>
                </a:solidFill>
                <a:latin typeface="Calibri" pitchFamily="34" charset="0"/>
                <a:sym typeface="Symbol" pitchFamily="18" charset="2"/>
              </a:rPr>
              <a:t>  </a:t>
            </a:r>
            <a:r>
              <a:rPr lang="en-GB" sz="2200" i="1" baseline="-25000">
                <a:latin typeface="Calibri" pitchFamily="34" charset="0"/>
                <a:sym typeface="Symbol" pitchFamily="18" charset="2"/>
              </a:rPr>
              <a:t>                                                     </a:t>
            </a:r>
          </a:p>
          <a:p>
            <a:pPr marL="342900" indent="-342900">
              <a:lnSpc>
                <a:spcPct val="90000"/>
              </a:lnSpc>
              <a:spcBef>
                <a:spcPct val="20000"/>
              </a:spcBef>
            </a:pPr>
            <a:endParaRPr lang="en-GB" sz="2200">
              <a:latin typeface="Calibri" pitchFamily="34" charset="0"/>
              <a:sym typeface="Symbol" pitchFamily="18" charset="2"/>
            </a:endParaRPr>
          </a:p>
          <a:p>
            <a:pPr marL="342900" indent="-342900">
              <a:lnSpc>
                <a:spcPct val="90000"/>
              </a:lnSpc>
              <a:spcBef>
                <a:spcPct val="20000"/>
              </a:spcBef>
            </a:pPr>
            <a:endParaRPr lang="en-GB" sz="2200">
              <a:latin typeface="Calibri" pitchFamily="34" charset="0"/>
              <a:sym typeface="Symbol" pitchFamily="18" charset="2"/>
            </a:endParaRPr>
          </a:p>
          <a:p>
            <a:pPr marL="342900" indent="-342900">
              <a:lnSpc>
                <a:spcPct val="90000"/>
              </a:lnSpc>
              <a:spcBef>
                <a:spcPct val="20000"/>
              </a:spcBef>
            </a:pPr>
            <a:r>
              <a:rPr lang="en-GB" sz="2200">
                <a:solidFill>
                  <a:srgbClr val="000066"/>
                </a:solidFill>
                <a:latin typeface="Calibri" pitchFamily="34" charset="0"/>
                <a:sym typeface="Symbol" pitchFamily="18" charset="2"/>
              </a:rPr>
              <a:t>Test statistic given by:</a:t>
            </a:r>
            <a:endParaRPr lang="en-GB" sz="1400">
              <a:latin typeface="Calibri" pitchFamily="34" charset="0"/>
              <a:sym typeface="Symbol" pitchFamily="18" charset="2"/>
            </a:endParaRPr>
          </a:p>
          <a:p>
            <a:pPr marL="342900" indent="-342900">
              <a:lnSpc>
                <a:spcPct val="90000"/>
              </a:lnSpc>
              <a:spcBef>
                <a:spcPct val="20000"/>
              </a:spcBef>
            </a:pPr>
            <a:r>
              <a:rPr lang="en-GB" sz="1400">
                <a:latin typeface="Calibri" pitchFamily="34" charset="0"/>
                <a:sym typeface="Symbol" pitchFamily="18" charset="2"/>
              </a:rPr>
              <a:t>                               </a:t>
            </a:r>
          </a:p>
          <a:p>
            <a:pPr marL="342900" indent="-342900">
              <a:lnSpc>
                <a:spcPct val="90000"/>
              </a:lnSpc>
              <a:spcBef>
                <a:spcPct val="20000"/>
              </a:spcBef>
            </a:pPr>
            <a:r>
              <a:rPr lang="en-GB" sz="2200">
                <a:solidFill>
                  <a:srgbClr val="FF0000"/>
                </a:solidFill>
                <a:latin typeface="Calibri" pitchFamily="34" charset="0"/>
                <a:sym typeface="Symbol" pitchFamily="18" charset="2"/>
              </a:rPr>
              <a:t>Critical values</a:t>
            </a:r>
            <a:r>
              <a:rPr lang="en-GB" sz="2200">
                <a:latin typeface="Calibri" pitchFamily="34" charset="0"/>
                <a:sym typeface="Symbol" pitchFamily="18" charset="2"/>
              </a:rPr>
              <a:t> </a:t>
            </a:r>
            <a:r>
              <a:rPr lang="en-GB" sz="2200">
                <a:solidFill>
                  <a:srgbClr val="000066"/>
                </a:solidFill>
                <a:latin typeface="Calibri" pitchFamily="34" charset="0"/>
                <a:sym typeface="Symbol" pitchFamily="18" charset="2"/>
              </a:rPr>
              <a:t>from tables for d.o.f. 9 and 19  =</a:t>
            </a:r>
            <a:r>
              <a:rPr lang="en-GB" sz="2200">
                <a:latin typeface="Calibri" pitchFamily="34" charset="0"/>
                <a:sym typeface="Symbol" pitchFamily="18" charset="2"/>
              </a:rPr>
              <a:t> </a:t>
            </a:r>
            <a:r>
              <a:rPr lang="en-GB" sz="2200">
                <a:solidFill>
                  <a:srgbClr val="FF0000"/>
                </a:solidFill>
                <a:latin typeface="Calibri" pitchFamily="34" charset="0"/>
                <a:sym typeface="Symbol" pitchFamily="18" charset="2"/>
              </a:rPr>
              <a:t>3.52</a:t>
            </a:r>
            <a:r>
              <a:rPr lang="en-GB" sz="2200">
                <a:latin typeface="Calibri" pitchFamily="34" charset="0"/>
                <a:sym typeface="Symbol" pitchFamily="18" charset="2"/>
              </a:rPr>
              <a:t> </a:t>
            </a:r>
            <a:r>
              <a:rPr lang="en-GB" sz="2200">
                <a:solidFill>
                  <a:srgbClr val="000066"/>
                </a:solidFill>
                <a:latin typeface="Calibri" pitchFamily="34" charset="0"/>
                <a:sym typeface="Symbol" pitchFamily="18" charset="2"/>
              </a:rPr>
              <a:t>for </a:t>
            </a:r>
            <a:r>
              <a:rPr lang="en-GB" sz="2200" i="1">
                <a:solidFill>
                  <a:srgbClr val="000066"/>
                </a:solidFill>
                <a:latin typeface="Calibri" pitchFamily="34" charset="0"/>
                <a:sym typeface="Symbol" pitchFamily="18" charset="2"/>
              </a:rPr>
              <a:t>/2 = 0.01 </a:t>
            </a:r>
            <a:r>
              <a:rPr lang="en-GB" sz="2200">
                <a:solidFill>
                  <a:srgbClr val="000066"/>
                </a:solidFill>
                <a:latin typeface="Calibri" pitchFamily="34" charset="0"/>
                <a:sym typeface="Symbol" pitchFamily="18" charset="2"/>
              </a:rPr>
              <a:t>upper tail, while</a:t>
            </a:r>
            <a:r>
              <a:rPr lang="en-GB" sz="2200" i="1">
                <a:solidFill>
                  <a:srgbClr val="000066"/>
                </a:solidFill>
                <a:latin typeface="Calibri" pitchFamily="34" charset="0"/>
                <a:sym typeface="Symbol" pitchFamily="18" charset="2"/>
              </a:rPr>
              <a:t> </a:t>
            </a:r>
            <a:r>
              <a:rPr lang="en-GB" sz="2000">
                <a:solidFill>
                  <a:srgbClr val="000066"/>
                </a:solidFill>
                <a:latin typeface="Calibri" pitchFamily="34" charset="0"/>
                <a:sym typeface="Symbol" pitchFamily="18" charset="2"/>
              </a:rPr>
              <a:t>1/F</a:t>
            </a:r>
            <a:r>
              <a:rPr lang="en-GB" sz="2000" baseline="-25000">
                <a:solidFill>
                  <a:srgbClr val="000066"/>
                </a:solidFill>
                <a:latin typeface="Calibri" pitchFamily="34" charset="0"/>
                <a:sym typeface="Symbol" pitchFamily="18" charset="2"/>
              </a:rPr>
              <a:t>19,9</a:t>
            </a:r>
            <a:r>
              <a:rPr lang="en-GB" sz="2000">
                <a:solidFill>
                  <a:srgbClr val="000066"/>
                </a:solidFill>
                <a:latin typeface="Calibri" pitchFamily="34" charset="0"/>
                <a:sym typeface="Symbol" pitchFamily="18" charset="2"/>
              </a:rPr>
              <a:t> used </a:t>
            </a:r>
            <a:r>
              <a:rPr lang="en-GB" sz="2200">
                <a:solidFill>
                  <a:srgbClr val="000066"/>
                </a:solidFill>
                <a:latin typeface="Calibri" pitchFamily="34" charset="0"/>
                <a:sym typeface="Symbol" pitchFamily="18" charset="2"/>
              </a:rPr>
              <a:t>for </a:t>
            </a:r>
            <a:r>
              <a:rPr lang="en-GB" sz="2200" i="1">
                <a:solidFill>
                  <a:srgbClr val="000066"/>
                </a:solidFill>
                <a:latin typeface="Calibri" pitchFamily="34" charset="0"/>
                <a:sym typeface="Symbol" pitchFamily="18" charset="2"/>
              </a:rPr>
              <a:t>0.01</a:t>
            </a:r>
            <a:r>
              <a:rPr lang="en-GB" sz="2200">
                <a:solidFill>
                  <a:srgbClr val="000066"/>
                </a:solidFill>
                <a:latin typeface="Calibri" pitchFamily="34" charset="0"/>
                <a:sym typeface="Symbol" pitchFamily="18" charset="2"/>
              </a:rPr>
              <a:t> in lower tail</a:t>
            </a:r>
            <a:r>
              <a:rPr lang="en-GB" sz="2200" i="1">
                <a:solidFill>
                  <a:srgbClr val="000066"/>
                </a:solidFill>
                <a:latin typeface="Calibri" pitchFamily="34" charset="0"/>
                <a:sym typeface="Symbol" pitchFamily="18" charset="2"/>
              </a:rPr>
              <a:t> so lower tail critical value is = 1/4.84 =</a:t>
            </a:r>
            <a:r>
              <a:rPr lang="en-GB" sz="2200" i="1">
                <a:latin typeface="Calibri" pitchFamily="34" charset="0"/>
                <a:sym typeface="Symbol" pitchFamily="18" charset="2"/>
              </a:rPr>
              <a:t> </a:t>
            </a:r>
            <a:r>
              <a:rPr lang="en-GB" sz="2200" i="1">
                <a:solidFill>
                  <a:srgbClr val="FF0000"/>
                </a:solidFill>
                <a:latin typeface="Calibri" pitchFamily="34" charset="0"/>
                <a:sym typeface="Symbol" pitchFamily="18" charset="2"/>
              </a:rPr>
              <a:t>0.207</a:t>
            </a:r>
            <a:r>
              <a:rPr lang="en-GB" sz="2200" i="1">
                <a:latin typeface="Calibri" pitchFamily="34" charset="0"/>
                <a:sym typeface="Symbol" pitchFamily="18" charset="2"/>
              </a:rPr>
              <a:t>. </a:t>
            </a:r>
          </a:p>
          <a:p>
            <a:pPr marL="342900" indent="-342900">
              <a:lnSpc>
                <a:spcPct val="95000"/>
              </a:lnSpc>
              <a:spcBef>
                <a:spcPct val="25000"/>
              </a:spcBef>
            </a:pPr>
            <a:r>
              <a:rPr lang="en-GB" sz="2200">
                <a:solidFill>
                  <a:srgbClr val="000066"/>
                </a:solidFill>
                <a:latin typeface="Calibri" pitchFamily="34" charset="0"/>
                <a:sym typeface="Symbol" pitchFamily="18" charset="2"/>
              </a:rPr>
              <a:t>Result</a:t>
            </a:r>
            <a:r>
              <a:rPr lang="en-GB" sz="2200" i="1">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is</a:t>
            </a:r>
            <a:r>
              <a:rPr lang="en-GB" sz="2200" i="1">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thus</a:t>
            </a:r>
            <a:r>
              <a:rPr lang="en-GB" sz="2200" i="1">
                <a:solidFill>
                  <a:srgbClr val="000066"/>
                </a:solidFill>
                <a:latin typeface="Calibri" pitchFamily="34" charset="0"/>
                <a:sym typeface="Symbol" pitchFamily="18" charset="2"/>
              </a:rPr>
              <a:t> ‘</a:t>
            </a:r>
            <a:r>
              <a:rPr lang="en-GB" sz="2200">
                <a:solidFill>
                  <a:srgbClr val="000066"/>
                </a:solidFill>
                <a:latin typeface="Calibri" pitchFamily="34" charset="0"/>
                <a:sym typeface="Symbol" pitchFamily="18" charset="2"/>
              </a:rPr>
              <a:t>significant’ at 2-sided (2% or  = 0.02) level. </a:t>
            </a:r>
          </a:p>
          <a:p>
            <a:pPr marL="342900" indent="-342900">
              <a:lnSpc>
                <a:spcPct val="95000"/>
              </a:lnSpc>
              <a:spcBef>
                <a:spcPct val="25000"/>
              </a:spcBef>
            </a:pPr>
            <a:r>
              <a:rPr lang="en-GB" sz="2200">
                <a:solidFill>
                  <a:srgbClr val="000066"/>
                </a:solidFill>
                <a:latin typeface="Calibri" pitchFamily="34" charset="0"/>
                <a:sym typeface="Symbol" pitchFamily="18" charset="2"/>
              </a:rPr>
              <a:t>Conclusion :</a:t>
            </a:r>
            <a:r>
              <a:rPr lang="en-GB" sz="2200" i="1">
                <a:latin typeface="Calibri" pitchFamily="34" charset="0"/>
                <a:sym typeface="Symbol" pitchFamily="18" charset="2"/>
              </a:rPr>
              <a:t> </a:t>
            </a:r>
            <a:r>
              <a:rPr lang="en-GB" sz="2200">
                <a:solidFill>
                  <a:srgbClr val="FF0000"/>
                </a:solidFill>
                <a:latin typeface="Calibri" pitchFamily="34" charset="0"/>
                <a:sym typeface="Symbol" pitchFamily="18" charset="2"/>
              </a:rPr>
              <a:t>Reject</a:t>
            </a:r>
            <a:r>
              <a:rPr lang="en-GB" sz="2200">
                <a:latin typeface="Calibri" pitchFamily="34" charset="0"/>
                <a:sym typeface="Symbol" pitchFamily="18" charset="2"/>
              </a:rPr>
              <a:t> </a:t>
            </a:r>
            <a:r>
              <a:rPr lang="en-GB" sz="2200" i="1">
                <a:solidFill>
                  <a:srgbClr val="000066"/>
                </a:solidFill>
                <a:latin typeface="Calibri" pitchFamily="34" charset="0"/>
                <a:sym typeface="Symbol" pitchFamily="18" charset="2"/>
              </a:rPr>
              <a:t>H</a:t>
            </a:r>
            <a:r>
              <a:rPr lang="en-GB" sz="2200" i="1" baseline="-25000">
                <a:solidFill>
                  <a:srgbClr val="000066"/>
                </a:solidFill>
                <a:latin typeface="Calibri" pitchFamily="34" charset="0"/>
                <a:sym typeface="Symbol" pitchFamily="18" charset="2"/>
              </a:rPr>
              <a:t>0</a:t>
            </a:r>
            <a:endParaRPr lang="en-GB" sz="2200" i="1">
              <a:solidFill>
                <a:srgbClr val="000066"/>
              </a:solidFill>
              <a:latin typeface="Calibri" pitchFamily="34" charset="0"/>
            </a:endParaRPr>
          </a:p>
        </p:txBody>
      </p:sp>
      <p:graphicFrame>
        <p:nvGraphicFramePr>
          <p:cNvPr id="4110" name="Object 14"/>
          <p:cNvGraphicFramePr>
            <a:graphicFrameLocks noChangeAspect="1"/>
          </p:cNvGraphicFramePr>
          <p:nvPr/>
        </p:nvGraphicFramePr>
        <p:xfrm>
          <a:off x="2628900" y="1773238"/>
          <a:ext cx="4895850" cy="409575"/>
        </p:xfrm>
        <a:graphic>
          <a:graphicData uri="http://schemas.openxmlformats.org/presentationml/2006/ole">
            <mc:AlternateContent xmlns:mc="http://schemas.openxmlformats.org/markup-compatibility/2006">
              <mc:Choice xmlns:v="urn:schemas-microsoft-com:vml" Requires="v">
                <p:oleObj spid="_x0000_s4143" name="Equation" r:id="rId3" imgW="2730500" imgH="228600" progId="Equation.3">
                  <p:embed/>
                </p:oleObj>
              </mc:Choice>
              <mc:Fallback>
                <p:oleObj name="Equation" r:id="rId3" imgW="2730500" imgH="2286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8900" y="1773238"/>
                        <a:ext cx="48958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1" name="Object 15"/>
          <p:cNvGraphicFramePr>
            <a:graphicFrameLocks noChangeAspect="1"/>
          </p:cNvGraphicFramePr>
          <p:nvPr/>
        </p:nvGraphicFramePr>
        <p:xfrm>
          <a:off x="2627313" y="2533650"/>
          <a:ext cx="1584325" cy="895350"/>
        </p:xfrm>
        <a:graphic>
          <a:graphicData uri="http://schemas.openxmlformats.org/presentationml/2006/ole">
            <mc:AlternateContent xmlns:mc="http://schemas.openxmlformats.org/markup-compatibility/2006">
              <mc:Choice xmlns:v="urn:schemas-microsoft-com:vml" Requires="v">
                <p:oleObj spid="_x0000_s4144" name="Equation" r:id="rId5" imgW="812447" imgH="558558" progId="Equation.3">
                  <p:embed/>
                </p:oleObj>
              </mc:Choice>
              <mc:Fallback>
                <p:oleObj name="Equation" r:id="rId5" imgW="812447" imgH="558558" progId="Equation.3">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533650"/>
                        <a:ext cx="158432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2" name="Object 16"/>
          <p:cNvGraphicFramePr>
            <a:graphicFrameLocks noChangeAspect="1"/>
          </p:cNvGraphicFramePr>
          <p:nvPr/>
        </p:nvGraphicFramePr>
        <p:xfrm>
          <a:off x="3276600" y="3609975"/>
          <a:ext cx="2951163" cy="449263"/>
        </p:xfrm>
        <a:graphic>
          <a:graphicData uri="http://schemas.openxmlformats.org/presentationml/2006/ole">
            <mc:AlternateContent xmlns:mc="http://schemas.openxmlformats.org/markup-compatibility/2006">
              <mc:Choice xmlns:v="urn:schemas-microsoft-com:vml" Requires="v">
                <p:oleObj spid="_x0000_s4145" name="Equation" r:id="rId7" imgW="1497950" imgH="253890" progId="Equation.3">
                  <p:embed/>
                </p:oleObj>
              </mc:Choice>
              <mc:Fallback>
                <p:oleObj name="Equation" r:id="rId7" imgW="1497950" imgH="253890" progId="Equation.3">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3609975"/>
                        <a:ext cx="2951163"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Slide Number Placeholder 3"/>
          <p:cNvSpPr>
            <a:spLocks noGrp="1"/>
          </p:cNvSpPr>
          <p:nvPr>
            <p:ph type="sldNum" sz="quarter" idx="12"/>
          </p:nvPr>
        </p:nvSpPr>
        <p:spPr bwMode="auto">
          <a:xfrm>
            <a:off x="6553200" y="6245225"/>
            <a:ext cx="2133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fld id="{24FCDDEA-C946-4D08-A3A9-CD71545332CE}" type="slidenum">
              <a:rPr lang="en-GB" smtClean="0">
                <a:solidFill>
                  <a:schemeClr val="tx1"/>
                </a:solidFill>
                <a:latin typeface="Arial" charset="0"/>
                <a:cs typeface="Arial" charset="0"/>
              </a:rPr>
              <a:pPr fontAlgn="base">
                <a:spcBef>
                  <a:spcPct val="0"/>
                </a:spcBef>
                <a:spcAft>
                  <a:spcPct val="0"/>
                </a:spcAft>
              </a:pPr>
              <a:t>9</a:t>
            </a:fld>
            <a:endParaRPr lang="en-GB" smtClean="0">
              <a:solidFill>
                <a:schemeClr val="tx1"/>
              </a:solidFill>
              <a:latin typeface="Arial" charset="0"/>
              <a:cs typeface="Arial" charset="0"/>
            </a:endParaRPr>
          </a:p>
        </p:txBody>
      </p:sp>
      <p:sp>
        <p:nvSpPr>
          <p:cNvPr id="5128" name="Rectangle 4"/>
          <p:cNvSpPr>
            <a:spLocks noChangeArrowheads="1"/>
          </p:cNvSpPr>
          <p:nvPr/>
        </p:nvSpPr>
        <p:spPr bwMode="auto">
          <a:xfrm>
            <a:off x="107950" y="260350"/>
            <a:ext cx="8820150" cy="1143000"/>
          </a:xfrm>
          <a:prstGeom prst="rect">
            <a:avLst/>
          </a:prstGeom>
          <a:noFill/>
          <a:ln w="9525">
            <a:noFill/>
            <a:miter lim="800000"/>
            <a:headEnd/>
            <a:tailEnd/>
          </a:ln>
        </p:spPr>
        <p:txBody>
          <a:bodyPr anchor="ctr"/>
          <a:lstStyle/>
          <a:p>
            <a:r>
              <a:rPr lang="en-GB" sz="3200" b="1">
                <a:solidFill>
                  <a:schemeClr val="tx2"/>
                </a:solidFill>
                <a:latin typeface="Calibri" pitchFamily="34" charset="0"/>
              </a:rPr>
              <a:t>Many-Sample Tests - Counts/ Frequencies  </a:t>
            </a:r>
            <a:br>
              <a:rPr lang="en-GB" sz="3200" b="1">
                <a:solidFill>
                  <a:schemeClr val="tx2"/>
                </a:solidFill>
                <a:latin typeface="Calibri" pitchFamily="34" charset="0"/>
              </a:rPr>
            </a:br>
            <a:r>
              <a:rPr lang="en-GB" sz="3200" b="1">
                <a:solidFill>
                  <a:schemeClr val="tx2"/>
                </a:solidFill>
                <a:latin typeface="Calibri" pitchFamily="34" charset="0"/>
              </a:rPr>
              <a:t>Chi-Square ‘Goodness of Fit’</a:t>
            </a:r>
            <a:br>
              <a:rPr lang="en-GB" sz="3200" b="1">
                <a:solidFill>
                  <a:schemeClr val="tx2"/>
                </a:solidFill>
                <a:latin typeface="Calibri" pitchFamily="34" charset="0"/>
              </a:rPr>
            </a:br>
            <a:endParaRPr lang="en-GB" sz="3200" b="1">
              <a:solidFill>
                <a:schemeClr val="tx2"/>
              </a:solidFill>
              <a:latin typeface="Calibri" pitchFamily="34" charset="0"/>
            </a:endParaRPr>
          </a:p>
        </p:txBody>
      </p:sp>
      <p:sp>
        <p:nvSpPr>
          <p:cNvPr id="5129" name="Rectangle 5"/>
          <p:cNvSpPr>
            <a:spLocks noChangeArrowheads="1"/>
          </p:cNvSpPr>
          <p:nvPr/>
        </p:nvSpPr>
        <p:spPr bwMode="auto">
          <a:xfrm>
            <a:off x="395288" y="1412875"/>
            <a:ext cx="8353425" cy="4845050"/>
          </a:xfrm>
          <a:prstGeom prst="rect">
            <a:avLst/>
          </a:prstGeom>
          <a:noFill/>
          <a:ln w="9525">
            <a:noFill/>
            <a:miter lim="800000"/>
            <a:headEnd/>
            <a:tailEnd/>
          </a:ln>
        </p:spPr>
        <p:txBody>
          <a:bodyPr/>
          <a:lstStyle/>
          <a:p>
            <a:pPr marL="342900" indent="-342900">
              <a:spcBef>
                <a:spcPct val="20000"/>
              </a:spcBef>
              <a:buFontTx/>
              <a:buChar char="•"/>
            </a:pPr>
            <a:r>
              <a:rPr lang="en-GB" sz="2200">
                <a:solidFill>
                  <a:srgbClr val="000066"/>
                </a:solidFill>
                <a:latin typeface="Calibri" pitchFamily="34" charset="0"/>
              </a:rPr>
              <a:t>Basis</a:t>
            </a:r>
          </a:p>
          <a:p>
            <a:pPr marL="342900" indent="-342900">
              <a:spcBef>
                <a:spcPct val="20000"/>
              </a:spcBef>
            </a:pPr>
            <a:r>
              <a:rPr lang="en-GB" sz="2200">
                <a:solidFill>
                  <a:srgbClr val="000066"/>
                </a:solidFill>
                <a:latin typeface="Calibri" pitchFamily="34" charset="0"/>
              </a:rPr>
              <a:t>To test the hypothesis </a:t>
            </a:r>
            <a:r>
              <a:rPr lang="en-GB" sz="2200" i="1">
                <a:solidFill>
                  <a:srgbClr val="000066"/>
                </a:solidFill>
                <a:latin typeface="Calibri" pitchFamily="34" charset="0"/>
              </a:rPr>
              <a:t>H</a:t>
            </a:r>
            <a:r>
              <a:rPr lang="en-GB" sz="2200" i="1" baseline="-25000">
                <a:solidFill>
                  <a:srgbClr val="000066"/>
                </a:solidFill>
                <a:latin typeface="Calibri" pitchFamily="34" charset="0"/>
              </a:rPr>
              <a:t>0</a:t>
            </a:r>
            <a:r>
              <a:rPr lang="en-GB" sz="2200">
                <a:solidFill>
                  <a:srgbClr val="000066"/>
                </a:solidFill>
                <a:latin typeface="Calibri" pitchFamily="34" charset="0"/>
              </a:rPr>
              <a:t> that a set of observations is consistent with a given</a:t>
            </a:r>
            <a:r>
              <a:rPr lang="en-GB" sz="2200">
                <a:latin typeface="Calibri" pitchFamily="34" charset="0"/>
              </a:rPr>
              <a:t> </a:t>
            </a:r>
            <a:r>
              <a:rPr lang="en-GB" sz="2200" b="1">
                <a:solidFill>
                  <a:srgbClr val="FF0000"/>
                </a:solidFill>
                <a:latin typeface="Calibri" pitchFamily="34" charset="0"/>
              </a:rPr>
              <a:t>probability distribution (p.d.f.)</a:t>
            </a:r>
            <a:r>
              <a:rPr lang="en-GB" sz="2200">
                <a:solidFill>
                  <a:srgbClr val="FF0000"/>
                </a:solidFill>
                <a:latin typeface="Calibri" pitchFamily="34" charset="0"/>
              </a:rPr>
              <a:t>.</a:t>
            </a:r>
            <a:r>
              <a:rPr lang="en-GB" sz="2200">
                <a:latin typeface="Calibri" pitchFamily="34" charset="0"/>
              </a:rPr>
              <a:t> </a:t>
            </a:r>
            <a:r>
              <a:rPr lang="en-GB" sz="2200">
                <a:solidFill>
                  <a:srgbClr val="000066"/>
                </a:solidFill>
                <a:latin typeface="Calibri" pitchFamily="34" charset="0"/>
              </a:rPr>
              <a:t>For a set of categories,</a:t>
            </a:r>
            <a:r>
              <a:rPr lang="en-GB" sz="2200">
                <a:latin typeface="Calibri" pitchFamily="34" charset="0"/>
              </a:rPr>
              <a:t> </a:t>
            </a:r>
            <a:r>
              <a:rPr lang="en-GB" sz="2200">
                <a:solidFill>
                  <a:srgbClr val="FF0000"/>
                </a:solidFill>
                <a:latin typeface="Calibri" pitchFamily="34" charset="0"/>
              </a:rPr>
              <a:t>(distribution values)</a:t>
            </a:r>
            <a:r>
              <a:rPr lang="en-GB" sz="2200">
                <a:solidFill>
                  <a:srgbClr val="000066"/>
                </a:solidFill>
                <a:latin typeface="Calibri" pitchFamily="34" charset="0"/>
              </a:rPr>
              <a:t>, record the observed </a:t>
            </a:r>
            <a:r>
              <a:rPr lang="en-GB" sz="2200" i="1">
                <a:solidFill>
                  <a:srgbClr val="000066"/>
                </a:solidFill>
                <a:latin typeface="Calibri" pitchFamily="34" charset="0"/>
              </a:rPr>
              <a:t>O</a:t>
            </a:r>
            <a:r>
              <a:rPr lang="en-GB" sz="2200" i="1" baseline="-25000">
                <a:solidFill>
                  <a:srgbClr val="000066"/>
                </a:solidFill>
                <a:latin typeface="Calibri" pitchFamily="34" charset="0"/>
              </a:rPr>
              <a:t>j</a:t>
            </a:r>
            <a:r>
              <a:rPr lang="en-GB" sz="2200" i="1">
                <a:solidFill>
                  <a:srgbClr val="000066"/>
                </a:solidFill>
                <a:latin typeface="Calibri" pitchFamily="34" charset="0"/>
              </a:rPr>
              <a:t> </a:t>
            </a:r>
            <a:r>
              <a:rPr lang="en-GB" sz="2200">
                <a:solidFill>
                  <a:srgbClr val="000066"/>
                </a:solidFill>
                <a:latin typeface="Calibri" pitchFamily="34" charset="0"/>
              </a:rPr>
              <a:t> and expected </a:t>
            </a:r>
            <a:r>
              <a:rPr lang="en-GB" sz="2200" i="1">
                <a:solidFill>
                  <a:srgbClr val="000066"/>
                </a:solidFill>
                <a:latin typeface="Calibri" pitchFamily="34" charset="0"/>
              </a:rPr>
              <a:t>E</a:t>
            </a:r>
            <a:r>
              <a:rPr lang="en-GB" sz="2200" i="1" baseline="-25000">
                <a:solidFill>
                  <a:srgbClr val="000066"/>
                </a:solidFill>
                <a:latin typeface="Calibri" pitchFamily="34" charset="0"/>
              </a:rPr>
              <a:t>j</a:t>
            </a:r>
            <a:r>
              <a:rPr lang="en-GB" sz="2200">
                <a:solidFill>
                  <a:srgbClr val="000066"/>
                </a:solidFill>
                <a:latin typeface="Calibri" pitchFamily="34" charset="0"/>
              </a:rPr>
              <a:t> number of observations that occur in each</a:t>
            </a:r>
          </a:p>
          <a:p>
            <a:pPr marL="342900" indent="-342900">
              <a:spcBef>
                <a:spcPct val="20000"/>
              </a:spcBef>
              <a:buFontTx/>
              <a:buChar char="•"/>
            </a:pPr>
            <a:endParaRPr lang="en-GB" sz="2200">
              <a:solidFill>
                <a:srgbClr val="000066"/>
              </a:solidFill>
              <a:latin typeface="Calibri" pitchFamily="34" charset="0"/>
            </a:endParaRPr>
          </a:p>
          <a:p>
            <a:pPr marL="342900" indent="-342900">
              <a:spcBef>
                <a:spcPct val="20000"/>
              </a:spcBef>
              <a:buFontTx/>
              <a:buChar char="•"/>
            </a:pPr>
            <a:r>
              <a:rPr lang="en-GB" sz="2200">
                <a:solidFill>
                  <a:srgbClr val="000066"/>
                </a:solidFill>
                <a:latin typeface="Calibri" pitchFamily="34" charset="0"/>
              </a:rPr>
              <a:t>Under </a:t>
            </a:r>
            <a:r>
              <a:rPr lang="en-GB" sz="2200" i="1">
                <a:solidFill>
                  <a:srgbClr val="000066"/>
                </a:solidFill>
                <a:latin typeface="Calibri" pitchFamily="34" charset="0"/>
              </a:rPr>
              <a:t>H</a:t>
            </a:r>
            <a:r>
              <a:rPr lang="en-GB" sz="2200" i="1" baseline="-25000">
                <a:solidFill>
                  <a:srgbClr val="000066"/>
                </a:solidFill>
                <a:latin typeface="Calibri" pitchFamily="34" charset="0"/>
              </a:rPr>
              <a:t>0</a:t>
            </a:r>
            <a:r>
              <a:rPr lang="en-GB" sz="2200">
                <a:solidFill>
                  <a:srgbClr val="000066"/>
                </a:solidFill>
                <a:latin typeface="Calibri" pitchFamily="34" charset="0"/>
              </a:rPr>
              <a:t>, Test Statistic =</a:t>
            </a:r>
            <a:r>
              <a:rPr lang="en-GB" sz="2200">
                <a:latin typeface="Calibri" pitchFamily="34" charset="0"/>
              </a:rPr>
              <a:t> 	</a:t>
            </a:r>
          </a:p>
          <a:p>
            <a:pPr marL="342900" indent="-342900">
              <a:spcBef>
                <a:spcPct val="20000"/>
              </a:spcBef>
            </a:pPr>
            <a:r>
              <a:rPr lang="en-GB" sz="2200">
                <a:latin typeface="Calibri" pitchFamily="34" charset="0"/>
              </a:rPr>
              <a:t>     </a:t>
            </a:r>
            <a:r>
              <a:rPr lang="en-GB" sz="2200">
                <a:solidFill>
                  <a:srgbClr val="000066"/>
                </a:solidFill>
                <a:latin typeface="Calibri" pitchFamily="34" charset="0"/>
              </a:rPr>
              <a:t>distribution, where </a:t>
            </a:r>
            <a:r>
              <a:rPr lang="en-GB" sz="2200" i="1">
                <a:solidFill>
                  <a:srgbClr val="000066"/>
                </a:solidFill>
                <a:latin typeface="Calibri" pitchFamily="34" charset="0"/>
              </a:rPr>
              <a:t>k </a:t>
            </a:r>
            <a:r>
              <a:rPr lang="en-GB" sz="2200">
                <a:solidFill>
                  <a:srgbClr val="000066"/>
                </a:solidFill>
                <a:latin typeface="Calibri" pitchFamily="34" charset="0"/>
              </a:rPr>
              <a:t>is the number of categories.</a:t>
            </a:r>
          </a:p>
          <a:p>
            <a:pPr marL="342900" indent="-342900">
              <a:spcBef>
                <a:spcPct val="20000"/>
              </a:spcBef>
            </a:pPr>
            <a:r>
              <a:rPr lang="en-GB" sz="2000" b="1" i="1">
                <a:solidFill>
                  <a:srgbClr val="33CC33"/>
                </a:solidFill>
                <a:latin typeface="Calibri" pitchFamily="34" charset="0"/>
              </a:rPr>
              <a:t>E.g.</a:t>
            </a:r>
            <a:r>
              <a:rPr lang="en-GB" sz="2000" i="1">
                <a:latin typeface="Calibri" pitchFamily="34" charset="0"/>
              </a:rPr>
              <a:t> </a:t>
            </a:r>
            <a:r>
              <a:rPr lang="en-GB" sz="2000" i="1">
                <a:solidFill>
                  <a:srgbClr val="000066"/>
                </a:solidFill>
                <a:latin typeface="Calibri" pitchFamily="34" charset="0"/>
              </a:rPr>
              <a:t>A test of expected segregation ratio is a test of this kind. So, for</a:t>
            </a:r>
            <a:r>
              <a:rPr lang="en-GB" sz="2000" i="1">
                <a:latin typeface="Calibri" pitchFamily="34" charset="0"/>
              </a:rPr>
              <a:t> </a:t>
            </a:r>
            <a:r>
              <a:rPr lang="en-GB" sz="2000" i="1">
                <a:solidFill>
                  <a:srgbClr val="FF0000"/>
                </a:solidFill>
                <a:latin typeface="Calibri" pitchFamily="34" charset="0"/>
              </a:rPr>
              <a:t>Backcross</a:t>
            </a:r>
            <a:r>
              <a:rPr lang="en-GB" sz="2000" i="1">
                <a:latin typeface="Calibri" pitchFamily="34" charset="0"/>
              </a:rPr>
              <a:t> </a:t>
            </a:r>
            <a:r>
              <a:rPr lang="en-GB" sz="2000" i="1">
                <a:solidFill>
                  <a:srgbClr val="000066"/>
                </a:solidFill>
                <a:latin typeface="Calibri" pitchFamily="34" charset="0"/>
              </a:rPr>
              <a:t>mating, expected counts for the 2 genotypic classes in progeny calculated using 0.5n,</a:t>
            </a:r>
            <a:r>
              <a:rPr lang="en-GB" sz="2000" i="1">
                <a:latin typeface="Calibri" pitchFamily="34" charset="0"/>
              </a:rPr>
              <a:t> </a:t>
            </a:r>
            <a:r>
              <a:rPr lang="en-GB" sz="2000" i="1">
                <a:solidFill>
                  <a:srgbClr val="FF0000"/>
                </a:solidFill>
                <a:latin typeface="Calibri" pitchFamily="34" charset="0"/>
              </a:rPr>
              <a:t>(B(n, 0.5)).</a:t>
            </a:r>
            <a:r>
              <a:rPr lang="en-GB" sz="2000" i="1">
                <a:latin typeface="Calibri" pitchFamily="34" charset="0"/>
              </a:rPr>
              <a:t> </a:t>
            </a:r>
            <a:r>
              <a:rPr lang="en-GB" sz="2000" i="1">
                <a:solidFill>
                  <a:srgbClr val="000066"/>
                </a:solidFill>
                <a:latin typeface="Calibri" pitchFamily="34" charset="0"/>
              </a:rPr>
              <a:t>For </a:t>
            </a:r>
            <a:r>
              <a:rPr lang="en-GB" sz="2000" i="1">
                <a:solidFill>
                  <a:srgbClr val="FF0000"/>
                </a:solidFill>
                <a:latin typeface="Calibri" pitchFamily="34" charset="0"/>
              </a:rPr>
              <a:t>F2 </a:t>
            </a:r>
            <a:r>
              <a:rPr lang="en-GB" sz="2000" i="1">
                <a:solidFill>
                  <a:srgbClr val="000066"/>
                </a:solidFill>
                <a:latin typeface="Calibri" pitchFamily="34" charset="0"/>
              </a:rPr>
              <a:t>mating, expected counts two homozygous classes, one heterozygous class are 0.25n,0.25n, 0.5n respectively. (With segregants for dominant gene, dominant/recessive exp. Counts thus = 0.75n and 0.25n respectively)</a:t>
            </a:r>
            <a:r>
              <a:rPr lang="en-GB" sz="2200">
                <a:solidFill>
                  <a:srgbClr val="000066"/>
                </a:solidFill>
                <a:latin typeface="Calibri" pitchFamily="34" charset="0"/>
              </a:rPr>
              <a:t> </a:t>
            </a:r>
          </a:p>
        </p:txBody>
      </p:sp>
      <p:graphicFrame>
        <p:nvGraphicFramePr>
          <p:cNvPr id="5126" name="Object 6"/>
          <p:cNvGraphicFramePr>
            <a:graphicFrameLocks noChangeAspect="1"/>
          </p:cNvGraphicFramePr>
          <p:nvPr/>
        </p:nvGraphicFramePr>
        <p:xfrm>
          <a:off x="3851275" y="3359150"/>
          <a:ext cx="3816350" cy="744538"/>
        </p:xfrm>
        <a:graphic>
          <a:graphicData uri="http://schemas.openxmlformats.org/presentationml/2006/ole">
            <mc:AlternateContent xmlns:mc="http://schemas.openxmlformats.org/markup-compatibility/2006">
              <mc:Choice xmlns:v="urn:schemas-microsoft-com:vml" Requires="v">
                <p:oleObj spid="_x0000_s5137" name="Equation" r:id="rId3" imgW="2197100" imgH="431800" progId="Equation.3">
                  <p:embed/>
                </p:oleObj>
              </mc:Choice>
              <mc:Fallback>
                <p:oleObj name="Equation" r:id="rId3" imgW="2197100" imgH="4318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359150"/>
                        <a:ext cx="3816350" cy="74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467</TotalTime>
  <Words>2211</Words>
  <Application>Microsoft Office PowerPoint</Application>
  <PresentationFormat>On-screen Show (4:3)</PresentationFormat>
  <Paragraphs>384</Paragraphs>
  <Slides>35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Series</vt:lpstr>
      <vt:lpstr>Steps</vt:lpstr>
      <vt:lpstr>Difficulties – ref. handout example</vt:lpstr>
      <vt:lpstr>PowerPoint Presentation</vt:lpstr>
      <vt:lpstr>PowerPoint Presentation</vt:lpstr>
      <vt:lpstr>PowerPoint Presentation</vt:lpstr>
      <vt:lpstr>PowerPoint Presentation</vt:lpstr>
    </vt:vector>
  </TitlesOfParts>
  <Company>DCU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Windows User</dc:creator>
  <cp:lastModifiedBy>Windows User</cp:lastModifiedBy>
  <cp:revision>31</cp:revision>
  <dcterms:created xsi:type="dcterms:W3CDTF">2011-10-04T12:48:02Z</dcterms:created>
  <dcterms:modified xsi:type="dcterms:W3CDTF">2011-10-26T17:13:32Z</dcterms:modified>
</cp:coreProperties>
</file>