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31425-ACBD-4FEB-B17E-65430A03D091}" type="datetimeFigureOut">
              <a:rPr lang="en-IE" smtClean="0"/>
              <a:t>26/10/2011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0891C-BC18-4A0F-BFFF-908551FEF9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303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0891C-BC18-4A0F-BFFF-908551FEF9A7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38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EF1C-4604-4AD2-B22E-D7F5FC069FC5}" type="datetimeFigureOut">
              <a:rPr lang="en-IE" smtClean="0"/>
              <a:t>26/10/2011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A7D9-AACA-492E-B7BE-A693D14194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677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EF1C-4604-4AD2-B22E-D7F5FC069FC5}" type="datetimeFigureOut">
              <a:rPr lang="en-IE" smtClean="0"/>
              <a:t>26/10/2011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A7D9-AACA-492E-B7BE-A693D14194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690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EF1C-4604-4AD2-B22E-D7F5FC069FC5}" type="datetimeFigureOut">
              <a:rPr lang="en-IE" smtClean="0"/>
              <a:t>26/10/2011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A7D9-AACA-492E-B7BE-A693D14194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516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EF1C-4604-4AD2-B22E-D7F5FC069FC5}" type="datetimeFigureOut">
              <a:rPr lang="en-IE" smtClean="0"/>
              <a:t>26/10/2011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A7D9-AACA-492E-B7BE-A693D14194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360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EF1C-4604-4AD2-B22E-D7F5FC069FC5}" type="datetimeFigureOut">
              <a:rPr lang="en-IE" smtClean="0"/>
              <a:t>26/10/2011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A7D9-AACA-492E-B7BE-A693D14194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685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EF1C-4604-4AD2-B22E-D7F5FC069FC5}" type="datetimeFigureOut">
              <a:rPr lang="en-IE" smtClean="0"/>
              <a:t>26/10/2011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A7D9-AACA-492E-B7BE-A693D14194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139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EF1C-4604-4AD2-B22E-D7F5FC069FC5}" type="datetimeFigureOut">
              <a:rPr lang="en-IE" smtClean="0"/>
              <a:t>26/10/2011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A7D9-AACA-492E-B7BE-A693D14194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84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EF1C-4604-4AD2-B22E-D7F5FC069FC5}" type="datetimeFigureOut">
              <a:rPr lang="en-IE" smtClean="0"/>
              <a:t>26/10/2011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A7D9-AACA-492E-B7BE-A693D14194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670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EF1C-4604-4AD2-B22E-D7F5FC069FC5}" type="datetimeFigureOut">
              <a:rPr lang="en-IE" smtClean="0"/>
              <a:t>26/10/2011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A7D9-AACA-492E-B7BE-A693D14194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660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EF1C-4604-4AD2-B22E-D7F5FC069FC5}" type="datetimeFigureOut">
              <a:rPr lang="en-IE" smtClean="0"/>
              <a:t>26/10/2011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A7D9-AACA-492E-B7BE-A693D14194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027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EF1C-4604-4AD2-B22E-D7F5FC069FC5}" type="datetimeFigureOut">
              <a:rPr lang="en-IE" smtClean="0"/>
              <a:t>26/10/2011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A7D9-AACA-492E-B7BE-A693D14194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723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8EF1C-4604-4AD2-B22E-D7F5FC069FC5}" type="datetimeFigureOut">
              <a:rPr lang="en-IE" smtClean="0"/>
              <a:t>26/10/2011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7A7D9-AACA-492E-B7BE-A693D14194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00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38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tatgen.iop.kcl.ac.uk/bgim/mle/sslike_1.html" TargetMode="External"/><Relationship Id="rId2" Type="http://schemas.openxmlformats.org/officeDocument/2006/relationships/hyperlink" Target="http://www.unc.edu/~monogan/computing/r/MLE_in_R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logs.sas.com/content/iml/2011/10/12/maximum-likelihood-estimation-in-sasiml/" TargetMode="External"/><Relationship Id="rId5" Type="http://schemas.openxmlformats.org/officeDocument/2006/relationships/hyperlink" Target="http://www.spss.ch/upload/1126184451_Linear%20Mixed%20Effects%20Modeling%20in%20SPSS.pdf" TargetMode="External"/><Relationship Id="rId4" Type="http://schemas.openxmlformats.org/officeDocument/2006/relationships/hyperlink" Target="http://www.montana.edu/rotella/502/binom_like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tx2"/>
                </a:solidFill>
                <a:latin typeface="Verdana" pitchFamily="34" charset="0"/>
              </a:rPr>
              <a:t>DATA ANALYSIS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tx2"/>
                </a:solidFill>
                <a:latin typeface="Verdana" pitchFamily="34" charset="0"/>
              </a:rPr>
              <a:t>Module Code: CA660</a:t>
            </a:r>
            <a:endParaRPr lang="en-GB" b="1" dirty="0" smtClean="0">
              <a:solidFill>
                <a:schemeClr val="tx2"/>
              </a:solidFill>
              <a:latin typeface="Verdana" pitchFamily="34" charset="0"/>
            </a:endParaRPr>
          </a:p>
          <a:p>
            <a:endParaRPr lang="en-IE" b="1" dirty="0" smtClean="0">
              <a:solidFill>
                <a:schemeClr val="tx2"/>
              </a:solidFill>
            </a:endParaRPr>
          </a:p>
          <a:p>
            <a:r>
              <a:rPr lang="en-IE" b="1" dirty="0" smtClean="0">
                <a:solidFill>
                  <a:schemeClr val="tx2"/>
                </a:solidFill>
              </a:rPr>
              <a:t>Lecture Block 5</a:t>
            </a:r>
            <a:endParaRPr lang="en-GB" b="1" dirty="0" smtClean="0">
              <a:solidFill>
                <a:schemeClr val="tx2"/>
              </a:solidFill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5419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C8A6CCB6-2231-405F-9EE5-B6AD7C2939BA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1889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3200" b="1">
                <a:solidFill>
                  <a:schemeClr val="tx2"/>
                </a:solidFill>
              </a:rPr>
              <a:t>Sample size - calculation based on C.I.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1560" y="1268412"/>
            <a:ext cx="7992888" cy="518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GB" sz="2200" dirty="0">
                <a:solidFill>
                  <a:srgbClr val="002060"/>
                </a:solidFill>
              </a:rPr>
              <a:t>For some parameter </a:t>
            </a:r>
            <a:r>
              <a:rPr lang="en-GB" sz="2200" dirty="0" smtClean="0">
                <a:solidFill>
                  <a:srgbClr val="002060"/>
                </a:solidFill>
              </a:rPr>
              <a:t>, Normal </a:t>
            </a:r>
            <a:r>
              <a:rPr lang="en-GB" sz="2200" dirty="0">
                <a:solidFill>
                  <a:srgbClr val="002060"/>
                </a:solidFill>
              </a:rPr>
              <a:t>approximation approach valid, </a:t>
            </a:r>
            <a:r>
              <a:rPr lang="en-GB" sz="2200" dirty="0" smtClean="0">
                <a:solidFill>
                  <a:srgbClr val="002060"/>
                </a:solidFill>
              </a:rPr>
              <a:t>C.I. are</a:t>
            </a:r>
            <a:endParaRPr lang="en-GB" sz="22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GB" sz="2200" dirty="0"/>
          </a:p>
          <a:p>
            <a:pPr marL="342900" indent="-342900">
              <a:spcBef>
                <a:spcPct val="20000"/>
              </a:spcBef>
            </a:pPr>
            <a:endParaRPr lang="en-GB" sz="1200" dirty="0"/>
          </a:p>
          <a:p>
            <a:pPr marL="342900" indent="-342900">
              <a:spcBef>
                <a:spcPct val="20000"/>
              </a:spcBef>
            </a:pPr>
            <a:r>
              <a:rPr lang="en-GB" sz="2200" i="1" dirty="0">
                <a:solidFill>
                  <a:srgbClr val="002060"/>
                </a:solidFill>
              </a:rPr>
              <a:t>U </a:t>
            </a:r>
            <a:r>
              <a:rPr lang="en-GB" sz="2200" dirty="0">
                <a:solidFill>
                  <a:srgbClr val="002060"/>
                </a:solidFill>
              </a:rPr>
              <a:t>=standardized normal deviate (S.N.D.) and </a:t>
            </a:r>
            <a:r>
              <a:rPr lang="en-GB" sz="2200" dirty="0">
                <a:solidFill>
                  <a:srgbClr val="FF0000"/>
                </a:solidFill>
              </a:rPr>
              <a:t>range</a:t>
            </a:r>
            <a:r>
              <a:rPr lang="en-GB" sz="2200" dirty="0"/>
              <a:t> </a:t>
            </a:r>
            <a:r>
              <a:rPr lang="en-GB" sz="2200" dirty="0" smtClean="0"/>
              <a:t>is </a:t>
            </a:r>
            <a:r>
              <a:rPr lang="en-GB" sz="2200" dirty="0" smtClean="0">
                <a:solidFill>
                  <a:srgbClr val="002060"/>
                </a:solidFill>
              </a:rPr>
              <a:t>from </a:t>
            </a:r>
            <a:r>
              <a:rPr lang="en-GB" sz="2200" dirty="0">
                <a:solidFill>
                  <a:srgbClr val="002060"/>
                </a:solidFill>
              </a:rPr>
              <a:t>lower to upper </a:t>
            </a:r>
            <a:r>
              <a:rPr lang="en-GB" sz="2200" dirty="0" smtClean="0">
                <a:solidFill>
                  <a:srgbClr val="002060"/>
                </a:solidFill>
              </a:rPr>
              <a:t>limits, i.e.</a:t>
            </a:r>
            <a:endParaRPr lang="en-GB" sz="22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GB" sz="1400" dirty="0"/>
          </a:p>
          <a:p>
            <a:pPr marL="342900" indent="-342900">
              <a:spcBef>
                <a:spcPct val="20000"/>
              </a:spcBef>
            </a:pPr>
            <a:endParaRPr lang="en-GB" sz="1200" dirty="0"/>
          </a:p>
          <a:p>
            <a:pPr marL="342900" indent="-342900">
              <a:spcBef>
                <a:spcPct val="20000"/>
              </a:spcBef>
            </a:pPr>
            <a:r>
              <a:rPr lang="en-GB" sz="2200" dirty="0">
                <a:solidFill>
                  <a:srgbClr val="002060"/>
                </a:solidFill>
              </a:rPr>
              <a:t>is just a precision measurement for the estimator</a:t>
            </a:r>
          </a:p>
          <a:p>
            <a:pPr marL="342900" indent="-342900">
              <a:spcBef>
                <a:spcPct val="20000"/>
              </a:spcBef>
            </a:pPr>
            <a:endParaRPr lang="en-GB" sz="2200" dirty="0" smtClean="0"/>
          </a:p>
          <a:p>
            <a:pPr marL="342900" indent="-342900">
              <a:spcBef>
                <a:spcPct val="20000"/>
              </a:spcBef>
            </a:pPr>
            <a:r>
              <a:rPr lang="en-GB" sz="2200" dirty="0" smtClean="0">
                <a:solidFill>
                  <a:srgbClr val="002060"/>
                </a:solidFill>
              </a:rPr>
              <a:t>Given </a:t>
            </a:r>
            <a:r>
              <a:rPr lang="en-GB" sz="2200" dirty="0">
                <a:solidFill>
                  <a:srgbClr val="002060"/>
                </a:solidFill>
              </a:rPr>
              <a:t>a </a:t>
            </a:r>
            <a:r>
              <a:rPr lang="en-GB" sz="2200" dirty="0">
                <a:solidFill>
                  <a:srgbClr val="FF0000"/>
                </a:solidFill>
              </a:rPr>
              <a:t>true </a:t>
            </a:r>
            <a:r>
              <a:rPr lang="en-GB" sz="2200" dirty="0">
                <a:solidFill>
                  <a:srgbClr val="002060"/>
                </a:solidFill>
              </a:rPr>
              <a:t>parameter </a:t>
            </a:r>
            <a:r>
              <a:rPr lang="en-GB" sz="2200" i="1" dirty="0" smtClean="0">
                <a:solidFill>
                  <a:srgbClr val="002060"/>
                </a:solidFill>
                <a:sym typeface="Symbol" pitchFamily="18" charset="2"/>
              </a:rPr>
              <a:t> 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, </a:t>
            </a:r>
            <a:endParaRPr lang="en-GB" sz="2200" dirty="0">
              <a:solidFill>
                <a:srgbClr val="002060"/>
              </a:solidFill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1400" dirty="0">
                <a:sym typeface="Symbol" pitchFamily="18" charset="2"/>
              </a:rPr>
              <a:t> </a:t>
            </a:r>
            <a:r>
              <a:rPr lang="en-GB" sz="1400" i="1" dirty="0">
                <a:sym typeface="Symbol" pitchFamily="18" charset="2"/>
              </a:rPr>
              <a:t>                                       </a:t>
            </a:r>
            <a:endParaRPr lang="en-GB" sz="1400" dirty="0"/>
          </a:p>
          <a:p>
            <a:pPr marL="342900" indent="-342900">
              <a:spcBef>
                <a:spcPct val="20000"/>
              </a:spcBef>
            </a:pPr>
            <a:endParaRPr lang="en-GB" sz="1200" dirty="0"/>
          </a:p>
          <a:p>
            <a:pPr marL="342900" indent="-342900">
              <a:spcBef>
                <a:spcPct val="20000"/>
              </a:spcBef>
            </a:pPr>
            <a:r>
              <a:rPr lang="en-GB" sz="2200" dirty="0">
                <a:solidFill>
                  <a:srgbClr val="002060"/>
                </a:solidFill>
              </a:rPr>
              <a:t>So manipulation gives:</a:t>
            </a:r>
          </a:p>
          <a:p>
            <a:pPr marL="342900" indent="-342900">
              <a:spcBef>
                <a:spcPct val="20000"/>
              </a:spcBef>
            </a:pPr>
            <a:endParaRPr lang="en-GB" sz="2000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782331"/>
              </p:ext>
            </p:extLst>
          </p:nvPr>
        </p:nvGraphicFramePr>
        <p:xfrm>
          <a:off x="2357438" y="1773238"/>
          <a:ext cx="32956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3" imgW="1739880" imgH="266400" progId="Equation.3">
                  <p:embed/>
                </p:oleObj>
              </mc:Choice>
              <mc:Fallback>
                <p:oleObj name="Equation" r:id="rId3" imgW="17398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773238"/>
                        <a:ext cx="32956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585394"/>
              </p:ext>
            </p:extLst>
          </p:nvPr>
        </p:nvGraphicFramePr>
        <p:xfrm>
          <a:off x="2711450" y="3068638"/>
          <a:ext cx="30083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5" imgW="1688760" imgH="241200" progId="Equation.3">
                  <p:embed/>
                </p:oleObj>
              </mc:Choice>
              <mc:Fallback>
                <p:oleObj name="Equation" r:id="rId5" imgW="1688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3068638"/>
                        <a:ext cx="30083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250631"/>
              </p:ext>
            </p:extLst>
          </p:nvPr>
        </p:nvGraphicFramePr>
        <p:xfrm>
          <a:off x="3419872" y="4509120"/>
          <a:ext cx="53308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7" imgW="3174840" imgH="482400" progId="Equation.3">
                  <p:embed/>
                </p:oleObj>
              </mc:Choice>
              <mc:Fallback>
                <p:oleObj name="Equation" r:id="rId7" imgW="31748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509120"/>
                        <a:ext cx="53308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723249"/>
              </p:ext>
            </p:extLst>
          </p:nvPr>
        </p:nvGraphicFramePr>
        <p:xfrm>
          <a:off x="2123728" y="5519738"/>
          <a:ext cx="437038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9" imgW="2476440" imgH="507960" progId="Equation.3">
                  <p:embed/>
                </p:oleObj>
              </mc:Choice>
              <mc:Fallback>
                <p:oleObj name="Equation" r:id="rId9" imgW="24764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519738"/>
                        <a:ext cx="4370387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862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7997632B-E38C-4ADC-9738-F50423665CB2}" type="slidenum">
              <a:rPr lang="en-GB"/>
              <a:pPr/>
              <a:t>11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8496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3200" b="1" dirty="0">
                <a:solidFill>
                  <a:schemeClr val="tx2"/>
                </a:solidFill>
              </a:rPr>
              <a:t>Sample size - calculation based on Power</a:t>
            </a:r>
            <a:br>
              <a:rPr lang="en-GB" sz="3200" b="1" dirty="0">
                <a:solidFill>
                  <a:schemeClr val="tx2"/>
                </a:solidFill>
              </a:rPr>
            </a:br>
            <a:r>
              <a:rPr lang="en-GB" sz="2200" b="1" dirty="0">
                <a:solidFill>
                  <a:schemeClr val="tx2"/>
                </a:solidFill>
              </a:rPr>
              <a:t>          </a:t>
            </a:r>
            <a:r>
              <a:rPr lang="en-GB" sz="2400" b="1" dirty="0">
                <a:solidFill>
                  <a:schemeClr val="tx2"/>
                </a:solidFill>
              </a:rPr>
              <a:t>   (firstly, what affects power)?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0825" y="1403350"/>
            <a:ext cx="8642350" cy="526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dirty="0">
                <a:solidFill>
                  <a:srgbClr val="002060"/>
                </a:solidFill>
              </a:rPr>
              <a:t>Suppose 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 = 0.05, </a:t>
            </a:r>
            <a:r>
              <a:rPr lang="en-GB" sz="2200" i="1" dirty="0" smtClean="0">
                <a:solidFill>
                  <a:srgbClr val="002060"/>
                </a:solidFill>
                <a:sym typeface="Symbol" pitchFamily="18" charset="2"/>
              </a:rPr>
              <a:t> =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3.5, n=100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, testing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H</a:t>
            </a:r>
            <a:r>
              <a:rPr lang="en-GB" sz="2200" i="1" baseline="-25000" dirty="0">
                <a:solidFill>
                  <a:srgbClr val="002060"/>
                </a:solidFill>
                <a:sym typeface="Symbol" pitchFamily="18" charset="2"/>
              </a:rPr>
              <a:t>0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: </a:t>
            </a:r>
            <a:r>
              <a:rPr lang="en-GB" sz="2200" i="1" baseline="-25000" dirty="0">
                <a:solidFill>
                  <a:srgbClr val="002060"/>
                </a:solidFill>
                <a:sym typeface="Symbol" pitchFamily="18" charset="2"/>
              </a:rPr>
              <a:t>0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=25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when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 true </a:t>
            </a:r>
            <a:r>
              <a:rPr lang="en-GB" sz="2200" i="1" dirty="0" smtClean="0">
                <a:solidFill>
                  <a:srgbClr val="002060"/>
                </a:solidFill>
                <a:sym typeface="Symbol" pitchFamily="18" charset="2"/>
              </a:rPr>
              <a:t> =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24; assume </a:t>
            </a:r>
            <a:r>
              <a:rPr lang="en-GB" sz="2200" i="1" dirty="0" smtClean="0">
                <a:solidFill>
                  <a:srgbClr val="002060"/>
                </a:solidFill>
                <a:sym typeface="Symbol" pitchFamily="18" charset="2"/>
              </a:rPr>
              <a:t>H</a:t>
            </a:r>
            <a:r>
              <a:rPr lang="en-GB" sz="2200" i="1" baseline="-25000" dirty="0" smtClean="0">
                <a:solidFill>
                  <a:srgbClr val="002060"/>
                </a:solidFill>
                <a:sym typeface="Symbol" pitchFamily="18" charset="2"/>
              </a:rPr>
              <a:t>1 </a:t>
            </a:r>
            <a:r>
              <a:rPr lang="en-GB" sz="2200" i="1" dirty="0" smtClean="0">
                <a:solidFill>
                  <a:srgbClr val="002060"/>
                </a:solidFill>
                <a:sym typeface="Symbol" pitchFamily="18" charset="2"/>
              </a:rPr>
              <a:t>: </a:t>
            </a:r>
            <a:r>
              <a:rPr lang="en-GB" sz="2200" i="1" baseline="-25000" dirty="0">
                <a:solidFill>
                  <a:srgbClr val="002060"/>
                </a:solidFill>
                <a:sym typeface="Symbol" pitchFamily="18" charset="2"/>
              </a:rPr>
              <a:t>1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200" i="1" dirty="0" smtClean="0">
                <a:solidFill>
                  <a:srgbClr val="002060"/>
                </a:solidFill>
                <a:sym typeface="Symbol" pitchFamily="18" charset="2"/>
              </a:rPr>
              <a:t>&lt; 25. 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Sample mean found = 24.45.</a:t>
            </a:r>
            <a:endParaRPr lang="en-GB" sz="2200" dirty="0">
              <a:solidFill>
                <a:srgbClr val="002060"/>
              </a:solidFill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GB" sz="2200" dirty="0" smtClean="0">
                <a:solidFill>
                  <a:srgbClr val="FF0000"/>
                </a:solidFill>
              </a:rPr>
              <a:t>One-tailed</a:t>
            </a:r>
            <a:r>
              <a:rPr lang="en-GB" sz="2200" dirty="0" smtClean="0"/>
              <a:t> </a:t>
            </a:r>
            <a:r>
              <a:rPr lang="en-GB" sz="2200" dirty="0">
                <a:solidFill>
                  <a:srgbClr val="002060"/>
                </a:solidFill>
              </a:rPr>
              <a:t>test (</a:t>
            </a:r>
            <a:r>
              <a:rPr lang="en-GB" sz="2200" i="1" dirty="0">
                <a:solidFill>
                  <a:srgbClr val="002060"/>
                </a:solidFill>
              </a:rPr>
              <a:t>U = 1.645</a:t>
            </a:r>
            <a:r>
              <a:rPr lang="en-GB" sz="2200" i="1" dirty="0" smtClean="0">
                <a:solidFill>
                  <a:srgbClr val="002060"/>
                </a:solidFill>
              </a:rPr>
              <a:t>) </a:t>
            </a:r>
            <a:r>
              <a:rPr lang="en-GB" sz="2200" dirty="0" smtClean="0">
                <a:solidFill>
                  <a:srgbClr val="002060"/>
                </a:solidFill>
              </a:rPr>
              <a:t>: shift small, lower limit of original distribution   virtually coincides with actual  sample value</a:t>
            </a:r>
            <a:endParaRPr lang="en-GB" sz="22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200" dirty="0"/>
              <a:t>         </a:t>
            </a:r>
            <a:r>
              <a:rPr lang="en-GB" sz="2200" dirty="0" smtClean="0"/>
              <a:t>                                                     </a:t>
            </a:r>
            <a:endParaRPr lang="en-GB" sz="2200" dirty="0"/>
          </a:p>
          <a:p>
            <a:pPr marL="342900" indent="-342900">
              <a:spcBef>
                <a:spcPct val="20000"/>
              </a:spcBef>
            </a:pPr>
            <a:r>
              <a:rPr lang="en-GB" sz="2200" dirty="0" smtClean="0"/>
              <a:t>             </a:t>
            </a:r>
            <a:r>
              <a:rPr lang="en-GB" sz="1000" dirty="0" smtClean="0"/>
              <a:t>                                       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 dirty="0" smtClean="0">
                <a:solidFill>
                  <a:srgbClr val="002060"/>
                </a:solidFill>
              </a:rPr>
              <a:t>Under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H</a:t>
            </a:r>
            <a:r>
              <a:rPr lang="en-GB" sz="2200" i="1" baseline="-25000" dirty="0">
                <a:solidFill>
                  <a:srgbClr val="002060"/>
                </a:solidFill>
                <a:sym typeface="Symbol" pitchFamily="18" charset="2"/>
              </a:rPr>
              <a:t>1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  </a:t>
            </a:r>
            <a:r>
              <a:rPr lang="en-GB" sz="2200" b="1" dirty="0">
                <a:solidFill>
                  <a:srgbClr val="002060"/>
                </a:solidFill>
                <a:sym typeface="Symbol" pitchFamily="18" charset="2"/>
              </a:rPr>
              <a:t></a:t>
            </a:r>
            <a:r>
              <a:rPr lang="en-GB" sz="2200" dirty="0">
                <a:solidFill>
                  <a:srgbClr val="002060"/>
                </a:solidFill>
              </a:rPr>
              <a:t>   </a:t>
            </a:r>
            <a:r>
              <a:rPr lang="en-GB" sz="2200" dirty="0">
                <a:solidFill>
                  <a:srgbClr val="FF0000"/>
                </a:solidFill>
              </a:rPr>
              <a:t>Power</a:t>
            </a:r>
            <a:r>
              <a:rPr lang="en-GB" sz="2200" dirty="0"/>
              <a:t> = </a:t>
            </a:r>
            <a:r>
              <a:rPr lang="en-GB" sz="2200" i="1" dirty="0">
                <a:solidFill>
                  <a:srgbClr val="002060"/>
                </a:solidFill>
              </a:rPr>
              <a:t>0.50+0.39 = </a:t>
            </a:r>
            <a:r>
              <a:rPr lang="en-GB" sz="2200" b="1" dirty="0" smtClean="0">
                <a:solidFill>
                  <a:srgbClr val="002060"/>
                </a:solidFill>
              </a:rPr>
              <a:t>0.89</a:t>
            </a:r>
            <a:r>
              <a:rPr lang="en-GB" sz="2200" dirty="0" smtClean="0">
                <a:solidFill>
                  <a:srgbClr val="002060"/>
                </a:solidFill>
              </a:rPr>
              <a:t>; correct decision 89% of time</a:t>
            </a:r>
            <a:endParaRPr lang="en-GB" sz="22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GB" sz="1000" b="1" dirty="0"/>
          </a:p>
          <a:p>
            <a:pPr marL="342900" indent="-342900">
              <a:spcBef>
                <a:spcPct val="20000"/>
              </a:spcBef>
            </a:pPr>
            <a:r>
              <a:rPr lang="en-GB" sz="2200" b="1" dirty="0">
                <a:solidFill>
                  <a:srgbClr val="FF0000"/>
                </a:solidFill>
              </a:rPr>
              <a:t>Note:</a:t>
            </a:r>
            <a:r>
              <a:rPr lang="en-GB" sz="2200" dirty="0"/>
              <a:t> </a:t>
            </a:r>
            <a:r>
              <a:rPr lang="en-GB" sz="2200" dirty="0">
                <a:solidFill>
                  <a:srgbClr val="FF0000"/>
                </a:solidFill>
              </a:rPr>
              <a:t>Two-sided test</a:t>
            </a:r>
            <a:r>
              <a:rPr lang="en-GB" sz="2200" dirty="0"/>
              <a:t> </a:t>
            </a:r>
            <a:r>
              <a:rPr lang="en-GB" sz="2200" dirty="0">
                <a:solidFill>
                  <a:srgbClr val="002060"/>
                </a:solidFill>
              </a:rPr>
              <a:t>at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 = 0.05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gives critical 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values, under </a:t>
            </a:r>
            <a:r>
              <a:rPr lang="en-IE" sz="2200" i="1" dirty="0">
                <a:solidFill>
                  <a:srgbClr val="002060"/>
                </a:solidFill>
              </a:rPr>
              <a:t>H</a:t>
            </a:r>
            <a:r>
              <a:rPr lang="en-IE" sz="2200" i="1" baseline="-25000" dirty="0">
                <a:solidFill>
                  <a:srgbClr val="002060"/>
                </a:solidFill>
              </a:rPr>
              <a:t>0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given by</a:t>
            </a:r>
            <a:r>
              <a:rPr lang="en-GB" sz="2200" dirty="0" smtClean="0">
                <a:solidFill>
                  <a:srgbClr val="002060"/>
                </a:solidFill>
              </a:rPr>
              <a:t> </a:t>
            </a:r>
            <a:endParaRPr lang="en-GB" sz="22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IE" sz="2000" dirty="0" smtClean="0"/>
              <a:t>                                                </a:t>
            </a:r>
            <a:r>
              <a:rPr lang="en-IE" sz="2200" dirty="0" smtClean="0">
                <a:solidFill>
                  <a:srgbClr val="002060"/>
                </a:solidFill>
              </a:rPr>
              <a:t>:   equivalently</a:t>
            </a:r>
            <a:r>
              <a:rPr lang="en-IE" sz="2200" i="1" dirty="0" smtClean="0">
                <a:solidFill>
                  <a:srgbClr val="002060"/>
                </a:solidFill>
              </a:rPr>
              <a:t> </a:t>
            </a:r>
            <a:r>
              <a:rPr lang="en-GB" sz="2200" b="1" dirty="0">
                <a:solidFill>
                  <a:srgbClr val="002060"/>
                </a:solidFill>
                <a:sym typeface="Symbol" pitchFamily="18" charset="2"/>
              </a:rPr>
              <a:t></a:t>
            </a:r>
            <a:r>
              <a:rPr lang="en-IE" sz="2200" i="1" dirty="0">
                <a:solidFill>
                  <a:srgbClr val="002060"/>
                </a:solidFill>
              </a:rPr>
              <a:t> U</a:t>
            </a:r>
            <a:r>
              <a:rPr lang="en-IE" sz="2200" i="1" baseline="-25000" dirty="0">
                <a:solidFill>
                  <a:srgbClr val="002060"/>
                </a:solidFill>
              </a:rPr>
              <a:t>L</a:t>
            </a:r>
            <a:r>
              <a:rPr lang="en-IE" sz="2200" i="1" dirty="0" smtClean="0">
                <a:solidFill>
                  <a:srgbClr val="002060"/>
                </a:solidFill>
              </a:rPr>
              <a:t>= + 0.89,  </a:t>
            </a:r>
            <a:r>
              <a:rPr lang="en-IE" sz="2200" i="1" dirty="0" err="1" smtClean="0">
                <a:solidFill>
                  <a:srgbClr val="002060"/>
                </a:solidFill>
              </a:rPr>
              <a:t>U</a:t>
            </a:r>
            <a:r>
              <a:rPr lang="en-IE" sz="2200" i="1" baseline="-25000" dirty="0" err="1" smtClean="0">
                <a:solidFill>
                  <a:srgbClr val="002060"/>
                </a:solidFill>
              </a:rPr>
              <a:t>u</a:t>
            </a:r>
            <a:r>
              <a:rPr lang="en-IE" sz="2200" i="1" dirty="0" smtClean="0">
                <a:solidFill>
                  <a:srgbClr val="002060"/>
                </a:solidFill>
              </a:rPr>
              <a:t> </a:t>
            </a:r>
            <a:r>
              <a:rPr lang="en-IE" sz="2200" i="1" dirty="0">
                <a:solidFill>
                  <a:srgbClr val="002060"/>
                </a:solidFill>
              </a:rPr>
              <a:t>= 4.82 for H</a:t>
            </a:r>
            <a:r>
              <a:rPr lang="en-IE" sz="2200" i="1" baseline="-25000" dirty="0">
                <a:solidFill>
                  <a:srgbClr val="002060"/>
                </a:solidFill>
              </a:rPr>
              <a:t>1</a:t>
            </a:r>
            <a:endParaRPr lang="en-GB" sz="2200" i="1" baseline="-250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GB" sz="1200" i="1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200" i="1" dirty="0" smtClean="0">
                <a:solidFill>
                  <a:srgbClr val="002060"/>
                </a:solidFill>
              </a:rPr>
              <a:t>In general: substitute </a:t>
            </a:r>
            <a:r>
              <a:rPr lang="en-GB" sz="2200" i="1" dirty="0">
                <a:solidFill>
                  <a:srgbClr val="002060"/>
                </a:solidFill>
              </a:rPr>
              <a:t>for      </a:t>
            </a:r>
            <a:r>
              <a:rPr lang="en-GB" sz="2200" i="1" dirty="0" smtClean="0">
                <a:solidFill>
                  <a:srgbClr val="002060"/>
                </a:solidFill>
              </a:rPr>
              <a:t>limits </a:t>
            </a:r>
            <a:r>
              <a:rPr lang="en-GB" sz="2200" i="1" dirty="0">
                <a:solidFill>
                  <a:srgbClr val="002060"/>
                </a:solidFill>
              </a:rPr>
              <a:t>&amp;  then recalculate for new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</a:t>
            </a:r>
            <a:r>
              <a:rPr lang="en-GB" sz="2200" i="1" dirty="0">
                <a:solidFill>
                  <a:srgbClr val="002060"/>
                </a:solidFill>
              </a:rPr>
              <a:t> =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</a:t>
            </a:r>
            <a:r>
              <a:rPr lang="en-GB" sz="2200" i="1" baseline="-25000" dirty="0" smtClean="0">
                <a:solidFill>
                  <a:srgbClr val="002060"/>
                </a:solidFill>
                <a:sym typeface="Symbol" pitchFamily="18" charset="2"/>
              </a:rPr>
              <a:t>1</a:t>
            </a:r>
            <a:endParaRPr lang="en-GB" sz="2200" i="1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200" dirty="0">
                <a:solidFill>
                  <a:srgbClr val="002060"/>
                </a:solidFill>
              </a:rPr>
              <a:t>So, P{do not reject</a:t>
            </a:r>
            <a:r>
              <a:rPr lang="en-GB" sz="2200" i="1" dirty="0">
                <a:solidFill>
                  <a:srgbClr val="002060"/>
                </a:solidFill>
              </a:rPr>
              <a:t>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H</a:t>
            </a:r>
            <a:r>
              <a:rPr lang="en-GB" sz="2200" i="1" baseline="-25000" dirty="0">
                <a:solidFill>
                  <a:srgbClr val="002060"/>
                </a:solidFill>
                <a:sym typeface="Symbol" pitchFamily="18" charset="2"/>
              </a:rPr>
              <a:t>0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: =25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when true mean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 =24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}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= </a:t>
            </a:r>
            <a:r>
              <a:rPr lang="en-GB" sz="2200" b="1" dirty="0">
                <a:solidFill>
                  <a:srgbClr val="002060"/>
                </a:solidFill>
                <a:sym typeface="Symbol" pitchFamily="18" charset="2"/>
              </a:rPr>
              <a:t>0.1867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=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  (Type II)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 i="1" dirty="0">
                <a:sym typeface="Symbol" pitchFamily="18" charset="2"/>
              </a:rPr>
              <a:t>        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Thus, </a:t>
            </a:r>
            <a:r>
              <a:rPr lang="en-GB" sz="2200" dirty="0">
                <a:solidFill>
                  <a:srgbClr val="FF0000"/>
                </a:solidFill>
                <a:sym typeface="Symbol" pitchFamily="18" charset="2"/>
              </a:rPr>
              <a:t>Power</a:t>
            </a:r>
            <a:r>
              <a:rPr lang="en-GB" sz="2200" dirty="0">
                <a:sym typeface="Symbol" pitchFamily="18" charset="2"/>
              </a:rPr>
              <a:t>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= 1 - 0.1867 = </a:t>
            </a:r>
            <a:r>
              <a:rPr lang="en-GB" sz="2200" b="1" dirty="0">
                <a:solidFill>
                  <a:srgbClr val="002060"/>
                </a:solidFill>
                <a:sym typeface="Symbol" pitchFamily="18" charset="2"/>
              </a:rPr>
              <a:t>0.8133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019698"/>
              </p:ext>
            </p:extLst>
          </p:nvPr>
        </p:nvGraphicFramePr>
        <p:xfrm>
          <a:off x="209550" y="2852738"/>
          <a:ext cx="83375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3" imgW="5130720" imgH="533160" progId="Equation.3">
                  <p:embed/>
                </p:oleObj>
              </mc:Choice>
              <mc:Fallback>
                <p:oleObj name="Equation" r:id="rId3" imgW="51307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2852738"/>
                        <a:ext cx="83375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047189"/>
              </p:ext>
            </p:extLst>
          </p:nvPr>
        </p:nvGraphicFramePr>
        <p:xfrm>
          <a:off x="428328" y="4725145"/>
          <a:ext cx="2487488" cy="387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5" imgW="1511280" imgH="228600" progId="Equation.3">
                  <p:embed/>
                </p:oleObj>
              </mc:Choice>
              <mc:Fallback>
                <p:oleObj name="Equation" r:id="rId5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28" y="4725145"/>
                        <a:ext cx="2487488" cy="387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138300"/>
              </p:ext>
            </p:extLst>
          </p:nvPr>
        </p:nvGraphicFramePr>
        <p:xfrm>
          <a:off x="3169047" y="5373216"/>
          <a:ext cx="2508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7" imgW="139680" imgH="164880" progId="Equation.3">
                  <p:embed/>
                </p:oleObj>
              </mc:Choice>
              <mc:Fallback>
                <p:oleObj name="Equation" r:id="rId7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047" y="5373216"/>
                        <a:ext cx="2508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4716016" y="2492896"/>
            <a:ext cx="648072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716016" y="2093876"/>
            <a:ext cx="1336521" cy="4710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1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25948824-2296-41F1-A1DA-A59EFC6DFF4D}" type="slidenum">
              <a:rPr lang="en-GB"/>
              <a:pPr/>
              <a:t>12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44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3200" b="1">
                <a:solidFill>
                  <a:schemeClr val="tx2"/>
                </a:solidFill>
              </a:rPr>
              <a:t>Sample Size and Power contd.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1188" y="1187450"/>
            <a:ext cx="7993062" cy="533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Suppose, </a:t>
            </a:r>
            <a:r>
              <a:rPr lang="en-GB" sz="2200" b="1" i="1" dirty="0">
                <a:solidFill>
                  <a:srgbClr val="FF0000"/>
                </a:solidFill>
                <a:sym typeface="Symbol" pitchFamily="18" charset="2"/>
              </a:rPr>
              <a:t>n=25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, other values same. </a:t>
            </a:r>
            <a:r>
              <a:rPr lang="en-GB" sz="2200" dirty="0">
                <a:solidFill>
                  <a:srgbClr val="FF0000"/>
                </a:solidFill>
                <a:sym typeface="Symbol" pitchFamily="18" charset="2"/>
              </a:rPr>
              <a:t>1-tailed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now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 dirty="0">
                <a:sym typeface="Symbol" pitchFamily="18" charset="2"/>
              </a:rPr>
              <a:t>                                                                    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Power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= </a:t>
            </a:r>
            <a:r>
              <a:rPr lang="en-GB" sz="2200" b="1" dirty="0">
                <a:solidFill>
                  <a:srgbClr val="002060"/>
                </a:solidFill>
                <a:sym typeface="Symbol" pitchFamily="18" charset="2"/>
              </a:rPr>
              <a:t>0.4129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Suppose </a:t>
            </a:r>
            <a:r>
              <a:rPr lang="en-GB" sz="2200" b="1" i="1" dirty="0">
                <a:solidFill>
                  <a:srgbClr val="FF0000"/>
                </a:solidFill>
                <a:sym typeface="Symbol" pitchFamily="18" charset="2"/>
              </a:rPr>
              <a:t> = 0.01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,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critical values </a:t>
            </a:r>
            <a:r>
              <a:rPr lang="en-GB" sz="2200" dirty="0">
                <a:solidFill>
                  <a:srgbClr val="FF0000"/>
                </a:solidFill>
                <a:sym typeface="Symbol" pitchFamily="18" charset="2"/>
              </a:rPr>
              <a:t>2-tailed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    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with, equivalently,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200" i="1" dirty="0">
                <a:solidFill>
                  <a:srgbClr val="002060"/>
                </a:solidFill>
              </a:rPr>
              <a:t>U</a:t>
            </a:r>
            <a:r>
              <a:rPr lang="en-GB" sz="2200" i="1" baseline="-25000" dirty="0">
                <a:solidFill>
                  <a:srgbClr val="002060"/>
                </a:solidFill>
              </a:rPr>
              <a:t>L </a:t>
            </a:r>
            <a:r>
              <a:rPr lang="en-GB" sz="2200" i="1" dirty="0">
                <a:solidFill>
                  <a:srgbClr val="002060"/>
                </a:solidFill>
              </a:rPr>
              <a:t>= </a:t>
            </a:r>
            <a:r>
              <a:rPr lang="en-GB" sz="2200" i="1" dirty="0" smtClean="0">
                <a:solidFill>
                  <a:srgbClr val="002060"/>
                </a:solidFill>
              </a:rPr>
              <a:t>+ 0.29</a:t>
            </a:r>
            <a:r>
              <a:rPr lang="en-GB" sz="2200" dirty="0">
                <a:solidFill>
                  <a:srgbClr val="002060"/>
                </a:solidFill>
              </a:rPr>
              <a:t>, </a:t>
            </a:r>
            <a:r>
              <a:rPr lang="en-GB" sz="2200" i="1" dirty="0">
                <a:solidFill>
                  <a:srgbClr val="002060"/>
                </a:solidFill>
              </a:rPr>
              <a:t>U</a:t>
            </a:r>
            <a:r>
              <a:rPr lang="en-GB" sz="2200" i="1" baseline="-25000" dirty="0">
                <a:solidFill>
                  <a:srgbClr val="002060"/>
                </a:solidFill>
              </a:rPr>
              <a:t>U </a:t>
            </a:r>
            <a:r>
              <a:rPr lang="en-GB" sz="2200" i="1" dirty="0">
                <a:solidFill>
                  <a:srgbClr val="002060"/>
                </a:solidFill>
              </a:rPr>
              <a:t>= +5.43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 dirty="0">
                <a:solidFill>
                  <a:srgbClr val="002060"/>
                </a:solidFill>
              </a:rPr>
              <a:t>So, P{do</a:t>
            </a:r>
            <a:r>
              <a:rPr lang="en-GB" sz="2200" dirty="0">
                <a:solidFill>
                  <a:srgbClr val="FF0000"/>
                </a:solidFill>
              </a:rPr>
              <a:t> not </a:t>
            </a:r>
            <a:r>
              <a:rPr lang="en-GB" sz="2200" dirty="0">
                <a:solidFill>
                  <a:srgbClr val="002060"/>
                </a:solidFill>
              </a:rPr>
              <a:t>reject</a:t>
            </a:r>
            <a:r>
              <a:rPr lang="en-GB" sz="2200" i="1" dirty="0">
                <a:solidFill>
                  <a:srgbClr val="002060"/>
                </a:solidFill>
              </a:rPr>
              <a:t>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H</a:t>
            </a:r>
            <a:r>
              <a:rPr lang="en-GB" sz="2200" i="1" baseline="-25000" dirty="0">
                <a:solidFill>
                  <a:srgbClr val="002060"/>
                </a:solidFill>
                <a:sym typeface="Symbol" pitchFamily="18" charset="2"/>
              </a:rPr>
              <a:t>0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: =25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when true mean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 =24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}  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= </a:t>
            </a:r>
            <a:r>
              <a:rPr lang="en-GB" sz="2200" b="1" i="1" dirty="0">
                <a:solidFill>
                  <a:srgbClr val="002060"/>
                </a:solidFill>
                <a:sym typeface="Symbol" pitchFamily="18" charset="2"/>
              </a:rPr>
              <a:t>0.1141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                           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Power =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200" b="1" dirty="0">
                <a:solidFill>
                  <a:srgbClr val="002060"/>
                </a:solidFill>
                <a:sym typeface="Symbol" pitchFamily="18" charset="2"/>
              </a:rPr>
              <a:t>0.8859</a:t>
            </a:r>
          </a:p>
          <a:p>
            <a:pPr marL="342900" indent="-342900">
              <a:spcBef>
                <a:spcPct val="20000"/>
              </a:spcBef>
            </a:pPr>
            <a:endParaRPr lang="en-GB" sz="12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FACTORS</a:t>
            </a:r>
            <a:r>
              <a:rPr lang="en-GB" sz="22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: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 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,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n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 and type of test (1- or 2-sided), true parameter value</a:t>
            </a:r>
          </a:p>
          <a:p>
            <a:pPr marL="342900" indent="-342900">
              <a:spcBef>
                <a:spcPct val="20000"/>
              </a:spcBef>
            </a:pPr>
            <a:endParaRPr lang="en-GB" sz="2200" dirty="0">
              <a:solidFill>
                <a:srgbClr val="002060"/>
              </a:solidFill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endParaRPr lang="en-GB" sz="2200" dirty="0">
              <a:solidFill>
                <a:srgbClr val="002060"/>
              </a:solidFill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endParaRPr lang="en-GB" sz="2200" dirty="0">
              <a:solidFill>
                <a:srgbClr val="002060"/>
              </a:solidFill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where subscripts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0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and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1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 refer to null and alternative, and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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value 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taken as ‘generic’ (either all in one tail, 1-sided  test/limit or split between two, 2-sided test/limit)</a:t>
            </a:r>
            <a:endParaRPr lang="en-GB" sz="2200" i="1" dirty="0">
              <a:solidFill>
                <a:srgbClr val="002060"/>
              </a:solidFill>
              <a:sym typeface="Symbol" pitchFamily="18" charset="2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004897"/>
              </p:ext>
            </p:extLst>
          </p:nvPr>
        </p:nvGraphicFramePr>
        <p:xfrm>
          <a:off x="1677988" y="1647825"/>
          <a:ext cx="29083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3" imgW="1511280" imgH="215640" progId="Equation.3">
                  <p:embed/>
                </p:oleObj>
              </mc:Choice>
              <mc:Fallback>
                <p:oleObj name="Equation" r:id="rId3" imgW="1511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1647825"/>
                        <a:ext cx="29083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170542"/>
              </p:ext>
            </p:extLst>
          </p:nvPr>
        </p:nvGraphicFramePr>
        <p:xfrm>
          <a:off x="5761682" y="2009775"/>
          <a:ext cx="26987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5" imgW="1498320" imgH="228600" progId="Equation.3">
                  <p:embed/>
                </p:oleObj>
              </mc:Choice>
              <mc:Fallback>
                <p:oleObj name="Equation" r:id="rId5" imgW="1498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682" y="2009775"/>
                        <a:ext cx="26987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218850"/>
              </p:ext>
            </p:extLst>
          </p:nvPr>
        </p:nvGraphicFramePr>
        <p:xfrm>
          <a:off x="3276600" y="4293096"/>
          <a:ext cx="231298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7" imgW="1168200" imgH="469800" progId="Equation.3">
                  <p:embed/>
                </p:oleObj>
              </mc:Choice>
              <mc:Fallback>
                <p:oleObj name="Equation" r:id="rId7" imgW="1168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293096"/>
                        <a:ext cx="231298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493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A2CD3B6E-D966-4ED8-8BAB-49D91B842144}" type="slidenum">
              <a:rPr lang="en-GB"/>
              <a:pPr/>
              <a:t>13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1889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IE" sz="3200" b="1" dirty="0">
                <a:solidFill>
                  <a:schemeClr val="tx2"/>
                </a:solidFill>
              </a:rPr>
              <a:t>‘Other’ </a:t>
            </a:r>
            <a:r>
              <a:rPr lang="en-IE" sz="3200" b="1" dirty="0" smtClean="0">
                <a:solidFill>
                  <a:schemeClr val="tx2"/>
                </a:solidFill>
              </a:rPr>
              <a:t>Estimation/Test Methods</a:t>
            </a:r>
            <a:r>
              <a:rPr lang="en-IE" sz="3200" b="1" dirty="0">
                <a:solidFill>
                  <a:schemeClr val="tx2"/>
                </a:solidFill>
              </a:rPr>
              <a:t/>
            </a:r>
            <a:br>
              <a:rPr lang="en-IE" sz="3200" b="1" dirty="0">
                <a:solidFill>
                  <a:schemeClr val="tx2"/>
                </a:solidFill>
              </a:rPr>
            </a:br>
            <a:r>
              <a:rPr lang="en-IE" sz="3200" b="1" dirty="0">
                <a:solidFill>
                  <a:schemeClr val="tx2"/>
                </a:solidFill>
              </a:rPr>
              <a:t>NON-PARAMETRICS/DIST</a:t>
            </a:r>
            <a:r>
              <a:rPr lang="en-IE" sz="3200" b="1" baseline="30000" dirty="0">
                <a:solidFill>
                  <a:schemeClr val="tx2"/>
                </a:solidFill>
              </a:rPr>
              <a:t>N</a:t>
            </a:r>
            <a:r>
              <a:rPr lang="en-IE" sz="3200" b="1" dirty="0">
                <a:solidFill>
                  <a:schemeClr val="tx2"/>
                </a:solidFill>
              </a:rPr>
              <a:t> FREE</a:t>
            </a:r>
            <a:endParaRPr lang="en-GB" sz="3200" b="1" dirty="0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95537" y="1341438"/>
            <a:ext cx="8568952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>
                <a:solidFill>
                  <a:srgbClr val="FF0000"/>
                </a:solidFill>
              </a:rPr>
              <a:t>Standard </a:t>
            </a:r>
            <a:r>
              <a:rPr lang="en-GB" sz="2200" b="1" dirty="0" err="1">
                <a:solidFill>
                  <a:srgbClr val="FF0000"/>
                </a:solidFill>
              </a:rPr>
              <a:t>Pdfs</a:t>
            </a:r>
            <a:r>
              <a:rPr lang="en-GB" sz="2200" b="1" dirty="0"/>
              <a:t> </a:t>
            </a:r>
            <a:r>
              <a:rPr lang="en-GB" sz="2200" dirty="0" smtClean="0">
                <a:solidFill>
                  <a:srgbClr val="002060"/>
                </a:solidFill>
              </a:rPr>
              <a:t>can </a:t>
            </a:r>
            <a:r>
              <a:rPr lang="en-GB" sz="2200" dirty="0" smtClean="0">
                <a:solidFill>
                  <a:srgbClr val="FF0000"/>
                </a:solidFill>
              </a:rPr>
              <a:t>not</a:t>
            </a:r>
            <a:r>
              <a:rPr lang="en-GB" sz="2200" dirty="0" smtClean="0">
                <a:solidFill>
                  <a:srgbClr val="002060"/>
                </a:solidFill>
              </a:rPr>
              <a:t> be assumed for data</a:t>
            </a:r>
            <a:r>
              <a:rPr lang="en-GB" sz="2200" dirty="0">
                <a:solidFill>
                  <a:srgbClr val="002060"/>
                </a:solidFill>
              </a:rPr>
              <a:t>,  sampling distributions or test statistics – uncertain due to small or unreliable data sets, non-independence etc. Parameter estimation - </a:t>
            </a:r>
            <a:r>
              <a:rPr lang="en-GB" sz="2200" dirty="0">
                <a:solidFill>
                  <a:srgbClr val="FF0000"/>
                </a:solidFill>
              </a:rPr>
              <a:t>not</a:t>
            </a:r>
            <a:r>
              <a:rPr lang="en-GB" sz="2200" dirty="0">
                <a:solidFill>
                  <a:srgbClr val="002060"/>
                </a:solidFill>
              </a:rPr>
              <a:t> key issue.</a:t>
            </a:r>
          </a:p>
          <a:p>
            <a:pPr>
              <a:spcBef>
                <a:spcPct val="20000"/>
              </a:spcBef>
            </a:pPr>
            <a:endParaRPr lang="en-GB" sz="1200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>
                <a:solidFill>
                  <a:srgbClr val="FF0000"/>
                </a:solidFill>
              </a:rPr>
              <a:t>Example</a:t>
            </a:r>
            <a:r>
              <a:rPr lang="en-GB" sz="2200" b="1" dirty="0"/>
              <a:t> </a:t>
            </a:r>
            <a:r>
              <a:rPr lang="en-GB" sz="2200" dirty="0">
                <a:solidFill>
                  <a:srgbClr val="FF0000"/>
                </a:solidFill>
              </a:rPr>
              <a:t>/ </a:t>
            </a:r>
            <a:r>
              <a:rPr lang="en-GB" sz="2200" b="1" dirty="0">
                <a:solidFill>
                  <a:srgbClr val="FF0000"/>
                </a:solidFill>
              </a:rPr>
              <a:t>Empirical-basis</a:t>
            </a:r>
            <a:r>
              <a:rPr lang="en-GB" sz="2200" dirty="0">
                <a:solidFill>
                  <a:srgbClr val="002060"/>
                </a:solidFill>
              </a:rPr>
              <a:t>. Weaker assumptions. Less ‘information’ </a:t>
            </a:r>
            <a:r>
              <a:rPr lang="en-GB" sz="2200" i="1" dirty="0">
                <a:solidFill>
                  <a:srgbClr val="002060"/>
                </a:solidFill>
              </a:rPr>
              <a:t>e.g.</a:t>
            </a:r>
            <a:r>
              <a:rPr lang="en-GB" sz="2200" dirty="0">
                <a:solidFill>
                  <a:srgbClr val="002060"/>
                </a:solidFill>
              </a:rPr>
              <a:t> median used. Simple hypothesis testing as opposed to estimation. Power and efficiency are issues.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 dirty="0">
                <a:solidFill>
                  <a:srgbClr val="002060"/>
                </a:solidFill>
              </a:rPr>
              <a:t>    Counts - nominal, ordinal (natural non-parametric data </a:t>
            </a:r>
            <a:r>
              <a:rPr lang="en-GB" sz="2200" dirty="0" smtClean="0">
                <a:solidFill>
                  <a:srgbClr val="002060"/>
                </a:solidFill>
              </a:rPr>
              <a:t>type/ measure).</a:t>
            </a:r>
          </a:p>
          <a:p>
            <a:pPr marL="342900" indent="-342900">
              <a:spcBef>
                <a:spcPct val="20000"/>
              </a:spcBef>
            </a:pPr>
            <a:r>
              <a:rPr lang="en-GB" sz="1200" dirty="0" smtClean="0">
                <a:solidFill>
                  <a:srgbClr val="002060"/>
                </a:solidFill>
              </a:rPr>
              <a:t> </a:t>
            </a:r>
            <a:endParaRPr lang="en-GB" sz="12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>
                <a:solidFill>
                  <a:srgbClr val="FF0000"/>
                </a:solidFill>
              </a:rPr>
              <a:t>Nonparametric Hypothesis Tests</a:t>
            </a:r>
            <a:r>
              <a:rPr lang="en-GB" sz="2200" b="1" i="1" dirty="0"/>
              <a:t> </a:t>
            </a:r>
            <a:r>
              <a:rPr lang="en-GB" sz="2200" dirty="0">
                <a:solidFill>
                  <a:srgbClr val="002060"/>
                </a:solidFill>
              </a:rPr>
              <a:t>- </a:t>
            </a:r>
            <a:r>
              <a:rPr lang="en-GB" sz="2200" dirty="0" smtClean="0">
                <a:solidFill>
                  <a:srgbClr val="002060"/>
                </a:solidFill>
              </a:rPr>
              <a:t>(has parallels </a:t>
            </a:r>
            <a:r>
              <a:rPr lang="en-GB" sz="2200" dirty="0">
                <a:solidFill>
                  <a:srgbClr val="002060"/>
                </a:solidFill>
              </a:rPr>
              <a:t>to </a:t>
            </a:r>
            <a:r>
              <a:rPr lang="en-GB" sz="2200" dirty="0" smtClean="0">
                <a:solidFill>
                  <a:srgbClr val="002060"/>
                </a:solidFill>
              </a:rPr>
              <a:t>parametric </a:t>
            </a:r>
            <a:r>
              <a:rPr lang="en-GB" sz="2200" dirty="0">
                <a:solidFill>
                  <a:srgbClr val="002060"/>
                </a:solidFill>
              </a:rPr>
              <a:t>case). </a:t>
            </a:r>
            <a:endParaRPr lang="en-GB" sz="2200" i="1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200" dirty="0">
                <a:solidFill>
                  <a:srgbClr val="002060"/>
                </a:solidFill>
              </a:rPr>
              <a:t>      </a:t>
            </a:r>
            <a:r>
              <a:rPr lang="en-GB" sz="2200" i="1" dirty="0">
                <a:solidFill>
                  <a:srgbClr val="002060"/>
                </a:solidFill>
              </a:rPr>
              <a:t>e.g</a:t>
            </a:r>
            <a:r>
              <a:rPr lang="en-GB" sz="2200" dirty="0">
                <a:solidFill>
                  <a:srgbClr val="002060"/>
                </a:solidFill>
              </a:rPr>
              <a:t>. H.T. of locus orders requires complex </a:t>
            </a:r>
            <a:r>
              <a:rPr lang="en-GB" sz="2200" dirty="0" smtClean="0">
                <a:solidFill>
                  <a:srgbClr val="002060"/>
                </a:solidFill>
              </a:rPr>
              <a:t>‘test statistic’ distribution, </a:t>
            </a:r>
            <a:r>
              <a:rPr lang="en-GB" sz="2200" dirty="0">
                <a:solidFill>
                  <a:srgbClr val="002060"/>
                </a:solidFill>
              </a:rPr>
              <a:t>so need to construct empirical </a:t>
            </a:r>
            <a:r>
              <a:rPr lang="en-GB" sz="2200" dirty="0" err="1">
                <a:solidFill>
                  <a:srgbClr val="002060"/>
                </a:solidFill>
              </a:rPr>
              <a:t>pdf</a:t>
            </a:r>
            <a:r>
              <a:rPr lang="en-GB" sz="2200" dirty="0">
                <a:solidFill>
                  <a:srgbClr val="002060"/>
                </a:solidFill>
              </a:rPr>
              <a:t>. Usually, assume the null hypothesis </a:t>
            </a:r>
            <a:r>
              <a:rPr lang="en-GB" sz="2200" dirty="0" smtClean="0">
                <a:solidFill>
                  <a:srgbClr val="002060"/>
                </a:solidFill>
              </a:rPr>
              <a:t>and use </a:t>
            </a:r>
            <a:r>
              <a:rPr lang="en-GB" sz="2200" dirty="0">
                <a:solidFill>
                  <a:srgbClr val="FF0000"/>
                </a:solidFill>
              </a:rPr>
              <a:t>re-sampling</a:t>
            </a:r>
            <a:r>
              <a:rPr lang="en-GB" sz="2200" dirty="0"/>
              <a:t> </a:t>
            </a:r>
            <a:r>
              <a:rPr lang="en-GB" sz="2200" dirty="0">
                <a:solidFill>
                  <a:srgbClr val="002060"/>
                </a:solidFill>
              </a:rPr>
              <a:t>techniques, </a:t>
            </a:r>
            <a:r>
              <a:rPr lang="en-GB" sz="2200" i="1" dirty="0">
                <a:solidFill>
                  <a:srgbClr val="002060"/>
                </a:solidFill>
              </a:rPr>
              <a:t>e.g. permutation tests, bootstrap, </a:t>
            </a:r>
            <a:r>
              <a:rPr lang="en-GB" sz="2200" i="1" dirty="0" err="1">
                <a:solidFill>
                  <a:srgbClr val="002060"/>
                </a:solidFill>
              </a:rPr>
              <a:t>jacknife</a:t>
            </a:r>
            <a:r>
              <a:rPr lang="en-GB" sz="2200" i="1" dirty="0">
                <a:solidFill>
                  <a:srgbClr val="002060"/>
                </a:solidFill>
              </a:rPr>
              <a:t>. </a:t>
            </a:r>
            <a:endParaRPr lang="en-GB" sz="2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54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A68ADD5E-4697-4747-8656-7A19744B75DA}" type="slidenum">
              <a:rPr lang="en-GB"/>
              <a:pPr/>
              <a:t>14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11588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IE" sz="3200" b="1" dirty="0" smtClean="0">
                <a:solidFill>
                  <a:schemeClr val="tx2"/>
                </a:solidFill>
              </a:rPr>
              <a:t>LIKELIHOOD METHOD </a:t>
            </a:r>
            <a:r>
              <a:rPr lang="en-IE" sz="3200" b="1" dirty="0">
                <a:solidFill>
                  <a:schemeClr val="tx2"/>
                </a:solidFill>
              </a:rPr>
              <a:t>- DEFINITIONS</a:t>
            </a:r>
            <a:endParaRPr lang="en-GB" sz="3200" b="1" dirty="0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412874"/>
            <a:ext cx="7772400" cy="4968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200" dirty="0">
                <a:solidFill>
                  <a:srgbClr val="002060"/>
                </a:solidFill>
              </a:rPr>
              <a:t>Suppose </a:t>
            </a:r>
            <a:r>
              <a:rPr lang="en-IE" sz="2200" i="1" dirty="0">
                <a:solidFill>
                  <a:srgbClr val="002060"/>
                </a:solidFill>
              </a:rPr>
              <a:t>X can take a set of values x</a:t>
            </a:r>
            <a:r>
              <a:rPr lang="en-IE" sz="2200" i="1" baseline="-25000" dirty="0">
                <a:solidFill>
                  <a:srgbClr val="002060"/>
                </a:solidFill>
              </a:rPr>
              <a:t>1</a:t>
            </a:r>
            <a:r>
              <a:rPr lang="en-IE" sz="2200" i="1" dirty="0">
                <a:solidFill>
                  <a:srgbClr val="002060"/>
                </a:solidFill>
              </a:rPr>
              <a:t>,x</a:t>
            </a:r>
            <a:r>
              <a:rPr lang="en-IE" sz="2200" i="1" baseline="-25000" dirty="0">
                <a:solidFill>
                  <a:srgbClr val="002060"/>
                </a:solidFill>
              </a:rPr>
              <a:t>2</a:t>
            </a:r>
            <a:r>
              <a:rPr lang="en-IE" sz="2200" i="1" dirty="0">
                <a:solidFill>
                  <a:srgbClr val="002060"/>
                </a:solidFill>
              </a:rPr>
              <a:t>,…</a:t>
            </a:r>
            <a:r>
              <a:rPr lang="en-IE" sz="2200" dirty="0">
                <a:solidFill>
                  <a:srgbClr val="002060"/>
                </a:solidFill>
              </a:rPr>
              <a:t>with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IE" sz="2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IE" sz="2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200" dirty="0"/>
              <a:t>     </a:t>
            </a:r>
            <a:r>
              <a:rPr lang="en-IE" sz="2200" dirty="0">
                <a:solidFill>
                  <a:srgbClr val="002060"/>
                </a:solidFill>
              </a:rPr>
              <a:t>where</a:t>
            </a:r>
            <a:r>
              <a:rPr lang="en-IE" sz="2200" dirty="0"/>
              <a:t> </a:t>
            </a:r>
            <a:r>
              <a:rPr lang="en-IE" sz="2200" i="1" dirty="0"/>
              <a:t>    </a:t>
            </a:r>
            <a:r>
              <a:rPr lang="en-IE" sz="2200" dirty="0">
                <a:solidFill>
                  <a:srgbClr val="002060"/>
                </a:solidFill>
              </a:rPr>
              <a:t>is a vector of parameters affecting observed </a:t>
            </a:r>
            <a:r>
              <a:rPr lang="en-IE" sz="2200" i="1" dirty="0">
                <a:solidFill>
                  <a:srgbClr val="002060"/>
                </a:solidFill>
              </a:rPr>
              <a:t>x’s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200" i="1" dirty="0">
                <a:solidFill>
                  <a:srgbClr val="002060"/>
                </a:solidFill>
              </a:rPr>
              <a:t>e.g.                </a:t>
            </a:r>
            <a:r>
              <a:rPr lang="en-IE" sz="2200" i="1" dirty="0" smtClean="0">
                <a:solidFill>
                  <a:srgbClr val="002060"/>
                </a:solidFill>
              </a:rPr>
              <a:t>    . </a:t>
            </a:r>
            <a:r>
              <a:rPr lang="en-IE" sz="2200" dirty="0">
                <a:solidFill>
                  <a:srgbClr val="002060"/>
                </a:solidFill>
              </a:rPr>
              <a:t>So can say something about </a:t>
            </a:r>
            <a:r>
              <a:rPr lang="en-IE" sz="2200" i="1" dirty="0">
                <a:solidFill>
                  <a:srgbClr val="002060"/>
                </a:solidFill>
              </a:rPr>
              <a:t>P{X}</a:t>
            </a:r>
            <a:r>
              <a:rPr lang="en-IE" sz="2200" dirty="0">
                <a:solidFill>
                  <a:srgbClr val="002060"/>
                </a:solidFill>
              </a:rPr>
              <a:t> if we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200" dirty="0"/>
              <a:t>     </a:t>
            </a:r>
            <a:r>
              <a:rPr lang="en-IE" sz="2200" dirty="0">
                <a:solidFill>
                  <a:srgbClr val="002060"/>
                </a:solidFill>
              </a:rPr>
              <a:t>know,  say,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200" b="1" dirty="0">
                <a:solidFill>
                  <a:srgbClr val="002060"/>
                </a:solidFill>
              </a:rPr>
              <a:t>But</a:t>
            </a:r>
            <a:r>
              <a:rPr lang="en-IE" sz="2200" b="1" dirty="0"/>
              <a:t> </a:t>
            </a:r>
            <a:r>
              <a:rPr lang="en-IE" sz="2200" dirty="0">
                <a:solidFill>
                  <a:srgbClr val="002060"/>
                </a:solidFill>
              </a:rPr>
              <a:t>not </a:t>
            </a:r>
            <a:r>
              <a:rPr lang="en-IE" sz="2200" dirty="0">
                <a:solidFill>
                  <a:srgbClr val="FF0000"/>
                </a:solidFill>
              </a:rPr>
              <a:t>usually </a:t>
            </a:r>
            <a:r>
              <a:rPr lang="en-IE" sz="2200" dirty="0">
                <a:solidFill>
                  <a:srgbClr val="002060"/>
                </a:solidFill>
              </a:rPr>
              <a:t>case, i.e. observe x’s, knowing nothing of</a:t>
            </a:r>
            <a:endParaRPr lang="en-IE" sz="2200" i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200" dirty="0">
                <a:solidFill>
                  <a:srgbClr val="002060"/>
                </a:solidFill>
              </a:rPr>
              <a:t>Assuming x’s a random sample size n from a</a:t>
            </a:r>
            <a:r>
              <a:rPr lang="en-IE" sz="2200" dirty="0"/>
              <a:t> </a:t>
            </a:r>
            <a:r>
              <a:rPr lang="en-IE" sz="2200" dirty="0">
                <a:solidFill>
                  <a:srgbClr val="FF0000"/>
                </a:solidFill>
              </a:rPr>
              <a:t>known</a:t>
            </a:r>
            <a:r>
              <a:rPr lang="en-IE" sz="2200" dirty="0"/>
              <a:t> </a:t>
            </a:r>
            <a:r>
              <a:rPr lang="en-IE" sz="2200" dirty="0">
                <a:solidFill>
                  <a:srgbClr val="FF0000"/>
                </a:solidFill>
              </a:rPr>
              <a:t>distribution</a:t>
            </a:r>
            <a:r>
              <a:rPr lang="en-IE" sz="2200" dirty="0">
                <a:solidFill>
                  <a:srgbClr val="002060"/>
                </a:solidFill>
              </a:rPr>
              <a:t>, then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200" b="1" dirty="0">
                <a:solidFill>
                  <a:srgbClr val="FF0000"/>
                </a:solidFill>
              </a:rPr>
              <a:t>    </a:t>
            </a:r>
            <a:r>
              <a:rPr lang="en-IE" sz="2200" b="1" dirty="0" smtClean="0">
                <a:solidFill>
                  <a:srgbClr val="FF0000"/>
                </a:solidFill>
              </a:rPr>
              <a:t>         </a:t>
            </a:r>
            <a:r>
              <a:rPr lang="en-IE" sz="2200" b="1" dirty="0">
                <a:solidFill>
                  <a:srgbClr val="FF0000"/>
                </a:solidFill>
              </a:rPr>
              <a:t>likelihood</a:t>
            </a:r>
            <a:r>
              <a:rPr lang="en-IE" sz="2200" dirty="0"/>
              <a:t> </a:t>
            </a:r>
            <a:r>
              <a:rPr lang="en-IE" sz="2200" dirty="0">
                <a:solidFill>
                  <a:srgbClr val="002060"/>
                </a:solidFill>
              </a:rPr>
              <a:t>for</a:t>
            </a:r>
            <a:r>
              <a:rPr lang="en-IE" sz="2200" i="1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IE" sz="2200" i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IE" sz="1200" i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200" dirty="0">
                <a:solidFill>
                  <a:srgbClr val="002060"/>
                </a:solidFill>
              </a:rPr>
              <a:t>Finding most likely      </a:t>
            </a:r>
            <a:r>
              <a:rPr lang="en-IE" sz="2200" dirty="0" smtClean="0">
                <a:solidFill>
                  <a:srgbClr val="002060"/>
                </a:solidFill>
              </a:rPr>
              <a:t> or  </a:t>
            </a:r>
            <a:r>
              <a:rPr lang="en-IE" sz="2200" dirty="0" smtClean="0"/>
              <a:t>     ‘s  </a:t>
            </a:r>
            <a:r>
              <a:rPr lang="en-IE" sz="2200" dirty="0" smtClean="0">
                <a:solidFill>
                  <a:srgbClr val="002060"/>
                </a:solidFill>
              </a:rPr>
              <a:t>for </a:t>
            </a:r>
            <a:r>
              <a:rPr lang="en-IE" sz="2200" dirty="0">
                <a:solidFill>
                  <a:srgbClr val="002060"/>
                </a:solidFill>
              </a:rPr>
              <a:t>given data is equivalent to Maximising the Likelihood function, (where M.L.E. is    </a:t>
            </a:r>
            <a:r>
              <a:rPr lang="en-IE" sz="2200" dirty="0" smtClean="0">
                <a:solidFill>
                  <a:srgbClr val="002060"/>
                </a:solidFill>
              </a:rPr>
              <a:t>  </a:t>
            </a:r>
            <a:r>
              <a:rPr lang="en-IE" sz="2200" dirty="0">
                <a:solidFill>
                  <a:srgbClr val="002060"/>
                </a:solidFill>
              </a:rPr>
              <a:t>)</a:t>
            </a:r>
            <a:endParaRPr lang="en-IE" sz="2200" i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 i="1" dirty="0"/>
              <a:t>     </a:t>
            </a:r>
            <a:endParaRPr lang="en-GB" sz="2000" i="1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031258"/>
              </p:ext>
            </p:extLst>
          </p:nvPr>
        </p:nvGraphicFramePr>
        <p:xfrm>
          <a:off x="4343400" y="1792288"/>
          <a:ext cx="247491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" name="Equation" r:id="rId5" imgW="1206360" imgH="304560" progId="Equation.3">
                  <p:embed/>
                </p:oleObj>
              </mc:Choice>
              <mc:Fallback>
                <p:oleObj name="Equation" r:id="rId5" imgW="12063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792288"/>
                        <a:ext cx="2474913" cy="6270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171383"/>
              </p:ext>
            </p:extLst>
          </p:nvPr>
        </p:nvGraphicFramePr>
        <p:xfrm>
          <a:off x="1822450" y="2420888"/>
          <a:ext cx="2873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" name="Equation" r:id="rId7" imgW="139680" imgH="215640" progId="Equation.3">
                  <p:embed/>
                </p:oleObj>
              </mc:Choice>
              <mc:Fallback>
                <p:oleObj name="Equation" r:id="rId7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2420888"/>
                        <a:ext cx="2873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276384"/>
              </p:ext>
            </p:extLst>
          </p:nvPr>
        </p:nvGraphicFramePr>
        <p:xfrm>
          <a:off x="2555776" y="3238624"/>
          <a:ext cx="16081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Equation" r:id="rId9" imgW="901440" imgH="228600" progId="Equation.3">
                  <p:embed/>
                </p:oleObj>
              </mc:Choice>
              <mc:Fallback>
                <p:oleObj name="Equation" r:id="rId9" imgW="901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238624"/>
                        <a:ext cx="16081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442090"/>
              </p:ext>
            </p:extLst>
          </p:nvPr>
        </p:nvGraphicFramePr>
        <p:xfrm>
          <a:off x="1546225" y="2840038"/>
          <a:ext cx="12366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Equation" r:id="rId11" imgW="736560" imgH="241200" progId="Equation.3">
                  <p:embed/>
                </p:oleObj>
              </mc:Choice>
              <mc:Fallback>
                <p:oleObj name="Equation" r:id="rId11" imgW="736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2840038"/>
                        <a:ext cx="123666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99609"/>
              </p:ext>
            </p:extLst>
          </p:nvPr>
        </p:nvGraphicFramePr>
        <p:xfrm>
          <a:off x="7540625" y="3606800"/>
          <a:ext cx="2841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name="Equation" r:id="rId13" imgW="139680" imgH="215640" progId="Equation.3">
                  <p:embed/>
                </p:oleObj>
              </mc:Choice>
              <mc:Fallback>
                <p:oleObj name="Equation" r:id="rId13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25" y="3606800"/>
                        <a:ext cx="2841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717088"/>
              </p:ext>
            </p:extLst>
          </p:nvPr>
        </p:nvGraphicFramePr>
        <p:xfrm>
          <a:off x="4052888" y="4559300"/>
          <a:ext cx="402431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name="Equation" r:id="rId15" imgW="2197080" imgH="431640" progId="Equation.3">
                  <p:embed/>
                </p:oleObj>
              </mc:Choice>
              <mc:Fallback>
                <p:oleObj name="Equation" r:id="rId15" imgW="2197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4559300"/>
                        <a:ext cx="4024312" cy="7921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161837"/>
              </p:ext>
            </p:extLst>
          </p:nvPr>
        </p:nvGraphicFramePr>
        <p:xfrm>
          <a:off x="3207718" y="4614863"/>
          <a:ext cx="2841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name="Equation" r:id="rId17" imgW="139680" imgH="215640" progId="Equation.3">
                  <p:embed/>
                </p:oleObj>
              </mc:Choice>
              <mc:Fallback>
                <p:oleObj name="Equation" r:id="rId17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718" y="4614863"/>
                        <a:ext cx="2841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565970"/>
              </p:ext>
            </p:extLst>
          </p:nvPr>
        </p:nvGraphicFramePr>
        <p:xfrm>
          <a:off x="3301951" y="5589240"/>
          <a:ext cx="2619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Equation" r:id="rId19" imgW="126720" imgH="177480" progId="Equation.3">
                  <p:embed/>
                </p:oleObj>
              </mc:Choice>
              <mc:Fallback>
                <p:oleObj name="Equation" r:id="rId19" imgW="12672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1951" y="5589240"/>
                        <a:ext cx="26193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633718"/>
              </p:ext>
            </p:extLst>
          </p:nvPr>
        </p:nvGraphicFramePr>
        <p:xfrm>
          <a:off x="4067944" y="5589240"/>
          <a:ext cx="2619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Equation" r:id="rId21" imgW="126720" imgH="177480" progId="Equation.3">
                  <p:embed/>
                </p:oleObj>
              </mc:Choice>
              <mc:Fallback>
                <p:oleObj name="Equation" r:id="rId21" imgW="126720" imgH="177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589240"/>
                        <a:ext cx="2619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827381"/>
              </p:ext>
            </p:extLst>
          </p:nvPr>
        </p:nvGraphicFramePr>
        <p:xfrm>
          <a:off x="7092280" y="5866408"/>
          <a:ext cx="2619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Equation" r:id="rId23" imgW="126720" imgH="215640" progId="Equation.3">
                  <p:embed/>
                </p:oleObj>
              </mc:Choice>
              <mc:Fallback>
                <p:oleObj name="Equation" r:id="rId23" imgW="126720" imgH="215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5866408"/>
                        <a:ext cx="26193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7320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0C8EB59D-53D4-4173-A66B-CAB7B4CAFA47}" type="slidenum">
              <a:rPr lang="en-GB"/>
              <a:pPr/>
              <a:t>15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50825" y="188913"/>
            <a:ext cx="86423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IE" sz="3200" b="1">
                <a:solidFill>
                  <a:schemeClr val="tx2"/>
                </a:solidFill>
              </a:rPr>
              <a:t>LIKELIHOOD –SCORE and INFO. CONTENT</a:t>
            </a:r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0825" y="1341438"/>
            <a:ext cx="8675688" cy="518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dirty="0">
                <a:solidFill>
                  <a:srgbClr val="002060"/>
                </a:solidFill>
              </a:rPr>
              <a:t>The </a:t>
            </a:r>
            <a:r>
              <a:rPr lang="en-GB" sz="2200" b="1" dirty="0">
                <a:solidFill>
                  <a:srgbClr val="FF0000"/>
                </a:solidFill>
              </a:rPr>
              <a:t>Log-likelihood</a:t>
            </a:r>
            <a:r>
              <a:rPr lang="en-GB" sz="2200" dirty="0"/>
              <a:t> </a:t>
            </a:r>
            <a:r>
              <a:rPr lang="en-GB" sz="2200" dirty="0">
                <a:solidFill>
                  <a:srgbClr val="002060"/>
                </a:solidFill>
              </a:rPr>
              <a:t>is a </a:t>
            </a:r>
            <a:r>
              <a:rPr lang="en-GB" sz="2200" b="1" dirty="0">
                <a:solidFill>
                  <a:srgbClr val="FF0000"/>
                </a:solidFill>
              </a:rPr>
              <a:t>support</a:t>
            </a:r>
            <a:r>
              <a:rPr lang="en-GB" sz="2200" dirty="0">
                <a:solidFill>
                  <a:srgbClr val="FF0000"/>
                </a:solidFill>
              </a:rPr>
              <a:t> </a:t>
            </a:r>
            <a:r>
              <a:rPr lang="en-GB" sz="2200" b="1" dirty="0">
                <a:solidFill>
                  <a:srgbClr val="FF0000"/>
                </a:solidFill>
              </a:rPr>
              <a:t>function</a:t>
            </a:r>
            <a:r>
              <a:rPr lang="en-GB" sz="2200" dirty="0"/>
              <a:t> </a:t>
            </a:r>
            <a:r>
              <a:rPr lang="en-GB" sz="2200" i="1" dirty="0">
                <a:solidFill>
                  <a:srgbClr val="002060"/>
                </a:solidFill>
              </a:rPr>
              <a:t>[S(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)]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 evaluated at point,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 </a:t>
            </a:r>
            <a:r>
              <a:rPr lang="en-GB" sz="2200" b="1" i="1" dirty="0">
                <a:solidFill>
                  <a:srgbClr val="002060"/>
                </a:solidFill>
                <a:sym typeface="Symbol" pitchFamily="18" charset="2"/>
              </a:rPr>
              <a:t>´</a:t>
            </a:r>
            <a:r>
              <a:rPr lang="en-GB" sz="2200" b="1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say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Support function for any other point, say </a:t>
            </a:r>
            <a:r>
              <a:rPr lang="en-GB" sz="2000" i="1" dirty="0">
                <a:solidFill>
                  <a:srgbClr val="002060"/>
                </a:solidFill>
                <a:sym typeface="Symbol" pitchFamily="18" charset="2"/>
              </a:rPr>
              <a:t> </a:t>
            </a:r>
            <a:r>
              <a:rPr lang="en-GB" sz="2000" b="1" i="1" dirty="0">
                <a:solidFill>
                  <a:srgbClr val="002060"/>
                </a:solidFill>
                <a:sym typeface="Symbol" pitchFamily="18" charset="2"/>
              </a:rPr>
              <a:t>´´ 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can also be obtained – basis for computational iterations for MLE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 e.g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.  u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sing Newton-</a:t>
            </a:r>
            <a:r>
              <a:rPr lang="en-GB" sz="2000" dirty="0" err="1" smtClean="0">
                <a:solidFill>
                  <a:srgbClr val="002060"/>
                </a:solidFill>
                <a:sym typeface="Symbol" pitchFamily="18" charset="2"/>
              </a:rPr>
              <a:t>Raphson</a:t>
            </a:r>
            <a:endParaRPr lang="en-GB" sz="2400" dirty="0">
              <a:solidFill>
                <a:srgbClr val="002060"/>
              </a:solidFill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>
                <a:solidFill>
                  <a:srgbClr val="002060"/>
                </a:solidFill>
                <a:sym typeface="Symbol" pitchFamily="18" charset="2"/>
              </a:rPr>
              <a:t>SCORE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= first derivative of support function w.r.t. the parameter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                                     or, numerically/discretely,</a:t>
            </a:r>
            <a:endParaRPr lang="en-GB" sz="2200" b="1" dirty="0">
              <a:solidFill>
                <a:srgbClr val="002060"/>
              </a:solidFill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200" b="1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>
                <a:solidFill>
                  <a:srgbClr val="002060"/>
                </a:solidFill>
                <a:sym typeface="Symbol" pitchFamily="18" charset="2"/>
              </a:rPr>
              <a:t>INFORMATION CONTENT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evaluated at </a:t>
            </a:r>
            <a:r>
              <a:rPr lang="en-GB" sz="2200" b="1" dirty="0">
                <a:solidFill>
                  <a:srgbClr val="002060"/>
                </a:solidFill>
                <a:sym typeface="Symbol" pitchFamily="18" charset="2"/>
              </a:rPr>
              <a:t>(i)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 arbitrary point =</a:t>
            </a:r>
            <a:r>
              <a:rPr lang="en-GB" sz="2200" b="1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Observed Info.</a:t>
            </a:r>
            <a:r>
              <a:rPr lang="en-GB" sz="2200" b="1" dirty="0">
                <a:sym typeface="Symbol" pitchFamily="18" charset="2"/>
              </a:rPr>
              <a:t>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(ii)support function maximum = </a:t>
            </a: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Expected Info.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ym typeface="Symbol" pitchFamily="18" charset="2"/>
              </a:rPr>
              <a:t>                                                        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70675"/>
              </p:ext>
            </p:extLst>
          </p:nvPr>
        </p:nvGraphicFramePr>
        <p:xfrm>
          <a:off x="1187351" y="3192264"/>
          <a:ext cx="13684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3" imgW="660240" imgH="393480" progId="Equation.3">
                  <p:embed/>
                </p:oleObj>
              </mc:Choice>
              <mc:Fallback>
                <p:oleObj name="Equation" r:id="rId3" imgW="660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351" y="3192264"/>
                        <a:ext cx="13684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686832"/>
              </p:ext>
            </p:extLst>
          </p:nvPr>
        </p:nvGraphicFramePr>
        <p:xfrm>
          <a:off x="5724128" y="3155950"/>
          <a:ext cx="201453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5" imgW="1015920" imgH="393480" progId="Equation.3">
                  <p:embed/>
                </p:oleObj>
              </mc:Choice>
              <mc:Fallback>
                <p:oleObj name="Equation" r:id="rId5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155950"/>
                        <a:ext cx="201453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545499"/>
              </p:ext>
            </p:extLst>
          </p:nvPr>
        </p:nvGraphicFramePr>
        <p:xfrm>
          <a:off x="1449388" y="5013325"/>
          <a:ext cx="57181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7" imgW="2438280" imgH="330120" progId="Equation.3">
                  <p:embed/>
                </p:oleObj>
              </mc:Choice>
              <mc:Fallback>
                <p:oleObj name="Equation" r:id="rId7" imgW="24382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5013325"/>
                        <a:ext cx="571817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45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4FDBB27D-9218-409E-BCD8-508DC31E7500}" type="slidenum">
              <a:rPr lang="en-GB"/>
              <a:pPr/>
              <a:t>16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95288" y="260350"/>
            <a:ext cx="80629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3200" b="1" dirty="0">
                <a:solidFill>
                  <a:schemeClr val="tx2"/>
                </a:solidFill>
              </a:rPr>
              <a:t>Example - Binomial variable</a:t>
            </a:r>
            <a:br>
              <a:rPr lang="en-GB" sz="3200" b="1" dirty="0">
                <a:solidFill>
                  <a:schemeClr val="tx2"/>
                </a:solidFill>
              </a:rPr>
            </a:br>
            <a:r>
              <a:rPr lang="en-GB" sz="2000" b="1" dirty="0">
                <a:solidFill>
                  <a:schemeClr val="tx2"/>
                </a:solidFill>
              </a:rPr>
              <a:t>(</a:t>
            </a:r>
            <a:r>
              <a:rPr lang="en-GB" sz="2000" b="1" dirty="0">
                <a:solidFill>
                  <a:srgbClr val="002060"/>
                </a:solidFill>
              </a:rPr>
              <a:t>e.g. use of Score, Expected Info. Content to determine type of mapping population and sample size for genomics experiments)</a:t>
            </a:r>
            <a:endParaRPr lang="en-GB" sz="3200" b="1" dirty="0">
              <a:solidFill>
                <a:srgbClr val="002060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8313" y="1628775"/>
            <a:ext cx="84963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GB" sz="2200" dirty="0">
                <a:solidFill>
                  <a:srgbClr val="002060"/>
                </a:solidFill>
              </a:rPr>
              <a:t>Likelihood function</a:t>
            </a:r>
          </a:p>
          <a:p>
            <a:pPr marL="342900" indent="-342900">
              <a:spcBef>
                <a:spcPct val="20000"/>
              </a:spcBef>
            </a:pPr>
            <a:endParaRPr lang="en-GB" sz="1200" dirty="0"/>
          </a:p>
          <a:p>
            <a:pPr marL="342900" indent="-342900">
              <a:spcBef>
                <a:spcPct val="20000"/>
              </a:spcBef>
            </a:pPr>
            <a:endParaRPr lang="en-GB" sz="1000" dirty="0"/>
          </a:p>
          <a:p>
            <a:pPr marL="342900" indent="-342900">
              <a:spcBef>
                <a:spcPct val="20000"/>
              </a:spcBef>
            </a:pPr>
            <a:r>
              <a:rPr lang="en-GB" sz="2200" dirty="0">
                <a:solidFill>
                  <a:srgbClr val="002060"/>
                </a:solidFill>
              </a:rPr>
              <a:t>Log-likelihood</a:t>
            </a:r>
          </a:p>
          <a:p>
            <a:pPr marL="342900" indent="-342900">
              <a:spcBef>
                <a:spcPct val="20000"/>
              </a:spcBef>
            </a:pPr>
            <a:endParaRPr lang="en-GB" sz="1200" dirty="0"/>
          </a:p>
          <a:p>
            <a:pPr marL="342900" indent="-342900">
              <a:spcBef>
                <a:spcPct val="20000"/>
              </a:spcBef>
            </a:pPr>
            <a:endParaRPr lang="en-GB" sz="1200" dirty="0"/>
          </a:p>
          <a:p>
            <a:pPr marL="342900" indent="-342900">
              <a:spcBef>
                <a:spcPct val="20000"/>
              </a:spcBef>
            </a:pPr>
            <a:endParaRPr lang="en-GB" sz="1000" dirty="0"/>
          </a:p>
          <a:p>
            <a:pPr marL="342900" indent="-342900">
              <a:spcBef>
                <a:spcPct val="20000"/>
              </a:spcBef>
            </a:pPr>
            <a:r>
              <a:rPr lang="en-GB" sz="2200" dirty="0">
                <a:solidFill>
                  <a:srgbClr val="002060"/>
                </a:solidFill>
              </a:rPr>
              <a:t>Assume </a:t>
            </a:r>
            <a:r>
              <a:rPr lang="en-GB" sz="2200" i="1" dirty="0">
                <a:solidFill>
                  <a:srgbClr val="002060"/>
                </a:solidFill>
              </a:rPr>
              <a:t>n </a:t>
            </a:r>
            <a:r>
              <a:rPr lang="en-GB" sz="2200" dirty="0">
                <a:solidFill>
                  <a:srgbClr val="002060"/>
                </a:solidFill>
              </a:rPr>
              <a:t>constant, so first term invariant w.r.t. </a:t>
            </a:r>
            <a:r>
              <a:rPr lang="en-GB" sz="2200" i="1" dirty="0">
                <a:solidFill>
                  <a:srgbClr val="002060"/>
                </a:solidFill>
              </a:rPr>
              <a:t>p = S(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 )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 at point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p</a:t>
            </a:r>
          </a:p>
          <a:p>
            <a:pPr marL="342900" indent="-342900">
              <a:spcBef>
                <a:spcPct val="20000"/>
              </a:spcBef>
            </a:pPr>
            <a:endParaRPr lang="en-GB" sz="2200" i="1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endParaRPr lang="en-GB" sz="1200" i="1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Maximising</a:t>
            </a:r>
            <a:r>
              <a:rPr lang="en-GB" sz="22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w.r.t. </a:t>
            </a:r>
            <a:r>
              <a:rPr lang="en-GB" sz="2200" b="1" dirty="0">
                <a:solidFill>
                  <a:srgbClr val="002060"/>
                </a:solidFill>
                <a:sym typeface="Symbol" pitchFamily="18" charset="2"/>
              </a:rPr>
              <a:t>p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  i.e. set the derivative of S w.r.t.  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  to 0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so </a:t>
            </a:r>
          </a:p>
          <a:p>
            <a:pPr marL="342900" indent="-342900"/>
            <a:r>
              <a:rPr lang="en-GB" sz="2200" dirty="0">
                <a:sym typeface="Symbol" pitchFamily="18" charset="2"/>
              </a:rPr>
              <a:t> </a:t>
            </a:r>
            <a:r>
              <a:rPr lang="en-GB" sz="1400" dirty="0">
                <a:sym typeface="Symbol" pitchFamily="18" charset="2"/>
              </a:rPr>
              <a:t> </a:t>
            </a:r>
          </a:p>
          <a:p>
            <a:pPr marL="342900" indent="-342900"/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SCORE</a:t>
            </a:r>
            <a:r>
              <a:rPr lang="en-GB" sz="2200" b="1" dirty="0">
                <a:sym typeface="Symbol" pitchFamily="18" charset="2"/>
              </a:rPr>
              <a:t>                              </a:t>
            </a:r>
            <a:r>
              <a:rPr lang="en-GB" sz="2200" b="1" dirty="0" smtClean="0">
                <a:sym typeface="Symbol" pitchFamily="18" charset="2"/>
              </a:rPr>
              <a:t>                 </a:t>
            </a:r>
            <a:r>
              <a:rPr lang="en-GB" sz="2200" dirty="0" smtClean="0">
                <a:sym typeface="Symbol" pitchFamily="18" charset="2"/>
              </a:rPr>
              <a:t>so</a:t>
            </a:r>
            <a:r>
              <a:rPr lang="en-GB" sz="2200" b="1" dirty="0" smtClean="0">
                <a:sym typeface="Symbol" pitchFamily="18" charset="2"/>
              </a:rPr>
              <a:t>  </a:t>
            </a: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M.L.E.</a:t>
            </a:r>
          </a:p>
          <a:p>
            <a:pPr marL="342900" indent="-342900"/>
            <a:endParaRPr lang="en-IE" sz="2200" b="1" dirty="0">
              <a:solidFill>
                <a:srgbClr val="FF0000"/>
              </a:solidFill>
              <a:sym typeface="Symbol" pitchFamily="18" charset="2"/>
            </a:endParaRPr>
          </a:p>
          <a:p>
            <a:pPr marL="342900" indent="-342900"/>
            <a:r>
              <a:rPr lang="en-IE" sz="2200" dirty="0">
                <a:solidFill>
                  <a:srgbClr val="002060"/>
                </a:solidFill>
                <a:sym typeface="Symbol" pitchFamily="18" charset="2"/>
              </a:rPr>
              <a:t>How does it work, why bother? </a:t>
            </a:r>
            <a:endParaRPr lang="en-GB" sz="2200" dirty="0">
              <a:solidFill>
                <a:srgbClr val="002060"/>
              </a:solidFill>
              <a:sym typeface="Symbol" pitchFamily="18" charset="2"/>
            </a:endParaRPr>
          </a:p>
          <a:p>
            <a:pPr marL="342900" indent="-342900"/>
            <a:endParaRPr lang="en-GB" sz="2200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593975" y="1790700"/>
          <a:ext cx="56499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3" imgW="3035160" imgH="533160" progId="Equation.3">
                  <p:embed/>
                </p:oleObj>
              </mc:Choice>
              <mc:Fallback>
                <p:oleObj name="Equation" r:id="rId3" imgW="3035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1790700"/>
                        <a:ext cx="56499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922463" y="2620963"/>
          <a:ext cx="54578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5" imgW="3047760" imgH="533160" progId="Equation.3">
                  <p:embed/>
                </p:oleObj>
              </mc:Choice>
              <mc:Fallback>
                <p:oleObj name="Equation" r:id="rId5" imgW="30477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2620963"/>
                        <a:ext cx="54578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835150" y="4037013"/>
          <a:ext cx="48244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Equation" r:id="rId7" imgW="2412720" imgH="203040" progId="Equation.3">
                  <p:embed/>
                </p:oleObj>
              </mc:Choice>
              <mc:Fallback>
                <p:oleObj name="Equation" r:id="rId7" imgW="241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37013"/>
                        <a:ext cx="48244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718173"/>
              </p:ext>
            </p:extLst>
          </p:nvPr>
        </p:nvGraphicFramePr>
        <p:xfrm>
          <a:off x="5651723" y="5037138"/>
          <a:ext cx="115252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Equation" r:id="rId9" imgW="647640" imgH="393480" progId="Equation.3">
                  <p:embed/>
                </p:oleObj>
              </mc:Choice>
              <mc:Fallback>
                <p:oleObj name="Equation" r:id="rId9" imgW="647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723" y="5037138"/>
                        <a:ext cx="115252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004187"/>
              </p:ext>
            </p:extLst>
          </p:nvPr>
        </p:nvGraphicFramePr>
        <p:xfrm>
          <a:off x="1624980" y="4999038"/>
          <a:ext cx="18669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Equation" r:id="rId11" imgW="1079280" imgH="406080" progId="Equation.3">
                  <p:embed/>
                </p:oleObj>
              </mc:Choice>
              <mc:Fallback>
                <p:oleObj name="Equation" r:id="rId11" imgW="1079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980" y="4999038"/>
                        <a:ext cx="186690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785752"/>
              </p:ext>
            </p:extLst>
          </p:nvPr>
        </p:nvGraphicFramePr>
        <p:xfrm>
          <a:off x="6300192" y="4527550"/>
          <a:ext cx="2444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Equation" r:id="rId13" imgW="126720" imgH="177480" progId="Equation.3">
                  <p:embed/>
                </p:oleObj>
              </mc:Choice>
              <mc:Fallback>
                <p:oleObj name="Equation" r:id="rId13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4527550"/>
                        <a:ext cx="2444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1544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77DB683-4E3A-4313-AE26-9B5EF1270B9B}" type="slidenum">
              <a:rPr lang="en-GB"/>
              <a:pPr/>
              <a:t>17</a:t>
            </a:fld>
            <a:endParaRPr lang="en-GB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9965" y="12576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b="1" dirty="0" smtClean="0">
                <a:solidFill>
                  <a:schemeClr val="tx2"/>
                </a:solidFill>
              </a:rPr>
              <a:t>Numerical Examples</a:t>
            </a:r>
            <a:endParaRPr lang="en-GB" sz="32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GB" sz="2400" dirty="0" smtClean="0">
                <a:solidFill>
                  <a:srgbClr val="002060"/>
                </a:solidFill>
              </a:rPr>
              <a:t>See some data sets and test examples: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200" b="1" dirty="0" smtClean="0">
                <a:solidFill>
                  <a:srgbClr val="FF0000"/>
                </a:solidFill>
              </a:rPr>
              <a:t>Basics</a:t>
            </a:r>
            <a:r>
              <a:rPr lang="en-GB" sz="2400" b="1" dirty="0" smtClean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IE" sz="2000" dirty="0">
                <a:hlinkClick r:id="rId2"/>
              </a:rPr>
              <a:t>http://www.unc.edu/~monogan/computing/r/MLE_in_R.pdf</a:t>
            </a:r>
            <a:r>
              <a:rPr lang="en-IE" sz="20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0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IE" sz="2200" b="1" dirty="0" smtClean="0">
                <a:solidFill>
                  <a:srgbClr val="FF0000"/>
                </a:solidFill>
              </a:rPr>
              <a:t>Context:</a:t>
            </a:r>
            <a:endParaRPr lang="en-GB" sz="22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sz="2200" dirty="0" smtClean="0">
                <a:hlinkClick r:id="rId3"/>
              </a:rPr>
              <a:t>http://statgen.iop.kcl.ac.uk/bgim/mle/sslike_1.html</a:t>
            </a:r>
            <a:r>
              <a:rPr lang="en-GB" sz="2200" dirty="0" smtClean="0"/>
              <a:t> </a:t>
            </a:r>
            <a:r>
              <a:rPr lang="en-GB" sz="2200" dirty="0" smtClean="0">
                <a:solidFill>
                  <a:srgbClr val="002060"/>
                </a:solidFill>
              </a:rPr>
              <a:t>All sections useful, but especially examples, sections 1-3 and 6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1000" dirty="0" smtClean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sz="2200" dirty="0" smtClean="0">
                <a:solidFill>
                  <a:srgbClr val="002060"/>
                </a:solidFill>
              </a:rPr>
              <a:t>Also, e.g. for </a:t>
            </a:r>
            <a:r>
              <a:rPr lang="en-GB" sz="2200" b="1" dirty="0" smtClean="0">
                <a:solidFill>
                  <a:srgbClr val="FF0000"/>
                </a:solidFill>
              </a:rPr>
              <a:t>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200" dirty="0" smtClean="0">
                <a:hlinkClick r:id="rId4"/>
              </a:rPr>
              <a:t>http://www.montana.edu/rotella/502/binom_like.pdf</a:t>
            </a:r>
            <a:r>
              <a:rPr lang="en-GB" sz="2200" dirty="0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200" dirty="0">
                <a:hlinkClick r:id="rId2"/>
              </a:rPr>
              <a:t>http://www.unc.edu/~</a:t>
            </a:r>
            <a:r>
              <a:rPr lang="en-GB" sz="2200" dirty="0" smtClean="0">
                <a:hlinkClick r:id="rId2"/>
              </a:rPr>
              <a:t>monogan/computing/r/MLE_in_R.pdf</a:t>
            </a:r>
            <a:r>
              <a:rPr lang="en-GB" sz="2200" dirty="0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200" dirty="0">
                <a:solidFill>
                  <a:srgbClr val="002060"/>
                </a:solidFill>
              </a:rPr>
              <a:t>f</a:t>
            </a:r>
            <a:r>
              <a:rPr lang="en-GB" sz="2200" dirty="0" smtClean="0">
                <a:solidFill>
                  <a:srgbClr val="002060"/>
                </a:solidFill>
              </a:rPr>
              <a:t>or</a:t>
            </a:r>
            <a:r>
              <a:rPr lang="en-GB" sz="2200" b="1" dirty="0" smtClean="0">
                <a:solidFill>
                  <a:srgbClr val="002060"/>
                </a:solidFill>
              </a:rPr>
              <a:t> </a:t>
            </a:r>
            <a:r>
              <a:rPr lang="en-GB" sz="2200" b="1" dirty="0" smtClean="0">
                <a:solidFill>
                  <a:srgbClr val="FF0000"/>
                </a:solidFill>
              </a:rPr>
              <a:t>SPSS</a:t>
            </a:r>
            <a:r>
              <a:rPr lang="en-GB" sz="2200" b="1" dirty="0" smtClean="0"/>
              <a:t> </a:t>
            </a:r>
            <a:r>
              <a:rPr lang="en-GB" sz="2200" dirty="0" smtClean="0">
                <a:solidFill>
                  <a:srgbClr val="002060"/>
                </a:solidFill>
              </a:rPr>
              <a:t>– see e.g. tutorial for data sets or </a:t>
            </a:r>
            <a:endParaRPr lang="en-GB" sz="22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sz="2200" dirty="0">
                <a:hlinkClick r:id="rId5"/>
              </a:rPr>
              <a:t>http://</a:t>
            </a:r>
            <a:r>
              <a:rPr lang="en-GB" sz="2200" dirty="0" smtClean="0">
                <a:hlinkClick r:id="rId5"/>
              </a:rPr>
              <a:t>www.spss.ch/upload/1126184451_Linear%20Mixed%20Effects%20Modeling%20in%20SPSS.pdf</a:t>
            </a:r>
            <a:r>
              <a:rPr lang="en-GB" sz="2200" dirty="0" smtClean="0"/>
              <a:t>     </a:t>
            </a:r>
            <a:r>
              <a:rPr lang="en-GB" sz="2200" dirty="0" smtClean="0">
                <a:solidFill>
                  <a:srgbClr val="002060"/>
                </a:solidFill>
              </a:rPr>
              <a:t>general for mixed Linear Models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200" dirty="0" smtClean="0">
                <a:solidFill>
                  <a:srgbClr val="002060"/>
                </a:solidFill>
              </a:rPr>
              <a:t>For </a:t>
            </a:r>
            <a:r>
              <a:rPr lang="en-GB" sz="2200" b="1" dirty="0" smtClean="0">
                <a:solidFill>
                  <a:srgbClr val="FF0000"/>
                </a:solidFill>
              </a:rPr>
              <a:t>SAS</a:t>
            </a:r>
            <a:r>
              <a:rPr lang="en-GB" sz="2200" dirty="0" smtClean="0">
                <a:solidFill>
                  <a:srgbClr val="002060"/>
                </a:solidFill>
              </a:rPr>
              <a:t> – of possible interest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200" dirty="0">
                <a:hlinkClick r:id="rId6"/>
              </a:rPr>
              <a:t>http://blogs.sas.com/content/iml/2011/10/12/maximum-likelihood-estimation-in-sasiml</a:t>
            </a:r>
            <a:r>
              <a:rPr lang="en-GB" sz="2200" dirty="0" smtClean="0">
                <a:hlinkClick r:id="rId6"/>
              </a:rPr>
              <a:t>/</a:t>
            </a:r>
            <a:r>
              <a:rPr lang="en-GB" sz="2200" dirty="0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200" dirty="0" smtClean="0"/>
          </a:p>
        </p:txBody>
      </p:sp>
    </p:spTree>
    <p:extLst>
      <p:ext uri="{BB962C8B-B14F-4D97-AF65-F5344CB8AC3E}">
        <p14:creationId xmlns:p14="http://schemas.microsoft.com/office/powerpoint/2010/main" val="7710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75EAB39A-2B18-4490-AE40-A45B55EC60E8}" type="slidenum">
              <a:rPr lang="en-GB"/>
              <a:pPr/>
              <a:t>18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11588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3200" b="1">
                <a:solidFill>
                  <a:schemeClr val="tx2"/>
                </a:solidFill>
              </a:rPr>
              <a:t> Bayesian Estimation- in context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412875"/>
            <a:ext cx="8207375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>
                <a:solidFill>
                  <a:srgbClr val="FF0000"/>
                </a:solidFill>
              </a:rPr>
              <a:t>Parametric Estimation</a:t>
            </a:r>
            <a:r>
              <a:rPr lang="en-GB" sz="2200" b="1" dirty="0"/>
              <a:t> </a:t>
            </a:r>
            <a:r>
              <a:rPr lang="en-GB" sz="2200" dirty="0">
                <a:solidFill>
                  <a:srgbClr val="002060"/>
                </a:solidFill>
              </a:rPr>
              <a:t>- in “classical approach” </a:t>
            </a:r>
            <a:r>
              <a:rPr lang="en-GB" sz="2200" i="1" dirty="0">
                <a:solidFill>
                  <a:srgbClr val="002060"/>
                </a:solidFill>
              </a:rPr>
              <a:t>f(x,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)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for a </a:t>
            </a:r>
            <a:r>
              <a:rPr lang="en-GB" sz="2200" dirty="0" err="1">
                <a:solidFill>
                  <a:srgbClr val="002060"/>
                </a:solidFill>
                <a:sym typeface="Symbol" pitchFamily="18" charset="2"/>
              </a:rPr>
              <a:t>r.v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.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 X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of density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 f(x) ,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with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  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the unknown parameter  dependency of distribution on parameter to be estimated.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Bayesian Estimation-</a:t>
            </a:r>
            <a:r>
              <a:rPr lang="en-GB" sz="2200" b="1" dirty="0">
                <a:sym typeface="Symbol" pitchFamily="18" charset="2"/>
              </a:rPr>
              <a:t>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 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is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a random variable, so can consider the density as conditional and write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f(x|  )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 i="1" dirty="0">
                <a:sym typeface="Symbol" pitchFamily="18" charset="2"/>
              </a:rPr>
              <a:t>   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Given a random sample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200" i="1" dirty="0">
                <a:solidFill>
                  <a:srgbClr val="002060"/>
                </a:solidFill>
              </a:rPr>
              <a:t>X</a:t>
            </a:r>
            <a:r>
              <a:rPr lang="en-GB" sz="2200" i="1" baseline="-25000" dirty="0">
                <a:solidFill>
                  <a:srgbClr val="002060"/>
                </a:solidFill>
              </a:rPr>
              <a:t>1</a:t>
            </a:r>
            <a:r>
              <a:rPr lang="en-GB" sz="2200" i="1" dirty="0">
                <a:solidFill>
                  <a:srgbClr val="002060"/>
                </a:solidFill>
              </a:rPr>
              <a:t>,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i="1" dirty="0">
                <a:solidFill>
                  <a:srgbClr val="002060"/>
                </a:solidFill>
              </a:rPr>
              <a:t>X</a:t>
            </a:r>
            <a:r>
              <a:rPr lang="en-GB" sz="2200" i="1" baseline="-25000" dirty="0">
                <a:solidFill>
                  <a:srgbClr val="002060"/>
                </a:solidFill>
              </a:rPr>
              <a:t>2</a:t>
            </a:r>
            <a:r>
              <a:rPr lang="en-GB" sz="2200" i="1" dirty="0">
                <a:solidFill>
                  <a:srgbClr val="002060"/>
                </a:solidFill>
              </a:rPr>
              <a:t>,… </a:t>
            </a:r>
            <a:r>
              <a:rPr lang="en-GB" sz="2200" i="1" dirty="0" err="1">
                <a:solidFill>
                  <a:srgbClr val="002060"/>
                </a:solidFill>
              </a:rPr>
              <a:t>X</a:t>
            </a:r>
            <a:r>
              <a:rPr lang="en-GB" sz="2200" i="1" baseline="-25000" dirty="0" err="1">
                <a:solidFill>
                  <a:srgbClr val="002060"/>
                </a:solidFill>
              </a:rPr>
              <a:t>n</a:t>
            </a:r>
            <a:r>
              <a:rPr lang="en-GB" sz="2200" i="1" dirty="0">
                <a:solidFill>
                  <a:srgbClr val="002060"/>
                </a:solidFill>
              </a:rPr>
              <a:t> </a:t>
            </a:r>
            <a:r>
              <a:rPr lang="en-GB" sz="2200" dirty="0">
                <a:solidFill>
                  <a:srgbClr val="002060"/>
                </a:solidFill>
              </a:rPr>
              <a:t>the sample random variables are jointly distributed with parameter </a:t>
            </a:r>
            <a:r>
              <a:rPr lang="en-GB" sz="2200" dirty="0" err="1">
                <a:solidFill>
                  <a:srgbClr val="002060"/>
                </a:solidFill>
              </a:rPr>
              <a:t>r.v</a:t>
            </a:r>
            <a:r>
              <a:rPr lang="en-GB" sz="2200" dirty="0">
                <a:solidFill>
                  <a:srgbClr val="002060"/>
                </a:solidFill>
              </a:rPr>
              <a:t>.</a:t>
            </a:r>
            <a:r>
              <a:rPr lang="en-GB" sz="2200" i="1" dirty="0">
                <a:solidFill>
                  <a:srgbClr val="002060"/>
                </a:solidFill>
              </a:rPr>
              <a:t>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 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.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So, joint </a:t>
            </a:r>
            <a:r>
              <a:rPr lang="en-GB" sz="2200" dirty="0" err="1">
                <a:solidFill>
                  <a:srgbClr val="002060"/>
                </a:solidFill>
                <a:sym typeface="Symbol" pitchFamily="18" charset="2"/>
              </a:rPr>
              <a:t>pdf</a:t>
            </a:r>
            <a:endParaRPr lang="en-GB" sz="2200" dirty="0">
              <a:solidFill>
                <a:srgbClr val="002060"/>
              </a:solidFill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endParaRPr lang="en-GB" sz="22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endParaRPr lang="en-GB" sz="12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Objective - to form an estimator that gives value of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 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,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dependent on observations of the sample random variables. Thus conditional density 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of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  </a:t>
            </a:r>
            <a:r>
              <a:rPr lang="en-GB" sz="2200" i="1" dirty="0" smtClean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200" b="1" dirty="0" smtClean="0">
                <a:solidFill>
                  <a:srgbClr val="002060"/>
                </a:solidFill>
                <a:sym typeface="Symbol" pitchFamily="18" charset="2"/>
              </a:rPr>
              <a:t>given </a:t>
            </a:r>
            <a:r>
              <a:rPr lang="en-GB" sz="2200" i="1" dirty="0">
                <a:solidFill>
                  <a:srgbClr val="002060"/>
                </a:solidFill>
              </a:rPr>
              <a:t>X</a:t>
            </a:r>
            <a:r>
              <a:rPr lang="en-GB" sz="2200" i="1" baseline="-25000" dirty="0">
                <a:solidFill>
                  <a:srgbClr val="002060"/>
                </a:solidFill>
              </a:rPr>
              <a:t>1</a:t>
            </a:r>
            <a:r>
              <a:rPr lang="en-GB" sz="2200" i="1" dirty="0">
                <a:solidFill>
                  <a:srgbClr val="002060"/>
                </a:solidFill>
              </a:rPr>
              <a:t>,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  <a:r>
              <a:rPr lang="en-GB" sz="2200" i="1" dirty="0">
                <a:solidFill>
                  <a:srgbClr val="002060"/>
                </a:solidFill>
              </a:rPr>
              <a:t>X</a:t>
            </a:r>
            <a:r>
              <a:rPr lang="en-GB" sz="2200" i="1" baseline="-25000" dirty="0">
                <a:solidFill>
                  <a:srgbClr val="002060"/>
                </a:solidFill>
              </a:rPr>
              <a:t>2</a:t>
            </a:r>
            <a:r>
              <a:rPr lang="en-GB" sz="2200" i="1" dirty="0">
                <a:solidFill>
                  <a:srgbClr val="002060"/>
                </a:solidFill>
              </a:rPr>
              <a:t>,… </a:t>
            </a:r>
            <a:r>
              <a:rPr lang="en-GB" sz="2200" i="1" dirty="0" err="1">
                <a:solidFill>
                  <a:srgbClr val="002060"/>
                </a:solidFill>
              </a:rPr>
              <a:t>X</a:t>
            </a:r>
            <a:r>
              <a:rPr lang="en-GB" sz="2200" i="1" baseline="-25000" dirty="0" err="1">
                <a:solidFill>
                  <a:srgbClr val="002060"/>
                </a:solidFill>
              </a:rPr>
              <a:t>n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 also plays a role. This is the </a:t>
            </a: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posterior density</a:t>
            </a:r>
          </a:p>
          <a:p>
            <a:pPr marL="342900" indent="-342900">
              <a:spcBef>
                <a:spcPct val="20000"/>
              </a:spcBef>
            </a:pPr>
            <a:endParaRPr lang="en-GB" sz="2200" b="1" dirty="0">
              <a:solidFill>
                <a:srgbClr val="FF0000"/>
              </a:solidFill>
              <a:sym typeface="Symbol" pitchFamily="18" charset="2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097486"/>
              </p:ext>
            </p:extLst>
          </p:nvPr>
        </p:nvGraphicFramePr>
        <p:xfrm>
          <a:off x="3411539" y="4005263"/>
          <a:ext cx="3464718" cy="55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1523880" imgH="241200" progId="Equation.3">
                  <p:embed/>
                </p:oleObj>
              </mc:Choice>
              <mc:Fallback>
                <p:oleObj name="Equation" r:id="rId3" imgW="1523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9" y="4005263"/>
                        <a:ext cx="3464718" cy="554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8480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D2CFD6F-13D1-4A5B-B7E1-9E7A9C6FD5B1}" type="slidenum">
              <a:rPr lang="en-GB"/>
              <a:pPr/>
              <a:t>19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404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3200" b="1">
                <a:solidFill>
                  <a:schemeClr val="tx2"/>
                </a:solidFill>
              </a:rPr>
              <a:t>Bayes - contd.</a:t>
            </a:r>
            <a:endParaRPr lang="en-GB" sz="4400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412875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>
                <a:solidFill>
                  <a:srgbClr val="FF0000"/>
                </a:solidFill>
              </a:rPr>
              <a:t>Posterior Density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200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>
                <a:solidFill>
                  <a:srgbClr val="FF0000"/>
                </a:solidFill>
              </a:rPr>
              <a:t>Relationship - prior and posterior</a:t>
            </a:r>
            <a:r>
              <a:rPr lang="en-GB" sz="2200" b="1" dirty="0"/>
              <a:t>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200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200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200" b="1" dirty="0"/>
          </a:p>
          <a:p>
            <a:pPr marL="342900" indent="-342900">
              <a:spcBef>
                <a:spcPct val="20000"/>
              </a:spcBef>
            </a:pPr>
            <a:r>
              <a:rPr lang="en-GB" sz="1400" b="1" dirty="0"/>
              <a:t>   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 b="1" dirty="0"/>
              <a:t> </a:t>
            </a:r>
            <a:r>
              <a:rPr lang="en-GB" sz="2200" dirty="0">
                <a:solidFill>
                  <a:srgbClr val="002060"/>
                </a:solidFill>
              </a:rPr>
              <a:t>where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()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 prior density of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</a:t>
            </a:r>
            <a:r>
              <a:rPr lang="en-GB" sz="2200" b="1" dirty="0">
                <a:solidFill>
                  <a:srgbClr val="002060"/>
                </a:solidFill>
                <a:sym typeface="Symbol" pitchFamily="18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endParaRPr lang="en-GB" sz="1200" b="1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Value</a:t>
            </a:r>
            <a:r>
              <a:rPr lang="en-GB" sz="2200" dirty="0">
                <a:solidFill>
                  <a:srgbClr val="FF0000"/>
                </a:solidFill>
                <a:sym typeface="Symbol" pitchFamily="18" charset="2"/>
              </a:rPr>
              <a:t>:</a:t>
            </a:r>
            <a:r>
              <a:rPr lang="en-GB" sz="2200" dirty="0">
                <a:sym typeface="Symbol" pitchFamily="18" charset="2"/>
              </a:rPr>
              <a:t> Close </a:t>
            </a:r>
            <a:r>
              <a:rPr lang="en-GB" sz="2200" dirty="0">
                <a:solidFill>
                  <a:srgbClr val="FF0000"/>
                </a:solidFill>
                <a:sym typeface="Symbol" pitchFamily="18" charset="2"/>
              </a:rPr>
              <a:t>to </a:t>
            </a: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MLE</a:t>
            </a:r>
            <a:r>
              <a:rPr lang="en-GB" sz="2200" dirty="0">
                <a:sym typeface="Symbol" pitchFamily="18" charset="2"/>
              </a:rPr>
              <a:t>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for</a:t>
            </a:r>
            <a:r>
              <a:rPr lang="en-GB" sz="2200" dirty="0">
                <a:sym typeface="Symbol" pitchFamily="18" charset="2"/>
              </a:rPr>
              <a:t> </a:t>
            </a: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large </a:t>
            </a:r>
            <a:r>
              <a:rPr lang="en-GB" sz="2200" b="1" i="1" dirty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, or for </a:t>
            </a: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small </a:t>
            </a:r>
            <a:r>
              <a:rPr lang="en-GB" sz="2200" b="1" i="1" dirty="0">
                <a:solidFill>
                  <a:srgbClr val="FF0000"/>
                </a:solidFill>
                <a:sym typeface="Symbol" pitchFamily="18" charset="2"/>
              </a:rPr>
              <a:t>n </a:t>
            </a: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if sample values compatible with the prior distribution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. Also, has strong sample basis, simpler to calculate than M.L.E.</a:t>
            </a:r>
            <a:endParaRPr lang="en-GB" sz="2200" b="1" dirty="0">
              <a:solidFill>
                <a:srgbClr val="002060"/>
              </a:solidFill>
              <a:sym typeface="Symbol" pitchFamily="18" charset="2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3983038" y="1341438"/>
          <a:ext cx="23891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3" imgW="1015920" imgH="253800" progId="Equation.3">
                  <p:embed/>
                </p:oleObj>
              </mc:Choice>
              <mc:Fallback>
                <p:oleObj name="Equation" r:id="rId3" imgW="10159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38" y="1341438"/>
                        <a:ext cx="23891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667000" y="2420938"/>
          <a:ext cx="5145088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5" imgW="2019240" imgH="622080" progId="Equation.3">
                  <p:embed/>
                </p:oleObj>
              </mc:Choice>
              <mc:Fallback>
                <p:oleObj name="Equation" r:id="rId5" imgW="201924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20938"/>
                        <a:ext cx="5145088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044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F1EDF50F-8637-43F4-B82E-29629FE69EA1}" type="slidenum">
              <a:rPr lang="en-GB"/>
              <a:pPr/>
              <a:t>2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1196975"/>
            <a:ext cx="77724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400" b="1" dirty="0">
                <a:solidFill>
                  <a:srgbClr val="FF0000"/>
                </a:solidFill>
              </a:rPr>
              <a:t>Estimator validity</a:t>
            </a:r>
            <a:r>
              <a:rPr lang="en-GB" sz="2400" b="1" dirty="0"/>
              <a:t> </a:t>
            </a:r>
            <a:r>
              <a:rPr lang="en-GB" sz="2400" dirty="0">
                <a:solidFill>
                  <a:srgbClr val="002060"/>
                </a:solidFill>
              </a:rPr>
              <a:t>– </a:t>
            </a:r>
            <a:r>
              <a:rPr lang="en-GB" sz="2200" dirty="0">
                <a:solidFill>
                  <a:srgbClr val="002060"/>
                </a:solidFill>
              </a:rPr>
              <a:t>how good?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>
                <a:solidFill>
                  <a:srgbClr val="FF0000"/>
                </a:solidFill>
              </a:rPr>
              <a:t>Basis</a:t>
            </a:r>
            <a:r>
              <a:rPr lang="en-GB" sz="2200" b="1" dirty="0"/>
              <a:t> </a:t>
            </a:r>
            <a:r>
              <a:rPr lang="en-GB" sz="2200" dirty="0">
                <a:solidFill>
                  <a:srgbClr val="002060"/>
                </a:solidFill>
              </a:rPr>
              <a:t>statistical properties (variance, bias, distributional etc.)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>
                <a:solidFill>
                  <a:srgbClr val="FF0000"/>
                </a:solidFill>
              </a:rPr>
              <a:t>Bias  </a:t>
            </a:r>
            <a:r>
              <a:rPr lang="en-GB" sz="2000" b="1" dirty="0"/>
              <a:t>               </a:t>
            </a:r>
            <a:r>
              <a:rPr lang="en-GB" sz="2000" b="1" dirty="0" smtClean="0"/>
              <a:t>  </a:t>
            </a:r>
            <a:r>
              <a:rPr lang="en-GB" sz="2200" dirty="0" smtClean="0">
                <a:solidFill>
                  <a:srgbClr val="002060"/>
                </a:solidFill>
              </a:rPr>
              <a:t>where </a:t>
            </a:r>
            <a:r>
              <a:rPr lang="en-GB" sz="2200" b="1" dirty="0" smtClean="0">
                <a:solidFill>
                  <a:srgbClr val="002060"/>
                </a:solidFill>
              </a:rPr>
              <a:t>       </a:t>
            </a:r>
            <a:r>
              <a:rPr lang="en-GB" sz="2200" dirty="0">
                <a:solidFill>
                  <a:srgbClr val="002060"/>
                </a:solidFill>
              </a:rPr>
              <a:t>is the </a:t>
            </a:r>
            <a:r>
              <a:rPr lang="en-GB" sz="2200" dirty="0">
                <a:solidFill>
                  <a:srgbClr val="FF0000"/>
                </a:solidFill>
              </a:rPr>
              <a:t>point </a:t>
            </a:r>
            <a:r>
              <a:rPr lang="en-GB" sz="2200" dirty="0">
                <a:solidFill>
                  <a:srgbClr val="002060"/>
                </a:solidFill>
              </a:rPr>
              <a:t>estimate, </a:t>
            </a:r>
            <a:r>
              <a:rPr lang="en-GB" sz="2200" b="1" dirty="0">
                <a:solidFill>
                  <a:srgbClr val="002060"/>
                </a:solidFill>
              </a:rPr>
              <a:t>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 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the true parameter. Bias can be positive, negative or zero.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 dirty="0">
                <a:sym typeface="Symbol" pitchFamily="18" charset="2"/>
              </a:rPr>
              <a:t>    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Permits calculation of </a:t>
            </a: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other properties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, e.g. 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 dirty="0">
                <a:sym typeface="Symbol" pitchFamily="18" charset="2"/>
              </a:rPr>
              <a:t>    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where this quantity and variance of estimator are the same if estimator is </a:t>
            </a: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unbiased</a:t>
            </a:r>
            <a:r>
              <a:rPr lang="en-GB" sz="2200" dirty="0">
                <a:sym typeface="Symbol" pitchFamily="18" charset="2"/>
              </a:rPr>
              <a:t>.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 dirty="0">
                <a:sym typeface="Symbol" pitchFamily="18" charset="2"/>
              </a:rPr>
              <a:t>    </a:t>
            </a:r>
            <a:r>
              <a:rPr lang="en-GB" sz="2200" dirty="0" smtClean="0">
                <a:sym typeface="Symbol" pitchFamily="18" charset="2"/>
              </a:rPr>
              <a:t> 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Obtained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by both analytical and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“bootstrap methods”</a:t>
            </a:r>
          </a:p>
          <a:p>
            <a:pPr marL="342900" indent="-342900">
              <a:spcBef>
                <a:spcPct val="20000"/>
              </a:spcBef>
            </a:pPr>
            <a:endParaRPr lang="en-GB" sz="22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endParaRPr lang="en-GB" sz="20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ym typeface="Symbol" pitchFamily="18" charset="2"/>
              </a:rPr>
              <a:t>     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Similarly, for continuous variables 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     or for </a:t>
            </a:r>
            <a:r>
              <a:rPr lang="en-GB" sz="2000" i="1" dirty="0">
                <a:solidFill>
                  <a:srgbClr val="002060"/>
                </a:solidFill>
                <a:sym typeface="Symbol" pitchFamily="18" charset="2"/>
              </a:rPr>
              <a:t>b 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bootstrap replications,</a:t>
            </a:r>
            <a:r>
              <a:rPr lang="en-GB" sz="2000" i="1" dirty="0">
                <a:solidFill>
                  <a:srgbClr val="002060"/>
                </a:solidFill>
                <a:sym typeface="Symbol" pitchFamily="18" charset="2"/>
              </a:rPr>
              <a:t> </a:t>
            </a:r>
            <a:endParaRPr lang="en-GB" sz="2000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304234"/>
              </p:ext>
            </p:extLst>
          </p:nvPr>
        </p:nvGraphicFramePr>
        <p:xfrm>
          <a:off x="1613371" y="1988839"/>
          <a:ext cx="1086421" cy="455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571320" imgH="241200" progId="Equation.3">
                  <p:embed/>
                </p:oleObj>
              </mc:Choice>
              <mc:Fallback>
                <p:oleObj name="Equation" r:id="rId3" imgW="571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371" y="1988839"/>
                        <a:ext cx="1086421" cy="455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405245"/>
              </p:ext>
            </p:extLst>
          </p:nvPr>
        </p:nvGraphicFramePr>
        <p:xfrm>
          <a:off x="3551312" y="2028776"/>
          <a:ext cx="228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5" imgW="126720" imgH="215640" progId="Equation.3">
                  <p:embed/>
                </p:oleObj>
              </mc:Choice>
              <mc:Fallback>
                <p:oleObj name="Equation" r:id="rId5" imgW="126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312" y="2028776"/>
                        <a:ext cx="228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970226"/>
              </p:ext>
            </p:extLst>
          </p:nvPr>
        </p:nvGraphicFramePr>
        <p:xfrm>
          <a:off x="6084168" y="2773132"/>
          <a:ext cx="1981771" cy="439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7" imgW="1079280" imgH="241200" progId="Equation.3">
                  <p:embed/>
                </p:oleObj>
              </mc:Choice>
              <mc:Fallback>
                <p:oleObj name="Equation" r:id="rId7" imgW="1079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773132"/>
                        <a:ext cx="1981771" cy="439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393054"/>
              </p:ext>
            </p:extLst>
          </p:nvPr>
        </p:nvGraphicFramePr>
        <p:xfrm>
          <a:off x="5353050" y="4365104"/>
          <a:ext cx="245903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9" imgW="1384200" imgH="469800" progId="Equation.3">
                  <p:embed/>
                </p:oleObj>
              </mc:Choice>
              <mc:Fallback>
                <p:oleObj name="Equation" r:id="rId9" imgW="1384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4365104"/>
                        <a:ext cx="2459038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494927"/>
              </p:ext>
            </p:extLst>
          </p:nvPr>
        </p:nvGraphicFramePr>
        <p:xfrm>
          <a:off x="5292080" y="5229200"/>
          <a:ext cx="2303463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11" imgW="1257120" imgH="533160" progId="Equation.3">
                  <p:embed/>
                </p:oleObj>
              </mc:Choice>
              <mc:Fallback>
                <p:oleObj name="Equation" r:id="rId11" imgW="12571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5229200"/>
                        <a:ext cx="2303463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85800" y="115888"/>
            <a:ext cx="77724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3200" b="1" dirty="0">
                <a:solidFill>
                  <a:schemeClr val="tx2"/>
                </a:solidFill>
              </a:rPr>
              <a:t>ESTIMATION </a:t>
            </a:r>
            <a:r>
              <a:rPr lang="en-GB" sz="3200" b="1" dirty="0" smtClean="0">
                <a:solidFill>
                  <a:schemeClr val="tx2"/>
                </a:solidFill>
              </a:rPr>
              <a:t>/H.T</a:t>
            </a:r>
            <a:r>
              <a:rPr lang="en-GB" sz="3200" b="1" dirty="0" smtClean="0">
                <a:solidFill>
                  <a:schemeClr val="tx2"/>
                </a:solidFill>
              </a:rPr>
              <a:t>.</a:t>
            </a:r>
          </a:p>
          <a:p>
            <a:pPr algn="ctr"/>
            <a:r>
              <a:rPr lang="en-GB" sz="3200" b="1" dirty="0" smtClean="0">
                <a:solidFill>
                  <a:schemeClr val="tx2"/>
                </a:solidFill>
              </a:rPr>
              <a:t>Rationale, Other</a:t>
            </a:r>
            <a:r>
              <a:rPr lang="en-GB" sz="3200" b="1" dirty="0" smtClean="0">
                <a:solidFill>
                  <a:schemeClr val="tx2"/>
                </a:solidFill>
              </a:rPr>
              <a:t> </a:t>
            </a:r>
            <a:r>
              <a:rPr lang="en-GB" sz="3200" b="1" dirty="0" smtClean="0">
                <a:solidFill>
                  <a:schemeClr val="tx2"/>
                </a:solidFill>
              </a:rPr>
              <a:t>Features &amp; Alternatives</a:t>
            </a:r>
            <a:endParaRPr lang="en-GB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06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D809DB89-06F1-4245-BD02-7F1277F85AE3}" type="slidenum">
              <a:rPr lang="en-GB"/>
              <a:pPr/>
              <a:t>20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115888"/>
            <a:ext cx="77724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3200" b="1">
                <a:solidFill>
                  <a:schemeClr val="tx2"/>
                </a:solidFill>
              </a:rPr>
              <a:t>Estimator Comparison in brief.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95288" y="981075"/>
            <a:ext cx="8497887" cy="54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>
                <a:solidFill>
                  <a:srgbClr val="FF0000"/>
                </a:solidFill>
              </a:rPr>
              <a:t>Classical</a:t>
            </a:r>
            <a:r>
              <a:rPr lang="en-GB" sz="2200" dirty="0">
                <a:solidFill>
                  <a:srgbClr val="002060"/>
                </a:solidFill>
              </a:rPr>
              <a:t>: uses objective probabilities, intuitive estimators, additional assumptions for sampling distributions: good properties for some estimators.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 smtClean="0">
                <a:solidFill>
                  <a:srgbClr val="FF0000"/>
                </a:solidFill>
              </a:rPr>
              <a:t>Moments </a:t>
            </a:r>
            <a:r>
              <a:rPr lang="en-GB" sz="2200" dirty="0">
                <a:solidFill>
                  <a:srgbClr val="002060"/>
                </a:solidFill>
              </a:rPr>
              <a:t>: { </a:t>
            </a:r>
            <a:r>
              <a:rPr lang="en-GB" sz="2200" dirty="0" smtClean="0">
                <a:solidFill>
                  <a:srgbClr val="002060"/>
                </a:solidFill>
              </a:rPr>
              <a:t>less </a:t>
            </a:r>
            <a:r>
              <a:rPr lang="en-GB" sz="2200" dirty="0">
                <a:solidFill>
                  <a:srgbClr val="002060"/>
                </a:solidFill>
              </a:rPr>
              <a:t>calculation, less efficient. D</a:t>
            </a:r>
            <a:r>
              <a:rPr lang="en-GB" sz="2200" dirty="0" smtClean="0">
                <a:solidFill>
                  <a:srgbClr val="002060"/>
                </a:solidFill>
              </a:rPr>
              <a:t>espite </a:t>
            </a:r>
            <a:r>
              <a:rPr lang="en-GB" sz="2200" dirty="0">
                <a:solidFill>
                  <a:srgbClr val="002060"/>
                </a:solidFill>
              </a:rPr>
              <a:t>analytical solutions &amp; low bias, </a:t>
            </a:r>
            <a:r>
              <a:rPr lang="en-GB" sz="2200" dirty="0" smtClean="0">
                <a:solidFill>
                  <a:srgbClr val="002060"/>
                </a:solidFill>
              </a:rPr>
              <a:t>not well-used for large-scale data because </a:t>
            </a:r>
            <a:r>
              <a:rPr lang="en-GB" sz="2200" dirty="0">
                <a:solidFill>
                  <a:srgbClr val="002060"/>
                </a:solidFill>
              </a:rPr>
              <a:t>poorer asymptotic properties; even simple solutions may not be unique</a:t>
            </a:r>
            <a:r>
              <a:rPr lang="en-GB" sz="2200" dirty="0" smtClean="0">
                <a:solidFill>
                  <a:srgbClr val="002060"/>
                </a:solidFill>
              </a:rPr>
              <a:t>.}</a:t>
            </a:r>
            <a:endParaRPr lang="en-GB" sz="22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>
                <a:solidFill>
                  <a:srgbClr val="FF0000"/>
                </a:solidFill>
              </a:rPr>
              <a:t>Bayesian </a:t>
            </a:r>
            <a:r>
              <a:rPr lang="en-GB" sz="2200" dirty="0">
                <a:solidFill>
                  <a:srgbClr val="002060"/>
                </a:solidFill>
              </a:rPr>
              <a:t>- </a:t>
            </a:r>
            <a:r>
              <a:rPr lang="en-GB" sz="2200" b="1" dirty="0">
                <a:solidFill>
                  <a:srgbClr val="002060"/>
                </a:solidFill>
              </a:rPr>
              <a:t>subjective</a:t>
            </a:r>
            <a:r>
              <a:rPr lang="en-GB" sz="2200" dirty="0">
                <a:solidFill>
                  <a:srgbClr val="002060"/>
                </a:solidFill>
              </a:rPr>
              <a:t> prior knowledge, sample info. close to MLE under certain conditions - see earlier.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>
                <a:solidFill>
                  <a:srgbClr val="FF0000"/>
                </a:solidFill>
              </a:rPr>
              <a:t>LSE</a:t>
            </a:r>
            <a:r>
              <a:rPr lang="en-GB" sz="2200" b="1" dirty="0"/>
              <a:t> </a:t>
            </a:r>
            <a:r>
              <a:rPr lang="en-GB" sz="2200" dirty="0">
                <a:solidFill>
                  <a:srgbClr val="002060"/>
                </a:solidFill>
              </a:rPr>
              <a:t>- if assumptions met,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 </a:t>
            </a:r>
            <a:r>
              <a:rPr lang="en-GB" sz="2200" dirty="0">
                <a:solidFill>
                  <a:srgbClr val="002060"/>
                </a:solidFill>
              </a:rPr>
              <a:t>’s unbiased + variances obtained, {</a:t>
            </a:r>
            <a:r>
              <a:rPr lang="en-GB" sz="2200" i="1" dirty="0">
                <a:solidFill>
                  <a:srgbClr val="002060"/>
                </a:solidFill>
              </a:rPr>
              <a:t>(</a:t>
            </a:r>
            <a:r>
              <a:rPr lang="en-GB" sz="2200" b="1" i="1" dirty="0">
                <a:solidFill>
                  <a:srgbClr val="002060"/>
                </a:solidFill>
              </a:rPr>
              <a:t>X</a:t>
            </a:r>
            <a:r>
              <a:rPr lang="en-GB" sz="2200" b="1" i="1" baseline="30000" dirty="0">
                <a:solidFill>
                  <a:srgbClr val="002060"/>
                </a:solidFill>
              </a:rPr>
              <a:t>T</a:t>
            </a:r>
            <a:r>
              <a:rPr lang="en-GB" sz="2200" b="1" i="1" dirty="0">
                <a:solidFill>
                  <a:srgbClr val="002060"/>
                </a:solidFill>
              </a:rPr>
              <a:t>X</a:t>
            </a:r>
            <a:r>
              <a:rPr lang="en-GB" sz="2200" i="1" dirty="0">
                <a:solidFill>
                  <a:srgbClr val="002060"/>
                </a:solidFill>
              </a:rPr>
              <a:t>)</a:t>
            </a:r>
            <a:r>
              <a:rPr lang="en-GB" sz="2200" i="1" baseline="30000" dirty="0">
                <a:solidFill>
                  <a:srgbClr val="002060"/>
                </a:solidFill>
              </a:rPr>
              <a:t>-1</a:t>
            </a:r>
            <a:r>
              <a:rPr lang="en-GB" sz="2200" dirty="0">
                <a:solidFill>
                  <a:srgbClr val="002060"/>
                </a:solidFill>
              </a:rPr>
              <a:t>}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 . Few assumptions for response variable distributions, just expectations, variance-covariance structure. (Unlike </a:t>
            </a: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MLE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where </a:t>
            </a:r>
            <a:r>
              <a:rPr lang="en-GB" sz="2200" dirty="0">
                <a:solidFill>
                  <a:srgbClr val="FF0000"/>
                </a:solidFill>
                <a:sym typeface="Symbol" pitchFamily="18" charset="2"/>
              </a:rPr>
              <a:t>need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 to specify </a:t>
            </a: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joint prob. distribution </a:t>
            </a:r>
            <a:r>
              <a:rPr lang="en-GB" sz="2200" dirty="0">
                <a:solidFill>
                  <a:srgbClr val="FF0000"/>
                </a:solidFill>
                <a:sym typeface="Symbol" pitchFamily="18" charset="2"/>
              </a:rPr>
              <a:t>of variables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). Requires additional assumptions for sampling </a:t>
            </a:r>
            <a:r>
              <a:rPr lang="en-GB" sz="2200" dirty="0" err="1">
                <a:solidFill>
                  <a:srgbClr val="002060"/>
                </a:solidFill>
                <a:sym typeface="Symbol" pitchFamily="18" charset="2"/>
              </a:rPr>
              <a:t>distns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. Close 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to MLE if these are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met. Computation easier.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998453"/>
              </p:ext>
            </p:extLst>
          </p:nvPr>
        </p:nvGraphicFramePr>
        <p:xfrm>
          <a:off x="3427413" y="5733256"/>
          <a:ext cx="35115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3" imgW="1955520" imgH="393480" progId="Equation.3">
                  <p:embed/>
                </p:oleObj>
              </mc:Choice>
              <mc:Fallback>
                <p:oleObj name="Equation" r:id="rId3" imgW="1955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5733256"/>
                        <a:ext cx="35115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554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36386075-46D0-42F7-9EE9-C2F5AB880351}" type="slidenum">
              <a:rPr lang="en-GB"/>
              <a:pPr/>
              <a:t>3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60413" y="11588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3200" b="1" dirty="0" smtClean="0">
                <a:solidFill>
                  <a:schemeClr val="tx2"/>
                </a:solidFill>
              </a:rPr>
              <a:t>Estimation/H.T. </a:t>
            </a:r>
            <a:r>
              <a:rPr lang="en-GB" sz="3200" b="1" dirty="0">
                <a:solidFill>
                  <a:schemeClr val="tx2"/>
                </a:solidFill>
              </a:rPr>
              <a:t>Rationale etc. - contd.</a:t>
            </a: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268413"/>
            <a:ext cx="7772400" cy="48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dirty="0">
                <a:solidFill>
                  <a:srgbClr val="002060"/>
                </a:solidFill>
              </a:rPr>
              <a:t>For any,</a:t>
            </a:r>
            <a:r>
              <a:rPr lang="en-GB" sz="2200" b="1" dirty="0">
                <a:solidFill>
                  <a:srgbClr val="002060"/>
                </a:solidFill>
              </a:rPr>
              <a:t> </a:t>
            </a:r>
            <a:r>
              <a:rPr lang="en-GB" sz="2200" dirty="0">
                <a:solidFill>
                  <a:srgbClr val="002060"/>
                </a:solidFill>
              </a:rPr>
              <a:t>estimator     </a:t>
            </a:r>
            <a:r>
              <a:rPr lang="en-GB" sz="2200" dirty="0"/>
              <a:t>, </a:t>
            </a:r>
            <a:r>
              <a:rPr lang="en-GB" sz="2200" b="1" dirty="0">
                <a:solidFill>
                  <a:srgbClr val="FF0000"/>
                </a:solidFill>
              </a:rPr>
              <a:t>even unbiased</a:t>
            </a:r>
            <a:r>
              <a:rPr lang="en-GB" sz="2200" dirty="0">
                <a:solidFill>
                  <a:srgbClr val="002060"/>
                </a:solidFill>
              </a:rPr>
              <a:t>,</a:t>
            </a:r>
            <a:r>
              <a:rPr lang="en-GB" sz="2200" b="1" dirty="0">
                <a:solidFill>
                  <a:srgbClr val="002060"/>
                </a:solidFill>
              </a:rPr>
              <a:t> </a:t>
            </a:r>
            <a:r>
              <a:rPr lang="en-GB" sz="2200" dirty="0">
                <a:solidFill>
                  <a:srgbClr val="002060"/>
                </a:solidFill>
              </a:rPr>
              <a:t>there is a difference between estimator and true parameter = </a:t>
            </a:r>
            <a:r>
              <a:rPr lang="en-GB" sz="2200" b="1" dirty="0">
                <a:solidFill>
                  <a:srgbClr val="FF0000"/>
                </a:solidFill>
              </a:rPr>
              <a:t>sampling error</a:t>
            </a:r>
            <a:r>
              <a:rPr lang="en-GB" sz="2200" b="1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 b="1" dirty="0"/>
              <a:t>      </a:t>
            </a:r>
            <a:r>
              <a:rPr lang="en-GB" sz="2200" dirty="0">
                <a:solidFill>
                  <a:srgbClr val="002060"/>
                </a:solidFill>
              </a:rPr>
              <a:t>Hence the need for probability statements around</a:t>
            </a:r>
            <a:endParaRPr lang="en-GB" sz="2200" b="1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GB" sz="1200" b="1" dirty="0"/>
          </a:p>
          <a:p>
            <a:pPr marL="342900" indent="-342900">
              <a:spcBef>
                <a:spcPct val="20000"/>
              </a:spcBef>
            </a:pPr>
            <a:r>
              <a:rPr lang="en-GB" sz="1000" b="1" dirty="0"/>
              <a:t>     </a:t>
            </a:r>
            <a:endParaRPr lang="en-GB" sz="1000" dirty="0"/>
          </a:p>
          <a:p>
            <a:pPr marL="342900" indent="-342900">
              <a:spcBef>
                <a:spcPct val="20000"/>
              </a:spcBef>
            </a:pPr>
            <a:r>
              <a:rPr lang="en-GB" sz="2200" dirty="0" smtClean="0"/>
              <a:t>     </a:t>
            </a:r>
            <a:r>
              <a:rPr lang="en-GB" sz="2200" dirty="0" smtClean="0">
                <a:solidFill>
                  <a:srgbClr val="002060"/>
                </a:solidFill>
              </a:rPr>
              <a:t>C.L</a:t>
            </a:r>
            <a:r>
              <a:rPr lang="en-GB" sz="2200" dirty="0">
                <a:solidFill>
                  <a:srgbClr val="002060"/>
                </a:solidFill>
              </a:rPr>
              <a:t>. for estimator</a:t>
            </a:r>
            <a:r>
              <a:rPr lang="en-GB" sz="2200" b="1" dirty="0">
                <a:solidFill>
                  <a:srgbClr val="002060"/>
                </a:solidFill>
              </a:rPr>
              <a:t> = </a:t>
            </a:r>
            <a:r>
              <a:rPr lang="en-GB" sz="2200" i="1" dirty="0">
                <a:solidFill>
                  <a:srgbClr val="002060"/>
                </a:solidFill>
              </a:rPr>
              <a:t>(T</a:t>
            </a:r>
            <a:r>
              <a:rPr lang="en-GB" sz="2200" i="1" baseline="-25000" dirty="0">
                <a:solidFill>
                  <a:srgbClr val="002060"/>
                </a:solidFill>
              </a:rPr>
              <a:t>1 </a:t>
            </a:r>
            <a:r>
              <a:rPr lang="en-GB" sz="2200" i="1" dirty="0">
                <a:solidFill>
                  <a:srgbClr val="002060"/>
                </a:solidFill>
              </a:rPr>
              <a:t>, T</a:t>
            </a:r>
            <a:r>
              <a:rPr lang="en-GB" sz="2200" i="1" baseline="-25000" dirty="0">
                <a:solidFill>
                  <a:srgbClr val="002060"/>
                </a:solidFill>
              </a:rPr>
              <a:t>2</a:t>
            </a:r>
            <a:r>
              <a:rPr lang="en-GB" sz="2200" i="1" dirty="0">
                <a:solidFill>
                  <a:srgbClr val="002060"/>
                </a:solidFill>
              </a:rPr>
              <a:t>)</a:t>
            </a:r>
            <a:r>
              <a:rPr lang="en-GB" sz="2200" dirty="0">
                <a:solidFill>
                  <a:srgbClr val="002060"/>
                </a:solidFill>
              </a:rPr>
              <a:t>, similarly to before and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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 the </a:t>
            </a: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confidence coefficient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. If the </a:t>
            </a:r>
            <a:r>
              <a:rPr lang="en-GB" sz="2200" dirty="0">
                <a:solidFill>
                  <a:srgbClr val="FF0000"/>
                </a:solidFill>
                <a:sym typeface="Symbol" pitchFamily="18" charset="2"/>
              </a:rPr>
              <a:t>estimator is unbiased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, in other words,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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= P{that true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parameter falls into the 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interval}.</a:t>
            </a:r>
            <a:endParaRPr lang="en-GB" sz="2200" dirty="0">
              <a:solidFill>
                <a:srgbClr val="002060"/>
              </a:solidFill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endParaRPr lang="en-GB" sz="12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 smtClean="0">
                <a:solidFill>
                  <a:srgbClr val="FF0000"/>
                </a:solidFill>
                <a:sym typeface="Symbol" pitchFamily="18" charset="2"/>
              </a:rPr>
              <a:t>In general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, confidence intervals can be determined using </a:t>
            </a:r>
            <a:r>
              <a:rPr lang="en-GB" sz="2200" b="1" dirty="0" smtClean="0">
                <a:solidFill>
                  <a:srgbClr val="FF0000"/>
                </a:solidFill>
                <a:sym typeface="Symbol" pitchFamily="18" charset="2"/>
              </a:rPr>
              <a:t>parametric</a:t>
            </a:r>
            <a:r>
              <a:rPr lang="en-GB" sz="2200" dirty="0" smtClean="0">
                <a:sym typeface="Symbol" pitchFamily="18" charset="2"/>
              </a:rPr>
              <a:t> 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and </a:t>
            </a:r>
            <a:r>
              <a:rPr lang="en-GB" sz="2200" b="1" dirty="0" smtClean="0">
                <a:solidFill>
                  <a:srgbClr val="FF0000"/>
                </a:solidFill>
                <a:sym typeface="Symbol" pitchFamily="18" charset="2"/>
              </a:rPr>
              <a:t>non-parametric 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approaches, where parametric construction needs a </a:t>
            </a:r>
            <a:r>
              <a:rPr lang="en-GB" sz="2200" b="1" dirty="0" smtClean="0">
                <a:solidFill>
                  <a:srgbClr val="FF0000"/>
                </a:solidFill>
                <a:sym typeface="Symbol" pitchFamily="18" charset="2"/>
              </a:rPr>
              <a:t>pivotal quantity</a:t>
            </a:r>
            <a:r>
              <a:rPr lang="en-GB" sz="2200" dirty="0" smtClean="0">
                <a:sym typeface="Symbol" pitchFamily="18" charset="2"/>
              </a:rPr>
              <a:t> 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= variable which is a function of parameter and data, but whose distribution does not depend on the parameter.</a:t>
            </a:r>
            <a:endParaRPr lang="en-GB" sz="2200" dirty="0">
              <a:solidFill>
                <a:srgbClr val="002060"/>
              </a:solidFill>
              <a:sym typeface="Symbol" pitchFamily="18" charset="2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672597"/>
              </p:ext>
            </p:extLst>
          </p:nvPr>
        </p:nvGraphicFramePr>
        <p:xfrm>
          <a:off x="3203848" y="1268413"/>
          <a:ext cx="228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126720" imgH="215640" progId="Equation.3">
                  <p:embed/>
                </p:oleObj>
              </mc:Choice>
              <mc:Fallback>
                <p:oleObj name="Equation" r:id="rId3" imgW="126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268413"/>
                        <a:ext cx="2286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160267"/>
              </p:ext>
            </p:extLst>
          </p:nvPr>
        </p:nvGraphicFramePr>
        <p:xfrm>
          <a:off x="7020272" y="1988840"/>
          <a:ext cx="228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5" imgW="126720" imgH="215640" progId="Equation.3">
                  <p:embed/>
                </p:oleObj>
              </mc:Choice>
              <mc:Fallback>
                <p:oleObj name="Equation" r:id="rId5" imgW="126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1988840"/>
                        <a:ext cx="2286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835816"/>
              </p:ext>
            </p:extLst>
          </p:nvPr>
        </p:nvGraphicFramePr>
        <p:xfrm>
          <a:off x="5139332" y="2375098"/>
          <a:ext cx="23129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9332" y="2375098"/>
                        <a:ext cx="231298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169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9AA3BEBF-9EAC-412B-BB05-F50649FA9CF0}" type="slidenum">
              <a:rPr lang="en-GB"/>
              <a:pPr/>
              <a:t>4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11588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3200" b="1" dirty="0">
                <a:solidFill>
                  <a:schemeClr val="tx2"/>
                </a:solidFill>
              </a:rPr>
              <a:t>Related issues in Hypothesis Testing -POWER of the TEST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268413"/>
            <a:ext cx="77724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>
                <a:solidFill>
                  <a:srgbClr val="002060"/>
                </a:solidFill>
              </a:rPr>
              <a:t>Probability of </a:t>
            </a:r>
            <a:r>
              <a:rPr lang="en-GB" sz="2200" b="1" dirty="0">
                <a:solidFill>
                  <a:srgbClr val="FF0000"/>
                </a:solidFill>
              </a:rPr>
              <a:t>False Positive</a:t>
            </a:r>
            <a:r>
              <a:rPr lang="en-GB" sz="2200" b="1" dirty="0"/>
              <a:t> </a:t>
            </a:r>
            <a:r>
              <a:rPr lang="en-GB" sz="2200" b="1" dirty="0">
                <a:solidFill>
                  <a:srgbClr val="002060"/>
                </a:solidFill>
              </a:rPr>
              <a:t>and </a:t>
            </a:r>
            <a:r>
              <a:rPr lang="en-GB" sz="2200" b="1" dirty="0">
                <a:solidFill>
                  <a:srgbClr val="FF0000"/>
                </a:solidFill>
              </a:rPr>
              <a:t>False Negative</a:t>
            </a:r>
            <a:r>
              <a:rPr lang="en-GB" sz="2200" b="1" dirty="0"/>
              <a:t> </a:t>
            </a:r>
            <a:r>
              <a:rPr lang="en-GB" sz="2200" b="1" dirty="0">
                <a:solidFill>
                  <a:srgbClr val="002060"/>
                </a:solidFill>
              </a:rPr>
              <a:t>errors</a:t>
            </a:r>
            <a:endParaRPr lang="en-GB" sz="2200" i="1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200" b="1" dirty="0" smtClean="0">
                <a:solidFill>
                  <a:srgbClr val="33CC33"/>
                </a:solidFill>
              </a:rPr>
              <a:t>     </a:t>
            </a:r>
            <a:r>
              <a:rPr lang="en-GB" sz="2200" i="1" dirty="0" smtClean="0">
                <a:solidFill>
                  <a:srgbClr val="002060"/>
                </a:solidFill>
              </a:rPr>
              <a:t>e.g.</a:t>
            </a:r>
            <a:r>
              <a:rPr lang="en-GB" sz="2200" b="1" dirty="0" smtClean="0">
                <a:solidFill>
                  <a:srgbClr val="002060"/>
                </a:solidFill>
              </a:rPr>
              <a:t> </a:t>
            </a:r>
            <a:r>
              <a:rPr lang="en-GB" sz="2200" b="1" i="1" dirty="0" smtClean="0">
                <a:solidFill>
                  <a:srgbClr val="002060"/>
                </a:solidFill>
              </a:rPr>
              <a:t>false positive</a:t>
            </a:r>
            <a:r>
              <a:rPr lang="en-GB" sz="2200" i="1" dirty="0" smtClean="0">
                <a:solidFill>
                  <a:srgbClr val="002060"/>
                </a:solidFill>
              </a:rPr>
              <a:t> if linkage between two genes declared, when really independent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i="1" dirty="0" smtClean="0">
                <a:solidFill>
                  <a:srgbClr val="002060"/>
                </a:solidFill>
              </a:rPr>
              <a:t>                                                    </a:t>
            </a:r>
            <a:r>
              <a:rPr lang="en-GB" sz="2000" b="1" dirty="0">
                <a:solidFill>
                  <a:srgbClr val="002060"/>
                </a:solidFill>
              </a:rPr>
              <a:t>Hypothesis Test Result</a:t>
            </a:r>
            <a:endParaRPr lang="en-GB" sz="2000" i="1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000" i="1" dirty="0">
                <a:solidFill>
                  <a:srgbClr val="002060"/>
                </a:solidFill>
              </a:rPr>
              <a:t>                </a:t>
            </a:r>
            <a:r>
              <a:rPr lang="en-GB" sz="2000" b="1" dirty="0">
                <a:solidFill>
                  <a:srgbClr val="002060"/>
                </a:solidFill>
              </a:rPr>
              <a:t>Fact                       Accept H</a:t>
            </a:r>
            <a:r>
              <a:rPr lang="en-GB" sz="2000" b="1" baseline="-25000" dirty="0">
                <a:solidFill>
                  <a:srgbClr val="002060"/>
                </a:solidFill>
              </a:rPr>
              <a:t>0</a:t>
            </a:r>
            <a:r>
              <a:rPr lang="en-GB" sz="2000" dirty="0">
                <a:solidFill>
                  <a:srgbClr val="002060"/>
                </a:solidFill>
              </a:rPr>
              <a:t>                </a:t>
            </a:r>
            <a:r>
              <a:rPr lang="en-GB" sz="2000" b="1" dirty="0">
                <a:solidFill>
                  <a:srgbClr val="002060"/>
                </a:solidFill>
              </a:rPr>
              <a:t>Reject H</a:t>
            </a:r>
            <a:r>
              <a:rPr lang="en-GB" sz="2000" b="1" baseline="-25000" dirty="0">
                <a:solidFill>
                  <a:srgbClr val="002060"/>
                </a:solidFill>
              </a:rPr>
              <a:t>0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b="1" baseline="-25000" dirty="0">
                <a:solidFill>
                  <a:srgbClr val="002060"/>
                </a:solidFill>
              </a:rPr>
              <a:t>                  </a:t>
            </a:r>
            <a:endParaRPr lang="en-GB" sz="1400" b="1" baseline="-250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000" b="1" baseline="-25000" dirty="0">
                <a:solidFill>
                  <a:srgbClr val="002060"/>
                </a:solidFill>
              </a:rPr>
              <a:t>                     </a:t>
            </a:r>
            <a:r>
              <a:rPr lang="en-GB" sz="2000" b="1" dirty="0">
                <a:solidFill>
                  <a:srgbClr val="002060"/>
                </a:solidFill>
              </a:rPr>
              <a:t>H</a:t>
            </a:r>
            <a:r>
              <a:rPr lang="en-GB" sz="2000" b="1" baseline="-25000" dirty="0">
                <a:solidFill>
                  <a:srgbClr val="002060"/>
                </a:solidFill>
              </a:rPr>
              <a:t>0  </a:t>
            </a:r>
            <a:r>
              <a:rPr lang="en-GB" sz="2000" b="1" dirty="0">
                <a:solidFill>
                  <a:srgbClr val="002060"/>
                </a:solidFill>
              </a:rPr>
              <a:t>True</a:t>
            </a:r>
            <a:r>
              <a:rPr lang="en-GB" sz="2000" dirty="0">
                <a:solidFill>
                  <a:srgbClr val="002060"/>
                </a:solidFill>
              </a:rPr>
              <a:t>                       </a:t>
            </a:r>
            <a:r>
              <a:rPr lang="en-GB" sz="2000" i="1" dirty="0">
                <a:solidFill>
                  <a:srgbClr val="002060"/>
                </a:solidFill>
              </a:rPr>
              <a:t>1-</a:t>
            </a:r>
            <a:r>
              <a:rPr lang="en-GB" sz="2000" i="1" dirty="0">
                <a:solidFill>
                  <a:srgbClr val="002060"/>
                </a:solidFill>
                <a:sym typeface="Symbol" pitchFamily="18" charset="2"/>
              </a:rPr>
              <a:t>                        False positive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i="1" dirty="0">
                <a:solidFill>
                  <a:srgbClr val="002060"/>
                </a:solidFill>
                <a:sym typeface="Symbol" pitchFamily="18" charset="2"/>
              </a:rPr>
              <a:t>                                                                              = Type I error = </a:t>
            </a:r>
            <a:endParaRPr lang="en-GB" sz="2000" b="1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1200" b="1" dirty="0">
                <a:solidFill>
                  <a:srgbClr val="002060"/>
                </a:solidFill>
              </a:rPr>
              <a:t>    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b="1" dirty="0">
                <a:solidFill>
                  <a:srgbClr val="002060"/>
                </a:solidFill>
              </a:rPr>
              <a:t>              H</a:t>
            </a:r>
            <a:r>
              <a:rPr lang="en-GB" sz="2000" b="1" baseline="-25000" dirty="0">
                <a:solidFill>
                  <a:srgbClr val="002060"/>
                </a:solidFill>
              </a:rPr>
              <a:t>0  </a:t>
            </a:r>
            <a:r>
              <a:rPr lang="en-GB" sz="2000" b="1" dirty="0">
                <a:solidFill>
                  <a:srgbClr val="002060"/>
                </a:solidFill>
              </a:rPr>
              <a:t>False                 </a:t>
            </a:r>
            <a:r>
              <a:rPr lang="en-GB" sz="2000" i="1" dirty="0" err="1">
                <a:solidFill>
                  <a:srgbClr val="002060"/>
                </a:solidFill>
              </a:rPr>
              <a:t>False</a:t>
            </a:r>
            <a:r>
              <a:rPr lang="en-GB" sz="2000" i="1" dirty="0">
                <a:solidFill>
                  <a:srgbClr val="002060"/>
                </a:solidFill>
              </a:rPr>
              <a:t> negative          Power of the Test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i="1" dirty="0">
                <a:solidFill>
                  <a:srgbClr val="002060"/>
                </a:solidFill>
              </a:rPr>
              <a:t>                                           =Type II error=</a:t>
            </a:r>
            <a:r>
              <a:rPr lang="en-GB" sz="2000" i="1" dirty="0">
                <a:solidFill>
                  <a:srgbClr val="002060"/>
                </a:solidFill>
                <a:sym typeface="Symbol" pitchFamily="18" charset="2"/>
              </a:rPr>
              <a:t>              = 1- 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1200" i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>
                <a:solidFill>
                  <a:srgbClr val="FF0000"/>
                </a:solidFill>
              </a:rPr>
              <a:t>Power of the Test</a:t>
            </a:r>
            <a:r>
              <a:rPr lang="en-GB" sz="2200" b="1" dirty="0"/>
              <a:t> </a:t>
            </a:r>
            <a:r>
              <a:rPr lang="en-GB" sz="2200" dirty="0"/>
              <a:t>or</a:t>
            </a:r>
            <a:r>
              <a:rPr lang="en-GB" sz="2200" b="1" dirty="0"/>
              <a:t> </a:t>
            </a:r>
            <a:r>
              <a:rPr lang="en-GB" sz="2200" b="1" dirty="0">
                <a:solidFill>
                  <a:srgbClr val="FF0000"/>
                </a:solidFill>
              </a:rPr>
              <a:t>Statistical Power</a:t>
            </a:r>
            <a:r>
              <a:rPr lang="en-GB" sz="2200" b="1" dirty="0"/>
              <a:t> </a:t>
            </a:r>
            <a:r>
              <a:rPr lang="en-GB" sz="2200" dirty="0">
                <a:solidFill>
                  <a:srgbClr val="002060"/>
                </a:solidFill>
              </a:rPr>
              <a:t>=</a:t>
            </a:r>
            <a:r>
              <a:rPr lang="en-GB" sz="2200" b="1" dirty="0">
                <a:solidFill>
                  <a:srgbClr val="002060"/>
                </a:solidFill>
              </a:rPr>
              <a:t> </a:t>
            </a:r>
            <a:r>
              <a:rPr lang="en-GB" sz="2200" dirty="0">
                <a:solidFill>
                  <a:srgbClr val="002060"/>
                </a:solidFill>
              </a:rPr>
              <a:t>probability of </a:t>
            </a:r>
            <a:r>
              <a:rPr lang="en-GB" sz="2200" b="1" dirty="0">
                <a:solidFill>
                  <a:srgbClr val="FF0000"/>
                </a:solidFill>
              </a:rPr>
              <a:t>rejecting </a:t>
            </a:r>
            <a:r>
              <a:rPr lang="en-GB" sz="2200" b="1" i="1" dirty="0">
                <a:solidFill>
                  <a:srgbClr val="FF0000"/>
                </a:solidFill>
              </a:rPr>
              <a:t>H</a:t>
            </a:r>
            <a:r>
              <a:rPr lang="en-GB" sz="2200" b="1" i="1" baseline="-25000" dirty="0">
                <a:solidFill>
                  <a:srgbClr val="FF0000"/>
                </a:solidFill>
              </a:rPr>
              <a:t>0</a:t>
            </a:r>
            <a:r>
              <a:rPr lang="en-GB" sz="2200" b="1" i="1" baseline="-25000" dirty="0"/>
              <a:t> </a:t>
            </a:r>
            <a:r>
              <a:rPr lang="en-GB" sz="2200" dirty="0">
                <a:solidFill>
                  <a:srgbClr val="002060"/>
                </a:solidFill>
              </a:rPr>
              <a:t>when </a:t>
            </a:r>
            <a:r>
              <a:rPr lang="en-GB" sz="2200" b="1" dirty="0">
                <a:solidFill>
                  <a:srgbClr val="FF0000"/>
                </a:solidFill>
              </a:rPr>
              <a:t>correct </a:t>
            </a:r>
            <a:r>
              <a:rPr lang="en-GB" sz="2200" dirty="0">
                <a:solidFill>
                  <a:srgbClr val="002060"/>
                </a:solidFill>
              </a:rPr>
              <a:t>to do so. (Related strictly to alternative hypothesis and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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)</a:t>
            </a:r>
            <a:endParaRPr lang="en-GB" sz="2200" b="1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GB" sz="2200" i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945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18CAF498-6432-44AE-94F0-AF24813F541F}" type="slidenum">
              <a:rPr lang="en-GB"/>
              <a:pPr/>
              <a:t>5</a:t>
            </a:fld>
            <a:endParaRPr lang="en-GB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3200" b="1">
                <a:solidFill>
                  <a:schemeClr val="tx2"/>
                </a:solidFill>
              </a:rPr>
              <a:t>Example on Type II Error and Power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85800" y="1268413"/>
            <a:ext cx="791845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dirty="0">
                <a:solidFill>
                  <a:srgbClr val="002060"/>
                </a:solidFill>
              </a:rPr>
              <a:t>Suppose have a variable, with known population S.D.  = 3.6. From the population, a </a:t>
            </a:r>
            <a:r>
              <a:rPr lang="en-GB" sz="2200" dirty="0" err="1">
                <a:solidFill>
                  <a:srgbClr val="002060"/>
                </a:solidFill>
              </a:rPr>
              <a:t>r.s</a:t>
            </a:r>
            <a:r>
              <a:rPr lang="en-GB" sz="2200" dirty="0">
                <a:solidFill>
                  <a:srgbClr val="002060"/>
                </a:solidFill>
              </a:rPr>
              <a:t>. size </a:t>
            </a:r>
            <a:r>
              <a:rPr lang="en-GB" sz="2200" i="1" dirty="0">
                <a:solidFill>
                  <a:srgbClr val="002060"/>
                </a:solidFill>
              </a:rPr>
              <a:t>n=100</a:t>
            </a:r>
            <a:r>
              <a:rPr lang="en-GB" sz="2200" dirty="0">
                <a:solidFill>
                  <a:srgbClr val="002060"/>
                </a:solidFill>
              </a:rPr>
              <a:t>, used to test at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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=0.05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, that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2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1200" dirty="0" smtClean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critical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values of      for a 2-sided test are: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ym typeface="Symbol" pitchFamily="18" charset="2"/>
              </a:rPr>
              <a:t>    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     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for =0.05 where for      ,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 i  =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upper or lower and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</a:t>
            </a:r>
            <a:r>
              <a:rPr lang="en-GB" sz="2200" i="1" baseline="-25000" dirty="0">
                <a:solidFill>
                  <a:srgbClr val="002060"/>
                </a:solidFill>
                <a:sym typeface="Symbol" pitchFamily="18" charset="2"/>
              </a:rPr>
              <a:t>0 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 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under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H</a:t>
            </a:r>
            <a:r>
              <a:rPr lang="en-GB" sz="2200" i="1" baseline="-25000" dirty="0">
                <a:solidFill>
                  <a:srgbClr val="002060"/>
                </a:solidFill>
                <a:sym typeface="Symbol" pitchFamily="18" charset="2"/>
              </a:rPr>
              <a:t>0</a:t>
            </a:r>
            <a:r>
              <a:rPr lang="en-GB" sz="2200" baseline="-25000" dirty="0">
                <a:solidFill>
                  <a:srgbClr val="002060"/>
                </a:solidFill>
                <a:sym typeface="Symbol" pitchFamily="18" charset="2"/>
              </a:rPr>
              <a:t> </a:t>
            </a:r>
            <a:endParaRPr lang="en-GB" sz="2200" dirty="0">
              <a:solidFill>
                <a:srgbClr val="002060"/>
              </a:solidFill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So substituting our values gives: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1200" dirty="0"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endParaRPr lang="en-GB" sz="2200" b="1" dirty="0" smtClean="0">
              <a:solidFill>
                <a:srgbClr val="FF0000"/>
              </a:solidFill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GB" sz="2200" b="1" dirty="0" smtClean="0">
                <a:solidFill>
                  <a:srgbClr val="FF0000"/>
                </a:solidFill>
                <a:sym typeface="Symbol" pitchFamily="18" charset="2"/>
              </a:rPr>
              <a:t>But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, if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H</a:t>
            </a:r>
            <a:r>
              <a:rPr lang="en-GB" sz="2200" i="1" baseline="-25000" dirty="0">
                <a:solidFill>
                  <a:srgbClr val="002060"/>
                </a:solidFill>
                <a:sym typeface="Symbol" pitchFamily="18" charset="2"/>
              </a:rPr>
              <a:t>0</a:t>
            </a:r>
            <a:r>
              <a:rPr lang="en-GB" sz="2200" baseline="-25000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false,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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is </a:t>
            </a: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not</a:t>
            </a:r>
            <a:r>
              <a:rPr lang="en-GB" sz="2200" i="1" dirty="0">
                <a:sym typeface="Symbol" pitchFamily="18" charset="2"/>
              </a:rPr>
              <a:t>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17.5,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but some other value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e.g. 16.5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say ??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73594"/>
              </p:ext>
            </p:extLst>
          </p:nvPr>
        </p:nvGraphicFramePr>
        <p:xfrm>
          <a:off x="2782888" y="2084388"/>
          <a:ext cx="377983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4" imgW="2197080" imgH="228600" progId="Equation.3">
                  <p:embed/>
                </p:oleObj>
              </mc:Choice>
              <mc:Fallback>
                <p:oleObj name="Equation" r:id="rId4" imgW="2197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084388"/>
                        <a:ext cx="377983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171354"/>
              </p:ext>
            </p:extLst>
          </p:nvPr>
        </p:nvGraphicFramePr>
        <p:xfrm>
          <a:off x="3059832" y="2708920"/>
          <a:ext cx="2746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6" imgW="139680" imgH="164880" progId="Equation.3">
                  <p:embed/>
                </p:oleObj>
              </mc:Choice>
              <mc:Fallback>
                <p:oleObj name="Equation" r:id="rId6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708920"/>
                        <a:ext cx="274637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793154"/>
              </p:ext>
            </p:extLst>
          </p:nvPr>
        </p:nvGraphicFramePr>
        <p:xfrm>
          <a:off x="3132138" y="3068960"/>
          <a:ext cx="388778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8" imgW="2120760" imgH="342720" progId="Equation.3">
                  <p:embed/>
                </p:oleObj>
              </mc:Choice>
              <mc:Fallback>
                <p:oleObj name="Equation" r:id="rId8" imgW="21207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068960"/>
                        <a:ext cx="3887787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619046"/>
              </p:ext>
            </p:extLst>
          </p:nvPr>
        </p:nvGraphicFramePr>
        <p:xfrm>
          <a:off x="3491880" y="3746426"/>
          <a:ext cx="31273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10" imgW="152280" imgH="228600" progId="Equation.3">
                  <p:embed/>
                </p:oleObj>
              </mc:Choice>
              <mc:Fallback>
                <p:oleObj name="Equation" r:id="rId10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746426"/>
                        <a:ext cx="312737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112182"/>
              </p:ext>
            </p:extLst>
          </p:nvPr>
        </p:nvGraphicFramePr>
        <p:xfrm>
          <a:off x="1076325" y="4652963"/>
          <a:ext cx="73739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12" imgW="4101840" imgH="228600" progId="Equation.3">
                  <p:embed/>
                </p:oleObj>
              </mc:Choice>
              <mc:Fallback>
                <p:oleObj name="Equation" r:id="rId12" imgW="4101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652963"/>
                        <a:ext cx="737393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50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FE37A716-893C-4DFC-892E-985EAB8A5936}" type="slidenum">
              <a:rPr lang="en-GB"/>
              <a:pPr/>
              <a:t>6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11588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3200" b="1">
                <a:solidFill>
                  <a:schemeClr val="tx2"/>
                </a:solidFill>
              </a:rPr>
              <a:t>Example contd.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268413"/>
            <a:ext cx="791845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dirty="0">
                <a:solidFill>
                  <a:srgbClr val="002060"/>
                </a:solidFill>
              </a:rPr>
              <a:t>Want </a:t>
            </a:r>
            <a:r>
              <a:rPr lang="en-GB" sz="2200" b="1" dirty="0">
                <a:solidFill>
                  <a:srgbClr val="FF0000"/>
                </a:solidFill>
              </a:rPr>
              <a:t>new distribution</a:t>
            </a:r>
            <a:r>
              <a:rPr lang="en-GB" sz="2200" b="1" dirty="0"/>
              <a:t> </a:t>
            </a:r>
            <a:r>
              <a:rPr lang="en-GB" sz="2200" dirty="0">
                <a:solidFill>
                  <a:srgbClr val="002060"/>
                </a:solidFill>
              </a:rPr>
              <a:t>with mean 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 = 16.5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, i.e. new distribution is</a:t>
            </a:r>
            <a:r>
              <a:rPr lang="en-GB" sz="2200" dirty="0">
                <a:sym typeface="Symbol" pitchFamily="18" charset="2"/>
              </a:rPr>
              <a:t> </a:t>
            </a: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shifted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w.r.t. the old.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Thus the probability of the Type II error - </a:t>
            </a: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failing</a:t>
            </a:r>
            <a:r>
              <a:rPr lang="en-GB" sz="22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to</a:t>
            </a:r>
            <a:r>
              <a:rPr lang="en-GB" sz="22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reject false H</a:t>
            </a:r>
            <a:r>
              <a:rPr lang="en-GB" sz="2200" b="1" baseline="-25000" dirty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GB" sz="2200" dirty="0">
                <a:sym typeface="Symbol" pitchFamily="18" charset="2"/>
              </a:rPr>
              <a:t>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is the area under the curve in the new distribution which overlaps the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non-rejection</a:t>
            </a:r>
            <a:r>
              <a:rPr lang="en-GB" sz="2200" b="1" dirty="0">
                <a:sym typeface="Symbol" pitchFamily="18" charset="2"/>
              </a:rPr>
              <a:t>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region specified under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 H</a:t>
            </a:r>
            <a:r>
              <a:rPr lang="en-GB" sz="2200" i="1" baseline="-25000" dirty="0">
                <a:solidFill>
                  <a:srgbClr val="002060"/>
                </a:solidFill>
                <a:sym typeface="Symbol" pitchFamily="18" charset="2"/>
              </a:rPr>
              <a:t>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So, this is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2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Thus, probability of taking the </a:t>
            </a: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appropriate action</a:t>
            </a:r>
            <a:r>
              <a:rPr lang="en-GB" sz="2200" dirty="0">
                <a:sym typeface="Symbol" pitchFamily="18" charset="2"/>
              </a:rPr>
              <a:t>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(</a:t>
            </a:r>
            <a:r>
              <a:rPr lang="en-GB" sz="2200" dirty="0">
                <a:solidFill>
                  <a:srgbClr val="FF0000"/>
                </a:solidFill>
                <a:sym typeface="Symbol" pitchFamily="18" charset="2"/>
              </a:rPr>
              <a:t>rejecting</a:t>
            </a:r>
            <a:r>
              <a:rPr lang="en-GB" sz="2200" dirty="0">
                <a:sym typeface="Symbol" pitchFamily="18" charset="2"/>
              </a:rPr>
              <a:t>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H</a:t>
            </a:r>
            <a:r>
              <a:rPr lang="en-GB" sz="2200" i="1" baseline="-25000" dirty="0">
                <a:solidFill>
                  <a:srgbClr val="002060"/>
                </a:solidFill>
                <a:sym typeface="Symbol" pitchFamily="18" charset="2"/>
              </a:rPr>
              <a:t>0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 when this is </a:t>
            </a:r>
            <a:r>
              <a:rPr lang="en-GB" sz="2200" dirty="0">
                <a:solidFill>
                  <a:srgbClr val="FF0000"/>
                </a:solidFill>
                <a:sym typeface="Symbol" pitchFamily="18" charset="2"/>
              </a:rPr>
              <a:t>false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) is </a:t>
            </a:r>
            <a:r>
              <a:rPr lang="en-GB" sz="2200" b="1" dirty="0">
                <a:solidFill>
                  <a:srgbClr val="002060"/>
                </a:solidFill>
                <a:sym typeface="Symbol" pitchFamily="18" charset="2"/>
              </a:rPr>
              <a:t>0.791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 = </a:t>
            </a: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Power</a:t>
            </a:r>
            <a:r>
              <a:rPr lang="en-GB" sz="2200" dirty="0">
                <a:sym typeface="Symbol" pitchFamily="18" charset="2"/>
              </a:rPr>
              <a:t> </a:t>
            </a:r>
            <a:endParaRPr lang="en-GB" sz="2200" i="1" baseline="-25000" dirty="0">
              <a:sym typeface="Symbol" pitchFamily="18" charset="2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139825" y="3500438"/>
          <a:ext cx="66357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3" imgW="3581280" imgH="431640" progId="Equation.3">
                  <p:embed/>
                </p:oleObj>
              </mc:Choice>
              <mc:Fallback>
                <p:oleObj name="Equation" r:id="rId3" imgW="3581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3500438"/>
                        <a:ext cx="663575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181600" y="4365625"/>
          <a:ext cx="24955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5" imgW="1307880" imgH="203040" progId="Equation.3">
                  <p:embed/>
                </p:oleObj>
              </mc:Choice>
              <mc:Fallback>
                <p:oleObj name="Equation" r:id="rId5" imgW="1307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365625"/>
                        <a:ext cx="24955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5148263" y="4868863"/>
          <a:ext cx="226695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7" imgW="1257120" imgH="177480" progId="Equation.3">
                  <p:embed/>
                </p:oleObj>
              </mc:Choice>
              <mc:Fallback>
                <p:oleObj name="Equation" r:id="rId7" imgW="1257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868863"/>
                        <a:ext cx="226695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48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25A16C00-E73C-49CD-AAB7-0349F50579E0}" type="slidenum">
              <a:rPr lang="en-GB"/>
              <a:pPr/>
              <a:t>7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3200" b="1">
                <a:solidFill>
                  <a:schemeClr val="tx2"/>
                </a:solidFill>
              </a:rPr>
              <a:t>Shifting the distributions</a:t>
            </a: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2971800" y="2620963"/>
            <a:ext cx="3884613" cy="503237"/>
          </a:xfrm>
          <a:custGeom>
            <a:avLst/>
            <a:gdLst>
              <a:gd name="T0" fmla="*/ 32 w 1873"/>
              <a:gd name="T1" fmla="*/ 248 h 257"/>
              <a:gd name="T2" fmla="*/ 88 w 1873"/>
              <a:gd name="T3" fmla="*/ 240 h 257"/>
              <a:gd name="T4" fmla="*/ 136 w 1873"/>
              <a:gd name="T5" fmla="*/ 240 h 257"/>
              <a:gd name="T6" fmla="*/ 184 w 1873"/>
              <a:gd name="T7" fmla="*/ 240 h 257"/>
              <a:gd name="T8" fmla="*/ 232 w 1873"/>
              <a:gd name="T9" fmla="*/ 240 h 257"/>
              <a:gd name="T10" fmla="*/ 280 w 1873"/>
              <a:gd name="T11" fmla="*/ 232 h 257"/>
              <a:gd name="T12" fmla="*/ 328 w 1873"/>
              <a:gd name="T13" fmla="*/ 216 h 257"/>
              <a:gd name="T14" fmla="*/ 376 w 1873"/>
              <a:gd name="T15" fmla="*/ 200 h 257"/>
              <a:gd name="T16" fmla="*/ 424 w 1873"/>
              <a:gd name="T17" fmla="*/ 176 h 257"/>
              <a:gd name="T18" fmla="*/ 472 w 1873"/>
              <a:gd name="T19" fmla="*/ 160 h 257"/>
              <a:gd name="T20" fmla="*/ 520 w 1873"/>
              <a:gd name="T21" fmla="*/ 136 h 257"/>
              <a:gd name="T22" fmla="*/ 568 w 1873"/>
              <a:gd name="T23" fmla="*/ 104 h 257"/>
              <a:gd name="T24" fmla="*/ 616 w 1873"/>
              <a:gd name="T25" fmla="*/ 72 h 257"/>
              <a:gd name="T26" fmla="*/ 672 w 1873"/>
              <a:gd name="T27" fmla="*/ 48 h 257"/>
              <a:gd name="T28" fmla="*/ 720 w 1873"/>
              <a:gd name="T29" fmla="*/ 32 h 257"/>
              <a:gd name="T30" fmla="*/ 768 w 1873"/>
              <a:gd name="T31" fmla="*/ 24 h 257"/>
              <a:gd name="T32" fmla="*/ 816 w 1873"/>
              <a:gd name="T33" fmla="*/ 8 h 257"/>
              <a:gd name="T34" fmla="*/ 864 w 1873"/>
              <a:gd name="T35" fmla="*/ 0 h 257"/>
              <a:gd name="T36" fmla="*/ 912 w 1873"/>
              <a:gd name="T37" fmla="*/ 0 h 257"/>
              <a:gd name="T38" fmla="*/ 960 w 1873"/>
              <a:gd name="T39" fmla="*/ 0 h 257"/>
              <a:gd name="T40" fmla="*/ 1056 w 1873"/>
              <a:gd name="T41" fmla="*/ 0 h 257"/>
              <a:gd name="T42" fmla="*/ 1152 w 1873"/>
              <a:gd name="T43" fmla="*/ 16 h 257"/>
              <a:gd name="T44" fmla="*/ 1200 w 1873"/>
              <a:gd name="T45" fmla="*/ 40 h 257"/>
              <a:gd name="T46" fmla="*/ 1248 w 1873"/>
              <a:gd name="T47" fmla="*/ 64 h 257"/>
              <a:gd name="T48" fmla="*/ 1296 w 1873"/>
              <a:gd name="T49" fmla="*/ 88 h 257"/>
              <a:gd name="T50" fmla="*/ 1344 w 1873"/>
              <a:gd name="T51" fmla="*/ 112 h 257"/>
              <a:gd name="T52" fmla="*/ 1400 w 1873"/>
              <a:gd name="T53" fmla="*/ 128 h 257"/>
              <a:gd name="T54" fmla="*/ 1448 w 1873"/>
              <a:gd name="T55" fmla="*/ 160 h 257"/>
              <a:gd name="T56" fmla="*/ 1504 w 1873"/>
              <a:gd name="T57" fmla="*/ 176 h 257"/>
              <a:gd name="T58" fmla="*/ 1552 w 1873"/>
              <a:gd name="T59" fmla="*/ 192 h 257"/>
              <a:gd name="T60" fmla="*/ 1600 w 1873"/>
              <a:gd name="T61" fmla="*/ 216 h 257"/>
              <a:gd name="T62" fmla="*/ 1648 w 1873"/>
              <a:gd name="T63" fmla="*/ 224 h 257"/>
              <a:gd name="T64" fmla="*/ 1704 w 1873"/>
              <a:gd name="T65" fmla="*/ 240 h 257"/>
              <a:gd name="T66" fmla="*/ 1752 w 1873"/>
              <a:gd name="T67" fmla="*/ 248 h 257"/>
              <a:gd name="T68" fmla="*/ 1800 w 1873"/>
              <a:gd name="T69" fmla="*/ 256 h 257"/>
              <a:gd name="T70" fmla="*/ 1848 w 1873"/>
              <a:gd name="T71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73" h="257">
                <a:moveTo>
                  <a:pt x="0" y="232"/>
                </a:moveTo>
                <a:lnTo>
                  <a:pt x="32" y="248"/>
                </a:lnTo>
                <a:lnTo>
                  <a:pt x="64" y="240"/>
                </a:lnTo>
                <a:lnTo>
                  <a:pt x="88" y="240"/>
                </a:lnTo>
                <a:lnTo>
                  <a:pt x="112" y="240"/>
                </a:lnTo>
                <a:lnTo>
                  <a:pt x="136" y="240"/>
                </a:lnTo>
                <a:lnTo>
                  <a:pt x="160" y="240"/>
                </a:lnTo>
                <a:lnTo>
                  <a:pt x="184" y="240"/>
                </a:lnTo>
                <a:lnTo>
                  <a:pt x="208" y="240"/>
                </a:lnTo>
                <a:lnTo>
                  <a:pt x="232" y="240"/>
                </a:lnTo>
                <a:lnTo>
                  <a:pt x="256" y="232"/>
                </a:lnTo>
                <a:lnTo>
                  <a:pt x="280" y="232"/>
                </a:lnTo>
                <a:lnTo>
                  <a:pt x="304" y="224"/>
                </a:lnTo>
                <a:lnTo>
                  <a:pt x="328" y="216"/>
                </a:lnTo>
                <a:lnTo>
                  <a:pt x="352" y="208"/>
                </a:lnTo>
                <a:lnTo>
                  <a:pt x="376" y="200"/>
                </a:lnTo>
                <a:lnTo>
                  <a:pt x="400" y="192"/>
                </a:lnTo>
                <a:lnTo>
                  <a:pt x="424" y="176"/>
                </a:lnTo>
                <a:lnTo>
                  <a:pt x="448" y="168"/>
                </a:lnTo>
                <a:lnTo>
                  <a:pt x="472" y="160"/>
                </a:lnTo>
                <a:lnTo>
                  <a:pt x="496" y="144"/>
                </a:lnTo>
                <a:lnTo>
                  <a:pt x="520" y="136"/>
                </a:lnTo>
                <a:lnTo>
                  <a:pt x="544" y="120"/>
                </a:lnTo>
                <a:lnTo>
                  <a:pt x="568" y="104"/>
                </a:lnTo>
                <a:lnTo>
                  <a:pt x="592" y="88"/>
                </a:lnTo>
                <a:lnTo>
                  <a:pt x="616" y="72"/>
                </a:lnTo>
                <a:lnTo>
                  <a:pt x="640" y="64"/>
                </a:lnTo>
                <a:lnTo>
                  <a:pt x="672" y="48"/>
                </a:lnTo>
                <a:lnTo>
                  <a:pt x="696" y="40"/>
                </a:lnTo>
                <a:lnTo>
                  <a:pt x="720" y="32"/>
                </a:lnTo>
                <a:lnTo>
                  <a:pt x="744" y="24"/>
                </a:lnTo>
                <a:lnTo>
                  <a:pt x="768" y="24"/>
                </a:lnTo>
                <a:lnTo>
                  <a:pt x="792" y="16"/>
                </a:lnTo>
                <a:lnTo>
                  <a:pt x="816" y="8"/>
                </a:lnTo>
                <a:lnTo>
                  <a:pt x="840" y="8"/>
                </a:lnTo>
                <a:lnTo>
                  <a:pt x="864" y="0"/>
                </a:lnTo>
                <a:lnTo>
                  <a:pt x="888" y="0"/>
                </a:lnTo>
                <a:lnTo>
                  <a:pt x="912" y="0"/>
                </a:lnTo>
                <a:lnTo>
                  <a:pt x="936" y="0"/>
                </a:lnTo>
                <a:lnTo>
                  <a:pt x="960" y="0"/>
                </a:lnTo>
                <a:lnTo>
                  <a:pt x="984" y="0"/>
                </a:lnTo>
                <a:lnTo>
                  <a:pt x="1056" y="0"/>
                </a:lnTo>
                <a:lnTo>
                  <a:pt x="1128" y="8"/>
                </a:lnTo>
                <a:lnTo>
                  <a:pt x="1152" y="16"/>
                </a:lnTo>
                <a:lnTo>
                  <a:pt x="1176" y="32"/>
                </a:lnTo>
                <a:lnTo>
                  <a:pt x="1200" y="40"/>
                </a:lnTo>
                <a:lnTo>
                  <a:pt x="1224" y="48"/>
                </a:lnTo>
                <a:lnTo>
                  <a:pt x="1248" y="64"/>
                </a:lnTo>
                <a:lnTo>
                  <a:pt x="1272" y="80"/>
                </a:lnTo>
                <a:lnTo>
                  <a:pt x="1296" y="88"/>
                </a:lnTo>
                <a:lnTo>
                  <a:pt x="1320" y="96"/>
                </a:lnTo>
                <a:lnTo>
                  <a:pt x="1344" y="112"/>
                </a:lnTo>
                <a:lnTo>
                  <a:pt x="1376" y="120"/>
                </a:lnTo>
                <a:lnTo>
                  <a:pt x="1400" y="128"/>
                </a:lnTo>
                <a:lnTo>
                  <a:pt x="1424" y="144"/>
                </a:lnTo>
                <a:lnTo>
                  <a:pt x="1448" y="160"/>
                </a:lnTo>
                <a:lnTo>
                  <a:pt x="1480" y="168"/>
                </a:lnTo>
                <a:lnTo>
                  <a:pt x="1504" y="176"/>
                </a:lnTo>
                <a:lnTo>
                  <a:pt x="1528" y="184"/>
                </a:lnTo>
                <a:lnTo>
                  <a:pt x="1552" y="192"/>
                </a:lnTo>
                <a:lnTo>
                  <a:pt x="1576" y="208"/>
                </a:lnTo>
                <a:lnTo>
                  <a:pt x="1600" y="216"/>
                </a:lnTo>
                <a:lnTo>
                  <a:pt x="1624" y="224"/>
                </a:lnTo>
                <a:lnTo>
                  <a:pt x="1648" y="224"/>
                </a:lnTo>
                <a:lnTo>
                  <a:pt x="1672" y="232"/>
                </a:lnTo>
                <a:lnTo>
                  <a:pt x="1704" y="240"/>
                </a:lnTo>
                <a:lnTo>
                  <a:pt x="1728" y="248"/>
                </a:lnTo>
                <a:lnTo>
                  <a:pt x="1752" y="248"/>
                </a:lnTo>
                <a:lnTo>
                  <a:pt x="1776" y="256"/>
                </a:lnTo>
                <a:lnTo>
                  <a:pt x="1800" y="256"/>
                </a:lnTo>
                <a:lnTo>
                  <a:pt x="1824" y="256"/>
                </a:lnTo>
                <a:lnTo>
                  <a:pt x="1848" y="256"/>
                </a:lnTo>
                <a:lnTo>
                  <a:pt x="1872" y="25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384550" y="3143250"/>
            <a:ext cx="3884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908550" y="230505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917950" y="29146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6051550" y="29146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821363" y="3219450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>
              <a:spcBef>
                <a:spcPct val="50000"/>
              </a:spcBef>
            </a:pPr>
            <a:r>
              <a:rPr lang="en-GB" sz="1600">
                <a:latin typeface="Times New Roman" pitchFamily="18" charset="0"/>
              </a:rPr>
              <a:t>18.21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611563" y="3219450"/>
            <a:ext cx="731837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>
              <a:spcBef>
                <a:spcPct val="50000"/>
              </a:spcBef>
            </a:pPr>
            <a:r>
              <a:rPr lang="en-GB" sz="1600">
                <a:latin typeface="Times New Roman" pitchFamily="18" charset="0"/>
              </a:rPr>
              <a:t>16.79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983163" y="2228850"/>
            <a:ext cx="836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Times New Roman" pitchFamily="18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536950" y="3581400"/>
            <a:ext cx="0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2882900" y="367665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4973638" y="2228850"/>
          <a:ext cx="7032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3" imgW="393480" imgH="228600" progId="Equation.3">
                  <p:embed/>
                </p:oleObj>
              </mc:Choice>
              <mc:Fallback>
                <p:oleObj name="Equation" r:id="rId3" imgW="393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8" y="2228850"/>
                        <a:ext cx="70326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4603750" y="32194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>
                <a:latin typeface="Times New Roman" pitchFamily="18" charset="0"/>
              </a:rPr>
              <a:t>17.5</a:t>
            </a:r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1676400" y="3962400"/>
            <a:ext cx="3884613" cy="593725"/>
          </a:xfrm>
          <a:custGeom>
            <a:avLst/>
            <a:gdLst>
              <a:gd name="T0" fmla="*/ 32 w 1873"/>
              <a:gd name="T1" fmla="*/ 248 h 257"/>
              <a:gd name="T2" fmla="*/ 88 w 1873"/>
              <a:gd name="T3" fmla="*/ 240 h 257"/>
              <a:gd name="T4" fmla="*/ 136 w 1873"/>
              <a:gd name="T5" fmla="*/ 240 h 257"/>
              <a:gd name="T6" fmla="*/ 184 w 1873"/>
              <a:gd name="T7" fmla="*/ 240 h 257"/>
              <a:gd name="T8" fmla="*/ 232 w 1873"/>
              <a:gd name="T9" fmla="*/ 240 h 257"/>
              <a:gd name="T10" fmla="*/ 280 w 1873"/>
              <a:gd name="T11" fmla="*/ 232 h 257"/>
              <a:gd name="T12" fmla="*/ 328 w 1873"/>
              <a:gd name="T13" fmla="*/ 216 h 257"/>
              <a:gd name="T14" fmla="*/ 376 w 1873"/>
              <a:gd name="T15" fmla="*/ 200 h 257"/>
              <a:gd name="T16" fmla="*/ 424 w 1873"/>
              <a:gd name="T17" fmla="*/ 176 h 257"/>
              <a:gd name="T18" fmla="*/ 472 w 1873"/>
              <a:gd name="T19" fmla="*/ 160 h 257"/>
              <a:gd name="T20" fmla="*/ 520 w 1873"/>
              <a:gd name="T21" fmla="*/ 136 h 257"/>
              <a:gd name="T22" fmla="*/ 568 w 1873"/>
              <a:gd name="T23" fmla="*/ 104 h 257"/>
              <a:gd name="T24" fmla="*/ 616 w 1873"/>
              <a:gd name="T25" fmla="*/ 72 h 257"/>
              <a:gd name="T26" fmla="*/ 672 w 1873"/>
              <a:gd name="T27" fmla="*/ 48 h 257"/>
              <a:gd name="T28" fmla="*/ 720 w 1873"/>
              <a:gd name="T29" fmla="*/ 32 h 257"/>
              <a:gd name="T30" fmla="*/ 768 w 1873"/>
              <a:gd name="T31" fmla="*/ 24 h 257"/>
              <a:gd name="T32" fmla="*/ 816 w 1873"/>
              <a:gd name="T33" fmla="*/ 8 h 257"/>
              <a:gd name="T34" fmla="*/ 864 w 1873"/>
              <a:gd name="T35" fmla="*/ 0 h 257"/>
              <a:gd name="T36" fmla="*/ 912 w 1873"/>
              <a:gd name="T37" fmla="*/ 0 h 257"/>
              <a:gd name="T38" fmla="*/ 960 w 1873"/>
              <a:gd name="T39" fmla="*/ 0 h 257"/>
              <a:gd name="T40" fmla="*/ 1056 w 1873"/>
              <a:gd name="T41" fmla="*/ 0 h 257"/>
              <a:gd name="T42" fmla="*/ 1152 w 1873"/>
              <a:gd name="T43" fmla="*/ 16 h 257"/>
              <a:gd name="T44" fmla="*/ 1200 w 1873"/>
              <a:gd name="T45" fmla="*/ 40 h 257"/>
              <a:gd name="T46" fmla="*/ 1248 w 1873"/>
              <a:gd name="T47" fmla="*/ 64 h 257"/>
              <a:gd name="T48" fmla="*/ 1296 w 1873"/>
              <a:gd name="T49" fmla="*/ 88 h 257"/>
              <a:gd name="T50" fmla="*/ 1344 w 1873"/>
              <a:gd name="T51" fmla="*/ 112 h 257"/>
              <a:gd name="T52" fmla="*/ 1400 w 1873"/>
              <a:gd name="T53" fmla="*/ 128 h 257"/>
              <a:gd name="T54" fmla="*/ 1448 w 1873"/>
              <a:gd name="T55" fmla="*/ 160 h 257"/>
              <a:gd name="T56" fmla="*/ 1504 w 1873"/>
              <a:gd name="T57" fmla="*/ 176 h 257"/>
              <a:gd name="T58" fmla="*/ 1552 w 1873"/>
              <a:gd name="T59" fmla="*/ 192 h 257"/>
              <a:gd name="T60" fmla="*/ 1600 w 1873"/>
              <a:gd name="T61" fmla="*/ 216 h 257"/>
              <a:gd name="T62" fmla="*/ 1648 w 1873"/>
              <a:gd name="T63" fmla="*/ 224 h 257"/>
              <a:gd name="T64" fmla="*/ 1704 w 1873"/>
              <a:gd name="T65" fmla="*/ 240 h 257"/>
              <a:gd name="T66" fmla="*/ 1752 w 1873"/>
              <a:gd name="T67" fmla="*/ 248 h 257"/>
              <a:gd name="T68" fmla="*/ 1800 w 1873"/>
              <a:gd name="T69" fmla="*/ 256 h 257"/>
              <a:gd name="T70" fmla="*/ 1848 w 1873"/>
              <a:gd name="T71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73" h="257">
                <a:moveTo>
                  <a:pt x="0" y="232"/>
                </a:moveTo>
                <a:lnTo>
                  <a:pt x="32" y="248"/>
                </a:lnTo>
                <a:lnTo>
                  <a:pt x="64" y="240"/>
                </a:lnTo>
                <a:lnTo>
                  <a:pt x="88" y="240"/>
                </a:lnTo>
                <a:lnTo>
                  <a:pt x="112" y="240"/>
                </a:lnTo>
                <a:lnTo>
                  <a:pt x="136" y="240"/>
                </a:lnTo>
                <a:lnTo>
                  <a:pt x="160" y="240"/>
                </a:lnTo>
                <a:lnTo>
                  <a:pt x="184" y="240"/>
                </a:lnTo>
                <a:lnTo>
                  <a:pt x="208" y="240"/>
                </a:lnTo>
                <a:lnTo>
                  <a:pt x="232" y="240"/>
                </a:lnTo>
                <a:lnTo>
                  <a:pt x="256" y="232"/>
                </a:lnTo>
                <a:lnTo>
                  <a:pt x="280" y="232"/>
                </a:lnTo>
                <a:lnTo>
                  <a:pt x="304" y="224"/>
                </a:lnTo>
                <a:lnTo>
                  <a:pt x="328" y="216"/>
                </a:lnTo>
                <a:lnTo>
                  <a:pt x="352" y="208"/>
                </a:lnTo>
                <a:lnTo>
                  <a:pt x="376" y="200"/>
                </a:lnTo>
                <a:lnTo>
                  <a:pt x="400" y="192"/>
                </a:lnTo>
                <a:lnTo>
                  <a:pt x="424" y="176"/>
                </a:lnTo>
                <a:lnTo>
                  <a:pt x="448" y="168"/>
                </a:lnTo>
                <a:lnTo>
                  <a:pt x="472" y="160"/>
                </a:lnTo>
                <a:lnTo>
                  <a:pt x="496" y="144"/>
                </a:lnTo>
                <a:lnTo>
                  <a:pt x="520" y="136"/>
                </a:lnTo>
                <a:lnTo>
                  <a:pt x="544" y="120"/>
                </a:lnTo>
                <a:lnTo>
                  <a:pt x="568" y="104"/>
                </a:lnTo>
                <a:lnTo>
                  <a:pt x="592" y="88"/>
                </a:lnTo>
                <a:lnTo>
                  <a:pt x="616" y="72"/>
                </a:lnTo>
                <a:lnTo>
                  <a:pt x="640" y="64"/>
                </a:lnTo>
                <a:lnTo>
                  <a:pt x="672" y="48"/>
                </a:lnTo>
                <a:lnTo>
                  <a:pt x="696" y="40"/>
                </a:lnTo>
                <a:lnTo>
                  <a:pt x="720" y="32"/>
                </a:lnTo>
                <a:lnTo>
                  <a:pt x="744" y="24"/>
                </a:lnTo>
                <a:lnTo>
                  <a:pt x="768" y="24"/>
                </a:lnTo>
                <a:lnTo>
                  <a:pt x="792" y="16"/>
                </a:lnTo>
                <a:lnTo>
                  <a:pt x="816" y="8"/>
                </a:lnTo>
                <a:lnTo>
                  <a:pt x="840" y="8"/>
                </a:lnTo>
                <a:lnTo>
                  <a:pt x="864" y="0"/>
                </a:lnTo>
                <a:lnTo>
                  <a:pt x="888" y="0"/>
                </a:lnTo>
                <a:lnTo>
                  <a:pt x="912" y="0"/>
                </a:lnTo>
                <a:lnTo>
                  <a:pt x="936" y="0"/>
                </a:lnTo>
                <a:lnTo>
                  <a:pt x="960" y="0"/>
                </a:lnTo>
                <a:lnTo>
                  <a:pt x="984" y="0"/>
                </a:lnTo>
                <a:lnTo>
                  <a:pt x="1056" y="0"/>
                </a:lnTo>
                <a:lnTo>
                  <a:pt x="1128" y="8"/>
                </a:lnTo>
                <a:lnTo>
                  <a:pt x="1152" y="16"/>
                </a:lnTo>
                <a:lnTo>
                  <a:pt x="1176" y="32"/>
                </a:lnTo>
                <a:lnTo>
                  <a:pt x="1200" y="40"/>
                </a:lnTo>
                <a:lnTo>
                  <a:pt x="1224" y="48"/>
                </a:lnTo>
                <a:lnTo>
                  <a:pt x="1248" y="64"/>
                </a:lnTo>
                <a:lnTo>
                  <a:pt x="1272" y="80"/>
                </a:lnTo>
                <a:lnTo>
                  <a:pt x="1296" y="88"/>
                </a:lnTo>
                <a:lnTo>
                  <a:pt x="1320" y="96"/>
                </a:lnTo>
                <a:lnTo>
                  <a:pt x="1344" y="112"/>
                </a:lnTo>
                <a:lnTo>
                  <a:pt x="1376" y="120"/>
                </a:lnTo>
                <a:lnTo>
                  <a:pt x="1400" y="128"/>
                </a:lnTo>
                <a:lnTo>
                  <a:pt x="1424" y="144"/>
                </a:lnTo>
                <a:lnTo>
                  <a:pt x="1448" y="160"/>
                </a:lnTo>
                <a:lnTo>
                  <a:pt x="1480" y="168"/>
                </a:lnTo>
                <a:lnTo>
                  <a:pt x="1504" y="176"/>
                </a:lnTo>
                <a:lnTo>
                  <a:pt x="1528" y="184"/>
                </a:lnTo>
                <a:lnTo>
                  <a:pt x="1552" y="192"/>
                </a:lnTo>
                <a:lnTo>
                  <a:pt x="1576" y="208"/>
                </a:lnTo>
                <a:lnTo>
                  <a:pt x="1600" y="216"/>
                </a:lnTo>
                <a:lnTo>
                  <a:pt x="1624" y="224"/>
                </a:lnTo>
                <a:lnTo>
                  <a:pt x="1648" y="224"/>
                </a:lnTo>
                <a:lnTo>
                  <a:pt x="1672" y="232"/>
                </a:lnTo>
                <a:lnTo>
                  <a:pt x="1704" y="240"/>
                </a:lnTo>
                <a:lnTo>
                  <a:pt x="1728" y="248"/>
                </a:lnTo>
                <a:lnTo>
                  <a:pt x="1752" y="248"/>
                </a:lnTo>
                <a:lnTo>
                  <a:pt x="1776" y="256"/>
                </a:lnTo>
                <a:lnTo>
                  <a:pt x="1800" y="256"/>
                </a:lnTo>
                <a:lnTo>
                  <a:pt x="1824" y="256"/>
                </a:lnTo>
                <a:lnTo>
                  <a:pt x="1848" y="256"/>
                </a:lnTo>
                <a:lnTo>
                  <a:pt x="1872" y="25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2012949" y="4572000"/>
            <a:ext cx="434749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3644900" y="3733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3719513" y="3657600"/>
            <a:ext cx="836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562603"/>
              </p:ext>
            </p:extLst>
          </p:nvPr>
        </p:nvGraphicFramePr>
        <p:xfrm>
          <a:off x="2483768" y="3717032"/>
          <a:ext cx="6842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5" imgW="380880" imgH="215640" progId="Equation.3">
                  <p:embed/>
                </p:oleObj>
              </mc:Choice>
              <mc:Fallback>
                <p:oleObj name="Equation" r:id="rId5" imgW="380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717032"/>
                        <a:ext cx="68421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3340100" y="46482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>
                <a:latin typeface="Times New Roman" pitchFamily="18" charset="0"/>
              </a:rPr>
              <a:t>16.5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438400" y="1981200"/>
            <a:ext cx="17367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>
              <a:spcBef>
                <a:spcPct val="50000"/>
              </a:spcBef>
            </a:pPr>
            <a:r>
              <a:rPr lang="en-GB" sz="1600" dirty="0">
                <a:solidFill>
                  <a:srgbClr val="002060"/>
                </a:solidFill>
                <a:latin typeface="Times New Roman" pitchFamily="18" charset="0"/>
              </a:rPr>
              <a:t>Non-Rejection region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360443" y="2819400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>
              <a:spcBef>
                <a:spcPct val="50000"/>
              </a:spcBef>
            </a:pPr>
            <a:r>
              <a:rPr lang="en-GB" sz="1600" dirty="0">
                <a:latin typeface="Times New Roman" pitchFamily="18" charset="0"/>
                <a:sym typeface="Symbol" pitchFamily="18" charset="2"/>
              </a:rPr>
              <a:t>/2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3306763" y="2743200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>
              <a:spcBef>
                <a:spcPct val="50000"/>
              </a:spcBef>
            </a:pPr>
            <a:r>
              <a:rPr lang="en-GB" sz="1600">
                <a:latin typeface="Times New Roman" pitchFamily="18" charset="0"/>
                <a:sym typeface="Symbol" pitchFamily="18" charset="2"/>
              </a:rPr>
              <a:t>/2</a:t>
            </a:r>
            <a:endParaRPr lang="en-GB" sz="1600">
              <a:latin typeface="Times New Roman" pitchFamily="18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 flipV="1">
            <a:off x="3657600" y="22860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5959475" y="2286000"/>
            <a:ext cx="173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>
              <a:spcBef>
                <a:spcPct val="50000"/>
              </a:spcBef>
            </a:pPr>
            <a:r>
              <a:rPr lang="en-GB" sz="1600" dirty="0">
                <a:solidFill>
                  <a:srgbClr val="002060"/>
                </a:solidFill>
                <a:latin typeface="Times New Roman" pitchFamily="18" charset="0"/>
              </a:rPr>
              <a:t>Rejection region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1524000" y="2819400"/>
            <a:ext cx="173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>
              <a:spcBef>
                <a:spcPct val="50000"/>
              </a:spcBef>
            </a:pPr>
            <a:r>
              <a:rPr lang="en-GB" sz="1600" dirty="0">
                <a:solidFill>
                  <a:srgbClr val="002060"/>
                </a:solidFill>
                <a:latin typeface="Times New Roman" pitchFamily="18" charset="0"/>
              </a:rPr>
              <a:t>Rejection region</a:t>
            </a: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6096000" y="25146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 flipV="1">
            <a:off x="2971800" y="3048000"/>
            <a:ext cx="838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H="1">
            <a:off x="3917950" y="3962401"/>
            <a:ext cx="5978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 flipH="1">
            <a:off x="3962400" y="5105400"/>
            <a:ext cx="21113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 flipH="1">
            <a:off x="6073775" y="4114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4724400" y="47244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b="1" i="1">
                <a:latin typeface="Times New Roman" pitchFamily="18" charset="0"/>
                <a:sym typeface="Symbol" pitchFamily="18" charset="2"/>
              </a:rPr>
              <a:t></a:t>
            </a:r>
            <a:endParaRPr lang="en-GB" sz="1600">
              <a:latin typeface="Times New Roman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949700" y="4221089"/>
            <a:ext cx="414612" cy="230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044567" y="4293098"/>
            <a:ext cx="472145" cy="24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436320" y="4365106"/>
            <a:ext cx="351704" cy="191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669112" y="4437113"/>
            <a:ext cx="262928" cy="134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908550" y="4509120"/>
            <a:ext cx="175890" cy="67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949700" y="4144088"/>
            <a:ext cx="315059" cy="14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6" idx="27"/>
          </p:cNvCxnSpPr>
          <p:nvPr/>
        </p:nvCxnSpPr>
        <p:spPr>
          <a:xfrm flipV="1">
            <a:off x="4211580" y="4332034"/>
            <a:ext cx="467981" cy="239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6" idx="22"/>
          </p:cNvCxnSpPr>
          <p:nvPr/>
        </p:nvCxnSpPr>
        <p:spPr>
          <a:xfrm flipV="1">
            <a:off x="3923928" y="4054809"/>
            <a:ext cx="241279" cy="94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61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36756979-9D26-471C-BB24-66B3BF54A0C8}" type="slidenum">
              <a:rPr lang="en-GB"/>
              <a:pPr/>
              <a:t>8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3333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3200" b="1" dirty="0">
                <a:solidFill>
                  <a:schemeClr val="tx2"/>
                </a:solidFill>
              </a:rPr>
              <a:t>Example contd. </a:t>
            </a:r>
            <a:endParaRPr lang="en-GB" sz="3200" b="1" dirty="0" smtClean="0">
              <a:solidFill>
                <a:schemeClr val="tx2"/>
              </a:solidFill>
            </a:endParaRPr>
          </a:p>
          <a:p>
            <a:r>
              <a:rPr lang="en-GB" sz="2400" b="1" dirty="0" smtClean="0">
                <a:solidFill>
                  <a:schemeClr val="tx2"/>
                </a:solidFill>
              </a:rPr>
              <a:t>Power </a:t>
            </a:r>
            <a:r>
              <a:rPr lang="en-GB" sz="2400" b="1" dirty="0">
                <a:solidFill>
                  <a:schemeClr val="tx2"/>
                </a:solidFill>
              </a:rPr>
              <a:t>under alternative </a:t>
            </a:r>
            <a:r>
              <a:rPr lang="en-GB" sz="2400" b="1" i="1" dirty="0" smtClean="0">
                <a:solidFill>
                  <a:schemeClr val="tx2"/>
                </a:solidFill>
                <a:sym typeface="Symbol" pitchFamily="18" charset="2"/>
              </a:rPr>
              <a:t></a:t>
            </a:r>
            <a:r>
              <a:rPr lang="en-GB" sz="2400" b="1" dirty="0" smtClean="0">
                <a:solidFill>
                  <a:schemeClr val="tx2"/>
                </a:solidFill>
                <a:sym typeface="Symbol" pitchFamily="18" charset="2"/>
              </a:rPr>
              <a:t>  for </a:t>
            </a:r>
            <a:r>
              <a:rPr lang="en-GB" sz="2400" b="1" dirty="0">
                <a:solidFill>
                  <a:schemeClr val="tx2"/>
                </a:solidFill>
                <a:sym typeface="Symbol" pitchFamily="18" charset="2"/>
              </a:rPr>
              <a:t>given </a:t>
            </a:r>
            <a:r>
              <a:rPr lang="en-GB" sz="2400" b="1" i="1" dirty="0">
                <a:solidFill>
                  <a:schemeClr val="tx2"/>
                </a:solidFill>
                <a:sym typeface="Symbol" pitchFamily="18" charset="2"/>
              </a:rPr>
              <a:t></a:t>
            </a:r>
            <a:r>
              <a:rPr lang="en-GB" sz="3200" b="1" dirty="0">
                <a:solidFill>
                  <a:schemeClr val="tx2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557338"/>
            <a:ext cx="7772400" cy="4968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GB" sz="2200" b="1" dirty="0">
                <a:solidFill>
                  <a:srgbClr val="002060"/>
                </a:solidFill>
              </a:rPr>
              <a:t>Possible values of </a:t>
            </a:r>
            <a:r>
              <a:rPr lang="en-GB" sz="2200" b="1" i="1" dirty="0">
                <a:solidFill>
                  <a:srgbClr val="002060"/>
                </a:solidFill>
                <a:sym typeface="Symbol" pitchFamily="18" charset="2"/>
              </a:rPr>
              <a:t></a:t>
            </a:r>
            <a:r>
              <a:rPr lang="en-GB" sz="2200" b="1" dirty="0">
                <a:solidFill>
                  <a:srgbClr val="002060"/>
                </a:solidFill>
                <a:sym typeface="Symbol" pitchFamily="18" charset="2"/>
              </a:rPr>
              <a:t>         </a:t>
            </a:r>
            <a:r>
              <a:rPr lang="en-GB" sz="2200" b="1" i="1" dirty="0">
                <a:solidFill>
                  <a:srgbClr val="002060"/>
                </a:solidFill>
                <a:sym typeface="Symbol" pitchFamily="18" charset="2"/>
              </a:rPr>
              <a:t>             1-</a:t>
            </a:r>
            <a:endParaRPr lang="en-GB" sz="2200" b="1" dirty="0">
              <a:solidFill>
                <a:srgbClr val="002060"/>
              </a:solidFill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200" b="1" dirty="0">
                <a:solidFill>
                  <a:srgbClr val="002060"/>
                </a:solidFill>
                <a:sym typeface="Symbol" pitchFamily="18" charset="2"/>
              </a:rPr>
              <a:t>under</a:t>
            </a:r>
            <a:r>
              <a:rPr lang="en-GB" sz="2200" b="1" i="1" dirty="0">
                <a:solidFill>
                  <a:srgbClr val="002060"/>
                </a:solidFill>
                <a:sym typeface="Symbol" pitchFamily="18" charset="2"/>
              </a:rPr>
              <a:t> H</a:t>
            </a:r>
            <a:r>
              <a:rPr lang="en-GB" sz="2200" b="1" i="1" baseline="-25000" dirty="0">
                <a:solidFill>
                  <a:srgbClr val="002060"/>
                </a:solidFill>
                <a:sym typeface="Symbol" pitchFamily="18" charset="2"/>
              </a:rPr>
              <a:t>1</a:t>
            </a:r>
            <a:r>
              <a:rPr lang="en-GB" sz="2200" b="1" i="1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200" b="1" dirty="0">
                <a:solidFill>
                  <a:srgbClr val="002060"/>
                </a:solidFill>
                <a:sym typeface="Symbol" pitchFamily="18" charset="2"/>
              </a:rPr>
              <a:t>for </a:t>
            </a:r>
            <a:r>
              <a:rPr lang="en-GB" sz="2200" b="1" i="1" dirty="0">
                <a:solidFill>
                  <a:srgbClr val="002060"/>
                </a:solidFill>
                <a:sym typeface="Symbol" pitchFamily="18" charset="2"/>
              </a:rPr>
              <a:t>H</a:t>
            </a:r>
            <a:r>
              <a:rPr lang="en-GB" sz="2200" b="1" i="1" baseline="-25000" dirty="0">
                <a:solidFill>
                  <a:srgbClr val="002060"/>
                </a:solidFill>
                <a:sym typeface="Symbol" pitchFamily="18" charset="2"/>
              </a:rPr>
              <a:t>0 </a:t>
            </a:r>
            <a:r>
              <a:rPr lang="en-GB" sz="2200" b="1" dirty="0">
                <a:solidFill>
                  <a:srgbClr val="002060"/>
                </a:solidFill>
                <a:sym typeface="Symbol" pitchFamily="18" charset="2"/>
              </a:rPr>
              <a:t>false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                 16.0                   0.0143     0.9857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                 16.5                   0.2090     0.7910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                 17.0                   0.7190     0.2810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                 18.0                   0.7190     0.2810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                 18.5                   0.2090     0.7910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                 19.0                   0.0143     0.9857</a:t>
            </a:r>
          </a:p>
          <a:p>
            <a:pPr marL="342900" indent="-342900">
              <a:spcBef>
                <a:spcPct val="20000"/>
              </a:spcBef>
            </a:pPr>
            <a:endParaRPr lang="en-GB" sz="20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Balancing </a:t>
            </a:r>
            <a:r>
              <a:rPr lang="en-GB" sz="2200" b="1" i="1" dirty="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GB" sz="2200" b="1" dirty="0">
                <a:sym typeface="Symbol" pitchFamily="18" charset="2"/>
              </a:rPr>
              <a:t>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and </a:t>
            </a:r>
            <a:r>
              <a:rPr lang="en-GB" sz="2200" b="1" i="1" dirty="0">
                <a:solidFill>
                  <a:srgbClr val="FF0000"/>
                </a:solidFill>
                <a:sym typeface="Symbol" pitchFamily="18" charset="2"/>
              </a:rPr>
              <a:t></a:t>
            </a:r>
            <a:r>
              <a:rPr lang="en-GB" sz="2000" b="1" i="1" dirty="0">
                <a:sym typeface="Symbol" pitchFamily="18" charset="2"/>
              </a:rPr>
              <a:t>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: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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tends to be </a:t>
            </a: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large</a:t>
            </a:r>
            <a:r>
              <a:rPr lang="en-GB" sz="2200" b="1" dirty="0">
                <a:sym typeface="Symbol" pitchFamily="18" charset="2"/>
              </a:rPr>
              <a:t>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c.f.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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unless original hypothesis way off. So decision based on a </a:t>
            </a:r>
            <a:r>
              <a:rPr lang="en-GB" sz="2200" b="1" dirty="0">
                <a:solidFill>
                  <a:srgbClr val="FF0000"/>
                </a:solidFill>
                <a:sym typeface="Symbol" pitchFamily="18" charset="2"/>
              </a:rPr>
              <a:t>rejected</a:t>
            </a:r>
            <a:r>
              <a:rPr lang="en-GB" sz="2200" dirty="0">
                <a:sym typeface="Symbol" pitchFamily="18" charset="2"/>
              </a:rPr>
              <a:t>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H</a:t>
            </a:r>
            <a:r>
              <a:rPr lang="en-GB" sz="2200" i="1" baseline="-25000" dirty="0">
                <a:solidFill>
                  <a:srgbClr val="002060"/>
                </a:solidFill>
                <a:sym typeface="Symbol" pitchFamily="18" charset="2"/>
              </a:rPr>
              <a:t>0</a:t>
            </a:r>
            <a:r>
              <a:rPr lang="en-GB" sz="2200" baseline="-25000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more conclusive than one based on </a:t>
            </a:r>
            <a:r>
              <a:rPr lang="en-GB" sz="2200" i="1" dirty="0">
                <a:solidFill>
                  <a:srgbClr val="002060"/>
                </a:solidFill>
                <a:sym typeface="Symbol" pitchFamily="18" charset="2"/>
              </a:rPr>
              <a:t>H</a:t>
            </a:r>
            <a:r>
              <a:rPr lang="en-GB" sz="2200" i="1" baseline="-25000" dirty="0">
                <a:solidFill>
                  <a:srgbClr val="002060"/>
                </a:solidFill>
                <a:sym typeface="Symbol" pitchFamily="18" charset="2"/>
              </a:rPr>
              <a:t>0</a:t>
            </a:r>
            <a:r>
              <a:rPr lang="en-GB" sz="2200" baseline="-25000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not rejected, as probability 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of being wrong 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is larger in the latter case.</a:t>
            </a:r>
          </a:p>
        </p:txBody>
      </p:sp>
    </p:spTree>
    <p:extLst>
      <p:ext uri="{BB962C8B-B14F-4D97-AF65-F5344CB8AC3E}">
        <p14:creationId xmlns:p14="http://schemas.microsoft.com/office/powerpoint/2010/main" val="193953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B8D8B04F-A7B0-4C5F-816A-0F26191FDE61}" type="slidenum">
              <a:rPr lang="en-GB"/>
              <a:pPr/>
              <a:t>9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260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3200" b="1" dirty="0">
                <a:solidFill>
                  <a:schemeClr val="tx2"/>
                </a:solidFill>
              </a:rPr>
              <a:t>SAMPLE SIZE DETERMINATION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412875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>
                <a:solidFill>
                  <a:srgbClr val="FF0000"/>
                </a:solidFill>
              </a:rPr>
              <a:t>Example</a:t>
            </a:r>
            <a:r>
              <a:rPr lang="en-GB" sz="2200" b="1" dirty="0">
                <a:solidFill>
                  <a:srgbClr val="002060"/>
                </a:solidFill>
              </a:rPr>
              <a:t>: </a:t>
            </a:r>
            <a:r>
              <a:rPr lang="en-GB" sz="2200" dirty="0">
                <a:solidFill>
                  <a:srgbClr val="002060"/>
                </a:solidFill>
              </a:rPr>
              <a:t>Suppose wanted to design a genetic mapping experiment, </a:t>
            </a:r>
            <a:r>
              <a:rPr lang="en-GB" sz="2200" dirty="0" smtClean="0">
                <a:solidFill>
                  <a:srgbClr val="002060"/>
                </a:solidFill>
              </a:rPr>
              <a:t>or comparative product survey. Conventional </a:t>
            </a:r>
            <a:r>
              <a:rPr lang="en-GB" sz="2200" dirty="0">
                <a:solidFill>
                  <a:srgbClr val="002060"/>
                </a:solidFill>
              </a:rPr>
              <a:t>experimental design - ANOVA), genetic marker type </a:t>
            </a:r>
            <a:r>
              <a:rPr lang="en-GB" sz="2200" dirty="0" smtClean="0">
                <a:solidFill>
                  <a:srgbClr val="002060"/>
                </a:solidFill>
              </a:rPr>
              <a:t>(or product type) and </a:t>
            </a:r>
            <a:r>
              <a:rPr lang="en-GB" sz="2200" b="1" dirty="0">
                <a:solidFill>
                  <a:srgbClr val="FF0000"/>
                </a:solidFill>
              </a:rPr>
              <a:t>sample size</a:t>
            </a:r>
            <a:r>
              <a:rPr lang="en-GB" sz="2200" dirty="0"/>
              <a:t> </a:t>
            </a:r>
            <a:r>
              <a:rPr lang="en-GB" sz="2200" dirty="0">
                <a:solidFill>
                  <a:srgbClr val="002060"/>
                </a:solidFill>
              </a:rPr>
              <a:t>considered.</a:t>
            </a:r>
            <a:r>
              <a:rPr lang="en-GB" sz="2200" b="1" dirty="0">
                <a:solidFill>
                  <a:srgbClr val="002060"/>
                </a:solidFill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 b="1" dirty="0"/>
              <a:t>    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 b="1" dirty="0"/>
              <a:t>     </a:t>
            </a:r>
            <a:r>
              <a:rPr lang="en-GB" sz="2200" b="1" dirty="0">
                <a:solidFill>
                  <a:srgbClr val="002060"/>
                </a:solidFill>
              </a:rPr>
              <a:t>Questions might include: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 b="1" dirty="0"/>
              <a:t>     </a:t>
            </a:r>
            <a:r>
              <a:rPr lang="en-GB" sz="2200" dirty="0">
                <a:solidFill>
                  <a:srgbClr val="002060"/>
                </a:solidFill>
              </a:rPr>
              <a:t>What is the </a:t>
            </a:r>
            <a:r>
              <a:rPr lang="en-GB" sz="2200" dirty="0">
                <a:solidFill>
                  <a:srgbClr val="FF0000"/>
                </a:solidFill>
              </a:rPr>
              <a:t>statistical power</a:t>
            </a:r>
            <a:r>
              <a:rPr lang="en-GB" sz="2200" dirty="0"/>
              <a:t> </a:t>
            </a:r>
            <a:r>
              <a:rPr lang="en-GB" sz="2200" dirty="0">
                <a:solidFill>
                  <a:srgbClr val="002060"/>
                </a:solidFill>
              </a:rPr>
              <a:t>to detect linkage for certain progeny size</a:t>
            </a:r>
            <a:r>
              <a:rPr lang="en-GB" sz="2200" dirty="0" smtClean="0">
                <a:solidFill>
                  <a:srgbClr val="002060"/>
                </a:solidFill>
              </a:rPr>
              <a:t>? (or common ‘shared’ consumer preferences, say)</a:t>
            </a:r>
            <a:endParaRPr lang="en-GB" sz="22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200" dirty="0"/>
              <a:t>      </a:t>
            </a:r>
            <a:r>
              <a:rPr lang="en-GB" sz="2200" dirty="0">
                <a:solidFill>
                  <a:srgbClr val="002060"/>
                </a:solidFill>
              </a:rPr>
              <a:t>What is the </a:t>
            </a:r>
            <a:r>
              <a:rPr lang="en-GB" sz="2200" dirty="0">
                <a:solidFill>
                  <a:srgbClr val="FF0000"/>
                </a:solidFill>
              </a:rPr>
              <a:t>precision </a:t>
            </a:r>
            <a:r>
              <a:rPr lang="en-GB" sz="2200" dirty="0">
                <a:solidFill>
                  <a:srgbClr val="002060"/>
                </a:solidFill>
              </a:rPr>
              <a:t>of estimated R.F. </a:t>
            </a:r>
            <a:r>
              <a:rPr lang="en-GB" sz="2200" dirty="0" smtClean="0">
                <a:solidFill>
                  <a:srgbClr val="002060"/>
                </a:solidFill>
              </a:rPr>
              <a:t>(or grouped preferences) when </a:t>
            </a:r>
            <a:r>
              <a:rPr lang="en-GB" sz="2200" dirty="0">
                <a:solidFill>
                  <a:srgbClr val="002060"/>
                </a:solidFill>
              </a:rPr>
              <a:t>sample size is </a:t>
            </a:r>
            <a:r>
              <a:rPr lang="en-GB" sz="2200" i="1" dirty="0">
                <a:solidFill>
                  <a:srgbClr val="002060"/>
                </a:solidFill>
              </a:rPr>
              <a:t>N</a:t>
            </a:r>
            <a:r>
              <a:rPr lang="en-GB" sz="2200" dirty="0">
                <a:solidFill>
                  <a:srgbClr val="002060"/>
                </a:solidFill>
              </a:rPr>
              <a:t>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12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dirty="0">
                <a:solidFill>
                  <a:srgbClr val="002060"/>
                </a:solidFill>
              </a:rPr>
              <a:t>Sample size needed for </a:t>
            </a:r>
            <a:r>
              <a:rPr lang="en-GB" sz="2200" dirty="0">
                <a:solidFill>
                  <a:srgbClr val="FF0000"/>
                </a:solidFill>
              </a:rPr>
              <a:t>specific</a:t>
            </a:r>
            <a:r>
              <a:rPr lang="en-GB" sz="2200" dirty="0"/>
              <a:t> </a:t>
            </a:r>
            <a:r>
              <a:rPr lang="en-GB" sz="2200" b="1" dirty="0">
                <a:solidFill>
                  <a:srgbClr val="002060"/>
                </a:solidFill>
              </a:rPr>
              <a:t>Statistical Power</a:t>
            </a:r>
            <a:r>
              <a:rPr lang="en-GB" sz="2200" dirty="0">
                <a:solidFill>
                  <a:srgbClr val="002060"/>
                </a:solidFill>
              </a:rPr>
              <a:t>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dirty="0">
                <a:solidFill>
                  <a:srgbClr val="002060"/>
                </a:solidFill>
              </a:rPr>
              <a:t>Sample size needed for </a:t>
            </a:r>
            <a:r>
              <a:rPr lang="en-GB" sz="2200" dirty="0">
                <a:solidFill>
                  <a:srgbClr val="FF0000"/>
                </a:solidFill>
              </a:rPr>
              <a:t>specific </a:t>
            </a:r>
            <a:r>
              <a:rPr lang="en-GB" sz="2200" b="1" dirty="0">
                <a:solidFill>
                  <a:srgbClr val="002060"/>
                </a:solidFill>
              </a:rPr>
              <a:t>Confidence Interval</a:t>
            </a:r>
            <a:endParaRPr lang="en-GB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3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1863</Words>
  <Application>Microsoft Office PowerPoint</Application>
  <PresentationFormat>On-screen Show (4:3)</PresentationFormat>
  <Paragraphs>235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Windows User</dc:creator>
  <cp:lastModifiedBy>Windows User</cp:lastModifiedBy>
  <cp:revision>22</cp:revision>
  <dcterms:created xsi:type="dcterms:W3CDTF">2011-10-04T12:35:25Z</dcterms:created>
  <dcterms:modified xsi:type="dcterms:W3CDTF">2011-10-26T17:14:59Z</dcterms:modified>
</cp:coreProperties>
</file>