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82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3CAC4E-F8D4-4178-B469-4B5AC55386A9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85A3A-9025-4B6C-998F-C24CFC5AE04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29B6-7672-4565-A952-20994F0F2BC7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C2520-3D0A-4CCD-AC8B-848D3F318EA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81FFB-4417-48CB-85AC-5B5C1FEFA27A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3A2E1-2D3B-4EFA-83FD-056023E9C7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EF76B-A838-40D7-BA04-9EEBEA126FCB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9E741-AF67-45C0-8469-A917B188B95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EEE0D-8D80-49C8-8EA6-C95F63462C42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BB0B0-A896-4CEB-9F22-2069622F457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3A712-2F52-4FEC-8B31-E16D21F341D7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77C33-2397-4F0B-A6A9-A9EC609D928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1BE47-A9F5-4220-9DB4-797862F88650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F5EC8-9770-4AC6-8EC3-97F2013272C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1D540-3B2B-4FB6-9C65-7B0FD36D17B9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8BA3D-A8B8-4F61-BD41-4BD98E881336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1B6CE-5E5E-4260-B0D2-37CCC238EA5B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01486-486B-48F0-9A4F-F3157E576560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45689-E118-4060-8706-7B342D362F28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449AF-A3D1-426E-90C8-CE2C8A80028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E356A-3CDD-4F4D-99CB-D15FCA3FEF8B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588FF-027C-4ABA-AB13-37B54AD6BF5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E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19FEBC8-9523-4E08-A0F4-A4530013CA88}" type="datetimeFigureOut">
              <a:rPr lang="en-IE"/>
              <a:pPr>
                <a:defRPr/>
              </a:pPr>
              <a:t>29/11/2011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83F495-62D7-49F4-B457-303ED179D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b="1" smtClean="0">
                <a:solidFill>
                  <a:schemeClr val="tx2"/>
                </a:solidFill>
                <a:latin typeface="Verdana" pitchFamily="34" charset="0"/>
              </a:rPr>
              <a:t>DATA ANALYSIS</a:t>
            </a:r>
            <a:endParaRPr lang="en-IE" smtClean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73463"/>
            <a:ext cx="6400800" cy="2065337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IE" sz="2500" b="1" smtClean="0">
              <a:solidFill>
                <a:schemeClr val="tx2"/>
              </a:solidFill>
              <a:latin typeface="Verdana" pitchFamily="34" charset="0"/>
            </a:endParaRPr>
          </a:p>
          <a:p>
            <a:pPr>
              <a:lnSpc>
                <a:spcPct val="70000"/>
              </a:lnSpc>
            </a:pPr>
            <a:r>
              <a:rPr lang="en-IE" sz="2800" b="1" smtClean="0">
                <a:solidFill>
                  <a:schemeClr val="tx2"/>
                </a:solidFill>
                <a:latin typeface="Verdana" pitchFamily="34" charset="0"/>
              </a:rPr>
              <a:t>Module Code: CA660</a:t>
            </a:r>
            <a:endParaRPr lang="en-GB" sz="2800" b="1" smtClean="0">
              <a:solidFill>
                <a:schemeClr val="tx2"/>
              </a:solidFill>
              <a:latin typeface="Verdana" pitchFamily="34" charset="0"/>
            </a:endParaRPr>
          </a:p>
          <a:p>
            <a:pPr>
              <a:lnSpc>
                <a:spcPct val="70000"/>
              </a:lnSpc>
            </a:pPr>
            <a:endParaRPr lang="en-IE" sz="2200" smtClean="0">
              <a:solidFill>
                <a:schemeClr val="tx2"/>
              </a:solidFill>
            </a:endParaRPr>
          </a:p>
          <a:p>
            <a:pPr>
              <a:lnSpc>
                <a:spcPct val="70000"/>
              </a:lnSpc>
            </a:pPr>
            <a:r>
              <a:rPr lang="en-IE" sz="2200" smtClean="0">
                <a:solidFill>
                  <a:schemeClr val="tx2"/>
                </a:solidFill>
              </a:rPr>
              <a:t>                     </a:t>
            </a:r>
            <a:r>
              <a:rPr lang="en-IE" sz="2500" b="1" smtClean="0">
                <a:solidFill>
                  <a:schemeClr val="tx2"/>
                </a:solidFill>
              </a:rPr>
              <a:t>Lecture Block 6:  Alternative estimation methods and their implementation</a:t>
            </a:r>
          </a:p>
          <a:p>
            <a:pPr>
              <a:lnSpc>
                <a:spcPct val="70000"/>
              </a:lnSpc>
            </a:pPr>
            <a:endParaRPr lang="en-GB" sz="2200" smtClean="0">
              <a:solidFill>
                <a:srgbClr val="898989"/>
              </a:solidFill>
            </a:endParaRPr>
          </a:p>
          <a:p>
            <a:pPr>
              <a:lnSpc>
                <a:spcPct val="80000"/>
              </a:lnSpc>
            </a:pPr>
            <a:endParaRPr lang="en-IE" sz="2200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3D46C81-DA2D-4D3D-BDA0-EEB8F326F0DD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12320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MLE Methods in outline contd.</a:t>
            </a:r>
          </a:p>
        </p:txBody>
      </p:sp>
      <p:sp>
        <p:nvSpPr>
          <p:cNvPr id="12321" name="Rectangle 5"/>
          <p:cNvSpPr>
            <a:spLocks noChangeArrowheads="1"/>
          </p:cNvSpPr>
          <p:nvPr/>
        </p:nvSpPr>
        <p:spPr bwMode="auto">
          <a:xfrm>
            <a:off x="468313" y="981075"/>
            <a:ext cx="83518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Newton-Raphson Iteration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Have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</a:rPr>
              <a:t>Score (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) = 0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from previously.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N-R consists of replacing Score by linear terms of  its Taylor expansion, so if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´´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 solution,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 ´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=1st guess</a:t>
            </a:r>
          </a:p>
          <a:p>
            <a:pPr marL="342900" indent="-342900">
              <a:spcBef>
                <a:spcPct val="20000"/>
              </a:spcBef>
            </a:pPr>
            <a:r>
              <a:rPr lang="en-IE" sz="2000">
                <a:latin typeface="Calibri" pitchFamily="34" charset="0"/>
                <a:sym typeface="Symbol" pitchFamily="18" charset="2"/>
              </a:rPr>
              <a:t>                                                                      </a:t>
            </a:r>
            <a:r>
              <a:rPr lang="en-GB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Repeat</a:t>
            </a:r>
            <a:r>
              <a:rPr lang="en-GB">
                <a:latin typeface="Calibri" pitchFamily="34" charset="0"/>
                <a:sym typeface="Symbol" pitchFamily="18" charset="2"/>
              </a:rPr>
              <a:t> </a:t>
            </a: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with </a:t>
            </a:r>
            <a:r>
              <a:rPr lang="en-GB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´´</a:t>
            </a: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replacing</a:t>
            </a: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´</a:t>
            </a:r>
          </a:p>
          <a:p>
            <a:pPr marL="342900" indent="-342900">
              <a:spcBef>
                <a:spcPct val="20000"/>
              </a:spcBef>
            </a:pPr>
            <a:r>
              <a:rPr lang="en-GB">
                <a:latin typeface="Calibri" pitchFamily="34" charset="0"/>
                <a:sym typeface="Symbol" pitchFamily="18" charset="2"/>
              </a:rPr>
              <a:t>                                                                            </a:t>
            </a: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Each iteration - fits a parabola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to  </a:t>
            </a:r>
          </a:p>
          <a:p>
            <a:pPr marL="342900" indent="-342900">
              <a:spcBef>
                <a:spcPct val="20000"/>
              </a:spcBef>
            </a:pPr>
            <a:r>
              <a:rPr lang="en-GB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                                                                          Likelihood Fn.</a:t>
            </a:r>
          </a:p>
          <a:p>
            <a:pPr marL="342900" indent="-342900">
              <a:spcBef>
                <a:spcPct val="20000"/>
              </a:spcBef>
            </a:pPr>
            <a:endParaRPr lang="en-GB" sz="20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endParaRPr lang="en-GB" sz="20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Problems</a:t>
            </a:r>
            <a:r>
              <a:rPr lang="en-GB" sz="2000" b="1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 b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-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Multiple peaks, zero Information, extreme estimates</a:t>
            </a:r>
            <a:r>
              <a:rPr lang="en-GB" sz="2000" b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Multiple parameters</a:t>
            </a:r>
            <a:r>
              <a:rPr lang="en-GB" sz="2000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– need matrix notation, where S matrix e.g. has elements = derivatives of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S(, )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w.r.t.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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and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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respectively. Similarly, Information matrix has terms of form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  <a:sym typeface="Symbol" pitchFamily="18" charset="2"/>
              </a:rPr>
              <a:t>    </a:t>
            </a:r>
          </a:p>
          <a:p>
            <a:pPr marL="342900" indent="-342900">
              <a:spcBef>
                <a:spcPct val="20000"/>
              </a:spcBef>
            </a:pPr>
            <a:endParaRPr lang="en-GB" sz="20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  <a:sym typeface="Symbol" pitchFamily="18" charset="2"/>
              </a:rPr>
              <a:t>  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 Estimates are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  <a:sym typeface="Symbol" pitchFamily="18" charset="2"/>
              </a:rPr>
              <a:t>                                                         </a:t>
            </a:r>
          </a:p>
        </p:txBody>
      </p:sp>
      <p:graphicFrame>
        <p:nvGraphicFramePr>
          <p:cNvPr id="12315" name="Object 27"/>
          <p:cNvGraphicFramePr>
            <a:graphicFrameLocks noChangeAspect="1"/>
          </p:cNvGraphicFramePr>
          <p:nvPr/>
        </p:nvGraphicFramePr>
        <p:xfrm>
          <a:off x="34925" y="2060575"/>
          <a:ext cx="41671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" imgW="2527300" imgH="419100" progId="Equation.3">
                  <p:embed/>
                </p:oleObj>
              </mc:Choice>
              <mc:Fallback>
                <p:oleObj name="Equation" r:id="rId3" imgW="2527300" imgH="4191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060575"/>
                        <a:ext cx="416718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1187450" y="2781300"/>
          <a:ext cx="23955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5" imgW="1409088" imgH="431613" progId="Equation.3">
                  <p:embed/>
                </p:oleObj>
              </mc:Choice>
              <mc:Fallback>
                <p:oleObj name="Equation" r:id="rId5" imgW="1409088" imgH="431613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81300"/>
                        <a:ext cx="2395538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7" name="Object 29"/>
          <p:cNvGraphicFramePr>
            <a:graphicFrameLocks noChangeAspect="1"/>
          </p:cNvGraphicFramePr>
          <p:nvPr/>
        </p:nvGraphicFramePr>
        <p:xfrm>
          <a:off x="4787900" y="5013325"/>
          <a:ext cx="41148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7" imgW="2641600" imgH="482600" progId="Equation.3">
                  <p:embed/>
                </p:oleObj>
              </mc:Choice>
              <mc:Fallback>
                <p:oleObj name="Equation" r:id="rId7" imgW="2641600" imgH="482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013325"/>
                        <a:ext cx="41148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8" name="Object 30"/>
          <p:cNvGraphicFramePr>
            <a:graphicFrameLocks noChangeAspect="1"/>
          </p:cNvGraphicFramePr>
          <p:nvPr/>
        </p:nvGraphicFramePr>
        <p:xfrm>
          <a:off x="2843213" y="5759450"/>
          <a:ext cx="28829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9" imgW="1714500" imgH="457200" progId="Equation.3">
                  <p:embed/>
                </p:oleObj>
              </mc:Choice>
              <mc:Fallback>
                <p:oleObj name="Equation" r:id="rId9" imgW="1714500" imgH="457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759450"/>
                        <a:ext cx="288290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Freeform 11"/>
          <p:cNvSpPr>
            <a:spLocks/>
          </p:cNvSpPr>
          <p:nvPr/>
        </p:nvSpPr>
        <p:spPr bwMode="auto">
          <a:xfrm>
            <a:off x="6372225" y="2887663"/>
            <a:ext cx="1558925" cy="685800"/>
          </a:xfrm>
          <a:custGeom>
            <a:avLst/>
            <a:gdLst>
              <a:gd name="T0" fmla="*/ 0 w 982"/>
              <a:gd name="T1" fmla="*/ 685800 h 432"/>
              <a:gd name="T2" fmla="*/ 792162 w 982"/>
              <a:gd name="T3" fmla="*/ 36513 h 432"/>
              <a:gd name="T4" fmla="*/ 1439863 w 982"/>
              <a:gd name="T5" fmla="*/ 469900 h 432"/>
              <a:gd name="T6" fmla="*/ 1512888 w 982"/>
              <a:gd name="T7" fmla="*/ 541338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982"/>
              <a:gd name="T13" fmla="*/ 0 h 432"/>
              <a:gd name="T14" fmla="*/ 982 w 98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2" h="432">
                <a:moveTo>
                  <a:pt x="0" y="432"/>
                </a:moveTo>
                <a:cubicBezTo>
                  <a:pt x="174" y="239"/>
                  <a:pt x="348" y="46"/>
                  <a:pt x="499" y="23"/>
                </a:cubicBezTo>
                <a:cubicBezTo>
                  <a:pt x="650" y="0"/>
                  <a:pt x="832" y="243"/>
                  <a:pt x="907" y="296"/>
                </a:cubicBezTo>
                <a:cubicBezTo>
                  <a:pt x="982" y="349"/>
                  <a:pt x="967" y="345"/>
                  <a:pt x="953" y="34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12"/>
          <p:cNvSpPr>
            <a:spLocks noChangeShapeType="1"/>
          </p:cNvSpPr>
          <p:nvPr/>
        </p:nvSpPr>
        <p:spPr bwMode="auto">
          <a:xfrm flipH="1">
            <a:off x="7885113" y="3068638"/>
            <a:ext cx="7905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Text Box 13"/>
          <p:cNvSpPr txBox="1">
            <a:spLocks noChangeArrowheads="1"/>
          </p:cNvSpPr>
          <p:nvPr/>
        </p:nvSpPr>
        <p:spPr bwMode="auto">
          <a:xfrm>
            <a:off x="8172450" y="2781300"/>
            <a:ext cx="647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>
                <a:latin typeface="Calibri" pitchFamily="34" charset="0"/>
              </a:rPr>
              <a:t>L.F.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12325" name="Freeform 14"/>
          <p:cNvSpPr>
            <a:spLocks/>
          </p:cNvSpPr>
          <p:nvPr/>
        </p:nvSpPr>
        <p:spPr bwMode="auto">
          <a:xfrm>
            <a:off x="6300788" y="2984500"/>
            <a:ext cx="1150937" cy="588963"/>
          </a:xfrm>
          <a:custGeom>
            <a:avLst/>
            <a:gdLst>
              <a:gd name="T0" fmla="*/ 0 w 725"/>
              <a:gd name="T1" fmla="*/ 515938 h 371"/>
              <a:gd name="T2" fmla="*/ 647700 w 725"/>
              <a:gd name="T3" fmla="*/ 12700 h 371"/>
              <a:gd name="T4" fmla="*/ 1150937 w 725"/>
              <a:gd name="T5" fmla="*/ 588963 h 371"/>
              <a:gd name="T6" fmla="*/ 0 60000 65536"/>
              <a:gd name="T7" fmla="*/ 0 60000 65536"/>
              <a:gd name="T8" fmla="*/ 0 60000 65536"/>
              <a:gd name="T9" fmla="*/ 0 w 725"/>
              <a:gd name="T10" fmla="*/ 0 h 371"/>
              <a:gd name="T11" fmla="*/ 725 w 725"/>
              <a:gd name="T12" fmla="*/ 371 h 3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5" h="371">
                <a:moveTo>
                  <a:pt x="0" y="325"/>
                </a:moveTo>
                <a:cubicBezTo>
                  <a:pt x="143" y="162"/>
                  <a:pt x="287" y="0"/>
                  <a:pt x="408" y="8"/>
                </a:cubicBezTo>
                <a:cubicBezTo>
                  <a:pt x="529" y="16"/>
                  <a:pt x="665" y="311"/>
                  <a:pt x="725" y="371"/>
                </a:cubicBezTo>
              </a:path>
            </a:pathLst>
          </a:custGeom>
          <a:noFill/>
          <a:ln w="9525">
            <a:solidFill>
              <a:srgbClr val="00CC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6" name="Freeform 16"/>
          <p:cNvSpPr>
            <a:spLocks/>
          </p:cNvSpPr>
          <p:nvPr/>
        </p:nvSpPr>
        <p:spPr bwMode="auto">
          <a:xfrm>
            <a:off x="6445250" y="2911475"/>
            <a:ext cx="1295400" cy="733425"/>
          </a:xfrm>
          <a:custGeom>
            <a:avLst/>
            <a:gdLst>
              <a:gd name="T0" fmla="*/ 0 w 816"/>
              <a:gd name="T1" fmla="*/ 733425 h 462"/>
              <a:gd name="T2" fmla="*/ 647700 w 816"/>
              <a:gd name="T3" fmla="*/ 12700 h 462"/>
              <a:gd name="T4" fmla="*/ 1295400 w 816"/>
              <a:gd name="T5" fmla="*/ 660400 h 462"/>
              <a:gd name="T6" fmla="*/ 0 60000 65536"/>
              <a:gd name="T7" fmla="*/ 0 60000 65536"/>
              <a:gd name="T8" fmla="*/ 0 60000 65536"/>
              <a:gd name="T9" fmla="*/ 0 w 816"/>
              <a:gd name="T10" fmla="*/ 0 h 462"/>
              <a:gd name="T11" fmla="*/ 816 w 816"/>
              <a:gd name="T12" fmla="*/ 462 h 4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62">
                <a:moveTo>
                  <a:pt x="0" y="462"/>
                </a:moveTo>
                <a:cubicBezTo>
                  <a:pt x="136" y="239"/>
                  <a:pt x="272" y="16"/>
                  <a:pt x="408" y="8"/>
                </a:cubicBezTo>
                <a:cubicBezTo>
                  <a:pt x="544" y="0"/>
                  <a:pt x="748" y="348"/>
                  <a:pt x="816" y="4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7" name="Line 17"/>
          <p:cNvSpPr>
            <a:spLocks noChangeShapeType="1"/>
          </p:cNvSpPr>
          <p:nvPr/>
        </p:nvSpPr>
        <p:spPr bwMode="auto">
          <a:xfrm flipH="1" flipV="1">
            <a:off x="7451725" y="3571875"/>
            <a:ext cx="865188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8" name="Line 18"/>
          <p:cNvSpPr>
            <a:spLocks noChangeShapeType="1"/>
          </p:cNvSpPr>
          <p:nvPr/>
        </p:nvSpPr>
        <p:spPr bwMode="auto">
          <a:xfrm flipH="1" flipV="1">
            <a:off x="7667625" y="3500438"/>
            <a:ext cx="86518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29" name="Text Box 19"/>
          <p:cNvSpPr txBox="1">
            <a:spLocks noChangeArrowheads="1"/>
          </p:cNvSpPr>
          <p:nvPr/>
        </p:nvSpPr>
        <p:spPr bwMode="auto">
          <a:xfrm>
            <a:off x="8388350" y="3284538"/>
            <a:ext cx="576263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 sz="1600">
                <a:latin typeface="Calibri" pitchFamily="34" charset="0"/>
              </a:rPr>
              <a:t>2</a:t>
            </a:r>
            <a:r>
              <a:rPr lang="en-IE" sz="1600" baseline="30000">
                <a:latin typeface="Calibri" pitchFamily="34" charset="0"/>
              </a:rPr>
              <a:t>nd</a:t>
            </a:r>
          </a:p>
          <a:p>
            <a:pPr>
              <a:spcBef>
                <a:spcPct val="50000"/>
              </a:spcBef>
            </a:pPr>
            <a:r>
              <a:rPr lang="en-IE" sz="1600">
                <a:latin typeface="Calibri" pitchFamily="34" charset="0"/>
              </a:rPr>
              <a:t>1st</a:t>
            </a:r>
            <a:endParaRPr lang="en-GB" sz="1600">
              <a:latin typeface="Calibri" pitchFamily="34" charset="0"/>
            </a:endParaRPr>
          </a:p>
        </p:txBody>
      </p:sp>
      <p:sp>
        <p:nvSpPr>
          <p:cNvPr id="12330" name="Line 20"/>
          <p:cNvSpPr>
            <a:spLocks noChangeShapeType="1"/>
          </p:cNvSpPr>
          <p:nvPr/>
        </p:nvSpPr>
        <p:spPr bwMode="auto">
          <a:xfrm flipV="1">
            <a:off x="6156325" y="2997200"/>
            <a:ext cx="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1" name="Line 21"/>
          <p:cNvSpPr>
            <a:spLocks noChangeShapeType="1"/>
          </p:cNvSpPr>
          <p:nvPr/>
        </p:nvSpPr>
        <p:spPr bwMode="auto">
          <a:xfrm>
            <a:off x="6156325" y="3716338"/>
            <a:ext cx="18716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2" name="Text Box 22"/>
          <p:cNvSpPr txBox="1">
            <a:spLocks noChangeArrowheads="1"/>
          </p:cNvSpPr>
          <p:nvPr/>
        </p:nvSpPr>
        <p:spPr bwMode="auto">
          <a:xfrm>
            <a:off x="8101013" y="364490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  <a:sym typeface="Symbol" pitchFamily="18" charset="2"/>
              </a:rPr>
              <a:t></a:t>
            </a:r>
          </a:p>
        </p:txBody>
      </p:sp>
      <p:sp>
        <p:nvSpPr>
          <p:cNvPr id="12333" name="Line 23"/>
          <p:cNvSpPr>
            <a:spLocks noChangeShapeType="1"/>
          </p:cNvSpPr>
          <p:nvPr/>
        </p:nvSpPr>
        <p:spPr bwMode="auto">
          <a:xfrm>
            <a:off x="6877050" y="29972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4" name="Line 25"/>
          <p:cNvSpPr>
            <a:spLocks noChangeShapeType="1"/>
          </p:cNvSpPr>
          <p:nvPr/>
        </p:nvSpPr>
        <p:spPr bwMode="auto">
          <a:xfrm>
            <a:off x="3276600" y="2565400"/>
            <a:ext cx="0" cy="1428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5" name="Line 27"/>
          <p:cNvSpPr>
            <a:spLocks noChangeShapeType="1"/>
          </p:cNvSpPr>
          <p:nvPr/>
        </p:nvSpPr>
        <p:spPr bwMode="auto">
          <a:xfrm>
            <a:off x="3276600" y="2708275"/>
            <a:ext cx="1079500" cy="5762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36" name="Line 28"/>
          <p:cNvSpPr>
            <a:spLocks noChangeShapeType="1"/>
          </p:cNvSpPr>
          <p:nvPr/>
        </p:nvSpPr>
        <p:spPr bwMode="auto">
          <a:xfrm flipV="1">
            <a:off x="4356100" y="2997200"/>
            <a:ext cx="2520950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7" name="Line 29"/>
          <p:cNvSpPr>
            <a:spLocks noChangeShapeType="1"/>
          </p:cNvSpPr>
          <p:nvPr/>
        </p:nvSpPr>
        <p:spPr bwMode="auto">
          <a:xfrm flipH="1" flipV="1">
            <a:off x="5076825" y="6308725"/>
            <a:ext cx="1511300" cy="730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38" name="Text Box 30"/>
          <p:cNvSpPr txBox="1">
            <a:spLocks noChangeArrowheads="1"/>
          </p:cNvSpPr>
          <p:nvPr/>
        </p:nvSpPr>
        <p:spPr bwMode="auto">
          <a:xfrm>
            <a:off x="6372225" y="6092825"/>
            <a:ext cx="1800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IE">
                <a:solidFill>
                  <a:srgbClr val="002060"/>
                </a:solidFill>
                <a:latin typeface="Calibri" pitchFamily="34" charset="0"/>
              </a:rPr>
              <a:t>Variance of Log-L i.e.S(</a:t>
            </a:r>
            <a:r>
              <a:rPr lang="en-IE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1699657A-9C49-4187-83A1-2164F3B740D8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MLE Methods in outline contd.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23850" y="1219200"/>
            <a:ext cx="8280400" cy="5162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200" dirty="0">
                <a:solidFill>
                  <a:srgbClr val="FF0000"/>
                </a:solidFill>
                <a:latin typeface="+mn-lt"/>
                <a:cs typeface="+mn-cs"/>
              </a:rPr>
              <a:t>Expectation-Maximisation Algorithm</a:t>
            </a:r>
            <a:r>
              <a:rPr lang="en-GB" sz="2000" dirty="0"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- Iterative. 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+mn-cs"/>
              </a:rPr>
              <a:t>Incomplete</a:t>
            </a:r>
            <a:r>
              <a:rPr lang="en-GB" sz="2000" b="1" dirty="0"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data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(Much genomic, financial and other data fit this situation </a:t>
            </a:r>
            <a:r>
              <a:rPr lang="en-GB" sz="2000" i="1" dirty="0">
                <a:solidFill>
                  <a:srgbClr val="00CC00"/>
                </a:solidFill>
                <a:latin typeface="+mn-lt"/>
                <a:cs typeface="+mn-cs"/>
              </a:rPr>
              <a:t>e.g.</a:t>
            </a:r>
            <a:r>
              <a:rPr lang="en-GB" sz="2000" i="1" dirty="0">
                <a:latin typeface="+mn-lt"/>
                <a:cs typeface="+mn-cs"/>
              </a:rPr>
              <a:t> </a:t>
            </a:r>
            <a:r>
              <a:rPr lang="en-GB" sz="2000" i="1" dirty="0">
                <a:solidFill>
                  <a:srgbClr val="00CC00"/>
                </a:solidFill>
                <a:latin typeface="+mn-lt"/>
                <a:cs typeface="+mn-cs"/>
              </a:rPr>
              <a:t>linkage analysis with marker genotypes of F2 progeny. Usually 9 categories observed for 2-locus, 2-allele model, but 16 = complete info.</a:t>
            </a:r>
            <a:r>
              <a:rPr lang="en-GB" sz="2000" dirty="0">
                <a:solidFill>
                  <a:srgbClr val="00CC00"/>
                </a:solidFill>
                <a:latin typeface="+mn-lt"/>
                <a:cs typeface="+mn-cs"/>
              </a:rPr>
              <a:t>, </a:t>
            </a:r>
            <a:r>
              <a:rPr lang="en-GB" sz="2000" i="1" dirty="0">
                <a:solidFill>
                  <a:srgbClr val="00CC00"/>
                </a:solidFill>
                <a:latin typeface="+mn-lt"/>
                <a:cs typeface="+mn-cs"/>
              </a:rPr>
              <a:t>while 14 give info. on linkage. Some hidden, but if linkage parameter known, expected frequencies can be predicted and the complete data restored using ex</a:t>
            </a:r>
            <a:r>
              <a:rPr lang="en-GB" sz="2000" i="1" dirty="0">
                <a:solidFill>
                  <a:srgbClr val="00B050"/>
                </a:solidFill>
                <a:latin typeface="+mn-lt"/>
                <a:cs typeface="+mn-cs"/>
              </a:rPr>
              <a:t>pectat</a:t>
            </a:r>
            <a:r>
              <a:rPr lang="en-GB" sz="2000" i="1" dirty="0">
                <a:solidFill>
                  <a:srgbClr val="00CC00"/>
                </a:solidFill>
                <a:latin typeface="+mn-lt"/>
                <a:cs typeface="+mn-cs"/>
              </a:rPr>
              <a:t>ion</a:t>
            </a:r>
            <a:r>
              <a:rPr lang="en-GB" sz="2000" i="1" dirty="0">
                <a:solidFill>
                  <a:srgbClr val="00B050"/>
                </a:solidFill>
                <a:latin typeface="+mn-lt"/>
                <a:cs typeface="+mn-cs"/>
              </a:rPr>
              <a:t>).</a:t>
            </a:r>
            <a:r>
              <a:rPr lang="en-GB" sz="2000" i="1" dirty="0">
                <a:solidFill>
                  <a:srgbClr val="92D050"/>
                </a:solidFill>
                <a:latin typeface="+mn-lt"/>
                <a:cs typeface="+mn-cs"/>
              </a:rPr>
              <a:t>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1600" i="1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000" b="1" dirty="0">
                <a:solidFill>
                  <a:srgbClr val="002060"/>
                </a:solidFill>
                <a:latin typeface="+mn-lt"/>
                <a:cs typeface="+mn-cs"/>
              </a:rPr>
              <a:t>Steps: </a:t>
            </a:r>
            <a:r>
              <a:rPr lang="en-GB" sz="2000" b="1" dirty="0">
                <a:solidFill>
                  <a:srgbClr val="FF0000"/>
                </a:solidFill>
                <a:latin typeface="+mn-lt"/>
                <a:cs typeface="+mn-cs"/>
              </a:rPr>
              <a:t>(1)</a:t>
            </a:r>
            <a:r>
              <a:rPr lang="en-GB" sz="2000" b="1" dirty="0"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+mn-cs"/>
              </a:rPr>
              <a:t>Expectation</a:t>
            </a:r>
            <a:r>
              <a:rPr lang="en-GB" sz="2000" b="1" dirty="0"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estimates statistics of complete data, given observed incomplete data.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0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000" b="1" dirty="0">
                <a:solidFill>
                  <a:srgbClr val="002060"/>
                </a:solidFill>
                <a:latin typeface="+mn-lt"/>
                <a:cs typeface="+mn-cs"/>
              </a:rPr>
              <a:t>-</a:t>
            </a:r>
            <a:r>
              <a:rPr lang="en-GB" sz="2000" b="1" dirty="0">
                <a:solidFill>
                  <a:srgbClr val="FF0000"/>
                </a:solidFill>
                <a:latin typeface="+mn-lt"/>
                <a:cs typeface="+mn-cs"/>
              </a:rPr>
              <a:t>(2) 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+mn-cs"/>
              </a:rPr>
              <a:t>Maximisation</a:t>
            </a:r>
            <a:r>
              <a:rPr lang="en-GB" sz="2000" dirty="0">
                <a:latin typeface="+mn-lt"/>
                <a:cs typeface="+mn-cs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uses estimated complete data to give MLE. 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0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Iterate till converges (</a:t>
            </a:r>
            <a:r>
              <a:rPr lang="en-GB" sz="2000" dirty="0">
                <a:solidFill>
                  <a:srgbClr val="FF0000"/>
                </a:solidFill>
                <a:latin typeface="+mn-lt"/>
                <a:cs typeface="+mn-cs"/>
              </a:rPr>
              <a:t>no further change</a:t>
            </a:r>
            <a:r>
              <a:rPr lang="en-GB" sz="2000" dirty="0">
                <a:solidFill>
                  <a:srgbClr val="002060"/>
                </a:solidFill>
                <a:latin typeface="+mn-lt"/>
                <a:cs typeface="+mn-cs"/>
              </a:rPr>
              <a:t>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GB" sz="1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BFECD9CC-6D83-4D66-9DE6-BB7670615DFE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13329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IE" sz="3200" b="1">
                <a:solidFill>
                  <a:schemeClr val="tx2"/>
                </a:solidFill>
                <a:latin typeface="Calibri" pitchFamily="34" charset="0"/>
              </a:rPr>
              <a:t>E-M contd.</a:t>
            </a:r>
            <a:endParaRPr lang="en-GB" sz="3200" b="1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33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184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Implementation</a:t>
            </a:r>
            <a:r>
              <a:rPr lang="en-GB" sz="2200" b="1">
                <a:latin typeface="Calibri" pitchFamily="34" charset="0"/>
              </a:rPr>
              <a:t>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200" b="1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Initial guess,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´,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chosen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(e.g. =0.25 say = R.F.).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Taking this as “true”, complete data is estimated, by distributional statements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e.g. P(individual is recombinant, given observed genotype) for R.F. estimation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MLE estimate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´´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computed.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This,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for R.F.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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sum of recombinants/N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. 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Thus MLE, for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f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i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observed count,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</a:t>
            </a:r>
          </a:p>
          <a:p>
            <a:pPr marL="342900" indent="-342900">
              <a:spcBef>
                <a:spcPct val="20000"/>
              </a:spcBef>
            </a:pPr>
            <a:r>
              <a:rPr lang="en-GB" i="1">
                <a:latin typeface="Calibri" pitchFamily="34" charset="0"/>
                <a:sym typeface="Symbol" pitchFamily="18" charset="2"/>
              </a:rPr>
              <a:t>                                         </a:t>
            </a:r>
          </a:p>
          <a:p>
            <a:pPr marL="342900" indent="-342900">
              <a:spcBef>
                <a:spcPct val="20000"/>
              </a:spcBef>
            </a:pPr>
            <a:endParaRPr lang="en-GB" sz="2000">
              <a:solidFill>
                <a:srgbClr val="FF0000"/>
              </a:solidFill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Convergence</a:t>
            </a:r>
            <a:r>
              <a:rPr lang="en-GB" sz="2000" i="1">
                <a:latin typeface="Calibri" pitchFamily="34" charset="0"/>
                <a:sym typeface="Symbol" pitchFamily="18" charset="2"/>
              </a:rPr>
              <a:t> ´´ = ´ </a:t>
            </a:r>
            <a:r>
              <a:rPr lang="en-GB" sz="2000">
                <a:latin typeface="Calibri" pitchFamily="34" charset="0"/>
                <a:sym typeface="Symbol" pitchFamily="18" charset="2"/>
              </a:rPr>
              <a:t>or </a:t>
            </a:r>
            <a:endParaRPr lang="en-GB" sz="2000" i="1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en-GB" sz="2000">
              <a:latin typeface="Calibri" pitchFamily="34" charset="0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787900" y="4652963"/>
          <a:ext cx="23764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358310" imgH="393529" progId="Equation.3">
                  <p:embed/>
                </p:oleObj>
              </mc:Choice>
              <mc:Fallback>
                <p:oleObj name="Equation" r:id="rId3" imgW="1358310" imgH="393529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2376488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348038" y="5516563"/>
          <a:ext cx="30956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841500" imgH="254000" progId="Equation.3">
                  <p:embed/>
                </p:oleObj>
              </mc:Choice>
              <mc:Fallback>
                <p:oleObj name="Equation" r:id="rId5" imgW="1841500" imgH="2540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516563"/>
                        <a:ext cx="30956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255C7AA-0B16-4A9B-BA10-10069B1B7FF6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14375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LIKELIHOOD : C.I. and H.T.</a:t>
            </a:r>
          </a:p>
        </p:txBody>
      </p:sp>
      <p:sp>
        <p:nvSpPr>
          <p:cNvPr id="14376" name="Rectangle 5"/>
          <p:cNvSpPr>
            <a:spLocks noChangeArrowheads="1"/>
          </p:cNvSpPr>
          <p:nvPr/>
        </p:nvSpPr>
        <p:spPr bwMode="auto">
          <a:xfrm>
            <a:off x="684213" y="1125538"/>
            <a:ext cx="8135937" cy="532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Likelihood Ratio Tests</a:t>
            </a:r>
            <a:r>
              <a:rPr lang="en-GB" sz="2000">
                <a:latin typeface="Calibri" pitchFamily="34" charset="0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– c.f. with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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.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Principal Advantage of G</a:t>
            </a:r>
            <a:r>
              <a:rPr lang="en-GB" sz="2000" b="1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is</a:t>
            </a:r>
            <a:r>
              <a:rPr lang="en-GB" sz="2000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Power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, as unknown parameters involved in hypothesis test.</a:t>
            </a:r>
            <a:endParaRPr lang="en-GB" sz="2000" i="1">
              <a:solidFill>
                <a:srgbClr val="002060"/>
              </a:solidFill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     Have : Likelihood of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taking a value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GB" sz="2000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which maximises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     it, i.e. its MLE and likelihood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under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</a:rPr>
              <a:t>H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</a:rPr>
              <a:t>0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</a:rPr>
              <a:t> :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</a:rPr>
              <a:t> ,   </a:t>
            </a:r>
            <a:r>
              <a:rPr lang="en-GB" sz="2000" i="1">
                <a:latin typeface="Calibri" pitchFamily="34" charset="0"/>
              </a:rPr>
              <a:t>(</a:t>
            </a:r>
            <a:r>
              <a:rPr lang="en-GB" sz="2000" i="1">
                <a:solidFill>
                  <a:srgbClr val="00CC00"/>
                </a:solidFill>
                <a:latin typeface="Calibri" pitchFamily="34" charset="0"/>
              </a:rPr>
              <a:t>e.g.</a:t>
            </a:r>
            <a:r>
              <a:rPr lang="en-GB" sz="2000" i="1">
                <a:latin typeface="Calibri" pitchFamily="34" charset="0"/>
              </a:rPr>
              <a:t>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</a:rPr>
              <a:t> = 0.5)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Form of L.R. Test Statistic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</a:rPr>
              <a:t>                                           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</a:rPr>
              <a:t>                                            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or, conventionally</a:t>
            </a:r>
          </a:p>
          <a:p>
            <a:pPr marL="342900" indent="-342900">
              <a:spcBef>
                <a:spcPct val="20000"/>
              </a:spcBef>
            </a:pPr>
            <a:r>
              <a:rPr lang="en-GB" sz="1000">
                <a:latin typeface="Calibri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    - choose; easier to interpret.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</a:rPr>
              <a:t>Distribution of G</a:t>
            </a:r>
            <a:r>
              <a:rPr lang="en-GB" sz="2000" b="1">
                <a:latin typeface="Calibri" pitchFamily="34" charset="0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</a:rPr>
              <a:t>~ approx. </a:t>
            </a:r>
            <a:r>
              <a:rPr lang="en-GB" sz="2000" b="1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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(d.o.f. = difference in dimension of  parameter spaces for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L(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), L(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) )</a:t>
            </a:r>
            <a:endParaRPr lang="en-GB" sz="2000">
              <a:solidFill>
                <a:srgbClr val="002060"/>
              </a:solidFill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Goodness of Fit</a:t>
            </a:r>
            <a:r>
              <a:rPr lang="en-GB" sz="2000" b="1">
                <a:latin typeface="Calibri" pitchFamily="34" charset="0"/>
                <a:sym typeface="Symbol" pitchFamily="18" charset="2"/>
              </a:rPr>
              <a:t> 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:</a:t>
            </a:r>
            <a:r>
              <a:rPr lang="en-GB" sz="2000" b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notation as for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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, G ~ 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</a:t>
            </a:r>
            <a:r>
              <a:rPr lang="en-GB" sz="2000" i="1" baseline="-25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n-1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 i="1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Independence</a:t>
            </a:r>
            <a:r>
              <a:rPr lang="en-GB" sz="2000">
                <a:latin typeface="Calibri" pitchFamily="34" charset="0"/>
                <a:sym typeface="Symbol" pitchFamily="18" charset="2"/>
              </a:rPr>
              <a:t>:</a:t>
            </a:r>
            <a:r>
              <a:rPr lang="en-GB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                                                   </a:t>
            </a:r>
            <a:r>
              <a:rPr lang="en-GB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notation again as for</a:t>
            </a:r>
            <a:r>
              <a:rPr lang="en-GB" sz="2000" b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0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</a:t>
            </a:r>
            <a:r>
              <a:rPr lang="en-GB" sz="2000" i="1" baseline="30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 </a:t>
            </a:r>
          </a:p>
        </p:txBody>
      </p:sp>
      <p:graphicFrame>
        <p:nvGraphicFramePr>
          <p:cNvPr id="14370" name="Object 34"/>
          <p:cNvGraphicFramePr>
            <a:graphicFrameLocks noChangeAspect="1"/>
          </p:cNvGraphicFramePr>
          <p:nvPr/>
        </p:nvGraphicFramePr>
        <p:xfrm>
          <a:off x="971550" y="3284538"/>
          <a:ext cx="20478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3" imgW="1270000" imgH="508000" progId="Equation.3">
                  <p:embed/>
                </p:oleObj>
              </mc:Choice>
              <mc:Fallback>
                <p:oleObj name="Equation" r:id="rId3" imgW="1270000" imgH="5080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84538"/>
                        <a:ext cx="2047875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35"/>
          <p:cNvGraphicFramePr>
            <a:graphicFrameLocks noChangeAspect="1"/>
          </p:cNvGraphicFramePr>
          <p:nvPr/>
        </p:nvGraphicFramePr>
        <p:xfrm>
          <a:off x="6156325" y="3257550"/>
          <a:ext cx="21907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5" imgW="1358900" imgH="508000" progId="Equation.3">
                  <p:embed/>
                </p:oleObj>
              </mc:Choice>
              <mc:Fallback>
                <p:oleObj name="Equation" r:id="rId5" imgW="1358900" imgH="5080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257550"/>
                        <a:ext cx="2190750" cy="8191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6443663" y="5013325"/>
          <a:ext cx="19748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7" imgW="1231366" imgH="533169" progId="Equation.3">
                  <p:embed/>
                </p:oleObj>
              </mc:Choice>
              <mc:Fallback>
                <p:oleObj name="Equation" r:id="rId7" imgW="1231366" imgH="533169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013325"/>
                        <a:ext cx="197485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3" name="Object 37"/>
          <p:cNvGraphicFramePr>
            <a:graphicFrameLocks noChangeAspect="1"/>
          </p:cNvGraphicFramePr>
          <p:nvPr/>
        </p:nvGraphicFramePr>
        <p:xfrm>
          <a:off x="2843213" y="5691188"/>
          <a:ext cx="2330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9" imgW="1562100" imgH="558800" progId="Equation.3">
                  <p:embed/>
                </p:oleObj>
              </mc:Choice>
              <mc:Fallback>
                <p:oleObj name="Equation" r:id="rId9" imgW="1562100" imgH="5588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691188"/>
                        <a:ext cx="2330450" cy="833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Line 11"/>
          <p:cNvSpPr>
            <a:spLocks noChangeShapeType="1"/>
          </p:cNvSpPr>
          <p:nvPr/>
        </p:nvSpPr>
        <p:spPr bwMode="auto">
          <a:xfrm flipV="1">
            <a:off x="1709738" y="3805238"/>
            <a:ext cx="80962" cy="415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B2DF28EB-FD2A-415E-AF0E-0EA38452E94D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16395" name="Rectangle 4"/>
          <p:cNvSpPr>
            <a:spLocks noChangeArrowheads="1"/>
          </p:cNvSpPr>
          <p:nvPr/>
        </p:nvSpPr>
        <p:spPr bwMode="auto">
          <a:xfrm>
            <a:off x="685800" y="115888"/>
            <a:ext cx="7772400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Likelihood C. I.’s – graphical method</a:t>
            </a:r>
            <a:r>
              <a:rPr lang="en-GB" sz="3200">
                <a:solidFill>
                  <a:schemeClr val="tx2"/>
                </a:solidFill>
                <a:latin typeface="Calibri" pitchFamily="34" charset="0"/>
              </a:rPr>
              <a:t> </a:t>
            </a:r>
          </a:p>
        </p:txBody>
      </p:sp>
      <p:sp>
        <p:nvSpPr>
          <p:cNvPr id="16396" name="Rectangle 5"/>
          <p:cNvSpPr>
            <a:spLocks noChangeArrowheads="1"/>
          </p:cNvSpPr>
          <p:nvPr/>
        </p:nvSpPr>
        <p:spPr bwMode="auto">
          <a:xfrm>
            <a:off x="468313" y="981075"/>
            <a:ext cx="8280400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000" b="1" dirty="0">
                <a:solidFill>
                  <a:srgbClr val="00CC00"/>
                </a:solidFill>
                <a:latin typeface="Calibri" pitchFamily="34" charset="0"/>
              </a:rPr>
              <a:t>Example</a:t>
            </a:r>
            <a:r>
              <a:rPr lang="en-GB" sz="2000" b="1" dirty="0">
                <a:latin typeface="Calibri" pitchFamily="34" charset="0"/>
              </a:rPr>
              <a:t>: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Consider the following Likelihood function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     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is the unknown parameter ;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,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b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observed counts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For 4 data sets observed,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 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A: (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a,b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) = (8,2), B: (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a,b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)=(16,4) C: (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a,b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)=(80, 20) D: (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a,b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) = (400, 100)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GB" sz="14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Likelihood estimates can be plotted </a:t>
            </a:r>
            <a:r>
              <a:rPr lang="en-GB" sz="2000" dirty="0" err="1">
                <a:solidFill>
                  <a:srgbClr val="002060"/>
                </a:solidFill>
                <a:latin typeface="Calibri" pitchFamily="34" charset="0"/>
              </a:rPr>
              <a:t>vs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 possible parameter values, with MLE = peak value.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alibri" pitchFamily="34" charset="0"/>
              </a:rPr>
              <a:t>     </a:t>
            </a:r>
            <a:r>
              <a:rPr lang="en-GB" sz="2000" dirty="0">
                <a:solidFill>
                  <a:srgbClr val="00CC00"/>
                </a:solidFill>
                <a:latin typeface="Calibri" pitchFamily="34" charset="0"/>
              </a:rPr>
              <a:t>e.g.</a:t>
            </a:r>
            <a:r>
              <a:rPr lang="en-GB" sz="2000" dirty="0">
                <a:latin typeface="Calibri" pitchFamily="34" charset="0"/>
              </a:rPr>
              <a:t> 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MLE =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0.2, 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L</a:t>
            </a:r>
            <a:r>
              <a:rPr lang="en-GB" sz="2000" i="1" baseline="-25000" dirty="0" err="1">
                <a:solidFill>
                  <a:srgbClr val="002060"/>
                </a:solidFill>
                <a:latin typeface="Calibri" pitchFamily="34" charset="0"/>
              </a:rPr>
              <a:t>max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=0.0067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for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A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, and </a:t>
            </a:r>
            <a:r>
              <a:rPr lang="en-GB" sz="2000" i="1" dirty="0" err="1">
                <a:solidFill>
                  <a:srgbClr val="002060"/>
                </a:solidFill>
                <a:latin typeface="Calibri" pitchFamily="34" charset="0"/>
              </a:rPr>
              <a:t>L</a:t>
            </a:r>
            <a:r>
              <a:rPr lang="en-GB" sz="2000" i="1" baseline="-25000" dirty="0" err="1">
                <a:solidFill>
                  <a:srgbClr val="002060"/>
                </a:solidFill>
                <a:latin typeface="Calibri" pitchFamily="34" charset="0"/>
              </a:rPr>
              <a:t>max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=0.0045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 for B etc.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1400" dirty="0">
                <a:latin typeface="Calibri" pitchFamily="34" charset="0"/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Set</a:t>
            </a:r>
            <a:r>
              <a:rPr lang="en-GB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A</a:t>
            </a:r>
            <a:r>
              <a:rPr lang="en-GB" sz="2000" b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: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Log </a:t>
            </a:r>
            <a:r>
              <a:rPr lang="en-GB" sz="2000" dirty="0" err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L</a:t>
            </a:r>
            <a:r>
              <a:rPr lang="en-GB" sz="2000" baseline="-25000" dirty="0" err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max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- Log L=Log(0.0067) - Log(0.00091)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</a:rPr>
              <a:t>= </a:t>
            </a:r>
            <a:r>
              <a:rPr lang="en-GB" sz="2000" i="1" dirty="0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en-GB" sz="2000" i="1" dirty="0">
                <a:latin typeface="Calibri" pitchFamily="34" charset="0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gives</a:t>
            </a:r>
            <a:r>
              <a:rPr lang="en-GB" sz="2000" dirty="0">
                <a:latin typeface="Calibri" pitchFamily="34" charset="0"/>
              </a:rPr>
              <a:t>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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</a:rPr>
              <a:t>95% C.I.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alibri" pitchFamily="34" charset="0"/>
              </a:rPr>
              <a:t>   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so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=(0.035,0.496)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corresponding to </a:t>
            </a:r>
            <a:r>
              <a:rPr lang="en-GB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L=0.00091,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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</a:rPr>
              <a:t>95% C.I. for  A</a:t>
            </a:r>
            <a:r>
              <a:rPr lang="en-GB" sz="2000" dirty="0">
                <a:latin typeface="Calibri" pitchFamily="34" charset="0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1000" dirty="0">
                <a:latin typeface="Calibri" pitchFamily="34" charset="0"/>
              </a:rPr>
              <a:t>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Similarly, manipulating this expression, </a:t>
            </a:r>
            <a:r>
              <a:rPr lang="en-GB" sz="2000" dirty="0" err="1">
                <a:solidFill>
                  <a:srgbClr val="002060"/>
                </a:solidFill>
                <a:latin typeface="Calibri" pitchFamily="34" charset="0"/>
              </a:rPr>
              <a:t>Likeli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h</a:t>
            </a:r>
            <a:r>
              <a:rPr lang="en-GB" sz="2000" dirty="0" err="1">
                <a:solidFill>
                  <a:srgbClr val="002060"/>
                </a:solidFill>
                <a:latin typeface="Calibri" pitchFamily="34" charset="0"/>
              </a:rPr>
              <a:t>ood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 value corresponding to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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</a:rPr>
              <a:t>95%  confidence interval given as L = </a:t>
            </a:r>
            <a:r>
              <a:rPr lang="en-GB" sz="2000" dirty="0" smtClean="0">
                <a:solidFill>
                  <a:srgbClr val="002060"/>
                </a:solidFill>
                <a:latin typeface="Calibri" pitchFamily="34" charset="0"/>
              </a:rPr>
              <a:t>(7.389)</a:t>
            </a:r>
            <a:r>
              <a:rPr lang="en-GB" sz="2000" baseline="30000" dirty="0" smtClean="0">
                <a:solidFill>
                  <a:srgbClr val="002060"/>
                </a:solidFill>
                <a:latin typeface="Calibri" pitchFamily="34" charset="0"/>
              </a:rPr>
              <a:t>-1</a:t>
            </a:r>
            <a:r>
              <a:rPr lang="en-GB" sz="2000" dirty="0" smtClean="0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GB" sz="2000" dirty="0" err="1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L</a:t>
            </a:r>
            <a:r>
              <a:rPr lang="en-GB" sz="2000" baseline="-25000" dirty="0" err="1" smtClean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max</a:t>
            </a:r>
            <a:endParaRPr lang="en-GB" sz="2000" baseline="-25000" dirty="0">
              <a:solidFill>
                <a:srgbClr val="002060"/>
              </a:solidFill>
              <a:latin typeface="Calibri" pitchFamily="34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GB" dirty="0">
              <a:latin typeface="Calibri" pitchFamily="34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Note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: Usually plot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Log-likelihood </a:t>
            </a:r>
            <a:r>
              <a:rPr lang="en-GB" sz="2000" dirty="0" err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vs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parameter, rather than Likelihood.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GB" sz="2000" dirty="0">
                <a:latin typeface="Calibri" pitchFamily="34" charset="0"/>
                <a:sym typeface="Symbol" pitchFamily="18" charset="2"/>
              </a:rPr>
              <a:t>         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As sample size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increases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, C.I. </a:t>
            </a:r>
            <a:r>
              <a:rPr lang="en-GB" sz="2000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narrower</a:t>
            </a:r>
            <a:r>
              <a:rPr lang="en-GB" sz="2000" dirty="0">
                <a:latin typeface="Calibri" pitchFamily="34" charset="0"/>
                <a:sym typeface="Symbol" pitchFamily="18" charset="2"/>
              </a:rPr>
              <a:t> </a:t>
            </a:r>
            <a:r>
              <a:rPr lang="en-GB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and  symmetric</a:t>
            </a:r>
          </a:p>
        </p:txBody>
      </p: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6462713" y="1000125"/>
          <a:ext cx="19256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713" y="1000125"/>
                        <a:ext cx="19256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5EEC8E75-8190-43BC-95AC-931987889D15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20507" name="Rectangle 4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IE" sz="3200" b="1">
                <a:solidFill>
                  <a:schemeClr val="tx2"/>
                </a:solidFill>
                <a:latin typeface="Calibri" pitchFamily="34" charset="0"/>
              </a:rPr>
              <a:t>Maximum Likelihood Benefits </a:t>
            </a:r>
            <a:endParaRPr lang="en-GB" sz="3200" b="1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20508" name="Rectangle 5"/>
          <p:cNvSpPr>
            <a:spLocks noChangeArrowheads="1"/>
          </p:cNvSpPr>
          <p:nvPr/>
        </p:nvSpPr>
        <p:spPr bwMode="auto">
          <a:xfrm>
            <a:off x="684213" y="1341438"/>
            <a:ext cx="7704137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IE" sz="2000" b="1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>
                <a:solidFill>
                  <a:srgbClr val="FF0000"/>
                </a:solidFill>
                <a:latin typeface="Calibri" pitchFamily="34" charset="0"/>
              </a:rPr>
              <a:t>Strong estimator properties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</a:rPr>
              <a:t>– sufficiency, efficiency, consistency, non-bias etc. as before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>
                <a:solidFill>
                  <a:srgbClr val="FF0000"/>
                </a:solidFill>
                <a:latin typeface="Calibri" pitchFamily="34" charset="0"/>
              </a:rPr>
              <a:t>Good Confidence Intervals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</a:rPr>
              <a:t>    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</a:rPr>
              <a:t>Coverage probability realised and intervals meaningful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IE" sz="20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MLE Good estimator of a CI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  <a:sym typeface="Symbol" pitchFamily="18" charset="2"/>
              </a:rPr>
              <a:t>     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MSE</a:t>
            </a:r>
            <a:r>
              <a:rPr lang="en-IE" sz="2000">
                <a:latin typeface="Calibri" pitchFamily="34" charset="0"/>
                <a:sym typeface="Symbol" pitchFamily="18" charset="2"/>
              </a:rPr>
              <a:t> </a:t>
            </a:r>
            <a:r>
              <a:rPr lang="en-IE" sz="20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consistent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  <a:sym typeface="Symbol" pitchFamily="18" charset="2"/>
              </a:rPr>
              <a:t>     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Absence of Bias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  <a:sym typeface="Symbol" pitchFamily="18" charset="2"/>
              </a:rPr>
              <a:t>           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- does not “stand-alone” – minimum variance important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>
              <a:latin typeface="Calibri" pitchFamily="34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latin typeface="Calibri" pitchFamily="34" charset="0"/>
                <a:sym typeface="Symbol" pitchFamily="18" charset="2"/>
              </a:rPr>
              <a:t>      </a:t>
            </a: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Asymptotically Normal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    Precise – large sample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     Inferences valid, ranges realistic</a:t>
            </a:r>
            <a:endParaRPr lang="en-GB" sz="2000" i="1">
              <a:solidFill>
                <a:srgbClr val="002060"/>
              </a:solidFill>
              <a:latin typeface="Calibri" pitchFamily="34" charset="0"/>
            </a:endParaRPr>
          </a:p>
        </p:txBody>
      </p:sp>
      <p:graphicFrame>
        <p:nvGraphicFramePr>
          <p:cNvPr id="20503" name="Object 23"/>
          <p:cNvGraphicFramePr>
            <a:graphicFrameLocks noChangeAspect="1"/>
          </p:cNvGraphicFramePr>
          <p:nvPr/>
        </p:nvGraphicFramePr>
        <p:xfrm>
          <a:off x="2846388" y="3573463"/>
          <a:ext cx="2228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Equation" r:id="rId3" imgW="1396800" imgH="266400" progId="Equation.3">
                  <p:embed/>
                </p:oleObj>
              </mc:Choice>
              <mc:Fallback>
                <p:oleObj name="Equation" r:id="rId3" imgW="1396800" imgH="266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388" y="3573463"/>
                        <a:ext cx="22288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/>
          <p:cNvGraphicFramePr>
            <a:graphicFrameLocks noChangeAspect="1"/>
          </p:cNvGraphicFramePr>
          <p:nvPr/>
        </p:nvGraphicFramePr>
        <p:xfrm>
          <a:off x="2892425" y="3897313"/>
          <a:ext cx="958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Equation" r:id="rId5" imgW="583947" imgH="241195" progId="Equation.3">
                  <p:embed/>
                </p:oleObj>
              </mc:Choice>
              <mc:Fallback>
                <p:oleObj name="Equation" r:id="rId5" imgW="583947" imgH="241195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897313"/>
                        <a:ext cx="95885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25"/>
          <p:cNvGraphicFramePr>
            <a:graphicFrameLocks noChangeAspect="1"/>
          </p:cNvGraphicFramePr>
          <p:nvPr/>
        </p:nvGraphicFramePr>
        <p:xfrm>
          <a:off x="3635375" y="4797425"/>
          <a:ext cx="24495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Equation" r:id="rId7" imgW="1637589" imgH="482391" progId="Equation.3">
                  <p:embed/>
                </p:oleObj>
              </mc:Choice>
              <mc:Fallback>
                <p:oleObj name="Equation" r:id="rId7" imgW="1637589" imgH="48239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797425"/>
                        <a:ext cx="2449513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54C73CD9-3B66-48C7-BE82-B57B4F40F132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5130" name="Rectangle 4"/>
          <p:cNvSpPr>
            <a:spLocks noChangeArrowheads="1"/>
          </p:cNvSpPr>
          <p:nvPr/>
        </p:nvSpPr>
        <p:spPr bwMode="auto">
          <a:xfrm>
            <a:off x="685800" y="188913"/>
            <a:ext cx="77724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MAXIMUM LIKELIHOOD ESTIMATION</a:t>
            </a:r>
          </a:p>
        </p:txBody>
      </p:sp>
      <p:sp>
        <p:nvSpPr>
          <p:cNvPr id="5131" name="Rectangle 5"/>
          <p:cNvSpPr>
            <a:spLocks noChangeArrowheads="1"/>
          </p:cNvSpPr>
          <p:nvPr/>
        </p:nvSpPr>
        <p:spPr bwMode="auto">
          <a:xfrm>
            <a:off x="685800" y="1052513"/>
            <a:ext cx="7847013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Recall</a:t>
            </a:r>
            <a:r>
              <a:rPr lang="en-GB" sz="2200" b="1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general points: Estimation, definition of Likelihood function for a vector of parameters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and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set of values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x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    Find most likely value of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= </a:t>
            </a:r>
            <a:r>
              <a:rPr lang="en-GB" sz="22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maximise</a:t>
            </a:r>
            <a:r>
              <a:rPr lang="en-GB" sz="2200">
                <a:latin typeface="Calibri" pitchFamily="34" charset="0"/>
                <a:sym typeface="Symbol" pitchFamily="18" charset="2"/>
              </a:rPr>
              <a:t> the </a:t>
            </a:r>
            <a:r>
              <a:rPr lang="en-GB" sz="2200" b="1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Likelihood fn</a:t>
            </a:r>
            <a:r>
              <a:rPr lang="en-GB" sz="2200">
                <a:latin typeface="Calibri" pitchFamily="34" charset="0"/>
                <a:sym typeface="Symbol" pitchFamily="18" charset="2"/>
              </a:rPr>
              <a:t>. </a:t>
            </a:r>
          </a:p>
          <a:p>
            <a:pPr marL="342900" indent="-342900">
              <a:spcBef>
                <a:spcPct val="20000"/>
              </a:spcBef>
            </a:pPr>
            <a:endParaRPr lang="en-GB" sz="1000">
              <a:latin typeface="Calibri" pitchFamily="34" charset="0"/>
              <a:sym typeface="Symbol" pitchFamily="18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000">
                <a:latin typeface="Calibri" pitchFamily="34" charset="0"/>
                <a:sym typeface="Symbol" pitchFamily="18" charset="2"/>
              </a:rPr>
              <a:t> 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Also defined </a:t>
            </a: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Log-likelihood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(Support fn.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S(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)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) and its derivative, the </a:t>
            </a: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Score</a:t>
            </a:r>
            <a:r>
              <a:rPr lang="en-GB" sz="2200">
                <a:latin typeface="Calibri" pitchFamily="34" charset="0"/>
              </a:rPr>
              <a:t>,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together with </a:t>
            </a: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Information content per observation</a:t>
            </a:r>
            <a:r>
              <a:rPr lang="en-GB" sz="2200">
                <a:latin typeface="Calibri" pitchFamily="34" charset="0"/>
              </a:rPr>
              <a:t>,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which for single parameter likelihood is given by</a:t>
            </a:r>
          </a:p>
          <a:p>
            <a:pPr marL="342900" indent="-342900">
              <a:spcBef>
                <a:spcPct val="20000"/>
              </a:spcBef>
            </a:pPr>
            <a:endParaRPr lang="en-GB" sz="20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Why MLE? (Need to know underlying distribution).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</a:rPr>
              <a:t> 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Properties: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Consistency</a:t>
            </a:r>
            <a:r>
              <a:rPr lang="en-GB" sz="2200">
                <a:latin typeface="Calibri" pitchFamily="34" charset="0"/>
              </a:rPr>
              <a:t>;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sufficiency</a:t>
            </a:r>
            <a:r>
              <a:rPr lang="en-GB" sz="2200">
                <a:latin typeface="Calibri" pitchFamily="34" charset="0"/>
              </a:rPr>
              <a:t>;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asymptotic efficiency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(linked to variance);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unique maximum</a:t>
            </a:r>
            <a:r>
              <a:rPr lang="en-GB" sz="2200">
                <a:latin typeface="Calibri" pitchFamily="34" charset="0"/>
              </a:rPr>
              <a:t>; </a:t>
            </a:r>
            <a:r>
              <a:rPr lang="en-GB" sz="2200" i="1">
                <a:solidFill>
                  <a:srgbClr val="FF0000"/>
                </a:solidFill>
                <a:latin typeface="Calibri" pitchFamily="34" charset="0"/>
              </a:rPr>
              <a:t>invariance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and, hence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most convenient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parameterisation; usually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MVUE; amenable</a:t>
            </a:r>
            <a:r>
              <a:rPr lang="en-GB" sz="2200"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to conventional optimisation methods. </a:t>
            </a: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201863" y="3357563"/>
          <a:ext cx="53022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2997200" imgH="558800" progId="Equation.3">
                  <p:embed/>
                </p:oleObj>
              </mc:Choice>
              <mc:Fallback>
                <p:oleObj name="Equation" r:id="rId3" imgW="2997200" imgH="5588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3357563"/>
                        <a:ext cx="530225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CAD3162-3245-46B7-8618-68710B46FEBD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6187" name="Rectangle 9"/>
          <p:cNvSpPr>
            <a:spLocks noChangeArrowheads="1"/>
          </p:cNvSpPr>
          <p:nvPr/>
        </p:nvSpPr>
        <p:spPr bwMode="auto">
          <a:xfrm>
            <a:off x="179388" y="188913"/>
            <a:ext cx="89646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VARIANCE, BIAS &amp; CONFIDENCE 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4213" y="1341438"/>
            <a:ext cx="8064500" cy="51831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100" b="1" dirty="0">
                <a:solidFill>
                  <a:srgbClr val="FF0000"/>
                </a:solidFill>
                <a:latin typeface="+mn-lt"/>
                <a:cs typeface="+mn-cs"/>
              </a:rPr>
              <a:t>Variance </a:t>
            </a:r>
            <a:r>
              <a:rPr lang="en-GB" sz="2100" b="1" dirty="0">
                <a:solidFill>
                  <a:srgbClr val="002060"/>
                </a:solidFill>
                <a:latin typeface="+mn-lt"/>
                <a:cs typeface="+mn-cs"/>
              </a:rPr>
              <a:t>of an Estimator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- usual form or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100" b="1" dirty="0">
                <a:latin typeface="+mn-lt"/>
                <a:cs typeface="+mn-cs"/>
              </a:rPr>
              <a:t>      </a:t>
            </a:r>
            <a:r>
              <a:rPr lang="en-GB" sz="2100" b="1" dirty="0">
                <a:solidFill>
                  <a:srgbClr val="002060"/>
                </a:solidFill>
                <a:latin typeface="+mn-lt"/>
                <a:cs typeface="+mn-cs"/>
              </a:rPr>
              <a:t>for </a:t>
            </a:r>
            <a:r>
              <a:rPr lang="en-GB" sz="2100" i="1" dirty="0">
                <a:solidFill>
                  <a:srgbClr val="002060"/>
                </a:solidFill>
                <a:latin typeface="+mn-lt"/>
                <a:cs typeface="+mn-cs"/>
              </a:rPr>
              <a:t>k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 independent estimates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For a</a:t>
            </a:r>
            <a:r>
              <a:rPr lang="en-GB" sz="2100" b="1" dirty="0">
                <a:solidFill>
                  <a:srgbClr val="002060"/>
                </a:solidFill>
                <a:latin typeface="+mn-lt"/>
                <a:cs typeface="+mn-cs"/>
              </a:rPr>
              <a:t> large sample,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variance of </a:t>
            </a:r>
            <a:r>
              <a:rPr lang="en-GB" sz="2100" b="1" dirty="0">
                <a:solidFill>
                  <a:srgbClr val="002060"/>
                </a:solidFill>
                <a:latin typeface="+mn-lt"/>
                <a:cs typeface="+mn-cs"/>
              </a:rPr>
              <a:t>MLE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can be approximated by</a:t>
            </a:r>
            <a:endParaRPr lang="en-GB" sz="2100" b="1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dirty="0">
                <a:latin typeface="+mn-lt"/>
                <a:cs typeface="+mn-cs"/>
              </a:rPr>
              <a:t>     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16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100" dirty="0">
                <a:latin typeface="+mn-lt"/>
                <a:cs typeface="+mn-cs"/>
              </a:rPr>
              <a:t>    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can also estimate </a:t>
            </a:r>
            <a:r>
              <a:rPr lang="en-GB" sz="2100" dirty="0">
                <a:solidFill>
                  <a:srgbClr val="FF0000"/>
                </a:solidFill>
                <a:latin typeface="+mn-lt"/>
                <a:cs typeface="+mn-cs"/>
              </a:rPr>
              <a:t>empirically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, using </a:t>
            </a:r>
            <a:r>
              <a:rPr lang="en-GB" sz="2100" dirty="0">
                <a:solidFill>
                  <a:srgbClr val="FF0000"/>
                </a:solidFill>
                <a:latin typeface="+mn-lt"/>
                <a:cs typeface="+mn-cs"/>
              </a:rPr>
              <a:t>re-sampling*</a:t>
            </a:r>
            <a:r>
              <a:rPr lang="en-GB" sz="2100" dirty="0">
                <a:latin typeface="+mn-lt"/>
                <a:cs typeface="+mn-cs"/>
              </a:rPr>
              <a:t>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techniques.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GB" sz="2100" dirty="0"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200" dirty="0">
                <a:solidFill>
                  <a:srgbClr val="002060"/>
                </a:solidFill>
                <a:latin typeface="+mn-lt"/>
                <a:cs typeface="+mn-cs"/>
              </a:rPr>
              <a:t>Variance of a linear function (of several estimates) – (common need in </a:t>
            </a:r>
            <a:r>
              <a:rPr lang="en-GB" sz="2200" dirty="0">
                <a:solidFill>
                  <a:srgbClr val="FF0000"/>
                </a:solidFill>
                <a:latin typeface="+mn-lt"/>
                <a:cs typeface="+mn-cs"/>
              </a:rPr>
              <a:t>genomics </a:t>
            </a:r>
            <a:r>
              <a:rPr lang="en-GB" sz="2200" dirty="0">
                <a:solidFill>
                  <a:srgbClr val="002060"/>
                </a:solidFill>
                <a:latin typeface="+mn-lt"/>
                <a:cs typeface="+mn-cs"/>
              </a:rPr>
              <a:t>analysis), e.g. heritability.</a:t>
            </a:r>
            <a:endParaRPr lang="en-GB" sz="2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Recall</a:t>
            </a:r>
            <a:r>
              <a:rPr lang="en-GB" sz="2100" b="1" dirty="0">
                <a:solidFill>
                  <a:srgbClr val="002060"/>
                </a:solidFill>
                <a:latin typeface="+mn-lt"/>
                <a:cs typeface="+mn-cs"/>
              </a:rPr>
              <a:t> </a:t>
            </a:r>
            <a:r>
              <a:rPr lang="en-GB" sz="2100" b="1" dirty="0">
                <a:solidFill>
                  <a:srgbClr val="FF0000"/>
                </a:solidFill>
                <a:latin typeface="+mn-lt"/>
                <a:cs typeface="+mn-cs"/>
              </a:rPr>
              <a:t>Bias</a:t>
            </a:r>
            <a:r>
              <a:rPr lang="en-GB" sz="2100" b="1" dirty="0">
                <a:latin typeface="+mn-lt"/>
                <a:cs typeface="+mn-cs"/>
              </a:rPr>
              <a:t>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of the Estimator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100" dirty="0">
                <a:latin typeface="+mn-lt"/>
                <a:cs typeface="+mn-cs"/>
              </a:rPr>
              <a:t>     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then the </a:t>
            </a:r>
            <a:r>
              <a:rPr lang="en-GB" sz="2100" b="1" dirty="0">
                <a:solidFill>
                  <a:srgbClr val="FF0000"/>
                </a:solidFill>
                <a:latin typeface="+mn-lt"/>
                <a:cs typeface="+mn-cs"/>
              </a:rPr>
              <a:t>Mean Square Error</a:t>
            </a:r>
            <a:r>
              <a:rPr lang="en-GB" sz="2100" dirty="0">
                <a:latin typeface="+mn-lt"/>
                <a:cs typeface="+mn-cs"/>
              </a:rPr>
              <a:t>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is defined to be: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000" dirty="0">
                <a:latin typeface="+mn-lt"/>
                <a:cs typeface="+mn-cs"/>
              </a:rPr>
              <a:t>      </a:t>
            </a:r>
            <a:r>
              <a:rPr lang="en-GB" sz="2100" dirty="0">
                <a:solidFill>
                  <a:srgbClr val="002060"/>
                </a:solidFill>
                <a:latin typeface="+mn-lt"/>
                <a:cs typeface="+mn-cs"/>
              </a:rPr>
              <a:t>expands to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GB" sz="2200" dirty="0">
                <a:latin typeface="+mn-lt"/>
                <a:cs typeface="+mn-cs"/>
              </a:rPr>
              <a:t>      </a:t>
            </a:r>
            <a:r>
              <a:rPr lang="en-GB" sz="2200" dirty="0">
                <a:solidFill>
                  <a:srgbClr val="002060"/>
                </a:solidFill>
                <a:latin typeface="+mn-lt"/>
                <a:cs typeface="+mn-cs"/>
              </a:rPr>
              <a:t>so we have the basis for </a:t>
            </a:r>
            <a:r>
              <a:rPr lang="en-GB" sz="2200" dirty="0">
                <a:solidFill>
                  <a:srgbClr val="FF0000"/>
                </a:solidFill>
                <a:latin typeface="+mn-lt"/>
                <a:cs typeface="+mn-cs"/>
              </a:rPr>
              <a:t>C.I.</a:t>
            </a:r>
            <a:r>
              <a:rPr lang="en-GB" sz="2200" dirty="0">
                <a:latin typeface="+mn-lt"/>
                <a:cs typeface="+mn-cs"/>
              </a:rPr>
              <a:t> </a:t>
            </a:r>
            <a:r>
              <a:rPr lang="en-GB" sz="2200" dirty="0">
                <a:solidFill>
                  <a:srgbClr val="002060"/>
                </a:solidFill>
                <a:latin typeface="+mn-lt"/>
                <a:cs typeface="+mn-cs"/>
              </a:rPr>
              <a:t>and</a:t>
            </a:r>
            <a:r>
              <a:rPr lang="en-GB" sz="2200" dirty="0">
                <a:latin typeface="+mn-lt"/>
                <a:cs typeface="+mn-cs"/>
              </a:rPr>
              <a:t> </a:t>
            </a:r>
            <a:r>
              <a:rPr lang="en-GB" sz="2200" dirty="0">
                <a:solidFill>
                  <a:srgbClr val="FF0000"/>
                </a:solidFill>
                <a:latin typeface="+mn-lt"/>
                <a:cs typeface="+mn-cs"/>
              </a:rPr>
              <a:t>tests of hypothesis</a:t>
            </a:r>
            <a:r>
              <a:rPr lang="en-GB" sz="2200" dirty="0">
                <a:latin typeface="+mn-lt"/>
                <a:cs typeface="+mn-cs"/>
              </a:rPr>
              <a:t>.</a:t>
            </a:r>
          </a:p>
        </p:txBody>
      </p:sp>
      <p:graphicFrame>
        <p:nvGraphicFramePr>
          <p:cNvPr id="6181" name="Object 37"/>
          <p:cNvGraphicFramePr>
            <a:graphicFrameLocks noChangeAspect="1"/>
          </p:cNvGraphicFramePr>
          <p:nvPr/>
        </p:nvGraphicFramePr>
        <p:xfrm>
          <a:off x="4643438" y="4652963"/>
          <a:ext cx="100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3" imgW="571252" imgH="241195" progId="Equation.3">
                  <p:embed/>
                </p:oleObj>
              </mc:Choice>
              <mc:Fallback>
                <p:oleObj name="Equation" r:id="rId3" imgW="571252" imgH="241195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652963"/>
                        <a:ext cx="10080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2" name="Object 38"/>
          <p:cNvGraphicFramePr>
            <a:graphicFrameLocks noChangeAspect="1"/>
          </p:cNvGraphicFramePr>
          <p:nvPr/>
        </p:nvGraphicFramePr>
        <p:xfrm>
          <a:off x="6721475" y="5013325"/>
          <a:ext cx="173831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5" imgW="1079032" imgH="241195" progId="Equation.3">
                  <p:embed/>
                </p:oleObj>
              </mc:Choice>
              <mc:Fallback>
                <p:oleObj name="Equation" r:id="rId5" imgW="1079032" imgH="241195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5013325"/>
                        <a:ext cx="173831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3" name="Object 39"/>
          <p:cNvGraphicFramePr>
            <a:graphicFrameLocks noChangeAspect="1"/>
          </p:cNvGraphicFramePr>
          <p:nvPr/>
        </p:nvGraphicFramePr>
        <p:xfrm>
          <a:off x="5795963" y="1052513"/>
          <a:ext cx="262413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7" imgW="1625600" imgH="596900" progId="Equation.3">
                  <p:embed/>
                </p:oleObj>
              </mc:Choice>
              <mc:Fallback>
                <p:oleObj name="Equation" r:id="rId7" imgW="1625600" imgH="59690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052513"/>
                        <a:ext cx="2624137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4" name="Object 40"/>
          <p:cNvGraphicFramePr>
            <a:graphicFrameLocks noChangeAspect="1"/>
          </p:cNvGraphicFramePr>
          <p:nvPr/>
        </p:nvGraphicFramePr>
        <p:xfrm>
          <a:off x="6154738" y="2420938"/>
          <a:ext cx="129698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9" imgW="736600" imgH="419100" progId="Equation.3">
                  <p:embed/>
                </p:oleObj>
              </mc:Choice>
              <mc:Fallback>
                <p:oleObj name="Equation" r:id="rId9" imgW="736600" imgH="4191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2420938"/>
                        <a:ext cx="1296987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85" name="Object 41"/>
          <p:cNvGraphicFramePr>
            <a:graphicFrameLocks noChangeAspect="1"/>
          </p:cNvGraphicFramePr>
          <p:nvPr/>
        </p:nvGraphicFramePr>
        <p:xfrm>
          <a:off x="2543175" y="5440363"/>
          <a:ext cx="54133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11" imgW="2832100" imgH="266700" progId="Equation.3">
                  <p:embed/>
                </p:oleObj>
              </mc:Choice>
              <mc:Fallback>
                <p:oleObj name="Equation" r:id="rId11" imgW="2832100" imgH="2667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440363"/>
                        <a:ext cx="54133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89154547-7320-48BF-8E9C-C12E06BCD5D4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7187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COMMONLY-USED METHODS of obtaining MLE</a:t>
            </a:r>
          </a:p>
        </p:txBody>
      </p:sp>
      <p:sp>
        <p:nvSpPr>
          <p:cNvPr id="7188" name="Rectangle 5"/>
          <p:cNvSpPr>
            <a:spLocks noChangeArrowheads="1"/>
          </p:cNvSpPr>
          <p:nvPr/>
        </p:nvSpPr>
        <p:spPr bwMode="auto">
          <a:xfrm>
            <a:off x="468313" y="1981200"/>
            <a:ext cx="8135937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Analytical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- solving</a:t>
            </a: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                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or                  when simple solutions exist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Grid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search or likelihood profile approach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Newton-Raphson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iteration methods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EM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(expectation and maximisation) algorithm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N.B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.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Log.-likelihood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, because max. same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value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as Likelihood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  <a:sym typeface="Symbol" pitchFamily="18" charset="2"/>
              </a:rPr>
              <a:t>    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Easier to compute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  <a:sym typeface="Symbol" pitchFamily="18" charset="2"/>
              </a:rPr>
              <a:t>        Close relationship between statistical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properties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of MLE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  <a:sym typeface="Symbol" pitchFamily="18" charset="2"/>
              </a:rPr>
              <a:t>    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and Log-likelihood</a:t>
            </a:r>
          </a:p>
        </p:txBody>
      </p:sp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3132138" y="1916113"/>
          <a:ext cx="1085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3" imgW="634725" imgH="304668" progId="Equation.3">
                  <p:embed/>
                </p:oleObj>
              </mc:Choice>
              <mc:Fallback>
                <p:oleObj name="Equation" r:id="rId3" imgW="634725" imgH="30466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16113"/>
                        <a:ext cx="10858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637088" y="1989138"/>
          <a:ext cx="10144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5" imgW="634725" imgH="304668" progId="Equation.3">
                  <p:embed/>
                </p:oleObj>
              </mc:Choice>
              <mc:Fallback>
                <p:oleObj name="Equation" r:id="rId5" imgW="634725" imgH="304668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8" y="1989138"/>
                        <a:ext cx="1014412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491B2F92-DFA3-4CDF-BC21-5E65A367D091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8209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MLE Methods in outline</a:t>
            </a:r>
          </a:p>
        </p:txBody>
      </p:sp>
      <p:sp>
        <p:nvSpPr>
          <p:cNvPr id="8210" name="Rectangle 5"/>
          <p:cNvSpPr>
            <a:spLocks noChangeArrowheads="1"/>
          </p:cNvSpPr>
          <p:nvPr/>
        </p:nvSpPr>
        <p:spPr bwMode="auto">
          <a:xfrm>
            <a:off x="685800" y="1844675"/>
            <a:ext cx="7772400" cy="443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Analytical </a:t>
            </a: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: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- recall Binomial example earlier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GB" sz="20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endParaRPr lang="en-GB" sz="20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Example :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For Normal, MLE’s of mean and variance, (taking derivatives w.r.t mean and variance separately), and equivalent to sample mean and actual variance (i.e. /N), -unbiased if mean known, biased if not.</a:t>
            </a:r>
          </a:p>
          <a:p>
            <a:pPr marL="342900" indent="-342900">
              <a:spcBef>
                <a:spcPct val="20000"/>
              </a:spcBef>
            </a:pPr>
            <a:endParaRPr lang="en-GB" sz="10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Invariance :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 One-to-one relationships preserved</a:t>
            </a:r>
            <a:endParaRPr lang="en-GB" sz="2200" b="1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Used: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when</a:t>
            </a:r>
            <a:r>
              <a:rPr lang="en-GB" sz="2200" b="1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MLE has a simple solution</a:t>
            </a:r>
            <a:endParaRPr lang="en-GB" sz="2200" b="1">
              <a:solidFill>
                <a:srgbClr val="002060"/>
              </a:solidFill>
              <a:latin typeface="Calibri" pitchFamily="34" charset="0"/>
            </a:endParaRPr>
          </a:p>
        </p:txBody>
      </p:sp>
      <p:graphicFrame>
        <p:nvGraphicFramePr>
          <p:cNvPr id="8206" name="Object 14"/>
          <p:cNvGraphicFramePr>
            <a:graphicFrameLocks noChangeAspect="1"/>
          </p:cNvGraphicFramePr>
          <p:nvPr/>
        </p:nvGraphicFramePr>
        <p:xfrm>
          <a:off x="4211638" y="2305050"/>
          <a:ext cx="36369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3" imgW="1879600" imgH="393700" progId="Equation.3">
                  <p:embed/>
                </p:oleObj>
              </mc:Choice>
              <mc:Fallback>
                <p:oleObj name="Equation" r:id="rId3" imgW="1879600" imgH="393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305050"/>
                        <a:ext cx="363696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4643438" y="3048000"/>
          <a:ext cx="9366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5" imgW="393529" imgH="393529" progId="Equation.3">
                  <p:embed/>
                </p:oleObj>
              </mc:Choice>
              <mc:Fallback>
                <p:oleObj name="Equation" r:id="rId5" imgW="393529" imgH="39352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048000"/>
                        <a:ext cx="9366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98D5877-A570-461A-A000-D9D49E702A64}" type="slidenum">
              <a:rPr lang="en-GB"/>
              <a:pPr>
                <a:defRPr/>
              </a:pPr>
              <a:t>6</a:t>
            </a:fld>
            <a:endParaRPr lang="en-GB"/>
          </a:p>
        </p:txBody>
      </p:sp>
      <p:sp>
        <p:nvSpPr>
          <p:cNvPr id="9269" name="Rectangle 4"/>
          <p:cNvSpPr>
            <a:spLocks noChangeArrowheads="1"/>
          </p:cNvSpPr>
          <p:nvPr/>
        </p:nvSpPr>
        <p:spPr bwMode="auto">
          <a:xfrm>
            <a:off x="685800" y="-26988"/>
            <a:ext cx="7772400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200" b="1">
                <a:solidFill>
                  <a:schemeClr val="tx2"/>
                </a:solidFill>
                <a:latin typeface="Calibri" pitchFamily="34" charset="0"/>
              </a:rPr>
              <a:t>MLE Methods in outline contd.</a:t>
            </a:r>
          </a:p>
        </p:txBody>
      </p:sp>
      <p:sp>
        <p:nvSpPr>
          <p:cNvPr id="9270" name="Rectangle 5"/>
          <p:cNvSpPr>
            <a:spLocks noChangeArrowheads="1"/>
          </p:cNvSpPr>
          <p:nvPr/>
        </p:nvSpPr>
        <p:spPr bwMode="auto">
          <a:xfrm>
            <a:off x="685800" y="887413"/>
            <a:ext cx="8134350" cy="511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2200" b="1">
                <a:solidFill>
                  <a:srgbClr val="FF0000"/>
                </a:solidFill>
                <a:latin typeface="Calibri" pitchFamily="34" charset="0"/>
              </a:rPr>
              <a:t>Grid Search</a:t>
            </a:r>
            <a:r>
              <a:rPr lang="en-GB" sz="2200">
                <a:latin typeface="Calibri" pitchFamily="34" charset="0"/>
              </a:rPr>
              <a:t> –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Computational</a:t>
            </a:r>
            <a:endParaRPr lang="en-GB" sz="2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Plot likelihood or log-likelihood vs parameter. Various features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200" b="1">
                <a:latin typeface="Calibri" pitchFamily="34" charset="0"/>
              </a:rPr>
              <a:t>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Relative Likelihood</a:t>
            </a:r>
            <a:r>
              <a:rPr lang="en-GB" sz="2200" b="1">
                <a:latin typeface="Calibri" pitchFamily="34" charset="0"/>
              </a:rPr>
              <a:t> </a:t>
            </a:r>
            <a:r>
              <a:rPr lang="en-GB" sz="2200">
                <a:latin typeface="Calibri" pitchFamily="34" charset="0"/>
              </a:rPr>
              <a:t>=Likelihood/Max. Likelihood (ML set =1).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</a:rPr>
              <a:t> 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>
                <a:latin typeface="Calibri" pitchFamily="34" charset="0"/>
              </a:rPr>
              <a:t>   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Peak of R.L. can be </a:t>
            </a:r>
            <a:r>
              <a:rPr lang="en-GB" sz="2200">
                <a:solidFill>
                  <a:srgbClr val="FF0000"/>
                </a:solidFill>
                <a:latin typeface="Calibri" pitchFamily="34" charset="0"/>
              </a:rPr>
              <a:t>visually </a:t>
            </a:r>
            <a:r>
              <a:rPr lang="en-GB" sz="2200">
                <a:solidFill>
                  <a:srgbClr val="002060"/>
                </a:solidFill>
                <a:latin typeface="Calibri" pitchFamily="34" charset="0"/>
              </a:rPr>
              <a:t>identified /sought algorithmically.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e.g.</a:t>
            </a:r>
          </a:p>
          <a:p>
            <a:pPr marL="342900" indent="-342900">
              <a:spcBef>
                <a:spcPct val="20000"/>
              </a:spcBef>
            </a:pPr>
            <a:endParaRPr lang="en-GB" sz="2200" i="1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GB" sz="2200" i="1">
                <a:latin typeface="Calibri" pitchFamily="34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Plot likelihood  and parameter space range                    - gives 2 peaks, symmetrical around             (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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 </a:t>
            </a:r>
            <a:r>
              <a:rPr lang="en-GB" sz="2200" i="1">
                <a:solidFill>
                  <a:srgbClr val="FF0000"/>
                </a:solidFill>
                <a:latin typeface="Calibri" pitchFamily="34" charset="0"/>
              </a:rPr>
              <a:t>likelihood profile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for </a:t>
            </a:r>
            <a:r>
              <a:rPr lang="en-GB" sz="2200" i="1">
                <a:solidFill>
                  <a:srgbClr val="00B050"/>
                </a:solidFill>
                <a:latin typeface="Calibri" pitchFamily="34" charset="0"/>
              </a:rPr>
              <a:t>e.g.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well-known mixed linkage analysis problem. Or for similar  example of populations following known proportion splits).</a:t>
            </a:r>
          </a:p>
          <a:p>
            <a:pPr marL="342900" indent="-342900">
              <a:spcBef>
                <a:spcPct val="20000"/>
              </a:spcBef>
            </a:pPr>
            <a:r>
              <a:rPr lang="en-GB" sz="2200" i="1">
                <a:latin typeface="Calibri" pitchFamily="34" charset="0"/>
              </a:rPr>
              <a:t>    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If  now  constrain                         MLE  solution unique </a:t>
            </a:r>
            <a:r>
              <a:rPr lang="en-GB" sz="2200" i="1">
                <a:solidFill>
                  <a:srgbClr val="00B050"/>
                </a:solidFill>
                <a:latin typeface="Calibri" pitchFamily="34" charset="0"/>
              </a:rPr>
              <a:t>e.g.</a:t>
            </a:r>
            <a:r>
              <a:rPr lang="en-GB" sz="2200" i="1">
                <a:latin typeface="Calibri" pitchFamily="34" charset="0"/>
              </a:rPr>
              <a:t>             </a:t>
            </a:r>
            <a:r>
              <a:rPr lang="en-GB" sz="2200" i="1">
                <a:solidFill>
                  <a:srgbClr val="002060"/>
                </a:solidFill>
                <a:latin typeface="Calibri" pitchFamily="34" charset="0"/>
              </a:rPr>
              <a:t>= R.F. between genes (possible mixed linkage phase).</a:t>
            </a:r>
          </a:p>
        </p:txBody>
      </p:sp>
      <p:graphicFrame>
        <p:nvGraphicFramePr>
          <p:cNvPr id="9263" name="Object 47"/>
          <p:cNvGraphicFramePr>
            <a:graphicFrameLocks noChangeAspect="1"/>
          </p:cNvGraphicFramePr>
          <p:nvPr/>
        </p:nvGraphicFramePr>
        <p:xfrm>
          <a:off x="2051050" y="2924175"/>
          <a:ext cx="4105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3" imgW="2324100" imgH="228600" progId="Equation.3">
                  <p:embed/>
                </p:oleObj>
              </mc:Choice>
              <mc:Fallback>
                <p:oleObj name="Equation" r:id="rId3" imgW="2324100" imgH="2286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24175"/>
                        <a:ext cx="41052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5724525" y="3760788"/>
          <a:ext cx="104933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Equation" r:id="rId5" imgW="558558" imgH="177723" progId="Equation.3">
                  <p:embed/>
                </p:oleObj>
              </mc:Choice>
              <mc:Fallback>
                <p:oleObj name="Equation" r:id="rId5" imgW="558558" imgH="177723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760788"/>
                        <a:ext cx="1049338" cy="31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5" name="Object 49"/>
          <p:cNvGraphicFramePr>
            <a:graphicFrameLocks noChangeAspect="1"/>
          </p:cNvGraphicFramePr>
          <p:nvPr/>
        </p:nvGraphicFramePr>
        <p:xfrm>
          <a:off x="7524750" y="5137150"/>
          <a:ext cx="7191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Equation" r:id="rId7" imgW="469696" imgH="215806" progId="Equation.3">
                  <p:embed/>
                </p:oleObj>
              </mc:Choice>
              <mc:Fallback>
                <p:oleObj name="Equation" r:id="rId7" imgW="469696" imgH="215806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137150"/>
                        <a:ext cx="719138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6" name="Object 50"/>
          <p:cNvGraphicFramePr>
            <a:graphicFrameLocks noChangeAspect="1"/>
          </p:cNvGraphicFramePr>
          <p:nvPr/>
        </p:nvGraphicFramePr>
        <p:xfrm>
          <a:off x="3203575" y="5189538"/>
          <a:ext cx="12969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Equation" r:id="rId9" imgW="698197" imgH="177723" progId="Equation.3">
                  <p:embed/>
                </p:oleObj>
              </mc:Choice>
              <mc:Fallback>
                <p:oleObj name="Equation" r:id="rId9" imgW="698197" imgH="177723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89538"/>
                        <a:ext cx="12969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" name="Object 51"/>
          <p:cNvGraphicFramePr>
            <a:graphicFrameLocks noChangeAspect="1"/>
          </p:cNvGraphicFramePr>
          <p:nvPr/>
        </p:nvGraphicFramePr>
        <p:xfrm>
          <a:off x="3419475" y="4005263"/>
          <a:ext cx="720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11" imgW="469696" imgH="215806" progId="Equation.3">
                  <p:embed/>
                </p:oleObj>
              </mc:Choice>
              <mc:Fallback>
                <p:oleObj name="Equation" r:id="rId11" imgW="469696" imgH="215806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05263"/>
                        <a:ext cx="7207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C11B80B-071C-41CE-9E3C-3FAF41D6873A}" type="slidenum">
              <a:rPr lang="en-GB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24578" name="Rectangle 2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IE" sz="3200" b="1">
                <a:solidFill>
                  <a:schemeClr val="tx2"/>
                </a:solidFill>
                <a:latin typeface="Calibri" pitchFamily="34" charset="0"/>
              </a:rPr>
              <a:t>MLE Methods in outline contd.</a:t>
            </a:r>
            <a:endParaRPr lang="en-GB" sz="3200" b="1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GB" sz="2200" dirty="0" smtClean="0">
                <a:solidFill>
                  <a:srgbClr val="FF0000"/>
                </a:solidFill>
              </a:rPr>
              <a:t>Graphic/numerical</a:t>
            </a:r>
            <a:r>
              <a:rPr lang="en-GB" sz="2200" dirty="0" smtClean="0"/>
              <a:t> </a:t>
            </a:r>
            <a:r>
              <a:rPr lang="en-GB" sz="2200" dirty="0" smtClean="0">
                <a:solidFill>
                  <a:srgbClr val="002060"/>
                </a:solidFill>
              </a:rPr>
              <a:t>Implementation - initial estimate of 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. </a:t>
            </a:r>
            <a:r>
              <a:rPr lang="en-GB" sz="2200" dirty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GB" sz="2200" dirty="0" smtClean="0">
                <a:solidFill>
                  <a:srgbClr val="FF0000"/>
                </a:solidFill>
                <a:sym typeface="Symbol" pitchFamily="18" charset="2"/>
              </a:rPr>
              <a:t>irection</a:t>
            </a:r>
            <a:r>
              <a:rPr lang="en-GB" sz="2200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of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search determined by evaluating likelihood to both sides of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 . 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     Search takes direction giving increase, because looking for max. Initial search increments </a:t>
            </a:r>
            <a:r>
              <a:rPr lang="en-GB" sz="2200" dirty="0" smtClean="0">
                <a:solidFill>
                  <a:srgbClr val="FF0000"/>
                </a:solidFill>
                <a:sym typeface="Symbol" pitchFamily="18" charset="2"/>
              </a:rPr>
              <a:t>large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,</a:t>
            </a:r>
            <a:r>
              <a:rPr lang="en-GB" sz="2200" i="1" dirty="0" smtClean="0">
                <a:solidFill>
                  <a:srgbClr val="002060"/>
                </a:solidFill>
                <a:sym typeface="Symbol" pitchFamily="18" charset="2"/>
              </a:rPr>
              <a:t> e.g. 0.1,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then when likelihood change starts to decrease or become negative, stop and </a:t>
            </a:r>
            <a:r>
              <a:rPr lang="en-GB" sz="2200" dirty="0" smtClean="0">
                <a:solidFill>
                  <a:srgbClr val="FF0000"/>
                </a:solidFill>
                <a:sym typeface="Symbol" pitchFamily="18" charset="2"/>
              </a:rPr>
              <a:t>refine</a:t>
            </a:r>
            <a:r>
              <a:rPr lang="en-GB" sz="2200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increment.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GB" sz="2200" b="1" dirty="0" smtClean="0">
                <a:solidFill>
                  <a:srgbClr val="002060"/>
                </a:solidFill>
                <a:sym typeface="Symbol" pitchFamily="18" charset="2"/>
              </a:rPr>
              <a:t>Issues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:</a:t>
            </a:r>
          </a:p>
          <a:p>
            <a:pPr fontAlgn="auto">
              <a:spcAft>
                <a:spcPts val="0"/>
              </a:spcAft>
              <a:defRPr/>
            </a:pPr>
            <a:r>
              <a:rPr lang="en-GB" sz="2200" dirty="0" smtClean="0">
                <a:solidFill>
                  <a:srgbClr val="FF0000"/>
                </a:solidFill>
                <a:sym typeface="Symbol" pitchFamily="18" charset="2"/>
              </a:rPr>
              <a:t>Multiple peaks</a:t>
            </a:r>
            <a:r>
              <a:rPr lang="en-GB" sz="2200" b="1" dirty="0" smtClean="0">
                <a:sym typeface="Symbol" pitchFamily="18" charset="2"/>
              </a:rPr>
              <a:t>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– can miss global maximum, computationally intensive 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sz="2200" dirty="0" smtClean="0">
              <a:sym typeface="Symbol" pitchFamily="18" charset="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GB" sz="2200" dirty="0" smtClean="0">
                <a:solidFill>
                  <a:srgbClr val="FF0000"/>
                </a:solidFill>
                <a:sym typeface="Symbol" pitchFamily="18" charset="2"/>
              </a:rPr>
              <a:t>Multiple Parameters</a:t>
            </a:r>
            <a:r>
              <a:rPr lang="en-GB" sz="2200" b="1" dirty="0" smtClean="0">
                <a:sym typeface="Symbol" pitchFamily="18" charset="2"/>
              </a:rPr>
              <a:t> </a:t>
            </a:r>
            <a:r>
              <a:rPr lang="en-GB" sz="2200" b="1" dirty="0" smtClean="0">
                <a:solidFill>
                  <a:srgbClr val="002060"/>
                </a:solidFill>
                <a:sym typeface="Symbol" pitchFamily="18" charset="2"/>
              </a:rPr>
              <a:t>- </a:t>
            </a:r>
            <a:r>
              <a:rPr lang="en-GB" sz="2200" dirty="0" smtClean="0">
                <a:solidFill>
                  <a:srgbClr val="002060"/>
                </a:solidFill>
                <a:sym typeface="Symbol" pitchFamily="18" charset="2"/>
              </a:rPr>
              <a:t>grid search. Interpretation of Likelihood profiles can be difficult.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endParaRPr lang="en-GB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C4F8DDB1-BD0E-4255-A1A2-FE9781B96711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10283" name="Rectangle 4"/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sz="3200" b="1" dirty="0">
                <a:solidFill>
                  <a:schemeClr val="tx2"/>
                </a:solidFill>
                <a:latin typeface="Calibri" pitchFamily="34" charset="0"/>
              </a:rPr>
              <a:t>Example in outline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95288" y="1341438"/>
            <a:ext cx="8353425" cy="5111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Data </a:t>
            </a:r>
            <a:r>
              <a:rPr lang="en-IE" sz="2000" dirty="0" err="1">
                <a:solidFill>
                  <a:srgbClr val="002060"/>
                </a:solidFill>
                <a:latin typeface="+mn-lt"/>
                <a:cs typeface="+mn-cs"/>
              </a:rPr>
              <a:t>e.g</a:t>
            </a: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used to show a </a:t>
            </a:r>
            <a:r>
              <a:rPr lang="en-IE" sz="2000" dirty="0">
                <a:solidFill>
                  <a:srgbClr val="FF0000"/>
                </a:solidFill>
                <a:latin typeface="+mn-lt"/>
                <a:cs typeface="+mn-cs"/>
              </a:rPr>
              <a:t>linkage</a:t>
            </a: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relationship (non-independence) between marker and a given disease gene, or e.g. between sex and purchase of  computer games.</a:t>
            </a:r>
          </a:p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IE" sz="12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    </a:t>
            </a:r>
            <a:r>
              <a:rPr lang="en-IE" sz="2000" i="1" dirty="0">
                <a:solidFill>
                  <a:srgbClr val="002060"/>
                </a:solidFill>
                <a:latin typeface="+mn-lt"/>
                <a:cs typeface="+mn-cs"/>
              </a:rPr>
              <a:t>Escapes</a:t>
            </a: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= individuals who are susceptible, but show no disease phenotype under experimental conditions: (express interest but no purchase record). So define         as proportion of escapes and R.F. respectively. 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                  is </a:t>
            </a:r>
            <a:r>
              <a:rPr lang="en-IE" sz="2000" dirty="0">
                <a:solidFill>
                  <a:srgbClr val="FF0000"/>
                </a:solidFill>
                <a:latin typeface="+mn-lt"/>
                <a:cs typeface="+mn-cs"/>
              </a:rPr>
              <a:t>penetrance</a:t>
            </a:r>
            <a:r>
              <a:rPr lang="en-IE" sz="2000" dirty="0">
                <a:latin typeface="+mn-lt"/>
                <a:cs typeface="+mn-cs"/>
              </a:rPr>
              <a:t> </a:t>
            </a: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for disease trait or of purchasing, i.e. 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    P{ that individual with susceptible genotype has disease phenotype}. 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    P{individual of given sex and interested who actually buys}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IE" sz="1000" dirty="0">
              <a:solidFill>
                <a:srgbClr val="002060"/>
              </a:solidFill>
              <a:latin typeface="+mn-lt"/>
              <a:cs typeface="+mn-cs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     Purpose of expt.-typically to estimate R.F. between marker and gene or proportion of a sex that purchases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r>
              <a:rPr lang="en-IE" sz="2000" dirty="0">
                <a:solidFill>
                  <a:srgbClr val="002060"/>
                </a:solidFill>
                <a:latin typeface="+mn-lt"/>
                <a:cs typeface="+mn-cs"/>
              </a:rPr>
              <a:t>Use: Support function = Log-Likelihood. Often quite complex, e.g. for above example, might have</a:t>
            </a: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Tx/>
              <a:buChar char="•"/>
              <a:defRPr/>
            </a:pPr>
            <a:endParaRPr lang="en-IE" sz="2000" dirty="0">
              <a:latin typeface="+mn-lt"/>
              <a:cs typeface="+mn-cs"/>
            </a:endParaRPr>
          </a:p>
          <a:p>
            <a:pPr marL="342900" indent="-34290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IE" sz="2000" dirty="0">
                <a:latin typeface="+mn-lt"/>
                <a:cs typeface="+mn-cs"/>
              </a:rPr>
              <a:t>     </a:t>
            </a:r>
            <a:endParaRPr lang="en-GB" sz="2000" dirty="0">
              <a:latin typeface="+mn-lt"/>
              <a:cs typeface="+mn-cs"/>
            </a:endParaRPr>
          </a:p>
        </p:txBody>
      </p:sp>
      <p:graphicFrame>
        <p:nvGraphicFramePr>
          <p:cNvPr id="10279" name="Object 39"/>
          <p:cNvGraphicFramePr>
            <a:graphicFrameLocks noChangeAspect="1"/>
          </p:cNvGraphicFramePr>
          <p:nvPr/>
        </p:nvGraphicFramePr>
        <p:xfrm>
          <a:off x="1835150" y="2997200"/>
          <a:ext cx="43338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342720" imgH="203040" progId="Equation.3">
                  <p:embed/>
                </p:oleObj>
              </mc:Choice>
              <mc:Fallback>
                <p:oleObj name="Equation" r:id="rId3" imgW="342720" imgH="203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97200"/>
                        <a:ext cx="433388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900113" y="3311525"/>
          <a:ext cx="539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5" imgW="330057" imgH="203112" progId="">
                  <p:embed/>
                </p:oleObj>
              </mc:Choice>
              <mc:Fallback>
                <p:oleObj name="Equation" r:id="rId5" imgW="330057" imgH="203112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11525"/>
                        <a:ext cx="53975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677863" y="6075363"/>
          <a:ext cx="7854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7" imgW="4762440" imgH="228600" progId="Equation.3">
                  <p:embed/>
                </p:oleObj>
              </mc:Choice>
              <mc:Fallback>
                <p:oleObj name="Equation" r:id="rId7" imgW="476244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6075363"/>
                        <a:ext cx="7854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DE764EEE-E523-417E-A8D6-9A4072FDEF40}" type="slidenum">
              <a:rPr lang="en-GB"/>
              <a:pPr>
                <a:defRPr/>
              </a:pPr>
              <a:t>9</a:t>
            </a:fld>
            <a:endParaRPr lang="en-GB"/>
          </a:p>
        </p:txBody>
      </p:sp>
      <p:sp>
        <p:nvSpPr>
          <p:cNvPr id="11323" name="Rectangle 8"/>
          <p:cNvSpPr txBox="1">
            <a:spLocks noChangeArrowheads="1"/>
          </p:cNvSpPr>
          <p:nvPr/>
        </p:nvSpPr>
        <p:spPr bwMode="auto">
          <a:xfrm>
            <a:off x="457200" y="274638"/>
            <a:ext cx="8229600" cy="70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IE" sz="3200" b="1" dirty="0">
                <a:solidFill>
                  <a:schemeClr val="tx2"/>
                </a:solidFill>
                <a:latin typeface="Calibri" pitchFamily="34" charset="0"/>
              </a:rPr>
              <a:t>Example contd</a:t>
            </a:r>
            <a:r>
              <a:rPr lang="en-IE" sz="3200" dirty="0">
                <a:solidFill>
                  <a:schemeClr val="tx2"/>
                </a:solidFill>
                <a:latin typeface="Calibri" pitchFamily="34" charset="0"/>
              </a:rPr>
              <a:t>.</a:t>
            </a:r>
            <a:endParaRPr lang="en-GB" sz="32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324" name="Rectangle 3"/>
          <p:cNvSpPr txBox="1">
            <a:spLocks noChangeArrowheads="1"/>
          </p:cNvSpPr>
          <p:nvPr/>
        </p:nvSpPr>
        <p:spPr bwMode="auto">
          <a:xfrm>
            <a:off x="457200" y="1417638"/>
            <a:ext cx="8435975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Setting 1st derivatives (Scores) w.r.t            and w.r.t.             </a:t>
            </a:r>
            <a:endParaRPr lang="en-IE" sz="2000" dirty="0" smtClean="0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IE" sz="200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IE" sz="2000" dirty="0" smtClean="0">
                <a:solidFill>
                  <a:srgbClr val="002060"/>
                </a:solidFill>
                <a:latin typeface="Calibri" pitchFamily="34" charset="0"/>
              </a:rPr>
              <a:t>Expected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value of Score (w.r.t. 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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</a:rPr>
              <a:t> 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is zero, (see analogies in classical sampling/hypothesis testing). Similarly for 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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.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Here, however, </a:t>
            </a:r>
            <a:r>
              <a:rPr lang="en-IE" sz="2000" dirty="0">
                <a:solidFill>
                  <a:srgbClr val="FF0000"/>
                </a:solidFill>
                <a:latin typeface="Calibri" pitchFamily="34" charset="0"/>
              </a:rPr>
              <a:t>No</a:t>
            </a:r>
            <a:r>
              <a:rPr lang="en-IE" sz="2000" dirty="0">
                <a:latin typeface="Calibri" pitchFamily="34" charset="0"/>
              </a:rPr>
              <a:t>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simple analytical solution, so can </a:t>
            </a:r>
            <a:r>
              <a:rPr lang="en-IE" sz="2000" b="1" dirty="0">
                <a:solidFill>
                  <a:srgbClr val="002060"/>
                </a:solidFill>
                <a:latin typeface="Calibri" pitchFamily="34" charset="0"/>
              </a:rPr>
              <a:t>not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 solve directly for either.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>
              <a:solidFill>
                <a:srgbClr val="00206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Using grid search, likelihood reaches maximum at e.g.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IE" sz="2000" dirty="0"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In general, this type of experiment tests 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  <a:latin typeface="Calibri" pitchFamily="34" charset="0"/>
              </a:rPr>
              <a:t>0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</a:rPr>
              <a:t>: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Independence between the factors (marker and gene), (sex and purchase)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and 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</a:rPr>
              <a:t>H</a:t>
            </a:r>
            <a:r>
              <a:rPr lang="en-IE" sz="2000" i="1" baseline="-25000" dirty="0">
                <a:solidFill>
                  <a:srgbClr val="002060"/>
                </a:solidFill>
                <a:latin typeface="Calibri" pitchFamily="34" charset="0"/>
              </a:rPr>
              <a:t>0</a:t>
            </a:r>
            <a:r>
              <a:rPr lang="en-IE" sz="2000" i="1" dirty="0">
                <a:solidFill>
                  <a:srgbClr val="002060"/>
                </a:solidFill>
                <a:latin typeface="Calibri" pitchFamily="34" charset="0"/>
              </a:rPr>
              <a:t>: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no escapes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     Uses </a:t>
            </a:r>
            <a:r>
              <a:rPr lang="en-IE" sz="2000" b="1" dirty="0">
                <a:solidFill>
                  <a:srgbClr val="FF0000"/>
                </a:solidFill>
                <a:latin typeface="Calibri" pitchFamily="34" charset="0"/>
              </a:rPr>
              <a:t>Likelihood</a:t>
            </a:r>
            <a:r>
              <a:rPr lang="en-IE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IE" sz="2000" b="1" dirty="0">
                <a:solidFill>
                  <a:srgbClr val="FF0000"/>
                </a:solidFill>
                <a:latin typeface="Calibri" pitchFamily="34" charset="0"/>
              </a:rPr>
              <a:t>Ratio</a:t>
            </a:r>
            <a:r>
              <a:rPr lang="en-IE" sz="2000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en-IE" sz="2000" b="1" dirty="0">
                <a:solidFill>
                  <a:srgbClr val="FF0000"/>
                </a:solidFill>
                <a:latin typeface="Calibri" pitchFamily="34" charset="0"/>
              </a:rPr>
              <a:t>Test</a:t>
            </a:r>
            <a:r>
              <a:rPr lang="en-IE" sz="2000" dirty="0">
                <a:latin typeface="Calibri" pitchFamily="34" charset="0"/>
              </a:rPr>
              <a:t>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</a:rPr>
              <a:t>statistics. (M.L.E.  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</a:t>
            </a:r>
            <a:r>
              <a:rPr lang="en-IE" sz="2000" baseline="30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2</a:t>
            </a:r>
            <a:r>
              <a:rPr lang="en-IE" sz="2000" dirty="0">
                <a:solidFill>
                  <a:srgbClr val="002060"/>
                </a:solidFill>
                <a:latin typeface="Calibri" pitchFamily="34" charset="0"/>
                <a:sym typeface="Symbol" pitchFamily="18" charset="2"/>
              </a:rPr>
              <a:t> equivalent)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IE" sz="2000" dirty="0">
              <a:solidFill>
                <a:srgbClr val="FF0000"/>
              </a:solidFill>
              <a:latin typeface="Calibri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Arial" charset="0"/>
              <a:buChar char="•"/>
            </a:pPr>
            <a:endParaRPr lang="en-GB" sz="2000" dirty="0">
              <a:latin typeface="Calibri" pitchFamily="34" charset="0"/>
            </a:endParaRPr>
          </a:p>
        </p:txBody>
      </p:sp>
      <p:graphicFrame>
        <p:nvGraphicFramePr>
          <p:cNvPr id="11317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900271"/>
              </p:ext>
            </p:extLst>
          </p:nvPr>
        </p:nvGraphicFramePr>
        <p:xfrm>
          <a:off x="6465888" y="3321745"/>
          <a:ext cx="18510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3" imgW="1129810" imgH="241195" progId="">
                  <p:embed/>
                </p:oleObj>
              </mc:Choice>
              <mc:Fallback>
                <p:oleObj name="Equation" r:id="rId3" imgW="1129810" imgH="241195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3321745"/>
                        <a:ext cx="18510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739877"/>
              </p:ext>
            </p:extLst>
          </p:nvPr>
        </p:nvGraphicFramePr>
        <p:xfrm>
          <a:off x="5651500" y="4293096"/>
          <a:ext cx="9366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5" imgW="571252" imgH="203112" progId="">
                  <p:embed/>
                </p:oleObj>
              </mc:Choice>
              <mc:Fallback>
                <p:oleObj name="Equation" r:id="rId5" imgW="571252" imgH="203112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293096"/>
                        <a:ext cx="9366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123096"/>
              </p:ext>
            </p:extLst>
          </p:nvPr>
        </p:nvGraphicFramePr>
        <p:xfrm>
          <a:off x="2916238" y="4604618"/>
          <a:ext cx="79216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7" imgW="482400" imgH="203040" progId="Equation.3">
                  <p:embed/>
                </p:oleObj>
              </mc:Choice>
              <mc:Fallback>
                <p:oleObj name="Equation" r:id="rId7" imgW="482400" imgH="20304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604618"/>
                        <a:ext cx="79216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0" name="Object 56"/>
          <p:cNvGraphicFramePr>
            <a:graphicFrameLocks noChangeAspect="1"/>
          </p:cNvGraphicFramePr>
          <p:nvPr/>
        </p:nvGraphicFramePr>
        <p:xfrm>
          <a:off x="4643438" y="1419225"/>
          <a:ext cx="628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0" name="Equation" r:id="rId9" imgW="444240" imgH="203040" progId="Equation.3">
                  <p:embed/>
                </p:oleObj>
              </mc:Choice>
              <mc:Fallback>
                <p:oleObj name="Equation" r:id="rId9" imgW="444240" imgH="2030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419225"/>
                        <a:ext cx="628650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1" name="Object 57"/>
          <p:cNvGraphicFramePr>
            <a:graphicFrameLocks noChangeAspect="1"/>
          </p:cNvGraphicFramePr>
          <p:nvPr/>
        </p:nvGraphicFramePr>
        <p:xfrm>
          <a:off x="6283325" y="1412875"/>
          <a:ext cx="5921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1" name="Equation" r:id="rId11" imgW="419040" imgH="203040" progId="Equation.3">
                  <p:embed/>
                </p:oleObj>
              </mc:Choice>
              <mc:Fallback>
                <p:oleObj name="Equation" r:id="rId11" imgW="419040" imgH="203040" progId="Equation.3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1412875"/>
                        <a:ext cx="59213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1546</Words>
  <Application>Microsoft Office PowerPoint</Application>
  <PresentationFormat>On-screen Show (4:3)</PresentationFormat>
  <Paragraphs>185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DCU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Windows User</dc:creator>
  <cp:lastModifiedBy>Windows User</cp:lastModifiedBy>
  <cp:revision>17</cp:revision>
  <dcterms:created xsi:type="dcterms:W3CDTF">2011-10-04T13:00:13Z</dcterms:created>
  <dcterms:modified xsi:type="dcterms:W3CDTF">2011-12-01T14:57:59Z</dcterms:modified>
</cp:coreProperties>
</file>