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234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7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0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3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666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44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571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498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98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097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165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08F2-9A88-4824-9723-9EDA2339400A}" type="datetimeFigureOut">
              <a:rPr lang="en-IE" smtClean="0"/>
              <a:t>22/11/2011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2633-56F4-4434-ADB8-3E10D66162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536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 smtClean="0">
                <a:solidFill>
                  <a:schemeClr val="tx2"/>
                </a:solidFill>
                <a:latin typeface="Verdana" pitchFamily="34" charset="0"/>
              </a:rPr>
              <a:t>DATA ANALYSIS</a:t>
            </a:r>
            <a:endParaRPr lang="en-IE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000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Module Code: CA660</a:t>
            </a:r>
            <a:endParaRPr lang="en-GB" sz="3000" b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90000"/>
              </a:lnSpc>
            </a:pPr>
            <a:endParaRPr lang="en-IE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IE" sz="2600" b="1" dirty="0" smtClean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 Block 7:Non-parametrics</a:t>
            </a:r>
            <a:endParaRPr lang="en-GB" sz="2600" b="1" dirty="0" smtClean="0">
              <a:solidFill>
                <a:schemeClr val="tx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8102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AB04E357-DE8C-4465-9B46-13960C29954D}" type="slidenum">
              <a:rPr lang="en-GB"/>
              <a:pPr/>
              <a:t>10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44624"/>
            <a:ext cx="7772400" cy="126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 dirty="0">
                <a:solidFill>
                  <a:schemeClr val="tx2"/>
                </a:solidFill>
              </a:rPr>
              <a:t>COMPARISON 2 INDEPENDENT SAMPLES: </a:t>
            </a:r>
            <a:r>
              <a:rPr lang="en-GB" sz="3200" b="1" dirty="0" smtClean="0">
                <a:solidFill>
                  <a:schemeClr val="tx2"/>
                </a:solidFill>
              </a:rPr>
              <a:t>WILCOXON-MANN-WHITNEY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9750" y="1308274"/>
            <a:ext cx="8135938" cy="514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Parallel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with </a:t>
            </a:r>
            <a:r>
              <a:rPr lang="en-GB" sz="2000" dirty="0">
                <a:solidFill>
                  <a:srgbClr val="FF0000"/>
                </a:solidFill>
              </a:rPr>
              <a:t>parametric (classical)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again.  </a:t>
            </a:r>
            <a:r>
              <a:rPr lang="en-GB" sz="2000" i="1" dirty="0">
                <a:solidFill>
                  <a:srgbClr val="002060"/>
                </a:solidFill>
              </a:rPr>
              <a:t>H</a:t>
            </a:r>
            <a:r>
              <a:rPr lang="en-GB" sz="2000" i="1" baseline="-25000" dirty="0">
                <a:solidFill>
                  <a:srgbClr val="002060"/>
                </a:solidFill>
              </a:rPr>
              <a:t>0</a:t>
            </a:r>
            <a:r>
              <a:rPr lang="en-GB" sz="2000" dirty="0">
                <a:solidFill>
                  <a:srgbClr val="002060"/>
                </a:solidFill>
              </a:rPr>
              <a:t> : Samples from same population (Medians same) </a:t>
            </a:r>
            <a:r>
              <a:rPr lang="en-GB" sz="2000" i="1" dirty="0" err="1">
                <a:solidFill>
                  <a:srgbClr val="002060"/>
                </a:solidFill>
              </a:rPr>
              <a:t>vs</a:t>
            </a:r>
            <a:r>
              <a:rPr lang="en-GB" sz="2000" i="1" dirty="0">
                <a:solidFill>
                  <a:srgbClr val="002060"/>
                </a:solidFill>
              </a:rPr>
              <a:t> H</a:t>
            </a:r>
            <a:r>
              <a:rPr lang="en-GB" sz="2000" i="1" baseline="-25000" dirty="0">
                <a:solidFill>
                  <a:srgbClr val="002060"/>
                </a:solidFill>
              </a:rPr>
              <a:t>1</a:t>
            </a:r>
            <a:r>
              <a:rPr lang="en-GB" sz="2000" i="1" dirty="0">
                <a:solidFill>
                  <a:srgbClr val="002060"/>
                </a:solidFill>
              </a:rPr>
              <a:t> : </a:t>
            </a:r>
            <a:r>
              <a:rPr lang="en-GB" sz="2000" dirty="0">
                <a:solidFill>
                  <a:srgbClr val="002060"/>
                </a:solidFill>
              </a:rPr>
              <a:t>Medians not the </a:t>
            </a:r>
            <a:r>
              <a:rPr lang="en-GB" sz="2000" dirty="0" smtClean="0">
                <a:solidFill>
                  <a:srgbClr val="002060"/>
                </a:solidFill>
              </a:rPr>
              <a:t>same</a:t>
            </a:r>
            <a:endParaRPr lang="en-GB" sz="2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For two samples, size </a:t>
            </a:r>
            <a:r>
              <a:rPr lang="en-GB" sz="2000" i="1" dirty="0">
                <a:solidFill>
                  <a:srgbClr val="002060"/>
                </a:solidFill>
              </a:rPr>
              <a:t>m</a:t>
            </a:r>
            <a:r>
              <a:rPr lang="en-GB" sz="2000" dirty="0">
                <a:solidFill>
                  <a:srgbClr val="002060"/>
                </a:solidFill>
              </a:rPr>
              <a:t>, </a:t>
            </a:r>
            <a:r>
              <a:rPr lang="en-GB" sz="2000" i="1" dirty="0">
                <a:solidFill>
                  <a:srgbClr val="002060"/>
                </a:solidFill>
              </a:rPr>
              <a:t>n</a:t>
            </a:r>
            <a:r>
              <a:rPr lang="en-GB" sz="2000" dirty="0">
                <a:solidFill>
                  <a:srgbClr val="002060"/>
                </a:solidFill>
              </a:rPr>
              <a:t>, calculate </a:t>
            </a:r>
            <a:r>
              <a:rPr lang="en-GB" sz="2000" dirty="0">
                <a:solidFill>
                  <a:srgbClr val="FF0000"/>
                </a:solidFill>
              </a:rPr>
              <a:t>joint </a:t>
            </a:r>
            <a:r>
              <a:rPr lang="en-GB" sz="2000" dirty="0">
                <a:solidFill>
                  <a:srgbClr val="002060"/>
                </a:solidFill>
              </a:rPr>
              <a:t>ranking and Sum for </a:t>
            </a:r>
            <a:r>
              <a:rPr lang="en-GB" sz="2000" dirty="0">
                <a:solidFill>
                  <a:srgbClr val="FF0000"/>
                </a:solidFill>
              </a:rPr>
              <a:t>each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sample, giving </a:t>
            </a:r>
            <a:r>
              <a:rPr lang="en-GB" sz="2000" i="1" dirty="0" err="1">
                <a:solidFill>
                  <a:srgbClr val="002060"/>
                </a:solidFill>
              </a:rPr>
              <a:t>S</a:t>
            </a:r>
            <a:r>
              <a:rPr lang="en-GB" sz="2000" i="1" baseline="-25000" dirty="0" err="1">
                <a:solidFill>
                  <a:srgbClr val="002060"/>
                </a:solidFill>
              </a:rPr>
              <a:t>m</a:t>
            </a:r>
            <a:r>
              <a:rPr lang="en-GB" sz="2000" dirty="0">
                <a:solidFill>
                  <a:srgbClr val="002060"/>
                </a:solidFill>
              </a:rPr>
              <a:t> and </a:t>
            </a:r>
            <a:r>
              <a:rPr lang="en-GB" sz="2000" i="1" dirty="0" err="1">
                <a:solidFill>
                  <a:srgbClr val="002060"/>
                </a:solidFill>
              </a:rPr>
              <a:t>S</a:t>
            </a:r>
            <a:r>
              <a:rPr lang="en-GB" sz="2000" i="1" baseline="-25000" dirty="0" err="1">
                <a:solidFill>
                  <a:srgbClr val="002060"/>
                </a:solidFill>
              </a:rPr>
              <a:t>n</a:t>
            </a:r>
            <a:r>
              <a:rPr lang="en-GB" sz="2000" i="1" baseline="-25000" dirty="0">
                <a:solidFill>
                  <a:srgbClr val="002060"/>
                </a:solidFill>
              </a:rPr>
              <a:t> . </a:t>
            </a:r>
            <a:r>
              <a:rPr lang="en-GB" sz="2000" dirty="0">
                <a:solidFill>
                  <a:srgbClr val="002060"/>
                </a:solidFill>
              </a:rPr>
              <a:t>Should be </a:t>
            </a:r>
            <a:r>
              <a:rPr lang="en-GB" sz="2000" dirty="0">
                <a:solidFill>
                  <a:srgbClr val="FF0000"/>
                </a:solidFill>
              </a:rPr>
              <a:t>similar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if populations sampled are </a:t>
            </a:r>
            <a:r>
              <a:rPr lang="en-GB" sz="2000" dirty="0">
                <a:solidFill>
                  <a:srgbClr val="FF0000"/>
                </a:solidFill>
              </a:rPr>
              <a:t>also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similar.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i="1" dirty="0" err="1">
                <a:solidFill>
                  <a:srgbClr val="002060"/>
                </a:solidFill>
              </a:rPr>
              <a:t>S</a:t>
            </a:r>
            <a:r>
              <a:rPr lang="en-GB" sz="2000" i="1" baseline="-25000" dirty="0" err="1">
                <a:solidFill>
                  <a:srgbClr val="002060"/>
                </a:solidFill>
              </a:rPr>
              <a:t>m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i="1" dirty="0">
                <a:solidFill>
                  <a:srgbClr val="002060"/>
                </a:solidFill>
              </a:rPr>
              <a:t>+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i="1" dirty="0" err="1">
                <a:solidFill>
                  <a:srgbClr val="002060"/>
                </a:solidFill>
              </a:rPr>
              <a:t>S</a:t>
            </a:r>
            <a:r>
              <a:rPr lang="en-GB" sz="2000" i="1" baseline="-25000" dirty="0" err="1">
                <a:solidFill>
                  <a:srgbClr val="002060"/>
                </a:solidFill>
              </a:rPr>
              <a:t>n</a:t>
            </a:r>
            <a:r>
              <a:rPr lang="en-GB" sz="2000" dirty="0">
                <a:solidFill>
                  <a:srgbClr val="002060"/>
                </a:solidFill>
              </a:rPr>
              <a:t> = sum of all ranks =                                     and result tabulated for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000" dirty="0"/>
          </a:p>
          <a:p>
            <a:pPr>
              <a:spcBef>
                <a:spcPct val="20000"/>
              </a:spcBef>
            </a:pPr>
            <a:endParaRPr lang="en-GB" sz="1400" dirty="0" smtClean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Clearly</a:t>
            </a:r>
            <a:r>
              <a:rPr lang="en-GB" sz="2000" dirty="0">
                <a:solidFill>
                  <a:srgbClr val="002060"/>
                </a:solidFill>
              </a:rPr>
              <a:t>,                                 so need only calculate one </a:t>
            </a:r>
            <a:r>
              <a:rPr lang="en-GB" sz="2000" dirty="0" smtClean="0">
                <a:solidFill>
                  <a:srgbClr val="002060"/>
                </a:solidFill>
              </a:rPr>
              <a:t>from 1</a:t>
            </a:r>
            <a:r>
              <a:rPr lang="en-GB" sz="2000" baseline="30000" dirty="0" smtClean="0">
                <a:solidFill>
                  <a:srgbClr val="002060"/>
                </a:solidFill>
              </a:rPr>
              <a:t>st</a:t>
            </a:r>
            <a:r>
              <a:rPr lang="en-GB" sz="2000" dirty="0" smtClean="0">
                <a:solidFill>
                  <a:srgbClr val="002060"/>
                </a:solidFill>
              </a:rPr>
              <a:t> principles</a:t>
            </a:r>
            <a:endParaRPr lang="en-GB" sz="2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Tables </a:t>
            </a:r>
            <a:r>
              <a:rPr lang="en-GB" sz="2000" dirty="0">
                <a:solidFill>
                  <a:srgbClr val="FF0000"/>
                </a:solidFill>
              </a:rPr>
              <a:t>typically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give, for various </a:t>
            </a:r>
            <a:r>
              <a:rPr lang="en-GB" sz="2000" i="1" dirty="0">
                <a:solidFill>
                  <a:srgbClr val="002060"/>
                </a:solidFill>
              </a:rPr>
              <a:t>m</a:t>
            </a:r>
            <a:r>
              <a:rPr lang="en-GB" sz="2000" dirty="0">
                <a:solidFill>
                  <a:srgbClr val="002060"/>
                </a:solidFill>
              </a:rPr>
              <a:t>,</a:t>
            </a:r>
            <a:r>
              <a:rPr lang="en-GB" sz="2000" i="1" dirty="0">
                <a:solidFill>
                  <a:srgbClr val="002060"/>
                </a:solidFill>
              </a:rPr>
              <a:t> n</a:t>
            </a:r>
            <a:r>
              <a:rPr lang="en-GB" sz="2000" dirty="0">
                <a:solidFill>
                  <a:srgbClr val="002060"/>
                </a:solidFill>
              </a:rPr>
              <a:t>, the </a:t>
            </a:r>
            <a:r>
              <a:rPr lang="en-GB" sz="2000" dirty="0">
                <a:solidFill>
                  <a:srgbClr val="FF0000"/>
                </a:solidFill>
              </a:rPr>
              <a:t>value to exceed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for smallest </a:t>
            </a:r>
            <a:r>
              <a:rPr lang="en-GB" sz="2000" i="1" dirty="0">
                <a:solidFill>
                  <a:srgbClr val="002060"/>
                </a:solidFill>
              </a:rPr>
              <a:t>U </a:t>
            </a:r>
            <a:r>
              <a:rPr lang="en-GB" sz="2000" dirty="0">
                <a:solidFill>
                  <a:srgbClr val="002060"/>
                </a:solidFill>
              </a:rPr>
              <a:t>in order to reject</a:t>
            </a:r>
            <a:r>
              <a:rPr lang="en-GB" sz="2000" i="1" dirty="0">
                <a:solidFill>
                  <a:srgbClr val="002060"/>
                </a:solidFill>
              </a:rPr>
              <a:t> H</a:t>
            </a:r>
            <a:r>
              <a:rPr lang="en-GB" sz="2000" i="1" baseline="-25000" dirty="0">
                <a:solidFill>
                  <a:srgbClr val="002060"/>
                </a:solidFill>
              </a:rPr>
              <a:t>0</a:t>
            </a:r>
            <a:r>
              <a:rPr lang="en-GB" sz="2000" dirty="0">
                <a:solidFill>
                  <a:srgbClr val="002060"/>
                </a:solidFill>
              </a:rPr>
              <a:t> . 1-tailed/2-tailed</a:t>
            </a:r>
            <a:r>
              <a:rPr lang="en-GB" sz="2000" dirty="0"/>
              <a:t>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Easier : use the sum of </a:t>
            </a:r>
            <a:r>
              <a:rPr lang="en-GB" sz="2000" dirty="0">
                <a:solidFill>
                  <a:srgbClr val="FF0000"/>
                </a:solidFill>
              </a:rPr>
              <a:t>smaller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ranks or </a:t>
            </a:r>
            <a:r>
              <a:rPr lang="en-GB" sz="2000" dirty="0">
                <a:solidFill>
                  <a:srgbClr val="FF0000"/>
                </a:solidFill>
              </a:rPr>
              <a:t>fewer </a:t>
            </a:r>
            <a:r>
              <a:rPr lang="en-GB" sz="2000" dirty="0">
                <a:solidFill>
                  <a:srgbClr val="002060"/>
                </a:solidFill>
              </a:rPr>
              <a:t>values.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 smtClean="0">
                <a:solidFill>
                  <a:srgbClr val="002060"/>
                </a:solidFill>
              </a:rPr>
              <a:t>Example </a:t>
            </a:r>
            <a:r>
              <a:rPr lang="en-GB" sz="2000" b="1" dirty="0">
                <a:solidFill>
                  <a:srgbClr val="002060"/>
                </a:solidFill>
              </a:rPr>
              <a:t>in brief: </a:t>
            </a:r>
            <a:r>
              <a:rPr lang="en-GB" sz="2000" b="1" dirty="0" smtClean="0">
                <a:solidFill>
                  <a:srgbClr val="002060"/>
                </a:solidFill>
              </a:rPr>
              <a:t>  </a:t>
            </a:r>
            <a:r>
              <a:rPr lang="en-GB" sz="2000" dirty="0" smtClean="0">
                <a:solidFill>
                  <a:srgbClr val="002060"/>
                </a:solidFill>
              </a:rPr>
              <a:t>If </a:t>
            </a:r>
            <a:r>
              <a:rPr lang="en-GB" sz="2000" dirty="0">
                <a:solidFill>
                  <a:srgbClr val="002060"/>
                </a:solidFill>
              </a:rPr>
              <a:t>sum of ranks =12 say, probability based on no. possible ways of obtaining a 12 out of Total no. </a:t>
            </a:r>
            <a:r>
              <a:rPr lang="en-GB" sz="2000" dirty="0" smtClean="0">
                <a:solidFill>
                  <a:srgbClr val="002060"/>
                </a:solidFill>
              </a:rPr>
              <a:t>of possible </a:t>
            </a:r>
            <a:r>
              <a:rPr lang="en-GB" sz="2000" dirty="0">
                <a:solidFill>
                  <a:srgbClr val="002060"/>
                </a:solidFill>
              </a:rPr>
              <a:t>sums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77489"/>
              </p:ext>
            </p:extLst>
          </p:nvPr>
        </p:nvGraphicFramePr>
        <p:xfrm>
          <a:off x="3707904" y="2852936"/>
          <a:ext cx="20653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1218960" imgH="393480" progId="Equation.3">
                  <p:embed/>
                </p:oleObj>
              </mc:Choice>
              <mc:Fallback>
                <p:oleObj name="Equation" r:id="rId3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852936"/>
                        <a:ext cx="206533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101537"/>
              </p:ext>
            </p:extLst>
          </p:nvPr>
        </p:nvGraphicFramePr>
        <p:xfrm>
          <a:off x="3215655" y="3429000"/>
          <a:ext cx="4524697" cy="663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2666880" imgH="393480" progId="Equation.3">
                  <p:embed/>
                </p:oleObj>
              </mc:Choice>
              <mc:Fallback>
                <p:oleObj name="Equation" r:id="rId5" imgW="266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55" y="3429000"/>
                        <a:ext cx="4524697" cy="663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150793"/>
              </p:ext>
            </p:extLst>
          </p:nvPr>
        </p:nvGraphicFramePr>
        <p:xfrm>
          <a:off x="1907704" y="4168378"/>
          <a:ext cx="1581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876240" imgH="228600" progId="Equation.3">
                  <p:embed/>
                </p:oleObj>
              </mc:Choice>
              <mc:Fallback>
                <p:oleObj name="Equation" r:id="rId7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168378"/>
                        <a:ext cx="15811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98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E2B38B3F-63B0-4FAB-9AD5-B6B130D50377}" type="slidenum">
              <a:rPr lang="en-GB"/>
              <a:pPr/>
              <a:t>11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Example - W-M-W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3850" y="1052513"/>
            <a:ext cx="8569325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For example on weights earlier. Assume now have </a:t>
            </a:r>
            <a:r>
              <a:rPr lang="en-GB" sz="2000" dirty="0">
                <a:solidFill>
                  <a:srgbClr val="FF0000"/>
                </a:solidFill>
              </a:rPr>
              <a:t>2</a:t>
            </a:r>
            <a:r>
              <a:rPr lang="en-GB" sz="2000" baseline="30000" dirty="0">
                <a:solidFill>
                  <a:srgbClr val="FF0000"/>
                </a:solidFill>
              </a:rPr>
              <a:t>nd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sample set </a:t>
            </a:r>
            <a:r>
              <a:rPr lang="en-GB" sz="2000" dirty="0" smtClean="0">
                <a:solidFill>
                  <a:srgbClr val="002060"/>
                </a:solidFill>
              </a:rPr>
              <a:t>also:  </a:t>
            </a:r>
            <a:endParaRPr lang="en-GB" sz="2000" i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 29  39   60  78  82  112  125  170  192  224  263  275  276  286  369  756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Combined</a:t>
            </a:r>
            <a:r>
              <a:rPr lang="en-GB" sz="2000" dirty="0">
                <a:solidFill>
                  <a:srgbClr val="FF0000"/>
                </a:solidFill>
              </a:rPr>
              <a:t> ranks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for the </a:t>
            </a:r>
            <a:r>
              <a:rPr lang="en-GB" sz="2000" dirty="0">
                <a:solidFill>
                  <a:srgbClr val="FF0000"/>
                </a:solidFill>
              </a:rPr>
              <a:t>two </a:t>
            </a:r>
            <a:r>
              <a:rPr lang="en-GB" sz="2000" dirty="0">
                <a:solidFill>
                  <a:srgbClr val="002060"/>
                </a:solidFill>
              </a:rPr>
              <a:t>samples are:</a:t>
            </a:r>
          </a:p>
          <a:p>
            <a:pPr marL="342900" indent="-342900">
              <a:spcBef>
                <a:spcPct val="20000"/>
              </a:spcBef>
            </a:pPr>
            <a:endParaRPr lang="en-GB" sz="1400" b="1" dirty="0"/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Value </a:t>
            </a:r>
            <a:r>
              <a:rPr lang="en-GB" sz="2000" dirty="0">
                <a:solidFill>
                  <a:srgbClr val="002060"/>
                </a:solidFill>
              </a:rPr>
              <a:t>29  39  60  78  82  112  125  126  142  156 170  192  224  228  245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Rank   </a:t>
            </a:r>
            <a:r>
              <a:rPr lang="en-GB" sz="2000" dirty="0">
                <a:solidFill>
                  <a:srgbClr val="002060"/>
                </a:solidFill>
              </a:rPr>
              <a:t> 1   2    3    4    5     6      7      8      9      10    11   12    13    14    15</a:t>
            </a:r>
          </a:p>
          <a:p>
            <a:pPr marL="342900" indent="-342900">
              <a:spcBef>
                <a:spcPct val="20000"/>
              </a:spcBef>
            </a:pPr>
            <a:endParaRPr lang="en-GB" sz="1400" b="1" dirty="0"/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Value  </a:t>
            </a:r>
            <a:r>
              <a:rPr lang="en-GB" sz="2000" dirty="0">
                <a:solidFill>
                  <a:srgbClr val="002060"/>
                </a:solidFill>
              </a:rPr>
              <a:t>246  263  275  276  286  369  370  419  433  454  478  503  756</a:t>
            </a:r>
            <a:endParaRPr lang="en-GB" sz="20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Rank     </a:t>
            </a:r>
            <a:r>
              <a:rPr lang="en-GB" sz="2000" dirty="0">
                <a:solidFill>
                  <a:srgbClr val="002060"/>
                </a:solidFill>
              </a:rPr>
              <a:t>16   17     18    19    20    21    22    23    24    25    26    27    28</a:t>
            </a:r>
          </a:p>
          <a:p>
            <a:pPr marL="342900" indent="-342900">
              <a:spcBef>
                <a:spcPct val="20000"/>
              </a:spcBef>
            </a:pPr>
            <a:endParaRPr lang="en-GB" sz="1600" dirty="0"/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Here </a:t>
            </a:r>
            <a:r>
              <a:rPr lang="en-GB" sz="2000" i="1" dirty="0">
                <a:solidFill>
                  <a:srgbClr val="002060"/>
                </a:solidFill>
              </a:rPr>
              <a:t>m = 16</a:t>
            </a:r>
            <a:r>
              <a:rPr lang="en-GB" sz="2000" dirty="0">
                <a:solidFill>
                  <a:srgbClr val="002060"/>
                </a:solidFill>
              </a:rPr>
              <a:t>, </a:t>
            </a:r>
            <a:r>
              <a:rPr lang="en-GB" sz="2000" i="1" dirty="0">
                <a:solidFill>
                  <a:srgbClr val="002060"/>
                </a:solidFill>
              </a:rPr>
              <a:t>n=12  </a:t>
            </a:r>
            <a:r>
              <a:rPr lang="en-GB" sz="2000" dirty="0">
                <a:solidFill>
                  <a:srgbClr val="002060"/>
                </a:solidFill>
              </a:rPr>
              <a:t>and </a:t>
            </a:r>
            <a:r>
              <a:rPr lang="en-GB" sz="2000" i="1" dirty="0" err="1">
                <a:solidFill>
                  <a:srgbClr val="002060"/>
                </a:solidFill>
              </a:rPr>
              <a:t>S</a:t>
            </a:r>
            <a:r>
              <a:rPr lang="en-GB" sz="2000" i="1" baseline="-25000" dirty="0" err="1">
                <a:solidFill>
                  <a:srgbClr val="002060"/>
                </a:solidFill>
              </a:rPr>
              <a:t>m</a:t>
            </a:r>
            <a:r>
              <a:rPr lang="en-GB" sz="2000" i="1" dirty="0">
                <a:solidFill>
                  <a:srgbClr val="002060"/>
                </a:solidFill>
              </a:rPr>
              <a:t>= 1+ 2+ 3 + ….+21+ 28</a:t>
            </a:r>
            <a:r>
              <a:rPr lang="en-GB" sz="2000" i="1" baseline="-25000" dirty="0">
                <a:solidFill>
                  <a:srgbClr val="002060"/>
                </a:solidFill>
              </a:rPr>
              <a:t> </a:t>
            </a:r>
            <a:r>
              <a:rPr lang="en-GB" sz="2000" i="1" dirty="0">
                <a:solidFill>
                  <a:srgbClr val="002060"/>
                </a:solidFill>
              </a:rPr>
              <a:t>= 187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So </a:t>
            </a:r>
            <a:r>
              <a:rPr lang="en-GB" sz="2000" i="1" dirty="0">
                <a:solidFill>
                  <a:srgbClr val="002060"/>
                </a:solidFill>
              </a:rPr>
              <a:t>U</a:t>
            </a:r>
            <a:r>
              <a:rPr lang="en-GB" sz="2000" i="1" baseline="-25000" dirty="0">
                <a:solidFill>
                  <a:srgbClr val="002060"/>
                </a:solidFill>
              </a:rPr>
              <a:t>m</a:t>
            </a:r>
            <a:r>
              <a:rPr lang="en-GB" sz="2000" i="1" dirty="0">
                <a:solidFill>
                  <a:srgbClr val="002060"/>
                </a:solidFill>
              </a:rPr>
              <a:t>=51</a:t>
            </a:r>
            <a:r>
              <a:rPr lang="en-GB" sz="2000" dirty="0">
                <a:solidFill>
                  <a:srgbClr val="002060"/>
                </a:solidFill>
              </a:rPr>
              <a:t>, and </a:t>
            </a:r>
            <a:r>
              <a:rPr lang="en-GB" sz="2000" i="1" dirty="0">
                <a:solidFill>
                  <a:srgbClr val="002060"/>
                </a:solidFill>
              </a:rPr>
              <a:t>U</a:t>
            </a:r>
            <a:r>
              <a:rPr lang="en-GB" sz="2000" i="1" baseline="-25000" dirty="0">
                <a:solidFill>
                  <a:srgbClr val="002060"/>
                </a:solidFill>
              </a:rPr>
              <a:t>n</a:t>
            </a:r>
            <a:r>
              <a:rPr lang="en-GB" sz="2000" i="1" dirty="0">
                <a:solidFill>
                  <a:srgbClr val="002060"/>
                </a:solidFill>
              </a:rPr>
              <a:t>=141</a:t>
            </a:r>
            <a:r>
              <a:rPr lang="en-GB" sz="2000" dirty="0">
                <a:solidFill>
                  <a:srgbClr val="002060"/>
                </a:solidFill>
              </a:rPr>
              <a:t>. (Clearly, can check by calculating </a:t>
            </a:r>
            <a:r>
              <a:rPr lang="en-GB" sz="2000" i="1" dirty="0">
                <a:solidFill>
                  <a:srgbClr val="002060"/>
                </a:solidFill>
              </a:rPr>
              <a:t>U</a:t>
            </a:r>
            <a:r>
              <a:rPr lang="en-GB" sz="2000" i="1" baseline="-25000" dirty="0">
                <a:solidFill>
                  <a:srgbClr val="002060"/>
                </a:solidFill>
              </a:rPr>
              <a:t>n </a:t>
            </a:r>
            <a:r>
              <a:rPr lang="en-GB" sz="2000" dirty="0">
                <a:solidFill>
                  <a:srgbClr val="002060"/>
                </a:solidFill>
              </a:rPr>
              <a:t>directly also)</a:t>
            </a:r>
          </a:p>
          <a:p>
            <a:pPr marL="342900" indent="-342900">
              <a:spcBef>
                <a:spcPct val="20000"/>
              </a:spcBef>
            </a:pPr>
            <a:endParaRPr lang="en-GB" sz="1000" dirty="0"/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For a 2-tailed test at </a:t>
            </a:r>
            <a:r>
              <a:rPr lang="en-GB" sz="2000" dirty="0">
                <a:solidFill>
                  <a:srgbClr val="FF0000"/>
                </a:solidFill>
              </a:rPr>
              <a:t>5%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level,</a:t>
            </a:r>
            <a:r>
              <a:rPr lang="en-GB" sz="2000" i="1" baseline="-25000" dirty="0">
                <a:solidFill>
                  <a:srgbClr val="002060"/>
                </a:solidFill>
              </a:rPr>
              <a:t> </a:t>
            </a:r>
            <a:r>
              <a:rPr lang="en-GB" sz="2000" i="1" dirty="0">
                <a:solidFill>
                  <a:srgbClr val="002060"/>
                </a:solidFill>
              </a:rPr>
              <a:t>U</a:t>
            </a:r>
            <a:r>
              <a:rPr lang="en-GB" sz="2000" i="1" baseline="-25000" dirty="0">
                <a:solidFill>
                  <a:srgbClr val="002060"/>
                </a:solidFill>
              </a:rPr>
              <a:t>m</a:t>
            </a:r>
            <a:r>
              <a:rPr lang="en-GB" sz="2000" i="1" dirty="0">
                <a:solidFill>
                  <a:srgbClr val="002060"/>
                </a:solidFill>
              </a:rPr>
              <a:t>=53 </a:t>
            </a:r>
            <a:r>
              <a:rPr lang="en-GB" sz="2000" dirty="0">
                <a:solidFill>
                  <a:srgbClr val="002060"/>
                </a:solidFill>
              </a:rPr>
              <a:t>from tables and our value is </a:t>
            </a:r>
            <a:r>
              <a:rPr lang="en-GB" sz="2000" dirty="0">
                <a:solidFill>
                  <a:srgbClr val="FF0000"/>
                </a:solidFill>
              </a:rPr>
              <a:t>less</a:t>
            </a:r>
            <a:r>
              <a:rPr lang="en-GB" sz="2000" dirty="0">
                <a:solidFill>
                  <a:srgbClr val="002060"/>
                </a:solidFill>
              </a:rPr>
              <a:t>, i.e. more extreme, so </a:t>
            </a:r>
            <a:r>
              <a:rPr lang="en-GB" sz="2000" dirty="0">
                <a:solidFill>
                  <a:srgbClr val="FF0000"/>
                </a:solidFill>
              </a:rPr>
              <a:t>reject</a:t>
            </a:r>
            <a:r>
              <a:rPr lang="en-GB" sz="2000" dirty="0"/>
              <a:t> </a:t>
            </a:r>
            <a:r>
              <a:rPr lang="en-GB" sz="2000" i="1" dirty="0">
                <a:solidFill>
                  <a:srgbClr val="002060"/>
                </a:solidFill>
              </a:rPr>
              <a:t>H</a:t>
            </a:r>
            <a:r>
              <a:rPr lang="en-GB" sz="2000" i="1" baseline="-25000" dirty="0">
                <a:solidFill>
                  <a:srgbClr val="002060"/>
                </a:solidFill>
              </a:rPr>
              <a:t>0</a:t>
            </a:r>
            <a:r>
              <a:rPr lang="en-GB" sz="2000" dirty="0">
                <a:solidFill>
                  <a:srgbClr val="002060"/>
                </a:solidFill>
              </a:rPr>
              <a:t> . Medians </a:t>
            </a:r>
            <a:r>
              <a:rPr lang="en-GB" sz="2000" b="1" dirty="0">
                <a:solidFill>
                  <a:srgbClr val="002060"/>
                </a:solidFill>
              </a:rPr>
              <a:t>are </a:t>
            </a:r>
            <a:r>
              <a:rPr lang="en-GB" sz="2000" dirty="0">
                <a:solidFill>
                  <a:srgbClr val="002060"/>
                </a:solidFill>
              </a:rPr>
              <a:t>different here </a:t>
            </a:r>
          </a:p>
        </p:txBody>
      </p:sp>
    </p:spTree>
    <p:extLst>
      <p:ext uri="{BB962C8B-B14F-4D97-AF65-F5344CB8AC3E}">
        <p14:creationId xmlns:p14="http://schemas.microsoft.com/office/powerpoint/2010/main" val="4124250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DABB2428-46AA-4ABF-945D-DB09F7924166}" type="slidenum">
              <a:rPr lang="en-GB"/>
              <a:pPr/>
              <a:t>12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>
                <a:solidFill>
                  <a:schemeClr val="tx2"/>
                </a:solidFill>
              </a:rPr>
              <a:t>MANY </a:t>
            </a:r>
            <a:r>
              <a:rPr lang="en-IE" sz="3200" b="1" dirty="0" smtClean="0">
                <a:solidFill>
                  <a:schemeClr val="tx2"/>
                </a:solidFill>
              </a:rPr>
              <a:t>SAMPLES - </a:t>
            </a:r>
            <a:r>
              <a:rPr lang="en-IE" sz="3200" b="1" dirty="0" err="1">
                <a:solidFill>
                  <a:schemeClr val="tx2"/>
                </a:solidFill>
              </a:rPr>
              <a:t>Kruskal</a:t>
            </a:r>
            <a:r>
              <a:rPr lang="en-IE" sz="3200" b="1" dirty="0">
                <a:solidFill>
                  <a:schemeClr val="tx2"/>
                </a:solidFill>
              </a:rPr>
              <a:t>-Wallis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188" y="1268413"/>
            <a:ext cx="8137525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Direct extension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of W-M-W. Tests: </a:t>
            </a:r>
            <a:r>
              <a:rPr lang="en-GB" sz="2000" i="1" dirty="0">
                <a:solidFill>
                  <a:srgbClr val="002060"/>
                </a:solidFill>
              </a:rPr>
              <a:t>H</a:t>
            </a:r>
            <a:r>
              <a:rPr lang="en-GB" sz="2000" i="1" baseline="-25000" dirty="0">
                <a:solidFill>
                  <a:srgbClr val="002060"/>
                </a:solidFill>
              </a:rPr>
              <a:t>0</a:t>
            </a:r>
            <a:r>
              <a:rPr lang="en-GB" sz="2000" i="1" dirty="0">
                <a:solidFill>
                  <a:srgbClr val="002060"/>
                </a:solidFill>
              </a:rPr>
              <a:t>: </a:t>
            </a:r>
            <a:r>
              <a:rPr lang="en-GB" sz="2000" dirty="0">
                <a:solidFill>
                  <a:srgbClr val="002060"/>
                </a:solidFill>
              </a:rPr>
              <a:t>Medians are the same.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Rank total number of observations for all samples from smallest (rank </a:t>
            </a:r>
            <a:r>
              <a:rPr lang="en-GB" sz="2000" i="1" dirty="0">
                <a:solidFill>
                  <a:srgbClr val="002060"/>
                </a:solidFill>
              </a:rPr>
              <a:t>1</a:t>
            </a:r>
            <a:r>
              <a:rPr lang="en-GB" sz="2000" dirty="0">
                <a:solidFill>
                  <a:srgbClr val="002060"/>
                </a:solidFill>
              </a:rPr>
              <a:t>) to highest (rank </a:t>
            </a:r>
            <a:r>
              <a:rPr lang="en-GB" sz="2000" i="1" dirty="0">
                <a:solidFill>
                  <a:srgbClr val="002060"/>
                </a:solidFill>
              </a:rPr>
              <a:t>N)</a:t>
            </a:r>
            <a:r>
              <a:rPr lang="en-GB" sz="2000" dirty="0">
                <a:solidFill>
                  <a:srgbClr val="002060"/>
                </a:solidFill>
              </a:rPr>
              <a:t> for </a:t>
            </a:r>
            <a:r>
              <a:rPr lang="en-GB" sz="2000" i="1" dirty="0">
                <a:solidFill>
                  <a:srgbClr val="002060"/>
                </a:solidFill>
              </a:rPr>
              <a:t>N</a:t>
            </a:r>
            <a:r>
              <a:rPr lang="en-GB" sz="2000" dirty="0">
                <a:solidFill>
                  <a:srgbClr val="002060"/>
                </a:solidFill>
              </a:rPr>
              <a:t> values. Ties given mid-rank.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i="1" dirty="0" err="1">
                <a:solidFill>
                  <a:srgbClr val="002060"/>
                </a:solidFill>
              </a:rPr>
              <a:t>r</a:t>
            </a:r>
            <a:r>
              <a:rPr lang="en-GB" sz="2000" i="1" baseline="-25000" dirty="0" err="1">
                <a:solidFill>
                  <a:srgbClr val="002060"/>
                </a:solidFill>
              </a:rPr>
              <a:t>ij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is rank of observation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i="1" dirty="0" err="1">
                <a:solidFill>
                  <a:srgbClr val="002060"/>
                </a:solidFill>
              </a:rPr>
              <a:t>x</a:t>
            </a:r>
            <a:r>
              <a:rPr lang="en-GB" sz="2000" i="1" baseline="-25000" dirty="0" err="1">
                <a:solidFill>
                  <a:srgbClr val="002060"/>
                </a:solidFill>
              </a:rPr>
              <a:t>ij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and </a:t>
            </a:r>
            <a:r>
              <a:rPr lang="en-GB" sz="2000" i="1" dirty="0" err="1">
                <a:solidFill>
                  <a:srgbClr val="002060"/>
                </a:solidFill>
              </a:rPr>
              <a:t>s</a:t>
            </a:r>
            <a:r>
              <a:rPr lang="en-GB" sz="2000" i="1" baseline="-25000" dirty="0" err="1">
                <a:solidFill>
                  <a:srgbClr val="002060"/>
                </a:solidFill>
              </a:rPr>
              <a:t>i</a:t>
            </a:r>
            <a:r>
              <a:rPr lang="en-GB" sz="2000" dirty="0">
                <a:solidFill>
                  <a:srgbClr val="002060"/>
                </a:solidFill>
              </a:rPr>
              <a:t> = sum of ranks in </a:t>
            </a:r>
            <a:r>
              <a:rPr lang="en-GB" sz="2000" i="1" dirty="0" err="1">
                <a:solidFill>
                  <a:srgbClr val="002060"/>
                </a:solidFill>
              </a:rPr>
              <a:t>ith</a:t>
            </a:r>
            <a:r>
              <a:rPr lang="en-GB" sz="2000" dirty="0">
                <a:solidFill>
                  <a:srgbClr val="002060"/>
                </a:solidFill>
              </a:rPr>
              <a:t> sample (group)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Compute treatment and total SSQ ranks - </a:t>
            </a:r>
            <a:r>
              <a:rPr lang="en-GB" sz="2000" b="1" dirty="0">
                <a:solidFill>
                  <a:srgbClr val="FF0000"/>
                </a:solidFill>
              </a:rPr>
              <a:t>uncorrected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given as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For </a:t>
            </a:r>
            <a:r>
              <a:rPr lang="en-GB" sz="2000" dirty="0">
                <a:solidFill>
                  <a:srgbClr val="FF0000"/>
                </a:solidFill>
              </a:rPr>
              <a:t>no ties</a:t>
            </a:r>
            <a:r>
              <a:rPr lang="en-GB" sz="2000" dirty="0">
                <a:solidFill>
                  <a:srgbClr val="002060"/>
                </a:solidFill>
              </a:rPr>
              <a:t>,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this simplifies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Subtract off </a:t>
            </a:r>
            <a:r>
              <a:rPr lang="en-GB" sz="2000" b="1" dirty="0">
                <a:solidFill>
                  <a:srgbClr val="FF0000"/>
                </a:solidFill>
              </a:rPr>
              <a:t>correction for average</a:t>
            </a:r>
            <a:r>
              <a:rPr lang="en-GB" sz="2000" dirty="0"/>
              <a:t> for each, given by</a:t>
            </a:r>
            <a:endParaRPr lang="en-GB" sz="20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0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Test Statistic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      i.e. approx. 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</a:t>
            </a:r>
            <a:r>
              <a:rPr lang="en-GB" sz="2000" i="1" baseline="30000" dirty="0">
                <a:solidFill>
                  <a:srgbClr val="002060"/>
                </a:solidFill>
                <a:sym typeface="Symbol" pitchFamily="18" charset="2"/>
              </a:rPr>
              <a:t>2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</a:t>
            </a:r>
            <a:r>
              <a:rPr lang="en-GB" sz="2000" dirty="0">
                <a:solidFill>
                  <a:srgbClr val="002060"/>
                </a:solidFill>
              </a:rPr>
              <a:t>for moderate/large </a:t>
            </a:r>
            <a:r>
              <a:rPr lang="en-GB" sz="2000" i="1" dirty="0">
                <a:solidFill>
                  <a:srgbClr val="002060"/>
                </a:solidFill>
              </a:rPr>
              <a:t>N</a:t>
            </a:r>
            <a:r>
              <a:rPr lang="en-GB" sz="2000" dirty="0">
                <a:solidFill>
                  <a:srgbClr val="002060"/>
                </a:solidFill>
              </a:rPr>
              <a:t>. Simplifies further if no ties.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704473"/>
              </p:ext>
            </p:extLst>
          </p:nvPr>
        </p:nvGraphicFramePr>
        <p:xfrm>
          <a:off x="2986089" y="3192463"/>
          <a:ext cx="2882056" cy="66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1854000" imgH="431640" progId="Equation.3">
                  <p:embed/>
                </p:oleObj>
              </mc:Choice>
              <mc:Fallback>
                <p:oleObj name="Equation" r:id="rId3" imgW="1854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9" y="3192463"/>
                        <a:ext cx="2882056" cy="669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625069"/>
              </p:ext>
            </p:extLst>
          </p:nvPr>
        </p:nvGraphicFramePr>
        <p:xfrm>
          <a:off x="3851921" y="3952354"/>
          <a:ext cx="2592288" cy="37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1562040" imgH="228600" progId="Equation.3">
                  <p:embed/>
                </p:oleObj>
              </mc:Choice>
              <mc:Fallback>
                <p:oleObj name="Equation" r:id="rId5" imgW="1562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1" y="3952354"/>
                        <a:ext cx="2592288" cy="379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06844"/>
              </p:ext>
            </p:extLst>
          </p:nvPr>
        </p:nvGraphicFramePr>
        <p:xfrm>
          <a:off x="6660232" y="4221087"/>
          <a:ext cx="1656183" cy="6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7" imgW="1028520" imgH="393480" progId="Equation.3">
                  <p:embed/>
                </p:oleObj>
              </mc:Choice>
              <mc:Fallback>
                <p:oleObj name="Equation" r:id="rId7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221087"/>
                        <a:ext cx="1656183" cy="6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30095"/>
              </p:ext>
            </p:extLst>
          </p:nvPr>
        </p:nvGraphicFramePr>
        <p:xfrm>
          <a:off x="2889250" y="4724400"/>
          <a:ext cx="29591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9" imgW="1714320" imgH="457200" progId="Equation.3">
                  <p:embed/>
                </p:oleObj>
              </mc:Choice>
              <mc:Fallback>
                <p:oleObj name="Equation" r:id="rId9" imgW="1714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4724400"/>
                        <a:ext cx="29591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3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0CF3C38-5C20-4057-B3A5-39AA6F94704F}" type="slidenum">
              <a:rPr lang="en-GB"/>
              <a:pPr/>
              <a:t>13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79388" y="260350"/>
            <a:ext cx="8785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>
                <a:solidFill>
                  <a:schemeClr val="tx2"/>
                </a:solidFill>
              </a:rPr>
              <a:t>PAIRING/RANDOMIZED BLOCKS - Friedman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188" y="1196753"/>
            <a:ext cx="8208962" cy="518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Blocks</a:t>
            </a:r>
            <a:r>
              <a:rPr lang="en-GB" sz="2000" dirty="0">
                <a:solidFill>
                  <a:srgbClr val="FF0000"/>
                </a:solidFill>
              </a:rPr>
              <a:t> of units</a:t>
            </a:r>
            <a:r>
              <a:rPr lang="en-GB" sz="2000" dirty="0">
                <a:solidFill>
                  <a:srgbClr val="002060"/>
                </a:solidFill>
              </a:rPr>
              <a:t>, so e.g. </a:t>
            </a:r>
            <a:r>
              <a:rPr lang="en-GB" sz="2000" dirty="0">
                <a:solidFill>
                  <a:srgbClr val="FF0000"/>
                </a:solidFill>
              </a:rPr>
              <a:t>two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treatments allocated at random within block = </a:t>
            </a:r>
            <a:r>
              <a:rPr lang="en-GB" sz="2000" dirty="0">
                <a:solidFill>
                  <a:srgbClr val="FF0000"/>
                </a:solidFill>
              </a:rPr>
              <a:t>matched pairs</a:t>
            </a:r>
            <a:r>
              <a:rPr lang="en-GB" sz="2000" dirty="0">
                <a:solidFill>
                  <a:srgbClr val="002060"/>
                </a:solidFill>
              </a:rPr>
              <a:t>; can use a variant of </a:t>
            </a:r>
            <a:r>
              <a:rPr lang="en-GB" sz="2000" b="1" dirty="0">
                <a:solidFill>
                  <a:srgbClr val="FF0000"/>
                </a:solidFill>
              </a:rPr>
              <a:t>sign test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(on differences</a:t>
            </a:r>
            <a:r>
              <a:rPr lang="en-GB" sz="2000" dirty="0" smtClean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ct val="20000"/>
              </a:spcBef>
            </a:pPr>
            <a:endParaRPr lang="en-GB" sz="1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Many samples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or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FF0000"/>
                </a:solidFill>
              </a:rPr>
              <a:t>units</a:t>
            </a:r>
            <a:r>
              <a:rPr lang="en-GB" sz="2000" b="1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= </a:t>
            </a:r>
            <a:r>
              <a:rPr lang="en-GB" sz="2000" b="1" dirty="0">
                <a:solidFill>
                  <a:srgbClr val="FF0000"/>
                </a:solidFill>
              </a:rPr>
              <a:t>Friedman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(simplest case of R.B. design</a:t>
            </a:r>
            <a:r>
              <a:rPr lang="en-GB" sz="2000" dirty="0" smtClean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ct val="20000"/>
              </a:spcBef>
            </a:pPr>
            <a:endParaRPr lang="en-GB" sz="1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Recall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comparisons </a:t>
            </a:r>
            <a:r>
              <a:rPr lang="en-GB" sz="2000" b="1" dirty="0">
                <a:solidFill>
                  <a:srgbClr val="FF0000"/>
                </a:solidFill>
              </a:rPr>
              <a:t>within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pairs/blocks more precise than </a:t>
            </a:r>
            <a:r>
              <a:rPr lang="en-GB" sz="2000" b="1" dirty="0">
                <a:solidFill>
                  <a:srgbClr val="FF0000"/>
                </a:solidFill>
              </a:rPr>
              <a:t>between</a:t>
            </a:r>
            <a:r>
              <a:rPr lang="en-GB" sz="2000" dirty="0">
                <a:solidFill>
                  <a:srgbClr val="002060"/>
                </a:solidFill>
              </a:rPr>
              <a:t>, so including Blocks term, “removes” block effect as source of variation</a:t>
            </a:r>
            <a:r>
              <a:rPr lang="en-GB" sz="2000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lang="en-GB" sz="12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Friedman’s test- replaces observations by ranks (</a:t>
            </a:r>
            <a:r>
              <a:rPr lang="en-GB" sz="2000" dirty="0">
                <a:solidFill>
                  <a:srgbClr val="FF0000"/>
                </a:solidFill>
              </a:rPr>
              <a:t>within blocks</a:t>
            </a:r>
            <a:r>
              <a:rPr lang="en-GB" sz="2000" dirty="0">
                <a:solidFill>
                  <a:srgbClr val="002060"/>
                </a:solidFill>
              </a:rPr>
              <a:t>) to achieve this. (Thus, ranked data can also be used directly).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   </a:t>
            </a:r>
            <a:r>
              <a:rPr lang="en-GB" sz="2000" dirty="0">
                <a:solidFill>
                  <a:srgbClr val="002060"/>
                </a:solidFill>
              </a:rPr>
              <a:t>Have </a:t>
            </a:r>
            <a:r>
              <a:rPr lang="en-GB" sz="2000" i="1" dirty="0" err="1">
                <a:solidFill>
                  <a:srgbClr val="002060"/>
                </a:solidFill>
              </a:rPr>
              <a:t>x</a:t>
            </a:r>
            <a:r>
              <a:rPr lang="en-GB" sz="2000" i="1" baseline="-25000" dirty="0" err="1">
                <a:solidFill>
                  <a:srgbClr val="002060"/>
                </a:solidFill>
              </a:rPr>
              <a:t>ij</a:t>
            </a:r>
            <a:r>
              <a:rPr lang="en-GB" sz="2000" i="1" dirty="0">
                <a:solidFill>
                  <a:srgbClr val="002060"/>
                </a:solidFill>
              </a:rPr>
              <a:t> = </a:t>
            </a:r>
            <a:r>
              <a:rPr lang="en-GB" sz="2000" dirty="0">
                <a:solidFill>
                  <a:srgbClr val="002060"/>
                </a:solidFill>
              </a:rPr>
              <a:t>response. Treatment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i="1" dirty="0" err="1">
                <a:solidFill>
                  <a:srgbClr val="002060"/>
                </a:solidFill>
              </a:rPr>
              <a:t>i</a:t>
            </a:r>
            <a:r>
              <a:rPr lang="en-GB" sz="2000" i="1" dirty="0">
                <a:solidFill>
                  <a:srgbClr val="002060"/>
                </a:solidFill>
              </a:rPr>
              <a:t>, (</a:t>
            </a:r>
            <a:r>
              <a:rPr lang="en-GB" sz="2000" i="1" dirty="0" err="1">
                <a:solidFill>
                  <a:srgbClr val="002060"/>
                </a:solidFill>
              </a:rPr>
              <a:t>i</a:t>
            </a:r>
            <a:r>
              <a:rPr lang="en-GB" sz="2000" i="1" dirty="0">
                <a:solidFill>
                  <a:srgbClr val="002060"/>
                </a:solidFill>
              </a:rPr>
              <a:t>=1,2..t) </a:t>
            </a:r>
            <a:r>
              <a:rPr lang="en-GB" sz="2000" dirty="0">
                <a:solidFill>
                  <a:srgbClr val="002060"/>
                </a:solidFill>
              </a:rPr>
              <a:t>in each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block </a:t>
            </a:r>
            <a:r>
              <a:rPr lang="en-GB" sz="2000" i="1" dirty="0">
                <a:solidFill>
                  <a:srgbClr val="002060"/>
                </a:solidFill>
              </a:rPr>
              <a:t>j, (j=1,2...b)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i="1" dirty="0"/>
              <a:t>     </a:t>
            </a:r>
            <a:r>
              <a:rPr lang="en-GB" sz="2000" b="1" dirty="0">
                <a:solidFill>
                  <a:srgbClr val="FF0000"/>
                </a:solidFill>
              </a:rPr>
              <a:t>Ranked within blocks</a:t>
            </a:r>
            <a:r>
              <a:rPr lang="en-GB" sz="2000" i="1" dirty="0"/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dirty="0"/>
              <a:t>     </a:t>
            </a:r>
            <a:r>
              <a:rPr lang="en-GB" sz="2000" dirty="0">
                <a:solidFill>
                  <a:srgbClr val="FF0000"/>
                </a:solidFill>
              </a:rPr>
              <a:t>Sum of ranks</a:t>
            </a:r>
            <a:r>
              <a:rPr lang="en-GB" sz="2000" dirty="0"/>
              <a:t> obtained </a:t>
            </a:r>
            <a:r>
              <a:rPr lang="en-GB" sz="2000" dirty="0">
                <a:solidFill>
                  <a:srgbClr val="FF0000"/>
                </a:solidFill>
              </a:rPr>
              <a:t>each treatment</a:t>
            </a:r>
            <a:r>
              <a:rPr lang="en-GB" sz="2000" i="1" dirty="0"/>
              <a:t> </a:t>
            </a:r>
            <a:r>
              <a:rPr lang="en-GB" sz="2000" i="1" dirty="0" err="1">
                <a:solidFill>
                  <a:srgbClr val="002060"/>
                </a:solidFill>
              </a:rPr>
              <a:t>s</a:t>
            </a:r>
            <a:r>
              <a:rPr lang="en-GB" sz="2000" i="1" baseline="-25000" dirty="0" err="1">
                <a:solidFill>
                  <a:srgbClr val="002060"/>
                </a:solidFill>
              </a:rPr>
              <a:t>i</a:t>
            </a:r>
            <a:r>
              <a:rPr lang="en-GB" sz="2000" i="1" dirty="0">
                <a:solidFill>
                  <a:srgbClr val="002060"/>
                </a:solidFill>
              </a:rPr>
              <a:t>, </a:t>
            </a:r>
            <a:r>
              <a:rPr lang="en-GB" sz="2000" i="1" dirty="0" err="1">
                <a:solidFill>
                  <a:srgbClr val="002060"/>
                </a:solidFill>
              </a:rPr>
              <a:t>i</a:t>
            </a:r>
            <a:r>
              <a:rPr lang="en-GB" sz="2000" i="1" dirty="0">
                <a:solidFill>
                  <a:srgbClr val="002060"/>
                </a:solidFill>
              </a:rPr>
              <a:t>=1,…t </a:t>
            </a:r>
            <a:endParaRPr lang="en-GB" sz="20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   For rank </a:t>
            </a:r>
            <a:r>
              <a:rPr lang="en-GB" sz="2000" i="1" dirty="0" err="1">
                <a:solidFill>
                  <a:srgbClr val="002060"/>
                </a:solidFill>
              </a:rPr>
              <a:t>r</a:t>
            </a:r>
            <a:r>
              <a:rPr lang="en-GB" sz="2000" i="1" baseline="-25000" dirty="0" err="1">
                <a:solidFill>
                  <a:srgbClr val="002060"/>
                </a:solidFill>
              </a:rPr>
              <a:t>ij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(or mid-rank if tied), raw (uncorrected) rank SSQ </a:t>
            </a:r>
            <a:endParaRPr lang="en-GB" sz="2000" i="1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047928"/>
              </p:ext>
            </p:extLst>
          </p:nvPr>
        </p:nvGraphicFramePr>
        <p:xfrm>
          <a:off x="6444208" y="5630440"/>
          <a:ext cx="12160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761760" imgH="469800" progId="Equation.3">
                  <p:embed/>
                </p:oleObj>
              </mc:Choice>
              <mc:Fallback>
                <p:oleObj name="Equation" r:id="rId3" imgW="761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630440"/>
                        <a:ext cx="12160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588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AD520B49-5A34-4839-8B90-8C02537AD5B8}" type="slidenum">
              <a:rPr lang="en-GB"/>
              <a:pPr/>
              <a:t>14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</a:rPr>
              <a:t>Friedman contd.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557338"/>
            <a:ext cx="7772400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With no ties simplifies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Need </a:t>
            </a:r>
            <a:r>
              <a:rPr lang="en-GB" sz="2000" dirty="0">
                <a:solidFill>
                  <a:srgbClr val="FF0000"/>
                </a:solidFill>
              </a:rPr>
              <a:t>also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SSQ(All treatments –appear in blocks)</a:t>
            </a:r>
            <a:r>
              <a:rPr lang="en-GB" sz="2000" b="1" dirty="0">
                <a:solidFill>
                  <a:srgbClr val="002060"/>
                </a:solidFill>
              </a:rPr>
              <a:t> </a:t>
            </a:r>
            <a:endParaRPr lang="en-GB" sz="20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Again, the correction factor analogous to that for K-W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and common form of Friedman Test Statistic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</a:t>
            </a:r>
            <a:r>
              <a:rPr lang="en-GB" sz="2000" i="1" dirty="0">
                <a:solidFill>
                  <a:srgbClr val="002060"/>
                </a:solidFill>
              </a:rPr>
              <a:t>t</a:t>
            </a:r>
            <a:r>
              <a:rPr lang="en-GB" sz="2000" dirty="0">
                <a:solidFill>
                  <a:srgbClr val="002060"/>
                </a:solidFill>
              </a:rPr>
              <a:t>, </a:t>
            </a:r>
            <a:r>
              <a:rPr lang="en-GB" sz="2000" i="1" dirty="0">
                <a:solidFill>
                  <a:srgbClr val="002060"/>
                </a:solidFill>
              </a:rPr>
              <a:t>b </a:t>
            </a:r>
            <a:r>
              <a:rPr lang="en-GB" sz="2000" dirty="0">
                <a:solidFill>
                  <a:srgbClr val="002060"/>
                </a:solidFill>
              </a:rPr>
              <a:t>not </a:t>
            </a:r>
            <a:r>
              <a:rPr lang="en-GB" sz="2000" dirty="0">
                <a:solidFill>
                  <a:srgbClr val="FF0000"/>
                </a:solidFill>
              </a:rPr>
              <a:t>very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small, otherwise need </a:t>
            </a:r>
            <a:r>
              <a:rPr lang="en-GB" sz="2000" dirty="0">
                <a:solidFill>
                  <a:srgbClr val="FF0000"/>
                </a:solidFill>
              </a:rPr>
              <a:t>exact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tables. 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854450" y="2276475"/>
          <a:ext cx="1581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901440" imgH="469800" progId="Equation.3">
                  <p:embed/>
                </p:oleObj>
              </mc:Choice>
              <mc:Fallback>
                <p:oleObj name="Equation" r:id="rId3" imgW="9014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276475"/>
                        <a:ext cx="15811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986213" y="3429000"/>
          <a:ext cx="15938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939600" imgH="393480" progId="Equation.3">
                  <p:embed/>
                </p:oleObj>
              </mc:Choice>
              <mc:Fallback>
                <p:oleObj name="Equation" r:id="rId5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3429000"/>
                        <a:ext cx="15938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479800" y="4652963"/>
          <a:ext cx="27701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625400" imgH="457200" progId="Equation.3">
                  <p:embed/>
                </p:oleObj>
              </mc:Choice>
              <mc:Fallback>
                <p:oleObj name="Equation" r:id="rId7" imgW="1625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4652963"/>
                        <a:ext cx="27701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66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E8C09B4-648B-4502-B4EE-1EFB1EDBB0DA}" type="slidenum">
              <a:rPr lang="en-GB"/>
              <a:pPr/>
              <a:t>15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8864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b="1" dirty="0">
                <a:solidFill>
                  <a:schemeClr val="tx2"/>
                </a:solidFill>
              </a:rPr>
              <a:t>Other Parallels with Parametric cases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9750" y="1331640"/>
            <a:ext cx="8059738" cy="497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Correlation</a:t>
            </a:r>
            <a:r>
              <a:rPr lang="en-GB" sz="2200" b="1" dirty="0"/>
              <a:t> </a:t>
            </a:r>
            <a:r>
              <a:rPr lang="en-GB" sz="2200" dirty="0"/>
              <a:t>- </a:t>
            </a:r>
            <a:r>
              <a:rPr lang="en-GB" sz="2200" dirty="0">
                <a:solidFill>
                  <a:srgbClr val="FF0000"/>
                </a:solidFill>
              </a:rPr>
              <a:t>Spearman’s Rho</a:t>
            </a:r>
            <a:r>
              <a:rPr lang="en-GB" sz="2200" b="1" dirty="0"/>
              <a:t> </a:t>
            </a:r>
            <a:r>
              <a:rPr lang="en-GB" sz="2200" b="1" dirty="0">
                <a:solidFill>
                  <a:srgbClr val="002060"/>
                </a:solidFill>
              </a:rPr>
              <a:t>(</a:t>
            </a:r>
            <a:r>
              <a:rPr lang="en-GB" sz="2200" dirty="0">
                <a:solidFill>
                  <a:srgbClr val="002060"/>
                </a:solidFill>
                <a:sym typeface="Symbol" pitchFamily="18" charset="2"/>
              </a:rPr>
              <a:t> </a:t>
            </a:r>
            <a:r>
              <a:rPr lang="en-GB" sz="2200" dirty="0">
                <a:solidFill>
                  <a:srgbClr val="FF0000"/>
                </a:solidFill>
              </a:rPr>
              <a:t>Pearson’s P-M</a:t>
            </a:r>
            <a:r>
              <a:rPr lang="en-GB" sz="2200" b="1" dirty="0"/>
              <a:t> </a:t>
            </a:r>
            <a:r>
              <a:rPr lang="en-GB" sz="2200" dirty="0">
                <a:solidFill>
                  <a:srgbClr val="002060"/>
                </a:solidFill>
              </a:rPr>
              <a:t>calculated using ranks or mid-ranks)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     </a:t>
            </a:r>
            <a:r>
              <a:rPr lang="en-GB" sz="2200" dirty="0">
                <a:solidFill>
                  <a:srgbClr val="002060"/>
                </a:solidFill>
              </a:rPr>
              <a:t>where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 </a:t>
            </a:r>
            <a:r>
              <a:rPr lang="en-GB" sz="1000" dirty="0"/>
              <a:t>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     </a:t>
            </a:r>
            <a:r>
              <a:rPr lang="en-GB" sz="2000" dirty="0">
                <a:solidFill>
                  <a:srgbClr val="002060"/>
                </a:solidFill>
              </a:rPr>
              <a:t>used to compare e.g. ranks on two assessments/tests.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b="1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 dirty="0" smtClean="0">
                <a:solidFill>
                  <a:srgbClr val="FF0000"/>
                </a:solidFill>
              </a:rPr>
              <a:t>Regression</a:t>
            </a:r>
            <a:r>
              <a:rPr lang="en-GB" sz="2200" dirty="0" smtClean="0"/>
              <a:t> </a:t>
            </a:r>
            <a:r>
              <a:rPr lang="en-GB" sz="2200" dirty="0">
                <a:solidFill>
                  <a:srgbClr val="002060"/>
                </a:solidFill>
              </a:rPr>
              <a:t>- robust in general. Some use of “median methods”, such as </a:t>
            </a:r>
            <a:r>
              <a:rPr lang="en-GB" sz="2200" dirty="0" err="1">
                <a:solidFill>
                  <a:srgbClr val="002060"/>
                </a:solidFill>
              </a:rPr>
              <a:t>Theil’s</a:t>
            </a:r>
            <a:r>
              <a:rPr lang="en-GB" sz="2200" dirty="0">
                <a:solidFill>
                  <a:srgbClr val="002060"/>
                </a:solidFill>
              </a:rPr>
              <a:t> (not dealt with here, so assume usual least squares form).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440561"/>
              </p:ext>
            </p:extLst>
          </p:nvPr>
        </p:nvGraphicFramePr>
        <p:xfrm>
          <a:off x="3275856" y="1916832"/>
          <a:ext cx="3023592" cy="1482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2145960" imgH="1054080" progId="Equation.3">
                  <p:embed/>
                </p:oleObj>
              </mc:Choice>
              <mc:Fallback>
                <p:oleObj name="Equation" r:id="rId3" imgW="21459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16832"/>
                        <a:ext cx="3023592" cy="1482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373357"/>
              </p:ext>
            </p:extLst>
          </p:nvPr>
        </p:nvGraphicFramePr>
        <p:xfrm>
          <a:off x="2000250" y="3429000"/>
          <a:ext cx="1563688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5" imgW="927000" imgH="393480" progId="Equation.3">
                  <p:embed/>
                </p:oleObj>
              </mc:Choice>
              <mc:Fallback>
                <p:oleObj name="Equation" r:id="rId5" imgW="92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429000"/>
                        <a:ext cx="1563688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25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82DA6EF-2894-46A8-AE2F-0DF3BD62FD37}" type="slidenum">
              <a:rPr lang="en-GB"/>
              <a:pPr/>
              <a:t>16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260350"/>
            <a:ext cx="8062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>
                <a:solidFill>
                  <a:schemeClr val="tx2"/>
                </a:solidFill>
              </a:rPr>
              <a:t>NON-PARAMETRIC C.I. in </a:t>
            </a:r>
            <a:r>
              <a:rPr lang="en-IE" sz="3200" b="1" dirty="0" smtClean="0">
                <a:solidFill>
                  <a:schemeClr val="tx2"/>
                </a:solidFill>
              </a:rPr>
              <a:t>Bioinformatics/ Business Informatics: </a:t>
            </a:r>
            <a:r>
              <a:rPr lang="en-IE" sz="3200" b="1" dirty="0">
                <a:solidFill>
                  <a:schemeClr val="tx2"/>
                </a:solidFill>
              </a:rPr>
              <a:t>BOOTSTRAP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484784"/>
            <a:ext cx="813435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100" b="1" dirty="0">
                <a:solidFill>
                  <a:srgbClr val="FF0000"/>
                </a:solidFill>
              </a:rPr>
              <a:t>Bootstrapping </a:t>
            </a:r>
            <a:r>
              <a:rPr lang="en-GB" sz="2100" dirty="0">
                <a:solidFill>
                  <a:srgbClr val="002060"/>
                </a:solidFill>
              </a:rPr>
              <a:t>= </a:t>
            </a:r>
            <a:r>
              <a:rPr lang="en-GB" sz="2100" dirty="0">
                <a:solidFill>
                  <a:srgbClr val="FF0000"/>
                </a:solidFill>
              </a:rPr>
              <a:t>re-sampling</a:t>
            </a:r>
            <a:r>
              <a:rPr lang="en-GB" sz="2100" dirty="0"/>
              <a:t> </a:t>
            </a:r>
            <a:r>
              <a:rPr lang="en-GB" sz="2100" dirty="0">
                <a:solidFill>
                  <a:srgbClr val="FF0000"/>
                </a:solidFill>
              </a:rPr>
              <a:t>technique</a:t>
            </a:r>
            <a:r>
              <a:rPr lang="en-GB" sz="2100" dirty="0"/>
              <a:t> </a:t>
            </a:r>
            <a:r>
              <a:rPr lang="en-GB" sz="2100" dirty="0">
                <a:solidFill>
                  <a:srgbClr val="002060"/>
                </a:solidFill>
              </a:rPr>
              <a:t>used to obtain Empirical distribution for estimator in construction of non-parametric C.I</a:t>
            </a:r>
            <a:r>
              <a:rPr lang="en-GB" sz="2100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ct val="20000"/>
              </a:spcBef>
            </a:pPr>
            <a:endParaRPr lang="en-GB" sz="1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100" dirty="0">
                <a:solidFill>
                  <a:srgbClr val="002060"/>
                </a:solidFill>
              </a:rPr>
              <a:t>    - Effective when </a:t>
            </a:r>
            <a:r>
              <a:rPr lang="en-GB" sz="2100" dirty="0">
                <a:solidFill>
                  <a:srgbClr val="FF0000"/>
                </a:solidFill>
              </a:rPr>
              <a:t>distribution unknown</a:t>
            </a:r>
            <a:r>
              <a:rPr lang="en-GB" sz="2100" dirty="0"/>
              <a:t> </a:t>
            </a:r>
            <a:r>
              <a:rPr lang="en-GB" sz="2100" dirty="0">
                <a:solidFill>
                  <a:srgbClr val="002060"/>
                </a:solidFill>
              </a:rPr>
              <a:t>or </a:t>
            </a:r>
            <a:r>
              <a:rPr lang="en-GB" sz="2100" dirty="0">
                <a:solidFill>
                  <a:srgbClr val="FF0000"/>
                </a:solidFill>
              </a:rPr>
              <a:t>complex</a:t>
            </a:r>
          </a:p>
          <a:p>
            <a:pPr marL="342900" indent="-342900">
              <a:spcBef>
                <a:spcPct val="20000"/>
              </a:spcBef>
            </a:pPr>
            <a:r>
              <a:rPr lang="en-GB" sz="2100" b="1" dirty="0"/>
              <a:t>   </a:t>
            </a:r>
            <a:r>
              <a:rPr lang="en-GB" sz="2100" b="1" dirty="0">
                <a:solidFill>
                  <a:srgbClr val="002060"/>
                </a:solidFill>
              </a:rPr>
              <a:t> - </a:t>
            </a:r>
            <a:r>
              <a:rPr lang="en-GB" sz="2100" dirty="0">
                <a:solidFill>
                  <a:srgbClr val="FF0000"/>
                </a:solidFill>
              </a:rPr>
              <a:t>More computation</a:t>
            </a:r>
            <a:r>
              <a:rPr lang="en-GB" sz="2100" b="1" dirty="0"/>
              <a:t> </a:t>
            </a:r>
            <a:r>
              <a:rPr lang="en-GB" sz="2100" dirty="0">
                <a:solidFill>
                  <a:srgbClr val="002060"/>
                </a:solidFill>
              </a:rPr>
              <a:t>than parametric approaches and may fail when sample size of original experiment is </a:t>
            </a:r>
            <a:r>
              <a:rPr lang="en-GB" sz="2100" dirty="0">
                <a:solidFill>
                  <a:srgbClr val="FF0000"/>
                </a:solidFill>
              </a:rPr>
              <a:t>small</a:t>
            </a:r>
          </a:p>
          <a:p>
            <a:pPr marL="342900" indent="-342900">
              <a:spcBef>
                <a:spcPct val="20000"/>
              </a:spcBef>
            </a:pPr>
            <a:r>
              <a:rPr lang="en-GB" sz="2100" dirty="0">
                <a:solidFill>
                  <a:srgbClr val="002060"/>
                </a:solidFill>
              </a:rPr>
              <a:t>    - </a:t>
            </a:r>
            <a:r>
              <a:rPr lang="en-GB" sz="2100" b="1" dirty="0">
                <a:solidFill>
                  <a:srgbClr val="FF0000"/>
                </a:solidFill>
              </a:rPr>
              <a:t>Re-sampling</a:t>
            </a:r>
            <a:r>
              <a:rPr lang="en-GB" sz="2100" b="1" dirty="0">
                <a:solidFill>
                  <a:srgbClr val="002060"/>
                </a:solidFill>
              </a:rPr>
              <a:t> </a:t>
            </a:r>
            <a:r>
              <a:rPr lang="en-GB" sz="2100" dirty="0">
                <a:solidFill>
                  <a:srgbClr val="002060"/>
                </a:solidFill>
              </a:rPr>
              <a:t>implies </a:t>
            </a:r>
            <a:r>
              <a:rPr lang="en-GB" sz="2100" dirty="0">
                <a:solidFill>
                  <a:srgbClr val="FF0000"/>
                </a:solidFill>
              </a:rPr>
              <a:t>sampling from a sample</a:t>
            </a:r>
            <a:r>
              <a:rPr lang="en-GB" sz="2100" dirty="0"/>
              <a:t> </a:t>
            </a:r>
            <a:r>
              <a:rPr lang="en-GB" sz="2100" dirty="0">
                <a:solidFill>
                  <a:srgbClr val="002060"/>
                </a:solidFill>
              </a:rPr>
              <a:t>- usually to estimate empirical properties, (such as variance, distribution, C.I. of an estimator) and to obtain EDF of a test statistic- common methods are </a:t>
            </a:r>
            <a:r>
              <a:rPr lang="en-GB" sz="2100" dirty="0">
                <a:solidFill>
                  <a:srgbClr val="FF0000"/>
                </a:solidFill>
              </a:rPr>
              <a:t>Bootstrap</a:t>
            </a:r>
            <a:r>
              <a:rPr lang="en-GB" sz="2100" dirty="0">
                <a:solidFill>
                  <a:srgbClr val="002060"/>
                </a:solidFill>
              </a:rPr>
              <a:t>,</a:t>
            </a:r>
            <a:r>
              <a:rPr lang="en-GB" sz="2100" b="1" dirty="0">
                <a:solidFill>
                  <a:srgbClr val="002060"/>
                </a:solidFill>
              </a:rPr>
              <a:t> </a:t>
            </a:r>
            <a:r>
              <a:rPr lang="en-GB" sz="2100" dirty="0" err="1">
                <a:solidFill>
                  <a:srgbClr val="FF0000"/>
                </a:solidFill>
              </a:rPr>
              <a:t>Jacknife</a:t>
            </a:r>
            <a:r>
              <a:rPr lang="en-GB" sz="2100" dirty="0"/>
              <a:t>,</a:t>
            </a:r>
            <a:r>
              <a:rPr lang="en-GB" sz="2100" b="1" dirty="0"/>
              <a:t> </a:t>
            </a:r>
            <a:r>
              <a:rPr lang="en-GB" sz="2100" dirty="0">
                <a:solidFill>
                  <a:srgbClr val="FF0000"/>
                </a:solidFill>
              </a:rPr>
              <a:t>shuffling</a:t>
            </a:r>
          </a:p>
          <a:p>
            <a:pPr marL="342900" indent="-342900">
              <a:spcBef>
                <a:spcPct val="20000"/>
              </a:spcBef>
            </a:pPr>
            <a:r>
              <a:rPr lang="en-GB" sz="2100" b="1" dirty="0"/>
              <a:t>    - </a:t>
            </a:r>
            <a:r>
              <a:rPr lang="en-GB" sz="2100" b="1" dirty="0">
                <a:solidFill>
                  <a:srgbClr val="FF0000"/>
                </a:solidFill>
              </a:rPr>
              <a:t>Aim</a:t>
            </a:r>
            <a:r>
              <a:rPr lang="en-GB" sz="2100" b="1" dirty="0"/>
              <a:t> </a:t>
            </a:r>
            <a:r>
              <a:rPr lang="en-GB" sz="2100" dirty="0">
                <a:solidFill>
                  <a:srgbClr val="002060"/>
                </a:solidFill>
              </a:rPr>
              <a:t>= approximate numerical solutions (like </a:t>
            </a:r>
            <a:r>
              <a:rPr lang="en-GB" sz="2100" dirty="0">
                <a:solidFill>
                  <a:srgbClr val="FF0000"/>
                </a:solidFill>
              </a:rPr>
              <a:t>confidence regions</a:t>
            </a:r>
            <a:r>
              <a:rPr lang="en-GB" sz="2100" dirty="0">
                <a:solidFill>
                  <a:srgbClr val="002060"/>
                </a:solidFill>
              </a:rPr>
              <a:t>).  Can handle bias in this way - </a:t>
            </a:r>
            <a:r>
              <a:rPr lang="en-GB" sz="2100" i="1" dirty="0">
                <a:solidFill>
                  <a:srgbClr val="002060"/>
                </a:solidFill>
              </a:rPr>
              <a:t>e.g.</a:t>
            </a:r>
            <a:r>
              <a:rPr lang="en-GB" sz="2100" dirty="0">
                <a:solidFill>
                  <a:srgbClr val="002060"/>
                </a:solidFill>
              </a:rPr>
              <a:t> to find MLE of variance </a:t>
            </a:r>
            <a:r>
              <a:rPr lang="en-GB" sz="2100" i="1" dirty="0">
                <a:solidFill>
                  <a:srgbClr val="002060"/>
                </a:solidFill>
                <a:sym typeface="Symbol" pitchFamily="18" charset="2"/>
              </a:rPr>
              <a:t></a:t>
            </a:r>
            <a:r>
              <a:rPr lang="en-GB" sz="2100" i="1" baseline="30000" dirty="0">
                <a:solidFill>
                  <a:srgbClr val="002060"/>
                </a:solidFill>
                <a:sym typeface="Symbol" pitchFamily="18" charset="2"/>
              </a:rPr>
              <a:t>2</a:t>
            </a:r>
            <a:r>
              <a:rPr lang="en-GB" sz="2100" i="1" dirty="0">
                <a:solidFill>
                  <a:srgbClr val="002060"/>
                </a:solidFill>
                <a:sym typeface="Symbol" pitchFamily="18" charset="2"/>
              </a:rPr>
              <a:t>, </a:t>
            </a:r>
            <a:r>
              <a:rPr lang="en-GB" sz="2100" dirty="0">
                <a:solidFill>
                  <a:srgbClr val="002060"/>
                </a:solidFill>
                <a:sym typeface="Symbol" pitchFamily="18" charset="2"/>
              </a:rPr>
              <a:t>mean unknown</a:t>
            </a:r>
          </a:p>
          <a:p>
            <a:pPr marL="342900" indent="-342900">
              <a:spcBef>
                <a:spcPct val="20000"/>
              </a:spcBef>
            </a:pPr>
            <a:r>
              <a:rPr lang="en-GB" sz="2100" dirty="0">
                <a:solidFill>
                  <a:srgbClr val="002060"/>
                </a:solidFill>
                <a:sym typeface="Symbol" pitchFamily="18" charset="2"/>
              </a:rPr>
              <a:t>    - both Bootstrap and </a:t>
            </a:r>
            <a:r>
              <a:rPr lang="en-GB" sz="2100" dirty="0" err="1">
                <a:solidFill>
                  <a:srgbClr val="002060"/>
                </a:solidFill>
                <a:sym typeface="Symbol" pitchFamily="18" charset="2"/>
              </a:rPr>
              <a:t>Jacknife</a:t>
            </a:r>
            <a:r>
              <a:rPr lang="en-GB" sz="2100" dirty="0">
                <a:solidFill>
                  <a:srgbClr val="002060"/>
                </a:solidFill>
                <a:sym typeface="Symbol" pitchFamily="18" charset="2"/>
              </a:rPr>
              <a:t> used, Bootstrap more often for C.I</a:t>
            </a:r>
            <a:r>
              <a:rPr lang="en-GB" sz="2100" b="1" dirty="0">
                <a:solidFill>
                  <a:srgbClr val="002060"/>
                </a:solidFill>
              </a:rPr>
              <a:t>.</a:t>
            </a:r>
            <a:endParaRPr lang="en-GB" sz="2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7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956F7D2C-4ABA-405C-A0A6-27B62C80E83F}" type="slidenum">
              <a:rPr lang="en-GB"/>
              <a:pPr/>
              <a:t>17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tx2"/>
                </a:solidFill>
              </a:rPr>
              <a:t>Bootstrap/Non-parametric C.I. contd.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4213" y="1412875"/>
            <a:ext cx="7920037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 sz="2000" b="1" dirty="0">
                <a:solidFill>
                  <a:srgbClr val="FF0000"/>
                </a:solidFill>
              </a:rPr>
              <a:t>Basis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- both </a:t>
            </a:r>
            <a:r>
              <a:rPr lang="en-GB" sz="2000" dirty="0">
                <a:solidFill>
                  <a:srgbClr val="FF0000"/>
                </a:solidFill>
              </a:rPr>
              <a:t>Bootstrap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and others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rely on fact that sample cumulative </a:t>
            </a:r>
            <a:r>
              <a:rPr lang="en-GB" sz="2000" dirty="0" err="1">
                <a:solidFill>
                  <a:srgbClr val="002060"/>
                </a:solidFill>
              </a:rPr>
              <a:t>distn</a:t>
            </a:r>
            <a:r>
              <a:rPr lang="en-GB" sz="2000" dirty="0">
                <a:solidFill>
                  <a:srgbClr val="002060"/>
                </a:solidFill>
              </a:rPr>
              <a:t> fn. (CDF or just DF) = MLE of a population Distribution Fn. </a:t>
            </a:r>
            <a:r>
              <a:rPr lang="en-GB" sz="2000" i="1" dirty="0">
                <a:solidFill>
                  <a:srgbClr val="002060"/>
                </a:solidFill>
              </a:rPr>
              <a:t>F(x)</a:t>
            </a:r>
            <a:r>
              <a:rPr lang="en-GB" sz="2000" dirty="0">
                <a:solidFill>
                  <a:srgbClr val="002060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endParaRPr lang="en-GB" sz="2000" dirty="0" smtClean="0">
              <a:solidFill>
                <a:srgbClr val="002060"/>
              </a:solidFill>
            </a:endParaRPr>
          </a:p>
          <a:p>
            <a:pPr>
              <a:spcBef>
                <a:spcPct val="20000"/>
              </a:spcBef>
            </a:pPr>
            <a:r>
              <a:rPr lang="en-GB" sz="2000" dirty="0" smtClean="0">
                <a:solidFill>
                  <a:srgbClr val="002060"/>
                </a:solidFill>
              </a:rPr>
              <a:t>Define</a:t>
            </a:r>
            <a:r>
              <a:rPr lang="en-GB" sz="2000" b="1" dirty="0" smtClean="0"/>
              <a:t> </a:t>
            </a:r>
            <a:r>
              <a:rPr lang="en-GB" sz="2000" b="1" dirty="0">
                <a:solidFill>
                  <a:srgbClr val="FF0000"/>
                </a:solidFill>
              </a:rPr>
              <a:t>Bootstrap sample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as a </a:t>
            </a:r>
            <a:r>
              <a:rPr lang="en-GB" sz="2000" dirty="0">
                <a:solidFill>
                  <a:srgbClr val="FF0000"/>
                </a:solidFill>
              </a:rPr>
              <a:t>random sample</a:t>
            </a:r>
            <a:r>
              <a:rPr lang="en-GB" sz="2000" dirty="0">
                <a:solidFill>
                  <a:srgbClr val="002060"/>
                </a:solidFill>
              </a:rPr>
              <a:t>,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size </a:t>
            </a:r>
            <a:r>
              <a:rPr lang="en-GB" sz="2000" i="1" dirty="0">
                <a:solidFill>
                  <a:srgbClr val="FF0000"/>
                </a:solidFill>
              </a:rPr>
              <a:t>n</a:t>
            </a:r>
            <a:r>
              <a:rPr lang="en-GB" sz="2000" dirty="0">
                <a:solidFill>
                  <a:srgbClr val="002060"/>
                </a:solidFill>
              </a:rPr>
              <a:t>, drawn </a:t>
            </a:r>
            <a:r>
              <a:rPr lang="en-GB" sz="2000" dirty="0">
                <a:solidFill>
                  <a:srgbClr val="FF0000"/>
                </a:solidFill>
              </a:rPr>
              <a:t>with replacement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from a </a:t>
            </a:r>
            <a:r>
              <a:rPr lang="en-GB" sz="2000" dirty="0">
                <a:solidFill>
                  <a:srgbClr val="FF0000"/>
                </a:solidFill>
              </a:rPr>
              <a:t>sample</a:t>
            </a:r>
            <a:r>
              <a:rPr lang="en-GB" sz="2000" dirty="0">
                <a:solidFill>
                  <a:srgbClr val="002060"/>
                </a:solidFill>
              </a:rPr>
              <a:t> of </a:t>
            </a:r>
            <a:r>
              <a:rPr lang="en-GB" sz="2000" i="1" dirty="0">
                <a:solidFill>
                  <a:srgbClr val="002060"/>
                </a:solidFill>
              </a:rPr>
              <a:t>n </a:t>
            </a:r>
            <a:r>
              <a:rPr lang="en-GB" sz="2000" dirty="0">
                <a:solidFill>
                  <a:srgbClr val="002060"/>
                </a:solidFill>
              </a:rPr>
              <a:t>objects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dirty="0"/>
              <a:t>     </a:t>
            </a:r>
            <a:r>
              <a:rPr lang="en-GB" sz="2000" dirty="0">
                <a:solidFill>
                  <a:srgbClr val="002060"/>
                </a:solidFill>
              </a:rPr>
              <a:t>For</a:t>
            </a:r>
            <a:r>
              <a:rPr lang="en-GB" sz="2000" b="1" dirty="0">
                <a:solidFill>
                  <a:srgbClr val="002060"/>
                </a:solidFill>
              </a:rPr>
              <a:t> </a:t>
            </a:r>
            <a:r>
              <a:rPr lang="en-GB" sz="2000" i="1" dirty="0">
                <a:solidFill>
                  <a:srgbClr val="002060"/>
                </a:solidFill>
              </a:rPr>
              <a:t>S </a:t>
            </a:r>
            <a:r>
              <a:rPr lang="en-GB" sz="2000" dirty="0">
                <a:solidFill>
                  <a:srgbClr val="002060"/>
                </a:solidFill>
              </a:rPr>
              <a:t>the original sample,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     P{drawing each item, object or group} = </a:t>
            </a:r>
            <a:r>
              <a:rPr lang="en-GB" sz="2000" i="1" dirty="0">
                <a:solidFill>
                  <a:srgbClr val="002060"/>
                </a:solidFill>
              </a:rPr>
              <a:t>1/n</a:t>
            </a:r>
            <a:r>
              <a:rPr lang="en-GB" sz="2000" b="1" dirty="0">
                <a:solidFill>
                  <a:srgbClr val="002060"/>
                </a:solidFill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1400" b="1" dirty="0"/>
              <a:t>    </a:t>
            </a:r>
            <a:endParaRPr lang="en-GB" sz="1400" b="1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000" b="1" dirty="0" smtClean="0"/>
              <a:t> </a:t>
            </a:r>
            <a:r>
              <a:rPr lang="en-GB" sz="2000" b="1" dirty="0">
                <a:solidFill>
                  <a:srgbClr val="FF0000"/>
                </a:solidFill>
              </a:rPr>
              <a:t>Bootstrap sample</a:t>
            </a:r>
            <a:r>
              <a:rPr lang="en-GB" sz="2000" b="1" dirty="0"/>
              <a:t> </a:t>
            </a:r>
            <a:r>
              <a:rPr lang="en-GB" sz="2000" i="1" dirty="0">
                <a:solidFill>
                  <a:srgbClr val="002060"/>
                </a:solidFill>
              </a:rPr>
              <a:t>S</a:t>
            </a:r>
            <a:r>
              <a:rPr lang="en-GB" sz="2000" i="1" baseline="30000" dirty="0">
                <a:solidFill>
                  <a:srgbClr val="002060"/>
                </a:solidFill>
              </a:rPr>
              <a:t>B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obtained from original, </a:t>
            </a:r>
            <a:r>
              <a:rPr lang="en-GB" sz="2000" dirty="0" err="1">
                <a:solidFill>
                  <a:srgbClr val="002060"/>
                </a:solidFill>
              </a:rPr>
              <a:t>s.t.</a:t>
            </a:r>
            <a:r>
              <a:rPr lang="en-GB" sz="2000" dirty="0">
                <a:solidFill>
                  <a:srgbClr val="002060"/>
                </a:solidFill>
              </a:rPr>
              <a:t> sampling</a:t>
            </a:r>
            <a:r>
              <a:rPr lang="en-GB" sz="2000" i="1" dirty="0">
                <a:solidFill>
                  <a:srgbClr val="002060"/>
                </a:solidFill>
              </a:rPr>
              <a:t> n </a:t>
            </a:r>
            <a:r>
              <a:rPr lang="en-GB" sz="2000" dirty="0">
                <a:solidFill>
                  <a:srgbClr val="002060"/>
                </a:solidFill>
              </a:rPr>
              <a:t>times with replacement gives</a:t>
            </a:r>
          </a:p>
          <a:p>
            <a:pPr marL="342900" indent="-342900">
              <a:spcBef>
                <a:spcPct val="20000"/>
              </a:spcBef>
            </a:pPr>
            <a:endParaRPr lang="en-GB" sz="2000" dirty="0"/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   </a:t>
            </a:r>
            <a:r>
              <a:rPr lang="en-GB" sz="2000" b="1" dirty="0">
                <a:solidFill>
                  <a:srgbClr val="FF0000"/>
                </a:solidFill>
              </a:rPr>
              <a:t>Power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relies on the fact that large number of resampling samples can be obtained from a single original sample, so if repeat process </a:t>
            </a:r>
            <a:r>
              <a:rPr lang="en-GB" sz="2000" i="1" dirty="0">
                <a:solidFill>
                  <a:srgbClr val="002060"/>
                </a:solidFill>
              </a:rPr>
              <a:t>b</a:t>
            </a:r>
            <a:r>
              <a:rPr lang="en-GB" sz="2000" dirty="0">
                <a:solidFill>
                  <a:srgbClr val="002060"/>
                </a:solidFill>
              </a:rPr>
              <a:t> times, obtain </a:t>
            </a:r>
            <a:r>
              <a:rPr lang="en-GB" sz="2000" i="1" dirty="0" err="1" smtClean="0">
                <a:solidFill>
                  <a:srgbClr val="002060"/>
                </a:solidFill>
              </a:rPr>
              <a:t>S</a:t>
            </a:r>
            <a:r>
              <a:rPr lang="en-GB" sz="2000" i="1" baseline="-25000" dirty="0" err="1" smtClean="0">
                <a:solidFill>
                  <a:srgbClr val="002060"/>
                </a:solidFill>
              </a:rPr>
              <a:t>j</a:t>
            </a:r>
            <a:r>
              <a:rPr lang="en-GB" sz="2000" i="1" baseline="30000" dirty="0" err="1" smtClean="0">
                <a:solidFill>
                  <a:srgbClr val="002060"/>
                </a:solidFill>
              </a:rPr>
              <a:t>B</a:t>
            </a:r>
            <a:r>
              <a:rPr lang="en-GB" sz="2000" i="1" dirty="0">
                <a:solidFill>
                  <a:srgbClr val="002060"/>
                </a:solidFill>
              </a:rPr>
              <a:t>, j=1,2,….b</a:t>
            </a:r>
            <a:r>
              <a:rPr lang="en-GB" sz="2000" dirty="0">
                <a:solidFill>
                  <a:srgbClr val="002060"/>
                </a:solidFill>
              </a:rPr>
              <a:t>,  with each of these </a:t>
            </a:r>
            <a:r>
              <a:rPr lang="en-GB" sz="2000" dirty="0" smtClean="0">
                <a:solidFill>
                  <a:srgbClr val="002060"/>
                </a:solidFill>
              </a:rPr>
              <a:t>being a  </a:t>
            </a:r>
            <a:r>
              <a:rPr lang="en-GB" sz="2000" dirty="0">
                <a:solidFill>
                  <a:srgbClr val="FF0000"/>
                </a:solidFill>
              </a:rPr>
              <a:t>bootstrap replication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366399"/>
              </p:ext>
            </p:extLst>
          </p:nvPr>
        </p:nvGraphicFramePr>
        <p:xfrm>
          <a:off x="3876848" y="3140968"/>
          <a:ext cx="19192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066680" imgH="228600" progId="Equation.3">
                  <p:embed/>
                </p:oleObj>
              </mc:Choice>
              <mc:Fallback>
                <p:oleObj name="Equation" r:id="rId3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848" y="3140968"/>
                        <a:ext cx="19192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199311"/>
              </p:ext>
            </p:extLst>
          </p:nvPr>
        </p:nvGraphicFramePr>
        <p:xfrm>
          <a:off x="3347864" y="4581376"/>
          <a:ext cx="2216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1231560" imgH="241200" progId="Equation.3">
                  <p:embed/>
                </p:oleObj>
              </mc:Choice>
              <mc:Fallback>
                <p:oleObj name="Equation" r:id="rId5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581376"/>
                        <a:ext cx="2216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89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84C61C1F-36D3-4773-AAFC-AC97677D9EF3}" type="slidenum">
              <a:rPr lang="en-GB"/>
              <a:pPr/>
              <a:t>18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93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 dirty="0">
                <a:solidFill>
                  <a:schemeClr val="tx2"/>
                </a:solidFill>
              </a:rPr>
              <a:t>Contd.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196752"/>
            <a:ext cx="8134350" cy="496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Estimator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- obtained from each sample. If                       </a:t>
            </a:r>
            <a:r>
              <a:rPr lang="en-GB" sz="2000" dirty="0" smtClean="0">
                <a:solidFill>
                  <a:srgbClr val="002060"/>
                </a:solidFill>
              </a:rPr>
              <a:t>  is </a:t>
            </a:r>
            <a:r>
              <a:rPr lang="en-GB" sz="2000" dirty="0">
                <a:solidFill>
                  <a:srgbClr val="002060"/>
                </a:solidFill>
              </a:rPr>
              <a:t>the estimate for the </a:t>
            </a:r>
            <a:r>
              <a:rPr lang="en-GB" sz="2000" i="1" dirty="0" err="1">
                <a:solidFill>
                  <a:srgbClr val="002060"/>
                </a:solidFill>
              </a:rPr>
              <a:t>jth</a:t>
            </a:r>
            <a:r>
              <a:rPr lang="en-GB" sz="2000" i="1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replication, then bootstrap mean and variance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>
              <a:spcBef>
                <a:spcPct val="20000"/>
              </a:spcBef>
            </a:pPr>
            <a:endParaRPr lang="en-GB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  <a:p>
            <a:pPr marL="342900" indent="-342900">
              <a:spcBef>
                <a:spcPct val="20000"/>
              </a:spcBef>
            </a:pPr>
            <a:r>
              <a:rPr lang="en-GB" sz="2000" b="1" dirty="0"/>
              <a:t>      </a:t>
            </a:r>
            <a:r>
              <a:rPr lang="en-GB" sz="2000" dirty="0">
                <a:solidFill>
                  <a:srgbClr val="002060"/>
                </a:solidFill>
              </a:rPr>
              <a:t>while </a:t>
            </a:r>
            <a:r>
              <a:rPr lang="en-GB" sz="2000" dirty="0" err="1">
                <a:solidFill>
                  <a:srgbClr val="002060"/>
                </a:solidFill>
              </a:rPr>
              <a:t>Bias</a:t>
            </a:r>
            <a:r>
              <a:rPr lang="en-GB" sz="2000" baseline="30000" dirty="0" err="1">
                <a:solidFill>
                  <a:srgbClr val="002060"/>
                </a:solidFill>
              </a:rPr>
              <a:t>B</a:t>
            </a:r>
            <a:r>
              <a:rPr lang="en-GB" sz="2000" b="1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=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CDF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of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Estimator </a:t>
            </a:r>
            <a:r>
              <a:rPr lang="en-GB" sz="2000" dirty="0" smtClean="0">
                <a:solidFill>
                  <a:srgbClr val="002060"/>
                </a:solidFill>
              </a:rPr>
              <a:t>= </a:t>
            </a:r>
            <a:r>
              <a:rPr lang="en-GB" sz="2000" dirty="0" smtClean="0"/>
              <a:t>                      </a:t>
            </a:r>
            <a:r>
              <a:rPr lang="en-GB" sz="2000" dirty="0" smtClean="0">
                <a:solidFill>
                  <a:srgbClr val="002060"/>
                </a:solidFill>
              </a:rPr>
              <a:t>for </a:t>
            </a:r>
            <a:r>
              <a:rPr lang="en-GB" sz="2000" i="1" dirty="0">
                <a:solidFill>
                  <a:srgbClr val="002060"/>
                </a:solidFill>
              </a:rPr>
              <a:t>b</a:t>
            </a:r>
            <a:r>
              <a:rPr lang="en-GB" sz="2000" dirty="0">
                <a:solidFill>
                  <a:srgbClr val="002060"/>
                </a:solidFill>
              </a:rPr>
              <a:t> replications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dirty="0"/>
              <a:t>     </a:t>
            </a:r>
            <a:r>
              <a:rPr lang="en-GB" sz="2000" dirty="0">
                <a:solidFill>
                  <a:srgbClr val="002060"/>
                </a:solidFill>
              </a:rPr>
              <a:t>so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FF0000"/>
                </a:solidFill>
              </a:rPr>
              <a:t>C.I. </a:t>
            </a:r>
            <a:r>
              <a:rPr lang="en-GB" sz="2000" dirty="0">
                <a:solidFill>
                  <a:srgbClr val="002060"/>
                </a:solidFill>
              </a:rPr>
              <a:t>with confidence coefficient</a:t>
            </a:r>
            <a:r>
              <a:rPr lang="en-GB" sz="2000" b="1" dirty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  for some percentile is then</a:t>
            </a:r>
          </a:p>
          <a:p>
            <a:pPr marL="342900" indent="-342900">
              <a:spcBef>
                <a:spcPct val="20000"/>
              </a:spcBef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GB" sz="2000" dirty="0"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  <a:sym typeface="Symbol" pitchFamily="18" charset="2"/>
              </a:rPr>
              <a:t>Normal Approx.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for mean</a:t>
            </a:r>
            <a:r>
              <a:rPr lang="en-GB" sz="2000" b="1" dirty="0">
                <a:solidFill>
                  <a:srgbClr val="002060"/>
                </a:solidFill>
                <a:sym typeface="Symbol" pitchFamily="18" charset="2"/>
              </a:rPr>
              <a:t>: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Large 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b</a:t>
            </a:r>
            <a:endParaRPr lang="en-GB" sz="2000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ym typeface="Symbol" pitchFamily="18" charset="2"/>
              </a:rPr>
              <a:t> 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    (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t</a:t>
            </a:r>
            <a:r>
              <a:rPr lang="en-GB" sz="2000" i="1" baseline="-25000" dirty="0">
                <a:solidFill>
                  <a:srgbClr val="002060"/>
                </a:solidFill>
                <a:sym typeface="Symbol" pitchFamily="18" charset="2"/>
              </a:rPr>
              <a:t>b-1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- distribution if No. bootstrap replications small).          </a:t>
            </a:r>
            <a:endParaRPr lang="en-GB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34984"/>
              </p:ext>
            </p:extLst>
          </p:nvPr>
        </p:nvGraphicFramePr>
        <p:xfrm>
          <a:off x="5508104" y="1196752"/>
          <a:ext cx="12779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761760" imgH="266400" progId="Equation.3">
                  <p:embed/>
                </p:oleObj>
              </mc:Choice>
              <mc:Fallback>
                <p:oleObj name="Equation" r:id="rId3" imgW="7617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196752"/>
                        <a:ext cx="12779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34674"/>
              </p:ext>
            </p:extLst>
          </p:nvPr>
        </p:nvGraphicFramePr>
        <p:xfrm>
          <a:off x="1701800" y="1916832"/>
          <a:ext cx="4526384" cy="89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2819160" imgH="558720" progId="Equation.3">
                  <p:embed/>
                </p:oleObj>
              </mc:Choice>
              <mc:Fallback>
                <p:oleObj name="Equation" r:id="rId5" imgW="28191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916832"/>
                        <a:ext cx="4526384" cy="89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52440"/>
              </p:ext>
            </p:extLst>
          </p:nvPr>
        </p:nvGraphicFramePr>
        <p:xfrm>
          <a:off x="2483768" y="2924944"/>
          <a:ext cx="8683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7" imgW="457200" imgH="203040" progId="Equation.3">
                  <p:embed/>
                </p:oleObj>
              </mc:Choice>
              <mc:Fallback>
                <p:oleObj name="Equation" r:id="rId7" imgW="457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924944"/>
                        <a:ext cx="8683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248530"/>
              </p:ext>
            </p:extLst>
          </p:nvPr>
        </p:nvGraphicFramePr>
        <p:xfrm>
          <a:off x="3131840" y="3284984"/>
          <a:ext cx="1152128" cy="440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9" imgW="660240" imgH="253800" progId="Equation.3">
                  <p:embed/>
                </p:oleObj>
              </mc:Choice>
              <mc:Fallback>
                <p:oleObj name="Equation" r:id="rId9" imgW="660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284984"/>
                        <a:ext cx="1152128" cy="440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361288"/>
              </p:ext>
            </p:extLst>
          </p:nvPr>
        </p:nvGraphicFramePr>
        <p:xfrm>
          <a:off x="2411760" y="4149080"/>
          <a:ext cx="4500215" cy="43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1" imgW="2374560" imgH="228600" progId="Equation.3">
                  <p:embed/>
                </p:oleObj>
              </mc:Choice>
              <mc:Fallback>
                <p:oleObj name="Equation" r:id="rId11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149080"/>
                        <a:ext cx="4500215" cy="43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830032"/>
              </p:ext>
            </p:extLst>
          </p:nvPr>
        </p:nvGraphicFramePr>
        <p:xfrm>
          <a:off x="5120580" y="4724400"/>
          <a:ext cx="3771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3" imgW="2082600" imgH="304560" progId="Equation.3">
                  <p:embed/>
                </p:oleObj>
              </mc:Choice>
              <mc:Fallback>
                <p:oleObj name="Equation" r:id="rId13" imgW="20826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580" y="4724400"/>
                        <a:ext cx="37719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2"/>
          <p:cNvSpPr>
            <a:spLocks noChangeShapeType="1"/>
          </p:cNvSpPr>
          <p:nvPr/>
        </p:nvSpPr>
        <p:spPr bwMode="auto">
          <a:xfrm flipH="1" flipV="1">
            <a:off x="6228184" y="5301208"/>
            <a:ext cx="1079500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364088" y="6165850"/>
            <a:ext cx="25924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>
                <a:solidFill>
                  <a:srgbClr val="002060"/>
                </a:solidFill>
              </a:rPr>
              <a:t>Standardised Normal Deviate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7307683" y="5228180"/>
            <a:ext cx="288653" cy="8651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7577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834F4015-5E67-42BD-B45F-C0DDEEA213C3}" type="slidenum">
              <a:rPr lang="en-GB"/>
              <a:pPr/>
              <a:t>19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 dirty="0">
                <a:solidFill>
                  <a:schemeClr val="tx2"/>
                </a:solidFill>
              </a:rPr>
              <a:t>Example</a:t>
            </a:r>
            <a:endParaRPr lang="en-GB" sz="4400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403350"/>
            <a:ext cx="77724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Recall gene and marker / sex and purchasing example</a:t>
            </a:r>
            <a:endParaRPr lang="en-GB" sz="2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 smtClean="0">
                <a:solidFill>
                  <a:srgbClr val="002060"/>
                </a:solidFill>
              </a:rPr>
              <a:t>MLE</a:t>
            </a:r>
            <a:r>
              <a:rPr lang="en-GB" sz="2000" dirty="0">
                <a:solidFill>
                  <a:srgbClr val="002060"/>
                </a:solidFill>
              </a:rPr>
              <a:t>, 1000 bootstrapping replications </a:t>
            </a:r>
            <a:r>
              <a:rPr lang="en-GB" sz="2000" dirty="0" smtClean="0">
                <a:solidFill>
                  <a:srgbClr val="002060"/>
                </a:solidFill>
              </a:rPr>
              <a:t>might give </a:t>
            </a:r>
            <a:r>
              <a:rPr lang="en-GB" sz="2000" dirty="0">
                <a:solidFill>
                  <a:srgbClr val="002060"/>
                </a:solidFill>
              </a:rPr>
              <a:t>results: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dirty="0"/>
              <a:t>                            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dirty="0"/>
              <a:t> </a:t>
            </a:r>
            <a:endParaRPr lang="en-GB" sz="2000" b="1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000" b="1" dirty="0" smtClean="0"/>
              <a:t> </a:t>
            </a:r>
            <a:r>
              <a:rPr lang="en-GB" sz="2000" b="1" dirty="0">
                <a:solidFill>
                  <a:srgbClr val="FF0000"/>
                </a:solidFill>
              </a:rPr>
              <a:t>Parametric</a:t>
            </a:r>
            <a:r>
              <a:rPr lang="en-GB" sz="2000" b="1" dirty="0"/>
              <a:t>  </a:t>
            </a:r>
            <a:r>
              <a:rPr lang="en-GB" sz="2000" b="1" dirty="0">
                <a:solidFill>
                  <a:srgbClr val="002060"/>
                </a:solidFill>
              </a:rPr>
              <a:t>Variance     </a:t>
            </a:r>
            <a:r>
              <a:rPr lang="en-GB" sz="2000" b="1" dirty="0" smtClean="0">
                <a:solidFill>
                  <a:srgbClr val="002060"/>
                </a:solidFill>
              </a:rPr>
              <a:t>     </a:t>
            </a:r>
            <a:r>
              <a:rPr lang="en-GB" sz="2000" dirty="0">
                <a:solidFill>
                  <a:srgbClr val="002060"/>
                </a:solidFill>
              </a:rPr>
              <a:t>0.0001357                 0.00099</a:t>
            </a:r>
            <a:endParaRPr lang="en-GB" sz="20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                      95% C.I.        </a:t>
            </a:r>
            <a:r>
              <a:rPr lang="en-GB" sz="2000" b="1" dirty="0" smtClean="0">
                <a:solidFill>
                  <a:srgbClr val="002060"/>
                </a:solidFill>
              </a:rPr>
              <a:t>    </a:t>
            </a:r>
            <a:r>
              <a:rPr lang="en-GB" sz="2000" dirty="0">
                <a:solidFill>
                  <a:srgbClr val="002060"/>
                </a:solidFill>
              </a:rPr>
              <a:t>(0, 0.0455)             </a:t>
            </a:r>
            <a:r>
              <a:rPr lang="en-GB" sz="2000" dirty="0" smtClean="0">
                <a:solidFill>
                  <a:srgbClr val="002060"/>
                </a:solidFill>
              </a:rPr>
              <a:t>   </a:t>
            </a:r>
            <a:r>
              <a:rPr lang="en-GB" sz="2000" dirty="0">
                <a:solidFill>
                  <a:srgbClr val="002060"/>
                </a:solidFill>
              </a:rPr>
              <a:t>(0.162, 0.286)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95% Interval (Likelihood)  </a:t>
            </a:r>
            <a:r>
              <a:rPr lang="en-GB" sz="2000" b="1" dirty="0" smtClean="0">
                <a:solidFill>
                  <a:srgbClr val="002060"/>
                </a:solidFill>
              </a:rPr>
              <a:t> </a:t>
            </a:r>
            <a:r>
              <a:rPr lang="en-GB" sz="2000" dirty="0" smtClean="0">
                <a:solidFill>
                  <a:srgbClr val="002060"/>
                </a:solidFill>
              </a:rPr>
              <a:t>(</a:t>
            </a:r>
            <a:r>
              <a:rPr lang="en-GB" sz="2000" dirty="0">
                <a:solidFill>
                  <a:srgbClr val="002060"/>
                </a:solidFill>
              </a:rPr>
              <a:t>0.06, 0.056)           </a:t>
            </a:r>
            <a:r>
              <a:rPr lang="en-GB" sz="2000" dirty="0" smtClean="0">
                <a:solidFill>
                  <a:srgbClr val="002060"/>
                </a:solidFill>
              </a:rPr>
              <a:t>  (</a:t>
            </a:r>
            <a:r>
              <a:rPr lang="en-GB" sz="2000" dirty="0">
                <a:solidFill>
                  <a:srgbClr val="002060"/>
                </a:solidFill>
              </a:rPr>
              <a:t>0.17, 0.288)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</a:t>
            </a:r>
            <a:r>
              <a:rPr lang="en-GB" sz="2000" b="1" dirty="0">
                <a:solidFill>
                  <a:srgbClr val="FF0000"/>
                </a:solidFill>
              </a:rPr>
              <a:t>Bootstrap</a:t>
            </a:r>
            <a:r>
              <a:rPr lang="en-GB" sz="2000" b="1" dirty="0"/>
              <a:t>  </a:t>
            </a:r>
            <a:r>
              <a:rPr lang="en-GB" sz="2000" b="1" dirty="0">
                <a:solidFill>
                  <a:srgbClr val="002060"/>
                </a:solidFill>
              </a:rPr>
              <a:t>Variance          </a:t>
            </a:r>
            <a:r>
              <a:rPr lang="en-GB" sz="2000" b="1" dirty="0" smtClean="0">
                <a:solidFill>
                  <a:srgbClr val="002060"/>
                </a:solidFill>
              </a:rPr>
              <a:t> </a:t>
            </a:r>
            <a:r>
              <a:rPr lang="en-GB" sz="2000" dirty="0" smtClean="0">
                <a:solidFill>
                  <a:srgbClr val="002060"/>
                </a:solidFill>
              </a:rPr>
              <a:t>0.0001666               </a:t>
            </a:r>
            <a:r>
              <a:rPr lang="en-GB" sz="2000" dirty="0">
                <a:solidFill>
                  <a:srgbClr val="002060"/>
                </a:solidFill>
              </a:rPr>
              <a:t>0.0009025</a:t>
            </a:r>
            <a:endParaRPr lang="en-GB" sz="20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                       Bias               </a:t>
            </a:r>
            <a:r>
              <a:rPr lang="en-GB" sz="2000" b="1" dirty="0" smtClean="0">
                <a:solidFill>
                  <a:srgbClr val="002060"/>
                </a:solidFill>
              </a:rPr>
              <a:t>    </a:t>
            </a:r>
            <a:r>
              <a:rPr lang="en-GB" sz="2000" dirty="0">
                <a:solidFill>
                  <a:srgbClr val="002060"/>
                </a:solidFill>
              </a:rPr>
              <a:t>0.0000800               0.0020600</a:t>
            </a:r>
            <a:endParaRPr lang="en-GB" sz="20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        95% C.I. Normal           </a:t>
            </a:r>
            <a:r>
              <a:rPr lang="en-GB" sz="2000" b="1" dirty="0" smtClean="0">
                <a:solidFill>
                  <a:srgbClr val="002060"/>
                </a:solidFill>
              </a:rPr>
              <a:t> </a:t>
            </a:r>
            <a:r>
              <a:rPr lang="en-GB" sz="2000" dirty="0" smtClean="0">
                <a:solidFill>
                  <a:srgbClr val="002060"/>
                </a:solidFill>
              </a:rPr>
              <a:t>(</a:t>
            </a:r>
            <a:r>
              <a:rPr lang="en-GB" sz="2000" dirty="0">
                <a:solidFill>
                  <a:srgbClr val="002060"/>
                </a:solidFill>
              </a:rPr>
              <a:t>0, 0.048)             (0.1675, 0.2853)</a:t>
            </a:r>
            <a:endParaRPr lang="en-GB" sz="20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002060"/>
                </a:solidFill>
              </a:rPr>
              <a:t>        95% C.I. (Percentile)    </a:t>
            </a:r>
            <a:r>
              <a:rPr lang="en-GB" sz="2000" b="1" dirty="0" smtClean="0">
                <a:solidFill>
                  <a:srgbClr val="002060"/>
                </a:solidFill>
              </a:rPr>
              <a:t> </a:t>
            </a:r>
            <a:r>
              <a:rPr lang="en-GB" sz="2000" dirty="0" smtClean="0">
                <a:solidFill>
                  <a:srgbClr val="002060"/>
                </a:solidFill>
              </a:rPr>
              <a:t>(</a:t>
            </a:r>
            <a:r>
              <a:rPr lang="en-GB" sz="2000" dirty="0">
                <a:solidFill>
                  <a:srgbClr val="002060"/>
                </a:solidFill>
              </a:rPr>
              <a:t>0, 0.054)             (0.1815, 0.2826)</a:t>
            </a:r>
            <a:endParaRPr lang="en-GB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812508"/>
              </p:ext>
            </p:extLst>
          </p:nvPr>
        </p:nvGraphicFramePr>
        <p:xfrm>
          <a:off x="3851920" y="2132856"/>
          <a:ext cx="228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126720" imgH="215640" progId="Equation.3">
                  <p:embed/>
                </p:oleObj>
              </mc:Choice>
              <mc:Fallback>
                <p:oleObj name="Equation" r:id="rId3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132856"/>
                        <a:ext cx="2286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262922"/>
              </p:ext>
            </p:extLst>
          </p:nvPr>
        </p:nvGraphicFramePr>
        <p:xfrm>
          <a:off x="5809530" y="2204864"/>
          <a:ext cx="2746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530" y="2204864"/>
                        <a:ext cx="27463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 flipV="1">
            <a:off x="7092280" y="4005064"/>
            <a:ext cx="792088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236296" y="5157192"/>
            <a:ext cx="648072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6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075E55B9-E3E4-4FA5-8585-B41671C49D23}" type="slidenum">
              <a:rPr lang="en-GB"/>
              <a:pPr/>
              <a:t>2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889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WHAT ABOUT NON-PARAMETRICS?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1268413"/>
            <a:ext cx="8351837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000" b="1" dirty="0">
                <a:solidFill>
                  <a:srgbClr val="FF0000"/>
                </a:solidFill>
              </a:rPr>
              <a:t>General points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b="1" dirty="0"/>
              <a:t>    </a:t>
            </a:r>
            <a:r>
              <a:rPr lang="en-IE" sz="2000" b="1" dirty="0">
                <a:solidFill>
                  <a:srgbClr val="002060"/>
                </a:solidFill>
              </a:rPr>
              <a:t>-</a:t>
            </a:r>
            <a:r>
              <a:rPr lang="en-IE" sz="2000" dirty="0">
                <a:solidFill>
                  <a:srgbClr val="FF0000"/>
                </a:solidFill>
              </a:rPr>
              <a:t>No </a:t>
            </a:r>
            <a:r>
              <a:rPr lang="en-IE" sz="2000" dirty="0">
                <a:solidFill>
                  <a:srgbClr val="002060"/>
                </a:solidFill>
              </a:rPr>
              <a:t>clear theoretical probability distribution, so </a:t>
            </a:r>
            <a:r>
              <a:rPr lang="en-IE" sz="2000" dirty="0">
                <a:solidFill>
                  <a:srgbClr val="FF0000"/>
                </a:solidFill>
              </a:rPr>
              <a:t>empirical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distributions needed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/>
              <a:t>    </a:t>
            </a:r>
            <a:r>
              <a:rPr lang="en-IE" sz="2000" dirty="0">
                <a:solidFill>
                  <a:srgbClr val="002060"/>
                </a:solidFill>
              </a:rPr>
              <a:t>-So, </a:t>
            </a:r>
            <a:r>
              <a:rPr lang="en-IE" sz="2000" dirty="0">
                <a:solidFill>
                  <a:srgbClr val="FF0000"/>
                </a:solidFill>
              </a:rPr>
              <a:t>less knowledge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of </a:t>
            </a:r>
            <a:r>
              <a:rPr lang="en-IE" sz="2000" dirty="0">
                <a:solidFill>
                  <a:srgbClr val="FF0000"/>
                </a:solidFill>
              </a:rPr>
              <a:t>form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of data</a:t>
            </a:r>
            <a:r>
              <a:rPr lang="en-IE" sz="2000" dirty="0">
                <a:solidFill>
                  <a:srgbClr val="FF0000"/>
                </a:solidFill>
              </a:rPr>
              <a:t>* </a:t>
            </a:r>
            <a:r>
              <a:rPr lang="en-IE" sz="2000" dirty="0">
                <a:solidFill>
                  <a:srgbClr val="002060"/>
                </a:solidFill>
              </a:rPr>
              <a:t>e.g. ranks instead of values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</a:rPr>
              <a:t>    - Quick and dirty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/>
              <a:t>    </a:t>
            </a:r>
            <a:r>
              <a:rPr lang="en-IE" sz="2000" dirty="0">
                <a:solidFill>
                  <a:srgbClr val="002060"/>
                </a:solidFill>
              </a:rPr>
              <a:t>- Need </a:t>
            </a:r>
            <a:r>
              <a:rPr lang="en-IE" sz="2000" dirty="0">
                <a:solidFill>
                  <a:srgbClr val="FF0000"/>
                </a:solidFill>
              </a:rPr>
              <a:t>not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focus on parameter estimation or testing; when do -   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 smtClean="0">
                <a:solidFill>
                  <a:srgbClr val="002060"/>
                </a:solidFill>
              </a:rPr>
              <a:t>      frequently based on </a:t>
            </a:r>
            <a:r>
              <a:rPr lang="en-IE" sz="2000" dirty="0" smtClean="0">
                <a:solidFill>
                  <a:srgbClr val="FF0000"/>
                </a:solidFill>
              </a:rPr>
              <a:t>“less-good”</a:t>
            </a:r>
            <a:r>
              <a:rPr lang="en-IE" sz="2000" dirty="0" smtClean="0"/>
              <a:t> </a:t>
            </a:r>
            <a:r>
              <a:rPr lang="en-IE" sz="2000" dirty="0" smtClean="0">
                <a:solidFill>
                  <a:srgbClr val="002060"/>
                </a:solidFill>
              </a:rPr>
              <a:t>parameters/ estimators, e.g. Medians; otherwise  test </a:t>
            </a:r>
            <a:r>
              <a:rPr lang="en-IE" sz="2000" dirty="0" smtClean="0">
                <a:solidFill>
                  <a:srgbClr val="FF0000"/>
                </a:solidFill>
              </a:rPr>
              <a:t>“properties”</a:t>
            </a:r>
            <a:r>
              <a:rPr lang="en-IE" sz="2000" dirty="0" smtClean="0">
                <a:solidFill>
                  <a:srgbClr val="002060"/>
                </a:solidFill>
              </a:rPr>
              <a:t>, e.g. randomness, symmetry, quality etc.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 smtClean="0">
                <a:solidFill>
                  <a:srgbClr val="002060"/>
                </a:solidFill>
              </a:rPr>
              <a:t>    - weaker assumptions, implicit in </a:t>
            </a:r>
            <a:r>
              <a:rPr lang="en-IE" sz="2000" dirty="0" smtClean="0">
                <a:solidFill>
                  <a:srgbClr val="FF0000"/>
                </a:solidFill>
              </a:rPr>
              <a:t>*</a:t>
            </a:r>
            <a:r>
              <a:rPr lang="en-IE" sz="2000" dirty="0" smtClean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 smtClean="0">
                <a:solidFill>
                  <a:srgbClr val="002060"/>
                </a:solidFill>
              </a:rPr>
              <a:t>    </a:t>
            </a:r>
            <a:r>
              <a:rPr lang="en-IE" sz="2000" dirty="0">
                <a:solidFill>
                  <a:srgbClr val="002060"/>
                </a:solidFill>
              </a:rPr>
              <a:t>- smaller sample sizes typical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</a:rPr>
              <a:t>    - different data - also implicit from other points. </a:t>
            </a:r>
            <a:r>
              <a:rPr lang="en-IE" sz="2000" dirty="0">
                <a:solidFill>
                  <a:srgbClr val="FF0000"/>
                </a:solidFill>
              </a:rPr>
              <a:t>Levels of  </a:t>
            </a:r>
            <a:r>
              <a:rPr lang="en-IE" sz="2000" dirty="0" smtClean="0">
                <a:solidFill>
                  <a:srgbClr val="FF0000"/>
                </a:solidFill>
              </a:rPr>
              <a:t>Measurement</a:t>
            </a:r>
            <a:r>
              <a:rPr lang="en-IE" sz="2000" b="1" dirty="0" smtClean="0"/>
              <a:t> </a:t>
            </a:r>
            <a:r>
              <a:rPr lang="en-IE" sz="2000" dirty="0">
                <a:solidFill>
                  <a:srgbClr val="002060"/>
                </a:solidFill>
              </a:rPr>
              <a:t>- Nominal, </a:t>
            </a:r>
            <a:r>
              <a:rPr lang="en-IE" sz="2000" dirty="0" smtClean="0">
                <a:solidFill>
                  <a:srgbClr val="002060"/>
                </a:solidFill>
              </a:rPr>
              <a:t>Ordinal typical for non-parametric/distribution-free</a:t>
            </a:r>
            <a:endParaRPr lang="en-IE" sz="2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IE" sz="2000" dirty="0"/>
              <a:t>   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56567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939BD9FF-FE72-4977-A838-D02E9BD66AF7}" type="slidenum">
              <a:rPr lang="en-GB"/>
              <a:pPr/>
              <a:t>20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8313" y="116632"/>
            <a:ext cx="798988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 smtClean="0">
                <a:solidFill>
                  <a:schemeClr val="tx2"/>
                </a:solidFill>
              </a:rPr>
              <a:t>SUMMARY:  </a:t>
            </a:r>
            <a:r>
              <a:rPr lang="en-IE" sz="3200" b="1" dirty="0">
                <a:solidFill>
                  <a:schemeClr val="tx2"/>
                </a:solidFill>
              </a:rPr>
              <a:t>Non-Parametric Use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3850" y="764704"/>
            <a:ext cx="856863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 sz="2000" b="1" dirty="0" smtClean="0">
                <a:solidFill>
                  <a:srgbClr val="FF0000"/>
                </a:solidFill>
              </a:rPr>
              <a:t>Simple property </a:t>
            </a:r>
            <a:r>
              <a:rPr lang="en-GB" sz="2000" dirty="0" smtClean="0">
                <a:solidFill>
                  <a:srgbClr val="002060"/>
                </a:solidFill>
              </a:rPr>
              <a:t>:</a:t>
            </a:r>
            <a:r>
              <a:rPr lang="en-GB" sz="2000" b="1" dirty="0" smtClean="0">
                <a:solidFill>
                  <a:srgbClr val="002060"/>
                </a:solidFill>
              </a:rPr>
              <a:t> Sign </a:t>
            </a:r>
            <a:r>
              <a:rPr lang="en-GB" sz="2000" b="1" dirty="0">
                <a:solidFill>
                  <a:srgbClr val="002060"/>
                </a:solidFill>
              </a:rPr>
              <a:t>Tests </a:t>
            </a:r>
            <a:r>
              <a:rPr lang="en-GB" sz="2000" dirty="0" smtClean="0">
                <a:solidFill>
                  <a:srgbClr val="002060"/>
                </a:solidFill>
              </a:rPr>
              <a:t>– </a:t>
            </a:r>
            <a:r>
              <a:rPr lang="en-GB" sz="2000" dirty="0" smtClean="0">
                <a:solidFill>
                  <a:srgbClr val="002060"/>
                </a:solidFill>
              </a:rPr>
              <a:t>large </a:t>
            </a:r>
            <a:r>
              <a:rPr lang="en-GB" sz="2000" dirty="0" smtClean="0">
                <a:solidFill>
                  <a:srgbClr val="002060"/>
                </a:solidFill>
              </a:rPr>
              <a:t>number </a:t>
            </a:r>
            <a:r>
              <a:rPr lang="en-GB" sz="2000" dirty="0">
                <a:solidFill>
                  <a:srgbClr val="002060"/>
                </a:solidFill>
              </a:rPr>
              <a:t>of variants. Simple </a:t>
            </a:r>
            <a:r>
              <a:rPr lang="en-GB" sz="2000" dirty="0" smtClean="0">
                <a:solidFill>
                  <a:srgbClr val="002060"/>
                </a:solidFill>
              </a:rPr>
              <a:t>basis</a:t>
            </a:r>
          </a:p>
          <a:p>
            <a:pPr>
              <a:spcBef>
                <a:spcPct val="20000"/>
              </a:spcBef>
            </a:pPr>
            <a:endParaRPr lang="en-GB" sz="8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GB" sz="2000" b="1" dirty="0" smtClean="0">
                <a:solidFill>
                  <a:srgbClr val="FF0000"/>
                </a:solidFill>
                <a:sym typeface="Symbol" pitchFamily="18" charset="2"/>
              </a:rPr>
              <a:t>Paired data </a:t>
            </a:r>
            <a:r>
              <a:rPr lang="en-GB" sz="2000" b="1" dirty="0" smtClean="0">
                <a:solidFill>
                  <a:srgbClr val="002060"/>
                </a:solidFill>
                <a:sym typeface="Symbol" pitchFamily="18" charset="2"/>
              </a:rPr>
              <a:t>Wilcoxon </a:t>
            </a:r>
            <a:r>
              <a:rPr lang="en-GB" sz="2000" b="1" dirty="0">
                <a:solidFill>
                  <a:srgbClr val="002060"/>
                </a:solidFill>
                <a:sym typeface="Symbol" pitchFamily="18" charset="2"/>
              </a:rPr>
              <a:t>Signed Rank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-Compare medians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          </a:t>
            </a:r>
          </a:p>
          <a:p>
            <a:pPr>
              <a:spcBef>
                <a:spcPct val="20000"/>
              </a:spcBef>
            </a:pP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FF0000"/>
                </a:solidFill>
                <a:sym typeface="Symbol" pitchFamily="18" charset="2"/>
              </a:rPr>
              <a:t>                    </a:t>
            </a:r>
            <a:r>
              <a:rPr lang="en-GB" sz="2000" dirty="0" smtClean="0">
                <a:solidFill>
                  <a:srgbClr val="FF0000"/>
                </a:solidFill>
              </a:rPr>
              <a:t>Conditions/Assumptions </a:t>
            </a:r>
            <a:r>
              <a:rPr lang="en-GB" sz="2000" dirty="0" smtClean="0">
                <a:solidFill>
                  <a:srgbClr val="002060"/>
                </a:solidFill>
              </a:rPr>
              <a:t>- No</a:t>
            </a:r>
            <a:r>
              <a:rPr lang="en-GB" sz="2000" dirty="0">
                <a:solidFill>
                  <a:srgbClr val="002060"/>
                </a:solidFill>
              </a:rPr>
              <a:t>. pairs 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 6; </a:t>
            </a:r>
            <a:r>
              <a:rPr lang="en-GB" sz="2000" dirty="0" smtClean="0">
                <a:solidFill>
                  <a:srgbClr val="FF0000"/>
                </a:solidFill>
                <a:sym typeface="Symbol" pitchFamily="18" charset="2"/>
              </a:rPr>
              <a:t>Distributions</a:t>
            </a:r>
            <a:r>
              <a:rPr lang="en-GB" sz="2000" dirty="0" smtClean="0"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- Same shape </a:t>
            </a:r>
            <a:endParaRPr lang="en-GB" sz="2000" dirty="0">
              <a:solidFill>
                <a:srgbClr val="002060"/>
              </a:solidFill>
            </a:endParaRPr>
          </a:p>
          <a:p>
            <a:pPr>
              <a:spcBef>
                <a:spcPct val="20000"/>
              </a:spcBef>
            </a:pPr>
            <a:r>
              <a:rPr lang="en-GB" sz="2000" b="1" dirty="0" smtClean="0">
                <a:solidFill>
                  <a:srgbClr val="FF0000"/>
                </a:solidFill>
              </a:rPr>
              <a:t>Independent data </a:t>
            </a:r>
            <a:r>
              <a:rPr lang="en-GB" sz="2000" b="1" dirty="0" smtClean="0">
                <a:solidFill>
                  <a:srgbClr val="002060"/>
                </a:solidFill>
              </a:rPr>
              <a:t>Mann-Whitney </a:t>
            </a:r>
            <a:r>
              <a:rPr lang="en-GB" sz="2000" b="1" dirty="0">
                <a:solidFill>
                  <a:srgbClr val="002060"/>
                </a:solidFill>
              </a:rPr>
              <a:t>U</a:t>
            </a:r>
            <a:r>
              <a:rPr lang="en-GB" sz="2000" dirty="0">
                <a:solidFill>
                  <a:srgbClr val="002060"/>
                </a:solidFill>
              </a:rPr>
              <a:t> - Compare medians </a:t>
            </a:r>
            <a:r>
              <a:rPr lang="en-GB" sz="2000" dirty="0" smtClean="0">
                <a:solidFill>
                  <a:srgbClr val="002060"/>
                </a:solidFill>
              </a:rPr>
              <a:t>- 2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independent </a:t>
            </a:r>
            <a:r>
              <a:rPr lang="en-GB" sz="2000" dirty="0">
                <a:solidFill>
                  <a:srgbClr val="002060"/>
                </a:solidFill>
              </a:rPr>
              <a:t>groups </a:t>
            </a:r>
            <a:r>
              <a:rPr lang="en-GB" sz="2000" dirty="0"/>
              <a:t>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i="1" dirty="0"/>
              <a:t>      </a:t>
            </a:r>
            <a:r>
              <a:rPr lang="en-GB" sz="2000" i="1" dirty="0" smtClean="0"/>
              <a:t>               </a:t>
            </a:r>
            <a:r>
              <a:rPr lang="en-GB" sz="2000" dirty="0" smtClean="0">
                <a:solidFill>
                  <a:srgbClr val="FF0000"/>
                </a:solidFill>
              </a:rPr>
              <a:t>Conditions/Assumptions </a:t>
            </a:r>
            <a:r>
              <a:rPr lang="en-GB" sz="2000" dirty="0">
                <a:solidFill>
                  <a:srgbClr val="002060"/>
                </a:solidFill>
              </a:rPr>
              <a:t>-</a:t>
            </a:r>
            <a:r>
              <a:rPr lang="en-GB" sz="2000" i="1" dirty="0">
                <a:solidFill>
                  <a:srgbClr val="002060"/>
                </a:solidFill>
              </a:rPr>
              <a:t>(N 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 4)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;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Distributions same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shape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                    </a:t>
            </a:r>
            <a:r>
              <a:rPr lang="en-GB" sz="2000" b="1" dirty="0" smtClean="0">
                <a:solidFill>
                  <a:srgbClr val="002060"/>
                </a:solidFill>
                <a:sym typeface="Symbol" pitchFamily="18" charset="2"/>
              </a:rPr>
              <a:t>Correlation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–as before. Parallels parametric case.</a:t>
            </a:r>
            <a:endParaRPr lang="en-GB" sz="2000" dirty="0">
              <a:solidFill>
                <a:srgbClr val="002060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GB" sz="2000" b="1" dirty="0" smtClean="0">
                <a:solidFill>
                  <a:srgbClr val="FF0000"/>
                </a:solidFill>
                <a:sym typeface="Symbol" pitchFamily="18" charset="2"/>
              </a:rPr>
              <a:t>Distributions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:  </a:t>
            </a:r>
            <a:r>
              <a:rPr lang="en-GB" sz="2000" b="1" dirty="0" smtClean="0">
                <a:solidFill>
                  <a:srgbClr val="002060"/>
                </a:solidFill>
                <a:sym typeface="Symbol" pitchFamily="18" charset="2"/>
              </a:rPr>
              <a:t>Kolmogorov-Smirnov </a:t>
            </a:r>
            <a:r>
              <a:rPr lang="en-GB" sz="2000" dirty="0" smtClean="0">
                <a:sym typeface="Symbol" pitchFamily="18" charset="2"/>
              </a:rPr>
              <a:t>-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Compare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either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location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, shape   </a:t>
            </a:r>
          </a:p>
          <a:p>
            <a:pPr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                   </a:t>
            </a:r>
            <a:r>
              <a:rPr lang="en-GB" sz="2000" dirty="0" smtClean="0">
                <a:solidFill>
                  <a:srgbClr val="FF0000"/>
                </a:solidFill>
                <a:sym typeface="Symbol" pitchFamily="18" charset="2"/>
              </a:rPr>
              <a:t>Conditions/Assumptions 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-</a:t>
            </a:r>
            <a:r>
              <a:rPr lang="en-GB" sz="2000" i="1" dirty="0" smtClean="0">
                <a:solidFill>
                  <a:srgbClr val="002060"/>
                </a:solidFill>
              </a:rPr>
              <a:t> (</a:t>
            </a:r>
            <a:r>
              <a:rPr lang="en-GB" sz="2000" i="1" dirty="0">
                <a:solidFill>
                  <a:srgbClr val="002060"/>
                </a:solidFill>
              </a:rPr>
              <a:t>N </a:t>
            </a:r>
            <a:r>
              <a:rPr lang="en-GB" sz="2000" i="1" dirty="0">
                <a:solidFill>
                  <a:srgbClr val="002060"/>
                </a:solidFill>
                <a:sym typeface="Symbol" pitchFamily="18" charset="2"/>
              </a:rPr>
              <a:t> 4)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, but the two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are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not separately             </a:t>
            </a:r>
          </a:p>
          <a:p>
            <a:pPr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                   distinguished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.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If </a:t>
            </a:r>
            <a:r>
              <a:rPr lang="en-GB" sz="2000" b="1" dirty="0">
                <a:solidFill>
                  <a:srgbClr val="002060"/>
                </a:solidFill>
                <a:sym typeface="Symbol" pitchFamily="18" charset="2"/>
              </a:rPr>
              <a:t>2 groups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compared)</a:t>
            </a:r>
            <a:r>
              <a:rPr lang="en-GB" sz="2000" dirty="0" smtClean="0">
                <a:solidFill>
                  <a:srgbClr val="002060"/>
                </a:solidFill>
                <a:sym typeface="Symbol"/>
              </a:rPr>
              <a:t>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 need equal no. observations</a:t>
            </a:r>
          </a:p>
          <a:p>
            <a:pPr>
              <a:spcBef>
                <a:spcPct val="20000"/>
              </a:spcBef>
            </a:pPr>
            <a:endParaRPr lang="en-GB" sz="800" b="1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GB" sz="2000" b="1" dirty="0" smtClean="0">
                <a:solidFill>
                  <a:srgbClr val="FF0000"/>
                </a:solidFill>
                <a:sym typeface="Symbol" pitchFamily="18" charset="2"/>
              </a:rPr>
              <a:t>Many Group/Sample Comparisons:  </a:t>
            </a:r>
          </a:p>
          <a:p>
            <a:pPr>
              <a:spcBef>
                <a:spcPct val="20000"/>
              </a:spcBef>
            </a:pPr>
            <a:r>
              <a:rPr lang="en-GB" sz="20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en-GB" sz="2000" b="1" dirty="0" smtClean="0">
                <a:solidFill>
                  <a:srgbClr val="002060"/>
                </a:solidFill>
                <a:sym typeface="Symbol" pitchFamily="18" charset="2"/>
              </a:rPr>
              <a:t>Friedman</a:t>
            </a:r>
            <a:r>
              <a:rPr lang="en-GB" sz="2000" dirty="0" smtClean="0"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– compare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M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edians</a:t>
            </a:r>
            <a:r>
              <a:rPr lang="en-GB" sz="2000" dirty="0">
                <a:sym typeface="Symbol" pitchFamily="18" charset="2"/>
              </a:rPr>
              <a:t>. </a:t>
            </a: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Conditions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: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Data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in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Randomised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Block design.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      </a:t>
            </a:r>
          </a:p>
          <a:p>
            <a:pPr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                   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Distributions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same shape.</a:t>
            </a:r>
          </a:p>
          <a:p>
            <a:pPr>
              <a:spcBef>
                <a:spcPct val="20000"/>
              </a:spcBef>
            </a:pPr>
            <a:r>
              <a:rPr lang="en-GB" sz="2000" b="1" dirty="0" smtClean="0">
                <a:solidFill>
                  <a:srgbClr val="FF0000"/>
                </a:solidFill>
                <a:sym typeface="Symbol" pitchFamily="18" charset="2"/>
              </a:rPr>
              <a:t>    </a:t>
            </a:r>
            <a:r>
              <a:rPr lang="en-GB" sz="2000" b="1" dirty="0" smtClean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b="1" dirty="0" err="1" smtClean="0">
                <a:solidFill>
                  <a:srgbClr val="002060"/>
                </a:solidFill>
                <a:sym typeface="Symbol" pitchFamily="18" charset="2"/>
              </a:rPr>
              <a:t>Kruskal</a:t>
            </a:r>
            <a:r>
              <a:rPr lang="en-GB" sz="2000" b="1" dirty="0" smtClean="0">
                <a:solidFill>
                  <a:srgbClr val="002060"/>
                </a:solidFill>
                <a:sym typeface="Symbol" pitchFamily="18" charset="2"/>
              </a:rPr>
              <a:t>-Wallis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-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Independent groups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. </a:t>
            </a:r>
            <a:r>
              <a:rPr lang="en-GB" sz="2000" dirty="0">
                <a:solidFill>
                  <a:srgbClr val="FF0000"/>
                </a:solidFill>
                <a:sym typeface="Symbol" pitchFamily="18" charset="2"/>
              </a:rPr>
              <a:t>Conditions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: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Completely randomised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.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              </a:t>
            </a:r>
          </a:p>
          <a:p>
            <a:pPr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                   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Groups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can be unequal nos. Distributions same shape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    </a:t>
            </a:r>
            <a:r>
              <a:rPr lang="en-GB" sz="2000" b="1" dirty="0" smtClean="0">
                <a:solidFill>
                  <a:srgbClr val="002060"/>
                </a:solidFill>
                <a:sym typeface="Symbol" pitchFamily="18" charset="2"/>
              </a:rPr>
              <a:t>Regression </a:t>
            </a:r>
            <a:r>
              <a:rPr lang="en-GB" sz="2000" dirty="0" smtClean="0">
                <a:solidFill>
                  <a:srgbClr val="002060"/>
                </a:solidFill>
                <a:sym typeface="Symbol" pitchFamily="18" charset="2"/>
              </a:rPr>
              <a:t>– robust, as noted, so use parametric form.</a:t>
            </a:r>
            <a:endParaRPr lang="en-GB" sz="2000" dirty="0">
              <a:solidFill>
                <a:srgbClr val="00206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066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769F53C0-6C68-452A-B982-B02BE1E81D9D}" type="slidenum">
              <a:rPr lang="en-GB"/>
              <a:pPr/>
              <a:t>3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tx2"/>
                </a:solidFill>
              </a:rPr>
              <a:t>ADVANTAGES/DISADVANTAGES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52513"/>
            <a:ext cx="7772400" cy="511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E" sz="2000" b="1" dirty="0">
                <a:solidFill>
                  <a:srgbClr val="FF0000"/>
                </a:solidFill>
              </a:rPr>
              <a:t>Advantages</a:t>
            </a:r>
            <a:r>
              <a:rPr lang="en-IE" sz="2000" dirty="0">
                <a:solidFill>
                  <a:srgbClr val="FF0000"/>
                </a:solidFill>
              </a:rPr>
              <a:t> </a:t>
            </a:r>
            <a:r>
              <a:rPr lang="en-IE" sz="2000" dirty="0"/>
              <a:t>   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</a:rPr>
              <a:t>     - Power may be better </a:t>
            </a:r>
            <a:r>
              <a:rPr lang="en-IE" sz="2000" dirty="0" smtClean="0">
                <a:solidFill>
                  <a:srgbClr val="002060"/>
                </a:solidFill>
              </a:rPr>
              <a:t>using N-P, if </a:t>
            </a:r>
            <a:r>
              <a:rPr lang="en-IE" sz="2000" dirty="0">
                <a:solidFill>
                  <a:srgbClr val="002060"/>
                </a:solidFill>
              </a:rPr>
              <a:t>assumptions weaker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</a:rPr>
              <a:t>     - Smaller samples and less work etc. – as stated 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b="1" dirty="0">
                <a:solidFill>
                  <a:srgbClr val="FF0000"/>
                </a:solidFill>
              </a:rPr>
              <a:t>Disadvantages</a:t>
            </a:r>
            <a:r>
              <a:rPr lang="en-IE" sz="2000" b="1" dirty="0"/>
              <a:t> </a:t>
            </a:r>
            <a:r>
              <a:rPr lang="en-IE" sz="2000" b="1" dirty="0">
                <a:solidFill>
                  <a:srgbClr val="002060"/>
                </a:solidFill>
              </a:rPr>
              <a:t>- </a:t>
            </a:r>
            <a:r>
              <a:rPr lang="en-IE" sz="2000" dirty="0">
                <a:solidFill>
                  <a:srgbClr val="002060"/>
                </a:solidFill>
              </a:rPr>
              <a:t>also</a:t>
            </a:r>
            <a:r>
              <a:rPr lang="en-IE" sz="2000" b="1" dirty="0">
                <a:solidFill>
                  <a:srgbClr val="002060"/>
                </a:solidFill>
              </a:rPr>
              <a:t> </a:t>
            </a:r>
            <a:r>
              <a:rPr lang="en-IE" sz="2000" dirty="0">
                <a:solidFill>
                  <a:srgbClr val="002060"/>
                </a:solidFill>
              </a:rPr>
              <a:t>implicit from earlier points, </a:t>
            </a:r>
            <a:r>
              <a:rPr lang="en-IE" sz="2000" dirty="0" smtClean="0">
                <a:solidFill>
                  <a:srgbClr val="002060"/>
                </a:solidFill>
              </a:rPr>
              <a:t>specifically:</a:t>
            </a:r>
            <a:endParaRPr lang="en-IE" sz="20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</a:rPr>
              <a:t>     - loss of information /power etc. when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FF0000"/>
                </a:solidFill>
              </a:rPr>
              <a:t>do know more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on data  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</a:rPr>
              <a:t>        /when assumptions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FF0000"/>
                </a:solidFill>
              </a:rPr>
              <a:t>do </a:t>
            </a:r>
            <a:r>
              <a:rPr lang="en-IE" sz="2000" dirty="0">
                <a:solidFill>
                  <a:srgbClr val="002060"/>
                </a:solidFill>
              </a:rPr>
              <a:t>apply 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dirty="0"/>
              <a:t>     </a:t>
            </a:r>
            <a:r>
              <a:rPr lang="en-IE" sz="2000" dirty="0">
                <a:solidFill>
                  <a:srgbClr val="002060"/>
                </a:solidFill>
              </a:rPr>
              <a:t>- </a:t>
            </a:r>
            <a:r>
              <a:rPr lang="en-IE" sz="2000" dirty="0">
                <a:solidFill>
                  <a:srgbClr val="FF0000"/>
                </a:solidFill>
              </a:rPr>
              <a:t>Separate</a:t>
            </a:r>
            <a:r>
              <a:rPr lang="en-IE" sz="2000" dirty="0">
                <a:solidFill>
                  <a:srgbClr val="002060"/>
                </a:solidFill>
              </a:rPr>
              <a:t> tables </a:t>
            </a:r>
            <a:r>
              <a:rPr lang="en-IE" sz="2000" dirty="0">
                <a:solidFill>
                  <a:srgbClr val="FF0000"/>
                </a:solidFill>
              </a:rPr>
              <a:t>each</a:t>
            </a:r>
            <a:r>
              <a:rPr lang="en-IE" sz="2000" dirty="0">
                <a:solidFill>
                  <a:srgbClr val="002060"/>
                </a:solidFill>
              </a:rPr>
              <a:t> test</a:t>
            </a:r>
            <a:endParaRPr lang="en-IE" sz="20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IE" sz="2000" b="1" dirty="0">
                <a:solidFill>
                  <a:srgbClr val="FF0000"/>
                </a:solidFill>
              </a:rPr>
              <a:t>General bases/principles: </a:t>
            </a:r>
            <a:r>
              <a:rPr lang="en-IE" sz="2000" b="1" dirty="0">
                <a:solidFill>
                  <a:srgbClr val="002060"/>
                </a:solidFill>
              </a:rPr>
              <a:t>Binomial - cumulative tables, Ordinal data, Normal - large samples, Kolmogorov-Smirnov for Empirical Distributions </a:t>
            </a:r>
            <a:r>
              <a:rPr lang="en-IE" sz="2000" dirty="0">
                <a:solidFill>
                  <a:srgbClr val="002060"/>
                </a:solidFill>
              </a:rPr>
              <a:t>- shift in Median/Shape, </a:t>
            </a:r>
            <a:r>
              <a:rPr lang="en-IE" sz="2000" b="1" dirty="0">
                <a:solidFill>
                  <a:srgbClr val="002060"/>
                </a:solidFill>
              </a:rPr>
              <a:t>Confidence Intervals</a:t>
            </a:r>
            <a:r>
              <a:rPr lang="en-IE" sz="2000" dirty="0">
                <a:solidFill>
                  <a:srgbClr val="002060"/>
                </a:solidFill>
              </a:rPr>
              <a:t>- more work to establish. Use </a:t>
            </a:r>
            <a:r>
              <a:rPr lang="en-IE" sz="2000" b="1" dirty="0">
                <a:solidFill>
                  <a:srgbClr val="002060"/>
                </a:solidFill>
              </a:rPr>
              <a:t>Confidence Regions </a:t>
            </a:r>
            <a:r>
              <a:rPr lang="en-IE" sz="2000" dirty="0">
                <a:solidFill>
                  <a:srgbClr val="002060"/>
                </a:solidFill>
              </a:rPr>
              <a:t>and </a:t>
            </a:r>
            <a:r>
              <a:rPr lang="en-IE" sz="2000" b="1" dirty="0">
                <a:solidFill>
                  <a:srgbClr val="002060"/>
                </a:solidFill>
              </a:rPr>
              <a:t>Tolerance Intervals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 b="1" dirty="0">
                <a:solidFill>
                  <a:srgbClr val="FF0000"/>
                </a:solidFill>
              </a:rPr>
              <a:t>Errors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– Type I, Type II . </a:t>
            </a:r>
            <a:r>
              <a:rPr lang="en-IE" sz="2000" b="1" dirty="0">
                <a:solidFill>
                  <a:srgbClr val="FF0000"/>
                </a:solidFill>
              </a:rPr>
              <a:t>Power </a:t>
            </a:r>
            <a:r>
              <a:rPr lang="en-IE" sz="2000" dirty="0">
                <a:solidFill>
                  <a:srgbClr val="002060"/>
                </a:solidFill>
              </a:rPr>
              <a:t>as </a:t>
            </a:r>
            <a:r>
              <a:rPr lang="en-IE" sz="2000" dirty="0" smtClean="0">
                <a:solidFill>
                  <a:srgbClr val="002060"/>
                </a:solidFill>
              </a:rPr>
              <a:t>usual</a:t>
            </a:r>
            <a:r>
              <a:rPr lang="en-IE" sz="2000" dirty="0">
                <a:solidFill>
                  <a:srgbClr val="002060"/>
                </a:solidFill>
              </a:rPr>
              <a:t>.</a:t>
            </a:r>
            <a:endParaRPr lang="en-IE" sz="20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IE" sz="2000" b="1" dirty="0">
                <a:solidFill>
                  <a:srgbClr val="FF0000"/>
                </a:solidFill>
              </a:rPr>
              <a:t>Relative Efficiency </a:t>
            </a:r>
            <a:r>
              <a:rPr lang="en-IE" sz="2000" b="1" dirty="0">
                <a:solidFill>
                  <a:srgbClr val="002060"/>
                </a:solidFill>
              </a:rPr>
              <a:t>– </a:t>
            </a:r>
            <a:r>
              <a:rPr lang="en-IE" sz="2000" dirty="0">
                <a:solidFill>
                  <a:srgbClr val="002060"/>
                </a:solidFill>
              </a:rPr>
              <a:t>asymptotic, e.g. look at ratio of sample sizes needed to achieve same power</a:t>
            </a:r>
          </a:p>
        </p:txBody>
      </p:sp>
    </p:spTree>
    <p:extLst>
      <p:ext uri="{BB962C8B-B14F-4D97-AF65-F5344CB8AC3E}">
        <p14:creationId xmlns:p14="http://schemas.microsoft.com/office/powerpoint/2010/main" val="108896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B11280F-BA68-4AB3-AD33-EDAE6905B3EE}" type="slidenum">
              <a:rPr lang="en-GB"/>
              <a:pPr/>
              <a:t>4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>
                <a:solidFill>
                  <a:schemeClr val="tx2"/>
                </a:solidFill>
              </a:rPr>
              <a:t>STARTING SIMPLY: - THE </a:t>
            </a:r>
            <a:r>
              <a:rPr lang="en-IE" sz="3200" b="1" dirty="0" smtClean="0">
                <a:solidFill>
                  <a:schemeClr val="tx2"/>
                </a:solidFill>
              </a:rPr>
              <a:t>‘SIGN TEST’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39750" y="981075"/>
            <a:ext cx="79184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b="1" dirty="0">
                <a:solidFill>
                  <a:srgbClr val="33CC33"/>
                </a:solidFill>
              </a:rPr>
              <a:t>Example.</a:t>
            </a:r>
            <a:r>
              <a:rPr lang="en-IE" sz="2000" b="1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Suppose want to test if weights of a certain item likely to be more or less than 220 g.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</a:rPr>
              <a:t>     From 12 measurements, selected at random, </a:t>
            </a:r>
            <a:r>
              <a:rPr lang="en-IE" sz="2000" dirty="0">
                <a:solidFill>
                  <a:srgbClr val="FF0000"/>
                </a:solidFill>
              </a:rPr>
              <a:t>count </a:t>
            </a:r>
            <a:r>
              <a:rPr lang="en-IE" sz="2000" dirty="0">
                <a:solidFill>
                  <a:srgbClr val="002060"/>
                </a:solidFill>
              </a:rPr>
              <a:t>how many above, how many below. Obtain 9(+), 3(-)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dirty="0">
                <a:solidFill>
                  <a:srgbClr val="FF0000"/>
                </a:solidFill>
              </a:rPr>
              <a:t>Null Hypothesis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: </a:t>
            </a:r>
            <a:r>
              <a:rPr lang="en-IE" sz="2000" i="1" dirty="0">
                <a:solidFill>
                  <a:srgbClr val="002060"/>
                </a:solidFill>
              </a:rPr>
              <a:t>H</a:t>
            </a:r>
            <a:r>
              <a:rPr lang="en-IE" sz="2000" i="1" baseline="-25000" dirty="0">
                <a:solidFill>
                  <a:srgbClr val="002060"/>
                </a:solidFill>
              </a:rPr>
              <a:t>0</a:t>
            </a:r>
            <a:r>
              <a:rPr lang="en-IE" sz="2000" i="1" dirty="0">
                <a:solidFill>
                  <a:srgbClr val="002060"/>
                </a:solidFill>
              </a:rPr>
              <a:t>:  Median  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 </a:t>
            </a:r>
            <a:r>
              <a:rPr lang="en-IE" sz="2000" i="1" dirty="0">
                <a:solidFill>
                  <a:srgbClr val="002060"/>
                </a:solidFill>
              </a:rPr>
              <a:t>= 220</a:t>
            </a:r>
            <a:r>
              <a:rPr lang="en-IE" sz="2000" dirty="0">
                <a:solidFill>
                  <a:srgbClr val="002060"/>
                </a:solidFill>
              </a:rPr>
              <a:t>.  “Test” on basis of </a:t>
            </a:r>
            <a:r>
              <a:rPr lang="en-IE" sz="2000" b="1" dirty="0">
                <a:solidFill>
                  <a:srgbClr val="002060"/>
                </a:solidFill>
              </a:rPr>
              <a:t>counts</a:t>
            </a:r>
            <a:r>
              <a:rPr lang="en-IE" sz="2000" dirty="0">
                <a:solidFill>
                  <a:srgbClr val="002060"/>
                </a:solidFill>
              </a:rPr>
              <a:t> of </a:t>
            </a:r>
            <a:r>
              <a:rPr lang="en-IE" sz="2000" b="1" dirty="0">
                <a:solidFill>
                  <a:srgbClr val="002060"/>
                </a:solidFill>
              </a:rPr>
              <a:t>signs</a:t>
            </a:r>
            <a:r>
              <a:rPr lang="en-IE" sz="20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dirty="0">
                <a:solidFill>
                  <a:srgbClr val="FF0000"/>
                </a:solidFill>
              </a:rPr>
              <a:t>Binomial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situation, n=12, p=0.5.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</a:rPr>
              <a:t>      For this distribution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</a:rPr>
              <a:t>      </a:t>
            </a:r>
            <a:r>
              <a:rPr lang="en-IE" sz="2000" i="1" dirty="0">
                <a:solidFill>
                  <a:srgbClr val="002060"/>
                </a:solidFill>
              </a:rPr>
              <a:t>P{3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 X</a:t>
            </a:r>
            <a:r>
              <a:rPr lang="en-IE" sz="2000" i="1" dirty="0">
                <a:solidFill>
                  <a:srgbClr val="002060"/>
                </a:solidFill>
              </a:rPr>
              <a:t> 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</a:t>
            </a:r>
            <a:r>
              <a:rPr lang="en-IE" sz="2000" i="1" dirty="0">
                <a:solidFill>
                  <a:srgbClr val="002060"/>
                </a:solidFill>
              </a:rPr>
              <a:t> 9}</a:t>
            </a:r>
            <a:r>
              <a:rPr lang="en-IE" sz="2000" dirty="0">
                <a:solidFill>
                  <a:srgbClr val="002060"/>
                </a:solidFill>
              </a:rPr>
              <a:t> = 0.962 while  </a:t>
            </a:r>
            <a:r>
              <a:rPr lang="en-IE" sz="2000" i="1" dirty="0">
                <a:solidFill>
                  <a:srgbClr val="002060"/>
                </a:solidFill>
              </a:rPr>
              <a:t>P{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X</a:t>
            </a:r>
            <a:r>
              <a:rPr lang="en-IE" sz="2000" i="1" dirty="0">
                <a:solidFill>
                  <a:srgbClr val="002060"/>
                </a:solidFill>
              </a:rPr>
              <a:t> 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  </a:t>
            </a:r>
            <a:r>
              <a:rPr lang="en-IE" sz="2000" i="1" dirty="0">
                <a:solidFill>
                  <a:srgbClr val="002060"/>
                </a:solidFill>
              </a:rPr>
              <a:t>2 or X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 </a:t>
            </a:r>
            <a:r>
              <a:rPr lang="en-IE" sz="2000" i="1" dirty="0">
                <a:solidFill>
                  <a:srgbClr val="002060"/>
                </a:solidFill>
              </a:rPr>
              <a:t>  10}</a:t>
            </a:r>
            <a:r>
              <a:rPr lang="en-IE" sz="2000" dirty="0">
                <a:solidFill>
                  <a:srgbClr val="002060"/>
                </a:solidFill>
              </a:rPr>
              <a:t> </a:t>
            </a:r>
            <a:r>
              <a:rPr lang="en-IE" sz="2000" i="1" dirty="0">
                <a:solidFill>
                  <a:srgbClr val="002060"/>
                </a:solidFill>
              </a:rPr>
              <a:t>= 1-0.962 = 0.038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i="1" dirty="0">
                <a:solidFill>
                  <a:srgbClr val="002060"/>
                </a:solidFill>
              </a:rPr>
              <a:t>      </a:t>
            </a:r>
            <a:r>
              <a:rPr lang="en-IE" sz="2000" dirty="0">
                <a:solidFill>
                  <a:srgbClr val="002060"/>
                </a:solidFill>
              </a:rPr>
              <a:t>Result </a:t>
            </a:r>
            <a:r>
              <a:rPr lang="en-IE" sz="2000" dirty="0">
                <a:solidFill>
                  <a:srgbClr val="FF0000"/>
                </a:solidFill>
              </a:rPr>
              <a:t>not </a:t>
            </a:r>
            <a:r>
              <a:rPr lang="en-IE" sz="2000" dirty="0">
                <a:solidFill>
                  <a:srgbClr val="002060"/>
                </a:solidFill>
              </a:rPr>
              <a:t>strongly significant.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b="1" dirty="0">
                <a:solidFill>
                  <a:srgbClr val="FF0000"/>
                </a:solidFill>
              </a:rPr>
              <a:t>Notes:</a:t>
            </a:r>
            <a:r>
              <a:rPr lang="en-IE" sz="2000" b="1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Need not be Median as “Location of test”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</a:rPr>
              <a:t>     (Describe distributions by Location, dispersion, shape). Location = median,  “quartile” or other percentile.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/>
              <a:t>     </a:t>
            </a:r>
            <a:r>
              <a:rPr lang="en-IE" sz="2000" dirty="0">
                <a:solidFill>
                  <a:srgbClr val="FF0000"/>
                </a:solidFill>
              </a:rPr>
              <a:t>Many variants</a:t>
            </a:r>
            <a:r>
              <a:rPr lang="en-IE" sz="2000" dirty="0"/>
              <a:t> of </a:t>
            </a:r>
            <a:r>
              <a:rPr lang="en-IE" sz="2000" dirty="0">
                <a:solidFill>
                  <a:srgbClr val="FF0000"/>
                </a:solidFill>
              </a:rPr>
              <a:t>Sign Test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- including e.g. runs of + and - signs for “randomness”</a:t>
            </a:r>
          </a:p>
        </p:txBody>
      </p:sp>
    </p:spTree>
    <p:extLst>
      <p:ext uri="{BB962C8B-B14F-4D97-AF65-F5344CB8AC3E}">
        <p14:creationId xmlns:p14="http://schemas.microsoft.com/office/powerpoint/2010/main" val="239954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88FC6CF0-E6C5-472E-A9F5-46876F24EE29}" type="slidenum">
              <a:rPr lang="en-GB"/>
              <a:pPr/>
              <a:t>5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PERMUTATION/RANDOMIZATION TESTS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288" y="1557338"/>
            <a:ext cx="8497887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b="1" dirty="0">
                <a:solidFill>
                  <a:srgbClr val="33CC33"/>
                </a:solidFill>
              </a:rPr>
              <a:t>Example:</a:t>
            </a:r>
            <a:r>
              <a:rPr lang="en-IE" sz="2000" b="1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Suppose have 8 patients, 4 to be selected at random for new drug. </a:t>
            </a:r>
            <a:r>
              <a:rPr lang="en-IE" sz="2000" dirty="0">
                <a:solidFill>
                  <a:srgbClr val="FF0000"/>
                </a:solidFill>
              </a:rPr>
              <a:t>All 8 ranked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FF0000"/>
                </a:solidFill>
              </a:rPr>
              <a:t>in order of severity of disease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after a given period, ranking from 1 (least severe) to 8 (most severe).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b="1" dirty="0">
                <a:solidFill>
                  <a:srgbClr val="002060"/>
                </a:solidFill>
              </a:rPr>
              <a:t>     </a:t>
            </a:r>
            <a:r>
              <a:rPr lang="en-IE" sz="2000" i="1" dirty="0">
                <a:solidFill>
                  <a:srgbClr val="002060"/>
                </a:solidFill>
              </a:rPr>
              <a:t> P{patients ranked 1,2,3,4 taking new drug} = </a:t>
            </a:r>
            <a:r>
              <a:rPr lang="en-IE" sz="2000" i="1" dirty="0">
                <a:solidFill>
                  <a:srgbClr val="FF0000"/>
                </a:solidFill>
              </a:rPr>
              <a:t>??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000" i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dirty="0">
                <a:solidFill>
                  <a:srgbClr val="002060"/>
                </a:solidFill>
              </a:rPr>
              <a:t>Clearly any 4 patients could be chosen. Select </a:t>
            </a:r>
            <a:r>
              <a:rPr lang="en-IE" sz="2000" i="1" dirty="0">
                <a:solidFill>
                  <a:srgbClr val="002060"/>
                </a:solidFill>
              </a:rPr>
              <a:t>r</a:t>
            </a:r>
            <a:r>
              <a:rPr lang="en-IE" sz="2000" dirty="0">
                <a:solidFill>
                  <a:srgbClr val="002060"/>
                </a:solidFill>
              </a:rPr>
              <a:t> units from </a:t>
            </a:r>
            <a:r>
              <a:rPr lang="en-IE" sz="2000" i="1" dirty="0">
                <a:solidFill>
                  <a:srgbClr val="002060"/>
                </a:solidFill>
              </a:rPr>
              <a:t>n,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0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dirty="0">
                <a:solidFill>
                  <a:srgbClr val="002060"/>
                </a:solidFill>
              </a:rPr>
              <a:t>If new drug </a:t>
            </a:r>
            <a:r>
              <a:rPr lang="en-IE" sz="2000" dirty="0">
                <a:solidFill>
                  <a:srgbClr val="FF0000"/>
                </a:solidFill>
              </a:rPr>
              <a:t>ineffective</a:t>
            </a:r>
            <a:r>
              <a:rPr lang="en-IE" sz="2000" dirty="0">
                <a:solidFill>
                  <a:srgbClr val="002060"/>
                </a:solidFill>
              </a:rPr>
              <a:t>, sets of ranks equally likely: </a:t>
            </a:r>
            <a:r>
              <a:rPr lang="en-IE" sz="2000" i="1" dirty="0">
                <a:solidFill>
                  <a:srgbClr val="002060"/>
                </a:solidFill>
              </a:rPr>
              <a:t>P{1,2,3,4} = 1/70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dirty="0">
                <a:solidFill>
                  <a:srgbClr val="002060"/>
                </a:solidFill>
              </a:rPr>
              <a:t>More formally, </a:t>
            </a:r>
            <a:r>
              <a:rPr lang="en-IE" sz="2000" b="1" i="1" dirty="0">
                <a:solidFill>
                  <a:srgbClr val="FF0000"/>
                </a:solidFill>
              </a:rPr>
              <a:t>Sum</a:t>
            </a:r>
            <a:r>
              <a:rPr lang="en-IE" sz="2000" b="1" i="1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ranks in each grouping. </a:t>
            </a:r>
            <a:r>
              <a:rPr lang="en-IE" sz="2000" b="1" i="1" dirty="0">
                <a:solidFill>
                  <a:srgbClr val="FF0000"/>
                </a:solidFill>
              </a:rPr>
              <a:t>Low sums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indicate that the treatment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FF0000"/>
                </a:solidFill>
              </a:rPr>
              <a:t>is beneficial</a:t>
            </a:r>
            <a:r>
              <a:rPr lang="en-IE" sz="2000" dirty="0"/>
              <a:t>, </a:t>
            </a:r>
            <a:r>
              <a:rPr lang="en-IE" sz="2000" b="1" i="1" dirty="0">
                <a:solidFill>
                  <a:srgbClr val="FF0000"/>
                </a:solidFill>
              </a:rPr>
              <a:t>High sums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that it is </a:t>
            </a:r>
            <a:r>
              <a:rPr lang="en-IE" sz="2000" dirty="0">
                <a:solidFill>
                  <a:srgbClr val="FF0000"/>
                </a:solidFill>
              </a:rPr>
              <a:t>not</a:t>
            </a:r>
            <a:r>
              <a:rPr lang="en-IE" sz="2000" dirty="0"/>
              <a:t>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i="1" dirty="0">
                <a:solidFill>
                  <a:srgbClr val="002060"/>
                </a:solidFill>
              </a:rPr>
              <a:t>   Sums  10 11 12 13 14 15 16 17 18 19 20 21 22 23 24 25 26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i="1" dirty="0">
                <a:solidFill>
                  <a:srgbClr val="002060"/>
                </a:solidFill>
              </a:rPr>
              <a:t>    No.     1    1   2   3   5   5   7   7   8   7   7   5   5   4   2   1  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b="1" dirty="0">
                <a:solidFill>
                  <a:srgbClr val="FF0000"/>
                </a:solidFill>
              </a:rPr>
              <a:t>Critical Region</a:t>
            </a:r>
            <a:r>
              <a:rPr lang="en-IE" sz="2000" dirty="0"/>
              <a:t> </a:t>
            </a:r>
            <a:r>
              <a:rPr lang="en-IE" sz="2000" i="1" dirty="0">
                <a:solidFill>
                  <a:srgbClr val="002060"/>
                </a:solidFill>
              </a:rPr>
              <a:t>size 2/70 given by rank sums 10 and 11 </a:t>
            </a:r>
            <a:r>
              <a:rPr lang="en-IE" sz="2000" dirty="0">
                <a:solidFill>
                  <a:srgbClr val="002060"/>
                </a:solidFill>
              </a:rPr>
              <a:t>while</a:t>
            </a:r>
            <a:endParaRPr lang="en-IE" sz="2000" i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i="1" dirty="0"/>
              <a:t>     </a:t>
            </a:r>
            <a:r>
              <a:rPr lang="en-IE" sz="2000" i="1" dirty="0">
                <a:solidFill>
                  <a:srgbClr val="002060"/>
                </a:solidFill>
              </a:rPr>
              <a:t>size 4/70 from rank sums 10, 11, 12    </a:t>
            </a:r>
            <a:r>
              <a:rPr lang="en-IE" sz="2000" dirty="0">
                <a:solidFill>
                  <a:srgbClr val="002060"/>
                </a:solidFill>
              </a:rPr>
              <a:t>(both </a:t>
            </a:r>
            <a:r>
              <a:rPr lang="en-IE" sz="2000" dirty="0">
                <a:solidFill>
                  <a:srgbClr val="FF0000"/>
                </a:solidFill>
              </a:rPr>
              <a:t>“Nominal”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5%)</a:t>
            </a:r>
            <a:endParaRPr lang="en-IE" sz="2000" i="1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dirty="0">
                <a:solidFill>
                  <a:srgbClr val="002060"/>
                </a:solidFill>
              </a:rPr>
              <a:t>Testing </a:t>
            </a:r>
            <a:r>
              <a:rPr lang="en-IE" sz="2000" i="1" dirty="0">
                <a:solidFill>
                  <a:srgbClr val="002060"/>
                </a:solidFill>
              </a:rPr>
              <a:t>H</a:t>
            </a:r>
            <a:r>
              <a:rPr lang="en-IE" sz="2000" i="1" baseline="-25000" dirty="0">
                <a:solidFill>
                  <a:srgbClr val="002060"/>
                </a:solidFill>
              </a:rPr>
              <a:t>0</a:t>
            </a:r>
            <a:r>
              <a:rPr lang="en-IE" sz="2000" i="1" dirty="0">
                <a:solidFill>
                  <a:srgbClr val="002060"/>
                </a:solidFill>
              </a:rPr>
              <a:t>: </a:t>
            </a:r>
            <a:r>
              <a:rPr lang="en-IE" sz="2000" dirty="0">
                <a:solidFill>
                  <a:srgbClr val="002060"/>
                </a:solidFill>
              </a:rPr>
              <a:t>new treatment no improvement </a:t>
            </a:r>
            <a:r>
              <a:rPr lang="en-IE" sz="2000" dirty="0" err="1">
                <a:solidFill>
                  <a:srgbClr val="002060"/>
                </a:solidFill>
              </a:rPr>
              <a:t>vs</a:t>
            </a:r>
            <a:r>
              <a:rPr lang="en-IE" sz="2000" dirty="0">
                <a:solidFill>
                  <a:srgbClr val="002060"/>
                </a:solidFill>
              </a:rPr>
              <a:t> </a:t>
            </a:r>
            <a:r>
              <a:rPr lang="en-IE" sz="2000" i="1" dirty="0">
                <a:solidFill>
                  <a:srgbClr val="002060"/>
                </a:solidFill>
              </a:rPr>
              <a:t>H</a:t>
            </a:r>
            <a:r>
              <a:rPr lang="en-IE" sz="2000" i="1" baseline="-25000" dirty="0">
                <a:solidFill>
                  <a:srgbClr val="002060"/>
                </a:solidFill>
              </a:rPr>
              <a:t>1</a:t>
            </a:r>
            <a:r>
              <a:rPr lang="en-IE" sz="2000" i="1" dirty="0">
                <a:solidFill>
                  <a:srgbClr val="002060"/>
                </a:solidFill>
              </a:rPr>
              <a:t>: some improvement</a:t>
            </a:r>
            <a:endParaRPr lang="en-IE" sz="20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dirty="0"/>
              <a:t>     </a:t>
            </a:r>
            <a:endParaRPr lang="en-GB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08913"/>
              </p:ext>
            </p:extLst>
          </p:nvPr>
        </p:nvGraphicFramePr>
        <p:xfrm>
          <a:off x="7236296" y="2997200"/>
          <a:ext cx="8413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571320" imgH="457200" progId="Equation.3">
                  <p:embed/>
                </p:oleObj>
              </mc:Choice>
              <mc:Fallback>
                <p:oleObj name="Equation" r:id="rId3" imgW="571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997200"/>
                        <a:ext cx="8413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40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B784E788-A73E-407F-A8D6-F83299DAF1BE}" type="slidenum">
              <a:rPr lang="en-GB"/>
              <a:pPr/>
              <a:t>6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95288" y="44450"/>
            <a:ext cx="80629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>
                <a:solidFill>
                  <a:schemeClr val="tx2"/>
                </a:solidFill>
              </a:rPr>
              <a:t>MORE </a:t>
            </a:r>
            <a:r>
              <a:rPr lang="en-IE" sz="3200" b="1" dirty="0" smtClean="0">
                <a:solidFill>
                  <a:schemeClr val="tx2"/>
                </a:solidFill>
              </a:rPr>
              <a:t>INFORMATION</a:t>
            </a:r>
          </a:p>
          <a:p>
            <a:r>
              <a:rPr lang="en-IE" sz="3200" b="1" dirty="0" smtClean="0">
                <a:solidFill>
                  <a:schemeClr val="tx2"/>
                </a:solidFill>
              </a:rPr>
              <a:t>WILCOXON ‘SIGNED RANK’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288" y="1196975"/>
            <a:ext cx="82804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b="1" dirty="0">
                <a:solidFill>
                  <a:srgbClr val="002060"/>
                </a:solidFill>
              </a:rPr>
              <a:t>Direction and Magnitude </a:t>
            </a:r>
            <a:r>
              <a:rPr lang="en-IE" sz="2000" dirty="0">
                <a:solidFill>
                  <a:srgbClr val="002060"/>
                </a:solidFill>
              </a:rPr>
              <a:t>: </a:t>
            </a:r>
            <a:r>
              <a:rPr lang="en-IE" sz="2000" i="1" dirty="0">
                <a:solidFill>
                  <a:srgbClr val="002060"/>
                </a:solidFill>
              </a:rPr>
              <a:t>H</a:t>
            </a:r>
            <a:r>
              <a:rPr lang="en-IE" sz="2000" i="1" baseline="-25000" dirty="0">
                <a:solidFill>
                  <a:srgbClr val="002060"/>
                </a:solidFill>
              </a:rPr>
              <a:t>0</a:t>
            </a:r>
            <a:r>
              <a:rPr lang="en-IE" sz="2000" i="1" dirty="0">
                <a:solidFill>
                  <a:srgbClr val="002060"/>
                </a:solidFill>
              </a:rPr>
              <a:t>: 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 = 220      </a:t>
            </a:r>
            <a:r>
              <a:rPr lang="en-IE" sz="2000" i="1" dirty="0" smtClean="0">
                <a:solidFill>
                  <a:srgbClr val="002060"/>
                </a:solidFill>
                <a:sym typeface="Symbol" pitchFamily="18" charset="2"/>
              </a:rPr>
              <a:t>?</a:t>
            </a:r>
            <a:r>
              <a:rPr lang="en-IE" sz="2000" i="1" dirty="0" smtClean="0">
                <a:solidFill>
                  <a:srgbClr val="FF0000"/>
                </a:solidFill>
                <a:sym typeface="Symbol" pitchFamily="18" charset="2"/>
              </a:rPr>
              <a:t>Symmetry</a:t>
            </a:r>
            <a:endParaRPr lang="en-IE" sz="2000" i="1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Arrange all sample deviations from median in order of magnitude and replace by ranks (1 = smallest deviation, 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n </a:t>
            </a: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largest). High sum for positive (or negative) ranks, relative to the other  </a:t>
            </a:r>
            <a:r>
              <a:rPr lang="en-IE" sz="2000" i="1" dirty="0">
                <a:solidFill>
                  <a:srgbClr val="002060"/>
                </a:solidFill>
              </a:rPr>
              <a:t>H</a:t>
            </a:r>
            <a:r>
              <a:rPr lang="en-IE" sz="2000" i="1" baseline="-25000" dirty="0">
                <a:solidFill>
                  <a:srgbClr val="002060"/>
                </a:solidFill>
              </a:rPr>
              <a:t>0</a:t>
            </a: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 unlikely.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i="1" dirty="0">
                <a:sym typeface="Symbol" pitchFamily="18" charset="2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b="1" dirty="0">
                <a:solidFill>
                  <a:srgbClr val="002060"/>
                </a:solidFill>
                <a:sym typeface="Symbol" pitchFamily="18" charset="2"/>
              </a:rPr>
              <a:t>Weights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  126   142  156  228  245  246   370   419  433  454  478  503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b="1" dirty="0">
                <a:solidFill>
                  <a:srgbClr val="002060"/>
                </a:solidFill>
                <a:sym typeface="Symbol" pitchFamily="18" charset="2"/>
              </a:rPr>
              <a:t> Diffs.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       -94    -78  -64     8     25    26    150   199  213  234  258  283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b="1" dirty="0">
                <a:sym typeface="Symbol" pitchFamily="18" charset="2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b="1" dirty="0">
                <a:solidFill>
                  <a:srgbClr val="002060"/>
                </a:solidFill>
                <a:sym typeface="Symbol" pitchFamily="18" charset="2"/>
              </a:rPr>
              <a:t>Rearrange        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8  25  26  -64  -78  -94  150  199  213  234  258  383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b="1" dirty="0">
                <a:solidFill>
                  <a:srgbClr val="FF0000"/>
                </a:solidFill>
                <a:sym typeface="Symbol" pitchFamily="18" charset="2"/>
              </a:rPr>
              <a:t>Signed</a:t>
            </a:r>
            <a:r>
              <a:rPr lang="en-IE" sz="2000" b="1" dirty="0">
                <a:sym typeface="Symbol" pitchFamily="18" charset="2"/>
              </a:rPr>
              <a:t> </a:t>
            </a:r>
            <a:r>
              <a:rPr lang="en-IE" sz="2000" b="1" dirty="0">
                <a:solidFill>
                  <a:srgbClr val="002060"/>
                </a:solidFill>
                <a:sym typeface="Symbol" pitchFamily="18" charset="2"/>
              </a:rPr>
              <a:t>ranks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   1    2    3   -4    -5    -6      7      8      9     10    11   12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000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Clearly </a:t>
            </a:r>
            <a:r>
              <a:rPr lang="en-IE" sz="2000" dirty="0" err="1">
                <a:solidFill>
                  <a:srgbClr val="002060"/>
                </a:solidFill>
                <a:sym typeface="Symbol" pitchFamily="18" charset="2"/>
              </a:rPr>
              <a:t>S</a:t>
            </a:r>
            <a:r>
              <a:rPr lang="en-IE" sz="2000" baseline="-25000" dirty="0" err="1">
                <a:solidFill>
                  <a:srgbClr val="002060"/>
                </a:solidFill>
                <a:sym typeface="Symbol" pitchFamily="18" charset="2"/>
              </a:rPr>
              <a:t>negative</a:t>
            </a:r>
            <a:r>
              <a:rPr lang="en-IE" sz="2000" baseline="-25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= 15  and &lt;  </a:t>
            </a:r>
            <a:r>
              <a:rPr lang="en-IE" sz="2000" dirty="0" err="1">
                <a:solidFill>
                  <a:srgbClr val="002060"/>
                </a:solidFill>
                <a:sym typeface="Symbol" pitchFamily="18" charset="2"/>
              </a:rPr>
              <a:t>S</a:t>
            </a:r>
            <a:r>
              <a:rPr lang="en-IE" sz="2000" baseline="-25000" dirty="0" err="1">
                <a:solidFill>
                  <a:srgbClr val="002060"/>
                </a:solidFill>
                <a:sym typeface="Symbol" pitchFamily="18" charset="2"/>
              </a:rPr>
              <a:t>positive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000" i="1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b="1" dirty="0">
                <a:solidFill>
                  <a:srgbClr val="002060"/>
                </a:solidFill>
                <a:sym typeface="Symbol" pitchFamily="18" charset="2"/>
              </a:rPr>
              <a:t>Tables </a:t>
            </a: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of form: Reject </a:t>
            </a:r>
            <a:r>
              <a:rPr lang="en-IE" sz="2000" i="1" dirty="0">
                <a:solidFill>
                  <a:srgbClr val="002060"/>
                </a:solidFill>
              </a:rPr>
              <a:t>H</a:t>
            </a:r>
            <a:r>
              <a:rPr lang="en-IE" sz="2000" i="1" baseline="-25000" dirty="0">
                <a:solidFill>
                  <a:srgbClr val="002060"/>
                </a:solidFill>
              </a:rPr>
              <a:t>0 </a:t>
            </a:r>
            <a:r>
              <a:rPr lang="en-IE" sz="2000" dirty="0">
                <a:solidFill>
                  <a:srgbClr val="002060"/>
                </a:solidFill>
              </a:rPr>
              <a:t>if </a:t>
            </a:r>
            <a:r>
              <a:rPr lang="en-IE" sz="2000" dirty="0">
                <a:solidFill>
                  <a:srgbClr val="FF0000"/>
                </a:solidFill>
              </a:rPr>
              <a:t>lower </a:t>
            </a:r>
            <a:r>
              <a:rPr lang="en-IE" sz="2000" dirty="0">
                <a:solidFill>
                  <a:srgbClr val="002060"/>
                </a:solidFill>
              </a:rPr>
              <a:t>of </a:t>
            </a:r>
            <a:r>
              <a:rPr lang="en-IE" sz="2000" dirty="0" err="1">
                <a:solidFill>
                  <a:srgbClr val="002060"/>
                </a:solidFill>
                <a:sym typeface="Symbol" pitchFamily="18" charset="2"/>
              </a:rPr>
              <a:t>S</a:t>
            </a:r>
            <a:r>
              <a:rPr lang="en-IE" sz="2000" baseline="-25000" dirty="0" err="1">
                <a:solidFill>
                  <a:srgbClr val="002060"/>
                </a:solidFill>
                <a:sym typeface="Symbol" pitchFamily="18" charset="2"/>
              </a:rPr>
              <a:t>negative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,  </a:t>
            </a:r>
            <a:r>
              <a:rPr lang="en-IE" sz="2000" dirty="0" err="1">
                <a:solidFill>
                  <a:srgbClr val="002060"/>
                </a:solidFill>
                <a:sym typeface="Symbol" pitchFamily="18" charset="2"/>
              </a:rPr>
              <a:t>S</a:t>
            </a:r>
            <a:r>
              <a:rPr lang="en-IE" sz="2000" baseline="-25000" dirty="0" err="1">
                <a:solidFill>
                  <a:srgbClr val="002060"/>
                </a:solidFill>
                <a:sym typeface="Symbol" pitchFamily="18" charset="2"/>
              </a:rPr>
              <a:t>positive</a:t>
            </a:r>
            <a:r>
              <a:rPr lang="en-IE" sz="2000" baseline="-25000" dirty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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   </a:t>
            </a:r>
            <a:r>
              <a:rPr lang="en-IE" sz="2000" dirty="0">
                <a:solidFill>
                  <a:srgbClr val="FF0000"/>
                </a:solidFill>
                <a:sym typeface="Symbol" pitchFamily="18" charset="2"/>
              </a:rPr>
              <a:t>tabled value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e.g. here, </a:t>
            </a:r>
            <a:r>
              <a:rPr lang="en-IE" sz="2000" i="1" dirty="0">
                <a:solidFill>
                  <a:srgbClr val="002060"/>
                </a:solidFill>
                <a:sym typeface="Symbol" pitchFamily="18" charset="2"/>
              </a:rPr>
              <a:t>n=12</a:t>
            </a: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 at  = 5 % level, tabled value =13, so do </a:t>
            </a:r>
            <a:r>
              <a:rPr lang="en-IE" sz="2000" dirty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IE" sz="2000" dirty="0">
                <a:sym typeface="Symbol" pitchFamily="18" charset="2"/>
              </a:rPr>
              <a:t> </a:t>
            </a:r>
            <a:r>
              <a:rPr lang="en-IE" sz="2000" dirty="0">
                <a:solidFill>
                  <a:srgbClr val="002060"/>
                </a:solidFill>
                <a:sym typeface="Symbol" pitchFamily="18" charset="2"/>
              </a:rPr>
              <a:t>reject </a:t>
            </a:r>
            <a:r>
              <a:rPr lang="en-IE" sz="2000" i="1" dirty="0">
                <a:solidFill>
                  <a:srgbClr val="002060"/>
                </a:solidFill>
              </a:rPr>
              <a:t>H</a:t>
            </a:r>
            <a:r>
              <a:rPr lang="en-IE" sz="2000" i="1" baseline="-25000" dirty="0">
                <a:solidFill>
                  <a:srgbClr val="002060"/>
                </a:solidFill>
              </a:rPr>
              <a:t>0</a:t>
            </a:r>
            <a:r>
              <a:rPr lang="en-IE" i="1" baseline="-25000" dirty="0">
                <a:solidFill>
                  <a:srgbClr val="002060"/>
                </a:solidFill>
              </a:rPr>
              <a:t> </a:t>
            </a:r>
            <a:endParaRPr lang="en-IE" dirty="0">
              <a:solidFill>
                <a:srgbClr val="002060"/>
              </a:solidFill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i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335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17C3CE12-0B85-4D7C-B0B1-2114BF2E7E38}" type="slidenum">
              <a:rPr lang="en-GB"/>
              <a:pPr/>
              <a:t>7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1889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 dirty="0">
                <a:solidFill>
                  <a:schemeClr val="tx2"/>
                </a:solidFill>
              </a:rPr>
              <a:t>LARGE SAMPLES </a:t>
            </a:r>
            <a:r>
              <a:rPr lang="en-IE" sz="3200" b="1" dirty="0" err="1">
                <a:solidFill>
                  <a:schemeClr val="tx2"/>
                </a:solidFill>
              </a:rPr>
              <a:t>andC.I</a:t>
            </a:r>
            <a:r>
              <a:rPr lang="en-IE" sz="3200" b="1" dirty="0">
                <a:solidFill>
                  <a:schemeClr val="tx2"/>
                </a:solidFill>
              </a:rPr>
              <a:t>.</a:t>
            </a:r>
            <a:endParaRPr lang="en-GB" sz="3200" b="1" dirty="0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331913"/>
            <a:ext cx="7558088" cy="512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000" b="1" dirty="0">
                <a:solidFill>
                  <a:srgbClr val="002060"/>
                </a:solidFill>
              </a:rPr>
              <a:t>Normal Approximation</a:t>
            </a:r>
            <a:r>
              <a:rPr lang="en-IE" sz="2000" dirty="0">
                <a:solidFill>
                  <a:srgbClr val="002060"/>
                </a:solidFill>
              </a:rPr>
              <a:t>  for S the smaller in magnitude of rank sums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IE" sz="2000" dirty="0"/>
          </a:p>
          <a:p>
            <a:pPr marL="342900" indent="-342900">
              <a:spcBef>
                <a:spcPct val="20000"/>
              </a:spcBef>
            </a:pPr>
            <a:endParaRPr lang="en-IE" sz="2000" b="1" dirty="0"/>
          </a:p>
          <a:p>
            <a:pPr marL="342900" indent="-342900">
              <a:spcBef>
                <a:spcPct val="20000"/>
              </a:spcBef>
            </a:pPr>
            <a:endParaRPr lang="en-IE" sz="900" b="1" dirty="0"/>
          </a:p>
          <a:p>
            <a:pPr marL="342900" indent="-342900">
              <a:spcBef>
                <a:spcPct val="20000"/>
              </a:spcBef>
            </a:pPr>
            <a:r>
              <a:rPr lang="en-IE" sz="2000" dirty="0"/>
              <a:t>      </a:t>
            </a:r>
            <a:endParaRPr lang="en-IE" sz="2000" dirty="0" smtClean="0"/>
          </a:p>
          <a:p>
            <a:pPr marL="342900" indent="-342900">
              <a:spcBef>
                <a:spcPct val="20000"/>
              </a:spcBef>
            </a:pPr>
            <a:endParaRPr lang="en-IE" sz="1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IE" sz="2000" dirty="0" smtClean="0">
                <a:solidFill>
                  <a:srgbClr val="002060"/>
                </a:solidFill>
              </a:rPr>
              <a:t>         so </a:t>
            </a:r>
            <a:r>
              <a:rPr lang="en-IE" sz="2000" dirty="0">
                <a:solidFill>
                  <a:srgbClr val="002060"/>
                </a:solidFill>
              </a:rPr>
              <a:t>C.I. as </a:t>
            </a:r>
            <a:r>
              <a:rPr lang="en-IE" sz="2000" dirty="0" smtClean="0">
                <a:solidFill>
                  <a:srgbClr val="002060"/>
                </a:solidFill>
              </a:rPr>
              <a:t>usual</a:t>
            </a:r>
            <a:endParaRPr lang="en-IE" sz="2000" b="1" dirty="0" smtClean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000" b="1" dirty="0" smtClean="0">
                <a:solidFill>
                  <a:srgbClr val="002060"/>
                </a:solidFill>
              </a:rPr>
              <a:t>General </a:t>
            </a:r>
            <a:r>
              <a:rPr lang="en-IE" sz="2000" b="1" dirty="0">
                <a:solidFill>
                  <a:srgbClr val="002060"/>
                </a:solidFill>
              </a:rPr>
              <a:t>for C.I. </a:t>
            </a:r>
            <a:r>
              <a:rPr lang="en-IE" sz="2000" dirty="0">
                <a:solidFill>
                  <a:srgbClr val="002060"/>
                </a:solidFill>
              </a:rPr>
              <a:t>Basic idea is to take </a:t>
            </a:r>
            <a:r>
              <a:rPr lang="en-IE" sz="2000" dirty="0">
                <a:solidFill>
                  <a:srgbClr val="FF0000"/>
                </a:solidFill>
              </a:rPr>
              <a:t>pairs of observations</a:t>
            </a:r>
            <a:r>
              <a:rPr lang="en-IE" sz="2000" dirty="0">
                <a:solidFill>
                  <a:srgbClr val="002060"/>
                </a:solidFill>
              </a:rPr>
              <a:t>, calculate mean and omit largest / smallest of </a:t>
            </a:r>
            <a:r>
              <a:rPr lang="en-IE" sz="2000" i="1" dirty="0">
                <a:solidFill>
                  <a:srgbClr val="002060"/>
                </a:solidFill>
              </a:rPr>
              <a:t>(1/2)(n)(n+1)</a:t>
            </a:r>
            <a:r>
              <a:rPr lang="en-IE" sz="2000" dirty="0">
                <a:solidFill>
                  <a:srgbClr val="002060"/>
                </a:solidFill>
              </a:rPr>
              <a:t> pairs. Usually, computer-based - </a:t>
            </a:r>
            <a:r>
              <a:rPr lang="en-IE" sz="2000" dirty="0">
                <a:solidFill>
                  <a:srgbClr val="FF0000"/>
                </a:solidFill>
              </a:rPr>
              <a:t>re-sampling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or </a:t>
            </a:r>
            <a:r>
              <a:rPr lang="en-IE" sz="2000" dirty="0">
                <a:solidFill>
                  <a:srgbClr val="FF0000"/>
                </a:solidFill>
              </a:rPr>
              <a:t>graphical</a:t>
            </a:r>
            <a:r>
              <a:rPr lang="en-IE" sz="2000" dirty="0"/>
              <a:t> </a:t>
            </a:r>
            <a:r>
              <a:rPr lang="en-IE" sz="2000" dirty="0">
                <a:solidFill>
                  <a:srgbClr val="002060"/>
                </a:solidFill>
              </a:rPr>
              <a:t>techniques.</a:t>
            </a:r>
            <a:endParaRPr lang="en-IE" sz="2000" b="1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IE" sz="2000" b="1" dirty="0">
                <a:solidFill>
                  <a:srgbClr val="002060"/>
                </a:solidFill>
              </a:rPr>
              <a:t>Alternative Forms -</a:t>
            </a:r>
            <a:r>
              <a:rPr lang="en-IE" sz="2000" i="1" dirty="0">
                <a:solidFill>
                  <a:srgbClr val="002060"/>
                </a:solidFill>
              </a:rPr>
              <a:t>common </a:t>
            </a:r>
            <a:r>
              <a:rPr lang="en-IE" sz="2000" dirty="0">
                <a:solidFill>
                  <a:srgbClr val="002060"/>
                </a:solidFill>
              </a:rPr>
              <a:t>for </a:t>
            </a:r>
            <a:r>
              <a:rPr lang="en-IE" sz="2000" dirty="0" smtClean="0">
                <a:solidFill>
                  <a:srgbClr val="002060"/>
                </a:solidFill>
              </a:rPr>
              <a:t>non-</a:t>
            </a:r>
            <a:r>
              <a:rPr lang="en-IE" sz="2000" dirty="0" err="1" smtClean="0">
                <a:solidFill>
                  <a:srgbClr val="002060"/>
                </a:solidFill>
              </a:rPr>
              <a:t>parametrics</a:t>
            </a:r>
            <a:endParaRPr lang="en-IE" sz="2000" dirty="0" smtClean="0">
              <a:solidFill>
                <a:srgbClr val="002060"/>
              </a:solidFill>
            </a:endParaRPr>
          </a:p>
          <a:p>
            <a:pPr>
              <a:spcBef>
                <a:spcPct val="20000"/>
              </a:spcBef>
            </a:pPr>
            <a:endParaRPr lang="en-IE" sz="2000" dirty="0"/>
          </a:p>
          <a:p>
            <a:pPr marL="342900" indent="-342900">
              <a:spcBef>
                <a:spcPct val="20000"/>
              </a:spcBef>
            </a:pPr>
            <a:r>
              <a:rPr lang="en-GB" sz="2000" b="1" dirty="0"/>
              <a:t>     </a:t>
            </a:r>
            <a:r>
              <a:rPr lang="en-GB" sz="2000" i="1" dirty="0">
                <a:solidFill>
                  <a:srgbClr val="002060"/>
                </a:solidFill>
              </a:rPr>
              <a:t>e.g.</a:t>
            </a:r>
            <a:r>
              <a:rPr lang="en-GB" sz="2000" dirty="0">
                <a:solidFill>
                  <a:srgbClr val="002060"/>
                </a:solidFill>
              </a:rPr>
              <a:t> for Wilcoxon Signed Ranks. Use                             = magnitude of differences between positive /negative rank sums. </a:t>
            </a:r>
            <a:r>
              <a:rPr lang="en-GB" sz="2000" dirty="0">
                <a:solidFill>
                  <a:srgbClr val="FF0000"/>
                </a:solidFill>
              </a:rPr>
              <a:t>Different </a:t>
            </a:r>
            <a:r>
              <a:rPr lang="en-GB" sz="2000" dirty="0" smtClean="0">
                <a:solidFill>
                  <a:srgbClr val="FF0000"/>
                </a:solidFill>
              </a:rPr>
              <a:t>table </a:t>
            </a:r>
            <a:r>
              <a:rPr lang="en-GB" sz="2000" b="1" dirty="0" smtClean="0">
                <a:solidFill>
                  <a:srgbClr val="002060"/>
                </a:solidFill>
              </a:rPr>
              <a:t>Ties</a:t>
            </a:r>
            <a:r>
              <a:rPr lang="en-GB" sz="2000" dirty="0" smtClean="0">
                <a:solidFill>
                  <a:srgbClr val="002060"/>
                </a:solidFill>
              </a:rPr>
              <a:t> </a:t>
            </a:r>
            <a:r>
              <a:rPr lang="en-GB" sz="2000" dirty="0">
                <a:solidFill>
                  <a:srgbClr val="002060"/>
                </a:solidFill>
              </a:rPr>
              <a:t>- complicate distributions and significance. Assign mid-ranks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19200" y="1789113"/>
          <a:ext cx="67087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4000320" imgH="622080" progId="Equation.3">
                  <p:embed/>
                </p:oleObj>
              </mc:Choice>
              <mc:Fallback>
                <p:oleObj name="Equation" r:id="rId3" imgW="400032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89113"/>
                        <a:ext cx="67087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179946"/>
              </p:ext>
            </p:extLst>
          </p:nvPr>
        </p:nvGraphicFramePr>
        <p:xfrm>
          <a:off x="4788024" y="5183981"/>
          <a:ext cx="16271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825480" imgH="279360" progId="Equation.3">
                  <p:embed/>
                </p:oleObj>
              </mc:Choice>
              <mc:Fallback>
                <p:oleObj name="Equation" r:id="rId5" imgW="825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183981"/>
                        <a:ext cx="16271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7311FA2-F7AD-4535-B2E6-56D92E27BF03}" type="slidenum">
              <a:rPr lang="en-GB"/>
              <a:pPr/>
              <a:t>8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</a:rPr>
              <a:t>KOLMOGOROV-SMIRNOV and EMPIRICAL DISTRIBUTIONS</a:t>
            </a:r>
            <a:endParaRPr lang="en-GB" sz="3200" b="1">
              <a:solidFill>
                <a:schemeClr val="tx2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288" y="1403350"/>
            <a:ext cx="8569325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Purpose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- to compare set of measurements (two groups with each other) or one group with expected - to analyse differences.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Can</a:t>
            </a:r>
            <a:r>
              <a:rPr lang="en-GB" sz="2000" b="1" dirty="0">
                <a:solidFill>
                  <a:srgbClr val="00206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not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assume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Normality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of underlying distribution, usual shape, so need enough sample values to base comparison on (e.g. </a:t>
            </a:r>
            <a:r>
              <a:rPr lang="en-GB" sz="2000" dirty="0">
                <a:solidFill>
                  <a:srgbClr val="002060"/>
                </a:solidFill>
                <a:sym typeface="Symbol" pitchFamily="18" charset="2"/>
              </a:rPr>
              <a:t> 4, 2 groups)</a:t>
            </a:r>
            <a:endParaRPr lang="en-GB" sz="2000" dirty="0">
              <a:solidFill>
                <a:srgbClr val="002060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Major features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- sensitivity to differences in both shape and location of Medians: (does not distinguish </a:t>
            </a:r>
            <a:r>
              <a:rPr lang="en-GB" sz="2000" dirty="0">
                <a:solidFill>
                  <a:srgbClr val="FF0000"/>
                </a:solidFill>
              </a:rPr>
              <a:t>which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is different)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Empirical </a:t>
            </a:r>
            <a:r>
              <a:rPr lang="en-GB" sz="2000" b="1" dirty="0" err="1">
                <a:solidFill>
                  <a:srgbClr val="FF0000"/>
                </a:solidFill>
              </a:rPr>
              <a:t>c.d.f</a:t>
            </a:r>
            <a:r>
              <a:rPr lang="en-GB" sz="2000" b="1" dirty="0" smtClean="0">
                <a:solidFill>
                  <a:srgbClr val="FF0000"/>
                </a:solidFill>
              </a:rPr>
              <a:t>.</a:t>
            </a:r>
            <a:r>
              <a:rPr lang="en-GB" sz="2000" dirty="0" smtClean="0"/>
              <a:t> </a:t>
            </a:r>
            <a:r>
              <a:rPr lang="en-GB" sz="2000" dirty="0">
                <a:solidFill>
                  <a:srgbClr val="002060"/>
                </a:solidFill>
              </a:rPr>
              <a:t>not </a:t>
            </a:r>
            <a:r>
              <a:rPr lang="en-GB" sz="2000" dirty="0" err="1">
                <a:solidFill>
                  <a:srgbClr val="002060"/>
                </a:solidFill>
              </a:rPr>
              <a:t>p.d.f</a:t>
            </a:r>
            <a:r>
              <a:rPr lang="en-GB" sz="2000" dirty="0">
                <a:solidFill>
                  <a:srgbClr val="002060"/>
                </a:solidFill>
              </a:rPr>
              <a:t>. - looks for </a:t>
            </a:r>
            <a:r>
              <a:rPr lang="en-GB" sz="2000" dirty="0">
                <a:solidFill>
                  <a:srgbClr val="FF0000"/>
                </a:solidFill>
              </a:rPr>
              <a:t>consistency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by comparing </a:t>
            </a:r>
            <a:r>
              <a:rPr lang="en-GB" sz="2000" dirty="0" err="1">
                <a:solidFill>
                  <a:srgbClr val="002060"/>
                </a:solidFill>
              </a:rPr>
              <a:t>pop</a:t>
            </a:r>
            <a:r>
              <a:rPr lang="en-GB" sz="2000" baseline="30000" dirty="0" err="1">
                <a:solidFill>
                  <a:srgbClr val="002060"/>
                </a:solidFill>
              </a:rPr>
              <a:t>n</a:t>
            </a:r>
            <a:r>
              <a:rPr lang="en-GB" sz="2000" baseline="30000" dirty="0">
                <a:solidFill>
                  <a:srgbClr val="002060"/>
                </a:solidFill>
              </a:rPr>
              <a:t>.</a:t>
            </a:r>
            <a:r>
              <a:rPr lang="en-GB" sz="2000" dirty="0">
                <a:solidFill>
                  <a:srgbClr val="002060"/>
                </a:solidFill>
              </a:rPr>
              <a:t> curve (</a:t>
            </a:r>
            <a:r>
              <a:rPr lang="en-GB" sz="2000" dirty="0">
                <a:solidFill>
                  <a:srgbClr val="FF0000"/>
                </a:solidFill>
              </a:rPr>
              <a:t>expected </a:t>
            </a:r>
            <a:r>
              <a:rPr lang="en-GB" sz="2000" dirty="0">
                <a:solidFill>
                  <a:srgbClr val="002060"/>
                </a:solidFill>
              </a:rPr>
              <a:t>case) with </a:t>
            </a:r>
            <a:r>
              <a:rPr lang="en-GB" sz="2000" dirty="0">
                <a:solidFill>
                  <a:srgbClr val="FF0000"/>
                </a:solidFill>
              </a:rPr>
              <a:t>empirical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curve (sample values</a:t>
            </a:r>
            <a:r>
              <a:rPr lang="en-GB" sz="2000" dirty="0" smtClean="0">
                <a:solidFill>
                  <a:srgbClr val="002060"/>
                </a:solidFill>
              </a:rPr>
              <a:t>)</a:t>
            </a:r>
            <a:endParaRPr lang="en-GB" sz="2000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000" b="1" dirty="0" smtClean="0">
                <a:solidFill>
                  <a:srgbClr val="002060"/>
                </a:solidFill>
              </a:rPr>
              <a:t>Step </a:t>
            </a:r>
            <a:r>
              <a:rPr lang="en-GB" sz="2000" b="1" dirty="0">
                <a:solidFill>
                  <a:srgbClr val="002060"/>
                </a:solidFill>
              </a:rPr>
              <a:t>fn.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 smtClean="0"/>
              <a:t>                                                                                        </a:t>
            </a:r>
            <a:r>
              <a:rPr lang="en-GB" sz="2000" dirty="0" smtClean="0">
                <a:solidFill>
                  <a:srgbClr val="002060"/>
                </a:solidFill>
              </a:rPr>
              <a:t>i.e. value </a:t>
            </a:r>
            <a:r>
              <a:rPr lang="en-GB" sz="2000" dirty="0">
                <a:solidFill>
                  <a:srgbClr val="002060"/>
                </a:solidFill>
              </a:rPr>
              <a:t>at each step from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1000" dirty="0"/>
          </a:p>
          <a:p>
            <a:pPr>
              <a:spcBef>
                <a:spcPct val="20000"/>
              </a:spcBef>
            </a:pPr>
            <a:endParaRPr lang="en-GB" sz="1200" dirty="0" smtClean="0"/>
          </a:p>
          <a:p>
            <a:pPr>
              <a:spcBef>
                <a:spcPct val="20000"/>
              </a:spcBef>
            </a:pPr>
            <a:r>
              <a:rPr lang="en-GB" sz="2000" dirty="0" smtClean="0">
                <a:solidFill>
                  <a:srgbClr val="002060"/>
                </a:solidFill>
              </a:rPr>
              <a:t>S(x</a:t>
            </a:r>
            <a:r>
              <a:rPr lang="en-GB" sz="2000" dirty="0">
                <a:solidFill>
                  <a:srgbClr val="002060"/>
                </a:solidFill>
              </a:rPr>
              <a:t>) should never be too far from F(x) = “expected” form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Test Basis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is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125937"/>
              </p:ext>
            </p:extLst>
          </p:nvPr>
        </p:nvGraphicFramePr>
        <p:xfrm>
          <a:off x="971550" y="4383509"/>
          <a:ext cx="42973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2400120" imgH="393480" progId="Equation.3">
                  <p:embed/>
                </p:oleObj>
              </mc:Choice>
              <mc:Fallback>
                <p:oleObj name="Equation" r:id="rId3" imgW="240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83509"/>
                        <a:ext cx="42973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794000" y="5876925"/>
          <a:ext cx="27146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523880" imgH="253800" progId="Equation.3">
                  <p:embed/>
                </p:oleObj>
              </mc:Choice>
              <mc:Fallback>
                <p:oleObj name="Equation" r:id="rId5" imgW="1523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5876925"/>
                        <a:ext cx="27146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07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501A5DC6-BA06-45AB-8A43-56FA7A7B5BB4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b="1" dirty="0">
                <a:solidFill>
                  <a:schemeClr val="tx2"/>
                </a:solidFill>
              </a:rPr>
              <a:t>Criticisms/Comparison </a:t>
            </a:r>
            <a:r>
              <a:rPr lang="en-GB" sz="3200" b="1" dirty="0" smtClean="0">
                <a:solidFill>
                  <a:schemeClr val="tx2"/>
                </a:solidFill>
              </a:rPr>
              <a:t>K-S with </a:t>
            </a:r>
            <a:r>
              <a:rPr lang="en-GB" sz="3200" b="1" dirty="0">
                <a:solidFill>
                  <a:schemeClr val="tx2"/>
                </a:solidFill>
              </a:rPr>
              <a:t>other ( </a:t>
            </a:r>
            <a:r>
              <a:rPr lang="en-GB" sz="3200" b="1" i="1" dirty="0">
                <a:solidFill>
                  <a:schemeClr val="tx2"/>
                </a:solidFill>
                <a:sym typeface="Symbol" pitchFamily="18" charset="2"/>
              </a:rPr>
              <a:t></a:t>
            </a:r>
            <a:r>
              <a:rPr lang="en-GB" sz="3200" b="1" i="1" baseline="30000" dirty="0">
                <a:solidFill>
                  <a:schemeClr val="tx2"/>
                </a:solidFill>
                <a:sym typeface="Symbol" pitchFamily="18" charset="2"/>
              </a:rPr>
              <a:t>2</a:t>
            </a:r>
            <a:r>
              <a:rPr lang="en-GB" sz="3200" b="1" i="1" dirty="0">
                <a:solidFill>
                  <a:schemeClr val="tx2"/>
                </a:solidFill>
                <a:sym typeface="Symbol" pitchFamily="18" charset="2"/>
              </a:rPr>
              <a:t>)</a:t>
            </a:r>
            <a:r>
              <a:rPr lang="en-GB" sz="3200" b="1" dirty="0">
                <a:solidFill>
                  <a:schemeClr val="tx2"/>
                </a:solidFill>
              </a:rPr>
              <a:t> Goodness of Fit Tests for distributions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5650" y="1557338"/>
            <a:ext cx="7920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FF0000"/>
                </a:solidFill>
              </a:rPr>
              <a:t>Main Criticism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of </a:t>
            </a:r>
            <a:r>
              <a:rPr lang="en-GB" sz="2000" dirty="0">
                <a:solidFill>
                  <a:srgbClr val="FF0000"/>
                </a:solidFill>
              </a:rPr>
              <a:t>Kolmogorov-Smirnov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  </a:t>
            </a:r>
            <a:r>
              <a:rPr lang="en-GB" sz="2000" dirty="0">
                <a:solidFill>
                  <a:srgbClr val="002060"/>
                </a:solidFill>
              </a:rPr>
              <a:t>- wastes information in using only differences of </a:t>
            </a:r>
            <a:r>
              <a:rPr lang="en-GB" sz="2000" dirty="0">
                <a:solidFill>
                  <a:srgbClr val="FF0000"/>
                </a:solidFill>
              </a:rPr>
              <a:t>greatest </a:t>
            </a:r>
            <a:r>
              <a:rPr lang="en-GB" sz="2000" dirty="0">
                <a:solidFill>
                  <a:srgbClr val="002060"/>
                </a:solidFill>
              </a:rPr>
              <a:t>magnitude; (in cumulative form)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dirty="0">
                <a:solidFill>
                  <a:srgbClr val="FF0000"/>
                </a:solidFill>
              </a:rPr>
              <a:t>General Advantages/Disadvantages</a:t>
            </a:r>
            <a:r>
              <a:rPr lang="en-GB" sz="2000" b="1" dirty="0"/>
              <a:t> </a:t>
            </a:r>
            <a:r>
              <a:rPr lang="en-GB" sz="2000" dirty="0">
                <a:solidFill>
                  <a:srgbClr val="002060"/>
                </a:solidFill>
              </a:rPr>
              <a:t>K-S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    - easy to apply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    - relatively easy to obtain C.I.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    - generally deals well with continuous data. Discrete data also  possible, but test criteria not exact, so can be inefficient.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    - For two groups, need same number of observations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/>
              <a:t>    </a:t>
            </a:r>
            <a:r>
              <a:rPr lang="en-GB" sz="2000" dirty="0">
                <a:solidFill>
                  <a:srgbClr val="002060"/>
                </a:solidFill>
              </a:rPr>
              <a:t>- </a:t>
            </a:r>
            <a:r>
              <a:rPr lang="en-GB" sz="2000" dirty="0">
                <a:solidFill>
                  <a:srgbClr val="FF0000"/>
                </a:solidFill>
              </a:rPr>
              <a:t>distinction</a:t>
            </a:r>
            <a:r>
              <a:rPr lang="en-GB" sz="2000" dirty="0"/>
              <a:t> </a:t>
            </a:r>
            <a:r>
              <a:rPr lang="en-GB" sz="2000" dirty="0" smtClean="0">
                <a:solidFill>
                  <a:srgbClr val="002060"/>
                </a:solidFill>
              </a:rPr>
              <a:t>between location/shape differences not established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b="1" dirty="0" smtClean="0">
                <a:solidFill>
                  <a:srgbClr val="FF0000"/>
                </a:solidFill>
                <a:sym typeface="Symbol" pitchFamily="18" charset="2"/>
              </a:rPr>
              <a:t>Note:   </a:t>
            </a:r>
            <a:r>
              <a:rPr lang="en-GB" sz="2000" b="1" i="1" dirty="0" smtClean="0">
                <a:solidFill>
                  <a:srgbClr val="002060"/>
                </a:solidFill>
                <a:sym typeface="Symbol" pitchFamily="18" charset="2"/>
              </a:rPr>
              <a:t></a:t>
            </a:r>
            <a:r>
              <a:rPr lang="en-GB" sz="2000" b="1" i="1" baseline="30000" dirty="0" smtClean="0">
                <a:solidFill>
                  <a:srgbClr val="002060"/>
                </a:solidFill>
                <a:sym typeface="Symbol" pitchFamily="18" charset="2"/>
              </a:rPr>
              <a:t>2</a:t>
            </a:r>
            <a:r>
              <a:rPr lang="en-GB" sz="2000" dirty="0" smtClean="0">
                <a:solidFill>
                  <a:srgbClr val="002060"/>
                </a:solidFill>
              </a:rPr>
              <a:t> applies to both discrete and continuous data , and to grouped, but “arbitrary” grouping can be a problem.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</a:rPr>
              <a:t> </a:t>
            </a:r>
            <a:r>
              <a:rPr lang="en-GB" sz="2000" dirty="0" smtClean="0">
                <a:solidFill>
                  <a:srgbClr val="002060"/>
                </a:solidFill>
              </a:rPr>
              <a:t>     </a:t>
            </a:r>
            <a:r>
              <a:rPr lang="en-GB" sz="2000" dirty="0" smtClean="0">
                <a:solidFill>
                  <a:srgbClr val="002060"/>
                </a:solidFill>
              </a:rPr>
              <a:t>Affects sensitivity of </a:t>
            </a:r>
            <a:r>
              <a:rPr lang="en-GB" sz="2000" i="1" dirty="0" smtClean="0">
                <a:solidFill>
                  <a:srgbClr val="002060"/>
                </a:solidFill>
              </a:rPr>
              <a:t>H</a:t>
            </a:r>
            <a:r>
              <a:rPr lang="en-GB" sz="2000" i="1" baseline="-25000" dirty="0" smtClean="0">
                <a:solidFill>
                  <a:srgbClr val="002060"/>
                </a:solidFill>
              </a:rPr>
              <a:t>0</a:t>
            </a:r>
            <a:r>
              <a:rPr lang="en-GB" sz="2000" dirty="0" smtClean="0">
                <a:solidFill>
                  <a:srgbClr val="002060"/>
                </a:solidFill>
              </a:rPr>
              <a:t> rejection. </a:t>
            </a:r>
            <a:endParaRPr lang="en-GB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4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2478</Words>
  <Application>Microsoft Office PowerPoint</Application>
  <PresentationFormat>On-screen Show (4:3)</PresentationFormat>
  <Paragraphs>261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Equation</vt:lpstr>
      <vt:lpstr>Microsoft Equation 3.0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Windows User</dc:creator>
  <cp:lastModifiedBy>Windows User</cp:lastModifiedBy>
  <cp:revision>10</cp:revision>
  <dcterms:created xsi:type="dcterms:W3CDTF">2011-10-04T13:15:33Z</dcterms:created>
  <dcterms:modified xsi:type="dcterms:W3CDTF">2011-11-22T17:02:18Z</dcterms:modified>
</cp:coreProperties>
</file>