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3" r:id="rId1"/>
  </p:sldMasterIdLst>
  <p:notesMasterIdLst>
    <p:notesMasterId r:id="rId56"/>
  </p:notesMasterIdLst>
  <p:handoutMasterIdLst>
    <p:handoutMasterId r:id="rId57"/>
  </p:handoutMasterIdLst>
  <p:sldIdLst>
    <p:sldId id="260" r:id="rId2"/>
    <p:sldId id="263" r:id="rId3"/>
    <p:sldId id="342" r:id="rId4"/>
    <p:sldId id="343" r:id="rId5"/>
    <p:sldId id="265" r:id="rId6"/>
    <p:sldId id="304" r:id="rId7"/>
    <p:sldId id="344" r:id="rId8"/>
    <p:sldId id="345" r:id="rId9"/>
    <p:sldId id="352" r:id="rId10"/>
    <p:sldId id="353" r:id="rId11"/>
    <p:sldId id="346" r:id="rId12"/>
    <p:sldId id="347" r:id="rId13"/>
    <p:sldId id="305" r:id="rId14"/>
    <p:sldId id="306" r:id="rId15"/>
    <p:sldId id="349" r:id="rId16"/>
    <p:sldId id="307" r:id="rId17"/>
    <p:sldId id="308" r:id="rId18"/>
    <p:sldId id="261" r:id="rId19"/>
    <p:sldId id="348" r:id="rId20"/>
    <p:sldId id="350" r:id="rId21"/>
    <p:sldId id="351" r:id="rId22"/>
    <p:sldId id="355" r:id="rId23"/>
    <p:sldId id="312" r:id="rId24"/>
    <p:sldId id="318" r:id="rId25"/>
    <p:sldId id="310" r:id="rId26"/>
    <p:sldId id="314" r:id="rId27"/>
    <p:sldId id="319" r:id="rId28"/>
    <p:sldId id="325" r:id="rId29"/>
    <p:sldId id="320" r:id="rId30"/>
    <p:sldId id="326" r:id="rId31"/>
    <p:sldId id="321" r:id="rId32"/>
    <p:sldId id="322" r:id="rId33"/>
    <p:sldId id="341" r:id="rId34"/>
    <p:sldId id="323" r:id="rId35"/>
    <p:sldId id="356" r:id="rId36"/>
    <p:sldId id="357" r:id="rId37"/>
    <p:sldId id="358" r:id="rId38"/>
    <p:sldId id="327" r:id="rId39"/>
    <p:sldId id="328" r:id="rId40"/>
    <p:sldId id="330" r:id="rId41"/>
    <p:sldId id="354" r:id="rId42"/>
    <p:sldId id="329" r:id="rId43"/>
    <p:sldId id="324" r:id="rId44"/>
    <p:sldId id="279" r:id="rId45"/>
    <p:sldId id="315" r:id="rId46"/>
    <p:sldId id="316" r:id="rId47"/>
    <p:sldId id="331" r:id="rId48"/>
    <p:sldId id="334" r:id="rId49"/>
    <p:sldId id="332" r:id="rId50"/>
    <p:sldId id="335" r:id="rId51"/>
    <p:sldId id="336" r:id="rId52"/>
    <p:sldId id="337" r:id="rId53"/>
    <p:sldId id="338" r:id="rId54"/>
    <p:sldId id="339" r:id="rId55"/>
  </p:sldIdLst>
  <p:sldSz cx="9144000" cy="6858000" type="screen4x3"/>
  <p:notesSz cx="6858000" cy="9144000"/>
  <p:embeddedFontLst>
    <p:embeddedFont>
      <p:font typeface="Tahoma" pitchFamily="34" charset="0"/>
      <p:regular r:id="rId58"/>
      <p:bold r:id="rId59"/>
    </p:embeddedFont>
    <p:embeddedFont>
      <p:font typeface="Cambria Math" pitchFamily="18" charset="0"/>
      <p:regular r:id="rId60"/>
    </p:embeddedFont>
    <p:embeddedFont>
      <p:font typeface="Trebuchet MS" pitchFamily="34" charset="0"/>
      <p:regular r:id="rId61"/>
      <p:bold r:id="rId62"/>
      <p:italic r:id="rId63"/>
      <p:boldItalic r:id="rId64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0BD"/>
    <a:srgbClr val="B2B2B2"/>
    <a:srgbClr val="969696"/>
    <a:srgbClr val="EAEAEA"/>
    <a:srgbClr val="DDDDDD"/>
    <a:srgbClr val="C0C0C0"/>
    <a:srgbClr val="FFFFD5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429" autoAdjust="0"/>
    <p:restoredTop sz="94660"/>
  </p:normalViewPr>
  <p:slideViewPr>
    <p:cSldViewPr>
      <p:cViewPr>
        <p:scale>
          <a:sx n="57" d="100"/>
          <a:sy n="57" d="100"/>
        </p:scale>
        <p:origin x="-21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220" y="-2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A291F-9067-4E58-B24C-15E8C9F8BA5D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5BE13B3-ED26-46D0-BF68-73D9A26A6EF9}">
      <dgm:prSet phldrT="[Text]" custT="1"/>
      <dgm:spPr/>
      <dgm:t>
        <a:bodyPr/>
        <a:lstStyle/>
        <a:p>
          <a:r>
            <a:rPr lang="tr-TR" sz="3000" dirty="0" smtClean="0"/>
            <a:t>Events</a:t>
          </a:r>
          <a:endParaRPr lang="tr-TR" sz="3000" dirty="0"/>
        </a:p>
      </dgm:t>
    </dgm:pt>
    <dgm:pt modelId="{505D4A32-5B29-495C-B103-F636F6DBA863}" type="parTrans" cxnId="{E5F281A9-7FEE-4EAB-B1F2-EA8BD7840061}">
      <dgm:prSet/>
      <dgm:spPr/>
      <dgm:t>
        <a:bodyPr/>
        <a:lstStyle/>
        <a:p>
          <a:endParaRPr lang="tr-TR" sz="3000"/>
        </a:p>
      </dgm:t>
    </dgm:pt>
    <dgm:pt modelId="{3E6680F9-CF4E-432B-B19C-B88B28C8625F}" type="sibTrans" cxnId="{E5F281A9-7FEE-4EAB-B1F2-EA8BD7840061}">
      <dgm:prSet/>
      <dgm:spPr/>
      <dgm:t>
        <a:bodyPr/>
        <a:lstStyle/>
        <a:p>
          <a:endParaRPr lang="tr-TR" sz="3000"/>
        </a:p>
      </dgm:t>
    </dgm:pt>
    <dgm:pt modelId="{BBE05AB3-92F0-4ACE-9758-02E4D40078CA}">
      <dgm:prSet phldrT="[Text]" custT="1"/>
      <dgm:spPr/>
      <dgm:t>
        <a:bodyPr/>
        <a:lstStyle/>
        <a:p>
          <a:r>
            <a:rPr lang="tr-TR" sz="3000" dirty="0" smtClean="0"/>
            <a:t>Mutually Exclusive Events</a:t>
          </a:r>
          <a:endParaRPr lang="tr-TR" sz="3000" dirty="0"/>
        </a:p>
      </dgm:t>
    </dgm:pt>
    <dgm:pt modelId="{1D01C9DC-95C1-4ABF-ABEC-A7531CDF73BC}" type="parTrans" cxnId="{D7631E87-5082-4AA9-9FDA-1B00B6B250C4}">
      <dgm:prSet/>
      <dgm:spPr/>
      <dgm:t>
        <a:bodyPr/>
        <a:lstStyle/>
        <a:p>
          <a:endParaRPr lang="tr-TR" sz="3000"/>
        </a:p>
      </dgm:t>
    </dgm:pt>
    <dgm:pt modelId="{1E3736B6-26EA-4F17-93B7-0F737F3F0C28}" type="sibTrans" cxnId="{D7631E87-5082-4AA9-9FDA-1B00B6B250C4}">
      <dgm:prSet/>
      <dgm:spPr/>
      <dgm:t>
        <a:bodyPr/>
        <a:lstStyle/>
        <a:p>
          <a:endParaRPr lang="tr-TR" sz="3000"/>
        </a:p>
      </dgm:t>
    </dgm:pt>
    <dgm:pt modelId="{B873ED37-3E33-4220-A890-3C12167509C0}">
      <dgm:prSet phldrT="[Text]" custT="1"/>
      <dgm:spPr/>
      <dgm:t>
        <a:bodyPr/>
        <a:lstStyle/>
        <a:p>
          <a:r>
            <a:rPr lang="tr-TR" sz="3000" dirty="0" smtClean="0"/>
            <a:t>Independent Events</a:t>
          </a:r>
          <a:endParaRPr lang="tr-TR" sz="3000" dirty="0"/>
        </a:p>
      </dgm:t>
    </dgm:pt>
    <dgm:pt modelId="{9E9043C8-2C8C-48F7-8FF9-129816AC6453}" type="parTrans" cxnId="{D0B47BE9-BF1A-4AE3-A83F-06E35BD4351C}">
      <dgm:prSet/>
      <dgm:spPr/>
      <dgm:t>
        <a:bodyPr/>
        <a:lstStyle/>
        <a:p>
          <a:endParaRPr lang="tr-TR" sz="3000"/>
        </a:p>
      </dgm:t>
    </dgm:pt>
    <dgm:pt modelId="{FAFA2536-30C9-4681-A59B-64CE4E1F9AB3}" type="sibTrans" cxnId="{D0B47BE9-BF1A-4AE3-A83F-06E35BD4351C}">
      <dgm:prSet/>
      <dgm:spPr/>
      <dgm:t>
        <a:bodyPr/>
        <a:lstStyle/>
        <a:p>
          <a:endParaRPr lang="tr-TR" sz="3000"/>
        </a:p>
      </dgm:t>
    </dgm:pt>
    <dgm:pt modelId="{E41D2900-9F3C-442E-A908-CE079AC4BD5A}">
      <dgm:prSet phldrT="[Text]" custT="1"/>
      <dgm:spPr/>
      <dgm:t>
        <a:bodyPr/>
        <a:lstStyle/>
        <a:p>
          <a:r>
            <a:rPr lang="tr-TR" sz="3000" dirty="0" smtClean="0"/>
            <a:t>Dependent Events</a:t>
          </a:r>
          <a:endParaRPr lang="tr-TR" sz="3000" dirty="0"/>
        </a:p>
      </dgm:t>
    </dgm:pt>
    <dgm:pt modelId="{99F7A215-E4BC-416D-B114-D1802926AC19}" type="parTrans" cxnId="{D04D2A5C-1AE1-4F13-8FB5-5C3A2347932E}">
      <dgm:prSet/>
      <dgm:spPr/>
      <dgm:t>
        <a:bodyPr/>
        <a:lstStyle/>
        <a:p>
          <a:endParaRPr lang="tr-TR" sz="3000"/>
        </a:p>
      </dgm:t>
    </dgm:pt>
    <dgm:pt modelId="{D8DCDDB9-8CC1-4FD6-8D35-3C5DF6ED89FD}" type="sibTrans" cxnId="{D04D2A5C-1AE1-4F13-8FB5-5C3A2347932E}">
      <dgm:prSet/>
      <dgm:spPr/>
      <dgm:t>
        <a:bodyPr/>
        <a:lstStyle/>
        <a:p>
          <a:endParaRPr lang="tr-TR" sz="3000"/>
        </a:p>
      </dgm:t>
    </dgm:pt>
    <dgm:pt modelId="{C53CA830-E348-4983-A8F2-26733A2E1914}">
      <dgm:prSet phldrT="[Text]" custT="1"/>
      <dgm:spPr/>
      <dgm:t>
        <a:bodyPr/>
        <a:lstStyle/>
        <a:p>
          <a:r>
            <a:rPr lang="tr-TR" sz="2000" dirty="0" smtClean="0"/>
            <a:t>No commonality</a:t>
          </a:r>
          <a:endParaRPr lang="tr-TR" sz="2000" dirty="0"/>
        </a:p>
      </dgm:t>
    </dgm:pt>
    <dgm:pt modelId="{5FA30A61-DEE3-4010-A7C5-8304AB512370}" type="parTrans" cxnId="{463D58C2-45BB-4E23-95D7-DF73D4F2959B}">
      <dgm:prSet/>
      <dgm:spPr/>
      <dgm:t>
        <a:bodyPr/>
        <a:lstStyle/>
        <a:p>
          <a:endParaRPr lang="tr-TR" sz="3000"/>
        </a:p>
      </dgm:t>
    </dgm:pt>
    <dgm:pt modelId="{5D5CAF28-2C41-4F98-B3B7-072ED127BC25}" type="sibTrans" cxnId="{463D58C2-45BB-4E23-95D7-DF73D4F2959B}">
      <dgm:prSet/>
      <dgm:spPr/>
      <dgm:t>
        <a:bodyPr/>
        <a:lstStyle/>
        <a:p>
          <a:endParaRPr lang="tr-TR" sz="3000"/>
        </a:p>
      </dgm:t>
    </dgm:pt>
    <dgm:pt modelId="{930A4B82-64D4-42E3-88CD-BD745223F704}">
      <dgm:prSet phldrT="[Text]" custT="1"/>
      <dgm:spPr/>
      <dgm:t>
        <a:bodyPr/>
        <a:lstStyle/>
        <a:p>
          <a:r>
            <a:rPr lang="tr-TR" sz="2000" dirty="0" smtClean="0"/>
            <a:t>The occurance of one event </a:t>
          </a:r>
          <a:r>
            <a:rPr lang="tr-TR" sz="2000" b="1" dirty="0" smtClean="0">
              <a:solidFill>
                <a:srgbClr val="FF0000"/>
              </a:solidFill>
            </a:rPr>
            <a:t>does not affec</a:t>
          </a:r>
          <a:r>
            <a:rPr lang="tr-TR" sz="2000" dirty="0" smtClean="0"/>
            <a:t>t the occurance of the other</a:t>
          </a:r>
          <a:endParaRPr lang="tr-TR" sz="2000" dirty="0"/>
        </a:p>
      </dgm:t>
    </dgm:pt>
    <dgm:pt modelId="{A666A48D-4049-4C61-8B3B-284483F04E33}" type="parTrans" cxnId="{CAC8BA8C-CE50-4C1C-ACD3-9B84C566437E}">
      <dgm:prSet/>
      <dgm:spPr/>
      <dgm:t>
        <a:bodyPr/>
        <a:lstStyle/>
        <a:p>
          <a:endParaRPr lang="tr-TR" sz="3000"/>
        </a:p>
      </dgm:t>
    </dgm:pt>
    <dgm:pt modelId="{A3002708-1002-44A9-95C2-F2ED06EE0AC0}" type="sibTrans" cxnId="{CAC8BA8C-CE50-4C1C-ACD3-9B84C566437E}">
      <dgm:prSet/>
      <dgm:spPr/>
      <dgm:t>
        <a:bodyPr/>
        <a:lstStyle/>
        <a:p>
          <a:endParaRPr lang="tr-TR" sz="3000"/>
        </a:p>
      </dgm:t>
    </dgm:pt>
    <dgm:pt modelId="{26EC0C10-5980-48F9-9729-5AF15D99A31E}">
      <dgm:prSet phldrT="[Text]" custT="1"/>
      <dgm:spPr/>
      <dgm:t>
        <a:bodyPr/>
        <a:lstStyle/>
        <a:p>
          <a:r>
            <a:rPr lang="tr-TR" sz="2000" dirty="0" smtClean="0"/>
            <a:t>The occurance of one event </a:t>
          </a:r>
          <a:r>
            <a:rPr lang="tr-TR" sz="2000" b="1" dirty="0" smtClean="0">
              <a:solidFill>
                <a:srgbClr val="FF0000"/>
              </a:solidFill>
            </a:rPr>
            <a:t>affects</a:t>
          </a:r>
          <a:r>
            <a:rPr lang="tr-TR" sz="2000" dirty="0" smtClean="0">
              <a:solidFill>
                <a:srgbClr val="FF0000"/>
              </a:solidFill>
            </a:rPr>
            <a:t> </a:t>
          </a:r>
          <a:r>
            <a:rPr lang="tr-TR" sz="2000" dirty="0" smtClean="0"/>
            <a:t>the occurance of the other</a:t>
          </a:r>
          <a:endParaRPr lang="tr-TR" sz="2000" dirty="0"/>
        </a:p>
      </dgm:t>
    </dgm:pt>
    <dgm:pt modelId="{518AFD43-7C88-4BC7-937D-FA618805DD7C}" type="parTrans" cxnId="{05AED272-D267-4105-A5F6-CF8F290FECCF}">
      <dgm:prSet/>
      <dgm:spPr/>
      <dgm:t>
        <a:bodyPr/>
        <a:lstStyle/>
        <a:p>
          <a:endParaRPr lang="tr-TR" sz="3000"/>
        </a:p>
      </dgm:t>
    </dgm:pt>
    <dgm:pt modelId="{98292EBC-A3CF-454F-81D4-EDE71A897A31}" type="sibTrans" cxnId="{05AED272-D267-4105-A5F6-CF8F290FECCF}">
      <dgm:prSet/>
      <dgm:spPr/>
      <dgm:t>
        <a:bodyPr/>
        <a:lstStyle/>
        <a:p>
          <a:endParaRPr lang="tr-TR" sz="3000"/>
        </a:p>
      </dgm:t>
    </dgm:pt>
    <dgm:pt modelId="{5FF0C493-72D0-4672-9D1B-BDB2D29FE297}" type="pres">
      <dgm:prSet presAssocID="{A81A291F-9067-4E58-B24C-15E8C9F8BA5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7B7B04BE-46EE-4A79-9746-90DE6A6AD0F8}" type="pres">
      <dgm:prSet presAssocID="{A81A291F-9067-4E58-B24C-15E8C9F8BA5D}" presName="hierFlow" presStyleCnt="0"/>
      <dgm:spPr/>
    </dgm:pt>
    <dgm:pt modelId="{2286BDD0-BC9F-4BEC-82F1-CD55AE1D1F48}" type="pres">
      <dgm:prSet presAssocID="{A81A291F-9067-4E58-B24C-15E8C9F8BA5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70BC6F2-EFE1-427A-8620-BC5A120CFF9F}" type="pres">
      <dgm:prSet presAssocID="{35BE13B3-ED26-46D0-BF68-73D9A26A6EF9}" presName="Name14" presStyleCnt="0"/>
      <dgm:spPr/>
    </dgm:pt>
    <dgm:pt modelId="{24A54E2C-F173-4C10-8170-25940DBA5BC3}" type="pres">
      <dgm:prSet presAssocID="{35BE13B3-ED26-46D0-BF68-73D9A26A6EF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0A765F3-59C7-4F0E-86EA-A683A2F1AA6D}" type="pres">
      <dgm:prSet presAssocID="{35BE13B3-ED26-46D0-BF68-73D9A26A6EF9}" presName="hierChild2" presStyleCnt="0"/>
      <dgm:spPr/>
    </dgm:pt>
    <dgm:pt modelId="{F12C2363-6CA3-45C2-B6D0-E147225D7F36}" type="pres">
      <dgm:prSet presAssocID="{1D01C9DC-95C1-4ABF-ABEC-A7531CDF73BC}" presName="Name19" presStyleLbl="parChTrans1D2" presStyleIdx="0" presStyleCnt="3"/>
      <dgm:spPr/>
      <dgm:t>
        <a:bodyPr/>
        <a:lstStyle/>
        <a:p>
          <a:endParaRPr lang="tr-TR"/>
        </a:p>
      </dgm:t>
    </dgm:pt>
    <dgm:pt modelId="{9B6A96D3-1B5C-4626-A628-8BC80850B43F}" type="pres">
      <dgm:prSet presAssocID="{BBE05AB3-92F0-4ACE-9758-02E4D40078CA}" presName="Name21" presStyleCnt="0"/>
      <dgm:spPr/>
    </dgm:pt>
    <dgm:pt modelId="{3053FDC1-0610-4998-99C5-C2340377BCA1}" type="pres">
      <dgm:prSet presAssocID="{BBE05AB3-92F0-4ACE-9758-02E4D40078CA}" presName="level2Shape" presStyleLbl="node2" presStyleIdx="0" presStyleCnt="3" custScaleX="135297" custScaleY="108693"/>
      <dgm:spPr/>
      <dgm:t>
        <a:bodyPr/>
        <a:lstStyle/>
        <a:p>
          <a:endParaRPr lang="tr-TR"/>
        </a:p>
      </dgm:t>
    </dgm:pt>
    <dgm:pt modelId="{3E21201C-1641-4729-9EC9-85DFCC367AB5}" type="pres">
      <dgm:prSet presAssocID="{BBE05AB3-92F0-4ACE-9758-02E4D40078CA}" presName="hierChild3" presStyleCnt="0"/>
      <dgm:spPr/>
    </dgm:pt>
    <dgm:pt modelId="{FA09BDBD-0D49-4A0C-B496-E7B9756E5ED2}" type="pres">
      <dgm:prSet presAssocID="{5FA30A61-DEE3-4010-A7C5-8304AB512370}" presName="Name19" presStyleLbl="parChTrans1D3" presStyleIdx="0" presStyleCnt="3"/>
      <dgm:spPr/>
      <dgm:t>
        <a:bodyPr/>
        <a:lstStyle/>
        <a:p>
          <a:endParaRPr lang="tr-TR"/>
        </a:p>
      </dgm:t>
    </dgm:pt>
    <dgm:pt modelId="{7BA16F43-738E-4EF6-BFB7-23B2EA427779}" type="pres">
      <dgm:prSet presAssocID="{C53CA830-E348-4983-A8F2-26733A2E1914}" presName="Name21" presStyleCnt="0"/>
      <dgm:spPr/>
    </dgm:pt>
    <dgm:pt modelId="{01ACCF06-B531-452F-9366-7238F8A8830B}" type="pres">
      <dgm:prSet presAssocID="{C53CA830-E348-4983-A8F2-26733A2E1914}" presName="level2Shape" presStyleLbl="node3" presStyleIdx="0" presStyleCnt="3" custScaleX="135271" custScaleY="45809"/>
      <dgm:spPr/>
      <dgm:t>
        <a:bodyPr/>
        <a:lstStyle/>
        <a:p>
          <a:endParaRPr lang="tr-TR"/>
        </a:p>
      </dgm:t>
    </dgm:pt>
    <dgm:pt modelId="{09BF6FA3-51E0-4422-9CF8-7F006ECD933C}" type="pres">
      <dgm:prSet presAssocID="{C53CA830-E348-4983-A8F2-26733A2E1914}" presName="hierChild3" presStyleCnt="0"/>
      <dgm:spPr/>
    </dgm:pt>
    <dgm:pt modelId="{AEAF8C5C-8C90-4984-A287-5EC2A19801EB}" type="pres">
      <dgm:prSet presAssocID="{9E9043C8-2C8C-48F7-8FF9-129816AC6453}" presName="Name19" presStyleLbl="parChTrans1D2" presStyleIdx="1" presStyleCnt="3"/>
      <dgm:spPr/>
      <dgm:t>
        <a:bodyPr/>
        <a:lstStyle/>
        <a:p>
          <a:endParaRPr lang="tr-TR"/>
        </a:p>
      </dgm:t>
    </dgm:pt>
    <dgm:pt modelId="{2C50135C-2DA5-4032-A5CF-6F64290B80C0}" type="pres">
      <dgm:prSet presAssocID="{B873ED37-3E33-4220-A890-3C12167509C0}" presName="Name21" presStyleCnt="0"/>
      <dgm:spPr/>
    </dgm:pt>
    <dgm:pt modelId="{90065865-E88C-4A4C-B3B2-9E190D86E6F5}" type="pres">
      <dgm:prSet presAssocID="{B873ED37-3E33-4220-A890-3C12167509C0}" presName="level2Shape" presStyleLbl="node2" presStyleIdx="1" presStyleCnt="3" custScaleX="134834" custScaleY="68923"/>
      <dgm:spPr/>
      <dgm:t>
        <a:bodyPr/>
        <a:lstStyle/>
        <a:p>
          <a:endParaRPr lang="tr-TR"/>
        </a:p>
      </dgm:t>
    </dgm:pt>
    <dgm:pt modelId="{F1D9BAF2-A12D-4CAC-90D4-476661E90B74}" type="pres">
      <dgm:prSet presAssocID="{B873ED37-3E33-4220-A890-3C12167509C0}" presName="hierChild3" presStyleCnt="0"/>
      <dgm:spPr/>
    </dgm:pt>
    <dgm:pt modelId="{93E7E4D7-82F4-4C1E-9A84-7C94FF7EDA32}" type="pres">
      <dgm:prSet presAssocID="{A666A48D-4049-4C61-8B3B-284483F04E33}" presName="Name19" presStyleLbl="parChTrans1D3" presStyleIdx="1" presStyleCnt="3"/>
      <dgm:spPr/>
      <dgm:t>
        <a:bodyPr/>
        <a:lstStyle/>
        <a:p>
          <a:endParaRPr lang="tr-TR"/>
        </a:p>
      </dgm:t>
    </dgm:pt>
    <dgm:pt modelId="{63D9C983-E1BC-4BDC-8A7E-3F328B4DDC3F}" type="pres">
      <dgm:prSet presAssocID="{930A4B82-64D4-42E3-88CD-BD745223F704}" presName="Name21" presStyleCnt="0"/>
      <dgm:spPr/>
    </dgm:pt>
    <dgm:pt modelId="{4DF26449-6E69-47AB-99EE-2E2E8187546E}" type="pres">
      <dgm:prSet presAssocID="{930A4B82-64D4-42E3-88CD-BD745223F704}" presName="level2Shape" presStyleLbl="node3" presStyleIdx="1" presStyleCnt="3" custScaleX="137041" custScaleY="101759"/>
      <dgm:spPr/>
      <dgm:t>
        <a:bodyPr/>
        <a:lstStyle/>
        <a:p>
          <a:endParaRPr lang="tr-TR"/>
        </a:p>
      </dgm:t>
    </dgm:pt>
    <dgm:pt modelId="{4FB3498A-4129-406F-9535-D9269EC4AB35}" type="pres">
      <dgm:prSet presAssocID="{930A4B82-64D4-42E3-88CD-BD745223F704}" presName="hierChild3" presStyleCnt="0"/>
      <dgm:spPr/>
    </dgm:pt>
    <dgm:pt modelId="{BB3BAE39-5282-4F65-8FD4-7A04CA96FBCE}" type="pres">
      <dgm:prSet presAssocID="{99F7A215-E4BC-416D-B114-D1802926AC19}" presName="Name19" presStyleLbl="parChTrans1D2" presStyleIdx="2" presStyleCnt="3"/>
      <dgm:spPr/>
      <dgm:t>
        <a:bodyPr/>
        <a:lstStyle/>
        <a:p>
          <a:endParaRPr lang="tr-TR"/>
        </a:p>
      </dgm:t>
    </dgm:pt>
    <dgm:pt modelId="{4A3B7B95-5D52-4B2F-B721-81D48C13A738}" type="pres">
      <dgm:prSet presAssocID="{E41D2900-9F3C-442E-A908-CE079AC4BD5A}" presName="Name21" presStyleCnt="0"/>
      <dgm:spPr/>
    </dgm:pt>
    <dgm:pt modelId="{3AC1E4A8-3442-4799-A3FE-00553AF7A844}" type="pres">
      <dgm:prSet presAssocID="{E41D2900-9F3C-442E-A908-CE079AC4BD5A}" presName="level2Shape" presStyleLbl="node2" presStyleIdx="2" presStyleCnt="3" custScaleX="124713" custScaleY="68923"/>
      <dgm:spPr/>
      <dgm:t>
        <a:bodyPr/>
        <a:lstStyle/>
        <a:p>
          <a:endParaRPr lang="tr-TR"/>
        </a:p>
      </dgm:t>
    </dgm:pt>
    <dgm:pt modelId="{EE5AAE74-1450-4C25-BB5C-5AFE2C7EF644}" type="pres">
      <dgm:prSet presAssocID="{E41D2900-9F3C-442E-A908-CE079AC4BD5A}" presName="hierChild3" presStyleCnt="0"/>
      <dgm:spPr/>
    </dgm:pt>
    <dgm:pt modelId="{776DD59A-A6AB-47EA-B1CC-79348286BBFC}" type="pres">
      <dgm:prSet presAssocID="{518AFD43-7C88-4BC7-937D-FA618805DD7C}" presName="Name19" presStyleLbl="parChTrans1D3" presStyleIdx="2" presStyleCnt="3"/>
      <dgm:spPr/>
      <dgm:t>
        <a:bodyPr/>
        <a:lstStyle/>
        <a:p>
          <a:endParaRPr lang="tr-TR"/>
        </a:p>
      </dgm:t>
    </dgm:pt>
    <dgm:pt modelId="{BED5C47C-97BE-4FF4-83AF-63BE316F0903}" type="pres">
      <dgm:prSet presAssocID="{26EC0C10-5980-48F9-9729-5AF15D99A31E}" presName="Name21" presStyleCnt="0"/>
      <dgm:spPr/>
    </dgm:pt>
    <dgm:pt modelId="{68941956-9DFD-4A75-B629-81BA998811D0}" type="pres">
      <dgm:prSet presAssocID="{26EC0C10-5980-48F9-9729-5AF15D99A31E}" presName="level2Shape" presStyleLbl="node3" presStyleIdx="2" presStyleCnt="3" custScaleX="135776" custScaleY="95743"/>
      <dgm:spPr/>
      <dgm:t>
        <a:bodyPr/>
        <a:lstStyle/>
        <a:p>
          <a:endParaRPr lang="tr-TR"/>
        </a:p>
      </dgm:t>
    </dgm:pt>
    <dgm:pt modelId="{1CC07EA1-721D-4458-8228-78B267603CBF}" type="pres">
      <dgm:prSet presAssocID="{26EC0C10-5980-48F9-9729-5AF15D99A31E}" presName="hierChild3" presStyleCnt="0"/>
      <dgm:spPr/>
    </dgm:pt>
    <dgm:pt modelId="{F017A397-0CC5-4946-A80C-F5ABBCA27712}" type="pres">
      <dgm:prSet presAssocID="{A81A291F-9067-4E58-B24C-15E8C9F8BA5D}" presName="bgShapesFlow" presStyleCnt="0"/>
      <dgm:spPr/>
    </dgm:pt>
  </dgm:ptLst>
  <dgm:cxnLst>
    <dgm:cxn modelId="{CAC8BA8C-CE50-4C1C-ACD3-9B84C566437E}" srcId="{B873ED37-3E33-4220-A890-3C12167509C0}" destId="{930A4B82-64D4-42E3-88CD-BD745223F704}" srcOrd="0" destOrd="0" parTransId="{A666A48D-4049-4C61-8B3B-284483F04E33}" sibTransId="{A3002708-1002-44A9-95C2-F2ED06EE0AC0}"/>
    <dgm:cxn modelId="{15CDA01F-52F1-4E10-B059-8A5776B0B64F}" type="presOf" srcId="{9E9043C8-2C8C-48F7-8FF9-129816AC6453}" destId="{AEAF8C5C-8C90-4984-A287-5EC2A19801EB}" srcOrd="0" destOrd="0" presId="urn:microsoft.com/office/officeart/2005/8/layout/hierarchy6"/>
    <dgm:cxn modelId="{05AED272-D267-4105-A5F6-CF8F290FECCF}" srcId="{E41D2900-9F3C-442E-A908-CE079AC4BD5A}" destId="{26EC0C10-5980-48F9-9729-5AF15D99A31E}" srcOrd="0" destOrd="0" parTransId="{518AFD43-7C88-4BC7-937D-FA618805DD7C}" sibTransId="{98292EBC-A3CF-454F-81D4-EDE71A897A31}"/>
    <dgm:cxn modelId="{5D8589BE-A442-41B9-8253-75CC2740E324}" type="presOf" srcId="{1D01C9DC-95C1-4ABF-ABEC-A7531CDF73BC}" destId="{F12C2363-6CA3-45C2-B6D0-E147225D7F36}" srcOrd="0" destOrd="0" presId="urn:microsoft.com/office/officeart/2005/8/layout/hierarchy6"/>
    <dgm:cxn modelId="{ADE95A28-3DDE-4DF0-841F-291D2744EA77}" type="presOf" srcId="{A666A48D-4049-4C61-8B3B-284483F04E33}" destId="{93E7E4D7-82F4-4C1E-9A84-7C94FF7EDA32}" srcOrd="0" destOrd="0" presId="urn:microsoft.com/office/officeart/2005/8/layout/hierarchy6"/>
    <dgm:cxn modelId="{CDDAD149-19B4-4186-82C0-A75AA22B22D2}" type="presOf" srcId="{35BE13B3-ED26-46D0-BF68-73D9A26A6EF9}" destId="{24A54E2C-F173-4C10-8170-25940DBA5BC3}" srcOrd="0" destOrd="0" presId="urn:microsoft.com/office/officeart/2005/8/layout/hierarchy6"/>
    <dgm:cxn modelId="{D0B47BE9-BF1A-4AE3-A83F-06E35BD4351C}" srcId="{35BE13B3-ED26-46D0-BF68-73D9A26A6EF9}" destId="{B873ED37-3E33-4220-A890-3C12167509C0}" srcOrd="1" destOrd="0" parTransId="{9E9043C8-2C8C-48F7-8FF9-129816AC6453}" sibTransId="{FAFA2536-30C9-4681-A59B-64CE4E1F9AB3}"/>
    <dgm:cxn modelId="{2F80E2BC-100A-4079-9332-01D1FF6ECFB3}" type="presOf" srcId="{A81A291F-9067-4E58-B24C-15E8C9F8BA5D}" destId="{5FF0C493-72D0-4672-9D1B-BDB2D29FE297}" srcOrd="0" destOrd="0" presId="urn:microsoft.com/office/officeart/2005/8/layout/hierarchy6"/>
    <dgm:cxn modelId="{5C28CE34-41EC-4CB8-812B-03E6CA7ACF1C}" type="presOf" srcId="{5FA30A61-DEE3-4010-A7C5-8304AB512370}" destId="{FA09BDBD-0D49-4A0C-B496-E7B9756E5ED2}" srcOrd="0" destOrd="0" presId="urn:microsoft.com/office/officeart/2005/8/layout/hierarchy6"/>
    <dgm:cxn modelId="{61413CD8-F2D0-4D31-85E5-574AE78860D9}" type="presOf" srcId="{26EC0C10-5980-48F9-9729-5AF15D99A31E}" destId="{68941956-9DFD-4A75-B629-81BA998811D0}" srcOrd="0" destOrd="0" presId="urn:microsoft.com/office/officeart/2005/8/layout/hierarchy6"/>
    <dgm:cxn modelId="{85E77A56-034C-4271-9ABE-A78A23F40FB8}" type="presOf" srcId="{BBE05AB3-92F0-4ACE-9758-02E4D40078CA}" destId="{3053FDC1-0610-4998-99C5-C2340377BCA1}" srcOrd="0" destOrd="0" presId="urn:microsoft.com/office/officeart/2005/8/layout/hierarchy6"/>
    <dgm:cxn modelId="{E5DBDA5F-EF6D-4407-BF2A-DFF48F5ED442}" type="presOf" srcId="{E41D2900-9F3C-442E-A908-CE079AC4BD5A}" destId="{3AC1E4A8-3442-4799-A3FE-00553AF7A844}" srcOrd="0" destOrd="0" presId="urn:microsoft.com/office/officeart/2005/8/layout/hierarchy6"/>
    <dgm:cxn modelId="{6CB0C537-A895-4C81-909A-35A432CC3959}" type="presOf" srcId="{B873ED37-3E33-4220-A890-3C12167509C0}" destId="{90065865-E88C-4A4C-B3B2-9E190D86E6F5}" srcOrd="0" destOrd="0" presId="urn:microsoft.com/office/officeart/2005/8/layout/hierarchy6"/>
    <dgm:cxn modelId="{F07F0326-6A6E-4FAD-9AFD-F9109E380901}" type="presOf" srcId="{518AFD43-7C88-4BC7-937D-FA618805DD7C}" destId="{776DD59A-A6AB-47EA-B1CC-79348286BBFC}" srcOrd="0" destOrd="0" presId="urn:microsoft.com/office/officeart/2005/8/layout/hierarchy6"/>
    <dgm:cxn modelId="{8C97E750-7C8E-4CB6-B6F6-DACF6799DCC4}" type="presOf" srcId="{930A4B82-64D4-42E3-88CD-BD745223F704}" destId="{4DF26449-6E69-47AB-99EE-2E2E8187546E}" srcOrd="0" destOrd="0" presId="urn:microsoft.com/office/officeart/2005/8/layout/hierarchy6"/>
    <dgm:cxn modelId="{463D58C2-45BB-4E23-95D7-DF73D4F2959B}" srcId="{BBE05AB3-92F0-4ACE-9758-02E4D40078CA}" destId="{C53CA830-E348-4983-A8F2-26733A2E1914}" srcOrd="0" destOrd="0" parTransId="{5FA30A61-DEE3-4010-A7C5-8304AB512370}" sibTransId="{5D5CAF28-2C41-4F98-B3B7-072ED127BC25}"/>
    <dgm:cxn modelId="{E5F281A9-7FEE-4EAB-B1F2-EA8BD7840061}" srcId="{A81A291F-9067-4E58-B24C-15E8C9F8BA5D}" destId="{35BE13B3-ED26-46D0-BF68-73D9A26A6EF9}" srcOrd="0" destOrd="0" parTransId="{505D4A32-5B29-495C-B103-F636F6DBA863}" sibTransId="{3E6680F9-CF4E-432B-B19C-B88B28C8625F}"/>
    <dgm:cxn modelId="{E4E02694-A144-4485-875E-D8951A3ECAA8}" type="presOf" srcId="{C53CA830-E348-4983-A8F2-26733A2E1914}" destId="{01ACCF06-B531-452F-9366-7238F8A8830B}" srcOrd="0" destOrd="0" presId="urn:microsoft.com/office/officeart/2005/8/layout/hierarchy6"/>
    <dgm:cxn modelId="{D7631E87-5082-4AA9-9FDA-1B00B6B250C4}" srcId="{35BE13B3-ED26-46D0-BF68-73D9A26A6EF9}" destId="{BBE05AB3-92F0-4ACE-9758-02E4D40078CA}" srcOrd="0" destOrd="0" parTransId="{1D01C9DC-95C1-4ABF-ABEC-A7531CDF73BC}" sibTransId="{1E3736B6-26EA-4F17-93B7-0F737F3F0C28}"/>
    <dgm:cxn modelId="{D04D2A5C-1AE1-4F13-8FB5-5C3A2347932E}" srcId="{35BE13B3-ED26-46D0-BF68-73D9A26A6EF9}" destId="{E41D2900-9F3C-442E-A908-CE079AC4BD5A}" srcOrd="2" destOrd="0" parTransId="{99F7A215-E4BC-416D-B114-D1802926AC19}" sibTransId="{D8DCDDB9-8CC1-4FD6-8D35-3C5DF6ED89FD}"/>
    <dgm:cxn modelId="{FE7E12E8-6423-41D6-A18E-C29903F5E5A2}" type="presOf" srcId="{99F7A215-E4BC-416D-B114-D1802926AC19}" destId="{BB3BAE39-5282-4F65-8FD4-7A04CA96FBCE}" srcOrd="0" destOrd="0" presId="urn:microsoft.com/office/officeart/2005/8/layout/hierarchy6"/>
    <dgm:cxn modelId="{9F4DC7DD-C4B6-4D83-82DA-BA07621E50EB}" type="presParOf" srcId="{5FF0C493-72D0-4672-9D1B-BDB2D29FE297}" destId="{7B7B04BE-46EE-4A79-9746-90DE6A6AD0F8}" srcOrd="0" destOrd="0" presId="urn:microsoft.com/office/officeart/2005/8/layout/hierarchy6"/>
    <dgm:cxn modelId="{5A110A25-AD1E-466B-9AC6-FF4E33FB058E}" type="presParOf" srcId="{7B7B04BE-46EE-4A79-9746-90DE6A6AD0F8}" destId="{2286BDD0-BC9F-4BEC-82F1-CD55AE1D1F48}" srcOrd="0" destOrd="0" presId="urn:microsoft.com/office/officeart/2005/8/layout/hierarchy6"/>
    <dgm:cxn modelId="{A09666F7-0C08-423E-A1AC-321C672152A0}" type="presParOf" srcId="{2286BDD0-BC9F-4BEC-82F1-CD55AE1D1F48}" destId="{270BC6F2-EFE1-427A-8620-BC5A120CFF9F}" srcOrd="0" destOrd="0" presId="urn:microsoft.com/office/officeart/2005/8/layout/hierarchy6"/>
    <dgm:cxn modelId="{7B0D10EB-6715-422D-9BA2-8D10099A5967}" type="presParOf" srcId="{270BC6F2-EFE1-427A-8620-BC5A120CFF9F}" destId="{24A54E2C-F173-4C10-8170-25940DBA5BC3}" srcOrd="0" destOrd="0" presId="urn:microsoft.com/office/officeart/2005/8/layout/hierarchy6"/>
    <dgm:cxn modelId="{9D436B16-8658-432C-B900-918C184AD62B}" type="presParOf" srcId="{270BC6F2-EFE1-427A-8620-BC5A120CFF9F}" destId="{60A765F3-59C7-4F0E-86EA-A683A2F1AA6D}" srcOrd="1" destOrd="0" presId="urn:microsoft.com/office/officeart/2005/8/layout/hierarchy6"/>
    <dgm:cxn modelId="{6E9032F7-C1C1-4180-AEDC-CB46C55745CD}" type="presParOf" srcId="{60A765F3-59C7-4F0E-86EA-A683A2F1AA6D}" destId="{F12C2363-6CA3-45C2-B6D0-E147225D7F36}" srcOrd="0" destOrd="0" presId="urn:microsoft.com/office/officeart/2005/8/layout/hierarchy6"/>
    <dgm:cxn modelId="{E5566FC9-1EE0-4214-B53A-D82D71709ECE}" type="presParOf" srcId="{60A765F3-59C7-4F0E-86EA-A683A2F1AA6D}" destId="{9B6A96D3-1B5C-4626-A628-8BC80850B43F}" srcOrd="1" destOrd="0" presId="urn:microsoft.com/office/officeart/2005/8/layout/hierarchy6"/>
    <dgm:cxn modelId="{25038878-9282-4AC1-B047-50C4408BF2FB}" type="presParOf" srcId="{9B6A96D3-1B5C-4626-A628-8BC80850B43F}" destId="{3053FDC1-0610-4998-99C5-C2340377BCA1}" srcOrd="0" destOrd="0" presId="urn:microsoft.com/office/officeart/2005/8/layout/hierarchy6"/>
    <dgm:cxn modelId="{98B1C25F-F3D6-47FE-A2C5-8D6C0C823E11}" type="presParOf" srcId="{9B6A96D3-1B5C-4626-A628-8BC80850B43F}" destId="{3E21201C-1641-4729-9EC9-85DFCC367AB5}" srcOrd="1" destOrd="0" presId="urn:microsoft.com/office/officeart/2005/8/layout/hierarchy6"/>
    <dgm:cxn modelId="{2D78CA0A-0E82-4E3B-9B60-1347990EF5B2}" type="presParOf" srcId="{3E21201C-1641-4729-9EC9-85DFCC367AB5}" destId="{FA09BDBD-0D49-4A0C-B496-E7B9756E5ED2}" srcOrd="0" destOrd="0" presId="urn:microsoft.com/office/officeart/2005/8/layout/hierarchy6"/>
    <dgm:cxn modelId="{6A08272D-2B88-4B88-9064-EE7929CC0EF9}" type="presParOf" srcId="{3E21201C-1641-4729-9EC9-85DFCC367AB5}" destId="{7BA16F43-738E-4EF6-BFB7-23B2EA427779}" srcOrd="1" destOrd="0" presId="urn:microsoft.com/office/officeart/2005/8/layout/hierarchy6"/>
    <dgm:cxn modelId="{A05DA174-5212-412C-B072-46EFEDB3C8AC}" type="presParOf" srcId="{7BA16F43-738E-4EF6-BFB7-23B2EA427779}" destId="{01ACCF06-B531-452F-9366-7238F8A8830B}" srcOrd="0" destOrd="0" presId="urn:microsoft.com/office/officeart/2005/8/layout/hierarchy6"/>
    <dgm:cxn modelId="{58C60C8A-401B-4FFA-8BFF-8FEDFE6CB8F8}" type="presParOf" srcId="{7BA16F43-738E-4EF6-BFB7-23B2EA427779}" destId="{09BF6FA3-51E0-4422-9CF8-7F006ECD933C}" srcOrd="1" destOrd="0" presId="urn:microsoft.com/office/officeart/2005/8/layout/hierarchy6"/>
    <dgm:cxn modelId="{818D6D2D-7AD6-4A28-B856-D06708256A5A}" type="presParOf" srcId="{60A765F3-59C7-4F0E-86EA-A683A2F1AA6D}" destId="{AEAF8C5C-8C90-4984-A287-5EC2A19801EB}" srcOrd="2" destOrd="0" presId="urn:microsoft.com/office/officeart/2005/8/layout/hierarchy6"/>
    <dgm:cxn modelId="{12AA06E8-3A37-4245-B8A1-2C2D88AA5824}" type="presParOf" srcId="{60A765F3-59C7-4F0E-86EA-A683A2F1AA6D}" destId="{2C50135C-2DA5-4032-A5CF-6F64290B80C0}" srcOrd="3" destOrd="0" presId="urn:microsoft.com/office/officeart/2005/8/layout/hierarchy6"/>
    <dgm:cxn modelId="{C7D01C8D-445A-418E-A33B-C472FB0FADD9}" type="presParOf" srcId="{2C50135C-2DA5-4032-A5CF-6F64290B80C0}" destId="{90065865-E88C-4A4C-B3B2-9E190D86E6F5}" srcOrd="0" destOrd="0" presId="urn:microsoft.com/office/officeart/2005/8/layout/hierarchy6"/>
    <dgm:cxn modelId="{A52F39FA-2390-4B69-AFD9-A5264F1B701A}" type="presParOf" srcId="{2C50135C-2DA5-4032-A5CF-6F64290B80C0}" destId="{F1D9BAF2-A12D-4CAC-90D4-476661E90B74}" srcOrd="1" destOrd="0" presId="urn:microsoft.com/office/officeart/2005/8/layout/hierarchy6"/>
    <dgm:cxn modelId="{4020FA40-5591-46FC-9FE9-0FFB7C997CA1}" type="presParOf" srcId="{F1D9BAF2-A12D-4CAC-90D4-476661E90B74}" destId="{93E7E4D7-82F4-4C1E-9A84-7C94FF7EDA32}" srcOrd="0" destOrd="0" presId="urn:microsoft.com/office/officeart/2005/8/layout/hierarchy6"/>
    <dgm:cxn modelId="{95AF8C80-A28B-480C-9CCE-675329A884D8}" type="presParOf" srcId="{F1D9BAF2-A12D-4CAC-90D4-476661E90B74}" destId="{63D9C983-E1BC-4BDC-8A7E-3F328B4DDC3F}" srcOrd="1" destOrd="0" presId="urn:microsoft.com/office/officeart/2005/8/layout/hierarchy6"/>
    <dgm:cxn modelId="{148A8D50-DA88-44F3-B6B7-4BA4F6BDD6D7}" type="presParOf" srcId="{63D9C983-E1BC-4BDC-8A7E-3F328B4DDC3F}" destId="{4DF26449-6E69-47AB-99EE-2E2E8187546E}" srcOrd="0" destOrd="0" presId="urn:microsoft.com/office/officeart/2005/8/layout/hierarchy6"/>
    <dgm:cxn modelId="{D1B28FBA-84C3-4168-99E3-00FAE7E2A0A1}" type="presParOf" srcId="{63D9C983-E1BC-4BDC-8A7E-3F328B4DDC3F}" destId="{4FB3498A-4129-406F-9535-D9269EC4AB35}" srcOrd="1" destOrd="0" presId="urn:microsoft.com/office/officeart/2005/8/layout/hierarchy6"/>
    <dgm:cxn modelId="{55133AA4-5B60-4846-9968-01EB39830474}" type="presParOf" srcId="{60A765F3-59C7-4F0E-86EA-A683A2F1AA6D}" destId="{BB3BAE39-5282-4F65-8FD4-7A04CA96FBCE}" srcOrd="4" destOrd="0" presId="urn:microsoft.com/office/officeart/2005/8/layout/hierarchy6"/>
    <dgm:cxn modelId="{A0ACCB55-2E58-4348-86BC-F47E356D3F2D}" type="presParOf" srcId="{60A765F3-59C7-4F0E-86EA-A683A2F1AA6D}" destId="{4A3B7B95-5D52-4B2F-B721-81D48C13A738}" srcOrd="5" destOrd="0" presId="urn:microsoft.com/office/officeart/2005/8/layout/hierarchy6"/>
    <dgm:cxn modelId="{155665EB-022F-42DA-A301-BBBB247F1B60}" type="presParOf" srcId="{4A3B7B95-5D52-4B2F-B721-81D48C13A738}" destId="{3AC1E4A8-3442-4799-A3FE-00553AF7A844}" srcOrd="0" destOrd="0" presId="urn:microsoft.com/office/officeart/2005/8/layout/hierarchy6"/>
    <dgm:cxn modelId="{6B150FBA-2D15-4520-82CC-9C69E578E3C5}" type="presParOf" srcId="{4A3B7B95-5D52-4B2F-B721-81D48C13A738}" destId="{EE5AAE74-1450-4C25-BB5C-5AFE2C7EF644}" srcOrd="1" destOrd="0" presId="urn:microsoft.com/office/officeart/2005/8/layout/hierarchy6"/>
    <dgm:cxn modelId="{873F272F-C6EA-4AF6-92D2-763C302F4FEC}" type="presParOf" srcId="{EE5AAE74-1450-4C25-BB5C-5AFE2C7EF644}" destId="{776DD59A-A6AB-47EA-B1CC-79348286BBFC}" srcOrd="0" destOrd="0" presId="urn:microsoft.com/office/officeart/2005/8/layout/hierarchy6"/>
    <dgm:cxn modelId="{4B602882-94AD-4D7D-93AB-3A982DA44A80}" type="presParOf" srcId="{EE5AAE74-1450-4C25-BB5C-5AFE2C7EF644}" destId="{BED5C47C-97BE-4FF4-83AF-63BE316F0903}" srcOrd="1" destOrd="0" presId="urn:microsoft.com/office/officeart/2005/8/layout/hierarchy6"/>
    <dgm:cxn modelId="{41FBC5D5-D4FF-4FE6-9780-AD3847171511}" type="presParOf" srcId="{BED5C47C-97BE-4FF4-83AF-63BE316F0903}" destId="{68941956-9DFD-4A75-B629-81BA998811D0}" srcOrd="0" destOrd="0" presId="urn:microsoft.com/office/officeart/2005/8/layout/hierarchy6"/>
    <dgm:cxn modelId="{871EBC6E-0621-4B0C-AD4B-A11EE4720857}" type="presParOf" srcId="{BED5C47C-97BE-4FF4-83AF-63BE316F0903}" destId="{1CC07EA1-721D-4458-8228-78B267603CBF}" srcOrd="1" destOrd="0" presId="urn:microsoft.com/office/officeart/2005/8/layout/hierarchy6"/>
    <dgm:cxn modelId="{C901A941-1B47-4F58-8348-61D166E4A5A0}" type="presParOf" srcId="{5FF0C493-72D0-4672-9D1B-BDB2D29FE297}" destId="{F017A397-0CC5-4946-A80C-F5ABBCA2771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54E2C-F173-4C10-8170-25940DBA5BC3}">
      <dsp:nvSpPr>
        <dsp:cNvPr id="0" name=""/>
        <dsp:cNvSpPr/>
      </dsp:nvSpPr>
      <dsp:spPr>
        <a:xfrm>
          <a:off x="3393736" y="440669"/>
          <a:ext cx="1871978" cy="1247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000" kern="1200" dirty="0" smtClean="0"/>
            <a:t>Events</a:t>
          </a:r>
          <a:endParaRPr lang="tr-TR" sz="3000" kern="1200" dirty="0"/>
        </a:p>
      </dsp:txBody>
      <dsp:txXfrm>
        <a:off x="3430288" y="477221"/>
        <a:ext cx="1798874" cy="1174881"/>
      </dsp:txXfrm>
    </dsp:sp>
    <dsp:sp modelId="{F12C2363-6CA3-45C2-B6D0-E147225D7F36}">
      <dsp:nvSpPr>
        <dsp:cNvPr id="0" name=""/>
        <dsp:cNvSpPr/>
      </dsp:nvSpPr>
      <dsp:spPr>
        <a:xfrm>
          <a:off x="1266489" y="1688654"/>
          <a:ext cx="3063235" cy="499194"/>
        </a:xfrm>
        <a:custGeom>
          <a:avLst/>
          <a:gdLst/>
          <a:ahLst/>
          <a:cxnLst/>
          <a:rect l="0" t="0" r="0" b="0"/>
          <a:pathLst>
            <a:path>
              <a:moveTo>
                <a:pt x="3063235" y="0"/>
              </a:moveTo>
              <a:lnTo>
                <a:pt x="3063235" y="249597"/>
              </a:lnTo>
              <a:lnTo>
                <a:pt x="0" y="249597"/>
              </a:lnTo>
              <a:lnTo>
                <a:pt x="0" y="4991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3FDC1-0610-4998-99C5-C2340377BCA1}">
      <dsp:nvSpPr>
        <dsp:cNvPr id="0" name=""/>
        <dsp:cNvSpPr/>
      </dsp:nvSpPr>
      <dsp:spPr>
        <a:xfrm>
          <a:off x="124" y="2187849"/>
          <a:ext cx="2532731" cy="1356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000" kern="1200" dirty="0" smtClean="0"/>
            <a:t>Mutually Exclusive Events</a:t>
          </a:r>
          <a:endParaRPr lang="tr-TR" sz="3000" kern="1200" dirty="0"/>
        </a:p>
      </dsp:txBody>
      <dsp:txXfrm>
        <a:off x="39854" y="2227579"/>
        <a:ext cx="2453271" cy="1277013"/>
      </dsp:txXfrm>
    </dsp:sp>
    <dsp:sp modelId="{FA09BDBD-0D49-4A0C-B496-E7B9756E5ED2}">
      <dsp:nvSpPr>
        <dsp:cNvPr id="0" name=""/>
        <dsp:cNvSpPr/>
      </dsp:nvSpPr>
      <dsp:spPr>
        <a:xfrm>
          <a:off x="1220769" y="3544322"/>
          <a:ext cx="91440" cy="499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1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CCF06-B531-452F-9366-7238F8A8830B}">
      <dsp:nvSpPr>
        <dsp:cNvPr id="0" name=""/>
        <dsp:cNvSpPr/>
      </dsp:nvSpPr>
      <dsp:spPr>
        <a:xfrm>
          <a:off x="367" y="4043516"/>
          <a:ext cx="2532244" cy="571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No commonality</a:t>
          </a:r>
          <a:endParaRPr lang="tr-TR" sz="2000" kern="1200" dirty="0"/>
        </a:p>
      </dsp:txBody>
      <dsp:txXfrm>
        <a:off x="17111" y="4060260"/>
        <a:ext cx="2498756" cy="538201"/>
      </dsp:txXfrm>
    </dsp:sp>
    <dsp:sp modelId="{AEAF8C5C-8C90-4984-A287-5EC2A19801EB}">
      <dsp:nvSpPr>
        <dsp:cNvPr id="0" name=""/>
        <dsp:cNvSpPr/>
      </dsp:nvSpPr>
      <dsp:spPr>
        <a:xfrm>
          <a:off x="4284005" y="1688654"/>
          <a:ext cx="91440" cy="499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597"/>
              </a:lnTo>
              <a:lnTo>
                <a:pt x="92889" y="249597"/>
              </a:lnTo>
              <a:lnTo>
                <a:pt x="92889" y="4991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65865-E88C-4A4C-B3B2-9E190D86E6F5}">
      <dsp:nvSpPr>
        <dsp:cNvPr id="0" name=""/>
        <dsp:cNvSpPr/>
      </dsp:nvSpPr>
      <dsp:spPr>
        <a:xfrm>
          <a:off x="3114863" y="2187849"/>
          <a:ext cx="2524063" cy="860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000" kern="1200" dirty="0" smtClean="0"/>
            <a:t>Independent Events</a:t>
          </a:r>
          <a:endParaRPr lang="tr-TR" sz="3000" kern="1200" dirty="0"/>
        </a:p>
      </dsp:txBody>
      <dsp:txXfrm>
        <a:off x="3140056" y="2213042"/>
        <a:ext cx="2473677" cy="809763"/>
      </dsp:txXfrm>
    </dsp:sp>
    <dsp:sp modelId="{93E7E4D7-82F4-4C1E-9A84-7C94FF7EDA32}">
      <dsp:nvSpPr>
        <dsp:cNvPr id="0" name=""/>
        <dsp:cNvSpPr/>
      </dsp:nvSpPr>
      <dsp:spPr>
        <a:xfrm>
          <a:off x="4331174" y="3047998"/>
          <a:ext cx="91440" cy="499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1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26449-6E69-47AB-99EE-2E2E8187546E}">
      <dsp:nvSpPr>
        <dsp:cNvPr id="0" name=""/>
        <dsp:cNvSpPr/>
      </dsp:nvSpPr>
      <dsp:spPr>
        <a:xfrm>
          <a:off x="3094205" y="3547192"/>
          <a:ext cx="2565378" cy="12699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The occurance of one event </a:t>
          </a:r>
          <a:r>
            <a:rPr lang="tr-TR" sz="2000" b="1" kern="1200" dirty="0" smtClean="0">
              <a:solidFill>
                <a:srgbClr val="FF0000"/>
              </a:solidFill>
            </a:rPr>
            <a:t>does not affec</a:t>
          </a:r>
          <a:r>
            <a:rPr lang="tr-TR" sz="2000" kern="1200" dirty="0" smtClean="0"/>
            <a:t>t the occurance of the other</a:t>
          </a:r>
          <a:endParaRPr lang="tr-TR" sz="2000" kern="1200" dirty="0"/>
        </a:p>
      </dsp:txBody>
      <dsp:txXfrm>
        <a:off x="3131400" y="3584387"/>
        <a:ext cx="2490988" cy="1195547"/>
      </dsp:txXfrm>
    </dsp:sp>
    <dsp:sp modelId="{BB3BAE39-5282-4F65-8FD4-7A04CA96FBCE}">
      <dsp:nvSpPr>
        <dsp:cNvPr id="0" name=""/>
        <dsp:cNvSpPr/>
      </dsp:nvSpPr>
      <dsp:spPr>
        <a:xfrm>
          <a:off x="4329725" y="1688654"/>
          <a:ext cx="3162300" cy="499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97"/>
              </a:lnTo>
              <a:lnTo>
                <a:pt x="3162300" y="249597"/>
              </a:lnTo>
              <a:lnTo>
                <a:pt x="3162300" y="4991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1E4A8-3442-4799-A3FE-00553AF7A844}">
      <dsp:nvSpPr>
        <dsp:cNvPr id="0" name=""/>
        <dsp:cNvSpPr/>
      </dsp:nvSpPr>
      <dsp:spPr>
        <a:xfrm>
          <a:off x="6324726" y="2187849"/>
          <a:ext cx="2334600" cy="860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000" kern="1200" dirty="0" smtClean="0"/>
            <a:t>Dependent Events</a:t>
          </a:r>
          <a:endParaRPr lang="tr-TR" sz="3000" kern="1200" dirty="0"/>
        </a:p>
      </dsp:txBody>
      <dsp:txXfrm>
        <a:off x="6349919" y="2213042"/>
        <a:ext cx="2284214" cy="809763"/>
      </dsp:txXfrm>
    </dsp:sp>
    <dsp:sp modelId="{776DD59A-A6AB-47EA-B1CC-79348286BBFC}">
      <dsp:nvSpPr>
        <dsp:cNvPr id="0" name=""/>
        <dsp:cNvSpPr/>
      </dsp:nvSpPr>
      <dsp:spPr>
        <a:xfrm>
          <a:off x="7446306" y="3047998"/>
          <a:ext cx="91440" cy="499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1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41956-9DFD-4A75-B629-81BA998811D0}">
      <dsp:nvSpPr>
        <dsp:cNvPr id="0" name=""/>
        <dsp:cNvSpPr/>
      </dsp:nvSpPr>
      <dsp:spPr>
        <a:xfrm>
          <a:off x="6221177" y="3547192"/>
          <a:ext cx="2541697" cy="1194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The occurance of one event </a:t>
          </a:r>
          <a:r>
            <a:rPr lang="tr-TR" sz="2000" b="1" kern="1200" dirty="0" smtClean="0">
              <a:solidFill>
                <a:srgbClr val="FF0000"/>
              </a:solidFill>
            </a:rPr>
            <a:t>affects</a:t>
          </a:r>
          <a:r>
            <a:rPr lang="tr-TR" sz="2000" kern="1200" dirty="0" smtClean="0">
              <a:solidFill>
                <a:srgbClr val="FF0000"/>
              </a:solidFill>
            </a:rPr>
            <a:t> </a:t>
          </a:r>
          <a:r>
            <a:rPr lang="tr-TR" sz="2000" kern="1200" dirty="0" smtClean="0"/>
            <a:t>the occurance of the other</a:t>
          </a:r>
          <a:endParaRPr lang="tr-TR" sz="2000" kern="1200" dirty="0"/>
        </a:p>
      </dsp:txBody>
      <dsp:txXfrm>
        <a:off x="6256173" y="3582188"/>
        <a:ext cx="2471705" cy="1124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ChangeArrowheads="1"/>
          </p:cNvSpPr>
          <p:nvPr/>
        </p:nvSpPr>
        <p:spPr bwMode="auto">
          <a:xfrm>
            <a:off x="76200" y="8824913"/>
            <a:ext cx="670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9395" name="Line 6"/>
          <p:cNvSpPr>
            <a:spLocks noChangeShapeType="1"/>
          </p:cNvSpPr>
          <p:nvPr/>
        </p:nvSpPr>
        <p:spPr bwMode="auto">
          <a:xfrm>
            <a:off x="828675" y="381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9396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9397" name="Rectangle 8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  <a:tabLst>
                <a:tab pos="285750" algn="l"/>
                <a:tab pos="6457950" algn="r"/>
              </a:tabLst>
            </a:pPr>
            <a:r>
              <a:rPr lang="en-US" sz="1000" b="0"/>
              <a:t>Business Statistics: A Decision-Making Approach, 6e	© 2005 Prentice-Hall, Inc.</a:t>
            </a:r>
          </a:p>
        </p:txBody>
      </p:sp>
      <p:sp>
        <p:nvSpPr>
          <p:cNvPr id="59398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  <a:tabLst>
                <a:tab pos="285750" algn="l"/>
                <a:tab pos="3257550" algn="ctr"/>
                <a:tab pos="6457950" algn="r"/>
              </a:tabLst>
            </a:pPr>
            <a:r>
              <a:rPr lang="en-US" sz="1200" b="0"/>
              <a:t>	Chapter 4	</a:t>
            </a:r>
            <a:r>
              <a:rPr lang="en-US" sz="1200"/>
              <a:t>Student Lecture Notes</a:t>
            </a:r>
            <a:r>
              <a:rPr lang="en-US" sz="1200" b="0"/>
              <a:t>	 4-</a:t>
            </a:r>
            <a:fld id="{34B8C3D8-D6F0-4FC6-9F80-2D4B36B20F32}" type="slidenum">
              <a:rPr lang="en-US" sz="1200" b="0"/>
              <a:pPr algn="l">
                <a:spcBef>
                  <a:spcPct val="0"/>
                </a:spcBef>
                <a:tabLst>
                  <a:tab pos="285750" algn="l"/>
                  <a:tab pos="3257550" algn="ctr"/>
                  <a:tab pos="6457950" algn="r"/>
                </a:tabLst>
              </a:pPr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568600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429000"/>
            <a:ext cx="5029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299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447800" y="457200"/>
            <a:ext cx="4181475" cy="288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523875" y="381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77788" y="8824913"/>
            <a:ext cx="67024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  <a:tabLst>
                <a:tab pos="285750" algn="l"/>
                <a:tab pos="6457950" algn="r"/>
              </a:tabLst>
            </a:pPr>
            <a:r>
              <a:rPr lang="en-US" sz="1000" b="0"/>
              <a:t>Business Statistics: A Decision-Making Approach, 6e	© 2005 Prentice-Hall, Inc.</a:t>
            </a:r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  <a:tabLst>
                <a:tab pos="285750" algn="l"/>
                <a:tab pos="3257550" algn="ctr"/>
                <a:tab pos="6457950" algn="r"/>
              </a:tabLst>
            </a:pPr>
            <a:r>
              <a:rPr lang="en-US" sz="1200" b="0"/>
              <a:t>	Chapter 4	</a:t>
            </a:r>
            <a:r>
              <a:rPr lang="en-US" sz="1200"/>
              <a:t>Instructor Notes</a:t>
            </a:r>
            <a:r>
              <a:rPr lang="en-US" sz="1200" b="0"/>
              <a:t>	4-</a:t>
            </a:r>
            <a:fld id="{4B370B3E-65DD-4CE5-8614-A4C00EDE0421}" type="slidenum">
              <a:rPr lang="en-US" sz="1200" b="0"/>
              <a:pPr algn="l">
                <a:spcBef>
                  <a:spcPct val="0"/>
                </a:spcBef>
                <a:tabLst>
                  <a:tab pos="285750" algn="l"/>
                  <a:tab pos="3257550" algn="ctr"/>
                  <a:tab pos="6457950" algn="r"/>
                </a:tabLst>
              </a:pPr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2384224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191125"/>
            <a:ext cx="5029200" cy="3267075"/>
          </a:xfrm>
          <a:noFill/>
        </p:spPr>
        <p:txBody>
          <a:bodyPr/>
          <a:lstStyle/>
          <a:p>
            <a:endParaRPr lang="tr-T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47" name="Rectangle 1027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734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</p:spPr>
        <p:txBody>
          <a:bodyPr/>
          <a:lstStyle/>
          <a:p>
            <a:endParaRPr lang="tr-T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</p:spPr>
        <p:txBody>
          <a:bodyPr/>
          <a:lstStyle/>
          <a:p>
            <a:endParaRPr lang="tr-TR" smtClean="0">
              <a:latin typeface="Arial" charset="0"/>
            </a:endParaRPr>
          </a:p>
        </p:txBody>
      </p:sp>
      <p:sp>
        <p:nvSpPr>
          <p:cNvPr id="58371" name="Rectangle 1027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8392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3200400"/>
            <a:ext cx="8077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tr-TR" b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676400"/>
            <a:ext cx="7772400" cy="704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4-</a:t>
            </a:r>
            <a:fld id="{FCB0D447-9FEC-4BD1-B0F9-73DD18973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310946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4-</a:t>
            </a:r>
            <a:fld id="{550D9B01-1C64-48F4-A7DB-9E0229FEA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337850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20193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9055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4-</a:t>
            </a:r>
            <a:fld id="{5273D850-DD41-472F-A599-40AE7450E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216162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3962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76800" y="1600200"/>
            <a:ext cx="3962400" cy="411480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4-</a:t>
            </a:r>
            <a:fld id="{E54E9E37-3291-4385-ADE9-A5C61C699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68042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4-</a:t>
            </a:r>
            <a:fld id="{2DDC47B7-9FF5-4881-8274-5FBB9DE8E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288382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4-</a:t>
            </a:r>
            <a:fld id="{755FF7D2-A053-4E44-AC79-E62923319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87189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4-</a:t>
            </a:r>
            <a:fld id="{2B968D6B-89A7-4DEE-AEA4-3FAC677ED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424210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4-</a:t>
            </a:r>
            <a:fld id="{04B85539-C913-4CD8-A38B-A70CA355E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58988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4-</a:t>
            </a:r>
            <a:fld id="{E08E8ACD-6CC4-475A-A3EA-EE685DE6C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184160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4-</a:t>
            </a:r>
            <a:fld id="{0E29BD2E-72B7-4200-B6E6-88ACC1D42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115634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4-</a:t>
            </a:r>
            <a:fld id="{FCE61340-7D2B-43CC-87BE-3EE66EB62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40627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4-</a:t>
            </a:r>
            <a:fld id="{DD92C39A-9CEE-4F2A-861D-1E692AA0C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324822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 defTabSz="852488" eaLnBrk="1" hangingPunct="1">
              <a:spcBef>
                <a:spcPct val="0"/>
              </a:spcBef>
              <a:defRPr sz="1000" b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Chap 4-</a:t>
            </a:r>
            <a:fld id="{CD5B7319-71E7-47A1-BB06-252F52592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8392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7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46482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l" defTabSz="852488" eaLnBrk="1" hangingPunct="1">
              <a:spcBef>
                <a:spcPct val="0"/>
              </a:spcBef>
              <a:defRPr sz="1000" b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5pPr>
      <a:lvl6pPr marL="457200"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6pPr>
      <a:lvl7pPr marL="914400"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7pPr>
      <a:lvl8pPr marL="1371600"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8pPr>
      <a:lvl9pPr marL="1828800"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3764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8336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2908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7480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4619F0A9-A159-4904-BF65-38B04BCC623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990600" y="533400"/>
            <a:ext cx="7658100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 anchor="b"/>
          <a:lstStyle/>
          <a:p>
            <a:pPr defTabSz="852488" eaLnBrk="1" hangingPunct="1">
              <a:spcBef>
                <a:spcPct val="0"/>
              </a:spcBef>
            </a:pPr>
            <a:r>
              <a:rPr lang="en-US" sz="4100" b="0">
                <a:solidFill>
                  <a:schemeClr val="folHlink"/>
                </a:solidFill>
                <a:latin typeface="Tahoma" pitchFamily="34" charset="0"/>
              </a:rPr>
              <a:t>A Course In Business Statistics</a:t>
            </a:r>
          </a:p>
          <a:p>
            <a:pPr defTabSz="852488" eaLnBrk="1" hangingPunct="1">
              <a:spcBef>
                <a:spcPct val="0"/>
              </a:spcBef>
            </a:pPr>
            <a:r>
              <a:rPr lang="en-US" sz="2400" b="0">
                <a:solidFill>
                  <a:schemeClr val="folHlink"/>
                </a:solidFill>
                <a:latin typeface="Tahoma" pitchFamily="34" charset="0"/>
              </a:rPr>
              <a:t>4</a:t>
            </a:r>
            <a:r>
              <a:rPr lang="en-US" sz="2400" b="0" baseline="30000">
                <a:solidFill>
                  <a:schemeClr val="folHlink"/>
                </a:solidFill>
                <a:latin typeface="Tahoma" pitchFamily="34" charset="0"/>
              </a:rPr>
              <a:t>th</a:t>
            </a:r>
            <a:r>
              <a:rPr lang="en-US" sz="2400" b="0">
                <a:solidFill>
                  <a:schemeClr val="folHlink"/>
                </a:solidFill>
                <a:latin typeface="Tahoma" pitchFamily="34" charset="0"/>
              </a:rPr>
              <a:t> Edition</a:t>
            </a:r>
          </a:p>
        </p:txBody>
      </p:sp>
      <p:sp>
        <p:nvSpPr>
          <p:cNvPr id="3077" name="Rectangle 7"/>
          <p:cNvSpPr>
            <a:spLocks noChangeArrowheads="1"/>
          </p:cNvSpPr>
          <p:nvPr>
            <p:ph type="ctrTitle"/>
          </p:nvPr>
        </p:nvSpPr>
        <p:spPr>
          <a:xfrm>
            <a:off x="914400" y="3200400"/>
            <a:ext cx="7772400" cy="1752600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600" b="1" smtClean="0">
                <a:solidFill>
                  <a:schemeClr val="tx1"/>
                </a:solidFill>
              </a:rPr>
              <a:t>Chapter 4</a:t>
            </a:r>
            <a:r>
              <a:rPr lang="en-US" sz="3600" smtClean="0">
                <a:solidFill>
                  <a:schemeClr val="tx1"/>
                </a:solidFill>
              </a:rPr>
              <a:t/>
            </a:r>
            <a:br>
              <a:rPr lang="en-US" sz="3600" smtClean="0">
                <a:solidFill>
                  <a:schemeClr val="tx1"/>
                </a:solidFill>
              </a:rPr>
            </a:br>
            <a:r>
              <a:rPr lang="en-US" sz="3600" smtClean="0">
                <a:solidFill>
                  <a:schemeClr val="tx1"/>
                </a:solidFill>
              </a:rPr>
              <a:t>Using Probability and </a:t>
            </a:r>
            <a:br>
              <a:rPr lang="en-US" sz="3600" smtClean="0">
                <a:solidFill>
                  <a:schemeClr val="tx1"/>
                </a:solidFill>
              </a:rPr>
            </a:br>
            <a:r>
              <a:rPr lang="en-US" sz="3600" smtClean="0">
                <a:solidFill>
                  <a:schemeClr val="tx1"/>
                </a:solidFill>
              </a:rPr>
              <a:t>Probability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172200"/>
          </a:xfrm>
        </p:spPr>
        <p:txBody>
          <a:bodyPr/>
          <a:lstStyle/>
          <a:p>
            <a:r>
              <a:rPr lang="en-US" sz="2500" smtClean="0"/>
              <a:t>If we cannot perform the experiment many times, we might estimate the probability by using</a:t>
            </a:r>
            <a:r>
              <a:rPr lang="tr-TR" sz="2500" smtClean="0"/>
              <a:t> </a:t>
            </a:r>
            <a:r>
              <a:rPr lang="en-US" sz="2500" smtClean="0"/>
              <a:t>our previous experience with similar situations, intuition, or special expertise that we may</a:t>
            </a:r>
            <a:r>
              <a:rPr lang="tr-TR" sz="2500" smtClean="0"/>
              <a:t> </a:t>
            </a:r>
            <a:r>
              <a:rPr lang="en-US" sz="2500" smtClean="0"/>
              <a:t>possess.</a:t>
            </a:r>
            <a:endParaRPr lang="tr-TR" sz="2500" smtClean="0"/>
          </a:p>
          <a:p>
            <a:endParaRPr lang="tr-TR" sz="2500" smtClean="0"/>
          </a:p>
          <a:p>
            <a:r>
              <a:rPr lang="en-US" sz="2500" smtClean="0"/>
              <a:t>For example, a company president might estimate the probability of success for a onetime</a:t>
            </a:r>
            <a:r>
              <a:rPr lang="tr-TR" sz="2500" smtClean="0"/>
              <a:t> </a:t>
            </a:r>
            <a:r>
              <a:rPr lang="en-US" sz="2500" smtClean="0"/>
              <a:t>business venture to be </a:t>
            </a:r>
            <a:r>
              <a:rPr lang="tr-TR" sz="2500" smtClean="0"/>
              <a:t>0</a:t>
            </a:r>
            <a:r>
              <a:rPr lang="en-US" sz="2500" smtClean="0"/>
              <a:t>.7. Here, on the basis of knowledge of the success of previous similar</a:t>
            </a:r>
            <a:r>
              <a:rPr lang="tr-TR" sz="2500" smtClean="0"/>
              <a:t> </a:t>
            </a:r>
            <a:r>
              <a:rPr lang="en-US" sz="2500" smtClean="0"/>
              <a:t>ventures, the opinions of company personnel, and other pertinent information, the president</a:t>
            </a:r>
            <a:r>
              <a:rPr lang="tr-TR" sz="2500" smtClean="0"/>
              <a:t> </a:t>
            </a:r>
            <a:r>
              <a:rPr lang="en-US" sz="2500" smtClean="0"/>
              <a:t>believes that there is a 70 percent chance the venture will be successful.</a:t>
            </a:r>
            <a:r>
              <a:rPr lang="tr-TR" sz="2500" smtClean="0"/>
              <a:t> </a:t>
            </a:r>
            <a:r>
              <a:rPr lang="en-US" sz="2500" smtClean="0"/>
              <a:t>When we use experience, intuitive judgement, or expertise to assess a probability, we call this</a:t>
            </a:r>
            <a:r>
              <a:rPr lang="tr-TR" sz="2500" smtClean="0"/>
              <a:t> </a:t>
            </a:r>
            <a:r>
              <a:rPr lang="en-US" sz="2500" smtClean="0"/>
              <a:t>a </a:t>
            </a:r>
            <a:r>
              <a:rPr lang="en-US" sz="2500" b="1" smtClean="0"/>
              <a:t>subjective probability. </a:t>
            </a:r>
            <a:r>
              <a:rPr lang="en-US" sz="2500" smtClean="0"/>
              <a:t>Such a probability may or may not have a relative frequency interpretation.</a:t>
            </a:r>
            <a:endParaRPr lang="tr-TR" sz="25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4-</a:t>
            </a:r>
            <a:fld id="{DF03FB52-0FFA-41EA-98AF-F2ABC91E322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5BE68BCD-12E0-4E2B-9C8C-9F7E9F8A523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Rules of Probability</a:t>
            </a:r>
          </a:p>
        </p:txBody>
      </p:sp>
      <p:sp>
        <p:nvSpPr>
          <p:cNvPr id="13317" name="AutoShape 4"/>
          <p:cNvSpPr>
            <a:spLocks noChangeArrowheads="1"/>
          </p:cNvSpPr>
          <p:nvPr/>
        </p:nvSpPr>
        <p:spPr bwMode="auto">
          <a:xfrm>
            <a:off x="3048000" y="1676400"/>
            <a:ext cx="2590800" cy="1143000"/>
          </a:xfrm>
          <a:prstGeom prst="flowChart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sz="2400" b="0"/>
              <a:t>Rules for 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0"/>
              <a:t>Possible Values 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0"/>
              <a:t>and Sum</a:t>
            </a:r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1143000" y="3200400"/>
            <a:ext cx="2438400" cy="762000"/>
          </a:xfrm>
          <a:prstGeom prst="flowChart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sz="2400" b="0"/>
              <a:t>Individual Values</a:t>
            </a:r>
          </a:p>
        </p:txBody>
      </p:sp>
      <p:sp>
        <p:nvSpPr>
          <p:cNvPr id="13319" name="AutoShape 6"/>
          <p:cNvSpPr>
            <a:spLocks noChangeArrowheads="1"/>
          </p:cNvSpPr>
          <p:nvPr/>
        </p:nvSpPr>
        <p:spPr bwMode="auto">
          <a:xfrm>
            <a:off x="4953000" y="3200400"/>
            <a:ext cx="2667000" cy="762000"/>
          </a:xfrm>
          <a:prstGeom prst="flowChart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sz="2400" b="0"/>
              <a:t>Sum of All Values</a:t>
            </a:r>
          </a:p>
        </p:txBody>
      </p:sp>
      <p:cxnSp>
        <p:nvCxnSpPr>
          <p:cNvPr id="13320" name="AutoShape 10"/>
          <p:cNvCxnSpPr>
            <a:cxnSpLocks noChangeShapeType="1"/>
            <a:stCxn id="13317" idx="2"/>
            <a:endCxn id="13319" idx="0"/>
          </p:cNvCxnSpPr>
          <p:nvPr/>
        </p:nvCxnSpPr>
        <p:spPr bwMode="auto">
          <a:xfrm rot="16200000" flipH="1">
            <a:off x="5124450" y="2038350"/>
            <a:ext cx="381000" cy="19431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1" name="AutoShape 11"/>
          <p:cNvCxnSpPr>
            <a:cxnSpLocks noChangeShapeType="1"/>
            <a:stCxn id="13317" idx="2"/>
            <a:endCxn id="13318" idx="0"/>
          </p:cNvCxnSpPr>
          <p:nvPr/>
        </p:nvCxnSpPr>
        <p:spPr bwMode="auto">
          <a:xfrm rot="5400000">
            <a:off x="3162300" y="2019300"/>
            <a:ext cx="381000" cy="19812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1143000" y="4267200"/>
            <a:ext cx="2438400" cy="1014413"/>
          </a:xfrm>
          <a:prstGeom prst="rect">
            <a:avLst/>
          </a:prstGeom>
          <a:solidFill>
            <a:srgbClr val="FFFF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0"/>
              <a:t>0 </a:t>
            </a:r>
            <a:r>
              <a:rPr lang="en-US" sz="2400" b="0">
                <a:cs typeface="Arial" charset="0"/>
              </a:rPr>
              <a:t>≤ P(e</a:t>
            </a:r>
            <a:r>
              <a:rPr lang="en-US" sz="2400" b="0" baseline="-25000">
                <a:cs typeface="Arial" charset="0"/>
              </a:rPr>
              <a:t>i</a:t>
            </a:r>
            <a:r>
              <a:rPr lang="en-US" sz="2400" b="0">
                <a:cs typeface="Arial" charset="0"/>
              </a:rPr>
              <a:t>) ≤ 1</a:t>
            </a:r>
          </a:p>
          <a:p>
            <a:pPr eaLnBrk="1" hangingPunct="1"/>
            <a:r>
              <a:rPr lang="en-US" sz="2400" b="0">
                <a:cs typeface="Arial" charset="0"/>
              </a:rPr>
              <a:t>For any event e</a:t>
            </a:r>
            <a:r>
              <a:rPr lang="en-US" sz="2400" b="0" baseline="-25000">
                <a:cs typeface="Arial" charset="0"/>
              </a:rPr>
              <a:t>i</a:t>
            </a:r>
          </a:p>
        </p:txBody>
      </p:sp>
      <p:graphicFrame>
        <p:nvGraphicFramePr>
          <p:cNvPr id="13323" name="Object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4"/>
          <p:cNvGraphicFramePr>
            <a:graphicFrameLocks noChangeAspect="1"/>
          </p:cNvGraphicFramePr>
          <p:nvPr/>
        </p:nvGraphicFramePr>
        <p:xfrm>
          <a:off x="5395913" y="4248150"/>
          <a:ext cx="17891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5" imgW="761669" imgH="431613" progId="Equation.3">
                  <p:embed/>
                </p:oleObj>
              </mc:Choice>
              <mc:Fallback>
                <p:oleObj name="Equation" r:id="rId5" imgW="761669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4248150"/>
                        <a:ext cx="1789112" cy="1009650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15"/>
          <p:cNvSpPr>
            <a:spLocks noChangeArrowheads="1"/>
          </p:cNvSpPr>
          <p:nvPr/>
        </p:nvSpPr>
        <p:spPr bwMode="auto">
          <a:xfrm>
            <a:off x="4343400" y="5257800"/>
            <a:ext cx="457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kumimoji="1" lang="en-US" sz="1600" b="0"/>
              <a:t>    where:</a:t>
            </a:r>
          </a:p>
          <a:p>
            <a:pPr algn="l" eaLnBrk="1" hangingPunct="1">
              <a:spcBef>
                <a:spcPct val="0"/>
              </a:spcBef>
            </a:pPr>
            <a:r>
              <a:rPr kumimoji="1" lang="en-US" sz="1600" b="0"/>
              <a:t>	k = Number of elementary events 	       in the sample space</a:t>
            </a:r>
          </a:p>
          <a:p>
            <a:pPr algn="l" eaLnBrk="1" hangingPunct="1">
              <a:spcBef>
                <a:spcPct val="0"/>
              </a:spcBef>
            </a:pPr>
            <a:endParaRPr kumimoji="1" lang="en-US" sz="1600" b="0"/>
          </a:p>
          <a:p>
            <a:pPr algn="l" eaLnBrk="1" hangingPunct="1">
              <a:lnSpc>
                <a:spcPct val="30000"/>
              </a:lnSpc>
              <a:spcBef>
                <a:spcPct val="0"/>
              </a:spcBef>
            </a:pPr>
            <a:r>
              <a:rPr kumimoji="1" lang="en-US" sz="1600" b="0"/>
              <a:t>	e</a:t>
            </a:r>
            <a:r>
              <a:rPr kumimoji="1" lang="en-US" sz="1600" b="0" baseline="-25000"/>
              <a:t>i</a:t>
            </a:r>
            <a:r>
              <a:rPr kumimoji="1" lang="en-US" sz="1600" b="0"/>
              <a:t> = i</a:t>
            </a:r>
            <a:r>
              <a:rPr kumimoji="1" lang="en-US" sz="1600" b="0" baseline="30000"/>
              <a:t>th</a:t>
            </a:r>
            <a:r>
              <a:rPr kumimoji="1" lang="en-US" sz="1600" b="0"/>
              <a:t> elementary event</a:t>
            </a:r>
          </a:p>
        </p:txBody>
      </p:sp>
      <p:sp>
        <p:nvSpPr>
          <p:cNvPr id="13326" name="Line 16"/>
          <p:cNvSpPr>
            <a:spLocks noChangeShapeType="1"/>
          </p:cNvSpPr>
          <p:nvPr/>
        </p:nvSpPr>
        <p:spPr bwMode="auto">
          <a:xfrm>
            <a:off x="2362200" y="3962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13327" name="Line 17"/>
          <p:cNvSpPr>
            <a:spLocks noChangeShapeType="1"/>
          </p:cNvSpPr>
          <p:nvPr/>
        </p:nvSpPr>
        <p:spPr bwMode="auto">
          <a:xfrm>
            <a:off x="6324600" y="3962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EC82F164-7F86-42B5-B722-6C3A217C4BD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340" name="Content Placeholder 1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419600"/>
          </a:xfrm>
        </p:spPr>
        <p:txBody>
          <a:bodyPr/>
          <a:lstStyle/>
          <a:p>
            <a:r>
              <a:rPr lang="en-US" smtClean="0"/>
              <a:t>If an event never occurs, then the probability of this event equals 0.</a:t>
            </a:r>
            <a:endParaRPr lang="tr-TR" smtClean="0"/>
          </a:p>
          <a:p>
            <a:pPr lvl="1"/>
            <a:r>
              <a:rPr lang="tr-TR" smtClean="0"/>
              <a:t>The probability that I will be teaching in Yale University is 0. </a:t>
            </a:r>
          </a:p>
          <a:p>
            <a:r>
              <a:rPr lang="en-US" smtClean="0"/>
              <a:t>If an event is certain to occur, then the probability of this event equals 1.</a:t>
            </a:r>
            <a:endParaRPr lang="tr-TR" smtClean="0"/>
          </a:p>
          <a:p>
            <a:pPr lvl="1"/>
            <a:r>
              <a:rPr lang="tr-TR" smtClean="0"/>
              <a:t>The probability that you will graduate from IU School of Business is equal to 1, hopefully </a:t>
            </a:r>
            <a:r>
              <a:rPr lang="tr-TR" smtClean="0">
                <a:sym typeface="Wingdings" pitchFamily="2" charset="2"/>
              </a:rPr>
              <a:t></a:t>
            </a:r>
            <a:endParaRPr lang="tr-TR" smtClean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2E5A980D-A364-4860-B3DE-C8082A65FE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15364" name="Line 12"/>
          <p:cNvSpPr>
            <a:spLocks noChangeShapeType="1"/>
          </p:cNvSpPr>
          <p:nvPr/>
        </p:nvSpPr>
        <p:spPr bwMode="auto">
          <a:xfrm flipV="1">
            <a:off x="3095625" y="5181600"/>
            <a:ext cx="1628775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65" name="Line 13"/>
          <p:cNvSpPr>
            <a:spLocks noChangeShapeType="1"/>
          </p:cNvSpPr>
          <p:nvPr/>
        </p:nvSpPr>
        <p:spPr bwMode="auto">
          <a:xfrm>
            <a:off x="3048000" y="5715000"/>
            <a:ext cx="1676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Visualizing Events</a:t>
            </a:r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>
                <a:solidFill>
                  <a:schemeClr val="folHlink"/>
                </a:solidFill>
              </a:rPr>
              <a:t>Contingency Tables</a:t>
            </a:r>
          </a:p>
          <a:p>
            <a:pPr eaLnBrk="1" hangingPunct="1">
              <a:lnSpc>
                <a:spcPct val="110000"/>
              </a:lnSpc>
            </a:pPr>
            <a:endParaRPr lang="en-US" smtClean="0"/>
          </a:p>
          <a:p>
            <a:pPr eaLnBrk="1" hangingPunct="1">
              <a:lnSpc>
                <a:spcPct val="110000"/>
              </a:lnSpc>
            </a:pPr>
            <a:endParaRPr lang="en-US" smtClean="0"/>
          </a:p>
          <a:p>
            <a:pPr eaLnBrk="1" hangingPunct="1">
              <a:lnSpc>
                <a:spcPct val="110000"/>
              </a:lnSpc>
            </a:pPr>
            <a:endParaRPr lang="en-US" smtClean="0"/>
          </a:p>
          <a:p>
            <a:pPr eaLnBrk="1" hangingPunct="1">
              <a:lnSpc>
                <a:spcPct val="180000"/>
              </a:lnSpc>
            </a:pPr>
            <a:r>
              <a:rPr lang="en-US" smtClean="0">
                <a:solidFill>
                  <a:schemeClr val="folHlink"/>
                </a:solidFill>
              </a:rPr>
              <a:t>Tree Diagrams</a:t>
            </a:r>
          </a:p>
        </p:txBody>
      </p: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3581400" y="2209800"/>
            <a:ext cx="5105400" cy="1905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69" name="Rectangle 5"/>
          <p:cNvSpPr>
            <a:spLocks noChangeArrowheads="1"/>
          </p:cNvSpPr>
          <p:nvPr/>
        </p:nvSpPr>
        <p:spPr bwMode="auto">
          <a:xfrm>
            <a:off x="3651250" y="3117850"/>
            <a:ext cx="46545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hlink"/>
                </a:solidFill>
              </a:rPr>
              <a:t>Red              2            24                26</a:t>
            </a:r>
            <a:r>
              <a:rPr lang="en-US" sz="2400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lang="en-US" sz="2400">
                <a:solidFill>
                  <a:srgbClr val="CC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5370" name="Rectangle 6"/>
          <p:cNvSpPr>
            <a:spLocks noChangeArrowheads="1"/>
          </p:cNvSpPr>
          <p:nvPr/>
        </p:nvSpPr>
        <p:spPr bwMode="auto">
          <a:xfrm>
            <a:off x="3651250" y="2736850"/>
            <a:ext cx="4660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/>
              <a:t>Black            2            24                26</a:t>
            </a:r>
          </a:p>
        </p:txBody>
      </p:sp>
      <p:sp>
        <p:nvSpPr>
          <p:cNvPr id="15371" name="Line 7"/>
          <p:cNvSpPr>
            <a:spLocks noChangeShapeType="1"/>
          </p:cNvSpPr>
          <p:nvPr/>
        </p:nvSpPr>
        <p:spPr bwMode="auto">
          <a:xfrm>
            <a:off x="3581400" y="27432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72" name="Line 8"/>
          <p:cNvSpPr>
            <a:spLocks noChangeShapeType="1"/>
          </p:cNvSpPr>
          <p:nvPr/>
        </p:nvSpPr>
        <p:spPr bwMode="auto">
          <a:xfrm>
            <a:off x="3581400" y="36576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73" name="Rectangle 9"/>
          <p:cNvSpPr>
            <a:spLocks noChangeArrowheads="1"/>
          </p:cNvSpPr>
          <p:nvPr/>
        </p:nvSpPr>
        <p:spPr bwMode="auto">
          <a:xfrm>
            <a:off x="3657600" y="3657600"/>
            <a:ext cx="48895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Total             4            48                52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         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            </a:t>
            </a:r>
          </a:p>
        </p:txBody>
      </p:sp>
      <p:sp>
        <p:nvSpPr>
          <p:cNvPr id="15374" name="Rectangle 10"/>
          <p:cNvSpPr>
            <a:spLocks noChangeArrowheads="1"/>
          </p:cNvSpPr>
          <p:nvPr/>
        </p:nvSpPr>
        <p:spPr bwMode="auto">
          <a:xfrm>
            <a:off x="3657600" y="2209800"/>
            <a:ext cx="51816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>
                <a:latin typeface="Times New Roman" pitchFamily="18" charset="0"/>
              </a:rPr>
              <a:t>                   </a:t>
            </a:r>
            <a:r>
              <a:rPr lang="en-US" sz="2000">
                <a:solidFill>
                  <a:schemeClr val="tx2"/>
                </a:solidFill>
              </a:rPr>
              <a:t>Ace        Not Ace       Total</a:t>
            </a:r>
          </a:p>
        </p:txBody>
      </p:sp>
      <p:sp>
        <p:nvSpPr>
          <p:cNvPr id="15375" name="Rectangle 11"/>
          <p:cNvSpPr>
            <a:spLocks noChangeArrowheads="1"/>
          </p:cNvSpPr>
          <p:nvPr/>
        </p:nvSpPr>
        <p:spPr bwMode="auto">
          <a:xfrm>
            <a:off x="1524000" y="5257800"/>
            <a:ext cx="1600200" cy="6508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000">
                <a:solidFill>
                  <a:schemeClr val="tx2"/>
                </a:solidFill>
              </a:rPr>
              <a:t>Full Deck </a:t>
            </a:r>
          </a:p>
          <a:p>
            <a:pPr algn="l">
              <a:lnSpc>
                <a:spcPct val="50000"/>
              </a:lnSpc>
            </a:pPr>
            <a:r>
              <a:rPr lang="en-US" sz="2000">
                <a:solidFill>
                  <a:schemeClr val="tx2"/>
                </a:solidFill>
              </a:rPr>
              <a:t>of 52 Cards</a:t>
            </a: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 rot="663163">
            <a:off x="3276600" y="5943600"/>
            <a:ext cx="14478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E0B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sz="2000">
                <a:solidFill>
                  <a:srgbClr val="FF0000"/>
                </a:solidFill>
              </a:rPr>
              <a:t>Red Card</a:t>
            </a:r>
          </a:p>
        </p:txBody>
      </p:sp>
      <p:sp>
        <p:nvSpPr>
          <p:cNvPr id="15377" name="Rectangle 15"/>
          <p:cNvSpPr>
            <a:spLocks noChangeArrowheads="1"/>
          </p:cNvSpPr>
          <p:nvPr/>
        </p:nvSpPr>
        <p:spPr bwMode="auto">
          <a:xfrm rot="-785611">
            <a:off x="3124200" y="5029200"/>
            <a:ext cx="1600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000"/>
              <a:t>Black Card</a:t>
            </a: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V="1">
            <a:off x="4953000" y="4724400"/>
            <a:ext cx="1600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>
            <a:off x="4953000" y="5181600"/>
            <a:ext cx="1600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 rot="634449">
            <a:off x="4953000" y="6248400"/>
            <a:ext cx="1676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Not an Ace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 rot="-807475">
            <a:off x="5105400" y="4572000"/>
            <a:ext cx="838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/>
              <a:t>Ace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 rot="-352424">
            <a:off x="5105400" y="5562600"/>
            <a:ext cx="9906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Ace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 rot="291506">
            <a:off x="4875213" y="5181600"/>
            <a:ext cx="16764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/>
              <a:t>Not an Ace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V="1">
            <a:off x="4953000" y="5791200"/>
            <a:ext cx="1600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4953000" y="6096000"/>
            <a:ext cx="1600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86" name="Oval 26"/>
          <p:cNvSpPr>
            <a:spLocks noChangeArrowheads="1"/>
          </p:cNvSpPr>
          <p:nvPr/>
        </p:nvSpPr>
        <p:spPr bwMode="auto">
          <a:xfrm>
            <a:off x="4724400" y="5029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4724400" y="594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4724400" y="22098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5791200" y="22098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7162800" y="22098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304800" y="4800600"/>
            <a:ext cx="914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600" b="0"/>
              <a:t>Sample Space</a:t>
            </a:r>
          </a:p>
        </p:txBody>
      </p:sp>
      <p:sp>
        <p:nvSpPr>
          <p:cNvPr id="15392" name="Line 33"/>
          <p:cNvSpPr>
            <a:spLocks noChangeShapeType="1"/>
          </p:cNvSpPr>
          <p:nvPr/>
        </p:nvSpPr>
        <p:spPr bwMode="auto">
          <a:xfrm>
            <a:off x="1066800" y="5105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5393" name="Rectangle 34"/>
          <p:cNvSpPr>
            <a:spLocks noChangeArrowheads="1"/>
          </p:cNvSpPr>
          <p:nvPr/>
        </p:nvSpPr>
        <p:spPr bwMode="auto">
          <a:xfrm>
            <a:off x="7924800" y="4343400"/>
            <a:ext cx="914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600" b="0"/>
              <a:t>Sample Space</a:t>
            </a:r>
          </a:p>
        </p:txBody>
      </p:sp>
      <p:sp>
        <p:nvSpPr>
          <p:cNvPr id="15394" name="Oval 35"/>
          <p:cNvSpPr>
            <a:spLocks noChangeArrowheads="1"/>
          </p:cNvSpPr>
          <p:nvPr/>
        </p:nvSpPr>
        <p:spPr bwMode="auto">
          <a:xfrm>
            <a:off x="7543800" y="3581400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95" name="Line 36"/>
          <p:cNvSpPr>
            <a:spLocks noChangeShapeType="1"/>
          </p:cNvSpPr>
          <p:nvPr/>
        </p:nvSpPr>
        <p:spPr bwMode="auto">
          <a:xfrm flipH="1" flipV="1">
            <a:off x="7848600" y="4114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5396" name="Line 38"/>
          <p:cNvSpPr>
            <a:spLocks noChangeShapeType="1"/>
          </p:cNvSpPr>
          <p:nvPr/>
        </p:nvSpPr>
        <p:spPr bwMode="auto">
          <a:xfrm>
            <a:off x="3581400" y="3200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5397" name="Text Box 39"/>
          <p:cNvSpPr txBox="1">
            <a:spLocks noChangeArrowheads="1"/>
          </p:cNvSpPr>
          <p:nvPr/>
        </p:nvSpPr>
        <p:spPr bwMode="auto">
          <a:xfrm>
            <a:off x="6477000" y="4495800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b="0"/>
              <a:t>2</a:t>
            </a:r>
          </a:p>
          <a:p>
            <a:pPr>
              <a:lnSpc>
                <a:spcPct val="130000"/>
              </a:lnSpc>
            </a:pPr>
            <a:r>
              <a:rPr lang="en-US" sz="2000" b="0"/>
              <a:t>24</a:t>
            </a:r>
          </a:p>
          <a:p>
            <a:pPr>
              <a:lnSpc>
                <a:spcPct val="130000"/>
              </a:lnSpc>
            </a:pPr>
            <a:r>
              <a:rPr lang="en-US" sz="2000" b="0"/>
              <a:t>2</a:t>
            </a:r>
          </a:p>
          <a:p>
            <a:pPr>
              <a:lnSpc>
                <a:spcPct val="130000"/>
              </a:lnSpc>
            </a:pPr>
            <a:r>
              <a:rPr lang="en-US" sz="2000" b="0"/>
              <a:t>24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7CE37241-EB91-4DED-B80D-ED4A4C056B6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16388" name="Rectangle 25"/>
          <p:cNvSpPr>
            <a:spLocks noChangeArrowheads="1"/>
          </p:cNvSpPr>
          <p:nvPr/>
        </p:nvSpPr>
        <p:spPr bwMode="auto">
          <a:xfrm>
            <a:off x="1066800" y="3733800"/>
            <a:ext cx="3886200" cy="2514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Elementary Events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automobile consultant records </a:t>
            </a:r>
            <a:r>
              <a:rPr lang="en-US" smtClean="0">
                <a:solidFill>
                  <a:srgbClr val="C52817"/>
                </a:solidFill>
              </a:rPr>
              <a:t>fuel type</a:t>
            </a:r>
            <a:r>
              <a:rPr lang="en-US" smtClean="0"/>
              <a:t> and </a:t>
            </a:r>
            <a:r>
              <a:rPr lang="en-US" smtClean="0">
                <a:solidFill>
                  <a:schemeClr val="folHlink"/>
                </a:solidFill>
              </a:rPr>
              <a:t>vehicle type</a:t>
            </a:r>
            <a:r>
              <a:rPr lang="en-US" smtClean="0"/>
              <a:t> for a sample of vehicles</a:t>
            </a:r>
          </a:p>
          <a:p>
            <a:pPr lvl="1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mtClean="0"/>
              <a:t>2 Fuel types:  </a:t>
            </a:r>
            <a:r>
              <a:rPr lang="en-US" smtClean="0">
                <a:solidFill>
                  <a:srgbClr val="C52817"/>
                </a:solidFill>
              </a:rPr>
              <a:t>Gasoline, Diesel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3 Vehicle types:  </a:t>
            </a:r>
            <a:r>
              <a:rPr lang="en-US" smtClean="0">
                <a:solidFill>
                  <a:schemeClr val="folHlink"/>
                </a:solidFill>
              </a:rPr>
              <a:t>Truck, Car, SUV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	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6 possible elementary events: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 e</a:t>
            </a:r>
            <a:r>
              <a:rPr lang="en-US" sz="2000" baseline="-25000" smtClean="0"/>
              <a:t>1</a:t>
            </a:r>
            <a:r>
              <a:rPr lang="en-US" sz="2000" smtClean="0"/>
              <a:t>	Gasoline, Truck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 e</a:t>
            </a:r>
            <a:r>
              <a:rPr lang="en-US" sz="2000" baseline="-25000" smtClean="0"/>
              <a:t>2</a:t>
            </a:r>
            <a:r>
              <a:rPr lang="en-US" sz="2000" smtClean="0"/>
              <a:t> 	Gasoline, Car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 e</a:t>
            </a:r>
            <a:r>
              <a:rPr lang="en-US" sz="2000" baseline="-25000" smtClean="0"/>
              <a:t>3</a:t>
            </a:r>
            <a:r>
              <a:rPr lang="en-US" sz="2000" smtClean="0"/>
              <a:t> 	Gasoline, SUV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 e</a:t>
            </a:r>
            <a:r>
              <a:rPr lang="en-US" sz="2000" baseline="-25000" smtClean="0"/>
              <a:t>4</a:t>
            </a:r>
            <a:r>
              <a:rPr lang="en-US" sz="2000" smtClean="0"/>
              <a:t> 	Diesel, Truck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 e</a:t>
            </a:r>
            <a:r>
              <a:rPr lang="en-US" sz="2000" baseline="-25000" smtClean="0"/>
              <a:t>5</a:t>
            </a:r>
            <a:r>
              <a:rPr lang="en-US" sz="2000" smtClean="0"/>
              <a:t> 	Diesel, Car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 e</a:t>
            </a:r>
            <a:r>
              <a:rPr lang="en-US" sz="2000" baseline="-25000" smtClean="0"/>
              <a:t>6</a:t>
            </a:r>
            <a:r>
              <a:rPr lang="en-US" sz="2000" smtClean="0"/>
              <a:t> 	Diesel, SUV</a:t>
            </a:r>
          </a:p>
        </p:txBody>
      </p:sp>
      <p:sp>
        <p:nvSpPr>
          <p:cNvPr id="16391" name="Oval 4"/>
          <p:cNvSpPr>
            <a:spLocks noChangeArrowheads="1"/>
          </p:cNvSpPr>
          <p:nvPr/>
        </p:nvSpPr>
        <p:spPr bwMode="auto">
          <a:xfrm>
            <a:off x="6629400" y="4267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tr-TR"/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 flipV="1">
            <a:off x="6705600" y="3886200"/>
            <a:ext cx="1371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tr-TR"/>
          </a:p>
        </p:txBody>
      </p:sp>
      <p:sp>
        <p:nvSpPr>
          <p:cNvPr id="16393" name="Line 6"/>
          <p:cNvSpPr>
            <a:spLocks noChangeShapeType="1"/>
          </p:cNvSpPr>
          <p:nvPr/>
        </p:nvSpPr>
        <p:spPr bwMode="auto">
          <a:xfrm flipV="1">
            <a:off x="6705600" y="43434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tr-TR"/>
          </a:p>
        </p:txBody>
      </p:sp>
      <p:sp>
        <p:nvSpPr>
          <p:cNvPr id="16394" name="Line 7"/>
          <p:cNvSpPr>
            <a:spLocks noChangeShapeType="1"/>
          </p:cNvSpPr>
          <p:nvPr/>
        </p:nvSpPr>
        <p:spPr bwMode="auto">
          <a:xfrm>
            <a:off x="6781800" y="4343400"/>
            <a:ext cx="1295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tr-TR"/>
          </a:p>
        </p:txBody>
      </p:sp>
      <p:sp>
        <p:nvSpPr>
          <p:cNvPr id="16395" name="Oval 8"/>
          <p:cNvSpPr>
            <a:spLocks noChangeArrowheads="1"/>
          </p:cNvSpPr>
          <p:nvPr/>
        </p:nvSpPr>
        <p:spPr bwMode="auto">
          <a:xfrm>
            <a:off x="6705600" y="5486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tr-TR"/>
          </a:p>
        </p:txBody>
      </p:sp>
      <p:sp>
        <p:nvSpPr>
          <p:cNvPr id="16396" name="Line 9"/>
          <p:cNvSpPr>
            <a:spLocks noChangeShapeType="1"/>
          </p:cNvSpPr>
          <p:nvPr/>
        </p:nvSpPr>
        <p:spPr bwMode="auto">
          <a:xfrm flipV="1">
            <a:off x="6781800" y="5105400"/>
            <a:ext cx="1295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tr-TR"/>
          </a:p>
        </p:txBody>
      </p:sp>
      <p:sp>
        <p:nvSpPr>
          <p:cNvPr id="16397" name="Line 10"/>
          <p:cNvSpPr>
            <a:spLocks noChangeShapeType="1"/>
          </p:cNvSpPr>
          <p:nvPr/>
        </p:nvSpPr>
        <p:spPr bwMode="auto">
          <a:xfrm flipV="1">
            <a:off x="6781800" y="55626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tr-TR"/>
          </a:p>
        </p:txBody>
      </p:sp>
      <p:sp>
        <p:nvSpPr>
          <p:cNvPr id="16398" name="Line 11"/>
          <p:cNvSpPr>
            <a:spLocks noChangeShapeType="1"/>
          </p:cNvSpPr>
          <p:nvPr/>
        </p:nvSpPr>
        <p:spPr bwMode="auto">
          <a:xfrm>
            <a:off x="6858000" y="5562600"/>
            <a:ext cx="1219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tr-TR"/>
          </a:p>
        </p:txBody>
      </p:sp>
      <p:sp>
        <p:nvSpPr>
          <p:cNvPr id="16399" name="Line 12"/>
          <p:cNvSpPr>
            <a:spLocks noChangeShapeType="1"/>
          </p:cNvSpPr>
          <p:nvPr/>
        </p:nvSpPr>
        <p:spPr bwMode="auto">
          <a:xfrm flipV="1">
            <a:off x="5334000" y="4343400"/>
            <a:ext cx="1371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tr-TR"/>
          </a:p>
        </p:txBody>
      </p:sp>
      <p:sp>
        <p:nvSpPr>
          <p:cNvPr id="16400" name="Line 13"/>
          <p:cNvSpPr>
            <a:spLocks noChangeShapeType="1"/>
          </p:cNvSpPr>
          <p:nvPr/>
        </p:nvSpPr>
        <p:spPr bwMode="auto">
          <a:xfrm>
            <a:off x="5410200" y="4953000"/>
            <a:ext cx="1371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tr-TR"/>
          </a:p>
        </p:txBody>
      </p:sp>
      <p:sp>
        <p:nvSpPr>
          <p:cNvPr id="16401" name="Oval 14"/>
          <p:cNvSpPr>
            <a:spLocks noChangeArrowheads="1"/>
          </p:cNvSpPr>
          <p:nvPr/>
        </p:nvSpPr>
        <p:spPr bwMode="auto">
          <a:xfrm>
            <a:off x="5257800" y="4876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tr-TR"/>
          </a:p>
        </p:txBody>
      </p:sp>
      <p:sp>
        <p:nvSpPr>
          <p:cNvPr id="16402" name="Text Box 16"/>
          <p:cNvSpPr txBox="1">
            <a:spLocks noChangeArrowheads="1"/>
          </p:cNvSpPr>
          <p:nvPr/>
        </p:nvSpPr>
        <p:spPr bwMode="auto">
          <a:xfrm rot="-1463966">
            <a:off x="5410200" y="42672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0">
                <a:solidFill>
                  <a:srgbClr val="C52817"/>
                </a:solidFill>
              </a:rPr>
              <a:t>Gasoline</a:t>
            </a:r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 rot="1443431">
            <a:off x="5562600" y="51816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0">
                <a:solidFill>
                  <a:srgbClr val="C52817"/>
                </a:solidFill>
              </a:rPr>
              <a:t>Diesel</a:t>
            </a:r>
          </a:p>
        </p:txBody>
      </p:sp>
      <p:sp>
        <p:nvSpPr>
          <p:cNvPr id="16404" name="Text Box 18"/>
          <p:cNvSpPr txBox="1">
            <a:spLocks noChangeArrowheads="1"/>
          </p:cNvSpPr>
          <p:nvPr/>
        </p:nvSpPr>
        <p:spPr bwMode="auto">
          <a:xfrm>
            <a:off x="7391400" y="40386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0">
                <a:solidFill>
                  <a:schemeClr val="folHlink"/>
                </a:solidFill>
              </a:rPr>
              <a:t>Car</a:t>
            </a:r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 rot="-1085634">
            <a:off x="7162800" y="36576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0">
                <a:solidFill>
                  <a:schemeClr val="folHlink"/>
                </a:solidFill>
              </a:rPr>
              <a:t>Truck</a:t>
            </a:r>
          </a:p>
        </p:txBody>
      </p:sp>
      <p:sp>
        <p:nvSpPr>
          <p:cNvPr id="16406" name="Text Box 20"/>
          <p:cNvSpPr txBox="1">
            <a:spLocks noChangeArrowheads="1"/>
          </p:cNvSpPr>
          <p:nvPr/>
        </p:nvSpPr>
        <p:spPr bwMode="auto">
          <a:xfrm rot="-1085634">
            <a:off x="7239000" y="48768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0">
                <a:solidFill>
                  <a:schemeClr val="folHlink"/>
                </a:solidFill>
              </a:rPr>
              <a:t>Truck</a:t>
            </a:r>
          </a:p>
        </p:txBody>
      </p:sp>
      <p:sp>
        <p:nvSpPr>
          <p:cNvPr id="16407" name="Text Box 21"/>
          <p:cNvSpPr txBox="1">
            <a:spLocks noChangeArrowheads="1"/>
          </p:cNvSpPr>
          <p:nvPr/>
        </p:nvSpPr>
        <p:spPr bwMode="auto">
          <a:xfrm>
            <a:off x="7391400" y="52578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0">
                <a:solidFill>
                  <a:schemeClr val="folHlink"/>
                </a:solidFill>
              </a:rPr>
              <a:t>Car</a:t>
            </a:r>
          </a:p>
        </p:txBody>
      </p:sp>
      <p:sp>
        <p:nvSpPr>
          <p:cNvPr id="16408" name="Text Box 22"/>
          <p:cNvSpPr txBox="1">
            <a:spLocks noChangeArrowheads="1"/>
          </p:cNvSpPr>
          <p:nvPr/>
        </p:nvSpPr>
        <p:spPr bwMode="auto">
          <a:xfrm rot="1054791">
            <a:off x="7162800" y="46482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0">
                <a:solidFill>
                  <a:schemeClr val="folHlink"/>
                </a:solidFill>
              </a:rPr>
              <a:t>SUV</a:t>
            </a:r>
          </a:p>
        </p:txBody>
      </p:sp>
      <p:sp>
        <p:nvSpPr>
          <p:cNvPr id="16409" name="Text Box 23"/>
          <p:cNvSpPr txBox="1">
            <a:spLocks noChangeArrowheads="1"/>
          </p:cNvSpPr>
          <p:nvPr/>
        </p:nvSpPr>
        <p:spPr bwMode="auto">
          <a:xfrm rot="1054791">
            <a:off x="7162800" y="58674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0">
                <a:solidFill>
                  <a:schemeClr val="folHlink"/>
                </a:solidFill>
              </a:rPr>
              <a:t>SUV</a:t>
            </a:r>
          </a:p>
        </p:txBody>
      </p:sp>
      <p:sp>
        <p:nvSpPr>
          <p:cNvPr id="16410" name="Text Box 24"/>
          <p:cNvSpPr txBox="1">
            <a:spLocks noChangeArrowheads="1"/>
          </p:cNvSpPr>
          <p:nvPr/>
        </p:nvSpPr>
        <p:spPr bwMode="auto">
          <a:xfrm>
            <a:off x="8077200" y="3657600"/>
            <a:ext cx="7620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800" b="0"/>
              <a:t>e</a:t>
            </a:r>
            <a:r>
              <a:rPr lang="en-US" sz="1800" b="0" baseline="-25000"/>
              <a:t>1</a:t>
            </a:r>
          </a:p>
          <a:p>
            <a:pPr algn="l" eaLnBrk="1" hangingPunct="1"/>
            <a:r>
              <a:rPr lang="en-US" sz="1800" b="0"/>
              <a:t>e</a:t>
            </a:r>
            <a:r>
              <a:rPr lang="en-US" sz="1800" b="0" baseline="-25000"/>
              <a:t>2</a:t>
            </a:r>
          </a:p>
          <a:p>
            <a:pPr algn="l" eaLnBrk="1" hangingPunct="1"/>
            <a:r>
              <a:rPr lang="en-US" sz="1800" b="0"/>
              <a:t>e</a:t>
            </a:r>
            <a:r>
              <a:rPr lang="en-US" sz="1800" b="0" baseline="-25000"/>
              <a:t>3</a:t>
            </a:r>
          </a:p>
          <a:p>
            <a:pPr algn="l" eaLnBrk="1" hangingPunct="1"/>
            <a:r>
              <a:rPr lang="en-US" sz="1800" b="0"/>
              <a:t>e</a:t>
            </a:r>
            <a:r>
              <a:rPr lang="en-US" sz="1800" b="0" baseline="-25000"/>
              <a:t>4</a:t>
            </a:r>
          </a:p>
          <a:p>
            <a:pPr algn="l" eaLnBrk="1" hangingPunct="1"/>
            <a:r>
              <a:rPr lang="en-US" sz="1800" b="0"/>
              <a:t>e</a:t>
            </a:r>
            <a:r>
              <a:rPr lang="en-US" sz="1800" b="0" baseline="-25000"/>
              <a:t>5</a:t>
            </a:r>
          </a:p>
          <a:p>
            <a:pPr algn="l" eaLnBrk="1" hangingPunct="1"/>
            <a:r>
              <a:rPr lang="en-US" sz="1800" b="0"/>
              <a:t>e</a:t>
            </a:r>
            <a:r>
              <a:rPr lang="en-US" sz="1800" b="0" baseline="-25000"/>
              <a:t>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Probability Concepts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1295400"/>
          <a:ext cx="8763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D26767FA-4C60-4C95-99E3-D33D47C5DFC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B969D945-7D99-49FB-B6B8-AC8588C17AA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Concepts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391400" cy="41148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folHlink"/>
                </a:solidFill>
              </a:rPr>
              <a:t>Mutually Exclusive Events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800" smtClean="0"/>
              <a:t>If </a:t>
            </a:r>
            <a:r>
              <a:rPr lang="tr-TR" sz="2800" smtClean="0"/>
              <a:t>event A</a:t>
            </a:r>
            <a:r>
              <a:rPr lang="en-US" sz="2800" smtClean="0"/>
              <a:t> occurs, then </a:t>
            </a:r>
            <a:r>
              <a:rPr lang="tr-TR" sz="2800" smtClean="0"/>
              <a:t>event B</a:t>
            </a:r>
            <a:r>
              <a:rPr lang="en-US" sz="2800" smtClean="0"/>
              <a:t> cannot occur</a:t>
            </a:r>
          </a:p>
          <a:p>
            <a:pPr lvl="1" eaLnBrk="1" hangingPunct="1">
              <a:lnSpc>
                <a:spcPct val="120000"/>
              </a:lnSpc>
            </a:pPr>
            <a:r>
              <a:rPr lang="tr-TR" sz="2800" smtClean="0"/>
              <a:t>A</a:t>
            </a:r>
            <a:r>
              <a:rPr lang="en-US" sz="2800" smtClean="0"/>
              <a:t> and </a:t>
            </a:r>
            <a:r>
              <a:rPr lang="tr-TR" sz="2800" smtClean="0"/>
              <a:t>B</a:t>
            </a:r>
            <a:r>
              <a:rPr lang="en-US" sz="2800" smtClean="0"/>
              <a:t> have no common elements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1828800" y="4343400"/>
            <a:ext cx="1524000" cy="1447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sz="2400" b="0"/>
              <a:t>Black 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0"/>
              <a:t>Cards</a:t>
            </a:r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3657600" y="4114800"/>
            <a:ext cx="1524000" cy="1447800"/>
          </a:xfrm>
          <a:prstGeom prst="ellipse">
            <a:avLst/>
          </a:prstGeom>
          <a:solidFill>
            <a:srgbClr val="FEC6D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sz="2400" b="0">
                <a:solidFill>
                  <a:schemeClr val="hlink"/>
                </a:solidFill>
              </a:rPr>
              <a:t>Red 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0">
                <a:solidFill>
                  <a:schemeClr val="hlink"/>
                </a:solidFill>
              </a:rPr>
              <a:t>Cards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5257800" y="373380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400" b="0">
                <a:solidFill>
                  <a:schemeClr val="folHlink"/>
                </a:solidFill>
              </a:rPr>
              <a:t>A card cannot be Black and Red at the same time.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1981200" y="4033838"/>
            <a:ext cx="390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tr-TR" sz="2400" b="0"/>
              <a:t>A</a:t>
            </a:r>
            <a:endParaRPr lang="en-US" sz="2400" b="0" baseline="-2500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3733800" y="3881438"/>
            <a:ext cx="390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tr-TR" sz="2400" b="0"/>
              <a:t>B</a:t>
            </a:r>
            <a:endParaRPr lang="en-US" sz="2400" b="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57510E88-A40D-4C95-AFDF-191E8BF0FD0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37338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folHlink"/>
                </a:solidFill>
              </a:rPr>
              <a:t>Independent and Dependent Events</a:t>
            </a:r>
          </a:p>
          <a:p>
            <a:pPr lvl="1" eaLnBrk="1" hangingPunct="1">
              <a:spcBef>
                <a:spcPct val="85000"/>
              </a:spcBef>
            </a:pPr>
            <a:r>
              <a:rPr lang="en-US" sz="2800" smtClean="0">
                <a:solidFill>
                  <a:schemeClr val="folHlink"/>
                </a:solidFill>
              </a:rPr>
              <a:t>Independent:</a:t>
            </a:r>
            <a:r>
              <a:rPr lang="en-US" sz="2800" smtClean="0"/>
              <a:t>  Occurrence of one does not	 			     influence the probability of 				     occurrence of the other</a:t>
            </a:r>
          </a:p>
          <a:p>
            <a:pPr lvl="1" eaLnBrk="1" hangingPunct="1"/>
            <a:endParaRPr lang="en-US" sz="2800" smtClean="0"/>
          </a:p>
          <a:p>
            <a:pPr lvl="1" eaLnBrk="1" hangingPunct="1"/>
            <a:r>
              <a:rPr lang="en-US" sz="2800" smtClean="0">
                <a:solidFill>
                  <a:schemeClr val="folHlink"/>
                </a:solidFill>
              </a:rPr>
              <a:t>Dependent:</a:t>
            </a:r>
            <a:r>
              <a:rPr lang="en-US" sz="2800" smtClean="0"/>
              <a:t>  Occurrence of one affects the 				    probability of the other</a:t>
            </a:r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 eaLnBrk="1" hangingPunct="1"/>
            <a:r>
              <a:rPr lang="en-US" smtClean="0"/>
              <a:t>Probability Concepts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E79EF41A-A7B4-4E2A-A2DA-E7A38875CCA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20484" name="Rectangle 13"/>
          <p:cNvSpPr>
            <a:spLocks noChangeArrowheads="1"/>
          </p:cNvSpPr>
          <p:nvPr/>
        </p:nvSpPr>
        <p:spPr bwMode="auto">
          <a:xfrm>
            <a:off x="1828800" y="4267200"/>
            <a:ext cx="5029200" cy="838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485" name="Rectangle 11"/>
          <p:cNvSpPr>
            <a:spLocks noChangeArrowheads="1"/>
          </p:cNvSpPr>
          <p:nvPr/>
        </p:nvSpPr>
        <p:spPr bwMode="auto">
          <a:xfrm>
            <a:off x="1752600" y="2057400"/>
            <a:ext cx="5715000" cy="8382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1371600" y="1600200"/>
            <a:ext cx="762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>
                <a:solidFill>
                  <a:schemeClr val="folHlink"/>
                </a:solidFill>
              </a:rPr>
              <a:t>Independent Events</a:t>
            </a:r>
          </a:p>
          <a:p>
            <a:pPr marL="693738" lvl="1" indent="-268288" algn="l" defTabSz="852488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300" b="0"/>
              <a:t>	</a:t>
            </a:r>
            <a:r>
              <a:rPr lang="tr-TR" sz="2300" b="0"/>
              <a:t>A</a:t>
            </a:r>
            <a:r>
              <a:rPr lang="en-US" sz="2300" b="0"/>
              <a:t> = heads on one flip of fair coin</a:t>
            </a:r>
          </a:p>
          <a:p>
            <a:pPr marL="693738" lvl="1" indent="-268288" algn="l" defTabSz="852488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300" b="0"/>
              <a:t>	</a:t>
            </a:r>
            <a:r>
              <a:rPr lang="tr-TR" sz="2300" b="0"/>
              <a:t>B</a:t>
            </a:r>
            <a:r>
              <a:rPr lang="en-US" sz="2300" b="0"/>
              <a:t> = heads on second flip of same coin</a:t>
            </a:r>
          </a:p>
          <a:p>
            <a:pPr marL="693738" lvl="1" indent="-268288" algn="l" defTabSz="852488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300" b="0"/>
              <a:t>Result of second flip does </a:t>
            </a:r>
            <a:r>
              <a:rPr lang="en-US" sz="2300" b="0" u="sng">
                <a:solidFill>
                  <a:schemeClr val="folHlink"/>
                </a:solidFill>
              </a:rPr>
              <a:t>not</a:t>
            </a:r>
            <a:r>
              <a:rPr lang="en-US" sz="2300" b="0"/>
              <a:t> depend on the result of the first flip.</a:t>
            </a:r>
          </a:p>
          <a:p>
            <a:pPr marL="320675" indent="-320675" algn="l" defTabSz="852488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>
                <a:solidFill>
                  <a:schemeClr val="folHlink"/>
                </a:solidFill>
              </a:rPr>
              <a:t>Dependent Events</a:t>
            </a:r>
          </a:p>
          <a:p>
            <a:pPr marL="693738" lvl="1" indent="-268288" algn="l" defTabSz="852488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300" b="0"/>
              <a:t>	</a:t>
            </a:r>
            <a:r>
              <a:rPr lang="tr-TR" sz="2300" b="0"/>
              <a:t>A</a:t>
            </a:r>
            <a:r>
              <a:rPr lang="en-US" sz="2300" b="0"/>
              <a:t> = rain forecasted on the news</a:t>
            </a:r>
          </a:p>
          <a:p>
            <a:pPr marL="693738" lvl="1" indent="-268288" algn="l" defTabSz="852488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300" b="0"/>
              <a:t>	</a:t>
            </a:r>
            <a:r>
              <a:rPr lang="tr-TR" sz="2300" b="0"/>
              <a:t>B</a:t>
            </a:r>
            <a:r>
              <a:rPr lang="en-US" sz="2300" b="0"/>
              <a:t> = take umbrella to work </a:t>
            </a:r>
          </a:p>
          <a:p>
            <a:pPr marL="693738" lvl="1" indent="-268288" algn="l" defTabSz="852488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300" b="0"/>
              <a:t> Probability of the second event </a:t>
            </a:r>
            <a:r>
              <a:rPr lang="en-US" sz="2300" b="0" u="sng">
                <a:solidFill>
                  <a:schemeClr val="folHlink"/>
                </a:solidFill>
              </a:rPr>
              <a:t>is</a:t>
            </a:r>
            <a:r>
              <a:rPr lang="en-US" sz="2300" b="0"/>
              <a:t> affected by the occurrence of the first event</a:t>
            </a:r>
          </a:p>
        </p:txBody>
      </p: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</p:spPr>
        <p:txBody>
          <a:bodyPr/>
          <a:lstStyle/>
          <a:p>
            <a:pPr eaLnBrk="1" hangingPunct="1"/>
            <a:r>
              <a:rPr lang="en-US" sz="3700" smtClean="0"/>
              <a:t>Independent vs. Dependent Events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Lottery Example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Claims: Certain numbers appear very often and one after another!!!</a:t>
            </a:r>
          </a:p>
          <a:p>
            <a:pPr eaLnBrk="1" hangingPunct="1"/>
            <a:r>
              <a:rPr lang="tr-TR" smtClean="0"/>
              <a:t>Is one week result of a lottery is dependent on the other week’s result?</a:t>
            </a:r>
          </a:p>
          <a:p>
            <a:pPr eaLnBrk="1" hangingPunct="1"/>
            <a:r>
              <a:rPr lang="tr-TR" smtClean="0"/>
              <a:t>Does the balls have a memory?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C8B4301A-6457-4E9B-BD79-ED92BB4021F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5D8014F4-E6E0-4A07-BFBE-E54C93354FF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781800" cy="914400"/>
          </a:xfrm>
        </p:spPr>
        <p:txBody>
          <a:bodyPr/>
          <a:lstStyle/>
          <a:p>
            <a:pPr defTabSz="914400" eaLnBrk="1" hangingPunct="1"/>
            <a:r>
              <a:rPr lang="en-US" smtClean="0">
                <a:latin typeface="Arial" charset="0"/>
              </a:rPr>
              <a:t>Important Terms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8077200" cy="4495800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>
                <a:solidFill>
                  <a:schemeClr val="folHlink"/>
                </a:solidFill>
              </a:rPr>
              <a:t>Probability</a:t>
            </a:r>
            <a:r>
              <a:rPr lang="en-US" smtClean="0"/>
              <a:t> – the chance that an uncertain event will occur (always between 0 and 1)</a:t>
            </a:r>
          </a:p>
          <a:p>
            <a:pPr marL="342900" indent="-342900" defTabSz="914400" eaLnBrk="1" hangingPunct="1"/>
            <a:r>
              <a:rPr lang="en-US" smtClean="0">
                <a:solidFill>
                  <a:schemeClr val="folHlink"/>
                </a:solidFill>
              </a:rPr>
              <a:t>Experiment</a:t>
            </a:r>
            <a:r>
              <a:rPr lang="en-US" smtClean="0"/>
              <a:t> – a process of obtaining outcomes for uncertain events</a:t>
            </a:r>
          </a:p>
          <a:p>
            <a:pPr marL="342900" indent="-342900" defTabSz="914400" eaLnBrk="1" hangingPunct="1"/>
            <a:r>
              <a:rPr lang="en-US" smtClean="0">
                <a:solidFill>
                  <a:schemeClr val="folHlink"/>
                </a:solidFill>
              </a:rPr>
              <a:t>Elementary Event</a:t>
            </a:r>
            <a:r>
              <a:rPr lang="en-US" smtClean="0"/>
              <a:t> – the most basic outcome possible from a simple experiment</a:t>
            </a:r>
          </a:p>
          <a:p>
            <a:pPr marL="342900" indent="-342900" defTabSz="914400" eaLnBrk="1" hangingPunct="1"/>
            <a:r>
              <a:rPr lang="en-US" smtClean="0">
                <a:solidFill>
                  <a:schemeClr val="folHlink"/>
                </a:solidFill>
              </a:rPr>
              <a:t>Sample Space</a:t>
            </a:r>
            <a:r>
              <a:rPr lang="en-US" smtClean="0"/>
              <a:t> – the collection of all possible elementary outcomes</a:t>
            </a:r>
          </a:p>
          <a:p>
            <a:pPr marL="342900" indent="-342900" defTabSz="914400" eaLnBrk="1" hangingPunct="1"/>
            <a:endParaRPr lang="en-US" smtClean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Probability Rules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Tahoma" pitchFamily="34" charset="0"/>
              <a:buAutoNum type="arabicPeriod"/>
            </a:pPr>
            <a:r>
              <a:rPr lang="tr-TR" smtClean="0"/>
              <a:t>Complement Rule</a:t>
            </a:r>
          </a:p>
          <a:p>
            <a:pPr marL="514350" indent="-514350" eaLnBrk="1" hangingPunct="1">
              <a:buFont typeface="Tahoma" pitchFamily="34" charset="0"/>
              <a:buAutoNum type="arabicPeriod"/>
            </a:pPr>
            <a:r>
              <a:rPr lang="tr-TR" smtClean="0"/>
              <a:t>Addition Rule</a:t>
            </a:r>
          </a:p>
          <a:p>
            <a:pPr marL="514350" indent="-514350" eaLnBrk="1" hangingPunct="1">
              <a:buFont typeface="Tahoma" pitchFamily="34" charset="0"/>
              <a:buAutoNum type="arabicPeriod"/>
            </a:pPr>
            <a:r>
              <a:rPr lang="tr-TR" smtClean="0"/>
              <a:t>Multiplication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7E2B250C-C0BF-402F-8902-9B66F72A7AA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6A74967C-0064-4721-A454-615D8102367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1. </a:t>
            </a:r>
            <a:r>
              <a:rPr lang="en-US" smtClean="0"/>
              <a:t>Complement Rule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dirty="0" smtClean="0"/>
              <a:t>The </a:t>
            </a:r>
            <a:r>
              <a:rPr lang="en-US" sz="2700" dirty="0" smtClean="0">
                <a:solidFill>
                  <a:schemeClr val="folHlink"/>
                </a:solidFill>
              </a:rPr>
              <a:t>complement</a:t>
            </a:r>
            <a:r>
              <a:rPr lang="en-US" sz="2700" i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smtClean="0"/>
              <a:t>of an event </a:t>
            </a:r>
            <a:r>
              <a:rPr lang="tr-TR" sz="2700" dirty="0" smtClean="0"/>
              <a:t>A</a:t>
            </a:r>
            <a:r>
              <a:rPr lang="en-US" sz="2700" dirty="0" smtClean="0"/>
              <a:t> is the collection of all possible elementary events </a:t>
            </a:r>
            <a:r>
              <a:rPr lang="en-US" sz="2700" b="1" dirty="0" smtClean="0"/>
              <a:t>not</a:t>
            </a:r>
            <a:r>
              <a:rPr lang="en-US" sz="2700" dirty="0" smtClean="0"/>
              <a:t> contained in event </a:t>
            </a:r>
            <a:r>
              <a:rPr lang="tr-TR" sz="2700" dirty="0" smtClean="0"/>
              <a:t>A</a:t>
            </a:r>
            <a:r>
              <a:rPr lang="en-US" sz="2700" dirty="0" smtClean="0"/>
              <a:t>.  The complement of event </a:t>
            </a:r>
            <a:r>
              <a:rPr lang="tr-TR" sz="2700" dirty="0" smtClean="0"/>
              <a:t>A</a:t>
            </a:r>
            <a:r>
              <a:rPr lang="en-US" sz="2700" dirty="0" smtClean="0"/>
              <a:t> is represented by</a:t>
            </a:r>
            <a:r>
              <a:rPr lang="en-US" sz="800" dirty="0" smtClean="0"/>
              <a:t> </a:t>
            </a:r>
            <a:r>
              <a:rPr lang="en-US" sz="2700" dirty="0" smtClean="0"/>
              <a:t> </a:t>
            </a:r>
            <a:r>
              <a:rPr lang="tr-TR" sz="2700" dirty="0" smtClean="0"/>
              <a:t>A</a:t>
            </a:r>
            <a:r>
              <a:rPr lang="en-US" sz="2700" dirty="0" smtClean="0"/>
              <a:t>.</a:t>
            </a:r>
          </a:p>
          <a:p>
            <a:pPr eaLnBrk="1" hangingPunct="1">
              <a:defRPr/>
            </a:pPr>
            <a:endParaRPr lang="en-US" sz="2700" dirty="0" smtClean="0"/>
          </a:p>
          <a:p>
            <a:pPr eaLnBrk="1" hangingPunct="1">
              <a:defRPr/>
            </a:pPr>
            <a:r>
              <a:rPr lang="en-US" dirty="0" smtClean="0">
                <a:solidFill>
                  <a:schemeClr val="folHlink"/>
                </a:solidFill>
              </a:rPr>
              <a:t>Complement Rule:</a:t>
            </a:r>
            <a:endParaRPr lang="en-US" sz="2700" dirty="0" smtClean="0">
              <a:solidFill>
                <a:schemeClr val="folHlink"/>
              </a:solidFill>
            </a:endParaRPr>
          </a:p>
          <a:p>
            <a:pPr eaLnBrk="1" hangingPunct="1">
              <a:defRPr/>
            </a:pPr>
            <a:endParaRPr lang="en-US" sz="2700" dirty="0" smtClean="0">
              <a:solidFill>
                <a:schemeClr val="folHlink"/>
              </a:solidFill>
            </a:endParaRPr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3581400" y="2971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5867400" y="4495800"/>
            <a:ext cx="2819400" cy="1066800"/>
          </a:xfrm>
          <a:prstGeom prst="rect">
            <a:avLst/>
          </a:prstGeom>
          <a:solidFill>
            <a:srgbClr val="33CC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7315200" y="4648200"/>
            <a:ext cx="1066800" cy="8382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5867400" y="3200400"/>
            <a:ext cx="2819400" cy="10668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62" name="Oval 11"/>
          <p:cNvSpPr>
            <a:spLocks noChangeArrowheads="1"/>
          </p:cNvSpPr>
          <p:nvPr/>
        </p:nvSpPr>
        <p:spPr bwMode="auto">
          <a:xfrm>
            <a:off x="7315200" y="3352800"/>
            <a:ext cx="1066800" cy="8382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6400800" y="4800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tr-TR" sz="2400" b="0"/>
              <a:t>A</a:t>
            </a:r>
            <a:endParaRPr lang="en-US" sz="2400" b="0"/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>
            <a:off x="6477000" y="487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7620000" y="3505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tr-TR" sz="2400" b="0"/>
              <a:t>A</a:t>
            </a:r>
            <a:endParaRPr lang="en-US" sz="2400" b="0"/>
          </a:p>
        </p:txBody>
      </p:sp>
      <p:sp>
        <p:nvSpPr>
          <p:cNvPr id="23566" name="Rectangle 16"/>
          <p:cNvSpPr>
            <a:spLocks noChangeArrowheads="1"/>
          </p:cNvSpPr>
          <p:nvPr/>
        </p:nvSpPr>
        <p:spPr bwMode="auto">
          <a:xfrm>
            <a:off x="5105400" y="5715000"/>
            <a:ext cx="60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400" b="0"/>
              <a:t>Or,</a:t>
            </a:r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>
            <a:off x="45720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 flipV="1">
            <a:off x="4572000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47800" y="4615190"/>
            <a:ext cx="2957733" cy="5232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tr-TR">
                <a:noFill/>
              </a:rPr>
              <a:t> </a:t>
            </a:r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48180" y="5753100"/>
            <a:ext cx="2957605" cy="52322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tr-TR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783638" cy="914400"/>
          </a:xfrm>
        </p:spPr>
        <p:txBody>
          <a:bodyPr/>
          <a:lstStyle/>
          <a:p>
            <a:r>
              <a:rPr lang="tr-TR" smtClean="0"/>
              <a:t>The Intersection and Union of 2 Events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724400"/>
          </a:xfrm>
        </p:spPr>
        <p:txBody>
          <a:bodyPr/>
          <a:lstStyle/>
          <a:p>
            <a:r>
              <a:rPr lang="tr-TR" smtClean="0"/>
              <a:t>Given 2 events A and B,</a:t>
            </a:r>
          </a:p>
          <a:p>
            <a:pPr lvl="1"/>
            <a:r>
              <a:rPr lang="en-US" smtClean="0"/>
              <a:t>The </a:t>
            </a:r>
            <a:r>
              <a:rPr lang="en-US" b="1" smtClean="0"/>
              <a:t>intersection of </a:t>
            </a:r>
            <a:r>
              <a:rPr lang="en-US" b="1" i="1" smtClean="0"/>
              <a:t>A </a:t>
            </a:r>
            <a:r>
              <a:rPr lang="en-US" b="1" smtClean="0"/>
              <a:t>and </a:t>
            </a:r>
            <a:r>
              <a:rPr lang="en-US" b="1" i="1" smtClean="0"/>
              <a:t>B </a:t>
            </a:r>
            <a:r>
              <a:rPr lang="en-US" smtClean="0"/>
              <a:t>is the event consisting of the sample space outcomes belonging to both </a:t>
            </a:r>
            <a:r>
              <a:rPr lang="en-US" i="1" smtClean="0"/>
              <a:t>A</a:t>
            </a:r>
            <a:r>
              <a:rPr lang="tr-TR" i="1" smtClean="0"/>
              <a:t> </a:t>
            </a:r>
            <a:r>
              <a:rPr lang="en-US" smtClean="0"/>
              <a:t>and </a:t>
            </a:r>
            <a:r>
              <a:rPr lang="en-US" i="1" smtClean="0"/>
              <a:t>B</a:t>
            </a:r>
            <a:r>
              <a:rPr lang="en-US" smtClean="0"/>
              <a:t>. The intersection is denoted by ∩. Furthermore,</a:t>
            </a:r>
            <a:r>
              <a:rPr lang="tr-TR" smtClean="0"/>
              <a:t> ∩</a:t>
            </a:r>
            <a:r>
              <a:rPr lang="en-US" smtClean="0"/>
              <a:t> denotes </a:t>
            </a:r>
            <a:r>
              <a:rPr lang="en-US" b="1" smtClean="0"/>
              <a:t>the probability that </a:t>
            </a:r>
            <a:r>
              <a:rPr lang="en-US" b="1" i="1" smtClean="0"/>
              <a:t>both A</a:t>
            </a:r>
            <a:r>
              <a:rPr lang="tr-TR" b="1" i="1" smtClean="0"/>
              <a:t> </a:t>
            </a:r>
            <a:r>
              <a:rPr lang="en-US" b="1" i="1" smtClean="0"/>
              <a:t>and B will simultaneously occur.</a:t>
            </a:r>
            <a:endParaRPr lang="tr-TR" b="1" i="1" smtClean="0"/>
          </a:p>
          <a:p>
            <a:pPr lvl="1"/>
            <a:endParaRPr lang="en-US" b="1" i="1" smtClean="0"/>
          </a:p>
          <a:p>
            <a:pPr lvl="1"/>
            <a:r>
              <a:rPr lang="en-US" smtClean="0"/>
              <a:t>The </a:t>
            </a:r>
            <a:r>
              <a:rPr lang="en-US" b="1" smtClean="0"/>
              <a:t>union of </a:t>
            </a:r>
            <a:r>
              <a:rPr lang="en-US" b="1" i="1" smtClean="0"/>
              <a:t>A </a:t>
            </a:r>
            <a:r>
              <a:rPr lang="en-US" b="1" smtClean="0"/>
              <a:t>and </a:t>
            </a:r>
            <a:r>
              <a:rPr lang="en-US" b="1" i="1" smtClean="0"/>
              <a:t>B </a:t>
            </a:r>
            <a:r>
              <a:rPr lang="en-US" smtClean="0"/>
              <a:t>is the event consisting of the sample space outcomes belonging to </a:t>
            </a:r>
            <a:r>
              <a:rPr lang="en-US" i="1" smtClean="0"/>
              <a:t>A </a:t>
            </a:r>
            <a:r>
              <a:rPr lang="en-US" smtClean="0"/>
              <a:t>or </a:t>
            </a:r>
            <a:r>
              <a:rPr lang="en-US" i="1" smtClean="0"/>
              <a:t>B </a:t>
            </a:r>
            <a:r>
              <a:rPr lang="en-US" smtClean="0"/>
              <a:t>(or both).</a:t>
            </a:r>
            <a:r>
              <a:rPr lang="tr-TR" smtClean="0"/>
              <a:t> </a:t>
            </a:r>
            <a:r>
              <a:rPr lang="en-US" smtClean="0"/>
              <a:t>The union is denoted </a:t>
            </a:r>
            <a:r>
              <a:rPr lang="tr-TR" smtClean="0"/>
              <a:t> U</a:t>
            </a:r>
            <a:r>
              <a:rPr lang="en-US" smtClean="0"/>
              <a:t>. Furthermore, </a:t>
            </a:r>
            <a:r>
              <a:rPr lang="tr-TR" smtClean="0"/>
              <a:t>U </a:t>
            </a:r>
            <a:r>
              <a:rPr lang="en-US" smtClean="0"/>
              <a:t>denotes </a:t>
            </a:r>
            <a:r>
              <a:rPr lang="en-US" b="1" smtClean="0"/>
              <a:t>the probability that </a:t>
            </a:r>
            <a:r>
              <a:rPr lang="en-US" b="1" i="1" smtClean="0"/>
              <a:t>A or B (or both) will</a:t>
            </a:r>
            <a:r>
              <a:rPr lang="tr-TR" b="1" i="1" smtClean="0"/>
              <a:t> occur.</a:t>
            </a:r>
            <a:endParaRPr lang="tr-T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4-</a:t>
            </a:r>
            <a:fld id="{2AADC605-20AD-402F-A659-C864941245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Course In Business Statistics, 4th © 2006 Prentice-Hall, Inc.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C54CDECB-1296-4DBD-92C2-9330F8BC70E1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2209800" y="5105400"/>
            <a:ext cx="5257800" cy="762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352800" y="3962400"/>
            <a:ext cx="2895600" cy="685800"/>
          </a:xfrm>
          <a:prstGeom prst="rect">
            <a:avLst/>
          </a:prstGeom>
          <a:solidFill>
            <a:srgbClr val="FFFFD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381000"/>
            <a:ext cx="8250237" cy="838200"/>
          </a:xfrm>
        </p:spPr>
        <p:txBody>
          <a:bodyPr/>
          <a:lstStyle/>
          <a:p>
            <a:pPr eaLnBrk="1" hangingPunct="1"/>
            <a:r>
              <a:rPr lang="tr-TR" sz="3700" smtClean="0"/>
              <a:t>2. </a:t>
            </a:r>
            <a:r>
              <a:rPr lang="en-US" sz="3700" smtClean="0"/>
              <a:t>Addition Rule for Elementary Events</a:t>
            </a:r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648200"/>
          </a:xfrm>
        </p:spPr>
        <p:txBody>
          <a:bodyPr/>
          <a:lstStyle/>
          <a:p>
            <a:pPr eaLnBrk="1" hangingPunct="1"/>
            <a:r>
              <a:rPr lang="en-US" sz="3000" smtClean="0"/>
              <a:t>The probability of an event </a:t>
            </a:r>
            <a:r>
              <a:rPr lang="tr-TR" sz="3000" smtClean="0"/>
              <a:t>A</a:t>
            </a:r>
            <a:r>
              <a:rPr lang="en-US" sz="3000" baseline="-25000" smtClean="0"/>
              <a:t>i </a:t>
            </a:r>
            <a:r>
              <a:rPr lang="en-US" sz="3000" smtClean="0"/>
              <a:t> is equal to the sum of the probabilities of the elementary events forming </a:t>
            </a:r>
            <a:r>
              <a:rPr lang="tr-TR" sz="3000" smtClean="0"/>
              <a:t>A</a:t>
            </a:r>
            <a:r>
              <a:rPr lang="en-US" sz="3000" baseline="-25000" smtClean="0"/>
              <a:t>i</a:t>
            </a:r>
            <a:r>
              <a:rPr lang="en-US" sz="3000" smtClean="0"/>
              <a:t>.  </a:t>
            </a:r>
          </a:p>
          <a:p>
            <a:pPr eaLnBrk="1" hangingPunct="1"/>
            <a:endParaRPr lang="en-US" sz="3000" smtClean="0"/>
          </a:p>
          <a:p>
            <a:pPr eaLnBrk="1" hangingPunct="1">
              <a:lnSpc>
                <a:spcPct val="0"/>
              </a:lnSpc>
            </a:pPr>
            <a:r>
              <a:rPr lang="en-US" sz="3000" smtClean="0"/>
              <a:t>That is, if:</a:t>
            </a:r>
          </a:p>
          <a:p>
            <a:pPr algn="ctr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tr-TR" sz="3200" smtClean="0"/>
              <a:t>A</a:t>
            </a:r>
            <a:r>
              <a:rPr lang="en-US" sz="3200" baseline="-25000" smtClean="0"/>
              <a:t>i</a:t>
            </a:r>
            <a:r>
              <a:rPr lang="en-US" sz="3200" smtClean="0"/>
              <a:t> = {</a:t>
            </a:r>
            <a:r>
              <a:rPr lang="tr-TR" sz="3200" smtClean="0"/>
              <a:t>a</a:t>
            </a:r>
            <a:r>
              <a:rPr lang="en-US" sz="3200" baseline="-25000" smtClean="0"/>
              <a:t>1</a:t>
            </a:r>
            <a:r>
              <a:rPr lang="en-US" sz="3200" smtClean="0"/>
              <a:t>, </a:t>
            </a:r>
            <a:r>
              <a:rPr lang="tr-TR" sz="3200" smtClean="0"/>
              <a:t>a</a:t>
            </a:r>
            <a:r>
              <a:rPr lang="en-US" sz="3200" baseline="-25000" smtClean="0"/>
              <a:t>2</a:t>
            </a:r>
            <a:r>
              <a:rPr lang="en-US" sz="3200" smtClean="0"/>
              <a:t>, </a:t>
            </a:r>
            <a:r>
              <a:rPr lang="tr-TR" sz="3200" smtClean="0"/>
              <a:t>a</a:t>
            </a:r>
            <a:r>
              <a:rPr lang="en-US" sz="3200" baseline="-25000" smtClean="0"/>
              <a:t>3</a:t>
            </a:r>
            <a:r>
              <a:rPr lang="en-US" sz="3200" smtClean="0"/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/>
              <a:t>	then: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200" smtClean="0"/>
              <a:t>P(</a:t>
            </a:r>
            <a:r>
              <a:rPr lang="tr-TR" sz="3200" smtClean="0"/>
              <a:t>A</a:t>
            </a:r>
            <a:r>
              <a:rPr lang="en-US" sz="3200" baseline="-25000" smtClean="0"/>
              <a:t>i</a:t>
            </a:r>
            <a:r>
              <a:rPr lang="en-US" sz="3200" smtClean="0"/>
              <a:t>) = P(</a:t>
            </a:r>
            <a:r>
              <a:rPr lang="tr-TR" sz="3200" smtClean="0"/>
              <a:t>a</a:t>
            </a:r>
            <a:r>
              <a:rPr lang="en-US" sz="3200" baseline="-25000" smtClean="0"/>
              <a:t>1</a:t>
            </a:r>
            <a:r>
              <a:rPr lang="en-US" sz="3200" smtClean="0"/>
              <a:t>) + P(</a:t>
            </a:r>
            <a:r>
              <a:rPr lang="tr-TR" sz="3200" smtClean="0"/>
              <a:t>a</a:t>
            </a:r>
            <a:r>
              <a:rPr lang="en-US" sz="3200" baseline="-25000" smtClean="0"/>
              <a:t>2</a:t>
            </a:r>
            <a:r>
              <a:rPr lang="en-US" sz="3200" smtClean="0"/>
              <a:t>) + P(</a:t>
            </a:r>
            <a:r>
              <a:rPr lang="tr-TR" sz="3200" smtClean="0"/>
              <a:t>a</a:t>
            </a:r>
            <a:r>
              <a:rPr lang="en-US" sz="3200" baseline="-25000" smtClean="0"/>
              <a:t>3</a:t>
            </a:r>
            <a:r>
              <a:rPr lang="en-US" sz="3200" smtClean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FBFA6143-9995-44FD-BCDE-443AACB4F8C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707438" cy="838200"/>
          </a:xfrm>
        </p:spPr>
        <p:txBody>
          <a:bodyPr/>
          <a:lstStyle/>
          <a:p>
            <a:pPr eaLnBrk="1" hangingPunct="1"/>
            <a:r>
              <a:rPr lang="en-US" smtClean="0"/>
              <a:t>Addition Rule for Two Events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/>
              <a:t>(one or the other outcome happens)</a:t>
            </a:r>
            <a:endParaRPr lang="en-US" smtClean="0"/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295400" y="2286000"/>
            <a:ext cx="7010400" cy="525463"/>
          </a:xfrm>
          <a:prstGeom prst="rect">
            <a:avLst/>
          </a:prstGeom>
          <a:solidFill>
            <a:srgbClr val="FFFF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/>
              <a:t>P(</a:t>
            </a:r>
            <a:r>
              <a:rPr lang="tr-TR"/>
              <a:t>A</a:t>
            </a:r>
            <a:r>
              <a:rPr lang="en-US"/>
              <a:t> </a:t>
            </a:r>
            <a:r>
              <a:rPr lang="tr-TR" b="0"/>
              <a:t>U</a:t>
            </a:r>
            <a:r>
              <a:rPr lang="tr-TR"/>
              <a:t> B</a:t>
            </a:r>
            <a:r>
              <a:rPr lang="en-US"/>
              <a:t>) = P(</a:t>
            </a:r>
            <a:r>
              <a:rPr lang="tr-TR"/>
              <a:t>A</a:t>
            </a:r>
            <a:r>
              <a:rPr lang="en-US"/>
              <a:t>) + P(</a:t>
            </a:r>
            <a:r>
              <a:rPr lang="tr-TR"/>
              <a:t>B</a:t>
            </a:r>
            <a:r>
              <a:rPr lang="en-US"/>
              <a:t>) - P(</a:t>
            </a:r>
            <a:r>
              <a:rPr lang="tr-TR"/>
              <a:t>A</a:t>
            </a:r>
            <a:r>
              <a:rPr lang="en-US"/>
              <a:t> ∩ </a:t>
            </a:r>
            <a:r>
              <a:rPr lang="tr-TR"/>
              <a:t>B</a:t>
            </a:r>
            <a:r>
              <a:rPr lang="en-US"/>
              <a:t>)</a:t>
            </a:r>
          </a:p>
        </p:txBody>
      </p:sp>
      <p:sp>
        <p:nvSpPr>
          <p:cNvPr id="26630" name="Rectangle 34"/>
          <p:cNvSpPr>
            <a:spLocks noChangeArrowheads="1"/>
          </p:cNvSpPr>
          <p:nvPr/>
        </p:nvSpPr>
        <p:spPr bwMode="auto">
          <a:xfrm>
            <a:off x="3657600" y="3352800"/>
            <a:ext cx="220980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631" name="Oval 35"/>
          <p:cNvSpPr>
            <a:spLocks noChangeArrowheads="1"/>
          </p:cNvSpPr>
          <p:nvPr/>
        </p:nvSpPr>
        <p:spPr bwMode="auto">
          <a:xfrm>
            <a:off x="4495800" y="3505200"/>
            <a:ext cx="909638" cy="815975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632" name="Rectangle 36"/>
          <p:cNvSpPr>
            <a:spLocks noChangeArrowheads="1"/>
          </p:cNvSpPr>
          <p:nvPr/>
        </p:nvSpPr>
        <p:spPr bwMode="auto">
          <a:xfrm>
            <a:off x="990600" y="3352800"/>
            <a:ext cx="220980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633" name="Oval 37"/>
          <p:cNvSpPr>
            <a:spLocks noChangeArrowheads="1"/>
          </p:cNvSpPr>
          <p:nvPr/>
        </p:nvSpPr>
        <p:spPr bwMode="auto">
          <a:xfrm>
            <a:off x="1524000" y="3505200"/>
            <a:ext cx="909638" cy="815975"/>
          </a:xfrm>
          <a:prstGeom prst="ellipse">
            <a:avLst/>
          </a:prstGeom>
          <a:solidFill>
            <a:srgbClr val="FEC6D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634" name="Rectangle 38"/>
          <p:cNvSpPr>
            <a:spLocks noChangeArrowheads="1"/>
          </p:cNvSpPr>
          <p:nvPr/>
        </p:nvSpPr>
        <p:spPr bwMode="auto">
          <a:xfrm>
            <a:off x="1752600" y="36576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tr-TR" sz="2400">
                <a:solidFill>
                  <a:srgbClr val="FF0066"/>
                </a:solidFill>
              </a:rPr>
              <a:t>A</a:t>
            </a:r>
            <a:endParaRPr lang="en-US" sz="2400">
              <a:solidFill>
                <a:srgbClr val="FF0066"/>
              </a:solidFill>
            </a:endParaRPr>
          </a:p>
        </p:txBody>
      </p:sp>
      <p:sp>
        <p:nvSpPr>
          <p:cNvPr id="26635" name="Rectangle 39"/>
          <p:cNvSpPr>
            <a:spLocks noChangeArrowheads="1"/>
          </p:cNvSpPr>
          <p:nvPr/>
        </p:nvSpPr>
        <p:spPr bwMode="auto">
          <a:xfrm>
            <a:off x="4800600" y="36576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tr-TR" sz="2400">
                <a:solidFill>
                  <a:srgbClr val="00CC00"/>
                </a:solidFill>
              </a:rPr>
              <a:t>B</a:t>
            </a:r>
            <a:endParaRPr lang="en-US" sz="2400">
              <a:solidFill>
                <a:srgbClr val="00CC00"/>
              </a:solidFill>
            </a:endParaRPr>
          </a:p>
        </p:txBody>
      </p:sp>
      <p:sp>
        <p:nvSpPr>
          <p:cNvPr id="26636" name="Rectangle 45"/>
          <p:cNvSpPr>
            <a:spLocks noChangeArrowheads="1"/>
          </p:cNvSpPr>
          <p:nvPr/>
        </p:nvSpPr>
        <p:spPr bwMode="auto">
          <a:xfrm>
            <a:off x="6324600" y="3352800"/>
            <a:ext cx="220980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637" name="Oval 46"/>
          <p:cNvSpPr>
            <a:spLocks noChangeArrowheads="1"/>
          </p:cNvSpPr>
          <p:nvPr/>
        </p:nvSpPr>
        <p:spPr bwMode="auto">
          <a:xfrm>
            <a:off x="7162800" y="3505200"/>
            <a:ext cx="909638" cy="815975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638" name="Oval 48"/>
          <p:cNvSpPr>
            <a:spLocks noChangeArrowheads="1"/>
          </p:cNvSpPr>
          <p:nvPr/>
        </p:nvSpPr>
        <p:spPr bwMode="auto">
          <a:xfrm>
            <a:off x="6629400" y="3505200"/>
            <a:ext cx="909638" cy="815975"/>
          </a:xfrm>
          <a:prstGeom prst="ellipse">
            <a:avLst/>
          </a:prstGeom>
          <a:solidFill>
            <a:srgbClr val="FEC6D6">
              <a:alpha val="7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639" name="Rectangle 52"/>
          <p:cNvSpPr>
            <a:spLocks noChangeArrowheads="1"/>
          </p:cNvSpPr>
          <p:nvPr/>
        </p:nvSpPr>
        <p:spPr bwMode="auto">
          <a:xfrm>
            <a:off x="990600" y="4876800"/>
            <a:ext cx="76200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/>
              <a:t>P(</a:t>
            </a:r>
            <a:r>
              <a:rPr lang="tr-TR">
                <a:solidFill>
                  <a:srgbClr val="FF0066"/>
                </a:solidFill>
              </a:rPr>
              <a:t>A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tr-TR" b="0"/>
              <a:t>U</a:t>
            </a:r>
            <a:r>
              <a:rPr lang="en-US"/>
              <a:t> </a:t>
            </a:r>
            <a:r>
              <a:rPr lang="tr-TR">
                <a:solidFill>
                  <a:srgbClr val="00CC00"/>
                </a:solidFill>
              </a:rPr>
              <a:t>B</a:t>
            </a:r>
            <a:r>
              <a:rPr lang="en-US"/>
              <a:t>) = P(</a:t>
            </a:r>
            <a:r>
              <a:rPr lang="tr-TR">
                <a:solidFill>
                  <a:srgbClr val="FF0066"/>
                </a:solidFill>
              </a:rPr>
              <a:t>A</a:t>
            </a:r>
            <a:r>
              <a:rPr lang="en-US"/>
              <a:t>) + P(</a:t>
            </a:r>
            <a:r>
              <a:rPr lang="tr-TR">
                <a:solidFill>
                  <a:srgbClr val="00CC00"/>
                </a:solidFill>
              </a:rPr>
              <a:t>B</a:t>
            </a:r>
            <a:r>
              <a:rPr lang="en-US"/>
              <a:t>) - P(</a:t>
            </a:r>
            <a:r>
              <a:rPr lang="tr-TR">
                <a:solidFill>
                  <a:srgbClr val="FF0066"/>
                </a:solidFill>
              </a:rPr>
              <a:t>A</a:t>
            </a:r>
            <a:r>
              <a:rPr lang="en-US">
                <a:solidFill>
                  <a:srgbClr val="F8F8F8"/>
                </a:solidFill>
              </a:rPr>
              <a:t> </a:t>
            </a:r>
            <a:r>
              <a:rPr lang="en-US"/>
              <a:t>∩ </a:t>
            </a:r>
            <a:r>
              <a:rPr lang="tr-TR">
                <a:solidFill>
                  <a:srgbClr val="00CC00"/>
                </a:solidFill>
              </a:rPr>
              <a:t>B</a:t>
            </a:r>
            <a:r>
              <a:rPr lang="en-US"/>
              <a:t>)</a:t>
            </a:r>
          </a:p>
        </p:txBody>
      </p:sp>
      <p:sp>
        <p:nvSpPr>
          <p:cNvPr id="26640" name="Line 53"/>
          <p:cNvSpPr>
            <a:spLocks noChangeShapeType="1"/>
          </p:cNvSpPr>
          <p:nvPr/>
        </p:nvSpPr>
        <p:spPr bwMode="auto">
          <a:xfrm flipH="1" flipV="1">
            <a:off x="2209800" y="41148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41" name="Line 54"/>
          <p:cNvSpPr>
            <a:spLocks noChangeShapeType="1"/>
          </p:cNvSpPr>
          <p:nvPr/>
        </p:nvSpPr>
        <p:spPr bwMode="auto">
          <a:xfrm flipV="1">
            <a:off x="4953000" y="41148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42" name="Rectangle 56"/>
          <p:cNvSpPr>
            <a:spLocks noChangeArrowheads="1"/>
          </p:cNvSpPr>
          <p:nvPr/>
        </p:nvSpPr>
        <p:spPr bwMode="auto">
          <a:xfrm>
            <a:off x="5715000" y="5410200"/>
            <a:ext cx="2667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0">
                <a:solidFill>
                  <a:schemeClr val="folHlink"/>
                </a:solidFill>
              </a:rPr>
              <a:t>Don’t count common elements twice!</a:t>
            </a:r>
          </a:p>
        </p:txBody>
      </p:sp>
      <p:sp>
        <p:nvSpPr>
          <p:cNvPr id="26643" name="Rectangle 68"/>
          <p:cNvSpPr>
            <a:spLocks noChangeArrowheads="1"/>
          </p:cNvSpPr>
          <p:nvPr/>
        </p:nvSpPr>
        <p:spPr bwMode="auto">
          <a:xfrm>
            <a:off x="1143000" y="1676400"/>
            <a:ext cx="7010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buSzPct val="60000"/>
              <a:buFont typeface="Arial" charset="0"/>
              <a:buChar char="■"/>
            </a:pPr>
            <a:r>
              <a:rPr lang="en-US">
                <a:solidFill>
                  <a:schemeClr val="folHlink"/>
                </a:solidFill>
              </a:rPr>
              <a:t>  Addition Rule:</a:t>
            </a:r>
          </a:p>
        </p:txBody>
      </p:sp>
      <p:sp>
        <p:nvSpPr>
          <p:cNvPr id="26644" name="Rectangle 70"/>
          <p:cNvSpPr>
            <a:spLocks noChangeArrowheads="1"/>
          </p:cNvSpPr>
          <p:nvPr/>
        </p:nvSpPr>
        <p:spPr bwMode="auto">
          <a:xfrm>
            <a:off x="6629400" y="36576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tr-TR" sz="2400">
                <a:solidFill>
                  <a:srgbClr val="FF0066"/>
                </a:solidFill>
              </a:rPr>
              <a:t>A</a:t>
            </a:r>
            <a:endParaRPr lang="en-US" sz="2400">
              <a:solidFill>
                <a:srgbClr val="FF0066"/>
              </a:solidFill>
            </a:endParaRPr>
          </a:p>
        </p:txBody>
      </p:sp>
      <p:sp>
        <p:nvSpPr>
          <p:cNvPr id="26645" name="Rectangle 71"/>
          <p:cNvSpPr>
            <a:spLocks noChangeArrowheads="1"/>
          </p:cNvSpPr>
          <p:nvPr/>
        </p:nvSpPr>
        <p:spPr bwMode="auto">
          <a:xfrm>
            <a:off x="7543800" y="36576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tr-TR" sz="2400">
                <a:solidFill>
                  <a:srgbClr val="00CC00"/>
                </a:solidFill>
              </a:rPr>
              <a:t>B</a:t>
            </a:r>
            <a:endParaRPr lang="en-US" sz="2400">
              <a:solidFill>
                <a:srgbClr val="00CC00"/>
              </a:solidFill>
            </a:endParaRPr>
          </a:p>
        </p:txBody>
      </p:sp>
      <p:sp>
        <p:nvSpPr>
          <p:cNvPr id="26646" name="Freeform 72"/>
          <p:cNvSpPr>
            <a:spLocks/>
          </p:cNvSpPr>
          <p:nvPr/>
        </p:nvSpPr>
        <p:spPr bwMode="auto">
          <a:xfrm>
            <a:off x="7159625" y="3581400"/>
            <a:ext cx="395288" cy="669925"/>
          </a:xfrm>
          <a:custGeom>
            <a:avLst/>
            <a:gdLst>
              <a:gd name="T0" fmla="*/ 299899767 w 249"/>
              <a:gd name="T1" fmla="*/ 0 h 422"/>
              <a:gd name="T2" fmla="*/ 254536897 w 249"/>
              <a:gd name="T3" fmla="*/ 30241875 h 422"/>
              <a:gd name="T4" fmla="*/ 191532117 w 249"/>
              <a:gd name="T5" fmla="*/ 83165950 h 422"/>
              <a:gd name="T6" fmla="*/ 148690201 w 249"/>
              <a:gd name="T7" fmla="*/ 126007813 h 422"/>
              <a:gd name="T8" fmla="*/ 85685421 w 249"/>
              <a:gd name="T9" fmla="*/ 204133450 h 422"/>
              <a:gd name="T10" fmla="*/ 35282232 w 249"/>
              <a:gd name="T11" fmla="*/ 302418750 h 422"/>
              <a:gd name="T12" fmla="*/ 20161276 w 249"/>
              <a:gd name="T13" fmla="*/ 340221888 h 422"/>
              <a:gd name="T14" fmla="*/ 5040319 w 249"/>
              <a:gd name="T15" fmla="*/ 461189388 h 422"/>
              <a:gd name="T16" fmla="*/ 25201594 w 249"/>
              <a:gd name="T17" fmla="*/ 685482500 h 422"/>
              <a:gd name="T18" fmla="*/ 40322551 w 249"/>
              <a:gd name="T19" fmla="*/ 738406575 h 422"/>
              <a:gd name="T20" fmla="*/ 93246693 w 249"/>
              <a:gd name="T21" fmla="*/ 836691875 h 422"/>
              <a:gd name="T22" fmla="*/ 146169247 w 249"/>
              <a:gd name="T23" fmla="*/ 907256250 h 422"/>
              <a:gd name="T24" fmla="*/ 168851476 w 249"/>
              <a:gd name="T25" fmla="*/ 937498125 h 422"/>
              <a:gd name="T26" fmla="*/ 229335303 w 249"/>
              <a:gd name="T27" fmla="*/ 1013102813 h 422"/>
              <a:gd name="T28" fmla="*/ 299899767 w 249"/>
              <a:gd name="T29" fmla="*/ 1063505938 h 422"/>
              <a:gd name="T30" fmla="*/ 330141680 w 249"/>
              <a:gd name="T31" fmla="*/ 1040825325 h 422"/>
              <a:gd name="T32" fmla="*/ 350302956 w 249"/>
              <a:gd name="T33" fmla="*/ 1033264063 h 422"/>
              <a:gd name="T34" fmla="*/ 433467423 w 249"/>
              <a:gd name="T35" fmla="*/ 957659375 h 422"/>
              <a:gd name="T36" fmla="*/ 463709337 w 249"/>
              <a:gd name="T37" fmla="*/ 927417500 h 422"/>
              <a:gd name="T38" fmla="*/ 501512522 w 249"/>
              <a:gd name="T39" fmla="*/ 859374075 h 422"/>
              <a:gd name="T40" fmla="*/ 524193163 w 249"/>
              <a:gd name="T41" fmla="*/ 824091888 h 422"/>
              <a:gd name="T42" fmla="*/ 546875392 w 249"/>
              <a:gd name="T43" fmla="*/ 776208125 h 422"/>
              <a:gd name="T44" fmla="*/ 561996348 w 249"/>
              <a:gd name="T45" fmla="*/ 740925938 h 422"/>
              <a:gd name="T46" fmla="*/ 577117305 w 249"/>
              <a:gd name="T47" fmla="*/ 693043763 h 422"/>
              <a:gd name="T48" fmla="*/ 592238262 w 249"/>
              <a:gd name="T49" fmla="*/ 647680950 h 422"/>
              <a:gd name="T50" fmla="*/ 607359218 w 249"/>
              <a:gd name="T51" fmla="*/ 602318138 h 422"/>
              <a:gd name="T52" fmla="*/ 587197943 w 249"/>
              <a:gd name="T53" fmla="*/ 337700938 h 422"/>
              <a:gd name="T54" fmla="*/ 564515714 w 249"/>
              <a:gd name="T55" fmla="*/ 292338125 h 422"/>
              <a:gd name="T56" fmla="*/ 410786782 w 249"/>
              <a:gd name="T57" fmla="*/ 95765938 h 422"/>
              <a:gd name="T58" fmla="*/ 330141680 w 249"/>
              <a:gd name="T59" fmla="*/ 35282188 h 422"/>
              <a:gd name="T60" fmla="*/ 299899767 w 249"/>
              <a:gd name="T61" fmla="*/ 0 h 42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49" h="422">
                <a:moveTo>
                  <a:pt x="119" y="0"/>
                </a:moveTo>
                <a:cubicBezTo>
                  <a:pt x="113" y="4"/>
                  <a:pt x="107" y="8"/>
                  <a:pt x="101" y="12"/>
                </a:cubicBezTo>
                <a:cubicBezTo>
                  <a:pt x="95" y="21"/>
                  <a:pt x="85" y="27"/>
                  <a:pt x="76" y="33"/>
                </a:cubicBezTo>
                <a:cubicBezTo>
                  <a:pt x="72" y="40"/>
                  <a:pt x="66" y="46"/>
                  <a:pt x="59" y="50"/>
                </a:cubicBezTo>
                <a:cubicBezTo>
                  <a:pt x="51" y="60"/>
                  <a:pt x="43" y="72"/>
                  <a:pt x="34" y="81"/>
                </a:cubicBezTo>
                <a:cubicBezTo>
                  <a:pt x="29" y="94"/>
                  <a:pt x="22" y="109"/>
                  <a:pt x="14" y="120"/>
                </a:cubicBezTo>
                <a:cubicBezTo>
                  <a:pt x="13" y="125"/>
                  <a:pt x="8" y="135"/>
                  <a:pt x="8" y="135"/>
                </a:cubicBezTo>
                <a:cubicBezTo>
                  <a:pt x="7" y="151"/>
                  <a:pt x="5" y="167"/>
                  <a:pt x="2" y="183"/>
                </a:cubicBezTo>
                <a:cubicBezTo>
                  <a:pt x="3" y="207"/>
                  <a:pt x="0" y="246"/>
                  <a:pt x="10" y="272"/>
                </a:cubicBezTo>
                <a:cubicBezTo>
                  <a:pt x="11" y="279"/>
                  <a:pt x="13" y="286"/>
                  <a:pt x="16" y="293"/>
                </a:cubicBezTo>
                <a:cubicBezTo>
                  <a:pt x="19" y="308"/>
                  <a:pt x="26" y="321"/>
                  <a:pt x="37" y="332"/>
                </a:cubicBezTo>
                <a:cubicBezTo>
                  <a:pt x="46" y="341"/>
                  <a:pt x="46" y="353"/>
                  <a:pt x="58" y="360"/>
                </a:cubicBezTo>
                <a:cubicBezTo>
                  <a:pt x="59" y="367"/>
                  <a:pt x="61" y="368"/>
                  <a:pt x="67" y="372"/>
                </a:cubicBezTo>
                <a:cubicBezTo>
                  <a:pt x="74" y="384"/>
                  <a:pt x="79" y="395"/>
                  <a:pt x="91" y="402"/>
                </a:cubicBezTo>
                <a:cubicBezTo>
                  <a:pt x="95" y="408"/>
                  <a:pt x="111" y="422"/>
                  <a:pt x="119" y="422"/>
                </a:cubicBezTo>
                <a:cubicBezTo>
                  <a:pt x="119" y="422"/>
                  <a:pt x="129" y="413"/>
                  <a:pt x="131" y="413"/>
                </a:cubicBezTo>
                <a:cubicBezTo>
                  <a:pt x="137" y="408"/>
                  <a:pt x="131" y="411"/>
                  <a:pt x="139" y="410"/>
                </a:cubicBezTo>
                <a:cubicBezTo>
                  <a:pt x="151" y="401"/>
                  <a:pt x="160" y="389"/>
                  <a:pt x="172" y="380"/>
                </a:cubicBezTo>
                <a:cubicBezTo>
                  <a:pt x="175" y="374"/>
                  <a:pt x="178" y="371"/>
                  <a:pt x="184" y="368"/>
                </a:cubicBezTo>
                <a:cubicBezTo>
                  <a:pt x="189" y="359"/>
                  <a:pt x="193" y="349"/>
                  <a:pt x="199" y="341"/>
                </a:cubicBezTo>
                <a:cubicBezTo>
                  <a:pt x="200" y="334"/>
                  <a:pt x="205" y="334"/>
                  <a:pt x="208" y="327"/>
                </a:cubicBezTo>
                <a:cubicBezTo>
                  <a:pt x="209" y="320"/>
                  <a:pt x="213" y="314"/>
                  <a:pt x="217" y="308"/>
                </a:cubicBezTo>
                <a:cubicBezTo>
                  <a:pt x="218" y="302"/>
                  <a:pt x="221" y="299"/>
                  <a:pt x="223" y="294"/>
                </a:cubicBezTo>
                <a:cubicBezTo>
                  <a:pt x="224" y="288"/>
                  <a:pt x="226" y="281"/>
                  <a:pt x="229" y="275"/>
                </a:cubicBezTo>
                <a:cubicBezTo>
                  <a:pt x="230" y="269"/>
                  <a:pt x="232" y="263"/>
                  <a:pt x="235" y="257"/>
                </a:cubicBezTo>
                <a:cubicBezTo>
                  <a:pt x="236" y="251"/>
                  <a:pt x="238" y="245"/>
                  <a:pt x="241" y="239"/>
                </a:cubicBezTo>
                <a:cubicBezTo>
                  <a:pt x="243" y="206"/>
                  <a:pt x="249" y="166"/>
                  <a:pt x="233" y="134"/>
                </a:cubicBezTo>
                <a:cubicBezTo>
                  <a:pt x="232" y="128"/>
                  <a:pt x="228" y="121"/>
                  <a:pt x="224" y="116"/>
                </a:cubicBezTo>
                <a:cubicBezTo>
                  <a:pt x="219" y="90"/>
                  <a:pt x="181" y="56"/>
                  <a:pt x="163" y="38"/>
                </a:cubicBezTo>
                <a:cubicBezTo>
                  <a:pt x="154" y="29"/>
                  <a:pt x="143" y="16"/>
                  <a:pt x="131" y="14"/>
                </a:cubicBezTo>
                <a:cubicBezTo>
                  <a:pt x="127" y="7"/>
                  <a:pt x="119" y="7"/>
                  <a:pt x="119" y="0"/>
                </a:cubicBezTo>
                <a:close/>
              </a:path>
            </a:pathLst>
          </a:custGeom>
          <a:solidFill>
            <a:srgbClr val="969696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26647" name="Line 55"/>
          <p:cNvSpPr>
            <a:spLocks noChangeShapeType="1"/>
          </p:cNvSpPr>
          <p:nvPr/>
        </p:nvSpPr>
        <p:spPr bwMode="auto">
          <a:xfrm flipV="1">
            <a:off x="6934200" y="4038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48" name="Rectangle 73"/>
          <p:cNvSpPr>
            <a:spLocks noChangeArrowheads="1"/>
          </p:cNvSpPr>
          <p:nvPr/>
        </p:nvSpPr>
        <p:spPr bwMode="auto">
          <a:xfrm>
            <a:off x="5638800" y="4876800"/>
            <a:ext cx="2590800" cy="1219200"/>
          </a:xfrm>
          <a:prstGeom prst="rect">
            <a:avLst/>
          </a:prstGeom>
          <a:noFill/>
          <a:ln w="19050" algn="ctr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26649" name="Rectangle 74"/>
          <p:cNvSpPr>
            <a:spLocks noChangeArrowheads="1"/>
          </p:cNvSpPr>
          <p:nvPr/>
        </p:nvSpPr>
        <p:spPr bwMode="auto">
          <a:xfrm>
            <a:off x="3276600" y="3581400"/>
            <a:ext cx="3889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6650" name="Rectangle 75"/>
          <p:cNvSpPr>
            <a:spLocks noChangeArrowheads="1"/>
          </p:cNvSpPr>
          <p:nvPr/>
        </p:nvSpPr>
        <p:spPr bwMode="auto">
          <a:xfrm>
            <a:off x="5943600" y="3581400"/>
            <a:ext cx="3889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E5A8BDBF-8F12-4C30-A8BF-76A24085666C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27652" name="Oval 69"/>
          <p:cNvSpPr>
            <a:spLocks noChangeArrowheads="1"/>
          </p:cNvSpPr>
          <p:nvPr/>
        </p:nvSpPr>
        <p:spPr bwMode="auto">
          <a:xfrm>
            <a:off x="3810000" y="3962400"/>
            <a:ext cx="685800" cy="1219200"/>
          </a:xfrm>
          <a:prstGeom prst="ellipse">
            <a:avLst/>
          </a:prstGeom>
          <a:noFill/>
          <a:ln w="254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27653" name="Oval 70"/>
          <p:cNvSpPr>
            <a:spLocks noChangeArrowheads="1"/>
          </p:cNvSpPr>
          <p:nvPr/>
        </p:nvSpPr>
        <p:spPr bwMode="auto">
          <a:xfrm>
            <a:off x="3810000" y="4038600"/>
            <a:ext cx="1981200" cy="609600"/>
          </a:xfrm>
          <a:prstGeom prst="ellipse">
            <a:avLst/>
          </a:prstGeom>
          <a:noFill/>
          <a:ln w="25400" algn="ctr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27654" name="Line 71"/>
          <p:cNvSpPr>
            <a:spLocks noChangeShapeType="1"/>
          </p:cNvSpPr>
          <p:nvPr/>
        </p:nvSpPr>
        <p:spPr bwMode="auto">
          <a:xfrm>
            <a:off x="3505200" y="2743200"/>
            <a:ext cx="457200" cy="1295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27655" name="Line 72"/>
          <p:cNvSpPr>
            <a:spLocks noChangeShapeType="1"/>
          </p:cNvSpPr>
          <p:nvPr/>
        </p:nvSpPr>
        <p:spPr bwMode="auto">
          <a:xfrm>
            <a:off x="4495800" y="2743200"/>
            <a:ext cx="152400" cy="1295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2765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Addition Rule Example</a:t>
            </a:r>
          </a:p>
        </p:txBody>
      </p:sp>
      <p:sp>
        <p:nvSpPr>
          <p:cNvPr id="27657" name="Rectangle 5"/>
          <p:cNvSpPr>
            <a:spLocks noChangeArrowheads="1"/>
          </p:cNvSpPr>
          <p:nvPr/>
        </p:nvSpPr>
        <p:spPr bwMode="auto">
          <a:xfrm>
            <a:off x="838200" y="1752600"/>
            <a:ext cx="76200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/>
              <a:t>P(</a:t>
            </a:r>
            <a:r>
              <a:rPr lang="en-US" sz="2400">
                <a:solidFill>
                  <a:srgbClr val="FF0066"/>
                </a:solidFill>
              </a:rPr>
              <a:t>Red </a:t>
            </a:r>
            <a:r>
              <a:rPr lang="en-US" sz="2400"/>
              <a:t>or </a:t>
            </a:r>
            <a:r>
              <a:rPr lang="en-US" sz="2400">
                <a:solidFill>
                  <a:srgbClr val="00CC00"/>
                </a:solidFill>
              </a:rPr>
              <a:t>Ace</a:t>
            </a:r>
            <a:r>
              <a:rPr lang="en-US" sz="2400"/>
              <a:t>) = P(</a:t>
            </a:r>
            <a:r>
              <a:rPr lang="en-US" sz="2400">
                <a:solidFill>
                  <a:srgbClr val="FF0066"/>
                </a:solidFill>
              </a:rPr>
              <a:t>Red</a:t>
            </a:r>
            <a:r>
              <a:rPr lang="en-US" sz="2400"/>
              <a:t>) +P(</a:t>
            </a:r>
            <a:r>
              <a:rPr lang="en-US" sz="2400">
                <a:solidFill>
                  <a:srgbClr val="00CC00"/>
                </a:solidFill>
              </a:rPr>
              <a:t>Ace</a:t>
            </a:r>
            <a:r>
              <a:rPr lang="en-US" sz="2400"/>
              <a:t>) - P(</a:t>
            </a:r>
            <a:r>
              <a:rPr lang="en-US" sz="2400">
                <a:solidFill>
                  <a:schemeClr val="hlink"/>
                </a:solidFill>
              </a:rPr>
              <a:t>Red</a:t>
            </a:r>
            <a:r>
              <a:rPr lang="en-US" sz="2400">
                <a:solidFill>
                  <a:srgbClr val="F8F8F8"/>
                </a:solidFill>
              </a:rPr>
              <a:t> </a:t>
            </a:r>
            <a:r>
              <a:rPr lang="en-US" sz="2400"/>
              <a:t>and </a:t>
            </a:r>
            <a:r>
              <a:rPr lang="en-US" sz="2400">
                <a:solidFill>
                  <a:srgbClr val="00CC00"/>
                </a:solidFill>
              </a:rPr>
              <a:t>Ace)</a:t>
            </a:r>
            <a:endParaRPr lang="en-US" sz="2400"/>
          </a:p>
        </p:txBody>
      </p:sp>
      <p:sp>
        <p:nvSpPr>
          <p:cNvPr id="27658" name="Rectangle 67"/>
          <p:cNvSpPr>
            <a:spLocks noChangeArrowheads="1"/>
          </p:cNvSpPr>
          <p:nvPr/>
        </p:nvSpPr>
        <p:spPr bwMode="auto">
          <a:xfrm>
            <a:off x="914400" y="2362200"/>
            <a:ext cx="67056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/>
              <a:t>                        = </a:t>
            </a:r>
            <a:r>
              <a:rPr lang="en-US" sz="2400">
                <a:solidFill>
                  <a:schemeClr val="hlink"/>
                </a:solidFill>
              </a:rPr>
              <a:t>26</a:t>
            </a:r>
            <a:r>
              <a:rPr lang="en-US" sz="2400"/>
              <a:t>/52 + </a:t>
            </a:r>
            <a:r>
              <a:rPr lang="en-US" sz="2400">
                <a:solidFill>
                  <a:srgbClr val="00CC00"/>
                </a:solidFill>
              </a:rPr>
              <a:t>4</a:t>
            </a:r>
            <a:r>
              <a:rPr lang="en-US" sz="2400"/>
              <a:t>/52 - </a:t>
            </a:r>
            <a:r>
              <a:rPr lang="en-US" sz="2400">
                <a:solidFill>
                  <a:schemeClr val="folHlink"/>
                </a:solidFill>
              </a:rPr>
              <a:t>2</a:t>
            </a:r>
            <a:r>
              <a:rPr lang="en-US" sz="2400"/>
              <a:t>/52  =  28/52</a:t>
            </a:r>
          </a:p>
        </p:txBody>
      </p:sp>
      <p:sp>
        <p:nvSpPr>
          <p:cNvPr id="27659" name="Rectangle 74"/>
          <p:cNvSpPr>
            <a:spLocks noChangeArrowheads="1"/>
          </p:cNvSpPr>
          <p:nvPr/>
        </p:nvSpPr>
        <p:spPr bwMode="auto">
          <a:xfrm>
            <a:off x="7315200" y="2743200"/>
            <a:ext cx="15240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0">
                <a:solidFill>
                  <a:schemeClr val="folHlink"/>
                </a:solidFill>
              </a:rPr>
              <a:t>Don’t count the two red aces twice!</a:t>
            </a:r>
          </a:p>
        </p:txBody>
      </p:sp>
      <p:sp>
        <p:nvSpPr>
          <p:cNvPr id="27660" name="Line 75"/>
          <p:cNvSpPr>
            <a:spLocks noChangeShapeType="1"/>
          </p:cNvSpPr>
          <p:nvPr/>
        </p:nvSpPr>
        <p:spPr bwMode="auto">
          <a:xfrm flipH="1">
            <a:off x="4191000" y="2819400"/>
            <a:ext cx="114300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27661" name="Rectangle 6"/>
          <p:cNvSpPr>
            <a:spLocks noChangeArrowheads="1"/>
          </p:cNvSpPr>
          <p:nvPr/>
        </p:nvSpPr>
        <p:spPr bwMode="auto">
          <a:xfrm>
            <a:off x="4800600" y="3581400"/>
            <a:ext cx="9953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/>
              <a:t>Black</a:t>
            </a:r>
          </a:p>
        </p:txBody>
      </p:sp>
      <p:sp>
        <p:nvSpPr>
          <p:cNvPr id="27662" name="Rectangle 7"/>
          <p:cNvSpPr>
            <a:spLocks noChangeArrowheads="1"/>
          </p:cNvSpPr>
          <p:nvPr/>
        </p:nvSpPr>
        <p:spPr bwMode="auto">
          <a:xfrm>
            <a:off x="4724400" y="4572000"/>
            <a:ext cx="12065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663" name="Rectangle 20"/>
          <p:cNvSpPr>
            <a:spLocks noChangeArrowheads="1"/>
          </p:cNvSpPr>
          <p:nvPr/>
        </p:nvSpPr>
        <p:spPr bwMode="auto">
          <a:xfrm>
            <a:off x="4191000" y="3124200"/>
            <a:ext cx="10763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Color</a:t>
            </a:r>
          </a:p>
        </p:txBody>
      </p:sp>
      <p:sp>
        <p:nvSpPr>
          <p:cNvPr id="27664" name="Rectangle 23"/>
          <p:cNvSpPr>
            <a:spLocks noChangeArrowheads="1"/>
          </p:cNvSpPr>
          <p:nvPr/>
        </p:nvSpPr>
        <p:spPr bwMode="auto">
          <a:xfrm>
            <a:off x="2133600" y="3429000"/>
            <a:ext cx="9810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Type</a:t>
            </a:r>
          </a:p>
        </p:txBody>
      </p:sp>
      <p:sp>
        <p:nvSpPr>
          <p:cNvPr id="27665" name="Rectangle 24"/>
          <p:cNvSpPr>
            <a:spLocks noChangeArrowheads="1"/>
          </p:cNvSpPr>
          <p:nvPr/>
        </p:nvSpPr>
        <p:spPr bwMode="auto">
          <a:xfrm>
            <a:off x="3733800" y="3581400"/>
            <a:ext cx="757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/>
              <a:t>Red</a:t>
            </a:r>
          </a:p>
        </p:txBody>
      </p:sp>
      <p:sp>
        <p:nvSpPr>
          <p:cNvPr id="27666" name="Rectangle 25"/>
          <p:cNvSpPr>
            <a:spLocks noChangeArrowheads="1"/>
          </p:cNvSpPr>
          <p:nvPr/>
        </p:nvSpPr>
        <p:spPr bwMode="auto">
          <a:xfrm>
            <a:off x="5986463" y="3462338"/>
            <a:ext cx="100012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Total</a:t>
            </a:r>
          </a:p>
        </p:txBody>
      </p:sp>
      <p:sp>
        <p:nvSpPr>
          <p:cNvPr id="27667" name="Rectangle 28"/>
          <p:cNvSpPr>
            <a:spLocks noChangeArrowheads="1"/>
          </p:cNvSpPr>
          <p:nvPr/>
        </p:nvSpPr>
        <p:spPr bwMode="auto">
          <a:xfrm>
            <a:off x="1806575" y="4073525"/>
            <a:ext cx="8096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Ace</a:t>
            </a:r>
          </a:p>
        </p:txBody>
      </p:sp>
      <p:sp>
        <p:nvSpPr>
          <p:cNvPr id="27668" name="Rectangle 29"/>
          <p:cNvSpPr>
            <a:spLocks noChangeArrowheads="1"/>
          </p:cNvSpPr>
          <p:nvPr/>
        </p:nvSpPr>
        <p:spPr bwMode="auto">
          <a:xfrm>
            <a:off x="3946525" y="4062413"/>
            <a:ext cx="3714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27669" name="Rectangle 30"/>
          <p:cNvSpPr>
            <a:spLocks noChangeArrowheads="1"/>
          </p:cNvSpPr>
          <p:nvPr/>
        </p:nvSpPr>
        <p:spPr bwMode="auto">
          <a:xfrm>
            <a:off x="4760913" y="4044950"/>
            <a:ext cx="12065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670" name="Rectangle 31"/>
          <p:cNvSpPr>
            <a:spLocks noChangeArrowheads="1"/>
          </p:cNvSpPr>
          <p:nvPr/>
        </p:nvSpPr>
        <p:spPr bwMode="auto">
          <a:xfrm>
            <a:off x="5176838" y="4062413"/>
            <a:ext cx="3714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2</a:t>
            </a:r>
          </a:p>
        </p:txBody>
      </p:sp>
      <p:sp>
        <p:nvSpPr>
          <p:cNvPr id="27671" name="Rectangle 32"/>
          <p:cNvSpPr>
            <a:spLocks noChangeArrowheads="1"/>
          </p:cNvSpPr>
          <p:nvPr/>
        </p:nvSpPr>
        <p:spPr bwMode="auto">
          <a:xfrm>
            <a:off x="6323013" y="4062413"/>
            <a:ext cx="3714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4</a:t>
            </a:r>
          </a:p>
        </p:txBody>
      </p:sp>
      <p:sp>
        <p:nvSpPr>
          <p:cNvPr id="27672" name="Rectangle 36"/>
          <p:cNvSpPr>
            <a:spLocks noChangeArrowheads="1"/>
          </p:cNvSpPr>
          <p:nvPr/>
        </p:nvSpPr>
        <p:spPr bwMode="auto">
          <a:xfrm>
            <a:off x="1806575" y="4630738"/>
            <a:ext cx="15906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Non-Ace</a:t>
            </a:r>
          </a:p>
        </p:txBody>
      </p:sp>
      <p:sp>
        <p:nvSpPr>
          <p:cNvPr id="27673" name="Rectangle 37"/>
          <p:cNvSpPr>
            <a:spLocks noChangeArrowheads="1"/>
          </p:cNvSpPr>
          <p:nvPr/>
        </p:nvSpPr>
        <p:spPr bwMode="auto">
          <a:xfrm>
            <a:off x="3849688" y="4619625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24</a:t>
            </a:r>
          </a:p>
        </p:txBody>
      </p:sp>
      <p:sp>
        <p:nvSpPr>
          <p:cNvPr id="27674" name="Rectangle 38"/>
          <p:cNvSpPr>
            <a:spLocks noChangeArrowheads="1"/>
          </p:cNvSpPr>
          <p:nvPr/>
        </p:nvSpPr>
        <p:spPr bwMode="auto">
          <a:xfrm>
            <a:off x="5080000" y="4619625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24</a:t>
            </a:r>
          </a:p>
        </p:txBody>
      </p:sp>
      <p:sp>
        <p:nvSpPr>
          <p:cNvPr id="27675" name="Rectangle 39"/>
          <p:cNvSpPr>
            <a:spLocks noChangeArrowheads="1"/>
          </p:cNvSpPr>
          <p:nvPr/>
        </p:nvSpPr>
        <p:spPr bwMode="auto">
          <a:xfrm>
            <a:off x="6227763" y="4619625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48</a:t>
            </a:r>
          </a:p>
        </p:txBody>
      </p:sp>
      <p:sp>
        <p:nvSpPr>
          <p:cNvPr id="27676" name="Rectangle 51"/>
          <p:cNvSpPr>
            <a:spLocks noChangeArrowheads="1"/>
          </p:cNvSpPr>
          <p:nvPr/>
        </p:nvSpPr>
        <p:spPr bwMode="auto">
          <a:xfrm>
            <a:off x="1806575" y="5189538"/>
            <a:ext cx="100012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Total</a:t>
            </a:r>
          </a:p>
        </p:txBody>
      </p:sp>
      <p:sp>
        <p:nvSpPr>
          <p:cNvPr id="27677" name="Rectangle 52"/>
          <p:cNvSpPr>
            <a:spLocks noChangeArrowheads="1"/>
          </p:cNvSpPr>
          <p:nvPr/>
        </p:nvSpPr>
        <p:spPr bwMode="auto">
          <a:xfrm>
            <a:off x="3849688" y="5178425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26</a:t>
            </a:r>
          </a:p>
        </p:txBody>
      </p:sp>
      <p:sp>
        <p:nvSpPr>
          <p:cNvPr id="27678" name="Rectangle 53"/>
          <p:cNvSpPr>
            <a:spLocks noChangeArrowheads="1"/>
          </p:cNvSpPr>
          <p:nvPr/>
        </p:nvSpPr>
        <p:spPr bwMode="auto">
          <a:xfrm>
            <a:off x="5080000" y="5178425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26</a:t>
            </a:r>
          </a:p>
        </p:txBody>
      </p:sp>
      <p:sp>
        <p:nvSpPr>
          <p:cNvPr id="27679" name="Rectangle 54"/>
          <p:cNvSpPr>
            <a:spLocks noChangeArrowheads="1"/>
          </p:cNvSpPr>
          <p:nvPr/>
        </p:nvSpPr>
        <p:spPr bwMode="auto">
          <a:xfrm>
            <a:off x="6227763" y="5178425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52</a:t>
            </a:r>
          </a:p>
        </p:txBody>
      </p:sp>
      <p:sp>
        <p:nvSpPr>
          <p:cNvPr id="27680" name="Line 58"/>
          <p:cNvSpPr>
            <a:spLocks noChangeShapeType="1"/>
          </p:cNvSpPr>
          <p:nvPr/>
        </p:nvSpPr>
        <p:spPr bwMode="auto">
          <a:xfrm>
            <a:off x="4724400" y="35814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81" name="Line 59"/>
          <p:cNvSpPr>
            <a:spLocks noChangeShapeType="1"/>
          </p:cNvSpPr>
          <p:nvPr/>
        </p:nvSpPr>
        <p:spPr bwMode="auto">
          <a:xfrm>
            <a:off x="1752600" y="4038600"/>
            <a:ext cx="5314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82" name="Line 60"/>
          <p:cNvSpPr>
            <a:spLocks noChangeShapeType="1"/>
          </p:cNvSpPr>
          <p:nvPr/>
        </p:nvSpPr>
        <p:spPr bwMode="auto">
          <a:xfrm>
            <a:off x="6019800" y="3149600"/>
            <a:ext cx="0" cy="254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83" name="Line 61"/>
          <p:cNvSpPr>
            <a:spLocks noChangeShapeType="1"/>
          </p:cNvSpPr>
          <p:nvPr/>
        </p:nvSpPr>
        <p:spPr bwMode="auto">
          <a:xfrm>
            <a:off x="3505200" y="3581400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tr-TR"/>
          </a:p>
        </p:txBody>
      </p:sp>
      <p:sp>
        <p:nvSpPr>
          <p:cNvPr id="27684" name="Line 62"/>
          <p:cNvSpPr>
            <a:spLocks noChangeShapeType="1"/>
          </p:cNvSpPr>
          <p:nvPr/>
        </p:nvSpPr>
        <p:spPr bwMode="auto">
          <a:xfrm>
            <a:off x="3505200" y="3124200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tr-TR"/>
          </a:p>
        </p:txBody>
      </p:sp>
      <p:sp>
        <p:nvSpPr>
          <p:cNvPr id="27685" name="Line 63"/>
          <p:cNvSpPr>
            <a:spLocks noChangeShapeType="1"/>
          </p:cNvSpPr>
          <p:nvPr/>
        </p:nvSpPr>
        <p:spPr bwMode="auto">
          <a:xfrm>
            <a:off x="1752600" y="51054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86" name="Line 64"/>
          <p:cNvSpPr>
            <a:spLocks noChangeShapeType="1"/>
          </p:cNvSpPr>
          <p:nvPr/>
        </p:nvSpPr>
        <p:spPr bwMode="auto">
          <a:xfrm>
            <a:off x="1752600" y="45720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tr-TR"/>
          </a:p>
        </p:txBody>
      </p:sp>
      <p:sp>
        <p:nvSpPr>
          <p:cNvPr id="27687" name="Rectangle 65"/>
          <p:cNvSpPr>
            <a:spLocks noChangeArrowheads="1"/>
          </p:cNvSpPr>
          <p:nvPr/>
        </p:nvSpPr>
        <p:spPr bwMode="auto">
          <a:xfrm>
            <a:off x="1752600" y="3124200"/>
            <a:ext cx="5334000" cy="2590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688" name="Oval 68"/>
          <p:cNvSpPr>
            <a:spLocks noChangeArrowheads="1"/>
          </p:cNvSpPr>
          <p:nvPr/>
        </p:nvSpPr>
        <p:spPr bwMode="auto">
          <a:xfrm>
            <a:off x="3810000" y="5181600"/>
            <a:ext cx="6096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27689" name="Rectangle 76"/>
          <p:cNvSpPr>
            <a:spLocks noChangeArrowheads="1"/>
          </p:cNvSpPr>
          <p:nvPr/>
        </p:nvSpPr>
        <p:spPr bwMode="auto">
          <a:xfrm>
            <a:off x="5181600" y="2362200"/>
            <a:ext cx="838200" cy="457200"/>
          </a:xfrm>
          <a:prstGeom prst="rect">
            <a:avLst/>
          </a:prstGeom>
          <a:noFill/>
          <a:ln w="19050" algn="ctr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94F6A9CE-1D82-43DD-B7F8-221BA6BBD48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700" smtClean="0"/>
              <a:t>Addition Rule for </a:t>
            </a:r>
            <a:br>
              <a:rPr lang="en-US" sz="3700" smtClean="0"/>
            </a:br>
            <a:r>
              <a:rPr lang="en-US" sz="3700" smtClean="0"/>
              <a:t>Mutually Exclusive Events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sz="2700" smtClean="0"/>
              <a:t>If </a:t>
            </a:r>
            <a:r>
              <a:rPr lang="tr-TR" sz="2700" smtClean="0"/>
              <a:t>A</a:t>
            </a:r>
            <a:r>
              <a:rPr lang="en-US" sz="2700" smtClean="0"/>
              <a:t> and </a:t>
            </a:r>
            <a:r>
              <a:rPr lang="tr-TR" sz="2700" smtClean="0"/>
              <a:t>B</a:t>
            </a:r>
            <a:r>
              <a:rPr lang="en-US" sz="2700" smtClean="0"/>
              <a:t> are </a:t>
            </a:r>
            <a:r>
              <a:rPr lang="en-US" sz="2700" smtClean="0">
                <a:solidFill>
                  <a:schemeClr val="folHlink"/>
                </a:solidFill>
              </a:rPr>
              <a:t>mutually exclusive</a:t>
            </a:r>
            <a:r>
              <a:rPr lang="en-US" sz="2700" smtClean="0"/>
              <a:t>, then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7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700" smtClean="0"/>
              <a:t>			P(</a:t>
            </a:r>
            <a:r>
              <a:rPr lang="tr-TR" sz="2700" smtClean="0"/>
              <a:t>A</a:t>
            </a:r>
            <a:r>
              <a:rPr lang="en-US" sz="2700" smtClean="0"/>
              <a:t> </a:t>
            </a:r>
            <a:r>
              <a:rPr lang="en-US" sz="2800" smtClean="0"/>
              <a:t>∩ </a:t>
            </a:r>
            <a:r>
              <a:rPr lang="tr-TR" sz="2800" smtClean="0"/>
              <a:t>B</a:t>
            </a:r>
            <a:r>
              <a:rPr lang="en-US" sz="2700" smtClean="0"/>
              <a:t>) = 0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mtClean="0"/>
              <a:t>So</a:t>
            </a:r>
          </a:p>
          <a:p>
            <a:pPr lvl="1" eaLnBrk="1" hangingPunct="1"/>
            <a:endParaRPr lang="en-US" smtClean="0"/>
          </a:p>
        </p:txBody>
      </p:sp>
      <p:sp>
        <p:nvSpPr>
          <p:cNvPr id="28678" name="Oval 20"/>
          <p:cNvSpPr>
            <a:spLocks noChangeArrowheads="1"/>
          </p:cNvSpPr>
          <p:nvPr/>
        </p:nvSpPr>
        <p:spPr bwMode="auto">
          <a:xfrm>
            <a:off x="5257800" y="4191000"/>
            <a:ext cx="2286000" cy="914400"/>
          </a:xfrm>
          <a:prstGeom prst="ellipse">
            <a:avLst/>
          </a:prstGeom>
          <a:noFill/>
          <a:ln w="19050" algn="ctr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28679" name="Rectangle 21"/>
          <p:cNvSpPr>
            <a:spLocks noChangeArrowheads="1"/>
          </p:cNvSpPr>
          <p:nvPr/>
        </p:nvSpPr>
        <p:spPr bwMode="auto">
          <a:xfrm rot="-2132260">
            <a:off x="7086600" y="3810000"/>
            <a:ext cx="7572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b="0">
                <a:solidFill>
                  <a:schemeClr val="folHlink"/>
                </a:solidFill>
              </a:rPr>
              <a:t>= 0</a:t>
            </a:r>
          </a:p>
        </p:txBody>
      </p:sp>
      <p:sp>
        <p:nvSpPr>
          <p:cNvPr id="28680" name="Rectangle 22"/>
          <p:cNvSpPr>
            <a:spLocks noChangeArrowheads="1"/>
          </p:cNvSpPr>
          <p:nvPr/>
        </p:nvSpPr>
        <p:spPr bwMode="auto">
          <a:xfrm>
            <a:off x="6019800" y="2362200"/>
            <a:ext cx="220980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681" name="Oval 23"/>
          <p:cNvSpPr>
            <a:spLocks noChangeArrowheads="1"/>
          </p:cNvSpPr>
          <p:nvPr/>
        </p:nvSpPr>
        <p:spPr bwMode="auto">
          <a:xfrm>
            <a:off x="7239000" y="2514600"/>
            <a:ext cx="909638" cy="815975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682" name="Oval 24"/>
          <p:cNvSpPr>
            <a:spLocks noChangeArrowheads="1"/>
          </p:cNvSpPr>
          <p:nvPr/>
        </p:nvSpPr>
        <p:spPr bwMode="auto">
          <a:xfrm>
            <a:off x="6172200" y="2514600"/>
            <a:ext cx="909638" cy="815975"/>
          </a:xfrm>
          <a:prstGeom prst="ellipse">
            <a:avLst/>
          </a:prstGeom>
          <a:solidFill>
            <a:srgbClr val="FEC6D6">
              <a:alpha val="7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683" name="Rectangle 26"/>
          <p:cNvSpPr>
            <a:spLocks noChangeArrowheads="1"/>
          </p:cNvSpPr>
          <p:nvPr/>
        </p:nvSpPr>
        <p:spPr bwMode="auto">
          <a:xfrm>
            <a:off x="6324600" y="26670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tr-TR" sz="2400">
                <a:solidFill>
                  <a:srgbClr val="FF0066"/>
                </a:solidFill>
              </a:rPr>
              <a:t>A</a:t>
            </a:r>
            <a:endParaRPr lang="en-US" sz="2400">
              <a:solidFill>
                <a:srgbClr val="FF0066"/>
              </a:solidFill>
            </a:endParaRPr>
          </a:p>
        </p:txBody>
      </p:sp>
      <p:sp>
        <p:nvSpPr>
          <p:cNvPr id="28684" name="Rectangle 27"/>
          <p:cNvSpPr>
            <a:spLocks noChangeArrowheads="1"/>
          </p:cNvSpPr>
          <p:nvPr/>
        </p:nvSpPr>
        <p:spPr bwMode="auto">
          <a:xfrm>
            <a:off x="7391400" y="26670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tr-TR" sz="2400">
                <a:solidFill>
                  <a:srgbClr val="00CC00"/>
                </a:solidFill>
              </a:rPr>
              <a:t>B</a:t>
            </a:r>
            <a:endParaRPr lang="en-US" sz="2400">
              <a:solidFill>
                <a:srgbClr val="00CC00"/>
              </a:solidFill>
            </a:endParaRPr>
          </a:p>
        </p:txBody>
      </p:sp>
      <p:sp>
        <p:nvSpPr>
          <p:cNvPr id="28685" name="Rectangle 28"/>
          <p:cNvSpPr>
            <a:spLocks noChangeArrowheads="1"/>
          </p:cNvSpPr>
          <p:nvPr/>
        </p:nvSpPr>
        <p:spPr bwMode="auto">
          <a:xfrm rot="-2132260">
            <a:off x="7162800" y="3886200"/>
            <a:ext cx="14986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b="0">
                <a:solidFill>
                  <a:schemeClr val="folHlink"/>
                </a:solidFill>
              </a:rPr>
              <a:t>  </a:t>
            </a:r>
            <a:r>
              <a:rPr lang="en-US" sz="1800" b="0">
                <a:solidFill>
                  <a:schemeClr val="folHlink"/>
                </a:solidFill>
              </a:rPr>
              <a:t>if mutually </a:t>
            </a:r>
          </a:p>
          <a:p>
            <a:pPr>
              <a:lnSpc>
                <a:spcPct val="10000"/>
              </a:lnSpc>
            </a:pPr>
            <a:r>
              <a:rPr lang="en-US" sz="1800" b="0">
                <a:solidFill>
                  <a:schemeClr val="folHlink"/>
                </a:solidFill>
              </a:rPr>
              <a:t>exclusive</a:t>
            </a:r>
          </a:p>
        </p:txBody>
      </p:sp>
      <p:sp>
        <p:nvSpPr>
          <p:cNvPr id="28686" name="Rectangle 52"/>
          <p:cNvSpPr>
            <a:spLocks noChangeArrowheads="1"/>
          </p:cNvSpPr>
          <p:nvPr/>
        </p:nvSpPr>
        <p:spPr bwMode="auto">
          <a:xfrm>
            <a:off x="1295400" y="4437063"/>
            <a:ext cx="646430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/>
              <a:t>P(</a:t>
            </a:r>
            <a:r>
              <a:rPr lang="tr-TR">
                <a:solidFill>
                  <a:srgbClr val="FF0066"/>
                </a:solidFill>
              </a:rPr>
              <a:t>A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tr-TR" b="0"/>
              <a:t>U</a:t>
            </a:r>
            <a:r>
              <a:rPr lang="en-US"/>
              <a:t> </a:t>
            </a:r>
            <a:r>
              <a:rPr lang="tr-TR">
                <a:solidFill>
                  <a:srgbClr val="00CC00"/>
                </a:solidFill>
              </a:rPr>
              <a:t>B</a:t>
            </a:r>
            <a:r>
              <a:rPr lang="en-US"/>
              <a:t>) = P(</a:t>
            </a:r>
            <a:r>
              <a:rPr lang="tr-TR">
                <a:solidFill>
                  <a:srgbClr val="FF0066"/>
                </a:solidFill>
              </a:rPr>
              <a:t>A</a:t>
            </a:r>
            <a:r>
              <a:rPr lang="en-US"/>
              <a:t>) + P(</a:t>
            </a:r>
            <a:r>
              <a:rPr lang="tr-TR">
                <a:solidFill>
                  <a:srgbClr val="00CC00"/>
                </a:solidFill>
              </a:rPr>
              <a:t>B</a:t>
            </a:r>
            <a:r>
              <a:rPr lang="en-US"/>
              <a:t>) - P(</a:t>
            </a:r>
            <a:r>
              <a:rPr lang="tr-TR">
                <a:solidFill>
                  <a:srgbClr val="FF0066"/>
                </a:solidFill>
              </a:rPr>
              <a:t>A</a:t>
            </a:r>
            <a:r>
              <a:rPr lang="en-US">
                <a:solidFill>
                  <a:srgbClr val="F8F8F8"/>
                </a:solidFill>
              </a:rPr>
              <a:t> </a:t>
            </a:r>
            <a:r>
              <a:rPr lang="en-US"/>
              <a:t>∩ </a:t>
            </a:r>
            <a:r>
              <a:rPr lang="tr-TR">
                <a:solidFill>
                  <a:srgbClr val="00CC00"/>
                </a:solidFill>
              </a:rPr>
              <a:t>B</a:t>
            </a:r>
            <a:r>
              <a:rPr lang="en-US"/>
              <a:t>)</a:t>
            </a:r>
          </a:p>
        </p:txBody>
      </p:sp>
      <p:sp>
        <p:nvSpPr>
          <p:cNvPr id="28687" name="Rectangle 52"/>
          <p:cNvSpPr>
            <a:spLocks noChangeArrowheads="1"/>
          </p:cNvSpPr>
          <p:nvPr/>
        </p:nvSpPr>
        <p:spPr bwMode="auto">
          <a:xfrm>
            <a:off x="2819400" y="4916488"/>
            <a:ext cx="259080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/>
              <a:t>= P(</a:t>
            </a:r>
            <a:r>
              <a:rPr lang="tr-TR">
                <a:solidFill>
                  <a:srgbClr val="FF0066"/>
                </a:solidFill>
              </a:rPr>
              <a:t>A</a:t>
            </a:r>
            <a:r>
              <a:rPr lang="en-US"/>
              <a:t>) + P(</a:t>
            </a:r>
            <a:r>
              <a:rPr lang="tr-TR">
                <a:solidFill>
                  <a:srgbClr val="00CC00"/>
                </a:solidFill>
              </a:rPr>
              <a:t>B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6A2D81DD-196A-4724-8A1E-11CCB75D9DA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3. </a:t>
            </a:r>
            <a:r>
              <a:rPr lang="en-US" smtClean="0"/>
              <a:t>Conditional Probability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114800"/>
          </a:xfrm>
        </p:spPr>
        <p:txBody>
          <a:bodyPr/>
          <a:lstStyle/>
          <a:p>
            <a:pPr algn="just">
              <a:defRPr/>
            </a:pPr>
            <a:r>
              <a:rPr lang="en-US" sz="2400" dirty="0"/>
              <a:t>The </a:t>
            </a:r>
            <a:r>
              <a:rPr lang="en-US" sz="2400" b="1" dirty="0"/>
              <a:t>probability of the event </a:t>
            </a:r>
            <a:r>
              <a:rPr lang="en-US" sz="2400" b="1" dirty="0" smtClean="0"/>
              <a:t>, </a:t>
            </a:r>
            <a:r>
              <a:rPr lang="en-US" sz="2400" b="1" dirty="0"/>
              <a:t>given the condition that the event </a:t>
            </a:r>
            <a:r>
              <a:rPr lang="en-US" sz="2400" b="1" i="1" dirty="0"/>
              <a:t>B has occurred, </a:t>
            </a:r>
            <a:r>
              <a:rPr lang="en-US" sz="2400" dirty="0"/>
              <a:t>is </a:t>
            </a:r>
            <a:r>
              <a:rPr lang="en-US" sz="2400" dirty="0" smtClean="0"/>
              <a:t>written</a:t>
            </a:r>
            <a:r>
              <a:rPr lang="tr-TR" sz="2400" dirty="0" smtClean="0"/>
              <a:t> </a:t>
            </a:r>
            <a:r>
              <a:rPr lang="en-US" sz="2400" dirty="0" smtClean="0"/>
              <a:t>as </a:t>
            </a:r>
            <a:r>
              <a:rPr lang="en-US" sz="2400" b="1" i="1" dirty="0"/>
              <a:t>P</a:t>
            </a:r>
            <a:r>
              <a:rPr lang="en-US" sz="2400" b="1" dirty="0"/>
              <a:t>(</a:t>
            </a:r>
            <a:r>
              <a:rPr lang="en-US" sz="2400" b="1" i="1" dirty="0"/>
              <a:t>A</a:t>
            </a:r>
            <a:r>
              <a:rPr lang="en-US" sz="2400" dirty="0"/>
              <a:t>|</a:t>
            </a:r>
            <a:r>
              <a:rPr lang="en-US" sz="2400" b="1" i="1" dirty="0"/>
              <a:t>B</a:t>
            </a:r>
            <a:r>
              <a:rPr lang="en-US" sz="2400" b="1" dirty="0"/>
              <a:t>)</a:t>
            </a:r>
            <a:r>
              <a:rPr lang="en-US" sz="2400" dirty="0"/>
              <a:t>—pronounced “the probability of </a:t>
            </a:r>
            <a:r>
              <a:rPr lang="en-US" sz="2400" i="1" dirty="0"/>
              <a:t>A </a:t>
            </a:r>
            <a:r>
              <a:rPr lang="en-US" sz="2400" dirty="0"/>
              <a:t>given </a:t>
            </a:r>
            <a:r>
              <a:rPr lang="en-US" sz="2400" i="1" dirty="0"/>
              <a:t>B</a:t>
            </a:r>
            <a:r>
              <a:rPr lang="en-US" sz="2400" dirty="0"/>
              <a:t>.” We often refer to such a probability </a:t>
            </a:r>
            <a:r>
              <a:rPr lang="en-US" sz="2400" dirty="0" smtClean="0"/>
              <a:t>as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b="1" dirty="0"/>
              <a:t>conditional probability of </a:t>
            </a:r>
            <a:r>
              <a:rPr lang="en-US" sz="2400" b="1" i="1" dirty="0"/>
              <a:t>A </a:t>
            </a:r>
            <a:r>
              <a:rPr lang="en-US" sz="2400" b="1" dirty="0"/>
              <a:t>given </a:t>
            </a:r>
            <a:r>
              <a:rPr lang="en-US" sz="2400" b="1" i="1" dirty="0"/>
              <a:t>B</a:t>
            </a:r>
            <a:r>
              <a:rPr lang="en-US" sz="2400" b="1" dirty="0" smtClean="0"/>
              <a:t>.</a:t>
            </a:r>
            <a:r>
              <a:rPr lang="tr-TR" sz="2400" b="1" dirty="0" smtClean="0"/>
              <a:t> </a:t>
            </a:r>
            <a:r>
              <a:rPr lang="en-US" sz="2700" dirty="0" smtClean="0"/>
              <a:t>Conditional probability for any two events </a:t>
            </a:r>
            <a:r>
              <a:rPr lang="tr-TR" sz="2700" dirty="0" smtClean="0"/>
              <a:t>A and B</a:t>
            </a:r>
            <a:r>
              <a:rPr lang="en-US" sz="2700" dirty="0" smtClean="0"/>
              <a:t>:</a:t>
            </a:r>
            <a:endParaRPr lang="tr-TR" sz="2700" dirty="0" smtClean="0"/>
          </a:p>
          <a:p>
            <a:pPr algn="just">
              <a:defRPr/>
            </a:pPr>
            <a:endParaRPr lang="tr-TR" sz="2700" dirty="0"/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tr-TR" sz="2700" dirty="0" smtClean="0"/>
              <a:t>                                        the probability of A given B</a:t>
            </a:r>
          </a:p>
          <a:p>
            <a:pPr algn="just">
              <a:defRPr/>
            </a:pPr>
            <a:endParaRPr lang="tr-TR" sz="2700" dirty="0" smtClean="0"/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tr-TR" sz="2700" dirty="0" smtClean="0"/>
              <a:t>                                         the probability of B given A</a:t>
            </a:r>
          </a:p>
          <a:p>
            <a:pPr algn="just">
              <a:defRPr/>
            </a:pPr>
            <a:endParaRPr lang="tr-TR" sz="2700" dirty="0"/>
          </a:p>
          <a:p>
            <a:pPr marL="0" indent="0" algn="just">
              <a:buFont typeface="Wingdings" pitchFamily="2" charset="2"/>
              <a:buNone/>
              <a:defRPr/>
            </a:pPr>
            <a:endParaRPr lang="en-US" sz="2700" dirty="0" smtClean="0"/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5578" y="4115962"/>
            <a:ext cx="3510641" cy="98943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tr-TR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" y="5182762"/>
            <a:ext cx="3510641" cy="9894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tr-T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C244E5A5-D8D3-4D01-8B42-3921E3D0353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3581400"/>
            <a:ext cx="80772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chemeClr val="folHlink"/>
                </a:solidFill>
              </a:rPr>
              <a:t>What is the probability that a car has a CD player, given that it has AC 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		i.e., we want to find   </a:t>
            </a:r>
            <a:r>
              <a:rPr lang="en-US" smtClean="0">
                <a:solidFill>
                  <a:schemeClr val="folHlink"/>
                </a:solidFill>
              </a:rPr>
              <a:t>P(CD | AC)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620000" cy="762000"/>
          </a:xfrm>
          <a:noFill/>
        </p:spPr>
        <p:txBody>
          <a:bodyPr/>
          <a:lstStyle/>
          <a:p>
            <a:pPr defTabSz="914400" eaLnBrk="1" hangingPunct="1"/>
            <a:r>
              <a:rPr lang="en-US" smtClean="0"/>
              <a:t>Conditional Probability Example</a:t>
            </a:r>
          </a:p>
        </p:txBody>
      </p:sp>
      <p:sp>
        <p:nvSpPr>
          <p:cNvPr id="30726" name="Rectangle 29"/>
          <p:cNvSpPr>
            <a:spLocks noChangeArrowheads="1"/>
          </p:cNvSpPr>
          <p:nvPr/>
        </p:nvSpPr>
        <p:spPr bwMode="auto">
          <a:xfrm>
            <a:off x="685800" y="1828800"/>
            <a:ext cx="8077200" cy="1295400"/>
          </a:xfrm>
          <a:prstGeom prst="rect">
            <a:avLst/>
          </a:prstGeom>
          <a:solidFill>
            <a:srgbClr val="FFFF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0"/>
              <a:t>Of the cars on a used car lot, 70% have air conditioning (AC) and 40% have a CD player (CD).  20% of the cars have both.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AF0C2EB7-18CF-4C7F-B98E-9EF094A2658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31748" name="Rectangle 45"/>
          <p:cNvSpPr>
            <a:spLocks noChangeArrowheads="1"/>
          </p:cNvSpPr>
          <p:nvPr/>
        </p:nvSpPr>
        <p:spPr bwMode="auto">
          <a:xfrm>
            <a:off x="3581400" y="3200400"/>
            <a:ext cx="2514600" cy="1066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31749" name="Rectangle 44"/>
          <p:cNvSpPr>
            <a:spLocks noChangeArrowheads="1"/>
          </p:cNvSpPr>
          <p:nvPr/>
        </p:nvSpPr>
        <p:spPr bwMode="auto">
          <a:xfrm>
            <a:off x="3581400" y="2743200"/>
            <a:ext cx="35814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31750" name="Rectangle 43"/>
          <p:cNvSpPr>
            <a:spLocks noChangeArrowheads="1"/>
          </p:cNvSpPr>
          <p:nvPr/>
        </p:nvSpPr>
        <p:spPr bwMode="auto">
          <a:xfrm>
            <a:off x="1828800" y="3200400"/>
            <a:ext cx="1752600" cy="1676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31751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620000" cy="762000"/>
          </a:xfrm>
          <a:noFill/>
        </p:spPr>
        <p:txBody>
          <a:bodyPr/>
          <a:lstStyle/>
          <a:p>
            <a:pPr defTabSz="914400" eaLnBrk="1" hangingPunct="1"/>
            <a:r>
              <a:rPr lang="en-US" smtClean="0"/>
              <a:t>Conditional Probability Example</a:t>
            </a: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4876800" y="2743200"/>
            <a:ext cx="11128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/>
              <a:t>No CD</a:t>
            </a: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4800600" y="3733800"/>
            <a:ext cx="12065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3810000" y="2743200"/>
            <a:ext cx="622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/>
              <a:t>CD</a:t>
            </a:r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6172200" y="2743200"/>
            <a:ext cx="9080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/>
              <a:t>Total</a:t>
            </a:r>
          </a:p>
        </p:txBody>
      </p:sp>
      <p:sp>
        <p:nvSpPr>
          <p:cNvPr id="31756" name="Rectangle 13"/>
          <p:cNvSpPr>
            <a:spLocks noChangeArrowheads="1"/>
          </p:cNvSpPr>
          <p:nvPr/>
        </p:nvSpPr>
        <p:spPr bwMode="auto">
          <a:xfrm>
            <a:off x="1882775" y="3235325"/>
            <a:ext cx="6762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AC</a:t>
            </a:r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3962400" y="3200400"/>
            <a:ext cx="4667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>
                <a:solidFill>
                  <a:schemeClr val="folHlink"/>
                </a:solidFill>
              </a:rPr>
              <a:t>.2</a:t>
            </a:r>
          </a:p>
        </p:txBody>
      </p:sp>
      <p:sp>
        <p:nvSpPr>
          <p:cNvPr id="31758" name="Rectangle 15"/>
          <p:cNvSpPr>
            <a:spLocks noChangeArrowheads="1"/>
          </p:cNvSpPr>
          <p:nvPr/>
        </p:nvSpPr>
        <p:spPr bwMode="auto">
          <a:xfrm>
            <a:off x="4837113" y="3206750"/>
            <a:ext cx="12065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auto">
          <a:xfrm>
            <a:off x="5181600" y="3200400"/>
            <a:ext cx="4667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.5</a:t>
            </a:r>
          </a:p>
        </p:txBody>
      </p:sp>
      <p:sp>
        <p:nvSpPr>
          <p:cNvPr id="31760" name="Rectangle 17"/>
          <p:cNvSpPr>
            <a:spLocks noChangeArrowheads="1"/>
          </p:cNvSpPr>
          <p:nvPr/>
        </p:nvSpPr>
        <p:spPr bwMode="auto">
          <a:xfrm>
            <a:off x="6400800" y="3200400"/>
            <a:ext cx="4667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>
                <a:solidFill>
                  <a:schemeClr val="folHlink"/>
                </a:solidFill>
              </a:rPr>
              <a:t>.7</a:t>
            </a:r>
          </a:p>
        </p:txBody>
      </p:sp>
      <p:sp>
        <p:nvSpPr>
          <p:cNvPr id="31761" name="Rectangle 18"/>
          <p:cNvSpPr>
            <a:spLocks noChangeArrowheads="1"/>
          </p:cNvSpPr>
          <p:nvPr/>
        </p:nvSpPr>
        <p:spPr bwMode="auto">
          <a:xfrm>
            <a:off x="1882775" y="3792538"/>
            <a:ext cx="122872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No AC</a:t>
            </a:r>
          </a:p>
        </p:txBody>
      </p:sp>
      <p:sp>
        <p:nvSpPr>
          <p:cNvPr id="31762" name="Rectangle 19"/>
          <p:cNvSpPr>
            <a:spLocks noChangeArrowheads="1"/>
          </p:cNvSpPr>
          <p:nvPr/>
        </p:nvSpPr>
        <p:spPr bwMode="auto">
          <a:xfrm>
            <a:off x="3925888" y="3781425"/>
            <a:ext cx="4667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.2</a:t>
            </a:r>
          </a:p>
        </p:txBody>
      </p:sp>
      <p:sp>
        <p:nvSpPr>
          <p:cNvPr id="31763" name="Rectangle 20"/>
          <p:cNvSpPr>
            <a:spLocks noChangeArrowheads="1"/>
          </p:cNvSpPr>
          <p:nvPr/>
        </p:nvSpPr>
        <p:spPr bwMode="auto">
          <a:xfrm>
            <a:off x="5156200" y="3781425"/>
            <a:ext cx="4667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.1</a:t>
            </a:r>
          </a:p>
        </p:txBody>
      </p:sp>
      <p:sp>
        <p:nvSpPr>
          <p:cNvPr id="31764" name="Rectangle 21"/>
          <p:cNvSpPr>
            <a:spLocks noChangeArrowheads="1"/>
          </p:cNvSpPr>
          <p:nvPr/>
        </p:nvSpPr>
        <p:spPr bwMode="auto">
          <a:xfrm>
            <a:off x="6400800" y="3810000"/>
            <a:ext cx="4667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.3</a:t>
            </a:r>
          </a:p>
        </p:txBody>
      </p:sp>
      <p:sp>
        <p:nvSpPr>
          <p:cNvPr id="31765" name="Rectangle 22"/>
          <p:cNvSpPr>
            <a:spLocks noChangeArrowheads="1"/>
          </p:cNvSpPr>
          <p:nvPr/>
        </p:nvSpPr>
        <p:spPr bwMode="auto">
          <a:xfrm>
            <a:off x="1882775" y="4351338"/>
            <a:ext cx="100012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Total</a:t>
            </a:r>
          </a:p>
        </p:txBody>
      </p:sp>
      <p:sp>
        <p:nvSpPr>
          <p:cNvPr id="31766" name="Rectangle 23"/>
          <p:cNvSpPr>
            <a:spLocks noChangeArrowheads="1"/>
          </p:cNvSpPr>
          <p:nvPr/>
        </p:nvSpPr>
        <p:spPr bwMode="auto">
          <a:xfrm>
            <a:off x="3925888" y="4340225"/>
            <a:ext cx="4667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>
                <a:solidFill>
                  <a:schemeClr val="folHlink"/>
                </a:solidFill>
              </a:rPr>
              <a:t>.4</a:t>
            </a:r>
          </a:p>
        </p:txBody>
      </p:sp>
      <p:sp>
        <p:nvSpPr>
          <p:cNvPr id="31767" name="Rectangle 24"/>
          <p:cNvSpPr>
            <a:spLocks noChangeArrowheads="1"/>
          </p:cNvSpPr>
          <p:nvPr/>
        </p:nvSpPr>
        <p:spPr bwMode="auto">
          <a:xfrm>
            <a:off x="5156200" y="4340225"/>
            <a:ext cx="4667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.6</a:t>
            </a:r>
          </a:p>
        </p:txBody>
      </p:sp>
      <p:sp>
        <p:nvSpPr>
          <p:cNvPr id="31768" name="Rectangle 25"/>
          <p:cNvSpPr>
            <a:spLocks noChangeArrowheads="1"/>
          </p:cNvSpPr>
          <p:nvPr/>
        </p:nvSpPr>
        <p:spPr bwMode="auto">
          <a:xfrm>
            <a:off x="6303963" y="4340225"/>
            <a:ext cx="6572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1.0</a:t>
            </a:r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>
            <a:off x="4800600" y="2743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>
            <a:off x="1828800" y="3200400"/>
            <a:ext cx="531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71" name="Line 28"/>
          <p:cNvSpPr>
            <a:spLocks noChangeShapeType="1"/>
          </p:cNvSpPr>
          <p:nvPr/>
        </p:nvSpPr>
        <p:spPr bwMode="auto">
          <a:xfrm>
            <a:off x="6096000" y="2743200"/>
            <a:ext cx="0" cy="2114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72" name="Line 30"/>
          <p:cNvSpPr>
            <a:spLocks noChangeShapeType="1"/>
          </p:cNvSpPr>
          <p:nvPr/>
        </p:nvSpPr>
        <p:spPr bwMode="auto">
          <a:xfrm>
            <a:off x="3581400" y="2743200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tr-TR"/>
          </a:p>
        </p:txBody>
      </p:sp>
      <p:sp>
        <p:nvSpPr>
          <p:cNvPr id="31773" name="Line 31"/>
          <p:cNvSpPr>
            <a:spLocks noChangeShapeType="1"/>
          </p:cNvSpPr>
          <p:nvPr/>
        </p:nvSpPr>
        <p:spPr bwMode="auto">
          <a:xfrm>
            <a:off x="1828800" y="4267200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74" name="Line 32"/>
          <p:cNvSpPr>
            <a:spLocks noChangeShapeType="1"/>
          </p:cNvSpPr>
          <p:nvPr/>
        </p:nvSpPr>
        <p:spPr bwMode="auto">
          <a:xfrm>
            <a:off x="1828800" y="37338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tr-TR"/>
          </a:p>
        </p:txBody>
      </p:sp>
      <p:sp>
        <p:nvSpPr>
          <p:cNvPr id="31775" name="Rectangle 33"/>
          <p:cNvSpPr>
            <a:spLocks noChangeArrowheads="1"/>
          </p:cNvSpPr>
          <p:nvPr/>
        </p:nvSpPr>
        <p:spPr bwMode="auto">
          <a:xfrm>
            <a:off x="1828800" y="2743200"/>
            <a:ext cx="5334000" cy="2133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76" name="Oval 34"/>
          <p:cNvSpPr>
            <a:spLocks noChangeArrowheads="1"/>
          </p:cNvSpPr>
          <p:nvPr/>
        </p:nvSpPr>
        <p:spPr bwMode="auto">
          <a:xfrm>
            <a:off x="3886200" y="4343400"/>
            <a:ext cx="6096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31777" name="Rectangle 35"/>
          <p:cNvSpPr>
            <a:spLocks noChangeArrowheads="1"/>
          </p:cNvSpPr>
          <p:nvPr/>
        </p:nvSpPr>
        <p:spPr bwMode="auto">
          <a:xfrm>
            <a:off x="914400" y="1524000"/>
            <a:ext cx="8077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0"/>
              <a:t>Of the cars on a used car lot, </a:t>
            </a:r>
            <a:r>
              <a:rPr lang="en-US" sz="2400">
                <a:solidFill>
                  <a:schemeClr val="folHlink"/>
                </a:solidFill>
              </a:rPr>
              <a:t>70%</a:t>
            </a:r>
            <a:r>
              <a:rPr lang="en-US" sz="2400" b="0"/>
              <a:t> have air conditioning (AC) and </a:t>
            </a:r>
            <a:r>
              <a:rPr lang="en-US" sz="2400">
                <a:solidFill>
                  <a:schemeClr val="folHlink"/>
                </a:solidFill>
              </a:rPr>
              <a:t>40%</a:t>
            </a:r>
            <a:r>
              <a:rPr lang="en-US" sz="2400" b="0"/>
              <a:t> have a CD player (CD).  </a:t>
            </a:r>
          </a:p>
          <a:p>
            <a:pPr marL="320675" indent="-320675" algn="l" defTabSz="852488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b="0"/>
              <a:t>	</a:t>
            </a:r>
            <a:r>
              <a:rPr lang="en-US" sz="2400">
                <a:solidFill>
                  <a:schemeClr val="folHlink"/>
                </a:solidFill>
              </a:rPr>
              <a:t>20%</a:t>
            </a:r>
            <a:r>
              <a:rPr lang="en-US" sz="2400" b="0"/>
              <a:t> of the cars have both</a:t>
            </a:r>
            <a:r>
              <a:rPr lang="en-US" sz="1900" b="0"/>
              <a:t>.</a:t>
            </a:r>
          </a:p>
        </p:txBody>
      </p:sp>
      <p:sp>
        <p:nvSpPr>
          <p:cNvPr id="31778" name="Line 37"/>
          <p:cNvSpPr>
            <a:spLocks noChangeShapeType="1"/>
          </p:cNvSpPr>
          <p:nvPr/>
        </p:nvSpPr>
        <p:spPr bwMode="auto">
          <a:xfrm>
            <a:off x="3200400" y="2209800"/>
            <a:ext cx="914400" cy="2286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31779" name="Line 38"/>
          <p:cNvSpPr>
            <a:spLocks noChangeShapeType="1"/>
          </p:cNvSpPr>
          <p:nvPr/>
        </p:nvSpPr>
        <p:spPr bwMode="auto">
          <a:xfrm>
            <a:off x="5638800" y="1905000"/>
            <a:ext cx="914400" cy="1524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31780" name="Line 39"/>
          <p:cNvSpPr>
            <a:spLocks noChangeShapeType="1"/>
          </p:cNvSpPr>
          <p:nvPr/>
        </p:nvSpPr>
        <p:spPr bwMode="auto">
          <a:xfrm>
            <a:off x="1905000" y="2590800"/>
            <a:ext cx="2133600" cy="8382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graphicFrame>
        <p:nvGraphicFramePr>
          <p:cNvPr id="31781" name="Object 41"/>
          <p:cNvGraphicFramePr>
            <a:graphicFrameLocks noChangeAspect="1"/>
          </p:cNvGraphicFramePr>
          <p:nvPr/>
        </p:nvGraphicFramePr>
        <p:xfrm>
          <a:off x="1046163" y="5181600"/>
          <a:ext cx="69770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3" imgW="2705100" imgH="419100" progId="Equation.3">
                  <p:embed/>
                </p:oleObj>
              </mc:Choice>
              <mc:Fallback>
                <p:oleObj name="Equation" r:id="rId3" imgW="2705100" imgH="4191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5181600"/>
                        <a:ext cx="6977062" cy="1082675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2" name="Text Box 46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 i="1">
                <a:solidFill>
                  <a:srgbClr val="000099"/>
                </a:solidFill>
                <a:latin typeface="Tahoma" pitchFamily="34" charset="0"/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Examples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724400"/>
          </a:xfrm>
        </p:spPr>
        <p:txBody>
          <a:bodyPr/>
          <a:lstStyle/>
          <a:p>
            <a:pPr eaLnBrk="1" hangingPunct="1"/>
            <a:r>
              <a:rPr lang="tr-TR" smtClean="0"/>
              <a:t>Example 1:</a:t>
            </a:r>
          </a:p>
          <a:p>
            <a:pPr lvl="1" eaLnBrk="1" hangingPunct="1"/>
            <a:r>
              <a:rPr lang="tr-TR" smtClean="0"/>
              <a:t>Experiment: Tossing a coin (fair-coin) to observe what face turns up</a:t>
            </a:r>
          </a:p>
          <a:p>
            <a:pPr lvl="1" eaLnBrk="1" hangingPunct="1"/>
            <a:r>
              <a:rPr lang="tr-TR" smtClean="0"/>
              <a:t>Experimental outcomes: HEAD, TAIL</a:t>
            </a:r>
          </a:p>
          <a:p>
            <a:pPr lvl="1" eaLnBrk="1" hangingPunct="1"/>
            <a:r>
              <a:rPr lang="tr-TR" smtClean="0"/>
              <a:t>Probability of getting a HEAD is 0.5</a:t>
            </a:r>
          </a:p>
          <a:p>
            <a:pPr eaLnBrk="1" hangingPunct="1"/>
            <a:r>
              <a:rPr lang="tr-TR" smtClean="0"/>
              <a:t>Example 2:</a:t>
            </a:r>
          </a:p>
          <a:p>
            <a:pPr lvl="1" eaLnBrk="1" hangingPunct="1"/>
            <a:r>
              <a:rPr lang="tr-TR" smtClean="0"/>
              <a:t>Experiment: Rolling a die (fair-die) to observe which number occurs</a:t>
            </a:r>
          </a:p>
          <a:p>
            <a:pPr lvl="1" eaLnBrk="1" hangingPunct="1"/>
            <a:r>
              <a:rPr lang="tr-TR" smtClean="0"/>
              <a:t>Experimental outcomes: 1,2,3,4,5,6</a:t>
            </a:r>
          </a:p>
          <a:p>
            <a:pPr lvl="1" eaLnBrk="1" hangingPunct="1"/>
            <a:r>
              <a:rPr lang="tr-TR" smtClean="0"/>
              <a:t>Probability of getting 3 is 1/6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F69A12A0-6E27-4A72-8510-BD0C580CF5DD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FFD46430-096E-4114-BE5F-EB2EDAC3195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32772" name="Rectangle 33"/>
          <p:cNvSpPr>
            <a:spLocks noChangeArrowheads="1"/>
          </p:cNvSpPr>
          <p:nvPr/>
        </p:nvSpPr>
        <p:spPr bwMode="auto">
          <a:xfrm>
            <a:off x="1828800" y="3048000"/>
            <a:ext cx="5334000" cy="533400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620000" cy="762000"/>
          </a:xfrm>
          <a:noFill/>
        </p:spPr>
        <p:txBody>
          <a:bodyPr/>
          <a:lstStyle/>
          <a:p>
            <a:pPr defTabSz="914400" eaLnBrk="1" hangingPunct="1"/>
            <a:r>
              <a:rPr lang="en-US" smtClean="0"/>
              <a:t>Conditional Probability Example</a:t>
            </a:r>
          </a:p>
        </p:txBody>
      </p:sp>
      <p:sp>
        <p:nvSpPr>
          <p:cNvPr id="32774" name="Rectangle 3"/>
          <p:cNvSpPr>
            <a:spLocks noChangeArrowheads="1"/>
          </p:cNvSpPr>
          <p:nvPr/>
        </p:nvSpPr>
        <p:spPr bwMode="auto">
          <a:xfrm>
            <a:off x="4876800" y="2590800"/>
            <a:ext cx="11128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/>
              <a:t>No CD</a:t>
            </a: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4800600" y="3581400"/>
            <a:ext cx="12065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3810000" y="2590800"/>
            <a:ext cx="622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/>
              <a:t>CD</a:t>
            </a:r>
          </a:p>
        </p:txBody>
      </p:sp>
      <p:sp>
        <p:nvSpPr>
          <p:cNvPr id="32777" name="Rectangle 6"/>
          <p:cNvSpPr>
            <a:spLocks noChangeArrowheads="1"/>
          </p:cNvSpPr>
          <p:nvPr/>
        </p:nvSpPr>
        <p:spPr bwMode="auto">
          <a:xfrm>
            <a:off x="6172200" y="2590800"/>
            <a:ext cx="9080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/>
              <a:t>Total</a:t>
            </a:r>
          </a:p>
        </p:txBody>
      </p:sp>
      <p:sp>
        <p:nvSpPr>
          <p:cNvPr id="32778" name="Rectangle 7"/>
          <p:cNvSpPr>
            <a:spLocks noChangeArrowheads="1"/>
          </p:cNvSpPr>
          <p:nvPr/>
        </p:nvSpPr>
        <p:spPr bwMode="auto">
          <a:xfrm>
            <a:off x="1882775" y="3082925"/>
            <a:ext cx="6762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AC</a:t>
            </a:r>
          </a:p>
        </p:txBody>
      </p:sp>
      <p:sp>
        <p:nvSpPr>
          <p:cNvPr id="32779" name="Rectangle 8"/>
          <p:cNvSpPr>
            <a:spLocks noChangeArrowheads="1"/>
          </p:cNvSpPr>
          <p:nvPr/>
        </p:nvSpPr>
        <p:spPr bwMode="auto">
          <a:xfrm>
            <a:off x="3962400" y="3048000"/>
            <a:ext cx="4667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.2</a:t>
            </a:r>
          </a:p>
        </p:txBody>
      </p:sp>
      <p:sp>
        <p:nvSpPr>
          <p:cNvPr id="32780" name="Rectangle 9"/>
          <p:cNvSpPr>
            <a:spLocks noChangeArrowheads="1"/>
          </p:cNvSpPr>
          <p:nvPr/>
        </p:nvSpPr>
        <p:spPr bwMode="auto">
          <a:xfrm>
            <a:off x="4837113" y="3054350"/>
            <a:ext cx="12065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781" name="Rectangle 10"/>
          <p:cNvSpPr>
            <a:spLocks noChangeArrowheads="1"/>
          </p:cNvSpPr>
          <p:nvPr/>
        </p:nvSpPr>
        <p:spPr bwMode="auto">
          <a:xfrm>
            <a:off x="5181600" y="3048000"/>
            <a:ext cx="4667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.5</a:t>
            </a:r>
          </a:p>
        </p:txBody>
      </p:sp>
      <p:sp>
        <p:nvSpPr>
          <p:cNvPr id="32782" name="Rectangle 11"/>
          <p:cNvSpPr>
            <a:spLocks noChangeArrowheads="1"/>
          </p:cNvSpPr>
          <p:nvPr/>
        </p:nvSpPr>
        <p:spPr bwMode="auto">
          <a:xfrm>
            <a:off x="6400800" y="3048000"/>
            <a:ext cx="4667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.7</a:t>
            </a:r>
          </a:p>
        </p:txBody>
      </p:sp>
      <p:sp>
        <p:nvSpPr>
          <p:cNvPr id="32783" name="Rectangle 12"/>
          <p:cNvSpPr>
            <a:spLocks noChangeArrowheads="1"/>
          </p:cNvSpPr>
          <p:nvPr/>
        </p:nvSpPr>
        <p:spPr bwMode="auto">
          <a:xfrm>
            <a:off x="1882775" y="3640138"/>
            <a:ext cx="122872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No AC</a:t>
            </a:r>
          </a:p>
        </p:txBody>
      </p:sp>
      <p:sp>
        <p:nvSpPr>
          <p:cNvPr id="32784" name="Rectangle 13"/>
          <p:cNvSpPr>
            <a:spLocks noChangeArrowheads="1"/>
          </p:cNvSpPr>
          <p:nvPr/>
        </p:nvSpPr>
        <p:spPr bwMode="auto">
          <a:xfrm>
            <a:off x="3925888" y="3629025"/>
            <a:ext cx="4667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.2</a:t>
            </a:r>
          </a:p>
        </p:txBody>
      </p:sp>
      <p:sp>
        <p:nvSpPr>
          <p:cNvPr id="32785" name="Rectangle 14"/>
          <p:cNvSpPr>
            <a:spLocks noChangeArrowheads="1"/>
          </p:cNvSpPr>
          <p:nvPr/>
        </p:nvSpPr>
        <p:spPr bwMode="auto">
          <a:xfrm>
            <a:off x="5156200" y="3629025"/>
            <a:ext cx="4667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.1</a:t>
            </a:r>
          </a:p>
        </p:txBody>
      </p:sp>
      <p:sp>
        <p:nvSpPr>
          <p:cNvPr id="32786" name="Rectangle 15"/>
          <p:cNvSpPr>
            <a:spLocks noChangeArrowheads="1"/>
          </p:cNvSpPr>
          <p:nvPr/>
        </p:nvSpPr>
        <p:spPr bwMode="auto">
          <a:xfrm>
            <a:off x="6400800" y="3657600"/>
            <a:ext cx="4667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.3</a:t>
            </a:r>
          </a:p>
        </p:txBody>
      </p:sp>
      <p:sp>
        <p:nvSpPr>
          <p:cNvPr id="32787" name="Rectangle 16"/>
          <p:cNvSpPr>
            <a:spLocks noChangeArrowheads="1"/>
          </p:cNvSpPr>
          <p:nvPr/>
        </p:nvSpPr>
        <p:spPr bwMode="auto">
          <a:xfrm>
            <a:off x="1882775" y="4198938"/>
            <a:ext cx="100012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Total</a:t>
            </a:r>
          </a:p>
        </p:txBody>
      </p:sp>
      <p:sp>
        <p:nvSpPr>
          <p:cNvPr id="32788" name="Rectangle 17"/>
          <p:cNvSpPr>
            <a:spLocks noChangeArrowheads="1"/>
          </p:cNvSpPr>
          <p:nvPr/>
        </p:nvSpPr>
        <p:spPr bwMode="auto">
          <a:xfrm>
            <a:off x="3925888" y="4187825"/>
            <a:ext cx="4667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.4</a:t>
            </a:r>
          </a:p>
        </p:txBody>
      </p:sp>
      <p:sp>
        <p:nvSpPr>
          <p:cNvPr id="32789" name="Rectangle 18"/>
          <p:cNvSpPr>
            <a:spLocks noChangeArrowheads="1"/>
          </p:cNvSpPr>
          <p:nvPr/>
        </p:nvSpPr>
        <p:spPr bwMode="auto">
          <a:xfrm>
            <a:off x="5156200" y="4187825"/>
            <a:ext cx="4667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.6</a:t>
            </a:r>
          </a:p>
        </p:txBody>
      </p:sp>
      <p:sp>
        <p:nvSpPr>
          <p:cNvPr id="32790" name="Rectangle 19"/>
          <p:cNvSpPr>
            <a:spLocks noChangeArrowheads="1"/>
          </p:cNvSpPr>
          <p:nvPr/>
        </p:nvSpPr>
        <p:spPr bwMode="auto">
          <a:xfrm>
            <a:off x="6324600" y="4191000"/>
            <a:ext cx="6572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700"/>
              <a:t>1.0</a:t>
            </a:r>
          </a:p>
        </p:txBody>
      </p:sp>
      <p:sp>
        <p:nvSpPr>
          <p:cNvPr id="32791" name="Line 20"/>
          <p:cNvSpPr>
            <a:spLocks noChangeShapeType="1"/>
          </p:cNvSpPr>
          <p:nvPr/>
        </p:nvSpPr>
        <p:spPr bwMode="auto">
          <a:xfrm>
            <a:off x="4800600" y="25908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92" name="Line 21"/>
          <p:cNvSpPr>
            <a:spLocks noChangeShapeType="1"/>
          </p:cNvSpPr>
          <p:nvPr/>
        </p:nvSpPr>
        <p:spPr bwMode="auto">
          <a:xfrm>
            <a:off x="1828800" y="3048000"/>
            <a:ext cx="5314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93" name="Line 22"/>
          <p:cNvSpPr>
            <a:spLocks noChangeShapeType="1"/>
          </p:cNvSpPr>
          <p:nvPr/>
        </p:nvSpPr>
        <p:spPr bwMode="auto">
          <a:xfrm>
            <a:off x="6096000" y="2590800"/>
            <a:ext cx="0" cy="2114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94" name="Line 23"/>
          <p:cNvSpPr>
            <a:spLocks noChangeShapeType="1"/>
          </p:cNvSpPr>
          <p:nvPr/>
        </p:nvSpPr>
        <p:spPr bwMode="auto">
          <a:xfrm>
            <a:off x="3581400" y="2590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tr-TR"/>
          </a:p>
        </p:txBody>
      </p:sp>
      <p:sp>
        <p:nvSpPr>
          <p:cNvPr id="32795" name="Line 24"/>
          <p:cNvSpPr>
            <a:spLocks noChangeShapeType="1"/>
          </p:cNvSpPr>
          <p:nvPr/>
        </p:nvSpPr>
        <p:spPr bwMode="auto">
          <a:xfrm>
            <a:off x="1828800" y="4114800"/>
            <a:ext cx="533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96" name="Line 25"/>
          <p:cNvSpPr>
            <a:spLocks noChangeShapeType="1"/>
          </p:cNvSpPr>
          <p:nvPr/>
        </p:nvSpPr>
        <p:spPr bwMode="auto">
          <a:xfrm>
            <a:off x="1828800" y="35814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tr-TR"/>
          </a:p>
        </p:txBody>
      </p:sp>
      <p:sp>
        <p:nvSpPr>
          <p:cNvPr id="32797" name="Rectangle 26"/>
          <p:cNvSpPr>
            <a:spLocks noChangeArrowheads="1"/>
          </p:cNvSpPr>
          <p:nvPr/>
        </p:nvSpPr>
        <p:spPr bwMode="auto">
          <a:xfrm>
            <a:off x="1828800" y="2590800"/>
            <a:ext cx="53340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798" name="Oval 27"/>
          <p:cNvSpPr>
            <a:spLocks noChangeArrowheads="1"/>
          </p:cNvSpPr>
          <p:nvPr/>
        </p:nvSpPr>
        <p:spPr bwMode="auto">
          <a:xfrm>
            <a:off x="3886200" y="4191000"/>
            <a:ext cx="6096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32799" name="Rectangle 28"/>
          <p:cNvSpPr>
            <a:spLocks noChangeArrowheads="1"/>
          </p:cNvSpPr>
          <p:nvPr/>
        </p:nvSpPr>
        <p:spPr bwMode="auto">
          <a:xfrm>
            <a:off x="762000" y="1676400"/>
            <a:ext cx="838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b="0"/>
              <a:t>Given AC, we only consider the top row (70% of the cars). Of these, 20% have a CD player.  20% of 70% is about 28.57%.</a:t>
            </a:r>
          </a:p>
        </p:txBody>
      </p:sp>
      <p:graphicFrame>
        <p:nvGraphicFramePr>
          <p:cNvPr id="32800" name="Object 32"/>
          <p:cNvGraphicFramePr>
            <a:graphicFrameLocks noChangeAspect="1"/>
          </p:cNvGraphicFramePr>
          <p:nvPr/>
        </p:nvGraphicFramePr>
        <p:xfrm>
          <a:off x="1046163" y="5029200"/>
          <a:ext cx="69770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3" imgW="2705100" imgH="419100" progId="Equation.3">
                  <p:embed/>
                </p:oleObj>
              </mc:Choice>
              <mc:Fallback>
                <p:oleObj name="Equation" r:id="rId3" imgW="2705100" imgH="4191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5029200"/>
                        <a:ext cx="697706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1" name="Oval 34"/>
          <p:cNvSpPr>
            <a:spLocks noChangeArrowheads="1"/>
          </p:cNvSpPr>
          <p:nvPr/>
        </p:nvSpPr>
        <p:spPr bwMode="auto">
          <a:xfrm>
            <a:off x="3886200" y="3048000"/>
            <a:ext cx="609600" cy="533400"/>
          </a:xfrm>
          <a:prstGeom prst="ellipse">
            <a:avLst/>
          </a:prstGeom>
          <a:noFill/>
          <a:ln w="19050" algn="ctr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32802" name="Oval 36"/>
          <p:cNvSpPr>
            <a:spLocks noChangeArrowheads="1"/>
          </p:cNvSpPr>
          <p:nvPr/>
        </p:nvSpPr>
        <p:spPr bwMode="auto">
          <a:xfrm>
            <a:off x="6324600" y="3048000"/>
            <a:ext cx="609600" cy="533400"/>
          </a:xfrm>
          <a:prstGeom prst="ellipse">
            <a:avLst/>
          </a:prstGeom>
          <a:noFill/>
          <a:ln w="19050" algn="ctr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32803" name="Line 37"/>
          <p:cNvSpPr>
            <a:spLocks noChangeShapeType="1"/>
          </p:cNvSpPr>
          <p:nvPr/>
        </p:nvSpPr>
        <p:spPr bwMode="auto">
          <a:xfrm>
            <a:off x="4495800" y="3429000"/>
            <a:ext cx="1752600" cy="16002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32804" name="Line 38"/>
          <p:cNvSpPr>
            <a:spLocks noChangeShapeType="1"/>
          </p:cNvSpPr>
          <p:nvPr/>
        </p:nvSpPr>
        <p:spPr bwMode="auto">
          <a:xfrm>
            <a:off x="6477000" y="3581400"/>
            <a:ext cx="0" cy="14478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32805" name="Oval 39"/>
          <p:cNvSpPr>
            <a:spLocks noChangeArrowheads="1"/>
          </p:cNvSpPr>
          <p:nvPr/>
        </p:nvSpPr>
        <p:spPr bwMode="auto">
          <a:xfrm>
            <a:off x="6019800" y="5029200"/>
            <a:ext cx="762000" cy="1143000"/>
          </a:xfrm>
          <a:prstGeom prst="ellipse">
            <a:avLst/>
          </a:prstGeom>
          <a:noFill/>
          <a:ln w="19050" algn="ctr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32806" name="Text Box 41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 i="1">
                <a:solidFill>
                  <a:srgbClr val="000099"/>
                </a:solidFill>
                <a:latin typeface="Tahoma" pitchFamily="34" charset="0"/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691C37DC-157F-4AB0-B4FE-82322D8CF55C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Independent Events: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20000" cy="4114800"/>
          </a:xfrm>
        </p:spPr>
        <p:txBody>
          <a:bodyPr/>
          <a:lstStyle/>
          <a:p>
            <a:pPr eaLnBrk="1" hangingPunct="1"/>
            <a:r>
              <a:rPr lang="en-US" sz="3200" smtClean="0"/>
              <a:t>Conditional probability for </a:t>
            </a:r>
            <a:r>
              <a:rPr lang="en-US" sz="3200" smtClean="0">
                <a:solidFill>
                  <a:schemeClr val="folHlink"/>
                </a:solidFill>
              </a:rPr>
              <a:t>independent</a:t>
            </a:r>
            <a:r>
              <a:rPr lang="en-US" sz="3200" smtClean="0"/>
              <a:t> events </a:t>
            </a:r>
            <a:r>
              <a:rPr lang="tr-TR" sz="3200" smtClean="0"/>
              <a:t>A, B</a:t>
            </a:r>
            <a:r>
              <a:rPr lang="en-US" sz="3200" smtClean="0"/>
              <a:t>: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3600" y="3134380"/>
            <a:ext cx="3200400" cy="5232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tr-TR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3600" y="3972580"/>
            <a:ext cx="3200400" cy="52322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tr-T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A00019B3-A059-45E4-B4FA-2ACA7ADAF790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34820" name="Rectangle 9"/>
          <p:cNvSpPr>
            <a:spLocks noChangeArrowheads="1"/>
          </p:cNvSpPr>
          <p:nvPr/>
        </p:nvSpPr>
        <p:spPr bwMode="auto">
          <a:xfrm>
            <a:off x="533400" y="4114800"/>
            <a:ext cx="8305800" cy="18288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793038" cy="762000"/>
          </a:xfrm>
        </p:spPr>
        <p:txBody>
          <a:bodyPr/>
          <a:lstStyle/>
          <a:p>
            <a:pPr eaLnBrk="1" hangingPunct="1"/>
            <a:r>
              <a:rPr lang="tr-TR" smtClean="0"/>
              <a:t>4. </a:t>
            </a:r>
            <a:r>
              <a:rPr lang="en-US" smtClean="0"/>
              <a:t>Multiplication Rules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/>
              <a:t>(happening at the same time)</a:t>
            </a:r>
            <a:endParaRPr lang="en-US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696200" cy="533400"/>
          </a:xfrm>
        </p:spPr>
        <p:txBody>
          <a:bodyPr/>
          <a:lstStyle/>
          <a:p>
            <a:pPr eaLnBrk="1" hangingPunct="1"/>
            <a:r>
              <a:rPr lang="en-US" smtClean="0"/>
              <a:t>Multiplication rule for two events </a:t>
            </a:r>
            <a:r>
              <a:rPr lang="tr-TR" smtClean="0"/>
              <a:t>A</a:t>
            </a:r>
            <a:r>
              <a:rPr lang="en-US" smtClean="0"/>
              <a:t> and </a:t>
            </a:r>
            <a:r>
              <a:rPr lang="tr-TR" smtClean="0"/>
              <a:t>B</a:t>
            </a:r>
            <a:r>
              <a:rPr lang="en-US" smtClean="0"/>
              <a:t>: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609600" y="4191000"/>
            <a:ext cx="769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/>
              <a:t>Note:</a:t>
            </a:r>
            <a:r>
              <a:rPr lang="en-US" sz="2400" b="0"/>
              <a:t> </a:t>
            </a:r>
            <a:r>
              <a:rPr lang="en-US" sz="2400" b="0">
                <a:solidFill>
                  <a:schemeClr val="folHlink"/>
                </a:solidFill>
              </a:rPr>
              <a:t>If </a:t>
            </a:r>
            <a:r>
              <a:rPr lang="tr-TR" sz="2400" b="0">
                <a:solidFill>
                  <a:schemeClr val="folHlink"/>
                </a:solidFill>
              </a:rPr>
              <a:t>A</a:t>
            </a:r>
            <a:r>
              <a:rPr lang="en-US" sz="2400" b="0">
                <a:solidFill>
                  <a:schemeClr val="folHlink"/>
                </a:solidFill>
              </a:rPr>
              <a:t> and </a:t>
            </a:r>
            <a:r>
              <a:rPr lang="tr-TR" sz="2400" b="0">
                <a:solidFill>
                  <a:schemeClr val="folHlink"/>
                </a:solidFill>
              </a:rPr>
              <a:t>B</a:t>
            </a:r>
            <a:r>
              <a:rPr lang="en-US" sz="2400" b="0">
                <a:solidFill>
                  <a:schemeClr val="folHlink"/>
                </a:solidFill>
              </a:rPr>
              <a:t> are independent</a:t>
            </a:r>
            <a:r>
              <a:rPr lang="en-US" sz="2400" b="0"/>
              <a:t>, then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685800" y="4572000"/>
            <a:ext cx="769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b="0"/>
              <a:t>and the multiplication rule simplifies to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5441" y="2438400"/>
            <a:ext cx="4559646" cy="11695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tr-TR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19800" y="4191000"/>
            <a:ext cx="2745047" cy="95410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tr-TR">
                <a:noFill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10621" y="5191780"/>
            <a:ext cx="4154086" cy="52322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tr-T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B240A9CC-A405-415A-AB45-A8C03D762E5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 eaLnBrk="1" hangingPunct="1"/>
            <a:r>
              <a:rPr lang="en-US" smtClean="0"/>
              <a:t>Tree Diagram Example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762000" y="4038600"/>
            <a:ext cx="152400" cy="1524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838200" y="2895600"/>
            <a:ext cx="16002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838200" y="4114800"/>
            <a:ext cx="1676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438400" y="2819400"/>
            <a:ext cx="152400" cy="1524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2438400" y="5029200"/>
            <a:ext cx="152400" cy="1524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V="1">
            <a:off x="2590800" y="2209800"/>
            <a:ext cx="2819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2590800" y="2895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2590800" y="2895600"/>
            <a:ext cx="2819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2590800" y="4495800"/>
            <a:ext cx="2819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V="1">
            <a:off x="2590800" y="51054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2590800" y="5105400"/>
            <a:ext cx="2819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33400" y="4572000"/>
            <a:ext cx="14478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Diesel</a:t>
            </a:r>
          </a:p>
          <a:p>
            <a:pPr>
              <a:lnSpc>
                <a:spcPct val="30000"/>
              </a:lnSpc>
            </a:pPr>
            <a:r>
              <a:rPr lang="en-US" sz="1600"/>
              <a:t>  P(</a:t>
            </a:r>
            <a:r>
              <a:rPr lang="tr-TR" sz="1600"/>
              <a:t>B</a:t>
            </a:r>
            <a:r>
              <a:rPr lang="en-US" sz="1600"/>
              <a:t>) = </a:t>
            </a:r>
            <a:r>
              <a:rPr lang="en-US" sz="1600">
                <a:solidFill>
                  <a:schemeClr val="hlink"/>
                </a:solidFill>
              </a:rPr>
              <a:t>0.2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533400" y="2895600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Gasoline   P(</a:t>
            </a:r>
            <a:r>
              <a:rPr lang="tr-TR" sz="1600"/>
              <a:t>A</a:t>
            </a:r>
            <a:r>
              <a:rPr lang="en-US" sz="1600"/>
              <a:t>) = </a:t>
            </a:r>
            <a:r>
              <a:rPr lang="en-US" sz="1600">
                <a:solidFill>
                  <a:schemeClr val="folHlink"/>
                </a:solidFill>
              </a:rPr>
              <a:t>0.8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 rot="-912482">
            <a:off x="2743200" y="2133600"/>
            <a:ext cx="2317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 Truck: P(E</a:t>
            </a:r>
            <a:r>
              <a:rPr lang="tr-TR" sz="1600" baseline="-25000"/>
              <a:t>1</a:t>
            </a:r>
            <a:r>
              <a:rPr lang="en-US" sz="1600"/>
              <a:t>|</a:t>
            </a:r>
            <a:r>
              <a:rPr lang="tr-TR" sz="1600"/>
              <a:t>A</a:t>
            </a:r>
            <a:r>
              <a:rPr lang="en-US" sz="1600"/>
              <a:t>) = </a:t>
            </a:r>
            <a:r>
              <a:rPr lang="en-US" sz="160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3200400" y="2590800"/>
            <a:ext cx="20574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 Car: P(E</a:t>
            </a:r>
            <a:r>
              <a:rPr lang="tr-TR" sz="1600" baseline="-25000"/>
              <a:t>2</a:t>
            </a:r>
            <a:r>
              <a:rPr lang="en-US" sz="1600"/>
              <a:t>|</a:t>
            </a:r>
            <a:r>
              <a:rPr lang="tr-TR" sz="1600"/>
              <a:t>A</a:t>
            </a:r>
            <a:r>
              <a:rPr lang="en-US" sz="1600"/>
              <a:t>) = 0.5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 rot="747253">
            <a:off x="2847975" y="3187700"/>
            <a:ext cx="220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 SUV: P(E</a:t>
            </a:r>
            <a:r>
              <a:rPr lang="tr-TR" sz="1600" baseline="-25000"/>
              <a:t>3</a:t>
            </a:r>
            <a:r>
              <a:rPr lang="en-US" sz="1600"/>
              <a:t>|</a:t>
            </a:r>
            <a:r>
              <a:rPr lang="tr-TR" sz="1600"/>
              <a:t>A</a:t>
            </a:r>
            <a:r>
              <a:rPr lang="en-US" sz="1600"/>
              <a:t>) = </a:t>
            </a:r>
            <a:r>
              <a:rPr lang="en-US" sz="1600">
                <a:solidFill>
                  <a:schemeClr val="accent2"/>
                </a:solidFill>
              </a:rPr>
              <a:t>0.3</a:t>
            </a:r>
          </a:p>
        </p:txBody>
      </p:sp>
      <p:sp>
        <p:nvSpPr>
          <p:cNvPr id="35861" name="Text Box 24"/>
          <p:cNvSpPr txBox="1">
            <a:spLocks noChangeArrowheads="1"/>
          </p:cNvSpPr>
          <p:nvPr/>
        </p:nvSpPr>
        <p:spPr bwMode="auto">
          <a:xfrm>
            <a:off x="5410200" y="19812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1800"/>
              <a:t>P(</a:t>
            </a:r>
            <a:r>
              <a:rPr lang="tr-TR" sz="1800"/>
              <a:t>A</a:t>
            </a:r>
            <a:r>
              <a:rPr lang="en-US" sz="1800" baseline="-25000"/>
              <a:t> </a:t>
            </a:r>
            <a:r>
              <a:rPr lang="en-US" sz="1800"/>
              <a:t>and E</a:t>
            </a:r>
            <a:r>
              <a:rPr lang="tr-TR" sz="1800" baseline="-25000"/>
              <a:t>1</a:t>
            </a:r>
            <a:r>
              <a:rPr lang="en-US" sz="1800"/>
              <a:t>) = </a:t>
            </a:r>
            <a:r>
              <a:rPr lang="en-US" sz="1800">
                <a:solidFill>
                  <a:schemeClr val="folHlink"/>
                </a:solidFill>
              </a:rPr>
              <a:t>0.8</a:t>
            </a:r>
            <a:r>
              <a:rPr lang="en-US" sz="1800"/>
              <a:t> x </a:t>
            </a:r>
            <a:r>
              <a:rPr lang="en-US" sz="1800">
                <a:solidFill>
                  <a:schemeClr val="accent1"/>
                </a:solidFill>
              </a:rPr>
              <a:t>0.2</a:t>
            </a:r>
            <a:r>
              <a:rPr lang="en-US" sz="1800"/>
              <a:t> = 0.16</a:t>
            </a:r>
          </a:p>
        </p:txBody>
      </p:sp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5410200" y="2667000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1800"/>
              <a:t>P(</a:t>
            </a:r>
            <a:r>
              <a:rPr lang="tr-TR" sz="1800"/>
              <a:t>A</a:t>
            </a:r>
            <a:r>
              <a:rPr lang="en-US" sz="1800" baseline="-25000"/>
              <a:t> </a:t>
            </a:r>
            <a:r>
              <a:rPr lang="en-US" sz="1800"/>
              <a:t>and E</a:t>
            </a:r>
            <a:r>
              <a:rPr lang="tr-TR" sz="1800" baseline="-25000"/>
              <a:t>2</a:t>
            </a:r>
            <a:r>
              <a:rPr lang="en-US" sz="1800"/>
              <a:t>) = </a:t>
            </a:r>
            <a:r>
              <a:rPr lang="en-US" sz="1800">
                <a:solidFill>
                  <a:schemeClr val="folHlink"/>
                </a:solidFill>
              </a:rPr>
              <a:t>0.8</a:t>
            </a:r>
            <a:r>
              <a:rPr lang="en-US" sz="1800"/>
              <a:t> x 0.5 = 0.40</a:t>
            </a:r>
          </a:p>
        </p:txBody>
      </p:sp>
      <p:sp>
        <p:nvSpPr>
          <p:cNvPr id="35863" name="Text Box 26"/>
          <p:cNvSpPr txBox="1">
            <a:spLocks noChangeArrowheads="1"/>
          </p:cNvSpPr>
          <p:nvPr/>
        </p:nvSpPr>
        <p:spPr bwMode="auto">
          <a:xfrm>
            <a:off x="5410200" y="3276600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1800"/>
              <a:t>P(</a:t>
            </a:r>
            <a:r>
              <a:rPr lang="tr-TR" sz="1800"/>
              <a:t>A</a:t>
            </a:r>
            <a:r>
              <a:rPr lang="en-US" sz="1800" baseline="-25000"/>
              <a:t> </a:t>
            </a:r>
            <a:r>
              <a:rPr lang="en-US" sz="1800"/>
              <a:t>and E</a:t>
            </a:r>
            <a:r>
              <a:rPr lang="tr-TR" sz="1800" baseline="-25000"/>
              <a:t>3</a:t>
            </a:r>
            <a:r>
              <a:rPr lang="en-US" sz="1800"/>
              <a:t>) = </a:t>
            </a:r>
            <a:r>
              <a:rPr lang="en-US" sz="1800">
                <a:solidFill>
                  <a:schemeClr val="folHlink"/>
                </a:solidFill>
              </a:rPr>
              <a:t>0.8</a:t>
            </a:r>
            <a:r>
              <a:rPr lang="en-US" sz="1800"/>
              <a:t> x </a:t>
            </a:r>
            <a:r>
              <a:rPr lang="en-US" sz="1800">
                <a:solidFill>
                  <a:schemeClr val="accent2"/>
                </a:solidFill>
              </a:rPr>
              <a:t>0.3</a:t>
            </a:r>
            <a:r>
              <a:rPr lang="en-US" sz="1800"/>
              <a:t> = 0.24</a:t>
            </a:r>
          </a:p>
        </p:txBody>
      </p:sp>
      <p:sp>
        <p:nvSpPr>
          <p:cNvPr id="35864" name="Text Box 27"/>
          <p:cNvSpPr txBox="1">
            <a:spLocks noChangeArrowheads="1"/>
          </p:cNvSpPr>
          <p:nvPr/>
        </p:nvSpPr>
        <p:spPr bwMode="auto">
          <a:xfrm>
            <a:off x="5410200" y="4343400"/>
            <a:ext cx="3336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1800"/>
              <a:t>P(</a:t>
            </a:r>
            <a:r>
              <a:rPr lang="tr-TR" sz="1800"/>
              <a:t>B</a:t>
            </a:r>
            <a:r>
              <a:rPr lang="en-US" sz="1800" baseline="-25000"/>
              <a:t> </a:t>
            </a:r>
            <a:r>
              <a:rPr lang="en-US" sz="1800"/>
              <a:t>and E</a:t>
            </a:r>
            <a:r>
              <a:rPr lang="tr-TR" sz="1800" baseline="-25000"/>
              <a:t>1</a:t>
            </a:r>
            <a:r>
              <a:rPr lang="en-US" sz="1800"/>
              <a:t>) = </a:t>
            </a:r>
            <a:r>
              <a:rPr lang="en-US" sz="1800">
                <a:solidFill>
                  <a:schemeClr val="hlink"/>
                </a:solidFill>
              </a:rPr>
              <a:t>0.2</a:t>
            </a:r>
            <a:r>
              <a:rPr lang="en-US" sz="1800"/>
              <a:t> x </a:t>
            </a:r>
            <a:r>
              <a:rPr lang="en-US" sz="1800">
                <a:solidFill>
                  <a:schemeClr val="accent1"/>
                </a:solidFill>
              </a:rPr>
              <a:t>0.6</a:t>
            </a:r>
            <a:r>
              <a:rPr lang="en-US" sz="1800"/>
              <a:t> = 0.12</a:t>
            </a:r>
          </a:p>
        </p:txBody>
      </p:sp>
      <p:sp>
        <p:nvSpPr>
          <p:cNvPr id="35865" name="Text Box 28"/>
          <p:cNvSpPr txBox="1">
            <a:spLocks noChangeArrowheads="1"/>
          </p:cNvSpPr>
          <p:nvPr/>
        </p:nvSpPr>
        <p:spPr bwMode="auto">
          <a:xfrm>
            <a:off x="5410200" y="4953000"/>
            <a:ext cx="3500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1800"/>
              <a:t>P(</a:t>
            </a:r>
            <a:r>
              <a:rPr lang="tr-TR" sz="1800"/>
              <a:t>B</a:t>
            </a:r>
            <a:r>
              <a:rPr lang="en-US" sz="1800" baseline="-25000"/>
              <a:t> </a:t>
            </a:r>
            <a:r>
              <a:rPr lang="en-US" sz="1800"/>
              <a:t>and E</a:t>
            </a:r>
            <a:r>
              <a:rPr lang="tr-TR" sz="1800" baseline="-25000"/>
              <a:t>2</a:t>
            </a:r>
            <a:r>
              <a:rPr lang="en-US" sz="1800"/>
              <a:t>) = </a:t>
            </a:r>
            <a:r>
              <a:rPr lang="en-US" sz="1800">
                <a:solidFill>
                  <a:schemeClr val="hlink"/>
                </a:solidFill>
              </a:rPr>
              <a:t>0.2</a:t>
            </a:r>
            <a:r>
              <a:rPr lang="en-US" sz="1800"/>
              <a:t> x 0.1 = 0.02</a:t>
            </a:r>
          </a:p>
        </p:txBody>
      </p:sp>
      <p:sp>
        <p:nvSpPr>
          <p:cNvPr id="35866" name="Text Box 29"/>
          <p:cNvSpPr txBox="1">
            <a:spLocks noChangeArrowheads="1"/>
          </p:cNvSpPr>
          <p:nvPr/>
        </p:nvSpPr>
        <p:spPr bwMode="auto">
          <a:xfrm>
            <a:off x="5410200" y="55626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1800"/>
              <a:t>P(</a:t>
            </a:r>
            <a:r>
              <a:rPr lang="tr-TR" sz="1800"/>
              <a:t>B</a:t>
            </a:r>
            <a:r>
              <a:rPr lang="en-US" sz="1800" baseline="-25000"/>
              <a:t> </a:t>
            </a:r>
            <a:r>
              <a:rPr lang="en-US" sz="1800"/>
              <a:t>and E</a:t>
            </a:r>
            <a:r>
              <a:rPr lang="tr-TR" sz="1800" baseline="-25000"/>
              <a:t>3</a:t>
            </a:r>
            <a:r>
              <a:rPr lang="en-US" sz="1800"/>
              <a:t>) = </a:t>
            </a:r>
            <a:r>
              <a:rPr lang="en-US" sz="1800">
                <a:solidFill>
                  <a:schemeClr val="hlink"/>
                </a:solidFill>
              </a:rPr>
              <a:t>0.2</a:t>
            </a:r>
            <a:r>
              <a:rPr lang="en-US" sz="1800"/>
              <a:t> x </a:t>
            </a:r>
            <a:r>
              <a:rPr lang="en-US" sz="1800">
                <a:solidFill>
                  <a:schemeClr val="accent2"/>
                </a:solidFill>
              </a:rPr>
              <a:t>0.3</a:t>
            </a:r>
            <a:r>
              <a:rPr lang="en-US" sz="1800"/>
              <a:t> = 0.06</a:t>
            </a:r>
          </a:p>
        </p:txBody>
      </p:sp>
      <p:sp>
        <p:nvSpPr>
          <p:cNvPr id="35867" name="Text Box 33"/>
          <p:cNvSpPr txBox="1">
            <a:spLocks noChangeArrowheads="1"/>
          </p:cNvSpPr>
          <p:nvPr/>
        </p:nvSpPr>
        <p:spPr bwMode="auto">
          <a:xfrm rot="-750445">
            <a:off x="2819400" y="4419600"/>
            <a:ext cx="2317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 Truck: P(E</a:t>
            </a:r>
            <a:r>
              <a:rPr lang="tr-TR" sz="1600" baseline="-25000"/>
              <a:t>1</a:t>
            </a:r>
            <a:r>
              <a:rPr lang="en-US" sz="1600"/>
              <a:t>|</a:t>
            </a:r>
            <a:r>
              <a:rPr lang="tr-TR" sz="1600"/>
              <a:t>B</a:t>
            </a:r>
            <a:r>
              <a:rPr lang="en-US" sz="1600"/>
              <a:t>) = </a:t>
            </a:r>
            <a:r>
              <a:rPr lang="en-US" sz="1600">
                <a:solidFill>
                  <a:schemeClr val="accent1"/>
                </a:solidFill>
              </a:rPr>
              <a:t>0.6</a:t>
            </a:r>
          </a:p>
        </p:txBody>
      </p:sp>
      <p:sp>
        <p:nvSpPr>
          <p:cNvPr id="35868" name="Text Box 34"/>
          <p:cNvSpPr txBox="1">
            <a:spLocks noChangeArrowheads="1"/>
          </p:cNvSpPr>
          <p:nvPr/>
        </p:nvSpPr>
        <p:spPr bwMode="auto">
          <a:xfrm>
            <a:off x="3276600" y="4800600"/>
            <a:ext cx="20574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 Car: P(E</a:t>
            </a:r>
            <a:r>
              <a:rPr lang="tr-TR" sz="1600" baseline="-25000"/>
              <a:t>2</a:t>
            </a:r>
            <a:r>
              <a:rPr lang="en-US" sz="1600"/>
              <a:t>|</a:t>
            </a:r>
            <a:r>
              <a:rPr lang="tr-TR" sz="1600"/>
              <a:t>B</a:t>
            </a:r>
            <a:r>
              <a:rPr lang="en-US" sz="1600"/>
              <a:t>) = 0.1</a:t>
            </a:r>
          </a:p>
        </p:txBody>
      </p:sp>
      <p:sp>
        <p:nvSpPr>
          <p:cNvPr id="35869" name="Text Box 35"/>
          <p:cNvSpPr txBox="1">
            <a:spLocks noChangeArrowheads="1"/>
          </p:cNvSpPr>
          <p:nvPr/>
        </p:nvSpPr>
        <p:spPr bwMode="auto">
          <a:xfrm rot="747253">
            <a:off x="2895600" y="5410200"/>
            <a:ext cx="220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 SUV: P(E</a:t>
            </a:r>
            <a:r>
              <a:rPr lang="tr-TR" sz="1600" baseline="-25000"/>
              <a:t>3</a:t>
            </a:r>
            <a:r>
              <a:rPr lang="en-US" sz="1600"/>
              <a:t>|</a:t>
            </a:r>
            <a:r>
              <a:rPr lang="tr-TR" sz="1600"/>
              <a:t>B</a:t>
            </a:r>
            <a:r>
              <a:rPr lang="en-US" sz="1600"/>
              <a:t>) = </a:t>
            </a:r>
            <a:r>
              <a:rPr lang="en-US" sz="1600">
                <a:solidFill>
                  <a:schemeClr val="accent2"/>
                </a:solidFill>
              </a:rPr>
              <a:t>0.3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5F0A72A0-4CA2-4B67-A9C9-92660DAD8614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5. </a:t>
            </a:r>
            <a:r>
              <a:rPr lang="en-US" smtClean="0"/>
              <a:t>Bayes’ Theorem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105400"/>
            <a:ext cx="8534400" cy="1600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where:</a:t>
            </a:r>
            <a:endParaRPr lang="en-US" sz="2000" i="1" baseline="-25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i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event of interest of the k possible events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i="1" dirty="0" smtClean="0"/>
              <a:t>		</a:t>
            </a:r>
            <a:r>
              <a:rPr lang="en-US" sz="2000" dirty="0" smtClean="0"/>
              <a:t>B = new event that might impact P(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</a:t>
            </a:r>
            <a:endParaRPr lang="en-US" sz="2000" baseline="-25000" dirty="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sz="2000" dirty="0" smtClean="0"/>
              <a:t>Events E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to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are mutually exclusive and collectively exhaustive</a:t>
            </a:r>
          </a:p>
        </p:txBody>
      </p:sp>
      <p:graphicFrame>
        <p:nvGraphicFramePr>
          <p:cNvPr id="368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699248"/>
              </p:ext>
            </p:extLst>
          </p:nvPr>
        </p:nvGraphicFramePr>
        <p:xfrm>
          <a:off x="520700" y="4102100"/>
          <a:ext cx="807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3" imgW="4076700" imgH="431800" progId="Equation.3">
                  <p:embed/>
                </p:oleObj>
              </mc:Choice>
              <mc:Fallback>
                <p:oleObj name="Equation" r:id="rId3" imgW="4076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102100"/>
                        <a:ext cx="8077200" cy="927100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90600" y="1600200"/>
                <a:ext cx="6450163" cy="1004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tr-TR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b="1" i="1" smtClean="0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tr-TR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b="1" i="1" smtClean="0">
                              <a:latin typeface="Cambria Math"/>
                            </a:rPr>
                            <m:t>|</m:t>
                          </m:r>
                          <m:r>
                            <a:rPr lang="tr-TR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tr-TR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tr-TR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tr-TR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tr-TR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tr-TR" i="1">
                                  <a:latin typeface="Cambria Math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tr-TR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tr-TR" b="1" i="1" smtClean="0">
                              <a:latin typeface="Cambria Math"/>
                            </a:rPr>
                            <m:t>(</m:t>
                          </m:r>
                          <m:r>
                            <a:rPr lang="tr-TR" b="1" i="1" smtClean="0">
                              <a:latin typeface="Cambria Math"/>
                            </a:rPr>
                            <m:t>𝑩</m:t>
                          </m:r>
                          <m:r>
                            <a:rPr lang="tr-TR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tr-TR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tr-TR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tr-T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b="1" i="1" smtClean="0">
                                      <a:latin typeface="Cambria Math"/>
                                    </a:rPr>
                                    <m:t>𝑩</m:t>
                                  </m:r>
                                  <m:r>
                                    <a:rPr lang="tr-TR" b="1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tr-TR" i="1"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tr-TR" b="1" i="1" smtClean="0">
                              <a:latin typeface="Cambria Math"/>
                            </a:rPr>
                            <m:t>.</m:t>
                          </m:r>
                          <m:r>
                            <a:rPr lang="tr-TR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tr-T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tr-TR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tr-TR" b="1" i="1" smtClean="0">
                              <a:latin typeface="Cambria Math"/>
                            </a:rPr>
                            <m:t>(</m:t>
                          </m:r>
                          <m:r>
                            <a:rPr lang="tr-TR" b="1" i="1" smtClean="0">
                              <a:latin typeface="Cambria Math"/>
                            </a:rPr>
                            <m:t>𝑩</m:t>
                          </m:r>
                          <m:r>
                            <a:rPr lang="tr-TR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00200"/>
                <a:ext cx="6450163" cy="10049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35608" y="2667000"/>
                <a:ext cx="74486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tr-TR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tr-TR" b="1" i="1" smtClean="0">
                          <a:latin typeface="Cambria Math"/>
                        </a:rPr>
                        <m:t>=</m:t>
                      </m:r>
                      <m:r>
                        <a:rPr lang="tr-TR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tr-T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tr-TR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tr-TR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tr-TR" i="1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tr-TR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tr-T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tr-TR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tr-TR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tr-TR" i="1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tr-TR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tr-TR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tr-TR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tr-T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tr-TR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tr-TR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tr-TR" i="1">
                              <a:latin typeface="Cambria Math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08" y="2667000"/>
                <a:ext cx="744864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52400" y="3352800"/>
                <a:ext cx="893699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5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tr-TR" sz="25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2500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tr-TR" sz="2500" b="1" i="1" smtClean="0">
                          <a:latin typeface="Cambria Math"/>
                        </a:rPr>
                        <m:t>=</m:t>
                      </m:r>
                      <m:r>
                        <a:rPr lang="tr-TR" sz="25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tr-TR" sz="25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sz="2500" i="1">
                                  <a:latin typeface="Cambria Math"/>
                                </a:rPr>
                                <m:t>𝑩</m:t>
                              </m:r>
                              <m:r>
                                <a:rPr lang="tr-TR" sz="25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tr-TR" sz="2500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tr-TR" sz="25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tr-TR" sz="2500" i="1">
                          <a:latin typeface="Cambria Math"/>
                        </a:rPr>
                        <m:t>.</m:t>
                      </m:r>
                      <m:r>
                        <a:rPr lang="tr-TR" sz="25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tr-TR" sz="25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sz="2500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tr-TR" sz="25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tr-TR" sz="2500" b="1" i="1" smtClean="0">
                          <a:latin typeface="Cambria Math"/>
                        </a:rPr>
                        <m:t>+</m:t>
                      </m:r>
                      <m:r>
                        <a:rPr lang="tr-TR" sz="25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tr-TR" sz="25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sz="2500" i="1">
                                  <a:latin typeface="Cambria Math"/>
                                </a:rPr>
                                <m:t>𝑩</m:t>
                              </m:r>
                              <m:r>
                                <a:rPr lang="tr-TR" sz="25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tr-TR" sz="2500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tr-TR" sz="25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tr-TR" sz="2500" i="1">
                          <a:latin typeface="Cambria Math"/>
                        </a:rPr>
                        <m:t>.</m:t>
                      </m:r>
                      <m:r>
                        <a:rPr lang="tr-TR" sz="25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tr-TR" sz="25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sz="2500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tr-TR" sz="25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tr-TR" sz="250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tr-TR" sz="25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tr-TR" sz="25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tr-TR" sz="25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sz="2500" i="1">
                                  <a:latin typeface="Cambria Math"/>
                                </a:rPr>
                                <m:t>𝑩</m:t>
                              </m:r>
                              <m:r>
                                <a:rPr lang="tr-TR" sz="25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tr-TR" sz="2500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tr-TR" sz="2500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tr-TR" sz="2500" i="1">
                          <a:latin typeface="Cambria Math"/>
                        </a:rPr>
                        <m:t>.</m:t>
                      </m:r>
                      <m:r>
                        <a:rPr lang="tr-TR" sz="25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tr-TR" sz="25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sz="2500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tr-TR" sz="2500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sz="25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352800"/>
                <a:ext cx="8936998" cy="4770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876800"/>
          </a:xfrm>
        </p:spPr>
        <p:txBody>
          <a:bodyPr/>
          <a:lstStyle/>
          <a:p>
            <a:r>
              <a:rPr lang="en-US" sz="2400" dirty="0"/>
              <a:t>Marie is getting married tomorrow, at an outdoor ceremony in the desert. In recent years, it has rained only 5 days each year. Unfortunately, the weatherman has predicted rain for tomorrow. When it actually rains, the weatherman correctly forecasts rain 90% of the time. When it doesn't rain, he incorrectly forecasts rain 10% of the time. What is the probability that it will rain on the day of Marie's wedding</a:t>
            </a:r>
            <a:r>
              <a:rPr lang="en-US" sz="2400" dirty="0" smtClean="0"/>
              <a:t>?</a:t>
            </a:r>
            <a:endParaRPr lang="tr-TR" sz="2400" dirty="0" smtClean="0"/>
          </a:p>
          <a:p>
            <a:pPr marL="0" indent="0">
              <a:buNone/>
            </a:pPr>
            <a:endParaRPr lang="tr-TR" sz="2400" dirty="0" smtClean="0"/>
          </a:p>
          <a:p>
            <a:r>
              <a:rPr lang="en-US" sz="2400" dirty="0"/>
              <a:t>Event A</a:t>
            </a:r>
            <a:r>
              <a:rPr lang="en-US" sz="2400" baseline="-25000" dirty="0"/>
              <a:t>1</a:t>
            </a:r>
            <a:r>
              <a:rPr lang="en-US" sz="2400" dirty="0"/>
              <a:t>. It rains on Marie's wedding.</a:t>
            </a:r>
          </a:p>
          <a:p>
            <a:r>
              <a:rPr lang="en-US" sz="2400" dirty="0"/>
              <a:t>Event A</a:t>
            </a:r>
            <a:r>
              <a:rPr lang="en-US" sz="2400" baseline="-25000" dirty="0"/>
              <a:t>2</a:t>
            </a:r>
            <a:r>
              <a:rPr lang="en-US" sz="2400" dirty="0"/>
              <a:t>. It does not rain on Marie's wedding.</a:t>
            </a:r>
          </a:p>
          <a:p>
            <a:r>
              <a:rPr lang="en-US" sz="2400" dirty="0"/>
              <a:t>Event B. The weatherman predicts </a:t>
            </a:r>
            <a:r>
              <a:rPr lang="en-US" sz="2400" dirty="0" smtClean="0"/>
              <a:t>rain</a:t>
            </a:r>
            <a:r>
              <a:rPr lang="tr-TR" sz="2400" dirty="0" smtClean="0"/>
              <a:t> correctly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4-</a:t>
            </a:r>
            <a:fld id="{2DDC47B7-9FF5-4881-8274-5FBB9DE8E14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Source: http://stattrek.com/probability/bayes-theorem.aspx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15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Solution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0772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/>
              <a:t>In terms of probabilities, we know the following</a:t>
            </a:r>
            <a:r>
              <a:rPr lang="en-US" sz="2500" dirty="0" smtClean="0"/>
              <a:t>:</a:t>
            </a:r>
            <a:endParaRPr lang="tr-TR" sz="2500" dirty="0" smtClean="0"/>
          </a:p>
          <a:p>
            <a:endParaRPr lang="tr-TR" sz="2500" dirty="0"/>
          </a:p>
          <a:p>
            <a:r>
              <a:rPr lang="en-US" sz="2500" dirty="0" smtClean="0"/>
              <a:t>P</a:t>
            </a:r>
            <a:r>
              <a:rPr lang="en-US" sz="2500" dirty="0"/>
              <a:t>( A</a:t>
            </a:r>
            <a:r>
              <a:rPr lang="en-US" sz="2500" baseline="-25000" dirty="0"/>
              <a:t>1</a:t>
            </a:r>
            <a:r>
              <a:rPr lang="en-US" sz="2500" dirty="0"/>
              <a:t> ) = 5/365 =0.0136985 [It rains 5 days out of the year.]</a:t>
            </a:r>
          </a:p>
          <a:p>
            <a:r>
              <a:rPr lang="en-US" sz="2500" dirty="0"/>
              <a:t>P( A</a:t>
            </a:r>
            <a:r>
              <a:rPr lang="en-US" sz="2500" baseline="-25000" dirty="0"/>
              <a:t>2</a:t>
            </a:r>
            <a:r>
              <a:rPr lang="en-US" sz="2500" dirty="0"/>
              <a:t> ) = 360/365 = 0.9863014 [It does not rain 360 days out of the year.]</a:t>
            </a:r>
          </a:p>
          <a:p>
            <a:r>
              <a:rPr lang="en-US" sz="2500" dirty="0"/>
              <a:t>P( B | A</a:t>
            </a:r>
            <a:r>
              <a:rPr lang="en-US" sz="2500" baseline="-25000" dirty="0"/>
              <a:t>1</a:t>
            </a:r>
            <a:r>
              <a:rPr lang="en-US" sz="2500" dirty="0"/>
              <a:t> ) = 0.9 [When it rains, the weatherman predicts rain 90% of the time.]</a:t>
            </a:r>
          </a:p>
          <a:p>
            <a:r>
              <a:rPr lang="en-US" sz="2500" dirty="0"/>
              <a:t>P( B | A</a:t>
            </a:r>
            <a:r>
              <a:rPr lang="en-US" sz="2500" baseline="-25000" dirty="0"/>
              <a:t>2</a:t>
            </a:r>
            <a:r>
              <a:rPr lang="en-US" sz="2500" dirty="0"/>
              <a:t> ) = 0.1 [When it does not rain, the weatherman predicts rain 10% of the time.]</a:t>
            </a:r>
          </a:p>
          <a:p>
            <a:endParaRPr lang="tr-TR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4-</a:t>
            </a:r>
            <a:fld id="{2DDC47B7-9FF5-4881-8274-5FBB9DE8E14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Course In Business Statistics, 4th © 2006 Prentice-Hall,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9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Solution</a:t>
            </a:r>
            <a:endParaRPr lang="tr-T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547274"/>
              </p:ext>
            </p:extLst>
          </p:nvPr>
        </p:nvGraphicFramePr>
        <p:xfrm>
          <a:off x="914400" y="2754085"/>
          <a:ext cx="7679832" cy="1817915"/>
        </p:xfrm>
        <a:graphic>
          <a:graphicData uri="http://schemas.openxmlformats.org/drawingml/2006/table">
            <a:tbl>
              <a:tblPr/>
              <a:tblGrid>
                <a:gridCol w="1564069"/>
                <a:gridCol w="6115763"/>
              </a:tblGrid>
              <a:tr h="706967"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P( A</a:t>
                      </a:r>
                      <a:r>
                        <a:rPr lang="tr-TR" baseline="-25000" dirty="0">
                          <a:effectLst/>
                        </a:rPr>
                        <a:t>1</a:t>
                      </a:r>
                      <a:r>
                        <a:rPr lang="tr-TR" dirty="0">
                          <a:effectLst/>
                        </a:rPr>
                        <a:t> | B ) =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P( A</a:t>
                      </a:r>
                      <a:r>
                        <a:rPr lang="pt-BR" baseline="-25000" dirty="0">
                          <a:effectLst/>
                        </a:rPr>
                        <a:t>1</a:t>
                      </a:r>
                      <a:r>
                        <a:rPr lang="pt-BR" dirty="0">
                          <a:effectLst/>
                        </a:rPr>
                        <a:t> ) P( B | A</a:t>
                      </a:r>
                      <a:r>
                        <a:rPr lang="pt-BR" baseline="-25000" dirty="0">
                          <a:effectLst/>
                        </a:rPr>
                        <a:t>1</a:t>
                      </a:r>
                      <a:r>
                        <a:rPr lang="pt-BR" dirty="0">
                          <a:effectLst/>
                        </a:rPr>
                        <a:t> </a:t>
                      </a:r>
                      <a:r>
                        <a:rPr lang="pt-BR" dirty="0" smtClean="0">
                          <a:effectLst/>
                        </a:rPr>
                        <a:t>)</a:t>
                      </a:r>
                      <a:r>
                        <a:rPr lang="tr-TR" dirty="0" smtClean="0">
                          <a:effectLst/>
                        </a:rPr>
                        <a:t> / </a:t>
                      </a:r>
                      <a:r>
                        <a:rPr lang="pt-BR" dirty="0" smtClean="0">
                          <a:effectLst/>
                        </a:rPr>
                        <a:t>P</a:t>
                      </a:r>
                      <a:r>
                        <a:rPr lang="pt-BR" dirty="0">
                          <a:effectLst/>
                        </a:rPr>
                        <a:t>( A</a:t>
                      </a:r>
                      <a:r>
                        <a:rPr lang="pt-BR" baseline="-25000" dirty="0">
                          <a:effectLst/>
                        </a:rPr>
                        <a:t>1</a:t>
                      </a:r>
                      <a:r>
                        <a:rPr lang="pt-BR" dirty="0">
                          <a:effectLst/>
                        </a:rPr>
                        <a:t> ) P( B | A</a:t>
                      </a:r>
                      <a:r>
                        <a:rPr lang="pt-BR" baseline="-25000" dirty="0">
                          <a:effectLst/>
                        </a:rPr>
                        <a:t>1</a:t>
                      </a:r>
                      <a:r>
                        <a:rPr lang="pt-BR" dirty="0">
                          <a:effectLst/>
                        </a:rPr>
                        <a:t> ) + P( A</a:t>
                      </a:r>
                      <a:r>
                        <a:rPr lang="pt-BR" baseline="-25000" dirty="0">
                          <a:effectLst/>
                        </a:rPr>
                        <a:t>2</a:t>
                      </a:r>
                      <a:r>
                        <a:rPr lang="pt-BR" dirty="0">
                          <a:effectLst/>
                        </a:rPr>
                        <a:t> ) P( B | A</a:t>
                      </a:r>
                      <a:r>
                        <a:rPr lang="pt-BR" baseline="-25000" dirty="0">
                          <a:effectLst/>
                        </a:rPr>
                        <a:t>2</a:t>
                      </a:r>
                      <a:r>
                        <a:rPr lang="pt-BR" dirty="0">
                          <a:effectLst/>
                        </a:rPr>
                        <a:t> 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6967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P( A</a:t>
                      </a:r>
                      <a:r>
                        <a:rPr lang="tr-TR" baseline="-25000">
                          <a:effectLst/>
                        </a:rPr>
                        <a:t>1</a:t>
                      </a:r>
                      <a:r>
                        <a:rPr lang="tr-TR">
                          <a:effectLst/>
                        </a:rPr>
                        <a:t> | B ) 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>
                          <a:effectLst/>
                        </a:rPr>
                        <a:t>(0.014)(0.9) / [ (0.014)(0.9) + (0.986)(0.1) 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81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P( A</a:t>
                      </a:r>
                      <a:r>
                        <a:rPr lang="tr-TR" baseline="-25000">
                          <a:effectLst/>
                        </a:rPr>
                        <a:t>1</a:t>
                      </a:r>
                      <a:r>
                        <a:rPr lang="tr-TR">
                          <a:effectLst/>
                        </a:rPr>
                        <a:t> | B ) 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0.111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4-</a:t>
            </a:r>
            <a:fld id="{2DDC47B7-9FF5-4881-8274-5FBB9DE8E14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Course In Business Statistics, 4th © 2006 Prentice-Hall, Inc.</a:t>
            </a:r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3400" y="1599456"/>
            <a:ext cx="8001000" cy="4706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en-US" sz="2000" b="0" dirty="0"/>
              <a:t>We want to know P( A</a:t>
            </a:r>
            <a:r>
              <a:rPr lang="en-US" sz="2000" b="0" baseline="-25000" dirty="0"/>
              <a:t>1</a:t>
            </a:r>
            <a:r>
              <a:rPr lang="en-US" sz="2000" b="0" dirty="0"/>
              <a:t> | B ), the probability it will rain on the day of Marie's wedding, given a forecast for rain by the weatherman. The answer can be determined from Bayes' theorem, as shown below</a:t>
            </a:r>
            <a:r>
              <a:rPr lang="en-US" sz="2000" b="0" dirty="0" smtClean="0"/>
              <a:t>.</a:t>
            </a:r>
            <a:endParaRPr lang="tr-TR" sz="2000" b="0" dirty="0" smtClean="0"/>
          </a:p>
          <a:p>
            <a:pPr lvl="0" algn="l"/>
            <a:endParaRPr lang="tr-TR" sz="2000" b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vl="0" algn="l"/>
            <a:endParaRPr kumimoji="0" lang="tr-T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itchFamily="34" charset="0"/>
            </a:endParaRPr>
          </a:p>
          <a:p>
            <a:pPr lvl="0" algn="l"/>
            <a:endParaRPr lang="tr-TR" sz="2000" b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vl="0" algn="l"/>
            <a:endParaRPr kumimoji="0" lang="tr-T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itchFamily="34" charset="0"/>
            </a:endParaRPr>
          </a:p>
          <a:p>
            <a:pPr lvl="0" algn="l"/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rebuchet MS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Note the somewhat unintuitive result. Even when the weatherman predicts rain, it only rains only about 11% of the time. Despite the weatherman's gloomy prediction, there is a good chance that Marie will not get rained on at her wedding.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8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EBEF2733-827E-4A02-A1F1-3FF9DF11FC20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Bayes’ Theorem Example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924800" cy="4495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A drilling company has estimated a 40% chance of striking oil for their new well.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A detailed test has been scheduled for more information. Historically, 60% of successful wells have had detailed tests, and 20% of unsuccessful wells have had detailed tests. 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Given that this well has been scheduled for a detailed test, what is the probability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mtClean="0"/>
              <a:t>    that the well will be successful?</a:t>
            </a:r>
          </a:p>
        </p:txBody>
      </p:sp>
      <p:pic>
        <p:nvPicPr>
          <p:cNvPr id="37894" name="Picture 5" descr="j028322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86400"/>
            <a:ext cx="13716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5810A1E7-A5A0-4A09-9B04-4E1C4E6E4ABB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Let </a:t>
            </a:r>
            <a:r>
              <a:rPr lang="en-US" sz="2400" smtClean="0">
                <a:solidFill>
                  <a:schemeClr val="folHlink"/>
                </a:solidFill>
              </a:rPr>
              <a:t>S = successful well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chemeClr val="folHlink"/>
                </a:solidFill>
              </a:rPr>
              <a:t>U</a:t>
            </a:r>
            <a:r>
              <a:rPr lang="tr-TR" sz="2400" smtClean="0">
                <a:solidFill>
                  <a:schemeClr val="folHlink"/>
                </a:solidFill>
              </a:rPr>
              <a:t>nS</a:t>
            </a:r>
            <a:r>
              <a:rPr lang="en-US" sz="2400" smtClean="0">
                <a:solidFill>
                  <a:schemeClr val="folHlink"/>
                </a:solidFill>
              </a:rPr>
              <a:t> = unsuccessful well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P(S) = .4 , P(U</a:t>
            </a:r>
            <a:r>
              <a:rPr lang="tr-TR" sz="2400" smtClean="0"/>
              <a:t>nS</a:t>
            </a:r>
            <a:r>
              <a:rPr lang="en-US" sz="2400" smtClean="0"/>
              <a:t>) = .6    (prior probabilities)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Define the detailed test event as </a:t>
            </a:r>
            <a:r>
              <a:rPr lang="en-US" sz="2400" smtClean="0">
                <a:solidFill>
                  <a:schemeClr val="folHlink"/>
                </a:solidFill>
              </a:rPr>
              <a:t>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Conditional probabilities: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800" smtClean="0"/>
              <a:t>P(D|S) = .6          P(D|U</a:t>
            </a:r>
            <a:r>
              <a:rPr lang="tr-TR" sz="2800" smtClean="0"/>
              <a:t>nS</a:t>
            </a:r>
            <a:r>
              <a:rPr lang="en-US" sz="2800" smtClean="0"/>
              <a:t>) = .2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Revised probabilities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143000" y="381000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 anchor="b"/>
          <a:lstStyle/>
          <a:p>
            <a:pPr eaLnBrk="1" hangingPunct="1">
              <a:spcBef>
                <a:spcPct val="0"/>
              </a:spcBef>
            </a:pPr>
            <a:r>
              <a:rPr lang="en-US" sz="4100" b="0">
                <a:solidFill>
                  <a:schemeClr val="tx2"/>
                </a:solidFill>
                <a:latin typeface="Tahoma" pitchFamily="34" charset="0"/>
              </a:rPr>
              <a:t>Bayes’ Theorem Example</a:t>
            </a:r>
          </a:p>
        </p:txBody>
      </p:sp>
      <p:graphicFrame>
        <p:nvGraphicFramePr>
          <p:cNvPr id="226366" name="Group 62"/>
          <p:cNvGraphicFramePr>
            <a:graphicFrameLocks noGrp="1"/>
          </p:cNvGraphicFramePr>
          <p:nvPr/>
        </p:nvGraphicFramePr>
        <p:xfrm>
          <a:off x="533400" y="4406900"/>
          <a:ext cx="8305800" cy="1817740"/>
        </p:xfrm>
        <a:graphic>
          <a:graphicData uri="http://schemas.openxmlformats.org/drawingml/2006/table">
            <a:tbl>
              <a:tblPr/>
              <a:tblGrid>
                <a:gridCol w="1828800"/>
                <a:gridCol w="1295400"/>
                <a:gridCol w="1727200"/>
                <a:gridCol w="1625600"/>
                <a:gridCol w="1828800"/>
              </a:tblGrid>
              <a:tr h="75848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Event</a:t>
                      </a:r>
                    </a:p>
                  </a:txBody>
                  <a:tcPr marL="90488" marR="90488" marT="44430" marB="44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Prior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Prob.</a:t>
                      </a:r>
                    </a:p>
                  </a:txBody>
                  <a:tcPr marL="90488" marR="90488" marT="44430" marB="44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Conditional Prob.</a:t>
                      </a:r>
                    </a:p>
                  </a:txBody>
                  <a:tcPr marL="90488" marR="90488" marT="44430" marB="44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Joint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Prob.</a:t>
                      </a:r>
                    </a:p>
                  </a:txBody>
                  <a:tcPr marL="90488" marR="90488" marT="44430" marB="44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Revised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Prob.</a:t>
                      </a:r>
                    </a:p>
                  </a:txBody>
                  <a:tcPr marL="90488" marR="90488" marT="44430" marB="44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</a:tr>
              <a:tr h="45223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(successful)</a:t>
                      </a:r>
                    </a:p>
                  </a:txBody>
                  <a:tcPr marL="90488" marR="90488" marT="44430" marB="44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.4</a:t>
                      </a:r>
                    </a:p>
                  </a:txBody>
                  <a:tcPr marL="90488" marR="90488" marT="44430" marB="44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.6</a:t>
                      </a:r>
                    </a:p>
                  </a:txBody>
                  <a:tcPr marL="90488" marR="90488" marT="44430" marB="44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.4*.6 = .24</a:t>
                      </a:r>
                    </a:p>
                  </a:txBody>
                  <a:tcPr marL="90488" marR="90488" marT="44430" marB="44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.24/.36 = .67</a:t>
                      </a:r>
                    </a:p>
                  </a:txBody>
                  <a:tcPr marL="90488" marR="90488" marT="44430" marB="44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</a:tr>
              <a:tr h="60696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</a:t>
                      </a:r>
                      <a:r>
                        <a:rPr kumimoji="0" lang="tr-T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nS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(unsuccessful)</a:t>
                      </a:r>
                    </a:p>
                  </a:txBody>
                  <a:tcPr marL="90488" marR="90488" marT="44430" marB="44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.6</a:t>
                      </a:r>
                    </a:p>
                  </a:txBody>
                  <a:tcPr marL="90488" marR="90488" marT="44430" marB="44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.2</a:t>
                      </a:r>
                    </a:p>
                  </a:txBody>
                  <a:tcPr marL="90488" marR="90488" marT="44430" marB="44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.6*.2 = .12</a:t>
                      </a:r>
                    </a:p>
                  </a:txBody>
                  <a:tcPr marL="90488" marR="90488" marT="44430" marB="44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.12/.36 = .33</a:t>
                      </a:r>
                    </a:p>
                  </a:txBody>
                  <a:tcPr marL="90488" marR="90488" marT="44430" marB="44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</a:tr>
            </a:tbl>
          </a:graphicData>
        </a:graphic>
      </p:graphicFrame>
      <p:sp>
        <p:nvSpPr>
          <p:cNvPr id="38944" name="Text Box 46"/>
          <p:cNvSpPr txBox="1">
            <a:spLocks noChangeArrowheads="1"/>
          </p:cNvSpPr>
          <p:nvPr/>
        </p:nvSpPr>
        <p:spPr bwMode="auto">
          <a:xfrm>
            <a:off x="5486400" y="6235700"/>
            <a:ext cx="15240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>
                <a:cs typeface="Arial" charset="0"/>
              </a:rPr>
              <a:t>Sum = .36</a:t>
            </a:r>
          </a:p>
        </p:txBody>
      </p:sp>
      <p:sp>
        <p:nvSpPr>
          <p:cNvPr id="38945" name="Line 47"/>
          <p:cNvSpPr>
            <a:spLocks noChangeShapeType="1"/>
          </p:cNvSpPr>
          <p:nvPr/>
        </p:nvSpPr>
        <p:spPr bwMode="auto">
          <a:xfrm>
            <a:off x="6400800" y="62357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38946" name="Line 59"/>
          <p:cNvSpPr>
            <a:spLocks noChangeShapeType="1"/>
          </p:cNvSpPr>
          <p:nvPr/>
        </p:nvSpPr>
        <p:spPr bwMode="auto">
          <a:xfrm>
            <a:off x="4419600" y="4114800"/>
            <a:ext cx="35052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38947" name="Line 60"/>
          <p:cNvSpPr>
            <a:spLocks noChangeShapeType="1"/>
          </p:cNvSpPr>
          <p:nvPr/>
        </p:nvSpPr>
        <p:spPr bwMode="auto">
          <a:xfrm>
            <a:off x="7924800" y="4114800"/>
            <a:ext cx="0" cy="228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38948" name="Text Box 61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 i="1">
                <a:solidFill>
                  <a:srgbClr val="000099"/>
                </a:solidFill>
                <a:latin typeface="Tahoma" pitchFamily="34" charset="0"/>
              </a:rPr>
              <a:t>(continued)</a:t>
            </a:r>
          </a:p>
        </p:txBody>
      </p:sp>
      <p:pic>
        <p:nvPicPr>
          <p:cNvPr id="38949" name="Picture 63" descr="j028322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844800"/>
            <a:ext cx="12954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Examples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724400"/>
          </a:xfrm>
        </p:spPr>
        <p:txBody>
          <a:bodyPr/>
          <a:lstStyle/>
          <a:p>
            <a:pPr eaLnBrk="1" hangingPunct="1"/>
            <a:r>
              <a:rPr lang="tr-TR" smtClean="0"/>
              <a:t>Example 3:</a:t>
            </a:r>
          </a:p>
          <a:p>
            <a:pPr lvl="1" eaLnBrk="1" hangingPunct="1"/>
            <a:r>
              <a:rPr lang="tr-TR" smtClean="0"/>
              <a:t>Experiment: Drawing a card from a deck (well-shuffled French deck)</a:t>
            </a:r>
          </a:p>
          <a:p>
            <a:pPr lvl="1" eaLnBrk="1" hangingPunct="1"/>
            <a:r>
              <a:rPr lang="tr-TR" smtClean="0"/>
              <a:t>Experimental outcomes:  ♣A, ♣ 2, ..., ♣ K, </a:t>
            </a:r>
            <a:r>
              <a:rPr lang="tr-TR" smtClean="0">
                <a:solidFill>
                  <a:srgbClr val="FF0000"/>
                </a:solidFill>
              </a:rPr>
              <a:t>♦A, ♦2</a:t>
            </a:r>
            <a:r>
              <a:rPr lang="tr-TR" smtClean="0"/>
              <a:t>,..., </a:t>
            </a:r>
            <a:r>
              <a:rPr lang="tr-TR" smtClean="0">
                <a:solidFill>
                  <a:srgbClr val="FF0000"/>
                </a:solidFill>
              </a:rPr>
              <a:t>♦K</a:t>
            </a:r>
            <a:r>
              <a:rPr lang="tr-TR" smtClean="0"/>
              <a:t>, </a:t>
            </a:r>
            <a:r>
              <a:rPr lang="tr-TR" smtClean="0">
                <a:solidFill>
                  <a:srgbClr val="FF0000"/>
                </a:solidFill>
              </a:rPr>
              <a:t>♥A</a:t>
            </a:r>
            <a:r>
              <a:rPr lang="tr-TR" smtClean="0"/>
              <a:t>, </a:t>
            </a:r>
            <a:r>
              <a:rPr lang="tr-TR" smtClean="0">
                <a:solidFill>
                  <a:srgbClr val="FF0000"/>
                </a:solidFill>
              </a:rPr>
              <a:t>♥2</a:t>
            </a:r>
            <a:r>
              <a:rPr lang="tr-TR" smtClean="0"/>
              <a:t>,..., </a:t>
            </a:r>
            <a:r>
              <a:rPr lang="tr-TR" smtClean="0">
                <a:solidFill>
                  <a:srgbClr val="FF0000"/>
                </a:solidFill>
              </a:rPr>
              <a:t>♥K</a:t>
            </a:r>
            <a:r>
              <a:rPr lang="tr-TR" smtClean="0"/>
              <a:t>, ♠A, ♠2,..., ♠K.</a:t>
            </a:r>
          </a:p>
          <a:p>
            <a:pPr lvl="1" eaLnBrk="1" hangingPunct="1"/>
            <a:r>
              <a:rPr lang="tr-TR" smtClean="0"/>
              <a:t>Probability of getting an ACE (could be a club ♣, diamond </a:t>
            </a:r>
            <a:r>
              <a:rPr lang="tr-TR" smtClean="0">
                <a:solidFill>
                  <a:srgbClr val="FF0000"/>
                </a:solidFill>
              </a:rPr>
              <a:t>♦</a:t>
            </a:r>
            <a:r>
              <a:rPr lang="tr-TR" smtClean="0"/>
              <a:t>, heart </a:t>
            </a:r>
            <a:r>
              <a:rPr lang="tr-TR" smtClean="0">
                <a:solidFill>
                  <a:srgbClr val="FF0000"/>
                </a:solidFill>
              </a:rPr>
              <a:t>♥</a:t>
            </a:r>
            <a:r>
              <a:rPr lang="tr-TR" smtClean="0"/>
              <a:t> and a spade ♠, among 4 of the French suits)  is 4/52.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8D9AE8E8-0324-4A6B-B2F8-C39A598EB2B2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B4BA388C-6510-4B3A-8EF6-EBEB90023D04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848600" cy="1676400"/>
          </a:xfrm>
        </p:spPr>
        <p:txBody>
          <a:bodyPr/>
          <a:lstStyle/>
          <a:p>
            <a:pPr eaLnBrk="1" hangingPunct="1"/>
            <a:r>
              <a:rPr lang="en-US" smtClean="0"/>
              <a:t>Given the detailed test, the revised probability of a successful well has risen to .67 from the original estimate of .4</a:t>
            </a: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1143000" y="381000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 anchor="b"/>
          <a:lstStyle/>
          <a:p>
            <a:pPr eaLnBrk="1" hangingPunct="1">
              <a:spcBef>
                <a:spcPct val="0"/>
              </a:spcBef>
            </a:pPr>
            <a:r>
              <a:rPr lang="en-US" sz="4100" b="0">
                <a:solidFill>
                  <a:schemeClr val="tx2"/>
                </a:solidFill>
                <a:latin typeface="Tahoma" pitchFamily="34" charset="0"/>
              </a:rPr>
              <a:t>Bayes’ Theorem Example</a:t>
            </a:r>
          </a:p>
        </p:txBody>
      </p:sp>
      <p:graphicFrame>
        <p:nvGraphicFramePr>
          <p:cNvPr id="228389" name="Group 37"/>
          <p:cNvGraphicFramePr>
            <a:graphicFrameLocks noGrp="1"/>
          </p:cNvGraphicFramePr>
          <p:nvPr/>
        </p:nvGraphicFramePr>
        <p:xfrm>
          <a:off x="533400" y="4038600"/>
          <a:ext cx="8305800" cy="1663764"/>
        </p:xfrm>
        <a:graphic>
          <a:graphicData uri="http://schemas.openxmlformats.org/drawingml/2006/table">
            <a:tbl>
              <a:tblPr/>
              <a:tblGrid>
                <a:gridCol w="1828800"/>
                <a:gridCol w="1295400"/>
                <a:gridCol w="1727200"/>
                <a:gridCol w="1625600"/>
                <a:gridCol w="1828800"/>
              </a:tblGrid>
              <a:tr h="725834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Event</a:t>
                      </a:r>
                    </a:p>
                  </a:txBody>
                  <a:tcPr marL="90488" marR="90488" marT="44433" marB="44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Prior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Prob.</a:t>
                      </a:r>
                    </a:p>
                  </a:txBody>
                  <a:tcPr marL="90488" marR="90488" marT="44433" marB="44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Conditional Prob.</a:t>
                      </a:r>
                    </a:p>
                  </a:txBody>
                  <a:tcPr marL="90488" marR="90488" marT="44433" marB="44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Joint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Prob.</a:t>
                      </a:r>
                    </a:p>
                  </a:txBody>
                  <a:tcPr marL="90488" marR="90488" marT="44433" marB="44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Revised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Prob.</a:t>
                      </a:r>
                    </a:p>
                  </a:txBody>
                  <a:tcPr marL="90488" marR="90488" marT="44433" marB="44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</a:tr>
              <a:tr h="45227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(successful)</a:t>
                      </a:r>
                    </a:p>
                  </a:txBody>
                  <a:tcPr marL="90488" marR="90488" marT="44433" marB="44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.4</a:t>
                      </a:r>
                    </a:p>
                  </a:txBody>
                  <a:tcPr marL="90488" marR="90488" marT="44433" marB="44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.6</a:t>
                      </a:r>
                    </a:p>
                  </a:txBody>
                  <a:tcPr marL="90488" marR="90488" marT="44433" marB="44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.4*.6 = .24</a:t>
                      </a:r>
                    </a:p>
                  </a:txBody>
                  <a:tcPr marL="90488" marR="90488" marT="44433" marB="44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.24/.36 = .67</a:t>
                      </a:r>
                    </a:p>
                  </a:txBody>
                  <a:tcPr marL="90488" marR="90488" marT="44433" marB="44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</a:tr>
              <a:tr h="48559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 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(unsuccessful)</a:t>
                      </a:r>
                    </a:p>
                  </a:txBody>
                  <a:tcPr marL="90488" marR="90488" marT="44433" marB="44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.6</a:t>
                      </a:r>
                    </a:p>
                  </a:txBody>
                  <a:tcPr marL="90488" marR="90488" marT="44433" marB="44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.2</a:t>
                      </a:r>
                    </a:p>
                  </a:txBody>
                  <a:tcPr marL="90488" marR="90488" marT="44433" marB="44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.6*.2 = .12</a:t>
                      </a:r>
                    </a:p>
                  </a:txBody>
                  <a:tcPr marL="90488" marR="90488" marT="44433" marB="44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.12/.36 = .33</a:t>
                      </a:r>
                    </a:p>
                  </a:txBody>
                  <a:tcPr marL="90488" marR="90488" marT="44433" marB="44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5"/>
                    </a:solidFill>
                  </a:tcPr>
                </a:tc>
              </a:tr>
            </a:tbl>
          </a:graphicData>
        </a:graphic>
      </p:graphicFrame>
      <p:sp>
        <p:nvSpPr>
          <p:cNvPr id="39968" name="Text Box 31"/>
          <p:cNvSpPr txBox="1">
            <a:spLocks noChangeArrowheads="1"/>
          </p:cNvSpPr>
          <p:nvPr/>
        </p:nvSpPr>
        <p:spPr bwMode="auto">
          <a:xfrm>
            <a:off x="5486400" y="5867400"/>
            <a:ext cx="15240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>
                <a:cs typeface="Arial" charset="0"/>
              </a:rPr>
              <a:t>Sum = .36</a:t>
            </a:r>
          </a:p>
        </p:txBody>
      </p:sp>
      <p:sp>
        <p:nvSpPr>
          <p:cNvPr id="39969" name="Line 32"/>
          <p:cNvSpPr>
            <a:spLocks noChangeShapeType="1"/>
          </p:cNvSpPr>
          <p:nvPr/>
        </p:nvSpPr>
        <p:spPr bwMode="auto">
          <a:xfrm>
            <a:off x="6400800" y="58674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39970" name="Oval 33"/>
          <p:cNvSpPr>
            <a:spLocks noChangeArrowheads="1"/>
          </p:cNvSpPr>
          <p:nvPr/>
        </p:nvSpPr>
        <p:spPr bwMode="auto">
          <a:xfrm>
            <a:off x="8153400" y="4724400"/>
            <a:ext cx="609600" cy="533400"/>
          </a:xfrm>
          <a:prstGeom prst="ellipse">
            <a:avLst/>
          </a:prstGeom>
          <a:noFill/>
          <a:ln w="19050" algn="ctr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39971" name="Line 34"/>
          <p:cNvSpPr>
            <a:spLocks noChangeShapeType="1"/>
          </p:cNvSpPr>
          <p:nvPr/>
        </p:nvSpPr>
        <p:spPr bwMode="auto">
          <a:xfrm>
            <a:off x="6781800" y="2819400"/>
            <a:ext cx="1447800" cy="19812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39972" name="Oval 35"/>
          <p:cNvSpPr>
            <a:spLocks noChangeArrowheads="1"/>
          </p:cNvSpPr>
          <p:nvPr/>
        </p:nvSpPr>
        <p:spPr bwMode="auto">
          <a:xfrm>
            <a:off x="6172200" y="2209800"/>
            <a:ext cx="762000" cy="685800"/>
          </a:xfrm>
          <a:prstGeom prst="ellipse">
            <a:avLst/>
          </a:prstGeom>
          <a:noFill/>
          <a:ln w="19050" algn="ctr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39973" name="Text Box 36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 i="1">
                <a:solidFill>
                  <a:srgbClr val="000099"/>
                </a:solidFill>
                <a:latin typeface="Tahoma" pitchFamily="34" charset="0"/>
              </a:rPr>
              <a:t>(continued)</a:t>
            </a:r>
          </a:p>
        </p:txBody>
      </p:sp>
      <p:pic>
        <p:nvPicPr>
          <p:cNvPr id="39974" name="Picture 38" descr="j028322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844800"/>
            <a:ext cx="12954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Probability Distributions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000" smtClean="0"/>
              <a:t>Probability distribution of</a:t>
            </a:r>
          </a:p>
          <a:p>
            <a:pPr lvl="1"/>
            <a:endParaRPr lang="tr-TR" sz="3000" smtClean="0"/>
          </a:p>
          <a:p>
            <a:pPr lvl="1"/>
            <a:r>
              <a:rPr lang="tr-TR" sz="3000" smtClean="0"/>
              <a:t>discrete random variables</a:t>
            </a:r>
          </a:p>
          <a:p>
            <a:pPr lvl="1"/>
            <a:endParaRPr lang="tr-TR" sz="3000" smtClean="0"/>
          </a:p>
          <a:p>
            <a:pPr lvl="1"/>
            <a:r>
              <a:rPr lang="tr-TR" sz="3000" smtClean="0"/>
              <a:t>continuous random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4-</a:t>
            </a:r>
            <a:fld id="{EB7ADA6B-7818-417A-82B7-53C978E95BD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Course In Business Statistics, 4th © 2006 Prentice-Hall, Inc.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EC86B75E-5D73-4A1D-8D0C-8AA178C93E05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41988" name="Rectangle 4098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700" smtClean="0"/>
              <a:t>Introduction to Probability Distributions</a:t>
            </a:r>
          </a:p>
        </p:txBody>
      </p:sp>
      <p:sp>
        <p:nvSpPr>
          <p:cNvPr id="41989" name="Rectangle 4099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77200" cy="1600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Random Variable</a:t>
            </a:r>
          </a:p>
          <a:p>
            <a:pPr lvl="1" eaLnBrk="1" hangingPunct="1"/>
            <a:r>
              <a:rPr lang="en-US" sz="2800" smtClean="0"/>
              <a:t>Represents a possible numerical value from a random event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1990" name="Rectangle 4109"/>
          <p:cNvSpPr>
            <a:spLocks noChangeArrowheads="1"/>
          </p:cNvSpPr>
          <p:nvPr/>
        </p:nvSpPr>
        <p:spPr bwMode="auto">
          <a:xfrm>
            <a:off x="3962400" y="3198813"/>
            <a:ext cx="2332038" cy="874712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r>
              <a:rPr lang="en-US" sz="2400"/>
              <a:t>Random </a:t>
            </a:r>
          </a:p>
          <a:p>
            <a:pPr>
              <a:lnSpc>
                <a:spcPct val="60000"/>
              </a:lnSpc>
            </a:pPr>
            <a:r>
              <a:rPr lang="en-US" sz="2400"/>
              <a:t>Variables</a:t>
            </a:r>
          </a:p>
        </p:txBody>
      </p:sp>
      <p:sp>
        <p:nvSpPr>
          <p:cNvPr id="41991" name="Rectangle 4110"/>
          <p:cNvSpPr>
            <a:spLocks noChangeArrowheads="1"/>
          </p:cNvSpPr>
          <p:nvPr/>
        </p:nvSpPr>
        <p:spPr bwMode="auto">
          <a:xfrm>
            <a:off x="2027238" y="4514850"/>
            <a:ext cx="2514600" cy="687388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Discrete </a:t>
            </a:r>
          </a:p>
          <a:p>
            <a:pPr>
              <a:lnSpc>
                <a:spcPct val="60000"/>
              </a:lnSpc>
            </a:pPr>
            <a:r>
              <a:rPr lang="en-US" sz="2000"/>
              <a:t>Random Variable</a:t>
            </a:r>
          </a:p>
        </p:txBody>
      </p:sp>
      <p:sp>
        <p:nvSpPr>
          <p:cNvPr id="41992" name="Rectangle 4111"/>
          <p:cNvSpPr>
            <a:spLocks noChangeArrowheads="1"/>
          </p:cNvSpPr>
          <p:nvPr/>
        </p:nvSpPr>
        <p:spPr bwMode="auto">
          <a:xfrm>
            <a:off x="5837238" y="4514850"/>
            <a:ext cx="2374900" cy="687388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Continuous</a:t>
            </a:r>
          </a:p>
          <a:p>
            <a:pPr>
              <a:lnSpc>
                <a:spcPct val="60000"/>
              </a:lnSpc>
            </a:pPr>
            <a:r>
              <a:rPr lang="en-US" sz="2000"/>
              <a:t>Random Variable</a:t>
            </a:r>
          </a:p>
        </p:txBody>
      </p:sp>
      <p:cxnSp>
        <p:nvCxnSpPr>
          <p:cNvPr id="41993" name="AutoShape 4113"/>
          <p:cNvCxnSpPr>
            <a:cxnSpLocks noChangeShapeType="1"/>
            <a:stCxn id="41990" idx="2"/>
            <a:endCxn id="41991" idx="0"/>
          </p:cNvCxnSpPr>
          <p:nvPr/>
        </p:nvCxnSpPr>
        <p:spPr bwMode="auto">
          <a:xfrm rot="5400000">
            <a:off x="3995738" y="3371850"/>
            <a:ext cx="422275" cy="18446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4" name="AutoShape 4114"/>
          <p:cNvCxnSpPr>
            <a:cxnSpLocks noChangeShapeType="1"/>
            <a:stCxn id="41990" idx="2"/>
            <a:endCxn id="41992" idx="0"/>
          </p:cNvCxnSpPr>
          <p:nvPr/>
        </p:nvCxnSpPr>
        <p:spPr bwMode="auto">
          <a:xfrm rot="16200000" flipH="1">
            <a:off x="5865813" y="3346450"/>
            <a:ext cx="422275" cy="18954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5" name="Line 4118"/>
          <p:cNvSpPr>
            <a:spLocks noChangeShapeType="1"/>
          </p:cNvSpPr>
          <p:nvPr/>
        </p:nvSpPr>
        <p:spPr bwMode="auto">
          <a:xfrm>
            <a:off x="4403725" y="4349750"/>
            <a:ext cx="1588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996" name="Line 4119"/>
          <p:cNvSpPr>
            <a:spLocks noChangeShapeType="1"/>
          </p:cNvSpPr>
          <p:nvPr/>
        </p:nvSpPr>
        <p:spPr bwMode="auto">
          <a:xfrm>
            <a:off x="5562600" y="6246813"/>
            <a:ext cx="2901950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41997" name="Freeform 4120"/>
          <p:cNvSpPr>
            <a:spLocks/>
          </p:cNvSpPr>
          <p:nvPr/>
        </p:nvSpPr>
        <p:spPr bwMode="auto">
          <a:xfrm>
            <a:off x="7010400" y="5408613"/>
            <a:ext cx="1390650" cy="766762"/>
          </a:xfrm>
          <a:custGeom>
            <a:avLst/>
            <a:gdLst>
              <a:gd name="T0" fmla="*/ 1875757325 w 1030"/>
              <a:gd name="T1" fmla="*/ 592664471 h 991"/>
              <a:gd name="T2" fmla="*/ 1678884490 w 1030"/>
              <a:gd name="T3" fmla="*/ 586678157 h 991"/>
              <a:gd name="T4" fmla="*/ 1578625376 w 1030"/>
              <a:gd name="T5" fmla="*/ 578896025 h 991"/>
              <a:gd name="T6" fmla="*/ 1482011655 w 1030"/>
              <a:gd name="T7" fmla="*/ 569916167 h 991"/>
              <a:gd name="T8" fmla="*/ 1381752540 w 1030"/>
              <a:gd name="T9" fmla="*/ 556146947 h 991"/>
              <a:gd name="T10" fmla="*/ 1281493426 w 1030"/>
              <a:gd name="T11" fmla="*/ 536990277 h 991"/>
              <a:gd name="T12" fmla="*/ 1186703752 w 1030"/>
              <a:gd name="T13" fmla="*/ 513044245 h 991"/>
              <a:gd name="T14" fmla="*/ 986185523 w 1030"/>
              <a:gd name="T15" fmla="*/ 444797785 h 991"/>
              <a:gd name="T16" fmla="*/ 789312688 w 1030"/>
              <a:gd name="T17" fmla="*/ 347816706 h 991"/>
              <a:gd name="T18" fmla="*/ 592439852 w 1030"/>
              <a:gd name="T19" fmla="*/ 231079319 h 991"/>
              <a:gd name="T20" fmla="*/ 492180738 w 1030"/>
              <a:gd name="T21" fmla="*/ 171812717 h 991"/>
              <a:gd name="T22" fmla="*/ 391921624 w 1030"/>
              <a:gd name="T23" fmla="*/ 117335477 h 991"/>
              <a:gd name="T24" fmla="*/ 297131950 w 1030"/>
              <a:gd name="T25" fmla="*/ 69443414 h 991"/>
              <a:gd name="T26" fmla="*/ 196872835 w 1030"/>
              <a:gd name="T27" fmla="*/ 31728163 h 991"/>
              <a:gd name="T28" fmla="*/ 96613721 w 1030"/>
              <a:gd name="T29" fmla="*/ 7782131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1998" name="Freeform 4121"/>
          <p:cNvSpPr>
            <a:spLocks/>
          </p:cNvSpPr>
          <p:nvPr/>
        </p:nvSpPr>
        <p:spPr bwMode="auto">
          <a:xfrm>
            <a:off x="5638800" y="5408613"/>
            <a:ext cx="1393825" cy="766762"/>
          </a:xfrm>
          <a:custGeom>
            <a:avLst/>
            <a:gdLst>
              <a:gd name="T0" fmla="*/ 0 w 1032"/>
              <a:gd name="T1" fmla="*/ 592664471 h 991"/>
              <a:gd name="T2" fmla="*/ 197006089 w 1032"/>
              <a:gd name="T3" fmla="*/ 586678157 h 991"/>
              <a:gd name="T4" fmla="*/ 297334477 w 1032"/>
              <a:gd name="T5" fmla="*/ 578896025 h 991"/>
              <a:gd name="T6" fmla="*/ 397661514 w 1032"/>
              <a:gd name="T7" fmla="*/ 569916167 h 991"/>
              <a:gd name="T8" fmla="*/ 494340565 w 1032"/>
              <a:gd name="T9" fmla="*/ 556146947 h 991"/>
              <a:gd name="T10" fmla="*/ 594667603 w 1032"/>
              <a:gd name="T11" fmla="*/ 536990277 h 991"/>
              <a:gd name="T12" fmla="*/ 694995991 w 1032"/>
              <a:gd name="T13" fmla="*/ 513044245 h 991"/>
              <a:gd name="T14" fmla="*/ 890178762 w 1032"/>
              <a:gd name="T15" fmla="*/ 444797785 h 991"/>
              <a:gd name="T16" fmla="*/ 1087184851 w 1032"/>
              <a:gd name="T17" fmla="*/ 347816706 h 991"/>
              <a:gd name="T18" fmla="*/ 1287840276 w 1032"/>
              <a:gd name="T19" fmla="*/ 231079319 h 991"/>
              <a:gd name="T20" fmla="*/ 1384519327 w 1032"/>
              <a:gd name="T21" fmla="*/ 171812717 h 991"/>
              <a:gd name="T22" fmla="*/ 1484846365 w 1032"/>
              <a:gd name="T23" fmla="*/ 117335477 h 991"/>
              <a:gd name="T24" fmla="*/ 1583350084 w 1032"/>
              <a:gd name="T25" fmla="*/ 69443414 h 991"/>
              <a:gd name="T26" fmla="*/ 1680029136 w 1032"/>
              <a:gd name="T27" fmla="*/ 31728163 h 991"/>
              <a:gd name="T28" fmla="*/ 1780356173 w 1032"/>
              <a:gd name="T29" fmla="*/ 7782131 h 991"/>
              <a:gd name="T30" fmla="*/ 1880683210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1999" name="Line 4125"/>
          <p:cNvSpPr>
            <a:spLocks noChangeShapeType="1"/>
          </p:cNvSpPr>
          <p:nvPr/>
        </p:nvSpPr>
        <p:spPr bwMode="auto">
          <a:xfrm>
            <a:off x="1828800" y="6246813"/>
            <a:ext cx="2901950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42000" name="Line 4126"/>
          <p:cNvSpPr>
            <a:spLocks noChangeShapeType="1"/>
          </p:cNvSpPr>
          <p:nvPr/>
        </p:nvSpPr>
        <p:spPr bwMode="auto">
          <a:xfrm>
            <a:off x="2133600" y="5942013"/>
            <a:ext cx="0" cy="304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2001" name="Line 4127"/>
          <p:cNvSpPr>
            <a:spLocks noChangeShapeType="1"/>
          </p:cNvSpPr>
          <p:nvPr/>
        </p:nvSpPr>
        <p:spPr bwMode="auto">
          <a:xfrm>
            <a:off x="2286000" y="5789613"/>
            <a:ext cx="0" cy="457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2002" name="Line 4128"/>
          <p:cNvSpPr>
            <a:spLocks noChangeShapeType="1"/>
          </p:cNvSpPr>
          <p:nvPr/>
        </p:nvSpPr>
        <p:spPr bwMode="auto">
          <a:xfrm>
            <a:off x="2438400" y="5332413"/>
            <a:ext cx="0" cy="914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2003" name="Line 4129"/>
          <p:cNvSpPr>
            <a:spLocks noChangeShapeType="1"/>
          </p:cNvSpPr>
          <p:nvPr/>
        </p:nvSpPr>
        <p:spPr bwMode="auto">
          <a:xfrm>
            <a:off x="2590800" y="5561013"/>
            <a:ext cx="0" cy="685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2004" name="Line 4130"/>
          <p:cNvSpPr>
            <a:spLocks noChangeShapeType="1"/>
          </p:cNvSpPr>
          <p:nvPr/>
        </p:nvSpPr>
        <p:spPr bwMode="auto">
          <a:xfrm>
            <a:off x="2743200" y="5408613"/>
            <a:ext cx="0" cy="838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2005" name="Line 4131"/>
          <p:cNvSpPr>
            <a:spLocks noChangeShapeType="1"/>
          </p:cNvSpPr>
          <p:nvPr/>
        </p:nvSpPr>
        <p:spPr bwMode="auto">
          <a:xfrm>
            <a:off x="2895600" y="5637213"/>
            <a:ext cx="0" cy="609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2006" name="Line 4132"/>
          <p:cNvSpPr>
            <a:spLocks noChangeShapeType="1"/>
          </p:cNvSpPr>
          <p:nvPr/>
        </p:nvSpPr>
        <p:spPr bwMode="auto">
          <a:xfrm>
            <a:off x="3048000" y="5789613"/>
            <a:ext cx="0" cy="457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2007" name="Line 4133"/>
          <p:cNvSpPr>
            <a:spLocks noChangeShapeType="1"/>
          </p:cNvSpPr>
          <p:nvPr/>
        </p:nvSpPr>
        <p:spPr bwMode="auto">
          <a:xfrm>
            <a:off x="3200400" y="5865813"/>
            <a:ext cx="0" cy="38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2008" name="Line 4134"/>
          <p:cNvSpPr>
            <a:spLocks noChangeShapeType="1"/>
          </p:cNvSpPr>
          <p:nvPr/>
        </p:nvSpPr>
        <p:spPr bwMode="auto">
          <a:xfrm>
            <a:off x="3962400" y="6018213"/>
            <a:ext cx="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2009" name="Line 4135"/>
          <p:cNvSpPr>
            <a:spLocks noChangeShapeType="1"/>
          </p:cNvSpPr>
          <p:nvPr/>
        </p:nvSpPr>
        <p:spPr bwMode="auto">
          <a:xfrm>
            <a:off x="4191000" y="6094413"/>
            <a:ext cx="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2010" name="Line 4136"/>
          <p:cNvSpPr>
            <a:spLocks noChangeShapeType="1"/>
          </p:cNvSpPr>
          <p:nvPr/>
        </p:nvSpPr>
        <p:spPr bwMode="auto">
          <a:xfrm>
            <a:off x="3657600" y="6018213"/>
            <a:ext cx="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2011" name="Line 4137"/>
          <p:cNvSpPr>
            <a:spLocks noChangeShapeType="1"/>
          </p:cNvSpPr>
          <p:nvPr/>
        </p:nvSpPr>
        <p:spPr bwMode="auto">
          <a:xfrm>
            <a:off x="3352800" y="5865813"/>
            <a:ext cx="0" cy="38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58FCB6F3-CD92-4777-B6E8-68919FAF03CA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4301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239000" cy="762000"/>
          </a:xfrm>
        </p:spPr>
        <p:txBody>
          <a:bodyPr/>
          <a:lstStyle/>
          <a:p>
            <a:pPr eaLnBrk="1" hangingPunct="1"/>
            <a:r>
              <a:rPr lang="en-US" smtClean="0"/>
              <a:t>Discrete Random Variables</a:t>
            </a:r>
          </a:p>
        </p:txBody>
      </p:sp>
      <p:sp>
        <p:nvSpPr>
          <p:cNvPr id="4301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Can only assume a countable number of values</a:t>
            </a:r>
          </a:p>
          <a:p>
            <a:pPr lvl="1" eaLnBrk="1" hangingPunct="1">
              <a:lnSpc>
                <a:spcPct val="80000"/>
              </a:lnSpc>
            </a:pPr>
            <a:endParaRPr lang="en-US" sz="19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Examples: </a:t>
            </a:r>
          </a:p>
          <a:p>
            <a:pPr lvl="1" eaLnBrk="1" hangingPunct="1">
              <a:lnSpc>
                <a:spcPct val="80000"/>
              </a:lnSpc>
            </a:pPr>
            <a:endParaRPr lang="en-US" smtClean="0"/>
          </a:p>
          <a:p>
            <a:pPr lvl="1" eaLnBrk="1" hangingPunct="1">
              <a:lnSpc>
                <a:spcPct val="80000"/>
              </a:lnSpc>
            </a:pPr>
            <a:r>
              <a:rPr lang="en-US" b="1" smtClean="0">
                <a:solidFill>
                  <a:schemeClr val="folHlink"/>
                </a:solidFill>
              </a:rPr>
              <a:t>Roll a die twice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folHlink"/>
                </a:solidFill>
              </a:rPr>
              <a:t>		Let  x  be the number of times 4 comes up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folHlink"/>
                </a:solidFill>
              </a:rPr>
              <a:t>		(then  x  could be 0, 1, or 2 times)</a:t>
            </a:r>
          </a:p>
          <a:p>
            <a:pPr lvl="1" eaLnBrk="1" hangingPunct="1">
              <a:lnSpc>
                <a:spcPct val="80000"/>
              </a:lnSpc>
            </a:pPr>
            <a:endParaRPr lang="en-US" b="1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b="1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smtClean="0">
                <a:solidFill>
                  <a:schemeClr val="folHlink"/>
                </a:solidFill>
              </a:rPr>
              <a:t>Toss a coin 5 times.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chemeClr val="folHlink"/>
                </a:solidFill>
              </a:rPr>
              <a:t>	   Let  x  be the number of heads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chemeClr val="folHlink"/>
                </a:solidFill>
              </a:rPr>
              <a:t>      (then  x  = 0, 1, 2, 3, 4, or 5)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400" smtClean="0"/>
          </a:p>
        </p:txBody>
      </p:sp>
      <p:sp>
        <p:nvSpPr>
          <p:cNvPr id="43014" name="Rectangle 1028"/>
          <p:cNvSpPr>
            <a:spLocks noChangeArrowheads="1"/>
          </p:cNvSpPr>
          <p:nvPr/>
        </p:nvSpPr>
        <p:spPr bwMode="auto">
          <a:xfrm>
            <a:off x="7239000" y="2438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15" name="Rectangle 1029"/>
          <p:cNvSpPr>
            <a:spLocks noChangeArrowheads="1"/>
          </p:cNvSpPr>
          <p:nvPr/>
        </p:nvSpPr>
        <p:spPr bwMode="auto">
          <a:xfrm>
            <a:off x="8001000" y="2438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16" name="Rectangle 1030"/>
          <p:cNvSpPr>
            <a:spLocks noChangeArrowheads="1"/>
          </p:cNvSpPr>
          <p:nvPr/>
        </p:nvSpPr>
        <p:spPr bwMode="auto">
          <a:xfrm>
            <a:off x="6477000" y="2438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17" name="Rectangle 1031"/>
          <p:cNvSpPr>
            <a:spLocks noChangeArrowheads="1"/>
          </p:cNvSpPr>
          <p:nvPr/>
        </p:nvSpPr>
        <p:spPr bwMode="auto">
          <a:xfrm>
            <a:off x="5715000" y="2438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18" name="Rectangle 1032"/>
          <p:cNvSpPr>
            <a:spLocks noChangeArrowheads="1"/>
          </p:cNvSpPr>
          <p:nvPr/>
        </p:nvSpPr>
        <p:spPr bwMode="auto">
          <a:xfrm>
            <a:off x="4953000" y="2438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19" name="Rectangle 1033"/>
          <p:cNvSpPr>
            <a:spLocks noChangeArrowheads="1"/>
          </p:cNvSpPr>
          <p:nvPr/>
        </p:nvSpPr>
        <p:spPr bwMode="auto">
          <a:xfrm>
            <a:off x="4191000" y="2438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20" name="Oval 1034"/>
          <p:cNvSpPr>
            <a:spLocks noChangeArrowheads="1"/>
          </p:cNvSpPr>
          <p:nvPr/>
        </p:nvSpPr>
        <p:spPr bwMode="auto">
          <a:xfrm>
            <a:off x="4495800" y="2743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21" name="Oval 1035"/>
          <p:cNvSpPr>
            <a:spLocks noChangeArrowheads="1"/>
          </p:cNvSpPr>
          <p:nvPr/>
        </p:nvSpPr>
        <p:spPr bwMode="auto">
          <a:xfrm>
            <a:off x="6629400" y="2590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22" name="Oval 1036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23" name="Oval 1037"/>
          <p:cNvSpPr>
            <a:spLocks noChangeArrowheads="1"/>
          </p:cNvSpPr>
          <p:nvPr/>
        </p:nvSpPr>
        <p:spPr bwMode="auto">
          <a:xfrm>
            <a:off x="6915150" y="25971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24" name="Oval 1038"/>
          <p:cNvSpPr>
            <a:spLocks noChangeArrowheads="1"/>
          </p:cNvSpPr>
          <p:nvPr/>
        </p:nvSpPr>
        <p:spPr bwMode="auto">
          <a:xfrm>
            <a:off x="58674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25" name="Oval 1039"/>
          <p:cNvSpPr>
            <a:spLocks noChangeArrowheads="1"/>
          </p:cNvSpPr>
          <p:nvPr/>
        </p:nvSpPr>
        <p:spPr bwMode="auto">
          <a:xfrm>
            <a:off x="6165850" y="2584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26" name="Oval 1040"/>
          <p:cNvSpPr>
            <a:spLocks noChangeArrowheads="1"/>
          </p:cNvSpPr>
          <p:nvPr/>
        </p:nvSpPr>
        <p:spPr bwMode="auto">
          <a:xfrm>
            <a:off x="6019800" y="2743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27" name="Oval 1041"/>
          <p:cNvSpPr>
            <a:spLocks noChangeArrowheads="1"/>
          </p:cNvSpPr>
          <p:nvPr/>
        </p:nvSpPr>
        <p:spPr bwMode="auto">
          <a:xfrm>
            <a:off x="66294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28" name="Oval 1042"/>
          <p:cNvSpPr>
            <a:spLocks noChangeArrowheads="1"/>
          </p:cNvSpPr>
          <p:nvPr/>
        </p:nvSpPr>
        <p:spPr bwMode="auto">
          <a:xfrm>
            <a:off x="692785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29" name="Oval 1043"/>
          <p:cNvSpPr>
            <a:spLocks noChangeArrowheads="1"/>
          </p:cNvSpPr>
          <p:nvPr/>
        </p:nvSpPr>
        <p:spPr bwMode="auto">
          <a:xfrm>
            <a:off x="7391400" y="2590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30" name="Oval 1044"/>
          <p:cNvSpPr>
            <a:spLocks noChangeArrowheads="1"/>
          </p:cNvSpPr>
          <p:nvPr/>
        </p:nvSpPr>
        <p:spPr bwMode="auto">
          <a:xfrm>
            <a:off x="7686675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31" name="Oval 1045"/>
          <p:cNvSpPr>
            <a:spLocks noChangeArrowheads="1"/>
          </p:cNvSpPr>
          <p:nvPr/>
        </p:nvSpPr>
        <p:spPr bwMode="auto">
          <a:xfrm>
            <a:off x="7667625" y="2590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32" name="Oval 1046"/>
          <p:cNvSpPr>
            <a:spLocks noChangeArrowheads="1"/>
          </p:cNvSpPr>
          <p:nvPr/>
        </p:nvSpPr>
        <p:spPr bwMode="auto">
          <a:xfrm>
            <a:off x="8162925" y="2590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33" name="Oval 1047"/>
          <p:cNvSpPr>
            <a:spLocks noChangeArrowheads="1"/>
          </p:cNvSpPr>
          <p:nvPr/>
        </p:nvSpPr>
        <p:spPr bwMode="auto">
          <a:xfrm>
            <a:off x="8458200" y="2590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34" name="Oval 1048"/>
          <p:cNvSpPr>
            <a:spLocks noChangeArrowheads="1"/>
          </p:cNvSpPr>
          <p:nvPr/>
        </p:nvSpPr>
        <p:spPr bwMode="auto">
          <a:xfrm>
            <a:off x="8162925" y="2743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35" name="Oval 1049"/>
          <p:cNvSpPr>
            <a:spLocks noChangeArrowheads="1"/>
          </p:cNvSpPr>
          <p:nvPr/>
        </p:nvSpPr>
        <p:spPr bwMode="auto">
          <a:xfrm>
            <a:off x="8458200" y="2743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36" name="Oval 1050"/>
          <p:cNvSpPr>
            <a:spLocks noChangeArrowheads="1"/>
          </p:cNvSpPr>
          <p:nvPr/>
        </p:nvSpPr>
        <p:spPr bwMode="auto">
          <a:xfrm>
            <a:off x="8162925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37" name="Oval 1051"/>
          <p:cNvSpPr>
            <a:spLocks noChangeArrowheads="1"/>
          </p:cNvSpPr>
          <p:nvPr/>
        </p:nvSpPr>
        <p:spPr bwMode="auto">
          <a:xfrm>
            <a:off x="84582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38" name="Oval 1052"/>
          <p:cNvSpPr>
            <a:spLocks noChangeArrowheads="1"/>
          </p:cNvSpPr>
          <p:nvPr/>
        </p:nvSpPr>
        <p:spPr bwMode="auto">
          <a:xfrm>
            <a:off x="52578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39" name="Oval 1053"/>
          <p:cNvSpPr>
            <a:spLocks noChangeArrowheads="1"/>
          </p:cNvSpPr>
          <p:nvPr/>
        </p:nvSpPr>
        <p:spPr bwMode="auto">
          <a:xfrm>
            <a:off x="73914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40" name="Oval 1054"/>
          <p:cNvSpPr>
            <a:spLocks noChangeArrowheads="1"/>
          </p:cNvSpPr>
          <p:nvPr/>
        </p:nvSpPr>
        <p:spPr bwMode="auto">
          <a:xfrm>
            <a:off x="7543800" y="2743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pic>
        <p:nvPicPr>
          <p:cNvPr id="43041" name="Picture 1055" descr="BS00590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4800600"/>
            <a:ext cx="901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2EF4CDC2-581A-4F12-A308-BF2B49EBA05C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44036" name="Rectangle 77"/>
          <p:cNvSpPr>
            <a:spLocks noChangeArrowheads="1"/>
          </p:cNvSpPr>
          <p:nvPr/>
        </p:nvSpPr>
        <p:spPr bwMode="auto">
          <a:xfrm>
            <a:off x="4267200" y="3048000"/>
            <a:ext cx="2590800" cy="1828800"/>
          </a:xfrm>
          <a:prstGeom prst="rect">
            <a:avLst/>
          </a:prstGeom>
          <a:solidFill>
            <a:srgbClr val="FF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685800" y="1752600"/>
            <a:ext cx="79343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tabLst>
                <a:tab pos="8229600" algn="r"/>
              </a:tabLst>
            </a:pPr>
            <a:r>
              <a:rPr lang="en-US" b="0">
                <a:solidFill>
                  <a:schemeClr val="folHlink"/>
                </a:solidFill>
              </a:rPr>
              <a:t>Experiment:  Toss 2 Coins.    Let  x = # heads.</a:t>
            </a:r>
          </a:p>
        </p:txBody>
      </p:sp>
      <p:sp>
        <p:nvSpPr>
          <p:cNvPr id="44038" name="Line 5"/>
          <p:cNvSpPr>
            <a:spLocks noChangeShapeType="1"/>
          </p:cNvSpPr>
          <p:nvPr/>
        </p:nvSpPr>
        <p:spPr bwMode="auto">
          <a:xfrm>
            <a:off x="2819400" y="3200400"/>
            <a:ext cx="1752600" cy="381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>
            <a:off x="2819400" y="4114800"/>
            <a:ext cx="17526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V="1">
            <a:off x="2819400" y="4191000"/>
            <a:ext cx="1752600" cy="762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 flipV="1">
            <a:off x="2819400" y="4648200"/>
            <a:ext cx="1752600" cy="12192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2" name="Freeform 14"/>
          <p:cNvSpPr>
            <a:spLocks/>
          </p:cNvSpPr>
          <p:nvPr/>
        </p:nvSpPr>
        <p:spPr bwMode="auto">
          <a:xfrm>
            <a:off x="1322388" y="3005138"/>
            <a:ext cx="7937" cy="1587"/>
          </a:xfrm>
          <a:custGeom>
            <a:avLst/>
            <a:gdLst>
              <a:gd name="T0" fmla="*/ 7559199 w 5"/>
              <a:gd name="T1" fmla="*/ 0 h 1"/>
              <a:gd name="T2" fmla="*/ 5039995 w 5"/>
              <a:gd name="T3" fmla="*/ 0 h 1"/>
              <a:gd name="T4" fmla="*/ 2519204 w 5"/>
              <a:gd name="T5" fmla="*/ 0 h 1"/>
              <a:gd name="T6" fmla="*/ 0 w 5"/>
              <a:gd name="T7" fmla="*/ 0 h 1"/>
              <a:gd name="T8" fmla="*/ 2519204 w 5"/>
              <a:gd name="T9" fmla="*/ 0 h 1"/>
              <a:gd name="T10" fmla="*/ 5039995 w 5"/>
              <a:gd name="T11" fmla="*/ 0 h 1"/>
              <a:gd name="T12" fmla="*/ 7559199 w 5"/>
              <a:gd name="T13" fmla="*/ 0 h 1"/>
              <a:gd name="T14" fmla="*/ 10079990 w 5"/>
              <a:gd name="T15" fmla="*/ 0 h 1"/>
              <a:gd name="T16" fmla="*/ 7559199 w 5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" h="1">
                <a:moveTo>
                  <a:pt x="3" y="0"/>
                </a:move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3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3" name="Oval 27"/>
          <p:cNvSpPr>
            <a:spLocks noChangeArrowheads="1"/>
          </p:cNvSpPr>
          <p:nvPr/>
        </p:nvSpPr>
        <p:spPr bwMode="auto">
          <a:xfrm>
            <a:off x="766763" y="3662363"/>
            <a:ext cx="762000" cy="685800"/>
          </a:xfrm>
          <a:prstGeom prst="ellipse">
            <a:avLst/>
          </a:prstGeom>
          <a:solidFill>
            <a:srgbClr val="9966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4044" name="Oval 28"/>
          <p:cNvSpPr>
            <a:spLocks noChangeArrowheads="1"/>
          </p:cNvSpPr>
          <p:nvPr/>
        </p:nvSpPr>
        <p:spPr bwMode="auto">
          <a:xfrm>
            <a:off x="762000" y="2819400"/>
            <a:ext cx="762000" cy="685800"/>
          </a:xfrm>
          <a:prstGeom prst="ellipse">
            <a:avLst/>
          </a:prstGeom>
          <a:solidFill>
            <a:srgbClr val="9966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4045" name="Oval 29"/>
          <p:cNvSpPr>
            <a:spLocks noChangeArrowheads="1"/>
          </p:cNvSpPr>
          <p:nvPr/>
        </p:nvSpPr>
        <p:spPr bwMode="auto">
          <a:xfrm>
            <a:off x="1905000" y="2819400"/>
            <a:ext cx="762000" cy="685800"/>
          </a:xfrm>
          <a:prstGeom prst="ellipse">
            <a:avLst/>
          </a:prstGeom>
          <a:solidFill>
            <a:srgbClr val="9966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4046" name="Rectangle 30"/>
          <p:cNvSpPr>
            <a:spLocks noChangeArrowheads="1"/>
          </p:cNvSpPr>
          <p:nvPr/>
        </p:nvSpPr>
        <p:spPr bwMode="auto">
          <a:xfrm>
            <a:off x="914400" y="3733800"/>
            <a:ext cx="4667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3200"/>
              <a:t>T</a:t>
            </a:r>
          </a:p>
        </p:txBody>
      </p:sp>
      <p:sp>
        <p:nvSpPr>
          <p:cNvPr id="44047" name="Rectangle 31"/>
          <p:cNvSpPr>
            <a:spLocks noChangeArrowheads="1"/>
          </p:cNvSpPr>
          <p:nvPr/>
        </p:nvSpPr>
        <p:spPr bwMode="auto">
          <a:xfrm>
            <a:off x="914400" y="2895600"/>
            <a:ext cx="4667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3200"/>
              <a:t>T</a:t>
            </a:r>
          </a:p>
        </p:txBody>
      </p:sp>
      <p:sp>
        <p:nvSpPr>
          <p:cNvPr id="44048" name="Rectangle 36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  <a:noFill/>
        </p:spPr>
        <p:txBody>
          <a:bodyPr/>
          <a:lstStyle/>
          <a:p>
            <a:pPr defTabSz="914400" eaLnBrk="1" hangingPunct="1"/>
            <a:r>
              <a:rPr lang="en-US" smtClean="0"/>
              <a:t>Discrete Probability Distribution</a:t>
            </a:r>
          </a:p>
        </p:txBody>
      </p:sp>
      <p:pic>
        <p:nvPicPr>
          <p:cNvPr id="44049" name="Picture 37" descr="BS00590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486400"/>
            <a:ext cx="7508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0" name="Picture 38" descr="BS00590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86400"/>
            <a:ext cx="7508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1" name="Picture 39" descr="BS00590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0"/>
            <a:ext cx="7508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2" name="Picture 40" descr="BS00590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57600"/>
            <a:ext cx="7508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3" name="Rectangle 41"/>
          <p:cNvSpPr>
            <a:spLocks noChangeArrowheads="1"/>
          </p:cNvSpPr>
          <p:nvPr/>
        </p:nvSpPr>
        <p:spPr bwMode="auto">
          <a:xfrm>
            <a:off x="304800" y="2362200"/>
            <a:ext cx="28956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tabLst>
                <a:tab pos="8229600" algn="r"/>
              </a:tabLst>
            </a:pPr>
            <a:r>
              <a:rPr lang="en-US" sz="2000"/>
              <a:t>4 possible outcomes</a:t>
            </a:r>
          </a:p>
        </p:txBody>
      </p:sp>
      <p:sp>
        <p:nvSpPr>
          <p:cNvPr id="44054" name="Rectangle 42"/>
          <p:cNvSpPr>
            <a:spLocks noChangeArrowheads="1"/>
          </p:cNvSpPr>
          <p:nvPr/>
        </p:nvSpPr>
        <p:spPr bwMode="auto">
          <a:xfrm>
            <a:off x="457200" y="2743200"/>
            <a:ext cx="2362200" cy="762000"/>
          </a:xfrm>
          <a:prstGeom prst="rect">
            <a:avLst/>
          </a:prstGeom>
          <a:noFill/>
          <a:ln w="190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44055" name="Rectangle 43"/>
          <p:cNvSpPr>
            <a:spLocks noChangeArrowheads="1"/>
          </p:cNvSpPr>
          <p:nvPr/>
        </p:nvSpPr>
        <p:spPr bwMode="auto">
          <a:xfrm>
            <a:off x="457200" y="3657600"/>
            <a:ext cx="2362200" cy="1676400"/>
          </a:xfrm>
          <a:prstGeom prst="rect">
            <a:avLst/>
          </a:prstGeom>
          <a:noFill/>
          <a:ln w="190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44056" name="Rectangle 44"/>
          <p:cNvSpPr>
            <a:spLocks noChangeArrowheads="1"/>
          </p:cNvSpPr>
          <p:nvPr/>
        </p:nvSpPr>
        <p:spPr bwMode="auto">
          <a:xfrm>
            <a:off x="457200" y="5486400"/>
            <a:ext cx="2362200" cy="762000"/>
          </a:xfrm>
          <a:prstGeom prst="rect">
            <a:avLst/>
          </a:prstGeom>
          <a:noFill/>
          <a:ln w="190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44057" name="Oval 45"/>
          <p:cNvSpPr>
            <a:spLocks noChangeArrowheads="1"/>
          </p:cNvSpPr>
          <p:nvPr/>
        </p:nvSpPr>
        <p:spPr bwMode="auto">
          <a:xfrm>
            <a:off x="1909763" y="4652963"/>
            <a:ext cx="762000" cy="685800"/>
          </a:xfrm>
          <a:prstGeom prst="ellipse">
            <a:avLst/>
          </a:prstGeom>
          <a:solidFill>
            <a:srgbClr val="9966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4058" name="Rectangle 46"/>
          <p:cNvSpPr>
            <a:spLocks noChangeArrowheads="1"/>
          </p:cNvSpPr>
          <p:nvPr/>
        </p:nvSpPr>
        <p:spPr bwMode="auto">
          <a:xfrm>
            <a:off x="2057400" y="4724400"/>
            <a:ext cx="4667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3200"/>
              <a:t>T</a:t>
            </a:r>
          </a:p>
        </p:txBody>
      </p:sp>
      <p:sp>
        <p:nvSpPr>
          <p:cNvPr id="44059" name="Rectangle 47"/>
          <p:cNvSpPr>
            <a:spLocks noChangeArrowheads="1"/>
          </p:cNvSpPr>
          <p:nvPr/>
        </p:nvSpPr>
        <p:spPr bwMode="auto">
          <a:xfrm>
            <a:off x="2057400" y="2895600"/>
            <a:ext cx="4667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3200"/>
              <a:t>T</a:t>
            </a:r>
          </a:p>
        </p:txBody>
      </p:sp>
      <p:sp>
        <p:nvSpPr>
          <p:cNvPr id="44060" name="Rectangle 48"/>
          <p:cNvSpPr>
            <a:spLocks noChangeArrowheads="1"/>
          </p:cNvSpPr>
          <p:nvPr/>
        </p:nvSpPr>
        <p:spPr bwMode="auto">
          <a:xfrm>
            <a:off x="2057400" y="3733800"/>
            <a:ext cx="4667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3200">
                <a:solidFill>
                  <a:srgbClr val="DDD9FB"/>
                </a:solidFill>
              </a:rPr>
              <a:t>H</a:t>
            </a:r>
          </a:p>
        </p:txBody>
      </p:sp>
      <p:sp>
        <p:nvSpPr>
          <p:cNvPr id="44061" name="Rectangle 49"/>
          <p:cNvSpPr>
            <a:spLocks noChangeArrowheads="1"/>
          </p:cNvSpPr>
          <p:nvPr/>
        </p:nvSpPr>
        <p:spPr bwMode="auto">
          <a:xfrm>
            <a:off x="914400" y="4648200"/>
            <a:ext cx="4667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3200">
                <a:solidFill>
                  <a:srgbClr val="DDD9FB"/>
                </a:solidFill>
              </a:rPr>
              <a:t>H</a:t>
            </a:r>
          </a:p>
        </p:txBody>
      </p:sp>
      <p:sp>
        <p:nvSpPr>
          <p:cNvPr id="44062" name="Rectangle 50"/>
          <p:cNvSpPr>
            <a:spLocks noChangeArrowheads="1"/>
          </p:cNvSpPr>
          <p:nvPr/>
        </p:nvSpPr>
        <p:spPr bwMode="auto">
          <a:xfrm>
            <a:off x="914400" y="5562600"/>
            <a:ext cx="4667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3200">
                <a:solidFill>
                  <a:srgbClr val="DDD9FB"/>
                </a:solidFill>
              </a:rPr>
              <a:t>H</a:t>
            </a:r>
          </a:p>
        </p:txBody>
      </p:sp>
      <p:sp>
        <p:nvSpPr>
          <p:cNvPr id="44063" name="Rectangle 51"/>
          <p:cNvSpPr>
            <a:spLocks noChangeArrowheads="1"/>
          </p:cNvSpPr>
          <p:nvPr/>
        </p:nvSpPr>
        <p:spPr bwMode="auto">
          <a:xfrm>
            <a:off x="2057400" y="5562600"/>
            <a:ext cx="4667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3200">
                <a:solidFill>
                  <a:srgbClr val="DDD9FB"/>
                </a:solidFill>
              </a:rPr>
              <a:t>H</a:t>
            </a:r>
          </a:p>
        </p:txBody>
      </p:sp>
      <p:sp>
        <p:nvSpPr>
          <p:cNvPr id="44064" name="Rectangle 52"/>
          <p:cNvSpPr>
            <a:spLocks noChangeArrowheads="1"/>
          </p:cNvSpPr>
          <p:nvPr/>
        </p:nvSpPr>
        <p:spPr bwMode="auto">
          <a:xfrm>
            <a:off x="3505200" y="2438400"/>
            <a:ext cx="41148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Probability Distribution</a:t>
            </a:r>
          </a:p>
        </p:txBody>
      </p:sp>
      <p:sp>
        <p:nvSpPr>
          <p:cNvPr id="44065" name="Line 53"/>
          <p:cNvSpPr>
            <a:spLocks noChangeShapeType="1"/>
          </p:cNvSpPr>
          <p:nvPr/>
        </p:nvSpPr>
        <p:spPr bwMode="auto">
          <a:xfrm>
            <a:off x="3581400" y="28956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4066" name="Line 54"/>
          <p:cNvSpPr>
            <a:spLocks noChangeShapeType="1"/>
          </p:cNvSpPr>
          <p:nvPr/>
        </p:nvSpPr>
        <p:spPr bwMode="auto">
          <a:xfrm>
            <a:off x="5334000" y="6213475"/>
            <a:ext cx="22860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44067" name="Line 56"/>
          <p:cNvSpPr>
            <a:spLocks noChangeShapeType="1"/>
          </p:cNvSpPr>
          <p:nvPr/>
        </p:nvSpPr>
        <p:spPr bwMode="auto">
          <a:xfrm>
            <a:off x="5791200" y="5756275"/>
            <a:ext cx="0" cy="4572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4068" name="Line 57"/>
          <p:cNvSpPr>
            <a:spLocks noChangeShapeType="1"/>
          </p:cNvSpPr>
          <p:nvPr/>
        </p:nvSpPr>
        <p:spPr bwMode="auto">
          <a:xfrm>
            <a:off x="6324600" y="5299075"/>
            <a:ext cx="0" cy="914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4069" name="Line 69"/>
          <p:cNvSpPr>
            <a:spLocks noChangeShapeType="1"/>
          </p:cNvSpPr>
          <p:nvPr/>
        </p:nvSpPr>
        <p:spPr bwMode="auto">
          <a:xfrm>
            <a:off x="6858000" y="5756275"/>
            <a:ext cx="0" cy="4572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4070" name="Rectangle 70"/>
          <p:cNvSpPr>
            <a:spLocks noChangeArrowheads="1"/>
          </p:cNvSpPr>
          <p:nvPr/>
        </p:nvSpPr>
        <p:spPr bwMode="auto">
          <a:xfrm>
            <a:off x="5457825" y="6248400"/>
            <a:ext cx="26955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folHlink"/>
                </a:solidFill>
              </a:rPr>
              <a:t>  0      1      2         x     </a:t>
            </a:r>
          </a:p>
        </p:txBody>
      </p:sp>
      <p:sp>
        <p:nvSpPr>
          <p:cNvPr id="44071" name="Rectangle 71"/>
          <p:cNvSpPr>
            <a:spLocks noGrp="1" noChangeArrowheads="1"/>
          </p:cNvSpPr>
          <p:nvPr>
            <p:ph type="body" sz="half" idx="1"/>
          </p:nvPr>
        </p:nvSpPr>
        <p:spPr>
          <a:xfrm>
            <a:off x="3581400" y="2971800"/>
            <a:ext cx="3962400" cy="19812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900" b="1" u="sng" smtClean="0"/>
              <a:t>x Value</a:t>
            </a:r>
            <a:r>
              <a:rPr lang="en-US" sz="1900" b="1" smtClean="0"/>
              <a:t>    </a:t>
            </a:r>
            <a:r>
              <a:rPr lang="en-US" sz="1900" b="1" u="sng" smtClean="0"/>
              <a:t>Probability </a:t>
            </a:r>
            <a:endParaRPr lang="en-US" sz="1900" b="1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900" b="1" smtClean="0"/>
              <a:t>               0            1/4 = .25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900" b="1" smtClean="0"/>
              <a:t>               1            2/4 = .50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900" b="1" smtClean="0"/>
              <a:t>               2            1/4 = .25</a:t>
            </a:r>
          </a:p>
        </p:txBody>
      </p:sp>
      <p:sp>
        <p:nvSpPr>
          <p:cNvPr id="44072" name="Line 72"/>
          <p:cNvSpPr>
            <a:spLocks noChangeShapeType="1"/>
          </p:cNvSpPr>
          <p:nvPr/>
        </p:nvSpPr>
        <p:spPr bwMode="auto">
          <a:xfrm>
            <a:off x="5334000" y="5222875"/>
            <a:ext cx="0" cy="990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4073" name="Rectangle 73"/>
          <p:cNvSpPr>
            <a:spLocks noChangeArrowheads="1"/>
          </p:cNvSpPr>
          <p:nvPr/>
        </p:nvSpPr>
        <p:spPr bwMode="auto">
          <a:xfrm>
            <a:off x="4876800" y="5146675"/>
            <a:ext cx="533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600">
                <a:solidFill>
                  <a:schemeClr val="folHlink"/>
                </a:solidFill>
              </a:rPr>
              <a:t>.50</a:t>
            </a:r>
          </a:p>
          <a:p>
            <a:pPr algn="l"/>
            <a:r>
              <a:rPr lang="en-US" sz="1600">
                <a:solidFill>
                  <a:schemeClr val="folHlink"/>
                </a:solidFill>
              </a:rPr>
              <a:t>.25</a:t>
            </a:r>
            <a:r>
              <a:rPr lang="en-US" sz="20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44074" name="Line 74"/>
          <p:cNvSpPr>
            <a:spLocks noChangeShapeType="1"/>
          </p:cNvSpPr>
          <p:nvPr/>
        </p:nvSpPr>
        <p:spPr bwMode="auto">
          <a:xfrm>
            <a:off x="5334000" y="5756275"/>
            <a:ext cx="1981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4075" name="Line 75"/>
          <p:cNvSpPr>
            <a:spLocks noChangeShapeType="1"/>
          </p:cNvSpPr>
          <p:nvPr/>
        </p:nvSpPr>
        <p:spPr bwMode="auto">
          <a:xfrm>
            <a:off x="5334000" y="5299075"/>
            <a:ext cx="1981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4076" name="Rectangle 76"/>
          <p:cNvSpPr>
            <a:spLocks noChangeArrowheads="1"/>
          </p:cNvSpPr>
          <p:nvPr/>
        </p:nvSpPr>
        <p:spPr bwMode="auto">
          <a:xfrm rot="-5400000">
            <a:off x="4045743" y="5368132"/>
            <a:ext cx="12938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600">
                <a:solidFill>
                  <a:schemeClr val="folHlink"/>
                </a:solidFill>
              </a:rPr>
              <a:t>Probability</a:t>
            </a:r>
            <a:r>
              <a:rPr lang="en-US" sz="2000">
                <a:solidFill>
                  <a:schemeClr val="folHlink"/>
                </a:solidFill>
              </a:rPr>
              <a:t>     </a:t>
            </a:r>
          </a:p>
        </p:txBody>
      </p:sp>
      <p:sp>
        <p:nvSpPr>
          <p:cNvPr id="44077" name="Line 78"/>
          <p:cNvSpPr>
            <a:spLocks noChangeShapeType="1"/>
          </p:cNvSpPr>
          <p:nvPr/>
        </p:nvSpPr>
        <p:spPr bwMode="auto">
          <a:xfrm>
            <a:off x="5334000" y="30480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3CCB20C4-6CF8-4B9D-81D5-DA1EC6C5CE8E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7244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smtClean="0"/>
              <a:t>A list of </a:t>
            </a:r>
            <a:r>
              <a:rPr lang="en-US" smtClean="0">
                <a:solidFill>
                  <a:schemeClr val="folHlink"/>
                </a:solidFill>
              </a:rPr>
              <a:t>all possible [ x</a:t>
            </a:r>
            <a:r>
              <a:rPr lang="en-US" baseline="-25000" smtClean="0">
                <a:solidFill>
                  <a:schemeClr val="folHlink"/>
                </a:solidFill>
              </a:rPr>
              <a:t>i</a:t>
            </a:r>
            <a:r>
              <a:rPr lang="en-US" smtClean="0">
                <a:solidFill>
                  <a:schemeClr val="folHlink"/>
                </a:solidFill>
              </a:rPr>
              <a:t> , P(x</a:t>
            </a:r>
            <a:r>
              <a:rPr lang="en-US" baseline="-25000" smtClean="0">
                <a:solidFill>
                  <a:schemeClr val="folHlink"/>
                </a:solidFill>
              </a:rPr>
              <a:t>i</a:t>
            </a:r>
            <a:r>
              <a:rPr lang="en-US" smtClean="0">
                <a:solidFill>
                  <a:schemeClr val="folHlink"/>
                </a:solidFill>
              </a:rPr>
              <a:t>) ] pairs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smtClean="0"/>
              <a:t>		</a:t>
            </a:r>
            <a:r>
              <a:rPr lang="en-US" sz="2400" smtClean="0"/>
              <a:t>x</a:t>
            </a:r>
            <a:r>
              <a:rPr lang="en-US" sz="2400" baseline="-25000" smtClean="0"/>
              <a:t>i</a:t>
            </a:r>
            <a:r>
              <a:rPr lang="en-US" sz="2400" smtClean="0"/>
              <a:t> = Value of Random Variable (Outcome)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sz="2400" smtClean="0"/>
              <a:t>		P(x</a:t>
            </a:r>
            <a:r>
              <a:rPr lang="en-US" sz="2400" baseline="-25000" smtClean="0"/>
              <a:t>i</a:t>
            </a:r>
            <a:r>
              <a:rPr lang="en-US" sz="2400" smtClean="0"/>
              <a:t>) = Probability Associated with Value</a:t>
            </a:r>
          </a:p>
          <a:p>
            <a:pPr eaLnBrk="1" hangingPunct="1">
              <a:lnSpc>
                <a:spcPct val="105000"/>
              </a:lnSpc>
            </a:pPr>
            <a:r>
              <a:rPr lang="en-US" smtClean="0"/>
              <a:t>x</a:t>
            </a:r>
            <a:r>
              <a:rPr lang="en-US" baseline="-25000" smtClean="0"/>
              <a:t>i</a:t>
            </a:r>
            <a:r>
              <a:rPr lang="en-US" smtClean="0"/>
              <a:t>’s are </a:t>
            </a:r>
            <a:r>
              <a:rPr lang="en-US" smtClean="0">
                <a:solidFill>
                  <a:schemeClr val="folHlink"/>
                </a:solidFill>
              </a:rPr>
              <a:t>mutually exclusive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sz="2800" smtClean="0"/>
              <a:t>		    (no overlap)</a:t>
            </a:r>
          </a:p>
          <a:p>
            <a:pPr eaLnBrk="1" hangingPunct="1">
              <a:lnSpc>
                <a:spcPct val="105000"/>
              </a:lnSpc>
            </a:pPr>
            <a:r>
              <a:rPr lang="en-US" smtClean="0"/>
              <a:t>x</a:t>
            </a:r>
            <a:r>
              <a:rPr lang="en-US" baseline="-25000" smtClean="0"/>
              <a:t>i</a:t>
            </a:r>
            <a:r>
              <a:rPr lang="en-US" smtClean="0"/>
              <a:t>’s are </a:t>
            </a:r>
            <a:r>
              <a:rPr lang="en-US" smtClean="0">
                <a:solidFill>
                  <a:schemeClr val="folHlink"/>
                </a:solidFill>
              </a:rPr>
              <a:t>collectively exhaustive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sz="2800" smtClean="0"/>
              <a:t>		    (nothing left out)</a:t>
            </a:r>
          </a:p>
          <a:p>
            <a:pPr eaLnBrk="1" hangingPunct="1">
              <a:lnSpc>
                <a:spcPct val="105000"/>
              </a:lnSpc>
            </a:pPr>
            <a:r>
              <a:rPr lang="en-US" smtClean="0"/>
              <a:t>0 </a:t>
            </a:r>
            <a:r>
              <a:rPr lang="en-US" smtClean="0">
                <a:latin typeface="Symbol" pitchFamily="18" charset="2"/>
              </a:rPr>
              <a:t>£</a:t>
            </a:r>
            <a:r>
              <a:rPr lang="en-US" smtClean="0"/>
              <a:t> P(x</a:t>
            </a:r>
            <a:r>
              <a:rPr lang="en-US" baseline="-25000" smtClean="0"/>
              <a:t>i</a:t>
            </a:r>
            <a:r>
              <a:rPr lang="en-US" smtClean="0"/>
              <a:t>) </a:t>
            </a:r>
            <a:r>
              <a:rPr lang="en-US" smtClean="0">
                <a:latin typeface="Symbol" pitchFamily="18" charset="2"/>
              </a:rPr>
              <a:t>£</a:t>
            </a:r>
            <a:r>
              <a:rPr lang="en-US" smtClean="0"/>
              <a:t> 1   for each x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</a:p>
          <a:p>
            <a:pPr eaLnBrk="1" hangingPunct="1">
              <a:lnSpc>
                <a:spcPct val="105000"/>
              </a:lnSpc>
            </a:pPr>
            <a:r>
              <a:rPr lang="en-US" smtClean="0">
                <a:latin typeface="Symbol" pitchFamily="18" charset="2"/>
              </a:rPr>
              <a:t>S</a:t>
            </a:r>
            <a:r>
              <a:rPr lang="en-US" smtClean="0"/>
              <a:t> P(x</a:t>
            </a:r>
            <a:r>
              <a:rPr lang="en-US" baseline="-25000" smtClean="0"/>
              <a:t>i</a:t>
            </a:r>
            <a:r>
              <a:rPr lang="en-US" smtClean="0"/>
              <a:t>) = 1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  <a:noFill/>
        </p:spPr>
        <p:txBody>
          <a:bodyPr/>
          <a:lstStyle/>
          <a:p>
            <a:pPr defTabSz="914400" eaLnBrk="1" hangingPunct="1"/>
            <a:r>
              <a:rPr lang="en-US" smtClean="0"/>
              <a:t>Discrete Probability Distribution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254B2391-5AA8-4498-9384-37F7D5E6B666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46084" name="Rectangle 9"/>
          <p:cNvSpPr>
            <a:spLocks noChangeArrowheads="1"/>
          </p:cNvSpPr>
          <p:nvPr/>
        </p:nvSpPr>
        <p:spPr bwMode="auto">
          <a:xfrm>
            <a:off x="1447800" y="5334000"/>
            <a:ext cx="4648200" cy="762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553200" y="3810000"/>
            <a:ext cx="1676400" cy="1676400"/>
          </a:xfrm>
          <a:prstGeom prst="rect">
            <a:avLst/>
          </a:prstGeom>
          <a:solidFill>
            <a:srgbClr val="FF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700" smtClean="0"/>
              <a:t>Discrete Random Variable </a:t>
            </a:r>
            <a:br>
              <a:rPr lang="en-US" sz="3700" smtClean="0"/>
            </a:br>
            <a:r>
              <a:rPr lang="en-US" sz="3700" smtClean="0"/>
              <a:t>Summary Measures</a:t>
            </a:r>
          </a:p>
        </p:txBody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200" smtClean="0"/>
              <a:t> </a:t>
            </a:r>
            <a:r>
              <a:rPr lang="en-US" sz="2700" smtClean="0">
                <a:solidFill>
                  <a:schemeClr val="folHlink"/>
                </a:solidFill>
              </a:rPr>
              <a:t>Expected Value</a:t>
            </a:r>
            <a:r>
              <a:rPr lang="en-US" sz="2700" smtClean="0"/>
              <a:t> of a discrete distribution</a:t>
            </a:r>
            <a:r>
              <a:rPr lang="en-US" sz="230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smtClean="0"/>
              <a:t>          (Weighted Average)</a:t>
            </a:r>
          </a:p>
          <a:p>
            <a:pPr eaLnBrk="1" hangingPunct="1">
              <a:lnSpc>
                <a:spcPct val="80000"/>
              </a:lnSpc>
            </a:pPr>
            <a:endParaRPr lang="en-US" sz="19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			         </a:t>
            </a:r>
            <a:r>
              <a:rPr lang="en-US" sz="3600" smtClean="0"/>
              <a:t>E(x) = </a:t>
            </a:r>
            <a:r>
              <a:rPr lang="en-US" sz="3600" smtClean="0">
                <a:sym typeface="Symbol" pitchFamily="18" charset="2"/>
              </a:rPr>
              <a:t>x</a:t>
            </a:r>
            <a:r>
              <a:rPr lang="en-US" sz="3600" baseline="-25000" smtClean="0"/>
              <a:t>i </a:t>
            </a:r>
            <a:r>
              <a:rPr lang="en-US" sz="3600" smtClean="0"/>
              <a:t>P(x</a:t>
            </a:r>
            <a:r>
              <a:rPr lang="en-US" sz="3600" baseline="-25000" smtClean="0"/>
              <a:t>i</a:t>
            </a:r>
            <a:r>
              <a:rPr lang="en-US" sz="360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mtClean="0"/>
          </a:p>
          <a:p>
            <a:pPr lvl="1" eaLnBrk="1" hangingPunct="1">
              <a:lnSpc>
                <a:spcPct val="80000"/>
              </a:lnSpc>
            </a:pPr>
            <a:r>
              <a:rPr lang="en-US" sz="2800" smtClean="0">
                <a:solidFill>
                  <a:schemeClr val="hlink"/>
                </a:solidFill>
              </a:rPr>
              <a:t>Example:</a:t>
            </a:r>
            <a:r>
              <a:rPr lang="en-US" sz="2800" smtClean="0"/>
              <a:t> Toss 2 coins,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	     	      </a:t>
            </a:r>
            <a:r>
              <a:rPr lang="en-US" sz="2800" smtClean="0">
                <a:solidFill>
                  <a:schemeClr val="folHlink"/>
                </a:solidFill>
              </a:rPr>
              <a:t>x = # of heads</a:t>
            </a:r>
            <a:r>
              <a:rPr lang="en-US" sz="2800" smtClean="0"/>
              <a:t>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	compute expected value of x:</a:t>
            </a:r>
          </a:p>
          <a:p>
            <a:pPr eaLnBrk="1" hangingPunct="1">
              <a:lnSpc>
                <a:spcPct val="80000"/>
              </a:lnSpc>
            </a:pPr>
            <a:endParaRPr lang="en-US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        </a:t>
            </a:r>
            <a:r>
              <a:rPr lang="en-US" sz="2100" b="1" smtClean="0"/>
              <a:t>E(x) = (0 x .25) + (1 x .50) + (2 x .25)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smtClean="0"/>
              <a:t>                  = 1.0</a:t>
            </a:r>
          </a:p>
        </p:txBody>
      </p:sp>
      <p:sp>
        <p:nvSpPr>
          <p:cNvPr id="46088" name="Rectangle 4"/>
          <p:cNvSpPr>
            <a:spLocks noChangeArrowheads="1"/>
          </p:cNvSpPr>
          <p:nvPr/>
        </p:nvSpPr>
        <p:spPr bwMode="auto">
          <a:xfrm>
            <a:off x="5867400" y="3886200"/>
            <a:ext cx="2743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700"/>
              <a:t>     x          P(x)</a:t>
            </a:r>
          </a:p>
          <a:p>
            <a:pPr marL="342900" indent="-342900" algn="l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700"/>
              <a:t>               0          .25</a:t>
            </a:r>
          </a:p>
          <a:p>
            <a:pPr marL="342900" indent="-342900" algn="l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700"/>
              <a:t>               1          .50</a:t>
            </a:r>
          </a:p>
          <a:p>
            <a:pPr marL="342900" indent="-342900" algn="l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700"/>
              <a:t>               2          .25</a:t>
            </a:r>
          </a:p>
        </p:txBody>
      </p:sp>
      <p:sp>
        <p:nvSpPr>
          <p:cNvPr id="46089" name="Line 6"/>
          <p:cNvSpPr>
            <a:spLocks noChangeShapeType="1"/>
          </p:cNvSpPr>
          <p:nvPr/>
        </p:nvSpPr>
        <p:spPr bwMode="auto">
          <a:xfrm>
            <a:off x="7315200" y="38100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6090" name="Line 7"/>
          <p:cNvSpPr>
            <a:spLocks noChangeShapeType="1"/>
          </p:cNvSpPr>
          <p:nvPr/>
        </p:nvSpPr>
        <p:spPr bwMode="auto">
          <a:xfrm>
            <a:off x="6553200" y="42672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46091" name="Rectangle 8"/>
          <p:cNvSpPr>
            <a:spLocks noChangeArrowheads="1"/>
          </p:cNvSpPr>
          <p:nvPr/>
        </p:nvSpPr>
        <p:spPr bwMode="auto">
          <a:xfrm>
            <a:off x="1066800" y="3505200"/>
            <a:ext cx="7467600" cy="27432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8DC017E1-E6AC-40A0-814E-2FA590778A3E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077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folHlink"/>
                </a:solidFill>
              </a:rPr>
              <a:t>Standard Deviation</a:t>
            </a:r>
            <a:r>
              <a:rPr lang="en-US" smtClean="0"/>
              <a:t> of a discrete distribution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where:</a:t>
            </a:r>
            <a:endParaRPr lang="en-US" sz="2400" i="1" baseline="-25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aseline="-25000" smtClean="0"/>
              <a:t>	</a:t>
            </a:r>
            <a:r>
              <a:rPr lang="en-US" sz="2400" smtClean="0"/>
              <a:t>E(x) = Expected value of the random variable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     x = Values of the random variable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P(x) = Probability of the random variable having		the value of x</a:t>
            </a:r>
          </a:p>
        </p:txBody>
      </p:sp>
      <p:sp>
        <p:nvSpPr>
          <p:cNvPr id="47109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1143000"/>
          </a:xfrm>
          <a:noFill/>
        </p:spPr>
        <p:txBody>
          <a:bodyPr/>
          <a:lstStyle/>
          <a:p>
            <a:pPr eaLnBrk="1" hangingPunct="1"/>
            <a:r>
              <a:rPr lang="en-US" sz="3700" smtClean="0"/>
              <a:t>Discrete Random Variable </a:t>
            </a:r>
            <a:br>
              <a:rPr lang="en-US" sz="3700" smtClean="0"/>
            </a:br>
            <a:r>
              <a:rPr lang="en-US" sz="3700" smtClean="0"/>
              <a:t>Summary Measures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2133600" y="2514600"/>
          <a:ext cx="49069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3" imgW="1600200" imgH="304800" progId="Equation.3">
                  <p:embed/>
                </p:oleObj>
              </mc:Choice>
              <mc:Fallback>
                <p:oleObj name="Equation" r:id="rId3" imgW="1600200" imgH="304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4906963" cy="930275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 i="1">
                <a:solidFill>
                  <a:srgbClr val="000099"/>
                </a:solidFill>
                <a:latin typeface="Tahoma" pitchFamily="34" charset="0"/>
              </a:rPr>
              <a:t>(continued)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251AAA70-3EF3-40B8-A3B6-82390EF82ADE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48132" name="Line 9"/>
          <p:cNvSpPr>
            <a:spLocks noChangeShapeType="1"/>
          </p:cNvSpPr>
          <p:nvPr/>
        </p:nvSpPr>
        <p:spPr bwMode="auto">
          <a:xfrm flipH="1" flipV="1">
            <a:off x="1676400" y="4648200"/>
            <a:ext cx="1752600" cy="6858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33" name="Line 10"/>
          <p:cNvSpPr>
            <a:spLocks noChangeShapeType="1"/>
          </p:cNvSpPr>
          <p:nvPr/>
        </p:nvSpPr>
        <p:spPr bwMode="auto">
          <a:xfrm flipV="1">
            <a:off x="3505200" y="4648200"/>
            <a:ext cx="0" cy="6858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34" name="Line 11"/>
          <p:cNvSpPr>
            <a:spLocks noChangeShapeType="1"/>
          </p:cNvSpPr>
          <p:nvPr/>
        </p:nvSpPr>
        <p:spPr bwMode="auto">
          <a:xfrm flipV="1">
            <a:off x="3657600" y="4648200"/>
            <a:ext cx="1447800" cy="6858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3581400"/>
          </a:xfrm>
        </p:spPr>
        <p:txBody>
          <a:bodyPr/>
          <a:lstStyle/>
          <a:p>
            <a:pPr lvl="1" eaLnBrk="1" hangingPunct="1"/>
            <a:r>
              <a:rPr lang="en-US" sz="2800" smtClean="0">
                <a:solidFill>
                  <a:schemeClr val="hlink"/>
                </a:solidFill>
              </a:rPr>
              <a:t>Example:</a:t>
            </a:r>
            <a:r>
              <a:rPr lang="en-US" sz="2800" smtClean="0"/>
              <a:t> Toss 2 coins, x = # heads, 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800" smtClean="0"/>
              <a:t>	compute standard deviation (recall E(x) = 1)</a:t>
            </a:r>
          </a:p>
        </p:txBody>
      </p:sp>
      <p:sp>
        <p:nvSpPr>
          <p:cNvPr id="48136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1143000"/>
          </a:xfrm>
          <a:noFill/>
        </p:spPr>
        <p:txBody>
          <a:bodyPr/>
          <a:lstStyle/>
          <a:p>
            <a:pPr eaLnBrk="1" hangingPunct="1"/>
            <a:r>
              <a:rPr lang="en-US" sz="3700" smtClean="0"/>
              <a:t>Discrete Random Variable </a:t>
            </a:r>
            <a:br>
              <a:rPr lang="en-US" sz="3700" smtClean="0"/>
            </a:br>
            <a:r>
              <a:rPr lang="en-US" sz="3700" smtClean="0"/>
              <a:t>Summary Measures</a:t>
            </a:r>
          </a:p>
        </p:txBody>
      </p:sp>
      <p:graphicFrame>
        <p:nvGraphicFramePr>
          <p:cNvPr id="48137" name="Object 5"/>
          <p:cNvGraphicFramePr>
            <a:graphicFrameLocks noChangeAspect="1"/>
          </p:cNvGraphicFramePr>
          <p:nvPr/>
        </p:nvGraphicFramePr>
        <p:xfrm>
          <a:off x="1981200" y="2971800"/>
          <a:ext cx="49069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quation" r:id="rId3" imgW="1600200" imgH="304800" progId="Equation.3">
                  <p:embed/>
                </p:oleObj>
              </mc:Choice>
              <mc:Fallback>
                <p:oleObj name="Equation" r:id="rId3" imgW="1600200" imgH="30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4906963" cy="930275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6"/>
          <p:cNvGraphicFramePr>
            <a:graphicFrameLocks noChangeAspect="1"/>
          </p:cNvGraphicFramePr>
          <p:nvPr/>
        </p:nvGraphicFramePr>
        <p:xfrm>
          <a:off x="533400" y="4191000"/>
          <a:ext cx="80946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Equation" r:id="rId5" imgW="3987800" imgH="279400" progId="Equation.3">
                  <p:embed/>
                </p:oleObj>
              </mc:Choice>
              <mc:Fallback>
                <p:oleObj name="Equation" r:id="rId5" imgW="39878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91000"/>
                        <a:ext cx="80946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 i="1">
                <a:solidFill>
                  <a:srgbClr val="000099"/>
                </a:solidFill>
                <a:latin typeface="Tahoma" pitchFamily="34" charset="0"/>
              </a:rPr>
              <a:t>(continued)</a:t>
            </a:r>
          </a:p>
        </p:txBody>
      </p:sp>
      <p:sp>
        <p:nvSpPr>
          <p:cNvPr id="48140" name="Rectangle 8"/>
          <p:cNvSpPr>
            <a:spLocks noChangeArrowheads="1"/>
          </p:cNvSpPr>
          <p:nvPr/>
        </p:nvSpPr>
        <p:spPr bwMode="auto">
          <a:xfrm>
            <a:off x="3429000" y="5257800"/>
            <a:ext cx="2819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600"/>
              <a:t>Possible number of heads = 0, 1, or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FE6E9BD1-19AE-4410-AA5F-34B75F04769C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676400" y="2895600"/>
            <a:ext cx="4724400" cy="1219200"/>
          </a:xfrm>
          <a:prstGeom prst="rect">
            <a:avLst/>
          </a:prstGeom>
          <a:solidFill>
            <a:srgbClr val="FFFFD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696200" cy="762000"/>
          </a:xfrm>
        </p:spPr>
        <p:txBody>
          <a:bodyPr/>
          <a:lstStyle/>
          <a:p>
            <a:pPr eaLnBrk="1" hangingPunct="1"/>
            <a:r>
              <a:rPr lang="en-US" smtClean="0"/>
              <a:t>Two Discrete Random Variables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Expected value of the sum of two discrete random variables: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   E(x + y) = E(x) + E(y)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           = </a:t>
            </a:r>
            <a:r>
              <a:rPr lang="en-US" smtClean="0">
                <a:sym typeface="Symbol" pitchFamily="18" charset="2"/>
              </a:rPr>
              <a:t> x P(x) +  y P(y)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(The expected value of the sum of two random variables is the sum of the two expected values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67D8B7FD-F2EB-44F1-8DA7-C5E604C3ED9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7172" name="AutoShape 35"/>
          <p:cNvSpPr>
            <a:spLocks noChangeArrowheads="1"/>
          </p:cNvSpPr>
          <p:nvPr/>
        </p:nvSpPr>
        <p:spPr bwMode="auto">
          <a:xfrm rot="-2742492">
            <a:off x="5976144" y="5072856"/>
            <a:ext cx="685800" cy="151288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7391400" y="3200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8153400" y="3200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6629400" y="3200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5867400" y="3200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5105400" y="3200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4343400" y="3200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80" name="Oval 11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81" name="Oval 12"/>
          <p:cNvSpPr>
            <a:spLocks noChangeArrowheads="1"/>
          </p:cNvSpPr>
          <p:nvPr/>
        </p:nvSpPr>
        <p:spPr bwMode="auto">
          <a:xfrm>
            <a:off x="6781800" y="3352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82" name="Oval 13"/>
          <p:cNvSpPr>
            <a:spLocks noChangeArrowheads="1"/>
          </p:cNvSpPr>
          <p:nvPr/>
        </p:nvSpPr>
        <p:spPr bwMode="auto">
          <a:xfrm>
            <a:off x="5410200" y="3352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83" name="Oval 14"/>
          <p:cNvSpPr>
            <a:spLocks noChangeArrowheads="1"/>
          </p:cNvSpPr>
          <p:nvPr/>
        </p:nvSpPr>
        <p:spPr bwMode="auto">
          <a:xfrm>
            <a:off x="7067550" y="33591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84" name="Oval 15"/>
          <p:cNvSpPr>
            <a:spLocks noChangeArrowheads="1"/>
          </p:cNvSpPr>
          <p:nvPr/>
        </p:nvSpPr>
        <p:spPr bwMode="auto">
          <a:xfrm>
            <a:off x="6019800" y="3657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85" name="Oval 16"/>
          <p:cNvSpPr>
            <a:spLocks noChangeArrowheads="1"/>
          </p:cNvSpPr>
          <p:nvPr/>
        </p:nvSpPr>
        <p:spPr bwMode="auto">
          <a:xfrm>
            <a:off x="6318250" y="3346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86" name="Oval 17"/>
          <p:cNvSpPr>
            <a:spLocks noChangeArrowheads="1"/>
          </p:cNvSpPr>
          <p:nvPr/>
        </p:nvSpPr>
        <p:spPr bwMode="auto">
          <a:xfrm>
            <a:off x="61722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87" name="Oval 18"/>
          <p:cNvSpPr>
            <a:spLocks noChangeArrowheads="1"/>
          </p:cNvSpPr>
          <p:nvPr/>
        </p:nvSpPr>
        <p:spPr bwMode="auto">
          <a:xfrm>
            <a:off x="6781800" y="3657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88" name="Oval 19"/>
          <p:cNvSpPr>
            <a:spLocks noChangeArrowheads="1"/>
          </p:cNvSpPr>
          <p:nvPr/>
        </p:nvSpPr>
        <p:spPr bwMode="auto">
          <a:xfrm>
            <a:off x="7080250" y="3657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89" name="Oval 20"/>
          <p:cNvSpPr>
            <a:spLocks noChangeArrowheads="1"/>
          </p:cNvSpPr>
          <p:nvPr/>
        </p:nvSpPr>
        <p:spPr bwMode="auto">
          <a:xfrm>
            <a:off x="7543800" y="3352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90" name="Oval 21"/>
          <p:cNvSpPr>
            <a:spLocks noChangeArrowheads="1"/>
          </p:cNvSpPr>
          <p:nvPr/>
        </p:nvSpPr>
        <p:spPr bwMode="auto">
          <a:xfrm>
            <a:off x="7839075" y="3657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91" name="Oval 22"/>
          <p:cNvSpPr>
            <a:spLocks noChangeArrowheads="1"/>
          </p:cNvSpPr>
          <p:nvPr/>
        </p:nvSpPr>
        <p:spPr bwMode="auto">
          <a:xfrm>
            <a:off x="7820025" y="3352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92" name="Oval 23"/>
          <p:cNvSpPr>
            <a:spLocks noChangeArrowheads="1"/>
          </p:cNvSpPr>
          <p:nvPr/>
        </p:nvSpPr>
        <p:spPr bwMode="auto">
          <a:xfrm>
            <a:off x="8315325" y="3352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93" name="Oval 24"/>
          <p:cNvSpPr>
            <a:spLocks noChangeArrowheads="1"/>
          </p:cNvSpPr>
          <p:nvPr/>
        </p:nvSpPr>
        <p:spPr bwMode="auto">
          <a:xfrm>
            <a:off x="8610600" y="3352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94" name="Oval 25"/>
          <p:cNvSpPr>
            <a:spLocks noChangeArrowheads="1"/>
          </p:cNvSpPr>
          <p:nvPr/>
        </p:nvSpPr>
        <p:spPr bwMode="auto">
          <a:xfrm>
            <a:off x="8315325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95" name="Oval 26"/>
          <p:cNvSpPr>
            <a:spLocks noChangeArrowheads="1"/>
          </p:cNvSpPr>
          <p:nvPr/>
        </p:nvSpPr>
        <p:spPr bwMode="auto">
          <a:xfrm>
            <a:off x="86106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96" name="Oval 27"/>
          <p:cNvSpPr>
            <a:spLocks noChangeArrowheads="1"/>
          </p:cNvSpPr>
          <p:nvPr/>
        </p:nvSpPr>
        <p:spPr bwMode="auto">
          <a:xfrm>
            <a:off x="8315325" y="3657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97" name="Oval 28"/>
          <p:cNvSpPr>
            <a:spLocks noChangeArrowheads="1"/>
          </p:cNvSpPr>
          <p:nvPr/>
        </p:nvSpPr>
        <p:spPr bwMode="auto">
          <a:xfrm>
            <a:off x="8610600" y="3657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98" name="Oval 29"/>
          <p:cNvSpPr>
            <a:spLocks noChangeArrowheads="1"/>
          </p:cNvSpPr>
          <p:nvPr/>
        </p:nvSpPr>
        <p:spPr bwMode="auto">
          <a:xfrm>
            <a:off x="5410200" y="3657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99" name="Oval 30"/>
          <p:cNvSpPr>
            <a:spLocks noChangeArrowheads="1"/>
          </p:cNvSpPr>
          <p:nvPr/>
        </p:nvSpPr>
        <p:spPr bwMode="auto">
          <a:xfrm>
            <a:off x="7543800" y="3657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200" name="Oval 31"/>
          <p:cNvSpPr>
            <a:spLocks noChangeArrowheads="1"/>
          </p:cNvSpPr>
          <p:nvPr/>
        </p:nvSpPr>
        <p:spPr bwMode="auto">
          <a:xfrm>
            <a:off x="76962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1600200" y="304800"/>
            <a:ext cx="6781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 anchor="b"/>
          <a:lstStyle/>
          <a:p>
            <a:pPr eaLnBrk="1" hangingPunct="1">
              <a:spcBef>
                <a:spcPct val="0"/>
              </a:spcBef>
            </a:pPr>
            <a:r>
              <a:rPr lang="en-US" sz="4100" b="0">
                <a:solidFill>
                  <a:schemeClr val="tx2"/>
                </a:solidFill>
              </a:rPr>
              <a:t>Sample Space</a:t>
            </a:r>
          </a:p>
        </p:txBody>
      </p:sp>
      <p:sp>
        <p:nvSpPr>
          <p:cNvPr id="7202" name="AutoShape 38"/>
          <p:cNvSpPr>
            <a:spLocks noChangeArrowheads="1"/>
          </p:cNvSpPr>
          <p:nvPr/>
        </p:nvSpPr>
        <p:spPr bwMode="auto">
          <a:xfrm rot="-2742492">
            <a:off x="6052344" y="4996656"/>
            <a:ext cx="68580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203" name="AutoShape 37"/>
          <p:cNvSpPr>
            <a:spLocks noChangeArrowheads="1"/>
          </p:cNvSpPr>
          <p:nvPr/>
        </p:nvSpPr>
        <p:spPr bwMode="auto">
          <a:xfrm rot="-2742492">
            <a:off x="6128544" y="4920456"/>
            <a:ext cx="68580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204" name="AutoShape 36"/>
          <p:cNvSpPr>
            <a:spLocks noChangeArrowheads="1"/>
          </p:cNvSpPr>
          <p:nvPr/>
        </p:nvSpPr>
        <p:spPr bwMode="auto">
          <a:xfrm rot="-2742492">
            <a:off x="6128544" y="4920456"/>
            <a:ext cx="68580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205" name="AutoShape 34"/>
          <p:cNvSpPr>
            <a:spLocks noChangeArrowheads="1"/>
          </p:cNvSpPr>
          <p:nvPr/>
        </p:nvSpPr>
        <p:spPr bwMode="auto">
          <a:xfrm rot="-2742492">
            <a:off x="6204744" y="4844256"/>
            <a:ext cx="68580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7206" name="Object 3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67400" y="4495800"/>
          <a:ext cx="26797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Clip" r:id="rId4" imgW="3822700" imgH="2746375" progId="MS_ClipArt_Gallery.2">
                  <p:embed/>
                </p:oleObj>
              </mc:Choice>
              <mc:Fallback>
                <p:oleObj name="Clip" r:id="rId4" imgW="3822700" imgH="2746375" progId="MS_ClipArt_Gallery.2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95800"/>
                        <a:ext cx="26797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1143000" y="1600200"/>
            <a:ext cx="77724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b="0"/>
              <a:t>The </a:t>
            </a:r>
            <a:r>
              <a:rPr lang="en-US" b="0">
                <a:solidFill>
                  <a:schemeClr val="folHlink"/>
                </a:solidFill>
              </a:rPr>
              <a:t>Sample Space</a:t>
            </a:r>
            <a:r>
              <a:rPr lang="en-US" b="0"/>
              <a:t> is the collection of all    possible outcomes</a:t>
            </a:r>
            <a:r>
              <a:rPr lang="tr-TR" b="0"/>
              <a:t> of an experiment</a:t>
            </a:r>
            <a:endParaRPr lang="en-US" b="0"/>
          </a:p>
          <a:p>
            <a:pPr algn="l"/>
            <a:r>
              <a:rPr lang="en-US" b="0"/>
              <a:t>e.g. All 6 faces of a die:</a:t>
            </a:r>
          </a:p>
          <a:p>
            <a:pPr algn="l"/>
            <a:endParaRPr lang="en-US" sz="1000" b="0"/>
          </a:p>
          <a:p>
            <a:pPr algn="l"/>
            <a:endParaRPr lang="en-US" b="0"/>
          </a:p>
          <a:p>
            <a:pPr algn="l"/>
            <a:r>
              <a:rPr lang="en-US" b="0"/>
              <a:t>e.g. All 52 cards of a bridge deck:	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D95073C2-B16C-4939-BA63-6CD9AF0DC7F9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600200" y="3124200"/>
            <a:ext cx="5486400" cy="838200"/>
          </a:xfrm>
          <a:prstGeom prst="rect">
            <a:avLst/>
          </a:prstGeom>
          <a:solidFill>
            <a:srgbClr val="FFFFD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tr-TR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6096000" cy="762000"/>
          </a:xfrm>
        </p:spPr>
        <p:txBody>
          <a:bodyPr/>
          <a:lstStyle/>
          <a:p>
            <a:pPr eaLnBrk="1" hangingPunct="1"/>
            <a:r>
              <a:rPr lang="en-US" smtClean="0"/>
              <a:t>Covariance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44958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Covariance</a:t>
            </a:r>
            <a:r>
              <a:rPr lang="en-US" smtClean="0"/>
              <a:t> between two discrete random variables: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mtClean="0"/>
              <a:t>	   </a:t>
            </a:r>
            <a:r>
              <a:rPr lang="el-GR" smtClean="0">
                <a:cs typeface="Arial" charset="0"/>
                <a:sym typeface="Symbol" pitchFamily="18" charset="2"/>
              </a:rPr>
              <a:t>σ</a:t>
            </a:r>
            <a:r>
              <a:rPr lang="en-US" baseline="-25000" smtClean="0">
                <a:sym typeface="Symbol" pitchFamily="18" charset="2"/>
              </a:rPr>
              <a:t>xy</a:t>
            </a:r>
            <a:r>
              <a:rPr lang="en-US" smtClean="0">
                <a:sym typeface="Symbol" pitchFamily="18" charset="2"/>
              </a:rPr>
              <a:t> =  [x</a:t>
            </a:r>
            <a:r>
              <a:rPr lang="en-US" baseline="-25000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 – E(x)][y</a:t>
            </a:r>
            <a:r>
              <a:rPr lang="en-US" baseline="-25000" smtClean="0">
                <a:sym typeface="Symbol" pitchFamily="18" charset="2"/>
              </a:rPr>
              <a:t>j</a:t>
            </a:r>
            <a:r>
              <a:rPr lang="en-US" smtClean="0">
                <a:sym typeface="Symbol" pitchFamily="18" charset="2"/>
              </a:rPr>
              <a:t> – E(y)]P(x</a:t>
            </a:r>
            <a:r>
              <a:rPr lang="en-US" baseline="-25000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y</a:t>
            </a:r>
            <a:r>
              <a:rPr lang="en-US" baseline="-25000" smtClean="0">
                <a:sym typeface="Symbol" pitchFamily="18" charset="2"/>
              </a:rPr>
              <a:t>j</a:t>
            </a:r>
            <a:r>
              <a:rPr lang="en-US" smtClean="0"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where:</a:t>
            </a:r>
            <a:endParaRPr lang="en-US" sz="2100" baseline="-25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100" baseline="-25000" smtClean="0"/>
              <a:t>	</a:t>
            </a:r>
            <a:r>
              <a:rPr lang="en-US" sz="2100" smtClean="0"/>
              <a:t>x</a:t>
            </a:r>
            <a:r>
              <a:rPr lang="en-US" sz="2100" baseline="-25000" smtClean="0"/>
              <a:t>i</a:t>
            </a:r>
            <a:r>
              <a:rPr lang="en-US" sz="2100" smtClean="0"/>
              <a:t> = possible values of the x discrete random variable	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	y</a:t>
            </a:r>
            <a:r>
              <a:rPr lang="en-US" sz="2100" baseline="-25000" smtClean="0"/>
              <a:t>j</a:t>
            </a:r>
            <a:r>
              <a:rPr lang="en-US" sz="2100" smtClean="0"/>
              <a:t> = possible values of the y discrete random variable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	P(x</a:t>
            </a:r>
            <a:r>
              <a:rPr lang="en-US" sz="2100" baseline="-25000" smtClean="0"/>
              <a:t>i</a:t>
            </a:r>
            <a:r>
              <a:rPr lang="en-US" sz="2100" smtClean="0"/>
              <a:t> ,y</a:t>
            </a:r>
            <a:r>
              <a:rPr lang="en-US" sz="2100" baseline="-25000" smtClean="0"/>
              <a:t>j</a:t>
            </a:r>
            <a:r>
              <a:rPr lang="en-US" sz="2100" smtClean="0"/>
              <a:t>) = joint probability of the values of x</a:t>
            </a:r>
            <a:r>
              <a:rPr lang="en-US" sz="2100" baseline="-25000" smtClean="0"/>
              <a:t>i</a:t>
            </a:r>
            <a:r>
              <a:rPr lang="en-US" sz="2100" smtClean="0"/>
              <a:t> and y</a:t>
            </a:r>
            <a:r>
              <a:rPr lang="en-US" sz="2100" baseline="-25000" smtClean="0"/>
              <a:t>j</a:t>
            </a:r>
            <a:r>
              <a:rPr lang="en-US" sz="2100" smtClean="0"/>
              <a:t> occurring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1CA8278F-B5AA-4974-9D9C-51BC18DEB99B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8001000" cy="4648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Covariance</a:t>
            </a:r>
            <a:r>
              <a:rPr lang="en-US" smtClean="0"/>
              <a:t> between two discrete random variables:</a:t>
            </a:r>
          </a:p>
          <a:p>
            <a:pPr eaLnBrk="1" hangingPunct="1">
              <a:lnSpc>
                <a:spcPct val="220000"/>
              </a:lnSpc>
              <a:buFont typeface="Wingdings" pitchFamily="2" charset="2"/>
              <a:buNone/>
            </a:pPr>
            <a:r>
              <a:rPr lang="el-GR" smtClean="0">
                <a:cs typeface="Arial" charset="0"/>
                <a:sym typeface="Symbol" pitchFamily="18" charset="2"/>
              </a:rPr>
              <a:t></a:t>
            </a:r>
            <a:r>
              <a:rPr lang="en-US" baseline="-25000" smtClean="0">
                <a:sym typeface="Symbol" pitchFamily="18" charset="2"/>
              </a:rPr>
              <a:t>xy</a:t>
            </a:r>
            <a:r>
              <a:rPr lang="en-US" smtClean="0">
                <a:sym typeface="Symbol" pitchFamily="18" charset="2"/>
              </a:rPr>
              <a:t> &gt; 0       </a:t>
            </a:r>
            <a:r>
              <a:rPr lang="en-US" sz="2400" smtClean="0">
                <a:sym typeface="Symbol" pitchFamily="18" charset="2"/>
              </a:rPr>
              <a:t>x and y tend to move in the </a:t>
            </a:r>
            <a:r>
              <a:rPr lang="en-US" sz="2400" smtClean="0">
                <a:solidFill>
                  <a:schemeClr val="folHlink"/>
                </a:solidFill>
                <a:sym typeface="Symbol" pitchFamily="18" charset="2"/>
              </a:rPr>
              <a:t>same</a:t>
            </a:r>
            <a:r>
              <a:rPr lang="en-US" sz="2400" smtClean="0">
                <a:sym typeface="Symbol" pitchFamily="18" charset="2"/>
              </a:rPr>
              <a:t> direction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</a:t>
            </a:r>
            <a:r>
              <a:rPr lang="en-US" baseline="-25000" smtClean="0">
                <a:sym typeface="Symbol" pitchFamily="18" charset="2"/>
              </a:rPr>
              <a:t>xy</a:t>
            </a:r>
            <a:r>
              <a:rPr lang="en-US" smtClean="0">
                <a:sym typeface="Symbol" pitchFamily="18" charset="2"/>
              </a:rPr>
              <a:t> &lt; 0       </a:t>
            </a:r>
            <a:r>
              <a:rPr lang="en-US" sz="2400" smtClean="0">
                <a:sym typeface="Symbol" pitchFamily="18" charset="2"/>
              </a:rPr>
              <a:t>x and y tend to move in </a:t>
            </a:r>
            <a:r>
              <a:rPr lang="en-US" sz="2400" smtClean="0">
                <a:solidFill>
                  <a:schemeClr val="folHlink"/>
                </a:solidFill>
                <a:sym typeface="Symbol" pitchFamily="18" charset="2"/>
              </a:rPr>
              <a:t>opposite</a:t>
            </a:r>
            <a:r>
              <a:rPr lang="en-US" sz="2400" smtClean="0">
                <a:sym typeface="Symbol" pitchFamily="18" charset="2"/>
              </a:rPr>
              <a:t> directions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</a:t>
            </a:r>
            <a:r>
              <a:rPr lang="en-US" baseline="-25000" smtClean="0">
                <a:sym typeface="Symbol" pitchFamily="18" charset="2"/>
              </a:rPr>
              <a:t>xy</a:t>
            </a:r>
            <a:r>
              <a:rPr lang="en-US" smtClean="0">
                <a:sym typeface="Symbol" pitchFamily="18" charset="2"/>
              </a:rPr>
              <a:t> = 0       </a:t>
            </a:r>
            <a:r>
              <a:rPr lang="en-US" sz="2400" smtClean="0">
                <a:sym typeface="Symbol" pitchFamily="18" charset="2"/>
              </a:rPr>
              <a:t>x and y do not move closely together</a:t>
            </a:r>
          </a:p>
          <a:p>
            <a:pPr eaLnBrk="1" hangingPunct="1">
              <a:buFont typeface="Wingdings" pitchFamily="2" charset="2"/>
              <a:buNone/>
            </a:pPr>
            <a:endParaRPr lang="en-US" sz="2500" smtClean="0">
              <a:sym typeface="Symbol" pitchFamily="18" charset="2"/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Interpreting Covariance</a:t>
            </a: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2209800" y="33528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2209800" y="42672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2209800" y="51054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36CD0453-A2C3-4876-ADBD-78EDB13851E4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6096000" cy="762000"/>
          </a:xfrm>
        </p:spPr>
        <p:txBody>
          <a:bodyPr/>
          <a:lstStyle/>
          <a:p>
            <a:pPr eaLnBrk="1" hangingPunct="1"/>
            <a:r>
              <a:rPr lang="en-US" smtClean="0"/>
              <a:t>Correlation Coefficient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smtClean="0"/>
              <a:t>The</a:t>
            </a:r>
            <a:r>
              <a:rPr lang="en-US" b="1" smtClean="0">
                <a:solidFill>
                  <a:schemeClr val="folHlink"/>
                </a:solidFill>
              </a:rPr>
              <a:t> Correlation Coefficient</a:t>
            </a:r>
            <a:r>
              <a:rPr lang="en-US" smtClean="0"/>
              <a:t> shows the </a:t>
            </a:r>
            <a:r>
              <a:rPr lang="en-US" smtClean="0">
                <a:solidFill>
                  <a:schemeClr val="folHlink"/>
                </a:solidFill>
              </a:rPr>
              <a:t>strength</a:t>
            </a:r>
            <a:r>
              <a:rPr lang="en-US" smtClean="0"/>
              <a:t> of the linear association between two variables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smtClean="0"/>
              <a:t>where:</a:t>
            </a:r>
            <a:endParaRPr lang="en-US" sz="1900" i="1" baseline="-25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aseline="-25000" smtClean="0"/>
              <a:t>	</a:t>
            </a:r>
            <a:r>
              <a:rPr lang="el-GR" sz="2400" smtClean="0">
                <a:cs typeface="Arial" charset="0"/>
                <a:sym typeface="Symbol" pitchFamily="18" charset="2"/>
              </a:rPr>
              <a:t>ρ</a:t>
            </a:r>
            <a:r>
              <a:rPr lang="en-US" sz="2400" smtClean="0"/>
              <a:t> = correlation coefficient (“rho”)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aseline="-25000" smtClean="0">
                <a:sym typeface="Symbol" pitchFamily="18" charset="2"/>
              </a:rPr>
              <a:t>xy</a:t>
            </a:r>
            <a:r>
              <a:rPr lang="en-US" sz="2400" smtClean="0"/>
              <a:t> = covariance between x and 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aseline="-25000" smtClean="0">
                <a:sym typeface="Symbol" pitchFamily="18" charset="2"/>
              </a:rPr>
              <a:t>x</a:t>
            </a:r>
            <a:r>
              <a:rPr lang="en-US" sz="2400" smtClean="0"/>
              <a:t> = standard deviation of variable 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aseline="-25000" smtClean="0">
                <a:sym typeface="Symbol" pitchFamily="18" charset="2"/>
              </a:rPr>
              <a:t>y</a:t>
            </a:r>
            <a:r>
              <a:rPr lang="en-US" sz="2400" smtClean="0">
                <a:sym typeface="Symbol" pitchFamily="18" charset="2"/>
              </a:rPr>
              <a:t> = </a:t>
            </a:r>
            <a:r>
              <a:rPr lang="en-US" sz="2400" smtClean="0"/>
              <a:t>standard deviation of variable y</a:t>
            </a:r>
          </a:p>
        </p:txBody>
      </p:sp>
      <p:graphicFrame>
        <p:nvGraphicFramePr>
          <p:cNvPr id="52230" name="Object 4"/>
          <p:cNvGraphicFramePr>
            <a:graphicFrameLocks noChangeAspect="1"/>
          </p:cNvGraphicFramePr>
          <p:nvPr/>
        </p:nvGraphicFramePr>
        <p:xfrm>
          <a:off x="3581400" y="2971800"/>
          <a:ext cx="1865313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3" imgW="609600" imgH="419100" progId="Equation.3">
                  <p:embed/>
                </p:oleObj>
              </mc:Choice>
              <mc:Fallback>
                <p:oleObj name="Equation" r:id="rId3" imgW="609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71800"/>
                        <a:ext cx="1865313" cy="1282700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64EB790B-E84D-4609-91A6-67DC08C07CAC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724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b="1" smtClean="0"/>
              <a:t>The Correlation Coefficient</a:t>
            </a:r>
            <a:r>
              <a:rPr lang="en-US" b="1" smtClean="0">
                <a:solidFill>
                  <a:schemeClr val="folHlink"/>
                </a:solidFill>
              </a:rPr>
              <a:t> always falls between -1 and +1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      = 0       x and y are </a:t>
            </a:r>
            <a:r>
              <a:rPr lang="en-US" smtClean="0">
                <a:solidFill>
                  <a:schemeClr val="folHlink"/>
                </a:solidFill>
                <a:sym typeface="Symbol" pitchFamily="18" charset="2"/>
              </a:rPr>
              <a:t>not linearly related.</a:t>
            </a:r>
          </a:p>
          <a:p>
            <a:pPr eaLnBrk="1" hangingPunct="1">
              <a:lnSpc>
                <a:spcPct val="110000"/>
              </a:lnSpc>
              <a:spcBef>
                <a:spcPct val="80000"/>
              </a:spcBef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The farther  is from zero, the stronger the linear relationship:</a:t>
            </a:r>
            <a:endParaRPr lang="en-US" sz="2400" smtClean="0"/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en-US" sz="2400" smtClean="0">
                <a:sym typeface="Symbol" pitchFamily="18" charset="2"/>
              </a:rPr>
              <a:t> = +1      x and y have a </a:t>
            </a:r>
            <a:r>
              <a:rPr lang="en-US" sz="2400" smtClean="0">
                <a:solidFill>
                  <a:schemeClr val="folHlink"/>
                </a:solidFill>
                <a:sym typeface="Symbol" pitchFamily="18" charset="2"/>
              </a:rPr>
              <a:t>perfect positive </a:t>
            </a:r>
            <a:r>
              <a:rPr lang="en-US" sz="2400" smtClean="0">
                <a:sym typeface="Symbol" pitchFamily="18" charset="2"/>
              </a:rPr>
              <a:t>linear relationship</a:t>
            </a:r>
          </a:p>
          <a:p>
            <a:pPr eaLnBrk="1" hangingPunct="1">
              <a:spcBef>
                <a:spcPct val="50000"/>
              </a:spcBef>
              <a:buFont typeface="Symbol" pitchFamily="18" charset="2"/>
              <a:buNone/>
            </a:pPr>
            <a:r>
              <a:rPr lang="en-US" sz="2400" smtClean="0">
                <a:sym typeface="Symbol" pitchFamily="18" charset="2"/>
              </a:rPr>
              <a:t> =  -1      x and y have a </a:t>
            </a:r>
            <a:r>
              <a:rPr lang="en-US" sz="2400" smtClean="0">
                <a:solidFill>
                  <a:schemeClr val="folHlink"/>
                </a:solidFill>
                <a:sym typeface="Symbol" pitchFamily="18" charset="2"/>
              </a:rPr>
              <a:t>perfect negative </a:t>
            </a:r>
            <a:r>
              <a:rPr lang="en-US" sz="2400" smtClean="0">
                <a:sym typeface="Symbol" pitchFamily="18" charset="2"/>
              </a:rPr>
              <a:t>linear relationship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700" smtClean="0"/>
              <a:t>Interpreting the </a:t>
            </a:r>
            <a:br>
              <a:rPr lang="en-US" sz="3700" smtClean="0"/>
            </a:br>
            <a:r>
              <a:rPr lang="en-US" sz="3700" smtClean="0"/>
              <a:t>Correlation Coefficient</a:t>
            </a:r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>
            <a:off x="1600200" y="48006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1600200" y="54102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>
            <a:off x="2438400" y="30480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tr-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A8DDE5BF-D284-4532-96B5-AB7931A017B8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Chapter Summary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153400" cy="4191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r>
              <a:rPr lang="en-US" smtClean="0"/>
              <a:t>Described approaches to assessing probabilities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r>
              <a:rPr lang="en-US" smtClean="0"/>
              <a:t>Developed common rules of probability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r>
              <a:rPr lang="en-US" smtClean="0"/>
              <a:t>Used Bayes’ Theorem for conditional probabilities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r>
              <a:rPr lang="en-US" smtClean="0"/>
              <a:t>Distinguished between discrete and continuous probability distributions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r>
              <a:rPr lang="en-US" smtClean="0"/>
              <a:t>Examined discrete probability distributions and their summary measures</a:t>
            </a:r>
            <a:endParaRPr lang="en-US" sz="24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25DBCACF-975B-4572-9C10-22C10EA2B17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Events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0010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>
                <a:solidFill>
                  <a:schemeClr val="folHlink"/>
                </a:solidFill>
              </a:rPr>
              <a:t>Elementary event</a:t>
            </a:r>
            <a:r>
              <a:rPr lang="en-US" smtClean="0"/>
              <a:t> – An outcome from a sample space with one characteristic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	Example: A red card from a deck of cards</a:t>
            </a:r>
          </a:p>
          <a:p>
            <a:pPr eaLnBrk="1" hangingPunct="1">
              <a:lnSpc>
                <a:spcPct val="110000"/>
              </a:lnSpc>
              <a:spcBef>
                <a:spcPct val="65000"/>
              </a:spcBef>
            </a:pPr>
            <a:r>
              <a:rPr lang="en-US" smtClean="0">
                <a:solidFill>
                  <a:schemeClr val="folHlink"/>
                </a:solidFill>
              </a:rPr>
              <a:t>Event</a:t>
            </a:r>
            <a:r>
              <a:rPr lang="en-US" smtClean="0"/>
              <a:t> – May involve two or more outcomes simultaneously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	Example: An ace that is also red from a deck of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			     cards</a:t>
            </a:r>
            <a:endParaRPr lang="en-US" sz="20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458200" cy="5715000"/>
          </a:xfrm>
        </p:spPr>
        <p:txBody>
          <a:bodyPr/>
          <a:lstStyle/>
          <a:p>
            <a:pPr eaLnBrk="1" hangingPunct="1"/>
            <a:r>
              <a:rPr lang="tr-TR" smtClean="0"/>
              <a:t>Example 1:</a:t>
            </a:r>
          </a:p>
          <a:p>
            <a:pPr lvl="1" eaLnBrk="1" hangingPunct="1"/>
            <a:r>
              <a:rPr lang="tr-TR" smtClean="0"/>
              <a:t>Experiment: Toss a coin</a:t>
            </a:r>
          </a:p>
          <a:p>
            <a:pPr lvl="1" eaLnBrk="1" hangingPunct="1"/>
            <a:r>
              <a:rPr lang="tr-TR" smtClean="0"/>
              <a:t>Sample space: S={H, T}</a:t>
            </a:r>
          </a:p>
          <a:p>
            <a:pPr lvl="1" eaLnBrk="1" hangingPunct="1"/>
            <a:r>
              <a:rPr lang="tr-TR" smtClean="0"/>
              <a:t>Event: E={H} (looking for a head)</a:t>
            </a:r>
          </a:p>
          <a:p>
            <a:pPr eaLnBrk="1" hangingPunct="1"/>
            <a:r>
              <a:rPr lang="tr-TR" smtClean="0"/>
              <a:t>Example 2:</a:t>
            </a:r>
          </a:p>
          <a:p>
            <a:pPr lvl="1" eaLnBrk="1" hangingPunct="1"/>
            <a:r>
              <a:rPr lang="tr-TR" smtClean="0"/>
              <a:t>Experiment: Roll a die</a:t>
            </a:r>
          </a:p>
          <a:p>
            <a:pPr lvl="1" eaLnBrk="1" hangingPunct="1"/>
            <a:r>
              <a:rPr lang="tr-TR" smtClean="0"/>
              <a:t>Sample space: S={1, 2, 3, 4, 5, 6}</a:t>
            </a:r>
          </a:p>
          <a:p>
            <a:pPr lvl="1" eaLnBrk="1" hangingPunct="1"/>
            <a:r>
              <a:rPr lang="tr-TR" smtClean="0"/>
              <a:t>Event: E={6} (Looking for a 6)</a:t>
            </a:r>
          </a:p>
          <a:p>
            <a:pPr eaLnBrk="1" hangingPunct="1"/>
            <a:r>
              <a:rPr lang="tr-TR" smtClean="0"/>
              <a:t>Example 3:</a:t>
            </a:r>
          </a:p>
          <a:p>
            <a:pPr lvl="1" eaLnBrk="1" hangingPunct="1"/>
            <a:r>
              <a:rPr lang="tr-TR" smtClean="0"/>
              <a:t>Experiment: Draw a card from a 52 deck</a:t>
            </a:r>
          </a:p>
          <a:p>
            <a:pPr lvl="1" eaLnBrk="1" hangingPunct="1"/>
            <a:r>
              <a:rPr lang="tr-TR" smtClean="0"/>
              <a:t>Sample space: S={♣A, ♣ 2, ..., ♣ K, </a:t>
            </a:r>
            <a:r>
              <a:rPr lang="tr-TR" smtClean="0">
                <a:solidFill>
                  <a:srgbClr val="FF0000"/>
                </a:solidFill>
              </a:rPr>
              <a:t>♦A, ♦2</a:t>
            </a:r>
            <a:r>
              <a:rPr lang="tr-TR" smtClean="0"/>
              <a:t>,..., </a:t>
            </a:r>
            <a:r>
              <a:rPr lang="tr-TR" smtClean="0">
                <a:solidFill>
                  <a:srgbClr val="FF0000"/>
                </a:solidFill>
              </a:rPr>
              <a:t>♦K</a:t>
            </a:r>
            <a:r>
              <a:rPr lang="tr-TR" smtClean="0"/>
              <a:t>, </a:t>
            </a:r>
            <a:r>
              <a:rPr lang="tr-TR" smtClean="0">
                <a:solidFill>
                  <a:srgbClr val="FF0000"/>
                </a:solidFill>
              </a:rPr>
              <a:t>♥A</a:t>
            </a:r>
            <a:r>
              <a:rPr lang="tr-TR" smtClean="0"/>
              <a:t>, </a:t>
            </a:r>
            <a:r>
              <a:rPr lang="tr-TR" smtClean="0">
                <a:solidFill>
                  <a:srgbClr val="FF0000"/>
                </a:solidFill>
              </a:rPr>
              <a:t>♥2</a:t>
            </a:r>
            <a:r>
              <a:rPr lang="tr-TR" smtClean="0"/>
              <a:t>,..., </a:t>
            </a:r>
            <a:r>
              <a:rPr lang="tr-TR" smtClean="0">
                <a:solidFill>
                  <a:srgbClr val="FF0000"/>
                </a:solidFill>
              </a:rPr>
              <a:t>♥K</a:t>
            </a:r>
            <a:r>
              <a:rPr lang="tr-TR" smtClean="0"/>
              <a:t>, ♠A, ♠2,..., ♠K}</a:t>
            </a:r>
          </a:p>
          <a:p>
            <a:pPr lvl="1" eaLnBrk="1" hangingPunct="1"/>
            <a:r>
              <a:rPr lang="tr-TR" smtClean="0"/>
              <a:t>Event: E={♣A, </a:t>
            </a:r>
            <a:r>
              <a:rPr lang="tr-TR" smtClean="0">
                <a:solidFill>
                  <a:srgbClr val="FF0000"/>
                </a:solidFill>
              </a:rPr>
              <a:t>♦A, ♥A</a:t>
            </a:r>
            <a:r>
              <a:rPr lang="tr-TR" smtClean="0"/>
              <a:t>, ♠A} (Looking for an ACE)</a:t>
            </a:r>
          </a:p>
          <a:p>
            <a:pPr eaLnBrk="1" hangingPunct="1"/>
            <a:endParaRPr lang="tr-T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 4-</a:t>
            </a:r>
            <a:fld id="{180D1B5A-F086-4B04-AB12-A4BC6EC75E47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4-</a:t>
            </a:r>
            <a:fld id="{E4C87990-4D19-4E10-A444-DC76508AB5F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Assigning Probability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010400" cy="609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Classical Probability Assessment</a:t>
            </a:r>
          </a:p>
          <a:p>
            <a:pPr eaLnBrk="1" hangingPunct="1"/>
            <a:endParaRPr lang="en-US" smtClean="0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685800" y="3200400"/>
            <a:ext cx="701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0">
                <a:solidFill>
                  <a:schemeClr val="folHlink"/>
                </a:solidFill>
              </a:rPr>
              <a:t>Relative Frequency of Occurrence</a:t>
            </a: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685800" y="4800600"/>
            <a:ext cx="701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0">
                <a:solidFill>
                  <a:schemeClr val="folHlink"/>
                </a:solidFill>
              </a:rPr>
              <a:t>Subjective Probability Assessment</a:t>
            </a: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1828800" y="24384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/>
              <a:t>P(E</a:t>
            </a:r>
            <a:r>
              <a:rPr lang="en-US" sz="2000" b="0" baseline="-25000"/>
              <a:t>i</a:t>
            </a:r>
            <a:r>
              <a:rPr lang="en-US" sz="2000" b="0"/>
              <a:t>)  =</a:t>
            </a: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3276600" y="2209800"/>
            <a:ext cx="419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/>
              <a:t>Number of ways E</a:t>
            </a:r>
            <a:r>
              <a:rPr lang="en-US" sz="2000" b="0" baseline="-25000"/>
              <a:t>i</a:t>
            </a:r>
            <a:r>
              <a:rPr lang="en-US" sz="2000" b="0"/>
              <a:t> can occur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b="0"/>
              <a:t>Total number of elementary events</a:t>
            </a:r>
          </a:p>
        </p:txBody>
      </p:sp>
      <p:sp>
        <p:nvSpPr>
          <p:cNvPr id="10250" name="Line 8"/>
          <p:cNvSpPr>
            <a:spLocks noChangeShapeType="1"/>
          </p:cNvSpPr>
          <p:nvPr/>
        </p:nvSpPr>
        <p:spPr bwMode="auto">
          <a:xfrm>
            <a:off x="3352800" y="2590800"/>
            <a:ext cx="3962400" cy="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0251" name="Text Box 9"/>
          <p:cNvSpPr txBox="1">
            <a:spLocks noChangeArrowheads="1"/>
          </p:cNvSpPr>
          <p:nvPr/>
        </p:nvSpPr>
        <p:spPr bwMode="auto">
          <a:xfrm>
            <a:off x="2133600" y="4114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/>
              <a:t>Relative Freq. of E</a:t>
            </a:r>
            <a:r>
              <a:rPr lang="en-US" sz="2000" b="0" baseline="-25000"/>
              <a:t>i</a:t>
            </a:r>
            <a:r>
              <a:rPr lang="en-US" sz="2000" b="0"/>
              <a:t>  =</a:t>
            </a:r>
          </a:p>
        </p:txBody>
      </p:sp>
      <p:sp>
        <p:nvSpPr>
          <p:cNvPr id="10252" name="Text Box 10"/>
          <p:cNvSpPr txBox="1">
            <a:spLocks noChangeArrowheads="1"/>
          </p:cNvSpPr>
          <p:nvPr/>
        </p:nvSpPr>
        <p:spPr bwMode="auto">
          <a:xfrm>
            <a:off x="4267200" y="3886200"/>
            <a:ext cx="419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/>
              <a:t>Number of times E</a:t>
            </a:r>
            <a:r>
              <a:rPr lang="en-US" sz="2000" b="0" baseline="-25000"/>
              <a:t>i</a:t>
            </a:r>
            <a:r>
              <a:rPr lang="en-US" sz="2000" b="0"/>
              <a:t> occurs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b="0"/>
              <a:t>N</a:t>
            </a:r>
          </a:p>
        </p:txBody>
      </p:sp>
      <p:sp>
        <p:nvSpPr>
          <p:cNvPr id="10253" name="Line 11"/>
          <p:cNvSpPr>
            <a:spLocks noChangeShapeType="1"/>
          </p:cNvSpPr>
          <p:nvPr/>
        </p:nvSpPr>
        <p:spPr bwMode="auto">
          <a:xfrm>
            <a:off x="4876800" y="4267200"/>
            <a:ext cx="2971800" cy="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0254" name="Text Box 12"/>
          <p:cNvSpPr txBox="1">
            <a:spLocks noChangeArrowheads="1"/>
          </p:cNvSpPr>
          <p:nvPr/>
        </p:nvSpPr>
        <p:spPr bwMode="auto">
          <a:xfrm>
            <a:off x="2133600" y="5410200"/>
            <a:ext cx="601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/>
              <a:t>An opinion or judgment by a decision maker about the likelihood of an event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686800" cy="6324600"/>
          </a:xfrm>
        </p:spPr>
        <p:txBody>
          <a:bodyPr/>
          <a:lstStyle/>
          <a:p>
            <a:pPr algn="just"/>
            <a:r>
              <a:rPr lang="en-US" sz="2500" smtClean="0"/>
              <a:t>For example, to estimate the</a:t>
            </a:r>
            <a:r>
              <a:rPr lang="tr-TR" sz="2500" smtClean="0"/>
              <a:t> </a:t>
            </a:r>
            <a:r>
              <a:rPr lang="en-US" sz="2500" smtClean="0"/>
              <a:t>probability that a randomly selected consumer prefers </a:t>
            </a:r>
            <a:r>
              <a:rPr lang="tr-TR" sz="2500" smtClean="0"/>
              <a:t>a smart phone</a:t>
            </a:r>
            <a:r>
              <a:rPr lang="en-US" sz="2500" smtClean="0"/>
              <a:t> to all other </a:t>
            </a:r>
            <a:r>
              <a:rPr lang="tr-TR" sz="2500" smtClean="0"/>
              <a:t>phones</a:t>
            </a:r>
            <a:r>
              <a:rPr lang="en-US" sz="2500" smtClean="0"/>
              <a:t>, we</a:t>
            </a:r>
            <a:r>
              <a:rPr lang="tr-TR" sz="2500" smtClean="0"/>
              <a:t> </a:t>
            </a:r>
            <a:r>
              <a:rPr lang="en-US" sz="2500" smtClean="0"/>
              <a:t>perform an experiment in which we ask a randomly selected consumer for his or her preference.</a:t>
            </a:r>
          </a:p>
          <a:p>
            <a:pPr algn="just"/>
            <a:r>
              <a:rPr lang="en-US" sz="2500" smtClean="0"/>
              <a:t>There are two possible experimental outcomes: “prefers </a:t>
            </a:r>
            <a:r>
              <a:rPr lang="tr-TR" sz="2500" smtClean="0"/>
              <a:t>a smart phone</a:t>
            </a:r>
            <a:r>
              <a:rPr lang="en-US" sz="2500" smtClean="0"/>
              <a:t>” and “does not prefer </a:t>
            </a:r>
            <a:r>
              <a:rPr lang="tr-TR" sz="2500" smtClean="0"/>
              <a:t>a smart phone</a:t>
            </a:r>
            <a:r>
              <a:rPr lang="en-US" sz="2500" smtClean="0"/>
              <a:t>.”</a:t>
            </a:r>
            <a:endParaRPr lang="tr-TR" sz="2500" smtClean="0"/>
          </a:p>
          <a:p>
            <a:pPr algn="just"/>
            <a:r>
              <a:rPr lang="en-US" sz="2500" smtClean="0"/>
              <a:t>However, we have no reason to believe that these experimental outcomes are equally</a:t>
            </a:r>
            <a:r>
              <a:rPr lang="tr-TR" sz="2500" smtClean="0"/>
              <a:t> </a:t>
            </a:r>
            <a:r>
              <a:rPr lang="en-US" sz="2500" smtClean="0"/>
              <a:t>likely, so we cannot use the classical method. We might perform the experiment, say, 1,000 times</a:t>
            </a:r>
            <a:r>
              <a:rPr lang="tr-TR" sz="2500" smtClean="0"/>
              <a:t> </a:t>
            </a:r>
            <a:r>
              <a:rPr lang="en-US" sz="2500" smtClean="0"/>
              <a:t>by surveying 1,000 randomly selected consumers.</a:t>
            </a:r>
            <a:endParaRPr lang="tr-TR" sz="2500" smtClean="0"/>
          </a:p>
          <a:p>
            <a:pPr algn="just"/>
            <a:r>
              <a:rPr lang="en-US" sz="2500" smtClean="0"/>
              <a:t>Then, if 140 of those surveyed said that they</a:t>
            </a:r>
            <a:r>
              <a:rPr lang="tr-TR" sz="2500" smtClean="0"/>
              <a:t> </a:t>
            </a:r>
            <a:r>
              <a:rPr lang="en-US" sz="2500" smtClean="0"/>
              <a:t>prefer </a:t>
            </a:r>
            <a:r>
              <a:rPr lang="tr-TR" sz="2500" smtClean="0"/>
              <a:t>smart phones</a:t>
            </a:r>
            <a:r>
              <a:rPr lang="en-US" sz="2500" smtClean="0"/>
              <a:t>, we would estimate the probability that a randomly selected consumer prefers</a:t>
            </a:r>
            <a:r>
              <a:rPr lang="tr-TR" sz="2500" smtClean="0"/>
              <a:t> smart phones</a:t>
            </a:r>
            <a:r>
              <a:rPr lang="en-US" sz="2500" smtClean="0"/>
              <a:t> to all other soft drinks to be 140</a:t>
            </a:r>
            <a:r>
              <a:rPr lang="tr-TR" sz="2500" smtClean="0"/>
              <a:t>/</a:t>
            </a:r>
            <a:r>
              <a:rPr lang="en-US" sz="2500" smtClean="0"/>
              <a:t>1,000</a:t>
            </a:r>
            <a:r>
              <a:rPr lang="tr-TR" sz="2500" smtClean="0"/>
              <a:t>=0</a:t>
            </a:r>
            <a:r>
              <a:rPr lang="en-US" sz="2500" smtClean="0"/>
              <a:t>.14. This is called the </a:t>
            </a:r>
            <a:r>
              <a:rPr lang="en-US" sz="2500" b="1" i="1" smtClean="0"/>
              <a:t>relative frequency</a:t>
            </a:r>
            <a:r>
              <a:rPr lang="tr-TR" sz="2500" b="1" i="1" smtClean="0"/>
              <a:t> method </a:t>
            </a:r>
            <a:r>
              <a:rPr lang="tr-TR" sz="2500" smtClean="0"/>
              <a:t>for assigning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4-</a:t>
            </a:r>
            <a:fld id="{5EBAFE1F-AF22-4BEB-AE2B-46F33283035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nHall1">
  <a:themeElements>
    <a:clrScheme name="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1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Designs\PrenHall1.pot</Template>
  <TotalTime>1644</TotalTime>
  <Pages>20</Pages>
  <Words>3383</Words>
  <Application>Microsoft Office PowerPoint</Application>
  <PresentationFormat>On-screen Show (4:3)</PresentationFormat>
  <Paragraphs>638</Paragraphs>
  <Slides>54</Slides>
  <Notes>3</Notes>
  <HiddenSlides>12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Tahoma</vt:lpstr>
      <vt:lpstr>Wingdings</vt:lpstr>
      <vt:lpstr>Times New Roman</vt:lpstr>
      <vt:lpstr>Cambria Math</vt:lpstr>
      <vt:lpstr>Symbol</vt:lpstr>
      <vt:lpstr>Trebuchet MS</vt:lpstr>
      <vt:lpstr>PrenHall1</vt:lpstr>
      <vt:lpstr>Clip</vt:lpstr>
      <vt:lpstr>Microsoft Equation 3.0</vt:lpstr>
      <vt:lpstr>Chapter 4 Using Probability and  Probability Distributions</vt:lpstr>
      <vt:lpstr>Important Terms</vt:lpstr>
      <vt:lpstr>Examples</vt:lpstr>
      <vt:lpstr>Examples</vt:lpstr>
      <vt:lpstr>PowerPoint Presentation</vt:lpstr>
      <vt:lpstr>Events</vt:lpstr>
      <vt:lpstr>PowerPoint Presentation</vt:lpstr>
      <vt:lpstr>Assigning Probability</vt:lpstr>
      <vt:lpstr>PowerPoint Presentation</vt:lpstr>
      <vt:lpstr>PowerPoint Presentation</vt:lpstr>
      <vt:lpstr>Rules of Probability</vt:lpstr>
      <vt:lpstr>PowerPoint Presentation</vt:lpstr>
      <vt:lpstr>Visualizing Events</vt:lpstr>
      <vt:lpstr>Elementary Events</vt:lpstr>
      <vt:lpstr>Probability Concepts</vt:lpstr>
      <vt:lpstr>Probability Concepts</vt:lpstr>
      <vt:lpstr>Probability Concepts</vt:lpstr>
      <vt:lpstr>Independent vs. Dependent Events</vt:lpstr>
      <vt:lpstr>Lottery Example</vt:lpstr>
      <vt:lpstr>Probability Rules</vt:lpstr>
      <vt:lpstr>1. Complement Rule</vt:lpstr>
      <vt:lpstr>The Intersection and Union of 2 Events</vt:lpstr>
      <vt:lpstr>2. Addition Rule for Elementary Events</vt:lpstr>
      <vt:lpstr>Addition Rule for Two Events (one or the other outcome happens)</vt:lpstr>
      <vt:lpstr>Addition Rule Example</vt:lpstr>
      <vt:lpstr>Addition Rule for  Mutually Exclusive Events</vt:lpstr>
      <vt:lpstr>3. Conditional Probability</vt:lpstr>
      <vt:lpstr>Conditional Probability Example</vt:lpstr>
      <vt:lpstr>Conditional Probability Example</vt:lpstr>
      <vt:lpstr>Conditional Probability Example</vt:lpstr>
      <vt:lpstr>For Independent Events:</vt:lpstr>
      <vt:lpstr>4. Multiplication Rules (happening at the same time)</vt:lpstr>
      <vt:lpstr>Tree Diagram Example</vt:lpstr>
      <vt:lpstr>5. Bayes’ Theorem</vt:lpstr>
      <vt:lpstr>Example</vt:lpstr>
      <vt:lpstr>Solution</vt:lpstr>
      <vt:lpstr>Solution</vt:lpstr>
      <vt:lpstr>Bayes’ Theorem Example</vt:lpstr>
      <vt:lpstr>PowerPoint Presentation</vt:lpstr>
      <vt:lpstr>PowerPoint Presentation</vt:lpstr>
      <vt:lpstr>Probability Distributions</vt:lpstr>
      <vt:lpstr>Introduction to Probability Distributions</vt:lpstr>
      <vt:lpstr>Discrete Random Variables</vt:lpstr>
      <vt:lpstr>Discrete Probability Distribution</vt:lpstr>
      <vt:lpstr>Discrete Probability Distribution</vt:lpstr>
      <vt:lpstr>Discrete Random Variable  Summary Measures</vt:lpstr>
      <vt:lpstr>Discrete Random Variable  Summary Measures</vt:lpstr>
      <vt:lpstr>Discrete Random Variable  Summary Measures</vt:lpstr>
      <vt:lpstr>Two Discrete Random Variables</vt:lpstr>
      <vt:lpstr>Covariance</vt:lpstr>
      <vt:lpstr>Interpreting Covariance</vt:lpstr>
      <vt:lpstr>Correlation Coefficient</vt:lpstr>
      <vt:lpstr>Interpreting the  Correlation Coefficient</vt:lpstr>
      <vt:lpstr>Chapter Summary</vt:lpstr>
    </vt:vector>
  </TitlesOfParts>
  <Company>University of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Statistics: A Decision-Making Approach, 6th edition</dc:title>
  <dc:subject>Chapter 4</dc:subject>
  <dc:creator>Dirk Yandell</dc:creator>
  <cp:lastModifiedBy>SamsungXP</cp:lastModifiedBy>
  <cp:revision>86</cp:revision>
  <cp:lastPrinted>1998-11-22T23:37:53Z</cp:lastPrinted>
  <dcterms:created xsi:type="dcterms:W3CDTF">2001-01-13T00:04:22Z</dcterms:created>
  <dcterms:modified xsi:type="dcterms:W3CDTF">2012-12-11T12:49:05Z</dcterms:modified>
</cp:coreProperties>
</file>