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53" r:id="rId1"/>
  </p:sldMasterIdLst>
  <p:notesMasterIdLst>
    <p:notesMasterId r:id="rId78"/>
  </p:notesMasterIdLst>
  <p:handoutMasterIdLst>
    <p:handoutMasterId r:id="rId79"/>
  </p:handoutMasterIdLst>
  <p:sldIdLst>
    <p:sldId id="260" r:id="rId2"/>
    <p:sldId id="262" r:id="rId3"/>
    <p:sldId id="263" r:id="rId4"/>
    <p:sldId id="261" r:id="rId5"/>
    <p:sldId id="285" r:id="rId6"/>
    <p:sldId id="307" r:id="rId7"/>
    <p:sldId id="296" r:id="rId8"/>
    <p:sldId id="295" r:id="rId9"/>
    <p:sldId id="308" r:id="rId10"/>
    <p:sldId id="266" r:id="rId11"/>
    <p:sldId id="267" r:id="rId12"/>
    <p:sldId id="313" r:id="rId13"/>
    <p:sldId id="314" r:id="rId14"/>
    <p:sldId id="311" r:id="rId15"/>
    <p:sldId id="315" r:id="rId16"/>
    <p:sldId id="319" r:id="rId17"/>
    <p:sldId id="320" r:id="rId18"/>
    <p:sldId id="427" r:id="rId19"/>
    <p:sldId id="428" r:id="rId20"/>
    <p:sldId id="429" r:id="rId21"/>
    <p:sldId id="430" r:id="rId22"/>
    <p:sldId id="431" r:id="rId23"/>
    <p:sldId id="432" r:id="rId24"/>
    <p:sldId id="321" r:id="rId25"/>
    <p:sldId id="303" r:id="rId26"/>
    <p:sldId id="434" r:id="rId27"/>
    <p:sldId id="433" r:id="rId28"/>
    <p:sldId id="435" r:id="rId29"/>
    <p:sldId id="304" r:id="rId30"/>
    <p:sldId id="322" r:id="rId31"/>
    <p:sldId id="323" r:id="rId32"/>
    <p:sldId id="310" r:id="rId33"/>
    <p:sldId id="286" r:id="rId34"/>
    <p:sldId id="436" r:id="rId35"/>
    <p:sldId id="437" r:id="rId36"/>
    <p:sldId id="438" r:id="rId37"/>
    <p:sldId id="439" r:id="rId38"/>
    <p:sldId id="440" r:id="rId39"/>
    <p:sldId id="441" r:id="rId40"/>
    <p:sldId id="442" r:id="rId41"/>
    <p:sldId id="334" r:id="rId42"/>
    <p:sldId id="443" r:id="rId43"/>
    <p:sldId id="444" r:id="rId44"/>
    <p:sldId id="369" r:id="rId45"/>
    <p:sldId id="370" r:id="rId46"/>
    <p:sldId id="371" r:id="rId47"/>
    <p:sldId id="372" r:id="rId48"/>
    <p:sldId id="373" r:id="rId49"/>
    <p:sldId id="374" r:id="rId50"/>
    <p:sldId id="413" r:id="rId51"/>
    <p:sldId id="376" r:id="rId52"/>
    <p:sldId id="378" r:id="rId53"/>
    <p:sldId id="384" r:id="rId54"/>
    <p:sldId id="385" r:id="rId55"/>
    <p:sldId id="386" r:id="rId56"/>
    <p:sldId id="387" r:id="rId57"/>
    <p:sldId id="379" r:id="rId58"/>
    <p:sldId id="418" r:id="rId59"/>
    <p:sldId id="416" r:id="rId60"/>
    <p:sldId id="381" r:id="rId61"/>
    <p:sldId id="420" r:id="rId62"/>
    <p:sldId id="382" r:id="rId63"/>
    <p:sldId id="421" r:id="rId64"/>
    <p:sldId id="414" r:id="rId65"/>
    <p:sldId id="422" r:id="rId66"/>
    <p:sldId id="423" r:id="rId67"/>
    <p:sldId id="425" r:id="rId68"/>
    <p:sldId id="426" r:id="rId69"/>
    <p:sldId id="407" r:id="rId70"/>
    <p:sldId id="408" r:id="rId71"/>
    <p:sldId id="411" r:id="rId72"/>
    <p:sldId id="335" r:id="rId73"/>
    <p:sldId id="338" r:id="rId74"/>
    <p:sldId id="341" r:id="rId75"/>
    <p:sldId id="292" r:id="rId76"/>
    <p:sldId id="424" r:id="rId77"/>
  </p:sldIdLst>
  <p:sldSz cx="9144000" cy="6858000" type="screen4x3"/>
  <p:notesSz cx="6858000" cy="9144000"/>
  <p:embeddedFontLst>
    <p:embeddedFont>
      <p:font typeface="Tahoma" pitchFamily="34" charset="0"/>
      <p:regular r:id="rId80"/>
      <p:bold r:id="rId81"/>
    </p:embeddedFont>
    <p:embeddedFont>
      <p:font typeface="Cambria Math" pitchFamily="18" charset="0"/>
      <p:regular r:id="rId82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E0BD"/>
    <a:srgbClr val="F983C1"/>
    <a:srgbClr val="C1BAF8"/>
    <a:srgbClr val="8ED8F6"/>
    <a:srgbClr val="D5F7FB"/>
    <a:srgbClr val="FFFFFF"/>
    <a:srgbClr val="CCFFFF"/>
    <a:srgbClr val="FF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1586" autoAdjust="0"/>
    <p:restoredTop sz="94660"/>
  </p:normalViewPr>
  <p:slideViewPr>
    <p:cSldViewPr>
      <p:cViewPr>
        <p:scale>
          <a:sx n="50" d="100"/>
          <a:sy n="50" d="100"/>
        </p:scale>
        <p:origin x="-2406" y="-6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2220" y="-27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1.fntdata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font" Target="fonts/font2.fntdata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font" Target="fonts/font3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76200" y="8824913"/>
            <a:ext cx="67056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828675" y="381000"/>
            <a:ext cx="5622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828675" y="8763000"/>
            <a:ext cx="5622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71438" y="8818563"/>
            <a:ext cx="67151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tabLst>
                <a:tab pos="285750" algn="l"/>
                <a:tab pos="6457950" algn="r"/>
              </a:tabLst>
            </a:pPr>
            <a:r>
              <a:rPr lang="en-US" sz="1000"/>
              <a:t>Business Statistics: A Decision-Making Approach, 6e	© 2005 Prentice-Hall, Inc.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71438" y="55563"/>
            <a:ext cx="671512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tabLst>
                <a:tab pos="285750" algn="l"/>
                <a:tab pos="3257550" algn="ctr"/>
                <a:tab pos="6457950" algn="r"/>
              </a:tabLst>
            </a:pPr>
            <a:r>
              <a:rPr lang="en-US" sz="1200"/>
              <a:t>	Chapter 5	</a:t>
            </a:r>
            <a:r>
              <a:rPr lang="en-US" sz="1200" b="1"/>
              <a:t>Student Lecture Notes</a:t>
            </a:r>
            <a:r>
              <a:rPr lang="en-US" sz="1200"/>
              <a:t>	 5-</a:t>
            </a:r>
            <a:fld id="{2F94F747-D778-4E56-B19A-2F7A2F8582A5}" type="slidenum">
              <a:rPr lang="en-US" sz="1200"/>
              <a:pPr algn="l" eaLnBrk="0" hangingPunct="0">
                <a:tabLst>
                  <a:tab pos="285750" algn="l"/>
                  <a:tab pos="3257550" algn="ctr"/>
                  <a:tab pos="6457950" algn="r"/>
                </a:tabLst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18572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429000"/>
            <a:ext cx="5029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47800" y="457200"/>
            <a:ext cx="4181475" cy="288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1120775" y="3581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1120775" y="3886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1120775" y="4191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1120775" y="4495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1120775" y="4800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1120775" y="5105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1120775" y="5105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1120775" y="5410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1120775" y="5715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>
            <a:off x="1120775" y="6019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>
            <a:off x="1120775" y="6324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>
            <a:off x="1120775" y="6629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>
            <a:off x="1120775" y="6934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>
            <a:off x="1120775" y="7239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66" name="Line 18"/>
          <p:cNvSpPr>
            <a:spLocks noChangeShapeType="1"/>
          </p:cNvSpPr>
          <p:nvPr/>
        </p:nvSpPr>
        <p:spPr bwMode="auto">
          <a:xfrm>
            <a:off x="1120775" y="7543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67" name="Line 19"/>
          <p:cNvSpPr>
            <a:spLocks noChangeShapeType="1"/>
          </p:cNvSpPr>
          <p:nvPr/>
        </p:nvSpPr>
        <p:spPr bwMode="auto">
          <a:xfrm>
            <a:off x="1120775" y="7848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68" name="Line 20"/>
          <p:cNvSpPr>
            <a:spLocks noChangeShapeType="1"/>
          </p:cNvSpPr>
          <p:nvPr/>
        </p:nvSpPr>
        <p:spPr bwMode="auto">
          <a:xfrm>
            <a:off x="1120775" y="8153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69" name="Line 21"/>
          <p:cNvSpPr>
            <a:spLocks noChangeShapeType="1"/>
          </p:cNvSpPr>
          <p:nvPr/>
        </p:nvSpPr>
        <p:spPr bwMode="auto">
          <a:xfrm>
            <a:off x="1120775" y="8458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70" name="Line 22"/>
          <p:cNvSpPr>
            <a:spLocks noChangeShapeType="1"/>
          </p:cNvSpPr>
          <p:nvPr/>
        </p:nvSpPr>
        <p:spPr bwMode="auto">
          <a:xfrm>
            <a:off x="523875" y="381000"/>
            <a:ext cx="5851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77788" y="8824913"/>
            <a:ext cx="67024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tabLst>
                <a:tab pos="285750" algn="l"/>
                <a:tab pos="6457950" algn="r"/>
              </a:tabLst>
            </a:pPr>
            <a:r>
              <a:rPr lang="en-US" sz="1000"/>
              <a:t>Business Statistics: A Decision-Making Approach, 6e	© 2005 Prentice-Hall, Inc.</a:t>
            </a:r>
          </a:p>
        </p:txBody>
      </p:sp>
      <p:sp>
        <p:nvSpPr>
          <p:cNvPr id="2072" name="Line 24"/>
          <p:cNvSpPr>
            <a:spLocks noChangeShapeType="1"/>
          </p:cNvSpPr>
          <p:nvPr/>
        </p:nvSpPr>
        <p:spPr bwMode="auto">
          <a:xfrm>
            <a:off x="523875" y="8763000"/>
            <a:ext cx="5851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77788" y="61913"/>
            <a:ext cx="670242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tabLst>
                <a:tab pos="285750" algn="l"/>
                <a:tab pos="3257550" algn="ctr"/>
                <a:tab pos="6457950" algn="r"/>
              </a:tabLst>
            </a:pPr>
            <a:r>
              <a:rPr lang="en-US" sz="1200"/>
              <a:t>	Chapter 5	</a:t>
            </a:r>
            <a:r>
              <a:rPr lang="en-US" sz="1200" b="1"/>
              <a:t>Instructor Notes</a:t>
            </a:r>
            <a:r>
              <a:rPr lang="en-US" sz="1200"/>
              <a:t>	5-</a:t>
            </a:r>
            <a:fld id="{3C36D2F8-82B9-4AC4-9A9D-EF9F642545CB}" type="slidenum">
              <a:rPr lang="en-US" sz="1200"/>
              <a:pPr algn="l" eaLnBrk="0" hangingPunct="0">
                <a:tabLst>
                  <a:tab pos="285750" algn="l"/>
                  <a:tab pos="3257550" algn="ctr"/>
                  <a:tab pos="6457950" algn="r"/>
                </a:tabLst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784907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00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300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ln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197350"/>
            <a:ext cx="5029200" cy="4260850"/>
          </a:xfrm>
          <a:ln/>
        </p:spPr>
        <p:txBody>
          <a:bodyPr lIns="90483" tIns="44448" rIns="90483" bIns="44448"/>
          <a:lstStyle/>
          <a:p>
            <a:endParaRPr lang="tr-TR"/>
          </a:p>
        </p:txBody>
      </p:sp>
      <p:sp>
        <p:nvSpPr>
          <p:cNvPr id="2990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197350"/>
            <a:ext cx="5029200" cy="4260850"/>
          </a:xfrm>
          <a:ln/>
        </p:spPr>
        <p:txBody>
          <a:bodyPr lIns="90483" tIns="44448" rIns="90483" bIns="44448"/>
          <a:lstStyle/>
          <a:p>
            <a:endParaRPr lang="tr-TR"/>
          </a:p>
        </p:txBody>
      </p:sp>
      <p:sp>
        <p:nvSpPr>
          <p:cNvPr id="2990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cap="flat"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197350"/>
            <a:ext cx="5029200" cy="4260850"/>
          </a:xfrm>
          <a:ln/>
        </p:spPr>
        <p:txBody>
          <a:bodyPr lIns="90483" tIns="44448" rIns="90483" bIns="44448"/>
          <a:lstStyle/>
          <a:p>
            <a:endParaRPr lang="tr-TR"/>
          </a:p>
        </p:txBody>
      </p:sp>
      <p:sp>
        <p:nvSpPr>
          <p:cNvPr id="2990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cap="flat"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10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cap="flat"/>
        </p:spPr>
      </p:sp>
      <p:sp>
        <p:nvSpPr>
          <p:cNvPr id="3010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400" y="4197350"/>
            <a:ext cx="5029200" cy="4260850"/>
          </a:xfrm>
          <a:ln/>
        </p:spPr>
        <p:txBody>
          <a:bodyPr lIns="90482" tIns="44448" rIns="90482" bIns="44448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197350"/>
            <a:ext cx="5029200" cy="4260850"/>
          </a:xfrm>
          <a:ln/>
        </p:spPr>
        <p:txBody>
          <a:bodyPr lIns="90482" tIns="44448" rIns="90482" bIns="44448"/>
          <a:lstStyle/>
          <a:p>
            <a:endParaRPr lang="tr-TR"/>
          </a:p>
        </p:txBody>
      </p:sp>
      <p:sp>
        <p:nvSpPr>
          <p:cNvPr id="3041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cap="flat"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197350"/>
            <a:ext cx="5029200" cy="4260850"/>
          </a:xfrm>
          <a:ln/>
        </p:spPr>
        <p:txBody>
          <a:bodyPr lIns="90482" tIns="44448" rIns="90482" bIns="44448"/>
          <a:lstStyle/>
          <a:p>
            <a:endParaRPr lang="tr-TR"/>
          </a:p>
        </p:txBody>
      </p:sp>
      <p:sp>
        <p:nvSpPr>
          <p:cNvPr id="3153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cap="flat"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621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62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ln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263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263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ln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ln/>
        </p:spPr>
        <p:txBody>
          <a:bodyPr/>
          <a:lstStyle/>
          <a:p>
            <a:endParaRPr lang="tr-TR"/>
          </a:p>
        </p:txBody>
      </p:sp>
      <p:sp>
        <p:nvSpPr>
          <p:cNvPr id="1361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ln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ln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508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508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ln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426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426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ln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641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64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ln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600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601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ln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676400"/>
            <a:ext cx="7772400" cy="7048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752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Chap 5-</a:t>
            </a:r>
            <a:fld id="{99F59CEB-346B-4ABD-ABEE-9C04780F0077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7526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57400"/>
            <a:ext cx="8839200" cy="119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457200" y="3200400"/>
            <a:ext cx="80772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/>
          <a:p>
            <a:pPr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tr-TR" sz="2800"/>
          </a:p>
        </p:txBody>
      </p:sp>
      <p:sp>
        <p:nvSpPr>
          <p:cNvPr id="107528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Course In Business Statistics, 4th © 2006 Prentice-Hall, Inc.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7" grpId="0" build="p" autoUpdateAnimBg="0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5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75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75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5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75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75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5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75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75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5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75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75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5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75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75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 5-</a:t>
            </a:r>
            <a:fld id="{9549F098-07C9-40ED-9533-742A3F4E88B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Course In Business Statistics, 4th © 2006 Prentice-Hall, Inc.</a:t>
            </a:r>
          </a:p>
        </p:txBody>
      </p:sp>
    </p:spTree>
    <p:extLst>
      <p:ext uri="{BB962C8B-B14F-4D97-AF65-F5344CB8AC3E}">
        <p14:creationId xmlns:p14="http://schemas.microsoft.com/office/powerpoint/2010/main" val="321380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381000"/>
            <a:ext cx="201930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590550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 5-</a:t>
            </a:r>
            <a:fld id="{1DB8147B-DE61-4A8D-AEB5-F48458DAB55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Course In Business Statistics, 4th © 2006 Prentice-Hall, Inc.</a:t>
            </a:r>
          </a:p>
        </p:txBody>
      </p:sp>
    </p:spTree>
    <p:extLst>
      <p:ext uri="{BB962C8B-B14F-4D97-AF65-F5344CB8AC3E}">
        <p14:creationId xmlns:p14="http://schemas.microsoft.com/office/powerpoint/2010/main" val="3508012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793038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600200"/>
            <a:ext cx="39624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76800" y="1600200"/>
            <a:ext cx="396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76800" y="3733800"/>
            <a:ext cx="396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086600" y="6400800"/>
            <a:ext cx="1905000" cy="3095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Chap 5-</a:t>
            </a:r>
            <a:fld id="{0451583C-396F-47FD-BD4C-0CBFB70A69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52400" y="6400800"/>
            <a:ext cx="46482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 Course In Business Statistics, 4th © 2006 Prentice-Hall, Inc.</a:t>
            </a:r>
          </a:p>
        </p:txBody>
      </p:sp>
    </p:spTree>
    <p:extLst>
      <p:ext uri="{BB962C8B-B14F-4D97-AF65-F5344CB8AC3E}">
        <p14:creationId xmlns:p14="http://schemas.microsoft.com/office/powerpoint/2010/main" val="3773102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793038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600200"/>
            <a:ext cx="39624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9624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86600" y="6400800"/>
            <a:ext cx="1905000" cy="3095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Chap 5-</a:t>
            </a:r>
            <a:fld id="{A81D84E7-3932-4659-9E17-EE1CC7EB4C4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" y="6400800"/>
            <a:ext cx="46482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 Course In Business Statistics, 4th © 2006 Prentice-Hall, Inc.</a:t>
            </a:r>
          </a:p>
        </p:txBody>
      </p:sp>
    </p:spTree>
    <p:extLst>
      <p:ext uri="{BB962C8B-B14F-4D97-AF65-F5344CB8AC3E}">
        <p14:creationId xmlns:p14="http://schemas.microsoft.com/office/powerpoint/2010/main" val="810937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793038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00200"/>
            <a:ext cx="39624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76800" y="1600200"/>
            <a:ext cx="39624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86600" y="6400800"/>
            <a:ext cx="1905000" cy="3095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Chap 5-</a:t>
            </a:r>
            <a:fld id="{B5AED629-63ED-4C83-82B2-A72A7BE17A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" y="6400800"/>
            <a:ext cx="46482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 Course In Business Statistics, 4th © 2006 Prentice-Hall, Inc.</a:t>
            </a:r>
          </a:p>
        </p:txBody>
      </p:sp>
    </p:spTree>
    <p:extLst>
      <p:ext uri="{BB962C8B-B14F-4D97-AF65-F5344CB8AC3E}">
        <p14:creationId xmlns:p14="http://schemas.microsoft.com/office/powerpoint/2010/main" val="83151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 5-</a:t>
            </a:r>
            <a:fld id="{8DB679E2-5D2D-4ABB-B83F-DAB48C68717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Course In Business Statistics, 4th © 2006 Prentice-Hall, Inc.</a:t>
            </a:r>
          </a:p>
        </p:txBody>
      </p:sp>
    </p:spTree>
    <p:extLst>
      <p:ext uri="{BB962C8B-B14F-4D97-AF65-F5344CB8AC3E}">
        <p14:creationId xmlns:p14="http://schemas.microsoft.com/office/powerpoint/2010/main" val="258041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 5-</a:t>
            </a:r>
            <a:fld id="{9430066B-35FC-4A15-82FA-51F8148ECA4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Course In Business Statistics, 4th © 2006 Prentice-Hall, Inc.</a:t>
            </a:r>
          </a:p>
        </p:txBody>
      </p:sp>
    </p:spTree>
    <p:extLst>
      <p:ext uri="{BB962C8B-B14F-4D97-AF65-F5344CB8AC3E}">
        <p14:creationId xmlns:p14="http://schemas.microsoft.com/office/powerpoint/2010/main" val="2017158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002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 5-</a:t>
            </a:r>
            <a:fld id="{C43E66A9-A9F4-4935-A052-FDF0160564C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Course In Business Statistics, 4th © 2006 Prentice-Hall, Inc.</a:t>
            </a:r>
          </a:p>
        </p:txBody>
      </p:sp>
    </p:spTree>
    <p:extLst>
      <p:ext uri="{BB962C8B-B14F-4D97-AF65-F5344CB8AC3E}">
        <p14:creationId xmlns:p14="http://schemas.microsoft.com/office/powerpoint/2010/main" val="160155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 5-</a:t>
            </a:r>
            <a:fld id="{3E383FA9-9AD3-4265-BF5C-0788C3BF758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Course In Business Statistics, 4th © 2006 Prentice-Hall, Inc.</a:t>
            </a:r>
          </a:p>
        </p:txBody>
      </p:sp>
    </p:spTree>
    <p:extLst>
      <p:ext uri="{BB962C8B-B14F-4D97-AF65-F5344CB8AC3E}">
        <p14:creationId xmlns:p14="http://schemas.microsoft.com/office/powerpoint/2010/main" val="3883972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 5-</a:t>
            </a:r>
            <a:fld id="{08629657-DD82-4398-B5F7-FAE7207B839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Course In Business Statistics, 4th © 2006 Prentice-Hall, Inc.</a:t>
            </a:r>
          </a:p>
        </p:txBody>
      </p:sp>
    </p:spTree>
    <p:extLst>
      <p:ext uri="{BB962C8B-B14F-4D97-AF65-F5344CB8AC3E}">
        <p14:creationId xmlns:p14="http://schemas.microsoft.com/office/powerpoint/2010/main" val="128118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 5-</a:t>
            </a:r>
            <a:fld id="{89A38359-23A4-4950-AD6D-BC92210EA1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Course In Business Statistics, 4th © 2006 Prentice-Hall, Inc.</a:t>
            </a:r>
          </a:p>
        </p:txBody>
      </p:sp>
    </p:spTree>
    <p:extLst>
      <p:ext uri="{BB962C8B-B14F-4D97-AF65-F5344CB8AC3E}">
        <p14:creationId xmlns:p14="http://schemas.microsoft.com/office/powerpoint/2010/main" val="90617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 5-</a:t>
            </a:r>
            <a:fld id="{A6171D42-73E8-435F-B550-DE54F18F2E2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Course In Business Statistics, 4th © 2006 Prentice-Hall, Inc.</a:t>
            </a:r>
          </a:p>
        </p:txBody>
      </p:sp>
    </p:spTree>
    <p:extLst>
      <p:ext uri="{BB962C8B-B14F-4D97-AF65-F5344CB8AC3E}">
        <p14:creationId xmlns:p14="http://schemas.microsoft.com/office/powerpoint/2010/main" val="180235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 5-</a:t>
            </a:r>
            <a:fld id="{2BFDE279-697A-405C-B8A4-560610590E0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Course In Business Statistics, 4th © 2006 Prentice-Hall, Inc.</a:t>
            </a:r>
          </a:p>
        </p:txBody>
      </p:sp>
    </p:spTree>
    <p:extLst>
      <p:ext uri="{BB962C8B-B14F-4D97-AF65-F5344CB8AC3E}">
        <p14:creationId xmlns:p14="http://schemas.microsoft.com/office/powerpoint/2010/main" val="161302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81000"/>
            <a:ext cx="77930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7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00200"/>
            <a:ext cx="8077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5342" tIns="42672" rIns="85342" bIns="426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17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400800"/>
            <a:ext cx="19050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>
            <a:lvl1pPr algn="r" defTabSz="852488">
              <a:defRPr sz="1000">
                <a:latin typeface="+mj-lt"/>
              </a:defRPr>
            </a:lvl1pPr>
          </a:lstStyle>
          <a:p>
            <a:r>
              <a:rPr lang="en-US"/>
              <a:t>Chap 5-</a:t>
            </a:r>
            <a:fld id="{4786962F-EB85-471D-9DF6-783BA26885F9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2173" name="Picture 13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8839200" cy="119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7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400800"/>
            <a:ext cx="46482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>
            <a:lvl1pPr algn="l" defTabSz="852488">
              <a:defRPr sz="1000">
                <a:latin typeface="+mj-lt"/>
              </a:defRPr>
            </a:lvl1pPr>
          </a:lstStyle>
          <a:p>
            <a:r>
              <a:rPr lang="en-US"/>
              <a:t>A Course In Business Statistics, 4th © 2006 Prentice-Hall,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852488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2488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Tahoma" pitchFamily="34" charset="0"/>
        </a:defRPr>
      </a:lvl2pPr>
      <a:lvl3pPr algn="ctr" defTabSz="852488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Tahoma" pitchFamily="34" charset="0"/>
        </a:defRPr>
      </a:lvl3pPr>
      <a:lvl4pPr algn="ctr" defTabSz="852488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Tahoma" pitchFamily="34" charset="0"/>
        </a:defRPr>
      </a:lvl4pPr>
      <a:lvl5pPr algn="ctr" defTabSz="852488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Tahoma" pitchFamily="34" charset="0"/>
        </a:defRPr>
      </a:lvl5pPr>
      <a:lvl6pPr marL="457200" algn="ctr" defTabSz="852488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Tahoma" pitchFamily="34" charset="0"/>
        </a:defRPr>
      </a:lvl6pPr>
      <a:lvl7pPr marL="914400" algn="ctr" defTabSz="852488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Tahoma" pitchFamily="34" charset="0"/>
        </a:defRPr>
      </a:lvl7pPr>
      <a:lvl8pPr marL="1371600" algn="ctr" defTabSz="852488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Tahoma" pitchFamily="34" charset="0"/>
        </a:defRPr>
      </a:lvl8pPr>
      <a:lvl9pPr marL="1828800" algn="ctr" defTabSz="852488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Tahoma" pitchFamily="34" charset="0"/>
        </a:defRPr>
      </a:lvl9pPr>
    </p:titleStyle>
    <p:bodyStyle>
      <a:lvl1pPr marL="320675" indent="-320675" algn="l" defTabSz="852488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3738" indent="-268288" algn="l" defTabSz="852488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068388" indent="-215900" algn="l" defTabSz="852488" rtl="0" fontAlgn="base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493838" indent="-212725" algn="l" defTabSz="852488" rtl="0" fontAlgn="base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1919288" indent="-212725" algn="l" defTabSz="852488" rtl="0" fontAlgn="base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376488" indent="-212725" algn="l" defTabSz="852488" rtl="0" fontAlgn="base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833688" indent="-212725" algn="l" defTabSz="852488" rtl="0" fontAlgn="base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290888" indent="-212725" algn="l" defTabSz="852488" rtl="0" fontAlgn="base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748088" indent="-212725" algn="l" defTabSz="852488" rtl="0" fontAlgn="base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png"/><Relationship Id="rId4" Type="http://schemas.openxmlformats.org/officeDocument/2006/relationships/image" Target="../media/image13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9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0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14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6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9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0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1.e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2.e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7.wm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Chap 5-</a:t>
            </a:r>
            <a:fld id="{CBE4314B-AE4B-436E-97A2-7F8AF600F8E4}" type="slidenum">
              <a:rPr lang="en-US"/>
              <a:pPr/>
              <a:t>1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990600" y="533400"/>
            <a:ext cx="7658100" cy="198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 anchor="b"/>
          <a:lstStyle/>
          <a:p>
            <a:pPr defTabSz="852488"/>
            <a:r>
              <a:rPr lang="en-US" sz="4100">
                <a:solidFill>
                  <a:schemeClr val="folHlink"/>
                </a:solidFill>
                <a:latin typeface="Tahoma" pitchFamily="34" charset="0"/>
              </a:rPr>
              <a:t>A Course In Business Statistics</a:t>
            </a:r>
          </a:p>
          <a:p>
            <a:pPr defTabSz="852488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4</a:t>
            </a:r>
            <a:r>
              <a:rPr lang="en-US" baseline="30000">
                <a:solidFill>
                  <a:schemeClr val="folHlink"/>
                </a:solidFill>
                <a:latin typeface="Tahoma" pitchFamily="34" charset="0"/>
              </a:rPr>
              <a:t>th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Edition</a:t>
            </a:r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14400" y="2971800"/>
            <a:ext cx="7772400" cy="1752600"/>
          </a:xfrm>
          <a:noFill/>
          <a:ln/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3600" b="1">
                <a:solidFill>
                  <a:schemeClr val="tx1"/>
                </a:solidFill>
              </a:rPr>
              <a:t>Chapter 5</a:t>
            </a:r>
            <a:r>
              <a:rPr lang="en-US" sz="3600">
                <a:solidFill>
                  <a:schemeClr val="tx1"/>
                </a:solidFill>
              </a:rPr>
              <a:t/>
            </a:r>
            <a:br>
              <a:rPr lang="en-US" sz="3600">
                <a:solidFill>
                  <a:schemeClr val="tx1"/>
                </a:solidFill>
              </a:rPr>
            </a:br>
            <a:r>
              <a:rPr lang="en-US" sz="3600">
                <a:solidFill>
                  <a:schemeClr val="tx1"/>
                </a:solidFill>
              </a:rPr>
              <a:t>Discrete and Continuous </a:t>
            </a:r>
            <a:br>
              <a:rPr lang="en-US" sz="3600">
                <a:solidFill>
                  <a:schemeClr val="tx1"/>
                </a:solidFill>
              </a:rPr>
            </a:br>
            <a:r>
              <a:rPr lang="en-US" sz="3600">
                <a:solidFill>
                  <a:schemeClr val="tx1"/>
                </a:solidFill>
              </a:rPr>
              <a:t>Probability Distributions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CADC77B4-D291-4B0D-ADDA-BE3633C45C0B}" type="slidenum">
              <a:rPr lang="en-US"/>
              <a:pPr/>
              <a:t>10</a:t>
            </a:fld>
            <a:endParaRPr 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135202" name="Rectangle 4130"/>
          <p:cNvSpPr>
            <a:spLocks noChangeArrowheads="1"/>
          </p:cNvSpPr>
          <p:nvPr/>
        </p:nvSpPr>
        <p:spPr bwMode="auto">
          <a:xfrm>
            <a:off x="1524000" y="1676400"/>
            <a:ext cx="5410200" cy="1371600"/>
          </a:xfrm>
          <a:prstGeom prst="rect">
            <a:avLst/>
          </a:prstGeom>
          <a:solidFill>
            <a:srgbClr val="FFFFC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5171" name="Rectangle 4099"/>
          <p:cNvSpPr>
            <a:spLocks noChangeArrowheads="1"/>
          </p:cNvSpPr>
          <p:nvPr/>
        </p:nvSpPr>
        <p:spPr bwMode="auto">
          <a:xfrm>
            <a:off x="228600" y="3276600"/>
            <a:ext cx="56388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 defTabSz="51435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P(x) = probability of </a:t>
            </a:r>
            <a:r>
              <a:rPr lang="en-US" sz="2000" b="1"/>
              <a:t>x</a:t>
            </a:r>
            <a:r>
              <a:rPr lang="en-US" sz="2000"/>
              <a:t> successes in </a:t>
            </a:r>
            <a:r>
              <a:rPr lang="en-US" sz="2000" b="1">
                <a:solidFill>
                  <a:srgbClr val="FF3300"/>
                </a:solidFill>
              </a:rPr>
              <a:t>n</a:t>
            </a:r>
            <a:r>
              <a:rPr lang="en-US" sz="2000"/>
              <a:t> trials,</a:t>
            </a:r>
          </a:p>
          <a:p>
            <a:pPr algn="l" defTabSz="51435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	    with probability of success </a:t>
            </a:r>
            <a:r>
              <a:rPr lang="en-US" sz="2000" b="1">
                <a:solidFill>
                  <a:schemeClr val="folHlink"/>
                </a:solidFill>
              </a:rPr>
              <a:t>p</a:t>
            </a:r>
            <a:r>
              <a:rPr lang="en-US" sz="2000">
                <a:solidFill>
                  <a:schemeClr val="folHlink"/>
                </a:solidFill>
              </a:rPr>
              <a:t> </a:t>
            </a:r>
            <a:r>
              <a:rPr lang="en-US" sz="2000"/>
              <a:t>on each trial</a:t>
            </a:r>
          </a:p>
          <a:p>
            <a:pPr algn="l" defTabSz="514350" eaLnBrk="0" hangingPunct="0">
              <a:lnSpc>
                <a:spcPct val="90000"/>
              </a:lnSpc>
              <a:spcBef>
                <a:spcPct val="20000"/>
              </a:spcBef>
            </a:pPr>
            <a:endParaRPr lang="en-US" sz="2000"/>
          </a:p>
          <a:p>
            <a:pPr algn="l" defTabSz="51435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2000"/>
              <a:t>   x   =   number of ‘successes’ in sample, </a:t>
            </a:r>
          </a:p>
          <a:p>
            <a:pPr algn="l" defTabSz="51435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2000"/>
              <a:t>               (x = 0, 1, 2, ..., </a:t>
            </a:r>
            <a:r>
              <a:rPr lang="en-US" sz="2000">
                <a:solidFill>
                  <a:schemeClr val="hlink"/>
                </a:solidFill>
              </a:rPr>
              <a:t>n</a:t>
            </a:r>
            <a:r>
              <a:rPr lang="en-US" sz="2000"/>
              <a:t>)</a:t>
            </a:r>
          </a:p>
          <a:p>
            <a:pPr algn="l" defTabSz="514350" eaLnBrk="0" hangingPunct="0">
              <a:spcBef>
                <a:spcPct val="20000"/>
              </a:spcBef>
            </a:pPr>
            <a:r>
              <a:rPr lang="en-US" sz="2000">
                <a:solidFill>
                  <a:schemeClr val="tx2"/>
                </a:solidFill>
              </a:rPr>
              <a:t>   </a:t>
            </a:r>
            <a:r>
              <a:rPr lang="en-US" sz="2000">
                <a:solidFill>
                  <a:schemeClr val="folHlink"/>
                </a:solidFill>
              </a:rPr>
              <a:t>p	 =   probability of “success” per trial</a:t>
            </a:r>
          </a:p>
          <a:p>
            <a:pPr algn="l" defTabSz="514350" eaLnBrk="0" hangingPunct="0">
              <a:spcBef>
                <a:spcPct val="20000"/>
              </a:spcBef>
            </a:pPr>
            <a:r>
              <a:rPr lang="en-US" sz="2000">
                <a:solidFill>
                  <a:schemeClr val="folHlink"/>
                </a:solidFill>
              </a:rPr>
              <a:t>   </a:t>
            </a:r>
            <a:r>
              <a:rPr lang="en-US" sz="2000">
                <a:solidFill>
                  <a:srgbClr val="33CC33"/>
                </a:solidFill>
              </a:rPr>
              <a:t>q	 =   probability of “failure” = (1 – p)</a:t>
            </a:r>
          </a:p>
          <a:p>
            <a:pPr algn="l" defTabSz="514350" eaLnBrk="0" hangingPunct="0">
              <a:spcBef>
                <a:spcPct val="20000"/>
              </a:spcBef>
            </a:pPr>
            <a:r>
              <a:rPr lang="en-US" sz="2000">
                <a:solidFill>
                  <a:srgbClr val="FF0066"/>
                </a:solidFill>
              </a:rPr>
              <a:t>   </a:t>
            </a:r>
            <a:r>
              <a:rPr lang="en-US" sz="2000">
                <a:solidFill>
                  <a:srgbClr val="FF3300"/>
                </a:solidFill>
              </a:rPr>
              <a:t>n	 =   number of trials (sample size)</a:t>
            </a:r>
          </a:p>
        </p:txBody>
      </p:sp>
      <p:sp>
        <p:nvSpPr>
          <p:cNvPr id="135172" name="Line 4100"/>
          <p:cNvSpPr>
            <a:spLocks noChangeShapeType="1"/>
          </p:cNvSpPr>
          <p:nvPr/>
        </p:nvSpPr>
        <p:spPr bwMode="auto">
          <a:xfrm>
            <a:off x="3484563" y="2279650"/>
            <a:ext cx="15303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5173" name="Rectangle 4101"/>
          <p:cNvSpPr>
            <a:spLocks noChangeArrowheads="1"/>
          </p:cNvSpPr>
          <p:nvPr/>
        </p:nvSpPr>
        <p:spPr bwMode="auto">
          <a:xfrm>
            <a:off x="1676400" y="1981200"/>
            <a:ext cx="9255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3200"/>
              <a:t>P(x)</a:t>
            </a:r>
          </a:p>
        </p:txBody>
      </p:sp>
      <p:sp>
        <p:nvSpPr>
          <p:cNvPr id="135174" name="Rectangle 4102"/>
          <p:cNvSpPr>
            <a:spLocks noChangeArrowheads="1"/>
          </p:cNvSpPr>
          <p:nvPr/>
        </p:nvSpPr>
        <p:spPr bwMode="auto">
          <a:xfrm>
            <a:off x="4038600" y="1676400"/>
            <a:ext cx="4064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3200">
                <a:solidFill>
                  <a:srgbClr val="FF3300"/>
                </a:solidFill>
              </a:rPr>
              <a:t>n</a:t>
            </a:r>
          </a:p>
        </p:txBody>
      </p:sp>
      <p:sp>
        <p:nvSpPr>
          <p:cNvPr id="135175" name="Rectangle 4103"/>
          <p:cNvSpPr>
            <a:spLocks noChangeArrowheads="1"/>
          </p:cNvSpPr>
          <p:nvPr/>
        </p:nvSpPr>
        <p:spPr bwMode="auto">
          <a:xfrm>
            <a:off x="3249613" y="2279650"/>
            <a:ext cx="6096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3200"/>
              <a:t>x !</a:t>
            </a:r>
          </a:p>
        </p:txBody>
      </p:sp>
      <p:sp>
        <p:nvSpPr>
          <p:cNvPr id="135176" name="Rectangle 4104"/>
          <p:cNvSpPr>
            <a:spLocks noChangeArrowheads="1"/>
          </p:cNvSpPr>
          <p:nvPr/>
        </p:nvSpPr>
        <p:spPr bwMode="auto">
          <a:xfrm>
            <a:off x="3922713" y="2295525"/>
            <a:ext cx="4064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3200">
                <a:solidFill>
                  <a:srgbClr val="FF3300"/>
                </a:solidFill>
              </a:rPr>
              <a:t>n</a:t>
            </a:r>
          </a:p>
        </p:txBody>
      </p:sp>
      <p:sp>
        <p:nvSpPr>
          <p:cNvPr id="135177" name="Rectangle 4105"/>
          <p:cNvSpPr>
            <a:spLocks noChangeArrowheads="1"/>
          </p:cNvSpPr>
          <p:nvPr/>
        </p:nvSpPr>
        <p:spPr bwMode="auto">
          <a:xfrm>
            <a:off x="4575175" y="2295525"/>
            <a:ext cx="38417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3200"/>
              <a:t>x</a:t>
            </a:r>
          </a:p>
        </p:txBody>
      </p:sp>
      <p:sp>
        <p:nvSpPr>
          <p:cNvPr id="135178" name="Rectangle 4106"/>
          <p:cNvSpPr>
            <a:spLocks noChangeArrowheads="1"/>
          </p:cNvSpPr>
          <p:nvPr/>
        </p:nvSpPr>
        <p:spPr bwMode="auto">
          <a:xfrm>
            <a:off x="5181600" y="1981200"/>
            <a:ext cx="4064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3200">
                <a:solidFill>
                  <a:schemeClr val="folHlink"/>
                </a:solidFill>
              </a:rPr>
              <a:t>p</a:t>
            </a:r>
          </a:p>
        </p:txBody>
      </p:sp>
      <p:sp>
        <p:nvSpPr>
          <p:cNvPr id="135179" name="Rectangle 4107"/>
          <p:cNvSpPr>
            <a:spLocks noChangeArrowheads="1"/>
          </p:cNvSpPr>
          <p:nvPr/>
        </p:nvSpPr>
        <p:spPr bwMode="auto">
          <a:xfrm>
            <a:off x="5715000" y="1981200"/>
            <a:ext cx="4064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3200">
                <a:solidFill>
                  <a:srgbClr val="33CC33"/>
                </a:solidFill>
              </a:rPr>
              <a:t>q</a:t>
            </a:r>
          </a:p>
        </p:txBody>
      </p:sp>
      <p:sp>
        <p:nvSpPr>
          <p:cNvPr id="135180" name="Rectangle 4108"/>
          <p:cNvSpPr>
            <a:spLocks noChangeArrowheads="1"/>
          </p:cNvSpPr>
          <p:nvPr/>
        </p:nvSpPr>
        <p:spPr bwMode="auto">
          <a:xfrm>
            <a:off x="5448300" y="1889125"/>
            <a:ext cx="369888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en-US" sz="2200" b="1"/>
              <a:t>x</a:t>
            </a:r>
          </a:p>
        </p:txBody>
      </p:sp>
      <p:sp>
        <p:nvSpPr>
          <p:cNvPr id="135181" name="Rectangle 4109"/>
          <p:cNvSpPr>
            <a:spLocks noChangeArrowheads="1"/>
          </p:cNvSpPr>
          <p:nvPr/>
        </p:nvSpPr>
        <p:spPr bwMode="auto">
          <a:xfrm>
            <a:off x="6019800" y="1905000"/>
            <a:ext cx="352425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2200" b="1">
                <a:solidFill>
                  <a:srgbClr val="FF3300"/>
                </a:solidFill>
              </a:rPr>
              <a:t>n</a:t>
            </a:r>
          </a:p>
        </p:txBody>
      </p:sp>
      <p:sp>
        <p:nvSpPr>
          <p:cNvPr id="135182" name="Rectangle 4110"/>
          <p:cNvSpPr>
            <a:spLocks noChangeArrowheads="1"/>
          </p:cNvSpPr>
          <p:nvPr/>
        </p:nvSpPr>
        <p:spPr bwMode="auto">
          <a:xfrm>
            <a:off x="6478588" y="1882775"/>
            <a:ext cx="3365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2200" b="1"/>
              <a:t>x</a:t>
            </a:r>
          </a:p>
        </p:txBody>
      </p:sp>
      <p:sp>
        <p:nvSpPr>
          <p:cNvPr id="135183" name="Rectangle 4111"/>
          <p:cNvSpPr>
            <a:spLocks noChangeArrowheads="1"/>
          </p:cNvSpPr>
          <p:nvPr/>
        </p:nvSpPr>
        <p:spPr bwMode="auto">
          <a:xfrm>
            <a:off x="4294188" y="1676400"/>
            <a:ext cx="29368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3200">
                <a:solidFill>
                  <a:srgbClr val="FF9900"/>
                </a:solidFill>
              </a:rPr>
              <a:t>!</a:t>
            </a:r>
          </a:p>
        </p:txBody>
      </p:sp>
      <p:sp>
        <p:nvSpPr>
          <p:cNvPr id="135184" name="Rectangle 4112"/>
          <p:cNvSpPr>
            <a:spLocks noChangeArrowheads="1"/>
          </p:cNvSpPr>
          <p:nvPr/>
        </p:nvSpPr>
        <p:spPr bwMode="auto">
          <a:xfrm>
            <a:off x="3783013" y="2279650"/>
            <a:ext cx="315912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3200"/>
              <a:t>(</a:t>
            </a:r>
          </a:p>
        </p:txBody>
      </p:sp>
      <p:sp>
        <p:nvSpPr>
          <p:cNvPr id="135185" name="Rectangle 4113"/>
          <p:cNvSpPr>
            <a:spLocks noChangeArrowheads="1"/>
          </p:cNvSpPr>
          <p:nvPr/>
        </p:nvSpPr>
        <p:spPr bwMode="auto">
          <a:xfrm>
            <a:off x="4849813" y="2279650"/>
            <a:ext cx="315912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3200"/>
              <a:t>)</a:t>
            </a:r>
          </a:p>
        </p:txBody>
      </p:sp>
      <p:sp>
        <p:nvSpPr>
          <p:cNvPr id="135186" name="Rectangle 4114"/>
          <p:cNvSpPr>
            <a:spLocks noChangeArrowheads="1"/>
          </p:cNvSpPr>
          <p:nvPr/>
        </p:nvSpPr>
        <p:spPr bwMode="auto">
          <a:xfrm>
            <a:off x="4926013" y="2279650"/>
            <a:ext cx="29368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3200"/>
              <a:t>!</a:t>
            </a:r>
          </a:p>
        </p:txBody>
      </p:sp>
      <p:sp>
        <p:nvSpPr>
          <p:cNvPr id="135189" name="Rectangle 4117"/>
          <p:cNvSpPr>
            <a:spLocks noChangeArrowheads="1"/>
          </p:cNvSpPr>
          <p:nvPr/>
        </p:nvSpPr>
        <p:spPr bwMode="auto">
          <a:xfrm>
            <a:off x="2743200" y="1981200"/>
            <a:ext cx="4048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3200" b="1">
                <a:latin typeface="Symbol" pitchFamily="18" charset="2"/>
              </a:rPr>
              <a:t>=</a:t>
            </a:r>
          </a:p>
        </p:txBody>
      </p:sp>
      <p:sp>
        <p:nvSpPr>
          <p:cNvPr id="135190" name="Rectangle 4118"/>
          <p:cNvSpPr>
            <a:spLocks noChangeArrowheads="1"/>
          </p:cNvSpPr>
          <p:nvPr/>
        </p:nvSpPr>
        <p:spPr bwMode="auto">
          <a:xfrm>
            <a:off x="4240213" y="2279650"/>
            <a:ext cx="404812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3200">
                <a:latin typeface="Symbol" pitchFamily="18" charset="2"/>
              </a:rPr>
              <a:t>-</a:t>
            </a:r>
          </a:p>
        </p:txBody>
      </p:sp>
      <p:sp>
        <p:nvSpPr>
          <p:cNvPr id="135192" name="Rectangle 4120"/>
          <p:cNvSpPr>
            <a:spLocks noChangeArrowheads="1"/>
          </p:cNvSpPr>
          <p:nvPr/>
        </p:nvSpPr>
        <p:spPr bwMode="auto">
          <a:xfrm>
            <a:off x="6249988" y="1882775"/>
            <a:ext cx="38100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en-US" sz="2200" b="1">
                <a:latin typeface="Symbol" pitchFamily="18" charset="2"/>
              </a:rPr>
              <a:t>-</a:t>
            </a:r>
          </a:p>
        </p:txBody>
      </p:sp>
      <p:sp>
        <p:nvSpPr>
          <p:cNvPr id="135195" name="Line 4123"/>
          <p:cNvSpPr>
            <a:spLocks noChangeShapeType="1"/>
          </p:cNvSpPr>
          <p:nvPr/>
        </p:nvSpPr>
        <p:spPr bwMode="auto">
          <a:xfrm>
            <a:off x="8610600" y="4651375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5198" name="Rectangle 4126"/>
          <p:cNvSpPr>
            <a:spLocks noChangeArrowheads="1"/>
          </p:cNvSpPr>
          <p:nvPr/>
        </p:nvSpPr>
        <p:spPr bwMode="auto">
          <a:xfrm>
            <a:off x="6019800" y="3733800"/>
            <a:ext cx="2971800" cy="2362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5199" name="Text Box 4127"/>
          <p:cNvSpPr txBox="1">
            <a:spLocks noChangeArrowheads="1"/>
          </p:cNvSpPr>
          <p:nvPr/>
        </p:nvSpPr>
        <p:spPr bwMode="auto">
          <a:xfrm>
            <a:off x="6019800" y="3733800"/>
            <a:ext cx="2895600" cy="229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Example:</a:t>
            </a:r>
            <a:r>
              <a:rPr lang="en-US" sz="1800"/>
              <a:t>  Flip a coin four times, let  x = # heads: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n</a:t>
            </a:r>
            <a:r>
              <a:rPr lang="en-US" sz="1800"/>
              <a:t> = 4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folHlink"/>
                </a:solidFill>
              </a:rPr>
              <a:t>p</a:t>
            </a:r>
            <a:r>
              <a:rPr lang="en-US" sz="1800"/>
              <a:t> = 0.5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33CC33"/>
                </a:solidFill>
              </a:rPr>
              <a:t>q</a:t>
            </a:r>
            <a:r>
              <a:rPr lang="en-US" sz="1800"/>
              <a:t> = (1 - .5) = .5</a:t>
            </a:r>
          </a:p>
          <a:p>
            <a:pPr>
              <a:spcBef>
                <a:spcPct val="50000"/>
              </a:spcBef>
            </a:pPr>
            <a:r>
              <a:rPr lang="en-US" sz="1800"/>
              <a:t>x = 0, 1, 2, 3, 4</a:t>
            </a:r>
          </a:p>
        </p:txBody>
      </p:sp>
      <p:sp>
        <p:nvSpPr>
          <p:cNvPr id="135201" name="Rectangle 412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defTabSz="914400"/>
            <a:r>
              <a:rPr lang="en-US"/>
              <a:t>Binomial Distribution Formula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8B840DCA-A625-42EA-9265-724F72F993F8}" type="slidenum">
              <a:rPr lang="en-US"/>
              <a:pPr/>
              <a:t>11</a:t>
            </a:fld>
            <a:endParaRPr lang="en-US"/>
          </a:p>
        </p:txBody>
      </p:sp>
      <p:sp>
        <p:nvSpPr>
          <p:cNvPr id="7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137218" name="Rectangle 1026"/>
          <p:cNvSpPr>
            <a:spLocks noChangeArrowheads="1"/>
          </p:cNvSpPr>
          <p:nvPr/>
        </p:nvSpPr>
        <p:spPr bwMode="auto">
          <a:xfrm>
            <a:off x="4610100" y="4384675"/>
            <a:ext cx="3841750" cy="1981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7219" name="Rectangle 1027"/>
          <p:cNvSpPr>
            <a:spLocks noChangeArrowheads="1"/>
          </p:cNvSpPr>
          <p:nvPr/>
        </p:nvSpPr>
        <p:spPr bwMode="auto">
          <a:xfrm>
            <a:off x="4610100" y="2084388"/>
            <a:ext cx="3841750" cy="1981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7221" name="Rectangle 1029"/>
          <p:cNvSpPr>
            <a:spLocks noChangeArrowheads="1"/>
          </p:cNvSpPr>
          <p:nvPr/>
        </p:nvSpPr>
        <p:spPr bwMode="auto">
          <a:xfrm>
            <a:off x="5411788" y="2135188"/>
            <a:ext cx="26638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n = 5  p = 0.1</a:t>
            </a:r>
          </a:p>
        </p:txBody>
      </p:sp>
      <p:sp>
        <p:nvSpPr>
          <p:cNvPr id="137222" name="Rectangle 1030"/>
          <p:cNvSpPr>
            <a:spLocks noChangeArrowheads="1"/>
          </p:cNvSpPr>
          <p:nvPr/>
        </p:nvSpPr>
        <p:spPr bwMode="auto">
          <a:xfrm>
            <a:off x="5411788" y="4421188"/>
            <a:ext cx="26638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n = 5  p = 0.5</a:t>
            </a:r>
          </a:p>
        </p:txBody>
      </p:sp>
      <p:sp>
        <p:nvSpPr>
          <p:cNvPr id="137223" name="Rectangle 1031"/>
          <p:cNvSpPr>
            <a:spLocks noChangeArrowheads="1"/>
          </p:cNvSpPr>
          <p:nvPr/>
        </p:nvSpPr>
        <p:spPr bwMode="auto">
          <a:xfrm>
            <a:off x="685800" y="2209800"/>
            <a:ext cx="304165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800" b="1">
                <a:solidFill>
                  <a:schemeClr val="bg1"/>
                </a:solidFill>
              </a:rPr>
              <a:t>Mean</a:t>
            </a:r>
          </a:p>
        </p:txBody>
      </p:sp>
      <p:sp>
        <p:nvSpPr>
          <p:cNvPr id="137243" name="Line 1051"/>
          <p:cNvSpPr>
            <a:spLocks noChangeShapeType="1"/>
          </p:cNvSpPr>
          <p:nvPr/>
        </p:nvSpPr>
        <p:spPr bwMode="auto">
          <a:xfrm>
            <a:off x="5268913" y="3217863"/>
            <a:ext cx="2589212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7244" name="Line 1052"/>
          <p:cNvSpPr>
            <a:spLocks noChangeShapeType="1"/>
          </p:cNvSpPr>
          <p:nvPr/>
        </p:nvSpPr>
        <p:spPr bwMode="auto">
          <a:xfrm>
            <a:off x="5268913" y="2913063"/>
            <a:ext cx="2589212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7245" name="Line 1053"/>
          <p:cNvSpPr>
            <a:spLocks noChangeShapeType="1"/>
          </p:cNvSpPr>
          <p:nvPr/>
        </p:nvSpPr>
        <p:spPr bwMode="auto">
          <a:xfrm>
            <a:off x="5268913" y="2611438"/>
            <a:ext cx="2589212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7246" name="Freeform 1054"/>
          <p:cNvSpPr>
            <a:spLocks/>
          </p:cNvSpPr>
          <p:nvPr/>
        </p:nvSpPr>
        <p:spPr bwMode="auto">
          <a:xfrm>
            <a:off x="5086350" y="2641600"/>
            <a:ext cx="488950" cy="879475"/>
          </a:xfrm>
          <a:custGeom>
            <a:avLst/>
            <a:gdLst>
              <a:gd name="T0" fmla="*/ 0 w 308"/>
              <a:gd name="T1" fmla="*/ 0 h 554"/>
              <a:gd name="T2" fmla="*/ 307 w 308"/>
              <a:gd name="T3" fmla="*/ 0 h 554"/>
              <a:gd name="T4" fmla="*/ 307 w 308"/>
              <a:gd name="T5" fmla="*/ 553 h 554"/>
              <a:gd name="T6" fmla="*/ 0 w 308"/>
              <a:gd name="T7" fmla="*/ 553 h 554"/>
              <a:gd name="T8" fmla="*/ 0 w 308"/>
              <a:gd name="T9" fmla="*/ 0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554">
                <a:moveTo>
                  <a:pt x="0" y="0"/>
                </a:moveTo>
                <a:lnTo>
                  <a:pt x="307" y="0"/>
                </a:lnTo>
                <a:lnTo>
                  <a:pt x="307" y="553"/>
                </a:lnTo>
                <a:lnTo>
                  <a:pt x="0" y="553"/>
                </a:lnTo>
                <a:lnTo>
                  <a:pt x="0" y="0"/>
                </a:lnTo>
              </a:path>
            </a:pathLst>
          </a:custGeom>
          <a:solidFill>
            <a:srgbClr val="DC0081"/>
          </a:solidFill>
          <a:ln w="12700" cap="rnd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7247" name="Freeform 1055"/>
          <p:cNvSpPr>
            <a:spLocks/>
          </p:cNvSpPr>
          <p:nvPr/>
        </p:nvSpPr>
        <p:spPr bwMode="auto">
          <a:xfrm>
            <a:off x="5573713" y="3035300"/>
            <a:ext cx="485775" cy="485775"/>
          </a:xfrm>
          <a:custGeom>
            <a:avLst/>
            <a:gdLst>
              <a:gd name="T0" fmla="*/ 0 w 306"/>
              <a:gd name="T1" fmla="*/ 0 h 306"/>
              <a:gd name="T2" fmla="*/ 305 w 306"/>
              <a:gd name="T3" fmla="*/ 0 h 306"/>
              <a:gd name="T4" fmla="*/ 305 w 306"/>
              <a:gd name="T5" fmla="*/ 305 h 306"/>
              <a:gd name="T6" fmla="*/ 0 w 306"/>
              <a:gd name="T7" fmla="*/ 305 h 306"/>
              <a:gd name="T8" fmla="*/ 0 w 306"/>
              <a:gd name="T9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6" h="306">
                <a:moveTo>
                  <a:pt x="0" y="0"/>
                </a:moveTo>
                <a:lnTo>
                  <a:pt x="305" y="0"/>
                </a:lnTo>
                <a:lnTo>
                  <a:pt x="305" y="305"/>
                </a:lnTo>
                <a:lnTo>
                  <a:pt x="0" y="305"/>
                </a:lnTo>
                <a:lnTo>
                  <a:pt x="0" y="0"/>
                </a:lnTo>
              </a:path>
            </a:pathLst>
          </a:custGeom>
          <a:solidFill>
            <a:srgbClr val="DC0081"/>
          </a:solidFill>
          <a:ln w="12700" cap="rnd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7248" name="Freeform 1056"/>
          <p:cNvSpPr>
            <a:spLocks/>
          </p:cNvSpPr>
          <p:nvPr/>
        </p:nvSpPr>
        <p:spPr bwMode="auto">
          <a:xfrm>
            <a:off x="6057900" y="3397250"/>
            <a:ext cx="488950" cy="123825"/>
          </a:xfrm>
          <a:custGeom>
            <a:avLst/>
            <a:gdLst>
              <a:gd name="T0" fmla="*/ 0 w 308"/>
              <a:gd name="T1" fmla="*/ 0 h 78"/>
              <a:gd name="T2" fmla="*/ 307 w 308"/>
              <a:gd name="T3" fmla="*/ 0 h 78"/>
              <a:gd name="T4" fmla="*/ 307 w 308"/>
              <a:gd name="T5" fmla="*/ 77 h 78"/>
              <a:gd name="T6" fmla="*/ 0 w 308"/>
              <a:gd name="T7" fmla="*/ 77 h 78"/>
              <a:gd name="T8" fmla="*/ 0 w 308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78">
                <a:moveTo>
                  <a:pt x="0" y="0"/>
                </a:moveTo>
                <a:lnTo>
                  <a:pt x="307" y="0"/>
                </a:lnTo>
                <a:lnTo>
                  <a:pt x="307" y="77"/>
                </a:lnTo>
                <a:lnTo>
                  <a:pt x="0" y="77"/>
                </a:lnTo>
                <a:lnTo>
                  <a:pt x="0" y="0"/>
                </a:lnTo>
              </a:path>
            </a:pathLst>
          </a:custGeom>
          <a:solidFill>
            <a:srgbClr val="DC0081"/>
          </a:solidFill>
          <a:ln w="12700" cap="rnd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7249" name="Freeform 1057"/>
          <p:cNvSpPr>
            <a:spLocks/>
          </p:cNvSpPr>
          <p:nvPr/>
        </p:nvSpPr>
        <p:spPr bwMode="auto">
          <a:xfrm>
            <a:off x="6545263" y="3489325"/>
            <a:ext cx="488950" cy="31750"/>
          </a:xfrm>
          <a:custGeom>
            <a:avLst/>
            <a:gdLst>
              <a:gd name="T0" fmla="*/ 0 w 308"/>
              <a:gd name="T1" fmla="*/ 0 h 20"/>
              <a:gd name="T2" fmla="*/ 307 w 308"/>
              <a:gd name="T3" fmla="*/ 0 h 20"/>
              <a:gd name="T4" fmla="*/ 307 w 308"/>
              <a:gd name="T5" fmla="*/ 19 h 20"/>
              <a:gd name="T6" fmla="*/ 0 w 308"/>
              <a:gd name="T7" fmla="*/ 19 h 20"/>
              <a:gd name="T8" fmla="*/ 0 w 308"/>
              <a:gd name="T9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20">
                <a:moveTo>
                  <a:pt x="0" y="0"/>
                </a:moveTo>
                <a:lnTo>
                  <a:pt x="307" y="0"/>
                </a:lnTo>
                <a:lnTo>
                  <a:pt x="307" y="19"/>
                </a:lnTo>
                <a:lnTo>
                  <a:pt x="0" y="19"/>
                </a:lnTo>
                <a:lnTo>
                  <a:pt x="0" y="0"/>
                </a:lnTo>
              </a:path>
            </a:pathLst>
          </a:custGeom>
          <a:solidFill>
            <a:srgbClr val="DC0081"/>
          </a:solidFill>
          <a:ln w="12700" cap="rnd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7250" name="Line 1058"/>
          <p:cNvSpPr>
            <a:spLocks noChangeShapeType="1"/>
          </p:cNvSpPr>
          <p:nvPr/>
        </p:nvSpPr>
        <p:spPr bwMode="auto">
          <a:xfrm>
            <a:off x="5086350" y="2794000"/>
            <a:ext cx="0" cy="5794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7251" name="Line 1059"/>
          <p:cNvSpPr>
            <a:spLocks noChangeShapeType="1"/>
          </p:cNvSpPr>
          <p:nvPr/>
        </p:nvSpPr>
        <p:spPr bwMode="auto">
          <a:xfrm>
            <a:off x="5053013" y="3519488"/>
            <a:ext cx="1587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7252" name="Line 1060"/>
          <p:cNvSpPr>
            <a:spLocks noChangeShapeType="1"/>
          </p:cNvSpPr>
          <p:nvPr/>
        </p:nvSpPr>
        <p:spPr bwMode="auto">
          <a:xfrm>
            <a:off x="5053013" y="3217863"/>
            <a:ext cx="1587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7253" name="Line 1061"/>
          <p:cNvSpPr>
            <a:spLocks noChangeShapeType="1"/>
          </p:cNvSpPr>
          <p:nvPr/>
        </p:nvSpPr>
        <p:spPr bwMode="auto">
          <a:xfrm>
            <a:off x="5053013" y="2913063"/>
            <a:ext cx="1587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7254" name="Line 1062"/>
          <p:cNvSpPr>
            <a:spLocks noChangeShapeType="1"/>
          </p:cNvSpPr>
          <p:nvPr/>
        </p:nvSpPr>
        <p:spPr bwMode="auto">
          <a:xfrm>
            <a:off x="5053013" y="2611438"/>
            <a:ext cx="1587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7255" name="Line 1063"/>
          <p:cNvSpPr>
            <a:spLocks noChangeShapeType="1"/>
          </p:cNvSpPr>
          <p:nvPr/>
        </p:nvSpPr>
        <p:spPr bwMode="auto">
          <a:xfrm>
            <a:off x="5268913" y="3519488"/>
            <a:ext cx="2589212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7256" name="Line 1064"/>
          <p:cNvSpPr>
            <a:spLocks noChangeShapeType="1"/>
          </p:cNvSpPr>
          <p:nvPr/>
        </p:nvSpPr>
        <p:spPr bwMode="auto">
          <a:xfrm flipV="1">
            <a:off x="5086350" y="3392488"/>
            <a:ext cx="0" cy="32861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7257" name="Line 1065"/>
          <p:cNvSpPr>
            <a:spLocks noChangeShapeType="1"/>
          </p:cNvSpPr>
          <p:nvPr/>
        </p:nvSpPr>
        <p:spPr bwMode="auto">
          <a:xfrm flipV="1">
            <a:off x="5573713" y="3392488"/>
            <a:ext cx="0" cy="32861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7258" name="Line 1066"/>
          <p:cNvSpPr>
            <a:spLocks noChangeShapeType="1"/>
          </p:cNvSpPr>
          <p:nvPr/>
        </p:nvSpPr>
        <p:spPr bwMode="auto">
          <a:xfrm flipV="1">
            <a:off x="6057900" y="3392488"/>
            <a:ext cx="0" cy="32861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7259" name="Line 1067"/>
          <p:cNvSpPr>
            <a:spLocks noChangeShapeType="1"/>
          </p:cNvSpPr>
          <p:nvPr/>
        </p:nvSpPr>
        <p:spPr bwMode="auto">
          <a:xfrm flipV="1">
            <a:off x="6545263" y="3392488"/>
            <a:ext cx="0" cy="32861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7260" name="Line 1068"/>
          <p:cNvSpPr>
            <a:spLocks noChangeShapeType="1"/>
          </p:cNvSpPr>
          <p:nvPr/>
        </p:nvSpPr>
        <p:spPr bwMode="auto">
          <a:xfrm flipV="1">
            <a:off x="7032625" y="3392488"/>
            <a:ext cx="0" cy="32861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7261" name="Line 1069"/>
          <p:cNvSpPr>
            <a:spLocks noChangeShapeType="1"/>
          </p:cNvSpPr>
          <p:nvPr/>
        </p:nvSpPr>
        <p:spPr bwMode="auto">
          <a:xfrm flipV="1">
            <a:off x="7516813" y="3392488"/>
            <a:ext cx="0" cy="32861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7262" name="Line 1070"/>
          <p:cNvSpPr>
            <a:spLocks noChangeShapeType="1"/>
          </p:cNvSpPr>
          <p:nvPr/>
        </p:nvSpPr>
        <p:spPr bwMode="auto">
          <a:xfrm flipV="1">
            <a:off x="8004175" y="3392488"/>
            <a:ext cx="0" cy="32861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7263" name="Rectangle 1071"/>
          <p:cNvSpPr>
            <a:spLocks noChangeArrowheads="1"/>
          </p:cNvSpPr>
          <p:nvPr/>
        </p:nvSpPr>
        <p:spPr bwMode="auto">
          <a:xfrm>
            <a:off x="4624388" y="3344863"/>
            <a:ext cx="3714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1"/>
              <a:t> 0</a:t>
            </a:r>
          </a:p>
        </p:txBody>
      </p:sp>
      <p:sp>
        <p:nvSpPr>
          <p:cNvPr id="137264" name="Rectangle 1072"/>
          <p:cNvSpPr>
            <a:spLocks noChangeArrowheads="1"/>
          </p:cNvSpPr>
          <p:nvPr/>
        </p:nvSpPr>
        <p:spPr bwMode="auto">
          <a:xfrm>
            <a:off x="4624388" y="3043238"/>
            <a:ext cx="3714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1"/>
              <a:t>.2</a:t>
            </a:r>
          </a:p>
        </p:txBody>
      </p:sp>
      <p:sp>
        <p:nvSpPr>
          <p:cNvPr id="137265" name="Rectangle 1073"/>
          <p:cNvSpPr>
            <a:spLocks noChangeArrowheads="1"/>
          </p:cNvSpPr>
          <p:nvPr/>
        </p:nvSpPr>
        <p:spPr bwMode="auto">
          <a:xfrm>
            <a:off x="4624388" y="2738438"/>
            <a:ext cx="3714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1"/>
              <a:t>.4</a:t>
            </a:r>
          </a:p>
        </p:txBody>
      </p:sp>
      <p:sp>
        <p:nvSpPr>
          <p:cNvPr id="137266" name="Rectangle 1074"/>
          <p:cNvSpPr>
            <a:spLocks noChangeArrowheads="1"/>
          </p:cNvSpPr>
          <p:nvPr/>
        </p:nvSpPr>
        <p:spPr bwMode="auto">
          <a:xfrm>
            <a:off x="4624388" y="2436813"/>
            <a:ext cx="3714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1"/>
              <a:t>.6</a:t>
            </a:r>
          </a:p>
        </p:txBody>
      </p:sp>
      <p:sp>
        <p:nvSpPr>
          <p:cNvPr id="137267" name="Rectangle 1075"/>
          <p:cNvSpPr>
            <a:spLocks noChangeArrowheads="1"/>
          </p:cNvSpPr>
          <p:nvPr/>
        </p:nvSpPr>
        <p:spPr bwMode="auto">
          <a:xfrm>
            <a:off x="5175250" y="3687763"/>
            <a:ext cx="3079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1"/>
              <a:t>0</a:t>
            </a:r>
          </a:p>
        </p:txBody>
      </p:sp>
      <p:sp>
        <p:nvSpPr>
          <p:cNvPr id="137268" name="Rectangle 1076"/>
          <p:cNvSpPr>
            <a:spLocks noChangeArrowheads="1"/>
          </p:cNvSpPr>
          <p:nvPr/>
        </p:nvSpPr>
        <p:spPr bwMode="auto">
          <a:xfrm>
            <a:off x="5662613" y="3687763"/>
            <a:ext cx="3079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1"/>
              <a:t>1</a:t>
            </a:r>
          </a:p>
        </p:txBody>
      </p:sp>
      <p:sp>
        <p:nvSpPr>
          <p:cNvPr id="137269" name="Rectangle 1077"/>
          <p:cNvSpPr>
            <a:spLocks noChangeArrowheads="1"/>
          </p:cNvSpPr>
          <p:nvPr/>
        </p:nvSpPr>
        <p:spPr bwMode="auto">
          <a:xfrm>
            <a:off x="6146800" y="3687763"/>
            <a:ext cx="3079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1"/>
              <a:t>2</a:t>
            </a:r>
          </a:p>
        </p:txBody>
      </p:sp>
      <p:sp>
        <p:nvSpPr>
          <p:cNvPr id="137270" name="Rectangle 1078"/>
          <p:cNvSpPr>
            <a:spLocks noChangeArrowheads="1"/>
          </p:cNvSpPr>
          <p:nvPr/>
        </p:nvSpPr>
        <p:spPr bwMode="auto">
          <a:xfrm>
            <a:off x="6634163" y="3687763"/>
            <a:ext cx="3079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1"/>
              <a:t>3</a:t>
            </a:r>
          </a:p>
        </p:txBody>
      </p:sp>
      <p:sp>
        <p:nvSpPr>
          <p:cNvPr id="137271" name="Rectangle 1079"/>
          <p:cNvSpPr>
            <a:spLocks noChangeArrowheads="1"/>
          </p:cNvSpPr>
          <p:nvPr/>
        </p:nvSpPr>
        <p:spPr bwMode="auto">
          <a:xfrm>
            <a:off x="7121525" y="3687763"/>
            <a:ext cx="3079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1"/>
              <a:t>4</a:t>
            </a:r>
          </a:p>
        </p:txBody>
      </p:sp>
      <p:sp>
        <p:nvSpPr>
          <p:cNvPr id="137272" name="Rectangle 1080"/>
          <p:cNvSpPr>
            <a:spLocks noChangeArrowheads="1"/>
          </p:cNvSpPr>
          <p:nvPr/>
        </p:nvSpPr>
        <p:spPr bwMode="auto">
          <a:xfrm>
            <a:off x="7607300" y="3687763"/>
            <a:ext cx="3079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1"/>
              <a:t>5</a:t>
            </a:r>
          </a:p>
        </p:txBody>
      </p:sp>
      <p:sp>
        <p:nvSpPr>
          <p:cNvPr id="137273" name="Rectangle 1081"/>
          <p:cNvSpPr>
            <a:spLocks noChangeArrowheads="1"/>
          </p:cNvSpPr>
          <p:nvPr/>
        </p:nvSpPr>
        <p:spPr bwMode="auto">
          <a:xfrm>
            <a:off x="8018463" y="3344863"/>
            <a:ext cx="3333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1"/>
              <a:t>X</a:t>
            </a:r>
          </a:p>
        </p:txBody>
      </p:sp>
      <p:sp>
        <p:nvSpPr>
          <p:cNvPr id="137274" name="Rectangle 1082"/>
          <p:cNvSpPr>
            <a:spLocks noChangeArrowheads="1"/>
          </p:cNvSpPr>
          <p:nvPr/>
        </p:nvSpPr>
        <p:spPr bwMode="auto">
          <a:xfrm>
            <a:off x="4816475" y="2208213"/>
            <a:ext cx="638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1"/>
              <a:t>P(X)</a:t>
            </a:r>
          </a:p>
        </p:txBody>
      </p:sp>
      <p:sp>
        <p:nvSpPr>
          <p:cNvPr id="137275" name="Line 1083"/>
          <p:cNvSpPr>
            <a:spLocks noChangeShapeType="1"/>
          </p:cNvSpPr>
          <p:nvPr/>
        </p:nvSpPr>
        <p:spPr bwMode="auto">
          <a:xfrm>
            <a:off x="5267325" y="5505450"/>
            <a:ext cx="2592388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7276" name="Line 1084"/>
          <p:cNvSpPr>
            <a:spLocks noChangeShapeType="1"/>
          </p:cNvSpPr>
          <p:nvPr/>
        </p:nvSpPr>
        <p:spPr bwMode="auto">
          <a:xfrm>
            <a:off x="5267325" y="5200650"/>
            <a:ext cx="2592388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7277" name="Line 1085"/>
          <p:cNvSpPr>
            <a:spLocks noChangeShapeType="1"/>
          </p:cNvSpPr>
          <p:nvPr/>
        </p:nvSpPr>
        <p:spPr bwMode="auto">
          <a:xfrm>
            <a:off x="5267325" y="4897438"/>
            <a:ext cx="2592388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7278" name="Freeform 1086"/>
          <p:cNvSpPr>
            <a:spLocks/>
          </p:cNvSpPr>
          <p:nvPr/>
        </p:nvSpPr>
        <p:spPr bwMode="auto">
          <a:xfrm>
            <a:off x="5084763" y="5761038"/>
            <a:ext cx="488950" cy="47625"/>
          </a:xfrm>
          <a:custGeom>
            <a:avLst/>
            <a:gdLst>
              <a:gd name="T0" fmla="*/ 0 w 308"/>
              <a:gd name="T1" fmla="*/ 0 h 30"/>
              <a:gd name="T2" fmla="*/ 307 w 308"/>
              <a:gd name="T3" fmla="*/ 0 h 30"/>
              <a:gd name="T4" fmla="*/ 307 w 308"/>
              <a:gd name="T5" fmla="*/ 29 h 30"/>
              <a:gd name="T6" fmla="*/ 0 w 308"/>
              <a:gd name="T7" fmla="*/ 29 h 30"/>
              <a:gd name="T8" fmla="*/ 0 w 308"/>
              <a:gd name="T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30">
                <a:moveTo>
                  <a:pt x="0" y="0"/>
                </a:moveTo>
                <a:lnTo>
                  <a:pt x="307" y="0"/>
                </a:lnTo>
                <a:lnTo>
                  <a:pt x="307" y="29"/>
                </a:lnTo>
                <a:lnTo>
                  <a:pt x="0" y="29"/>
                </a:lnTo>
                <a:lnTo>
                  <a:pt x="0" y="0"/>
                </a:lnTo>
              </a:path>
            </a:pathLst>
          </a:custGeom>
          <a:solidFill>
            <a:srgbClr val="DC0081"/>
          </a:solidFill>
          <a:ln w="12700" cap="rnd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7279" name="Freeform 1087"/>
          <p:cNvSpPr>
            <a:spLocks/>
          </p:cNvSpPr>
          <p:nvPr/>
        </p:nvSpPr>
        <p:spPr bwMode="auto">
          <a:xfrm>
            <a:off x="5572125" y="5568950"/>
            <a:ext cx="487363" cy="239713"/>
          </a:xfrm>
          <a:custGeom>
            <a:avLst/>
            <a:gdLst>
              <a:gd name="T0" fmla="*/ 0 w 307"/>
              <a:gd name="T1" fmla="*/ 0 h 151"/>
              <a:gd name="T2" fmla="*/ 306 w 307"/>
              <a:gd name="T3" fmla="*/ 0 h 151"/>
              <a:gd name="T4" fmla="*/ 306 w 307"/>
              <a:gd name="T5" fmla="*/ 150 h 151"/>
              <a:gd name="T6" fmla="*/ 0 w 307"/>
              <a:gd name="T7" fmla="*/ 150 h 151"/>
              <a:gd name="T8" fmla="*/ 0 w 307"/>
              <a:gd name="T9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7" h="151">
                <a:moveTo>
                  <a:pt x="0" y="0"/>
                </a:moveTo>
                <a:lnTo>
                  <a:pt x="306" y="0"/>
                </a:lnTo>
                <a:lnTo>
                  <a:pt x="306" y="150"/>
                </a:lnTo>
                <a:lnTo>
                  <a:pt x="0" y="150"/>
                </a:lnTo>
                <a:lnTo>
                  <a:pt x="0" y="0"/>
                </a:lnTo>
              </a:path>
            </a:pathLst>
          </a:custGeom>
          <a:solidFill>
            <a:srgbClr val="DC0081"/>
          </a:solidFill>
          <a:ln w="12700" cap="rnd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7280" name="Freeform 1088"/>
          <p:cNvSpPr>
            <a:spLocks/>
          </p:cNvSpPr>
          <p:nvPr/>
        </p:nvSpPr>
        <p:spPr bwMode="auto">
          <a:xfrm>
            <a:off x="6057900" y="5334000"/>
            <a:ext cx="488950" cy="474663"/>
          </a:xfrm>
          <a:custGeom>
            <a:avLst/>
            <a:gdLst>
              <a:gd name="T0" fmla="*/ 0 w 308"/>
              <a:gd name="T1" fmla="*/ 0 h 299"/>
              <a:gd name="T2" fmla="*/ 307 w 308"/>
              <a:gd name="T3" fmla="*/ 0 h 299"/>
              <a:gd name="T4" fmla="*/ 307 w 308"/>
              <a:gd name="T5" fmla="*/ 298 h 299"/>
              <a:gd name="T6" fmla="*/ 0 w 308"/>
              <a:gd name="T7" fmla="*/ 298 h 299"/>
              <a:gd name="T8" fmla="*/ 0 w 308"/>
              <a:gd name="T9" fmla="*/ 0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299">
                <a:moveTo>
                  <a:pt x="0" y="0"/>
                </a:moveTo>
                <a:lnTo>
                  <a:pt x="307" y="0"/>
                </a:lnTo>
                <a:lnTo>
                  <a:pt x="307" y="298"/>
                </a:lnTo>
                <a:lnTo>
                  <a:pt x="0" y="298"/>
                </a:lnTo>
                <a:lnTo>
                  <a:pt x="0" y="0"/>
                </a:lnTo>
              </a:path>
            </a:pathLst>
          </a:custGeom>
          <a:solidFill>
            <a:srgbClr val="DC0081"/>
          </a:solidFill>
          <a:ln w="12700" cap="rnd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7281" name="Freeform 1089"/>
          <p:cNvSpPr>
            <a:spLocks/>
          </p:cNvSpPr>
          <p:nvPr/>
        </p:nvSpPr>
        <p:spPr bwMode="auto">
          <a:xfrm>
            <a:off x="6545263" y="5334000"/>
            <a:ext cx="490537" cy="474663"/>
          </a:xfrm>
          <a:custGeom>
            <a:avLst/>
            <a:gdLst>
              <a:gd name="T0" fmla="*/ 0 w 309"/>
              <a:gd name="T1" fmla="*/ 0 h 299"/>
              <a:gd name="T2" fmla="*/ 308 w 309"/>
              <a:gd name="T3" fmla="*/ 0 h 299"/>
              <a:gd name="T4" fmla="*/ 308 w 309"/>
              <a:gd name="T5" fmla="*/ 298 h 299"/>
              <a:gd name="T6" fmla="*/ 0 w 309"/>
              <a:gd name="T7" fmla="*/ 298 h 299"/>
              <a:gd name="T8" fmla="*/ 0 w 309"/>
              <a:gd name="T9" fmla="*/ 0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9" h="299">
                <a:moveTo>
                  <a:pt x="0" y="0"/>
                </a:moveTo>
                <a:lnTo>
                  <a:pt x="308" y="0"/>
                </a:lnTo>
                <a:lnTo>
                  <a:pt x="308" y="298"/>
                </a:lnTo>
                <a:lnTo>
                  <a:pt x="0" y="298"/>
                </a:lnTo>
                <a:lnTo>
                  <a:pt x="0" y="0"/>
                </a:lnTo>
              </a:path>
            </a:pathLst>
          </a:custGeom>
          <a:solidFill>
            <a:srgbClr val="DC0081"/>
          </a:solidFill>
          <a:ln w="12700" cap="rnd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7282" name="Freeform 1090"/>
          <p:cNvSpPr>
            <a:spLocks/>
          </p:cNvSpPr>
          <p:nvPr/>
        </p:nvSpPr>
        <p:spPr bwMode="auto">
          <a:xfrm>
            <a:off x="7034213" y="5568950"/>
            <a:ext cx="485775" cy="239713"/>
          </a:xfrm>
          <a:custGeom>
            <a:avLst/>
            <a:gdLst>
              <a:gd name="T0" fmla="*/ 0 w 306"/>
              <a:gd name="T1" fmla="*/ 0 h 151"/>
              <a:gd name="T2" fmla="*/ 305 w 306"/>
              <a:gd name="T3" fmla="*/ 0 h 151"/>
              <a:gd name="T4" fmla="*/ 305 w 306"/>
              <a:gd name="T5" fmla="*/ 150 h 151"/>
              <a:gd name="T6" fmla="*/ 0 w 306"/>
              <a:gd name="T7" fmla="*/ 150 h 151"/>
              <a:gd name="T8" fmla="*/ 0 w 306"/>
              <a:gd name="T9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6" h="151">
                <a:moveTo>
                  <a:pt x="0" y="0"/>
                </a:moveTo>
                <a:lnTo>
                  <a:pt x="305" y="0"/>
                </a:lnTo>
                <a:lnTo>
                  <a:pt x="305" y="150"/>
                </a:lnTo>
                <a:lnTo>
                  <a:pt x="0" y="150"/>
                </a:lnTo>
                <a:lnTo>
                  <a:pt x="0" y="0"/>
                </a:lnTo>
              </a:path>
            </a:pathLst>
          </a:custGeom>
          <a:solidFill>
            <a:srgbClr val="DC0081"/>
          </a:solidFill>
          <a:ln w="12700" cap="rnd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7283" name="Freeform 1091"/>
          <p:cNvSpPr>
            <a:spLocks/>
          </p:cNvSpPr>
          <p:nvPr/>
        </p:nvSpPr>
        <p:spPr bwMode="auto">
          <a:xfrm>
            <a:off x="7518400" y="5761038"/>
            <a:ext cx="488950" cy="47625"/>
          </a:xfrm>
          <a:custGeom>
            <a:avLst/>
            <a:gdLst>
              <a:gd name="T0" fmla="*/ 0 w 308"/>
              <a:gd name="T1" fmla="*/ 0 h 30"/>
              <a:gd name="T2" fmla="*/ 307 w 308"/>
              <a:gd name="T3" fmla="*/ 0 h 30"/>
              <a:gd name="T4" fmla="*/ 307 w 308"/>
              <a:gd name="T5" fmla="*/ 29 h 30"/>
              <a:gd name="T6" fmla="*/ 0 w 308"/>
              <a:gd name="T7" fmla="*/ 29 h 30"/>
              <a:gd name="T8" fmla="*/ 0 w 308"/>
              <a:gd name="T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30">
                <a:moveTo>
                  <a:pt x="0" y="0"/>
                </a:moveTo>
                <a:lnTo>
                  <a:pt x="307" y="0"/>
                </a:lnTo>
                <a:lnTo>
                  <a:pt x="307" y="29"/>
                </a:lnTo>
                <a:lnTo>
                  <a:pt x="0" y="29"/>
                </a:lnTo>
                <a:lnTo>
                  <a:pt x="0" y="0"/>
                </a:lnTo>
              </a:path>
            </a:pathLst>
          </a:custGeom>
          <a:solidFill>
            <a:srgbClr val="DC0081"/>
          </a:solidFill>
          <a:ln w="12700" cap="rnd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7284" name="Line 1092"/>
          <p:cNvSpPr>
            <a:spLocks noChangeShapeType="1"/>
          </p:cNvSpPr>
          <p:nvPr/>
        </p:nvSpPr>
        <p:spPr bwMode="auto">
          <a:xfrm>
            <a:off x="5084763" y="5080000"/>
            <a:ext cx="0" cy="58102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7285" name="Line 1093"/>
          <p:cNvSpPr>
            <a:spLocks noChangeShapeType="1"/>
          </p:cNvSpPr>
          <p:nvPr/>
        </p:nvSpPr>
        <p:spPr bwMode="auto">
          <a:xfrm>
            <a:off x="5051425" y="5807075"/>
            <a:ext cx="1588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7286" name="Line 1094"/>
          <p:cNvSpPr>
            <a:spLocks noChangeShapeType="1"/>
          </p:cNvSpPr>
          <p:nvPr/>
        </p:nvSpPr>
        <p:spPr bwMode="auto">
          <a:xfrm>
            <a:off x="5051425" y="5505450"/>
            <a:ext cx="1588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7287" name="Line 1095"/>
          <p:cNvSpPr>
            <a:spLocks noChangeShapeType="1"/>
          </p:cNvSpPr>
          <p:nvPr/>
        </p:nvSpPr>
        <p:spPr bwMode="auto">
          <a:xfrm>
            <a:off x="5051425" y="5200650"/>
            <a:ext cx="1588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7288" name="Line 1096"/>
          <p:cNvSpPr>
            <a:spLocks noChangeShapeType="1"/>
          </p:cNvSpPr>
          <p:nvPr/>
        </p:nvSpPr>
        <p:spPr bwMode="auto">
          <a:xfrm>
            <a:off x="5051425" y="4897438"/>
            <a:ext cx="1588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7289" name="Line 1097"/>
          <p:cNvSpPr>
            <a:spLocks noChangeShapeType="1"/>
          </p:cNvSpPr>
          <p:nvPr/>
        </p:nvSpPr>
        <p:spPr bwMode="auto">
          <a:xfrm>
            <a:off x="5267325" y="5807075"/>
            <a:ext cx="2592388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7290" name="Line 1098"/>
          <p:cNvSpPr>
            <a:spLocks noChangeShapeType="1"/>
          </p:cNvSpPr>
          <p:nvPr/>
        </p:nvSpPr>
        <p:spPr bwMode="auto">
          <a:xfrm flipV="1">
            <a:off x="5084763" y="5680075"/>
            <a:ext cx="0" cy="32861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7291" name="Line 1099"/>
          <p:cNvSpPr>
            <a:spLocks noChangeShapeType="1"/>
          </p:cNvSpPr>
          <p:nvPr/>
        </p:nvSpPr>
        <p:spPr bwMode="auto">
          <a:xfrm flipV="1">
            <a:off x="5572125" y="5680075"/>
            <a:ext cx="0" cy="32861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7292" name="Line 1100"/>
          <p:cNvSpPr>
            <a:spLocks noChangeShapeType="1"/>
          </p:cNvSpPr>
          <p:nvPr/>
        </p:nvSpPr>
        <p:spPr bwMode="auto">
          <a:xfrm flipV="1">
            <a:off x="6057900" y="5680075"/>
            <a:ext cx="0" cy="32861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7293" name="Line 1101"/>
          <p:cNvSpPr>
            <a:spLocks noChangeShapeType="1"/>
          </p:cNvSpPr>
          <p:nvPr/>
        </p:nvSpPr>
        <p:spPr bwMode="auto">
          <a:xfrm flipV="1">
            <a:off x="6545263" y="5680075"/>
            <a:ext cx="0" cy="32861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7294" name="Line 1102"/>
          <p:cNvSpPr>
            <a:spLocks noChangeShapeType="1"/>
          </p:cNvSpPr>
          <p:nvPr/>
        </p:nvSpPr>
        <p:spPr bwMode="auto">
          <a:xfrm flipV="1">
            <a:off x="7034213" y="5680075"/>
            <a:ext cx="0" cy="32861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7295" name="Line 1103"/>
          <p:cNvSpPr>
            <a:spLocks noChangeShapeType="1"/>
          </p:cNvSpPr>
          <p:nvPr/>
        </p:nvSpPr>
        <p:spPr bwMode="auto">
          <a:xfrm flipV="1">
            <a:off x="7518400" y="5680075"/>
            <a:ext cx="0" cy="32861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7296" name="Line 1104"/>
          <p:cNvSpPr>
            <a:spLocks noChangeShapeType="1"/>
          </p:cNvSpPr>
          <p:nvPr/>
        </p:nvSpPr>
        <p:spPr bwMode="auto">
          <a:xfrm flipV="1">
            <a:off x="8005763" y="5680075"/>
            <a:ext cx="0" cy="32861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7297" name="Rectangle 1105"/>
          <p:cNvSpPr>
            <a:spLocks noChangeArrowheads="1"/>
          </p:cNvSpPr>
          <p:nvPr/>
        </p:nvSpPr>
        <p:spPr bwMode="auto">
          <a:xfrm>
            <a:off x="4622800" y="5329238"/>
            <a:ext cx="3714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1"/>
              <a:t>.2</a:t>
            </a:r>
          </a:p>
        </p:txBody>
      </p:sp>
      <p:sp>
        <p:nvSpPr>
          <p:cNvPr id="137298" name="Rectangle 1106"/>
          <p:cNvSpPr>
            <a:spLocks noChangeArrowheads="1"/>
          </p:cNvSpPr>
          <p:nvPr/>
        </p:nvSpPr>
        <p:spPr bwMode="auto">
          <a:xfrm>
            <a:off x="4622800" y="5024438"/>
            <a:ext cx="3714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1"/>
              <a:t>.4</a:t>
            </a:r>
          </a:p>
        </p:txBody>
      </p:sp>
      <p:sp>
        <p:nvSpPr>
          <p:cNvPr id="137299" name="Rectangle 1107"/>
          <p:cNvSpPr>
            <a:spLocks noChangeArrowheads="1"/>
          </p:cNvSpPr>
          <p:nvPr/>
        </p:nvSpPr>
        <p:spPr bwMode="auto">
          <a:xfrm>
            <a:off x="4622800" y="4722813"/>
            <a:ext cx="3714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1"/>
              <a:t>.6</a:t>
            </a:r>
          </a:p>
        </p:txBody>
      </p:sp>
      <p:sp>
        <p:nvSpPr>
          <p:cNvPr id="137300" name="Rectangle 1108"/>
          <p:cNvSpPr>
            <a:spLocks noChangeArrowheads="1"/>
          </p:cNvSpPr>
          <p:nvPr/>
        </p:nvSpPr>
        <p:spPr bwMode="auto">
          <a:xfrm>
            <a:off x="5173663" y="5975350"/>
            <a:ext cx="307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1"/>
              <a:t>0</a:t>
            </a:r>
          </a:p>
        </p:txBody>
      </p:sp>
      <p:sp>
        <p:nvSpPr>
          <p:cNvPr id="137301" name="Rectangle 1109"/>
          <p:cNvSpPr>
            <a:spLocks noChangeArrowheads="1"/>
          </p:cNvSpPr>
          <p:nvPr/>
        </p:nvSpPr>
        <p:spPr bwMode="auto">
          <a:xfrm>
            <a:off x="5662613" y="5975350"/>
            <a:ext cx="307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1"/>
              <a:t>1</a:t>
            </a:r>
          </a:p>
        </p:txBody>
      </p:sp>
      <p:sp>
        <p:nvSpPr>
          <p:cNvPr id="137302" name="Rectangle 1110"/>
          <p:cNvSpPr>
            <a:spLocks noChangeArrowheads="1"/>
          </p:cNvSpPr>
          <p:nvPr/>
        </p:nvSpPr>
        <p:spPr bwMode="auto">
          <a:xfrm>
            <a:off x="6146800" y="5975350"/>
            <a:ext cx="307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1"/>
              <a:t>2</a:t>
            </a:r>
          </a:p>
        </p:txBody>
      </p:sp>
      <p:sp>
        <p:nvSpPr>
          <p:cNvPr id="137303" name="Rectangle 1111"/>
          <p:cNvSpPr>
            <a:spLocks noChangeArrowheads="1"/>
          </p:cNvSpPr>
          <p:nvPr/>
        </p:nvSpPr>
        <p:spPr bwMode="auto">
          <a:xfrm>
            <a:off x="6635750" y="5975350"/>
            <a:ext cx="307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1"/>
              <a:t>3</a:t>
            </a:r>
          </a:p>
        </p:txBody>
      </p:sp>
      <p:sp>
        <p:nvSpPr>
          <p:cNvPr id="137304" name="Rectangle 1112"/>
          <p:cNvSpPr>
            <a:spLocks noChangeArrowheads="1"/>
          </p:cNvSpPr>
          <p:nvPr/>
        </p:nvSpPr>
        <p:spPr bwMode="auto">
          <a:xfrm>
            <a:off x="7123113" y="5975350"/>
            <a:ext cx="307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1"/>
              <a:t>4</a:t>
            </a:r>
          </a:p>
        </p:txBody>
      </p:sp>
      <p:sp>
        <p:nvSpPr>
          <p:cNvPr id="137305" name="Rectangle 1113"/>
          <p:cNvSpPr>
            <a:spLocks noChangeArrowheads="1"/>
          </p:cNvSpPr>
          <p:nvPr/>
        </p:nvSpPr>
        <p:spPr bwMode="auto">
          <a:xfrm>
            <a:off x="7607300" y="5975350"/>
            <a:ext cx="307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1"/>
              <a:t>5</a:t>
            </a:r>
          </a:p>
        </p:txBody>
      </p:sp>
      <p:sp>
        <p:nvSpPr>
          <p:cNvPr id="137306" name="Rectangle 1114"/>
          <p:cNvSpPr>
            <a:spLocks noChangeArrowheads="1"/>
          </p:cNvSpPr>
          <p:nvPr/>
        </p:nvSpPr>
        <p:spPr bwMode="auto">
          <a:xfrm>
            <a:off x="8020050" y="5630863"/>
            <a:ext cx="3333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1"/>
              <a:t>X</a:t>
            </a:r>
          </a:p>
        </p:txBody>
      </p:sp>
      <p:sp>
        <p:nvSpPr>
          <p:cNvPr id="137307" name="Rectangle 1115"/>
          <p:cNvSpPr>
            <a:spLocks noChangeArrowheads="1"/>
          </p:cNvSpPr>
          <p:nvPr/>
        </p:nvSpPr>
        <p:spPr bwMode="auto">
          <a:xfrm>
            <a:off x="4829175" y="4494213"/>
            <a:ext cx="638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1"/>
              <a:t>P(X)</a:t>
            </a:r>
          </a:p>
        </p:txBody>
      </p:sp>
      <p:sp>
        <p:nvSpPr>
          <p:cNvPr id="137315" name="Rectangle 1123"/>
          <p:cNvSpPr>
            <a:spLocks noChangeArrowheads="1"/>
          </p:cNvSpPr>
          <p:nvPr/>
        </p:nvSpPr>
        <p:spPr bwMode="auto">
          <a:xfrm>
            <a:off x="4676775" y="5648325"/>
            <a:ext cx="307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1"/>
              <a:t>0</a:t>
            </a:r>
          </a:p>
        </p:txBody>
      </p:sp>
      <p:sp>
        <p:nvSpPr>
          <p:cNvPr id="137320" name="Rectangle 112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defTabSz="914400"/>
            <a:r>
              <a:rPr lang="en-US"/>
              <a:t>Binomial Distribution</a:t>
            </a:r>
          </a:p>
        </p:txBody>
      </p:sp>
      <p:sp>
        <p:nvSpPr>
          <p:cNvPr id="137321" name="Text Box 1129"/>
          <p:cNvSpPr txBox="1">
            <a:spLocks noChangeArrowheads="1"/>
          </p:cNvSpPr>
          <p:nvPr/>
        </p:nvSpPr>
        <p:spPr bwMode="auto">
          <a:xfrm>
            <a:off x="1066800" y="1600200"/>
            <a:ext cx="76962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37323" name="Rectangle 1131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00200"/>
            <a:ext cx="7848600" cy="838200"/>
          </a:xfrm>
        </p:spPr>
        <p:txBody>
          <a:bodyPr/>
          <a:lstStyle/>
          <a:p>
            <a:r>
              <a:rPr lang="en-US" sz="2400"/>
              <a:t>The shape of the binomial distribution depends on the values of p and n</a:t>
            </a:r>
          </a:p>
        </p:txBody>
      </p:sp>
      <p:sp>
        <p:nvSpPr>
          <p:cNvPr id="137324" name="Rectangle 1132"/>
          <p:cNvSpPr>
            <a:spLocks noChangeArrowheads="1"/>
          </p:cNvSpPr>
          <p:nvPr/>
        </p:nvSpPr>
        <p:spPr bwMode="auto">
          <a:xfrm>
            <a:off x="457200" y="3124200"/>
            <a:ext cx="396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/>
          <a:p>
            <a:pPr marL="693738" lvl="1" indent="-268288" algn="l" defTabSz="852488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200"/>
              <a:t>Here, n = 5 and p = .1</a:t>
            </a:r>
          </a:p>
        </p:txBody>
      </p:sp>
      <p:sp>
        <p:nvSpPr>
          <p:cNvPr id="137325" name="Rectangle 1133"/>
          <p:cNvSpPr>
            <a:spLocks noChangeArrowheads="1"/>
          </p:cNvSpPr>
          <p:nvPr/>
        </p:nvSpPr>
        <p:spPr bwMode="auto">
          <a:xfrm>
            <a:off x="457200" y="5257800"/>
            <a:ext cx="396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/>
          <a:p>
            <a:pPr marL="693738" lvl="1" indent="-268288" algn="l" defTabSz="852488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200"/>
              <a:t>Here, n = 5 and p = .5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DB53125C-52CF-4361-BDDF-5275634864DA}" type="slidenum">
              <a:rPr lang="en-US"/>
              <a:pPr/>
              <a:t>12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793038" cy="114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Binomial Distribution Characteristics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1828800" cy="762000"/>
          </a:xfrm>
        </p:spPr>
        <p:txBody>
          <a:bodyPr/>
          <a:lstStyle/>
          <a:p>
            <a:r>
              <a:rPr lang="en-US"/>
              <a:t>Mean</a:t>
            </a:r>
          </a:p>
          <a:p>
            <a:pPr lvl="1">
              <a:buFont typeface="Wingdings" pitchFamily="2" charset="2"/>
              <a:buNone/>
            </a:pPr>
            <a:endParaRPr lang="en-US"/>
          </a:p>
        </p:txBody>
      </p:sp>
      <p:sp>
        <p:nvSpPr>
          <p:cNvPr id="232490" name="Rectangle 42"/>
          <p:cNvSpPr>
            <a:spLocks noChangeArrowheads="1"/>
          </p:cNvSpPr>
          <p:nvPr/>
        </p:nvSpPr>
        <p:spPr bwMode="auto">
          <a:xfrm>
            <a:off x="914400" y="2971800"/>
            <a:ext cx="5943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/>
          <a:p>
            <a:pPr marL="320675" indent="-320675" algn="l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/>
              <a:t>Variance and Standard Deviation</a:t>
            </a:r>
          </a:p>
        </p:txBody>
      </p:sp>
      <p:graphicFrame>
        <p:nvGraphicFramePr>
          <p:cNvPr id="232492" name="Object 44"/>
          <p:cNvGraphicFramePr>
            <a:graphicFrameLocks noChangeAspect="1"/>
          </p:cNvGraphicFramePr>
          <p:nvPr/>
        </p:nvGraphicFramePr>
        <p:xfrm>
          <a:off x="3240088" y="2133600"/>
          <a:ext cx="27400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12" name="Equation" r:id="rId3" imgW="876240" imgH="203040" progId="Equation.3">
                  <p:embed/>
                </p:oleObj>
              </mc:Choice>
              <mc:Fallback>
                <p:oleObj name="Equation" r:id="rId3" imgW="876240" imgH="2030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088" y="2133600"/>
                        <a:ext cx="2740025" cy="635000"/>
                      </a:xfrm>
                      <a:prstGeom prst="rect">
                        <a:avLst/>
                      </a:prstGeom>
                      <a:solidFill>
                        <a:srgbClr val="FFFFC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93" name="Object 45"/>
          <p:cNvGraphicFramePr>
            <a:graphicFrameLocks noChangeAspect="1"/>
          </p:cNvGraphicFramePr>
          <p:nvPr/>
        </p:nvGraphicFramePr>
        <p:xfrm>
          <a:off x="3792538" y="3657600"/>
          <a:ext cx="173831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13" name="Equation" r:id="rId5" imgW="622080" imgH="228600" progId="Equation.3">
                  <p:embed/>
                </p:oleObj>
              </mc:Choice>
              <mc:Fallback>
                <p:oleObj name="Equation" r:id="rId5" imgW="622080" imgH="2286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8" y="3657600"/>
                        <a:ext cx="1738312" cy="638175"/>
                      </a:xfrm>
                      <a:prstGeom prst="rect">
                        <a:avLst/>
                      </a:prstGeom>
                      <a:solidFill>
                        <a:srgbClr val="FFFFC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95" name="Object 47"/>
          <p:cNvGraphicFramePr>
            <a:graphicFrameLocks noChangeAspect="1"/>
          </p:cNvGraphicFramePr>
          <p:nvPr/>
        </p:nvGraphicFramePr>
        <p:xfrm>
          <a:off x="3810000" y="4419600"/>
          <a:ext cx="184467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14" name="Equation" r:id="rId7" imgW="660240" imgH="253800" progId="Equation.3">
                  <p:embed/>
                </p:oleObj>
              </mc:Choice>
              <mc:Fallback>
                <p:oleObj name="Equation" r:id="rId7" imgW="660240" imgH="2538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419600"/>
                        <a:ext cx="1844675" cy="708025"/>
                      </a:xfrm>
                      <a:prstGeom prst="rect">
                        <a:avLst/>
                      </a:prstGeom>
                      <a:solidFill>
                        <a:srgbClr val="FFFFC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96" name="Rectangle 48"/>
          <p:cNvSpPr>
            <a:spLocks noChangeArrowheads="1"/>
          </p:cNvSpPr>
          <p:nvPr/>
        </p:nvSpPr>
        <p:spPr bwMode="auto">
          <a:xfrm>
            <a:off x="1066800" y="5334000"/>
            <a:ext cx="5105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/>
          <a:p>
            <a:pPr marL="320675" indent="-320675" algn="l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700"/>
              <a:t>Where	n = sample size</a:t>
            </a:r>
          </a:p>
          <a:p>
            <a:pPr marL="320675" indent="-320675" algn="l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700"/>
              <a:t>		p = probability of success</a:t>
            </a:r>
          </a:p>
          <a:p>
            <a:pPr marL="320675" indent="-320675" algn="l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700"/>
              <a:t>		q = (1 – p) = probability of failure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CD9B68C9-E23E-42AF-8B10-18852BF89928}" type="slidenum">
              <a:rPr lang="en-US"/>
              <a:pPr/>
              <a:t>13</a:t>
            </a:fld>
            <a:endParaRPr lang="en-US"/>
          </a:p>
        </p:txBody>
      </p:sp>
      <p:sp>
        <p:nvSpPr>
          <p:cNvPr id="8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233474" name="Rectangle 2"/>
          <p:cNvSpPr>
            <a:spLocks noChangeArrowheads="1"/>
          </p:cNvSpPr>
          <p:nvPr/>
        </p:nvSpPr>
        <p:spPr bwMode="auto">
          <a:xfrm>
            <a:off x="4610100" y="4384675"/>
            <a:ext cx="3841750" cy="1981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4610100" y="2084388"/>
            <a:ext cx="3841750" cy="1981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5411788" y="2135188"/>
            <a:ext cx="26638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n = 5  p = 0.1</a:t>
            </a:r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5411788" y="4421188"/>
            <a:ext cx="26638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n = 5  p = 0.5</a:t>
            </a:r>
          </a:p>
        </p:txBody>
      </p:sp>
      <p:sp>
        <p:nvSpPr>
          <p:cNvPr id="233478" name="Rectangle 6"/>
          <p:cNvSpPr>
            <a:spLocks noChangeArrowheads="1"/>
          </p:cNvSpPr>
          <p:nvPr/>
        </p:nvSpPr>
        <p:spPr bwMode="auto">
          <a:xfrm>
            <a:off x="685800" y="2209800"/>
            <a:ext cx="304165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800" b="1">
                <a:solidFill>
                  <a:schemeClr val="bg1"/>
                </a:solidFill>
              </a:rPr>
              <a:t>Mean</a:t>
            </a:r>
          </a:p>
        </p:txBody>
      </p:sp>
      <p:sp>
        <p:nvSpPr>
          <p:cNvPr id="233479" name="Line 7"/>
          <p:cNvSpPr>
            <a:spLocks noChangeShapeType="1"/>
          </p:cNvSpPr>
          <p:nvPr/>
        </p:nvSpPr>
        <p:spPr bwMode="auto">
          <a:xfrm>
            <a:off x="5268913" y="3217863"/>
            <a:ext cx="2589212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33480" name="Line 8"/>
          <p:cNvSpPr>
            <a:spLocks noChangeShapeType="1"/>
          </p:cNvSpPr>
          <p:nvPr/>
        </p:nvSpPr>
        <p:spPr bwMode="auto">
          <a:xfrm>
            <a:off x="5268913" y="2913063"/>
            <a:ext cx="2589212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33481" name="Line 9"/>
          <p:cNvSpPr>
            <a:spLocks noChangeShapeType="1"/>
          </p:cNvSpPr>
          <p:nvPr/>
        </p:nvSpPr>
        <p:spPr bwMode="auto">
          <a:xfrm>
            <a:off x="5268913" y="2611438"/>
            <a:ext cx="2589212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33482" name="Freeform 10"/>
          <p:cNvSpPr>
            <a:spLocks/>
          </p:cNvSpPr>
          <p:nvPr/>
        </p:nvSpPr>
        <p:spPr bwMode="auto">
          <a:xfrm>
            <a:off x="5086350" y="2641600"/>
            <a:ext cx="488950" cy="879475"/>
          </a:xfrm>
          <a:custGeom>
            <a:avLst/>
            <a:gdLst>
              <a:gd name="T0" fmla="*/ 0 w 308"/>
              <a:gd name="T1" fmla="*/ 0 h 554"/>
              <a:gd name="T2" fmla="*/ 307 w 308"/>
              <a:gd name="T3" fmla="*/ 0 h 554"/>
              <a:gd name="T4" fmla="*/ 307 w 308"/>
              <a:gd name="T5" fmla="*/ 553 h 554"/>
              <a:gd name="T6" fmla="*/ 0 w 308"/>
              <a:gd name="T7" fmla="*/ 553 h 554"/>
              <a:gd name="T8" fmla="*/ 0 w 308"/>
              <a:gd name="T9" fmla="*/ 0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554">
                <a:moveTo>
                  <a:pt x="0" y="0"/>
                </a:moveTo>
                <a:lnTo>
                  <a:pt x="307" y="0"/>
                </a:lnTo>
                <a:lnTo>
                  <a:pt x="307" y="553"/>
                </a:lnTo>
                <a:lnTo>
                  <a:pt x="0" y="553"/>
                </a:lnTo>
                <a:lnTo>
                  <a:pt x="0" y="0"/>
                </a:lnTo>
              </a:path>
            </a:pathLst>
          </a:custGeom>
          <a:solidFill>
            <a:srgbClr val="DC0081"/>
          </a:solidFill>
          <a:ln w="12700" cap="rnd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33483" name="Freeform 11"/>
          <p:cNvSpPr>
            <a:spLocks/>
          </p:cNvSpPr>
          <p:nvPr/>
        </p:nvSpPr>
        <p:spPr bwMode="auto">
          <a:xfrm>
            <a:off x="5573713" y="3035300"/>
            <a:ext cx="485775" cy="485775"/>
          </a:xfrm>
          <a:custGeom>
            <a:avLst/>
            <a:gdLst>
              <a:gd name="T0" fmla="*/ 0 w 306"/>
              <a:gd name="T1" fmla="*/ 0 h 306"/>
              <a:gd name="T2" fmla="*/ 305 w 306"/>
              <a:gd name="T3" fmla="*/ 0 h 306"/>
              <a:gd name="T4" fmla="*/ 305 w 306"/>
              <a:gd name="T5" fmla="*/ 305 h 306"/>
              <a:gd name="T6" fmla="*/ 0 w 306"/>
              <a:gd name="T7" fmla="*/ 305 h 306"/>
              <a:gd name="T8" fmla="*/ 0 w 306"/>
              <a:gd name="T9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6" h="306">
                <a:moveTo>
                  <a:pt x="0" y="0"/>
                </a:moveTo>
                <a:lnTo>
                  <a:pt x="305" y="0"/>
                </a:lnTo>
                <a:lnTo>
                  <a:pt x="305" y="305"/>
                </a:lnTo>
                <a:lnTo>
                  <a:pt x="0" y="305"/>
                </a:lnTo>
                <a:lnTo>
                  <a:pt x="0" y="0"/>
                </a:lnTo>
              </a:path>
            </a:pathLst>
          </a:custGeom>
          <a:solidFill>
            <a:srgbClr val="DC0081"/>
          </a:solidFill>
          <a:ln w="12700" cap="rnd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33484" name="Freeform 12"/>
          <p:cNvSpPr>
            <a:spLocks/>
          </p:cNvSpPr>
          <p:nvPr/>
        </p:nvSpPr>
        <p:spPr bwMode="auto">
          <a:xfrm>
            <a:off x="6057900" y="3397250"/>
            <a:ext cx="488950" cy="123825"/>
          </a:xfrm>
          <a:custGeom>
            <a:avLst/>
            <a:gdLst>
              <a:gd name="T0" fmla="*/ 0 w 308"/>
              <a:gd name="T1" fmla="*/ 0 h 78"/>
              <a:gd name="T2" fmla="*/ 307 w 308"/>
              <a:gd name="T3" fmla="*/ 0 h 78"/>
              <a:gd name="T4" fmla="*/ 307 w 308"/>
              <a:gd name="T5" fmla="*/ 77 h 78"/>
              <a:gd name="T6" fmla="*/ 0 w 308"/>
              <a:gd name="T7" fmla="*/ 77 h 78"/>
              <a:gd name="T8" fmla="*/ 0 w 308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78">
                <a:moveTo>
                  <a:pt x="0" y="0"/>
                </a:moveTo>
                <a:lnTo>
                  <a:pt x="307" y="0"/>
                </a:lnTo>
                <a:lnTo>
                  <a:pt x="307" y="77"/>
                </a:lnTo>
                <a:lnTo>
                  <a:pt x="0" y="77"/>
                </a:lnTo>
                <a:lnTo>
                  <a:pt x="0" y="0"/>
                </a:lnTo>
              </a:path>
            </a:pathLst>
          </a:custGeom>
          <a:solidFill>
            <a:srgbClr val="DC0081"/>
          </a:solidFill>
          <a:ln w="12700" cap="rnd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33485" name="Freeform 13"/>
          <p:cNvSpPr>
            <a:spLocks/>
          </p:cNvSpPr>
          <p:nvPr/>
        </p:nvSpPr>
        <p:spPr bwMode="auto">
          <a:xfrm>
            <a:off x="6545263" y="3489325"/>
            <a:ext cx="488950" cy="31750"/>
          </a:xfrm>
          <a:custGeom>
            <a:avLst/>
            <a:gdLst>
              <a:gd name="T0" fmla="*/ 0 w 308"/>
              <a:gd name="T1" fmla="*/ 0 h 20"/>
              <a:gd name="T2" fmla="*/ 307 w 308"/>
              <a:gd name="T3" fmla="*/ 0 h 20"/>
              <a:gd name="T4" fmla="*/ 307 w 308"/>
              <a:gd name="T5" fmla="*/ 19 h 20"/>
              <a:gd name="T6" fmla="*/ 0 w 308"/>
              <a:gd name="T7" fmla="*/ 19 h 20"/>
              <a:gd name="T8" fmla="*/ 0 w 308"/>
              <a:gd name="T9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20">
                <a:moveTo>
                  <a:pt x="0" y="0"/>
                </a:moveTo>
                <a:lnTo>
                  <a:pt x="307" y="0"/>
                </a:lnTo>
                <a:lnTo>
                  <a:pt x="307" y="19"/>
                </a:lnTo>
                <a:lnTo>
                  <a:pt x="0" y="19"/>
                </a:lnTo>
                <a:lnTo>
                  <a:pt x="0" y="0"/>
                </a:lnTo>
              </a:path>
            </a:pathLst>
          </a:custGeom>
          <a:solidFill>
            <a:srgbClr val="DC0081"/>
          </a:solidFill>
          <a:ln w="12700" cap="rnd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33486" name="Line 14"/>
          <p:cNvSpPr>
            <a:spLocks noChangeShapeType="1"/>
          </p:cNvSpPr>
          <p:nvPr/>
        </p:nvSpPr>
        <p:spPr bwMode="auto">
          <a:xfrm>
            <a:off x="5086350" y="2794000"/>
            <a:ext cx="0" cy="5794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33487" name="Line 15"/>
          <p:cNvSpPr>
            <a:spLocks noChangeShapeType="1"/>
          </p:cNvSpPr>
          <p:nvPr/>
        </p:nvSpPr>
        <p:spPr bwMode="auto">
          <a:xfrm>
            <a:off x="5053013" y="3519488"/>
            <a:ext cx="1587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33488" name="Line 16"/>
          <p:cNvSpPr>
            <a:spLocks noChangeShapeType="1"/>
          </p:cNvSpPr>
          <p:nvPr/>
        </p:nvSpPr>
        <p:spPr bwMode="auto">
          <a:xfrm>
            <a:off x="5053013" y="3217863"/>
            <a:ext cx="1587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33489" name="Line 17"/>
          <p:cNvSpPr>
            <a:spLocks noChangeShapeType="1"/>
          </p:cNvSpPr>
          <p:nvPr/>
        </p:nvSpPr>
        <p:spPr bwMode="auto">
          <a:xfrm>
            <a:off x="5053013" y="2913063"/>
            <a:ext cx="1587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33490" name="Line 18"/>
          <p:cNvSpPr>
            <a:spLocks noChangeShapeType="1"/>
          </p:cNvSpPr>
          <p:nvPr/>
        </p:nvSpPr>
        <p:spPr bwMode="auto">
          <a:xfrm>
            <a:off x="5053013" y="2611438"/>
            <a:ext cx="1587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33491" name="Line 19"/>
          <p:cNvSpPr>
            <a:spLocks noChangeShapeType="1"/>
          </p:cNvSpPr>
          <p:nvPr/>
        </p:nvSpPr>
        <p:spPr bwMode="auto">
          <a:xfrm>
            <a:off x="5268913" y="3519488"/>
            <a:ext cx="2589212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33492" name="Line 20"/>
          <p:cNvSpPr>
            <a:spLocks noChangeShapeType="1"/>
          </p:cNvSpPr>
          <p:nvPr/>
        </p:nvSpPr>
        <p:spPr bwMode="auto">
          <a:xfrm flipV="1">
            <a:off x="5086350" y="3392488"/>
            <a:ext cx="0" cy="32861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33493" name="Line 21"/>
          <p:cNvSpPr>
            <a:spLocks noChangeShapeType="1"/>
          </p:cNvSpPr>
          <p:nvPr/>
        </p:nvSpPr>
        <p:spPr bwMode="auto">
          <a:xfrm flipV="1">
            <a:off x="5573713" y="3392488"/>
            <a:ext cx="0" cy="32861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33494" name="Line 22"/>
          <p:cNvSpPr>
            <a:spLocks noChangeShapeType="1"/>
          </p:cNvSpPr>
          <p:nvPr/>
        </p:nvSpPr>
        <p:spPr bwMode="auto">
          <a:xfrm flipV="1">
            <a:off x="6057900" y="3392488"/>
            <a:ext cx="0" cy="32861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33495" name="Line 23"/>
          <p:cNvSpPr>
            <a:spLocks noChangeShapeType="1"/>
          </p:cNvSpPr>
          <p:nvPr/>
        </p:nvSpPr>
        <p:spPr bwMode="auto">
          <a:xfrm flipV="1">
            <a:off x="6545263" y="3392488"/>
            <a:ext cx="0" cy="32861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33496" name="Line 24"/>
          <p:cNvSpPr>
            <a:spLocks noChangeShapeType="1"/>
          </p:cNvSpPr>
          <p:nvPr/>
        </p:nvSpPr>
        <p:spPr bwMode="auto">
          <a:xfrm flipV="1">
            <a:off x="7032625" y="3392488"/>
            <a:ext cx="0" cy="32861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33497" name="Line 25"/>
          <p:cNvSpPr>
            <a:spLocks noChangeShapeType="1"/>
          </p:cNvSpPr>
          <p:nvPr/>
        </p:nvSpPr>
        <p:spPr bwMode="auto">
          <a:xfrm flipV="1">
            <a:off x="7516813" y="3392488"/>
            <a:ext cx="0" cy="32861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33498" name="Line 26"/>
          <p:cNvSpPr>
            <a:spLocks noChangeShapeType="1"/>
          </p:cNvSpPr>
          <p:nvPr/>
        </p:nvSpPr>
        <p:spPr bwMode="auto">
          <a:xfrm flipV="1">
            <a:off x="8004175" y="3392488"/>
            <a:ext cx="0" cy="32861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33499" name="Rectangle 27"/>
          <p:cNvSpPr>
            <a:spLocks noChangeArrowheads="1"/>
          </p:cNvSpPr>
          <p:nvPr/>
        </p:nvSpPr>
        <p:spPr bwMode="auto">
          <a:xfrm>
            <a:off x="4624388" y="3344863"/>
            <a:ext cx="3714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1"/>
              <a:t> 0</a:t>
            </a:r>
          </a:p>
        </p:txBody>
      </p:sp>
      <p:sp>
        <p:nvSpPr>
          <p:cNvPr id="233500" name="Rectangle 28"/>
          <p:cNvSpPr>
            <a:spLocks noChangeArrowheads="1"/>
          </p:cNvSpPr>
          <p:nvPr/>
        </p:nvSpPr>
        <p:spPr bwMode="auto">
          <a:xfrm>
            <a:off x="4624388" y="3043238"/>
            <a:ext cx="3714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1"/>
              <a:t>.2</a:t>
            </a:r>
          </a:p>
        </p:txBody>
      </p:sp>
      <p:sp>
        <p:nvSpPr>
          <p:cNvPr id="233501" name="Rectangle 29"/>
          <p:cNvSpPr>
            <a:spLocks noChangeArrowheads="1"/>
          </p:cNvSpPr>
          <p:nvPr/>
        </p:nvSpPr>
        <p:spPr bwMode="auto">
          <a:xfrm>
            <a:off x="4624388" y="2738438"/>
            <a:ext cx="3714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1"/>
              <a:t>.4</a:t>
            </a:r>
          </a:p>
        </p:txBody>
      </p:sp>
      <p:sp>
        <p:nvSpPr>
          <p:cNvPr id="233502" name="Rectangle 30"/>
          <p:cNvSpPr>
            <a:spLocks noChangeArrowheads="1"/>
          </p:cNvSpPr>
          <p:nvPr/>
        </p:nvSpPr>
        <p:spPr bwMode="auto">
          <a:xfrm>
            <a:off x="4624388" y="2436813"/>
            <a:ext cx="3714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1"/>
              <a:t>.6</a:t>
            </a:r>
          </a:p>
        </p:txBody>
      </p:sp>
      <p:sp>
        <p:nvSpPr>
          <p:cNvPr id="233503" name="Rectangle 31"/>
          <p:cNvSpPr>
            <a:spLocks noChangeArrowheads="1"/>
          </p:cNvSpPr>
          <p:nvPr/>
        </p:nvSpPr>
        <p:spPr bwMode="auto">
          <a:xfrm>
            <a:off x="5175250" y="3687763"/>
            <a:ext cx="3079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1"/>
              <a:t>0</a:t>
            </a:r>
          </a:p>
        </p:txBody>
      </p:sp>
      <p:sp>
        <p:nvSpPr>
          <p:cNvPr id="233504" name="Rectangle 32"/>
          <p:cNvSpPr>
            <a:spLocks noChangeArrowheads="1"/>
          </p:cNvSpPr>
          <p:nvPr/>
        </p:nvSpPr>
        <p:spPr bwMode="auto">
          <a:xfrm>
            <a:off x="5662613" y="3687763"/>
            <a:ext cx="3079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1"/>
              <a:t>1</a:t>
            </a:r>
          </a:p>
        </p:txBody>
      </p:sp>
      <p:sp>
        <p:nvSpPr>
          <p:cNvPr id="233505" name="Rectangle 33"/>
          <p:cNvSpPr>
            <a:spLocks noChangeArrowheads="1"/>
          </p:cNvSpPr>
          <p:nvPr/>
        </p:nvSpPr>
        <p:spPr bwMode="auto">
          <a:xfrm>
            <a:off x="6146800" y="3687763"/>
            <a:ext cx="3079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1"/>
              <a:t>2</a:t>
            </a:r>
          </a:p>
        </p:txBody>
      </p:sp>
      <p:sp>
        <p:nvSpPr>
          <p:cNvPr id="233506" name="Rectangle 34"/>
          <p:cNvSpPr>
            <a:spLocks noChangeArrowheads="1"/>
          </p:cNvSpPr>
          <p:nvPr/>
        </p:nvSpPr>
        <p:spPr bwMode="auto">
          <a:xfrm>
            <a:off x="6634163" y="3687763"/>
            <a:ext cx="3079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1"/>
              <a:t>3</a:t>
            </a:r>
          </a:p>
        </p:txBody>
      </p:sp>
      <p:sp>
        <p:nvSpPr>
          <p:cNvPr id="233507" name="Rectangle 35"/>
          <p:cNvSpPr>
            <a:spLocks noChangeArrowheads="1"/>
          </p:cNvSpPr>
          <p:nvPr/>
        </p:nvSpPr>
        <p:spPr bwMode="auto">
          <a:xfrm>
            <a:off x="7121525" y="3687763"/>
            <a:ext cx="3079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1"/>
              <a:t>4</a:t>
            </a:r>
          </a:p>
        </p:txBody>
      </p:sp>
      <p:sp>
        <p:nvSpPr>
          <p:cNvPr id="233508" name="Rectangle 36"/>
          <p:cNvSpPr>
            <a:spLocks noChangeArrowheads="1"/>
          </p:cNvSpPr>
          <p:nvPr/>
        </p:nvSpPr>
        <p:spPr bwMode="auto">
          <a:xfrm>
            <a:off x="7607300" y="3687763"/>
            <a:ext cx="3079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1"/>
              <a:t>5</a:t>
            </a:r>
          </a:p>
        </p:txBody>
      </p:sp>
      <p:sp>
        <p:nvSpPr>
          <p:cNvPr id="233509" name="Rectangle 37"/>
          <p:cNvSpPr>
            <a:spLocks noChangeArrowheads="1"/>
          </p:cNvSpPr>
          <p:nvPr/>
        </p:nvSpPr>
        <p:spPr bwMode="auto">
          <a:xfrm>
            <a:off x="8018463" y="3344863"/>
            <a:ext cx="3333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1"/>
              <a:t>X</a:t>
            </a:r>
          </a:p>
        </p:txBody>
      </p:sp>
      <p:sp>
        <p:nvSpPr>
          <p:cNvPr id="233510" name="Rectangle 38"/>
          <p:cNvSpPr>
            <a:spLocks noChangeArrowheads="1"/>
          </p:cNvSpPr>
          <p:nvPr/>
        </p:nvSpPr>
        <p:spPr bwMode="auto">
          <a:xfrm>
            <a:off x="4816475" y="2208213"/>
            <a:ext cx="638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1"/>
              <a:t>P(X)</a:t>
            </a:r>
          </a:p>
        </p:txBody>
      </p:sp>
      <p:sp>
        <p:nvSpPr>
          <p:cNvPr id="233511" name="Line 39"/>
          <p:cNvSpPr>
            <a:spLocks noChangeShapeType="1"/>
          </p:cNvSpPr>
          <p:nvPr/>
        </p:nvSpPr>
        <p:spPr bwMode="auto">
          <a:xfrm>
            <a:off x="5267325" y="5505450"/>
            <a:ext cx="2592388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33512" name="Line 40"/>
          <p:cNvSpPr>
            <a:spLocks noChangeShapeType="1"/>
          </p:cNvSpPr>
          <p:nvPr/>
        </p:nvSpPr>
        <p:spPr bwMode="auto">
          <a:xfrm>
            <a:off x="5267325" y="5200650"/>
            <a:ext cx="2592388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33513" name="Line 41"/>
          <p:cNvSpPr>
            <a:spLocks noChangeShapeType="1"/>
          </p:cNvSpPr>
          <p:nvPr/>
        </p:nvSpPr>
        <p:spPr bwMode="auto">
          <a:xfrm>
            <a:off x="5267325" y="4897438"/>
            <a:ext cx="2592388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33514" name="Freeform 42"/>
          <p:cNvSpPr>
            <a:spLocks/>
          </p:cNvSpPr>
          <p:nvPr/>
        </p:nvSpPr>
        <p:spPr bwMode="auto">
          <a:xfrm>
            <a:off x="5084763" y="5761038"/>
            <a:ext cx="488950" cy="47625"/>
          </a:xfrm>
          <a:custGeom>
            <a:avLst/>
            <a:gdLst>
              <a:gd name="T0" fmla="*/ 0 w 308"/>
              <a:gd name="T1" fmla="*/ 0 h 30"/>
              <a:gd name="T2" fmla="*/ 307 w 308"/>
              <a:gd name="T3" fmla="*/ 0 h 30"/>
              <a:gd name="T4" fmla="*/ 307 w 308"/>
              <a:gd name="T5" fmla="*/ 29 h 30"/>
              <a:gd name="T6" fmla="*/ 0 w 308"/>
              <a:gd name="T7" fmla="*/ 29 h 30"/>
              <a:gd name="T8" fmla="*/ 0 w 308"/>
              <a:gd name="T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30">
                <a:moveTo>
                  <a:pt x="0" y="0"/>
                </a:moveTo>
                <a:lnTo>
                  <a:pt x="307" y="0"/>
                </a:lnTo>
                <a:lnTo>
                  <a:pt x="307" y="29"/>
                </a:lnTo>
                <a:lnTo>
                  <a:pt x="0" y="29"/>
                </a:lnTo>
                <a:lnTo>
                  <a:pt x="0" y="0"/>
                </a:lnTo>
              </a:path>
            </a:pathLst>
          </a:custGeom>
          <a:solidFill>
            <a:srgbClr val="DC0081"/>
          </a:solidFill>
          <a:ln w="12700" cap="rnd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33515" name="Freeform 43"/>
          <p:cNvSpPr>
            <a:spLocks/>
          </p:cNvSpPr>
          <p:nvPr/>
        </p:nvSpPr>
        <p:spPr bwMode="auto">
          <a:xfrm>
            <a:off x="5572125" y="5568950"/>
            <a:ext cx="487363" cy="239713"/>
          </a:xfrm>
          <a:custGeom>
            <a:avLst/>
            <a:gdLst>
              <a:gd name="T0" fmla="*/ 0 w 307"/>
              <a:gd name="T1" fmla="*/ 0 h 151"/>
              <a:gd name="T2" fmla="*/ 306 w 307"/>
              <a:gd name="T3" fmla="*/ 0 h 151"/>
              <a:gd name="T4" fmla="*/ 306 w 307"/>
              <a:gd name="T5" fmla="*/ 150 h 151"/>
              <a:gd name="T6" fmla="*/ 0 w 307"/>
              <a:gd name="T7" fmla="*/ 150 h 151"/>
              <a:gd name="T8" fmla="*/ 0 w 307"/>
              <a:gd name="T9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7" h="151">
                <a:moveTo>
                  <a:pt x="0" y="0"/>
                </a:moveTo>
                <a:lnTo>
                  <a:pt x="306" y="0"/>
                </a:lnTo>
                <a:lnTo>
                  <a:pt x="306" y="150"/>
                </a:lnTo>
                <a:lnTo>
                  <a:pt x="0" y="150"/>
                </a:lnTo>
                <a:lnTo>
                  <a:pt x="0" y="0"/>
                </a:lnTo>
              </a:path>
            </a:pathLst>
          </a:custGeom>
          <a:solidFill>
            <a:srgbClr val="DC0081"/>
          </a:solidFill>
          <a:ln w="12700" cap="rnd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33516" name="Freeform 44"/>
          <p:cNvSpPr>
            <a:spLocks/>
          </p:cNvSpPr>
          <p:nvPr/>
        </p:nvSpPr>
        <p:spPr bwMode="auto">
          <a:xfrm>
            <a:off x="6057900" y="5334000"/>
            <a:ext cx="488950" cy="474663"/>
          </a:xfrm>
          <a:custGeom>
            <a:avLst/>
            <a:gdLst>
              <a:gd name="T0" fmla="*/ 0 w 308"/>
              <a:gd name="T1" fmla="*/ 0 h 299"/>
              <a:gd name="T2" fmla="*/ 307 w 308"/>
              <a:gd name="T3" fmla="*/ 0 h 299"/>
              <a:gd name="T4" fmla="*/ 307 w 308"/>
              <a:gd name="T5" fmla="*/ 298 h 299"/>
              <a:gd name="T6" fmla="*/ 0 w 308"/>
              <a:gd name="T7" fmla="*/ 298 h 299"/>
              <a:gd name="T8" fmla="*/ 0 w 308"/>
              <a:gd name="T9" fmla="*/ 0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299">
                <a:moveTo>
                  <a:pt x="0" y="0"/>
                </a:moveTo>
                <a:lnTo>
                  <a:pt x="307" y="0"/>
                </a:lnTo>
                <a:lnTo>
                  <a:pt x="307" y="298"/>
                </a:lnTo>
                <a:lnTo>
                  <a:pt x="0" y="298"/>
                </a:lnTo>
                <a:lnTo>
                  <a:pt x="0" y="0"/>
                </a:lnTo>
              </a:path>
            </a:pathLst>
          </a:custGeom>
          <a:solidFill>
            <a:srgbClr val="DC0081"/>
          </a:solidFill>
          <a:ln w="12700" cap="rnd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33517" name="Freeform 45"/>
          <p:cNvSpPr>
            <a:spLocks/>
          </p:cNvSpPr>
          <p:nvPr/>
        </p:nvSpPr>
        <p:spPr bwMode="auto">
          <a:xfrm>
            <a:off x="6545263" y="5334000"/>
            <a:ext cx="490537" cy="474663"/>
          </a:xfrm>
          <a:custGeom>
            <a:avLst/>
            <a:gdLst>
              <a:gd name="T0" fmla="*/ 0 w 309"/>
              <a:gd name="T1" fmla="*/ 0 h 299"/>
              <a:gd name="T2" fmla="*/ 308 w 309"/>
              <a:gd name="T3" fmla="*/ 0 h 299"/>
              <a:gd name="T4" fmla="*/ 308 w 309"/>
              <a:gd name="T5" fmla="*/ 298 h 299"/>
              <a:gd name="T6" fmla="*/ 0 w 309"/>
              <a:gd name="T7" fmla="*/ 298 h 299"/>
              <a:gd name="T8" fmla="*/ 0 w 309"/>
              <a:gd name="T9" fmla="*/ 0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9" h="299">
                <a:moveTo>
                  <a:pt x="0" y="0"/>
                </a:moveTo>
                <a:lnTo>
                  <a:pt x="308" y="0"/>
                </a:lnTo>
                <a:lnTo>
                  <a:pt x="308" y="298"/>
                </a:lnTo>
                <a:lnTo>
                  <a:pt x="0" y="298"/>
                </a:lnTo>
                <a:lnTo>
                  <a:pt x="0" y="0"/>
                </a:lnTo>
              </a:path>
            </a:pathLst>
          </a:custGeom>
          <a:solidFill>
            <a:srgbClr val="DC0081"/>
          </a:solidFill>
          <a:ln w="12700" cap="rnd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33518" name="Freeform 46"/>
          <p:cNvSpPr>
            <a:spLocks/>
          </p:cNvSpPr>
          <p:nvPr/>
        </p:nvSpPr>
        <p:spPr bwMode="auto">
          <a:xfrm>
            <a:off x="7034213" y="5568950"/>
            <a:ext cx="485775" cy="239713"/>
          </a:xfrm>
          <a:custGeom>
            <a:avLst/>
            <a:gdLst>
              <a:gd name="T0" fmla="*/ 0 w 306"/>
              <a:gd name="T1" fmla="*/ 0 h 151"/>
              <a:gd name="T2" fmla="*/ 305 w 306"/>
              <a:gd name="T3" fmla="*/ 0 h 151"/>
              <a:gd name="T4" fmla="*/ 305 w 306"/>
              <a:gd name="T5" fmla="*/ 150 h 151"/>
              <a:gd name="T6" fmla="*/ 0 w 306"/>
              <a:gd name="T7" fmla="*/ 150 h 151"/>
              <a:gd name="T8" fmla="*/ 0 w 306"/>
              <a:gd name="T9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6" h="151">
                <a:moveTo>
                  <a:pt x="0" y="0"/>
                </a:moveTo>
                <a:lnTo>
                  <a:pt x="305" y="0"/>
                </a:lnTo>
                <a:lnTo>
                  <a:pt x="305" y="150"/>
                </a:lnTo>
                <a:lnTo>
                  <a:pt x="0" y="150"/>
                </a:lnTo>
                <a:lnTo>
                  <a:pt x="0" y="0"/>
                </a:lnTo>
              </a:path>
            </a:pathLst>
          </a:custGeom>
          <a:solidFill>
            <a:srgbClr val="DC0081"/>
          </a:solidFill>
          <a:ln w="12700" cap="rnd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33519" name="Freeform 47"/>
          <p:cNvSpPr>
            <a:spLocks/>
          </p:cNvSpPr>
          <p:nvPr/>
        </p:nvSpPr>
        <p:spPr bwMode="auto">
          <a:xfrm>
            <a:off x="7518400" y="5761038"/>
            <a:ext cx="488950" cy="47625"/>
          </a:xfrm>
          <a:custGeom>
            <a:avLst/>
            <a:gdLst>
              <a:gd name="T0" fmla="*/ 0 w 308"/>
              <a:gd name="T1" fmla="*/ 0 h 30"/>
              <a:gd name="T2" fmla="*/ 307 w 308"/>
              <a:gd name="T3" fmla="*/ 0 h 30"/>
              <a:gd name="T4" fmla="*/ 307 w 308"/>
              <a:gd name="T5" fmla="*/ 29 h 30"/>
              <a:gd name="T6" fmla="*/ 0 w 308"/>
              <a:gd name="T7" fmla="*/ 29 h 30"/>
              <a:gd name="T8" fmla="*/ 0 w 308"/>
              <a:gd name="T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30">
                <a:moveTo>
                  <a:pt x="0" y="0"/>
                </a:moveTo>
                <a:lnTo>
                  <a:pt x="307" y="0"/>
                </a:lnTo>
                <a:lnTo>
                  <a:pt x="307" y="29"/>
                </a:lnTo>
                <a:lnTo>
                  <a:pt x="0" y="29"/>
                </a:lnTo>
                <a:lnTo>
                  <a:pt x="0" y="0"/>
                </a:lnTo>
              </a:path>
            </a:pathLst>
          </a:custGeom>
          <a:solidFill>
            <a:srgbClr val="DC0081"/>
          </a:solidFill>
          <a:ln w="12700" cap="rnd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33520" name="Line 48"/>
          <p:cNvSpPr>
            <a:spLocks noChangeShapeType="1"/>
          </p:cNvSpPr>
          <p:nvPr/>
        </p:nvSpPr>
        <p:spPr bwMode="auto">
          <a:xfrm>
            <a:off x="5084763" y="5080000"/>
            <a:ext cx="0" cy="58102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33521" name="Line 49"/>
          <p:cNvSpPr>
            <a:spLocks noChangeShapeType="1"/>
          </p:cNvSpPr>
          <p:nvPr/>
        </p:nvSpPr>
        <p:spPr bwMode="auto">
          <a:xfrm>
            <a:off x="5051425" y="5807075"/>
            <a:ext cx="1588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33522" name="Line 50"/>
          <p:cNvSpPr>
            <a:spLocks noChangeShapeType="1"/>
          </p:cNvSpPr>
          <p:nvPr/>
        </p:nvSpPr>
        <p:spPr bwMode="auto">
          <a:xfrm>
            <a:off x="5051425" y="5505450"/>
            <a:ext cx="1588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33523" name="Line 51"/>
          <p:cNvSpPr>
            <a:spLocks noChangeShapeType="1"/>
          </p:cNvSpPr>
          <p:nvPr/>
        </p:nvSpPr>
        <p:spPr bwMode="auto">
          <a:xfrm>
            <a:off x="5051425" y="5200650"/>
            <a:ext cx="1588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33524" name="Line 52"/>
          <p:cNvSpPr>
            <a:spLocks noChangeShapeType="1"/>
          </p:cNvSpPr>
          <p:nvPr/>
        </p:nvSpPr>
        <p:spPr bwMode="auto">
          <a:xfrm>
            <a:off x="5051425" y="4897438"/>
            <a:ext cx="1588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33525" name="Line 53"/>
          <p:cNvSpPr>
            <a:spLocks noChangeShapeType="1"/>
          </p:cNvSpPr>
          <p:nvPr/>
        </p:nvSpPr>
        <p:spPr bwMode="auto">
          <a:xfrm>
            <a:off x="5267325" y="5807075"/>
            <a:ext cx="2592388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33526" name="Line 54"/>
          <p:cNvSpPr>
            <a:spLocks noChangeShapeType="1"/>
          </p:cNvSpPr>
          <p:nvPr/>
        </p:nvSpPr>
        <p:spPr bwMode="auto">
          <a:xfrm flipV="1">
            <a:off x="5084763" y="5680075"/>
            <a:ext cx="0" cy="32861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33527" name="Line 55"/>
          <p:cNvSpPr>
            <a:spLocks noChangeShapeType="1"/>
          </p:cNvSpPr>
          <p:nvPr/>
        </p:nvSpPr>
        <p:spPr bwMode="auto">
          <a:xfrm flipV="1">
            <a:off x="5572125" y="5680075"/>
            <a:ext cx="0" cy="32861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33528" name="Line 56"/>
          <p:cNvSpPr>
            <a:spLocks noChangeShapeType="1"/>
          </p:cNvSpPr>
          <p:nvPr/>
        </p:nvSpPr>
        <p:spPr bwMode="auto">
          <a:xfrm flipV="1">
            <a:off x="6057900" y="5680075"/>
            <a:ext cx="0" cy="32861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33529" name="Line 57"/>
          <p:cNvSpPr>
            <a:spLocks noChangeShapeType="1"/>
          </p:cNvSpPr>
          <p:nvPr/>
        </p:nvSpPr>
        <p:spPr bwMode="auto">
          <a:xfrm flipV="1">
            <a:off x="6545263" y="5680075"/>
            <a:ext cx="0" cy="32861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33530" name="Line 58"/>
          <p:cNvSpPr>
            <a:spLocks noChangeShapeType="1"/>
          </p:cNvSpPr>
          <p:nvPr/>
        </p:nvSpPr>
        <p:spPr bwMode="auto">
          <a:xfrm flipV="1">
            <a:off x="7034213" y="5680075"/>
            <a:ext cx="0" cy="32861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33531" name="Line 59"/>
          <p:cNvSpPr>
            <a:spLocks noChangeShapeType="1"/>
          </p:cNvSpPr>
          <p:nvPr/>
        </p:nvSpPr>
        <p:spPr bwMode="auto">
          <a:xfrm flipV="1">
            <a:off x="7518400" y="5680075"/>
            <a:ext cx="0" cy="32861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33532" name="Line 60"/>
          <p:cNvSpPr>
            <a:spLocks noChangeShapeType="1"/>
          </p:cNvSpPr>
          <p:nvPr/>
        </p:nvSpPr>
        <p:spPr bwMode="auto">
          <a:xfrm flipV="1">
            <a:off x="8005763" y="5680075"/>
            <a:ext cx="0" cy="32861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33533" name="Rectangle 61"/>
          <p:cNvSpPr>
            <a:spLocks noChangeArrowheads="1"/>
          </p:cNvSpPr>
          <p:nvPr/>
        </p:nvSpPr>
        <p:spPr bwMode="auto">
          <a:xfrm>
            <a:off x="4622800" y="5329238"/>
            <a:ext cx="3714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1"/>
              <a:t>.2</a:t>
            </a:r>
          </a:p>
        </p:txBody>
      </p:sp>
      <p:sp>
        <p:nvSpPr>
          <p:cNvPr id="233534" name="Rectangle 62"/>
          <p:cNvSpPr>
            <a:spLocks noChangeArrowheads="1"/>
          </p:cNvSpPr>
          <p:nvPr/>
        </p:nvSpPr>
        <p:spPr bwMode="auto">
          <a:xfrm>
            <a:off x="4622800" y="5024438"/>
            <a:ext cx="3714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1"/>
              <a:t>.4</a:t>
            </a:r>
          </a:p>
        </p:txBody>
      </p:sp>
      <p:sp>
        <p:nvSpPr>
          <p:cNvPr id="233535" name="Rectangle 63"/>
          <p:cNvSpPr>
            <a:spLocks noChangeArrowheads="1"/>
          </p:cNvSpPr>
          <p:nvPr/>
        </p:nvSpPr>
        <p:spPr bwMode="auto">
          <a:xfrm>
            <a:off x="4622800" y="4722813"/>
            <a:ext cx="3714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1"/>
              <a:t>.6</a:t>
            </a:r>
          </a:p>
        </p:txBody>
      </p:sp>
      <p:sp>
        <p:nvSpPr>
          <p:cNvPr id="233536" name="Rectangle 64"/>
          <p:cNvSpPr>
            <a:spLocks noChangeArrowheads="1"/>
          </p:cNvSpPr>
          <p:nvPr/>
        </p:nvSpPr>
        <p:spPr bwMode="auto">
          <a:xfrm>
            <a:off x="5173663" y="5975350"/>
            <a:ext cx="307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1"/>
              <a:t>0</a:t>
            </a:r>
          </a:p>
        </p:txBody>
      </p:sp>
      <p:sp>
        <p:nvSpPr>
          <p:cNvPr id="233537" name="Rectangle 65"/>
          <p:cNvSpPr>
            <a:spLocks noChangeArrowheads="1"/>
          </p:cNvSpPr>
          <p:nvPr/>
        </p:nvSpPr>
        <p:spPr bwMode="auto">
          <a:xfrm>
            <a:off x="5662613" y="5975350"/>
            <a:ext cx="307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1"/>
              <a:t>1</a:t>
            </a:r>
          </a:p>
        </p:txBody>
      </p:sp>
      <p:sp>
        <p:nvSpPr>
          <p:cNvPr id="233538" name="Rectangle 66"/>
          <p:cNvSpPr>
            <a:spLocks noChangeArrowheads="1"/>
          </p:cNvSpPr>
          <p:nvPr/>
        </p:nvSpPr>
        <p:spPr bwMode="auto">
          <a:xfrm>
            <a:off x="6146800" y="5975350"/>
            <a:ext cx="307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1"/>
              <a:t>2</a:t>
            </a:r>
          </a:p>
        </p:txBody>
      </p:sp>
      <p:sp>
        <p:nvSpPr>
          <p:cNvPr id="233539" name="Rectangle 67"/>
          <p:cNvSpPr>
            <a:spLocks noChangeArrowheads="1"/>
          </p:cNvSpPr>
          <p:nvPr/>
        </p:nvSpPr>
        <p:spPr bwMode="auto">
          <a:xfrm>
            <a:off x="6635750" y="5975350"/>
            <a:ext cx="307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1"/>
              <a:t>3</a:t>
            </a:r>
          </a:p>
        </p:txBody>
      </p:sp>
      <p:sp>
        <p:nvSpPr>
          <p:cNvPr id="233540" name="Rectangle 68"/>
          <p:cNvSpPr>
            <a:spLocks noChangeArrowheads="1"/>
          </p:cNvSpPr>
          <p:nvPr/>
        </p:nvSpPr>
        <p:spPr bwMode="auto">
          <a:xfrm>
            <a:off x="7123113" y="5975350"/>
            <a:ext cx="307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1"/>
              <a:t>4</a:t>
            </a:r>
          </a:p>
        </p:txBody>
      </p:sp>
      <p:sp>
        <p:nvSpPr>
          <p:cNvPr id="233541" name="Rectangle 69"/>
          <p:cNvSpPr>
            <a:spLocks noChangeArrowheads="1"/>
          </p:cNvSpPr>
          <p:nvPr/>
        </p:nvSpPr>
        <p:spPr bwMode="auto">
          <a:xfrm>
            <a:off x="7607300" y="5975350"/>
            <a:ext cx="307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1"/>
              <a:t>5</a:t>
            </a:r>
          </a:p>
        </p:txBody>
      </p:sp>
      <p:sp>
        <p:nvSpPr>
          <p:cNvPr id="233542" name="Rectangle 70"/>
          <p:cNvSpPr>
            <a:spLocks noChangeArrowheads="1"/>
          </p:cNvSpPr>
          <p:nvPr/>
        </p:nvSpPr>
        <p:spPr bwMode="auto">
          <a:xfrm>
            <a:off x="8020050" y="5630863"/>
            <a:ext cx="3333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1"/>
              <a:t>X</a:t>
            </a:r>
          </a:p>
        </p:txBody>
      </p:sp>
      <p:sp>
        <p:nvSpPr>
          <p:cNvPr id="233543" name="Rectangle 71"/>
          <p:cNvSpPr>
            <a:spLocks noChangeArrowheads="1"/>
          </p:cNvSpPr>
          <p:nvPr/>
        </p:nvSpPr>
        <p:spPr bwMode="auto">
          <a:xfrm>
            <a:off x="4829175" y="4494213"/>
            <a:ext cx="638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1"/>
              <a:t>P(X)</a:t>
            </a:r>
          </a:p>
        </p:txBody>
      </p:sp>
      <p:sp>
        <p:nvSpPr>
          <p:cNvPr id="233544" name="Rectangle 72"/>
          <p:cNvSpPr>
            <a:spLocks noChangeArrowheads="1"/>
          </p:cNvSpPr>
          <p:nvPr/>
        </p:nvSpPr>
        <p:spPr bwMode="auto">
          <a:xfrm>
            <a:off x="4676775" y="5648325"/>
            <a:ext cx="307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1"/>
              <a:t>0</a:t>
            </a:r>
          </a:p>
        </p:txBody>
      </p:sp>
      <p:graphicFrame>
        <p:nvGraphicFramePr>
          <p:cNvPr id="233550" name="Object 78"/>
          <p:cNvGraphicFramePr>
            <a:graphicFrameLocks noChangeAspect="1"/>
          </p:cNvGraphicFramePr>
          <p:nvPr/>
        </p:nvGraphicFramePr>
        <p:xfrm>
          <a:off x="949325" y="2133600"/>
          <a:ext cx="30845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81" name="Equation" r:id="rId4" imgW="1384200" imgH="203040" progId="Equation.3">
                  <p:embed/>
                </p:oleObj>
              </mc:Choice>
              <mc:Fallback>
                <p:oleObj name="Equation" r:id="rId4" imgW="1384200" imgH="203040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2133600"/>
                        <a:ext cx="3084513" cy="450850"/>
                      </a:xfrm>
                      <a:prstGeom prst="rect">
                        <a:avLst/>
                      </a:prstGeom>
                      <a:solidFill>
                        <a:srgbClr val="FFFFCD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553" name="Object 81"/>
          <p:cNvGraphicFramePr>
            <a:graphicFrameLocks noChangeAspect="1"/>
          </p:cNvGraphicFramePr>
          <p:nvPr/>
        </p:nvGraphicFramePr>
        <p:xfrm>
          <a:off x="906463" y="2871788"/>
          <a:ext cx="339883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82" name="Equation" r:id="rId6" imgW="1777680" imgH="507960" progId="Equation.3">
                  <p:embed/>
                </p:oleObj>
              </mc:Choice>
              <mc:Fallback>
                <p:oleObj name="Equation" r:id="rId6" imgW="1777680" imgH="507960" progId="Equation.3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2871788"/>
                        <a:ext cx="3398837" cy="9652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555" name="Object 83"/>
          <p:cNvGraphicFramePr>
            <a:graphicFrameLocks noChangeAspect="1"/>
          </p:cNvGraphicFramePr>
          <p:nvPr/>
        </p:nvGraphicFramePr>
        <p:xfrm>
          <a:off x="949325" y="4419600"/>
          <a:ext cx="30845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83" name="Equation" r:id="rId8" imgW="1384200" imgH="203040" progId="Equation.3">
                  <p:embed/>
                </p:oleObj>
              </mc:Choice>
              <mc:Fallback>
                <p:oleObj name="Equation" r:id="rId8" imgW="1384200" imgH="203040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4419600"/>
                        <a:ext cx="3084513" cy="450850"/>
                      </a:xfrm>
                      <a:prstGeom prst="rect">
                        <a:avLst/>
                      </a:prstGeom>
                      <a:solidFill>
                        <a:srgbClr val="FFFFCD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556" name="Object 84"/>
          <p:cNvGraphicFramePr>
            <a:graphicFrameLocks noChangeAspect="1"/>
          </p:cNvGraphicFramePr>
          <p:nvPr/>
        </p:nvGraphicFramePr>
        <p:xfrm>
          <a:off x="906463" y="5157788"/>
          <a:ext cx="339883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84" name="Equation" r:id="rId10" imgW="1777680" imgH="507960" progId="Equation.3">
                  <p:embed/>
                </p:oleObj>
              </mc:Choice>
              <mc:Fallback>
                <p:oleObj name="Equation" r:id="rId10" imgW="1777680" imgH="507960" progId="Equation.3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5157788"/>
                        <a:ext cx="3398837" cy="9652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557" name="Line 85"/>
          <p:cNvSpPr>
            <a:spLocks noChangeShapeType="1"/>
          </p:cNvSpPr>
          <p:nvPr/>
        </p:nvSpPr>
        <p:spPr bwMode="auto">
          <a:xfrm>
            <a:off x="685800" y="4191000"/>
            <a:ext cx="78486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33559" name="Rectangle 87"/>
          <p:cNvSpPr>
            <a:spLocks noGrp="1" noChangeArrowheads="1"/>
          </p:cNvSpPr>
          <p:nvPr>
            <p:ph type="title"/>
          </p:nvPr>
        </p:nvSpPr>
        <p:spPr>
          <a:xfrm>
            <a:off x="1447800" y="381000"/>
            <a:ext cx="7315200" cy="7620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Binomial Characteristics</a:t>
            </a:r>
          </a:p>
        </p:txBody>
      </p:sp>
      <p:sp>
        <p:nvSpPr>
          <p:cNvPr id="233560" name="Text Box 88"/>
          <p:cNvSpPr txBox="1">
            <a:spLocks noChangeArrowheads="1"/>
          </p:cNvSpPr>
          <p:nvPr/>
        </p:nvSpPr>
        <p:spPr bwMode="auto">
          <a:xfrm>
            <a:off x="1371600" y="1524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Examples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FAF69E61-8B3A-4A22-906A-A83E1B889F9C}" type="slidenum">
              <a:rPr lang="en-US"/>
              <a:pPr/>
              <a:t>14</a:t>
            </a:fld>
            <a:endParaRPr lang="en-US"/>
          </a:p>
        </p:txBody>
      </p:sp>
      <p:sp>
        <p:nvSpPr>
          <p:cNvPr id="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230557" name="Rectangle 157"/>
          <p:cNvSpPr>
            <a:spLocks noChangeArrowheads="1"/>
          </p:cNvSpPr>
          <p:nvPr/>
        </p:nvSpPr>
        <p:spPr bwMode="auto">
          <a:xfrm>
            <a:off x="1447800" y="2819400"/>
            <a:ext cx="4114800" cy="228600"/>
          </a:xfrm>
          <a:prstGeom prst="rect">
            <a:avLst/>
          </a:prstGeom>
          <a:solidFill>
            <a:srgbClr val="FFFF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30558" name="Rectangle 158"/>
          <p:cNvSpPr>
            <a:spLocks noChangeArrowheads="1"/>
          </p:cNvSpPr>
          <p:nvPr/>
        </p:nvSpPr>
        <p:spPr bwMode="auto">
          <a:xfrm>
            <a:off x="4953000" y="1905000"/>
            <a:ext cx="609600" cy="1143000"/>
          </a:xfrm>
          <a:prstGeom prst="rect">
            <a:avLst/>
          </a:prstGeom>
          <a:solidFill>
            <a:srgbClr val="FFFF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30559" name="Rectangle 159"/>
          <p:cNvSpPr>
            <a:spLocks noChangeArrowheads="1"/>
          </p:cNvSpPr>
          <p:nvPr/>
        </p:nvSpPr>
        <p:spPr bwMode="auto">
          <a:xfrm>
            <a:off x="4953000" y="2819400"/>
            <a:ext cx="609600" cy="228600"/>
          </a:xfrm>
          <a:prstGeom prst="rect">
            <a:avLst/>
          </a:prstGeom>
          <a:solidFill>
            <a:srgbClr val="FFFFCD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30560" name="Rectangle 160"/>
          <p:cNvSpPr>
            <a:spLocks noChangeArrowheads="1"/>
          </p:cNvSpPr>
          <p:nvPr/>
        </p:nvSpPr>
        <p:spPr bwMode="auto">
          <a:xfrm>
            <a:off x="3505200" y="3886200"/>
            <a:ext cx="4800600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30561" name="Rectangle 161"/>
          <p:cNvSpPr>
            <a:spLocks noChangeArrowheads="1"/>
          </p:cNvSpPr>
          <p:nvPr/>
        </p:nvSpPr>
        <p:spPr bwMode="auto">
          <a:xfrm flipV="1">
            <a:off x="3505200" y="3962400"/>
            <a:ext cx="609600" cy="9144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30562" name="Rectangle 162"/>
          <p:cNvSpPr>
            <a:spLocks noChangeArrowheads="1"/>
          </p:cNvSpPr>
          <p:nvPr/>
        </p:nvSpPr>
        <p:spPr bwMode="auto">
          <a:xfrm flipV="1">
            <a:off x="3505200" y="3886200"/>
            <a:ext cx="609600" cy="258763"/>
          </a:xfrm>
          <a:prstGeom prst="rect">
            <a:avLst/>
          </a:prstGeom>
          <a:solidFill>
            <a:srgbClr val="CCFF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30566" name="Rectangle 166"/>
          <p:cNvSpPr>
            <a:spLocks noChangeArrowheads="1"/>
          </p:cNvSpPr>
          <p:nvPr/>
        </p:nvSpPr>
        <p:spPr bwMode="auto">
          <a:xfrm>
            <a:off x="990600" y="5943600"/>
            <a:ext cx="6553200" cy="3810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30565" name="Rectangle 165"/>
          <p:cNvSpPr>
            <a:spLocks noChangeArrowheads="1"/>
          </p:cNvSpPr>
          <p:nvPr/>
        </p:nvSpPr>
        <p:spPr bwMode="auto">
          <a:xfrm>
            <a:off x="990600" y="5486400"/>
            <a:ext cx="6553200" cy="381000"/>
          </a:xfrm>
          <a:prstGeom prst="rect">
            <a:avLst/>
          </a:prstGeom>
          <a:solidFill>
            <a:srgbClr val="FFFFC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Binomial Tables</a:t>
            </a:r>
          </a:p>
        </p:txBody>
      </p:sp>
      <p:graphicFrame>
        <p:nvGraphicFramePr>
          <p:cNvPr id="230569" name="Group 169"/>
          <p:cNvGraphicFramePr>
            <a:graphicFrameLocks noGrp="1"/>
          </p:cNvGraphicFramePr>
          <p:nvPr/>
        </p:nvGraphicFramePr>
        <p:xfrm>
          <a:off x="1295400" y="1600200"/>
          <a:ext cx="7162800" cy="3377883"/>
        </p:xfrm>
        <a:graphic>
          <a:graphicData uri="http://schemas.openxmlformats.org/drawingml/2006/table">
            <a:tbl>
              <a:tblPr/>
              <a:tblGrid>
                <a:gridCol w="715963"/>
                <a:gridCol w="715962"/>
                <a:gridCol w="717550"/>
                <a:gridCol w="715963"/>
                <a:gridCol w="715962"/>
                <a:gridCol w="715963"/>
                <a:gridCol w="715962"/>
                <a:gridCol w="717550"/>
                <a:gridCol w="669925"/>
                <a:gridCol w="762000"/>
              </a:tblGrid>
              <a:tr h="127000">
                <a:tc gridSpan="10"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 = 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p=.15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p=.20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p=.25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p=.30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p=.35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p=.40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p=.45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p=.50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06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0.1969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0.3474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0.2759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0.1298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0.0401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0.0085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0.0012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0.1074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0.2684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0.3020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0.2013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0.0881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0.0264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0.0055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0.0563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0.1877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0.2816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0.2503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0.1460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0.0584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0.0162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0.0031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0.0282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0.1211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0.2335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0.2668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0.2001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0.1029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0.0368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0.0090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0.0014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0.0135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0.0725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0.1757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0.2522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0.2377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0.1536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0.0689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0.0212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0.0043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0.0060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0.0403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0.1209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0.2150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0.2508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0.2007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0.1115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0.0425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0.0106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0.0016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0.0025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0.0207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0.0763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0.1665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0.2384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0.2340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0.1596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0.0746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0.0229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0.0042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0.0010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0.0098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0.0439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0.1172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0.2051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0.2461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0.2051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0.1172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0.0439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0.0098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p=.85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p=.80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p=.75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p=.70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p=.65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p=.60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p=.55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p=.50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0564" name="Text Box 164"/>
          <p:cNvSpPr txBox="1">
            <a:spLocks noChangeArrowheads="1"/>
          </p:cNvSpPr>
          <p:nvPr/>
        </p:nvSpPr>
        <p:spPr bwMode="auto">
          <a:xfrm>
            <a:off x="990600" y="5029200"/>
            <a:ext cx="7086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Examples: 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n = 10, p = .35, x = 3:       P(x = 3|n =10, p = .35) = .2522</a:t>
            </a:r>
          </a:p>
          <a:p>
            <a:pPr algn="l">
              <a:spcBef>
                <a:spcPct val="50000"/>
              </a:spcBef>
            </a:pPr>
            <a:r>
              <a:rPr lang="en-US" sz="2000"/>
              <a:t>n = 10, p = .75, x = 2:       P(x = 2|n =10, p = .75) = .0004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DA8919C0-D6AB-4BE2-9C97-237AA6B8F59E}" type="slidenum">
              <a:rPr lang="en-US"/>
              <a:pPr/>
              <a:t>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PHStat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772400" cy="45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Select PHStat / Probability &amp; Prob. Distributions / Binomial…</a:t>
            </a:r>
          </a:p>
        </p:txBody>
      </p:sp>
      <p:pic>
        <p:nvPicPr>
          <p:cNvPr id="235524" name="Picture 4" descr="5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7162800" cy="416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D3BE1302-7A84-4A0F-BEE0-799456F87F5A}" type="slidenum">
              <a:rPr lang="en-US"/>
              <a:pPr/>
              <a:t>16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PHStat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772400" cy="457200"/>
          </a:xfrm>
        </p:spPr>
        <p:txBody>
          <a:bodyPr/>
          <a:lstStyle/>
          <a:p>
            <a:r>
              <a:rPr lang="en-US" sz="2300"/>
              <a:t>Enter desired values in dialog box</a:t>
            </a:r>
          </a:p>
          <a:p>
            <a:pPr>
              <a:buFont typeface="Wingdings" pitchFamily="2" charset="2"/>
              <a:buNone/>
            </a:pPr>
            <a:endParaRPr lang="en-US" sz="1200"/>
          </a:p>
          <a:p>
            <a:pPr>
              <a:buFont typeface="Wingdings" pitchFamily="2" charset="2"/>
              <a:buNone/>
            </a:pPr>
            <a:r>
              <a:rPr lang="en-US" sz="2300"/>
              <a:t>Here:	n = 10</a:t>
            </a:r>
          </a:p>
          <a:p>
            <a:pPr>
              <a:buFont typeface="Wingdings" pitchFamily="2" charset="2"/>
              <a:buNone/>
            </a:pPr>
            <a:r>
              <a:rPr lang="en-US" sz="2300"/>
              <a:t>		p = .35</a:t>
            </a:r>
          </a:p>
          <a:p>
            <a:pPr>
              <a:buFont typeface="Wingdings" pitchFamily="2" charset="2"/>
              <a:buNone/>
            </a:pPr>
            <a:endParaRPr lang="en-US" sz="1200"/>
          </a:p>
          <a:p>
            <a:pPr>
              <a:buFont typeface="Wingdings" pitchFamily="2" charset="2"/>
              <a:buNone/>
            </a:pPr>
            <a:r>
              <a:rPr lang="en-US" sz="2300"/>
              <a:t>Output for x = 0 </a:t>
            </a:r>
          </a:p>
          <a:p>
            <a:pPr>
              <a:buFont typeface="Wingdings" pitchFamily="2" charset="2"/>
              <a:buNone/>
            </a:pPr>
            <a:r>
              <a:rPr lang="en-US" sz="2300"/>
              <a:t>to x = 10 will be </a:t>
            </a:r>
          </a:p>
          <a:p>
            <a:pPr>
              <a:buFont typeface="Wingdings" pitchFamily="2" charset="2"/>
              <a:buNone/>
            </a:pPr>
            <a:r>
              <a:rPr lang="en-US" sz="2300"/>
              <a:t>generated by PHStat</a:t>
            </a:r>
          </a:p>
          <a:p>
            <a:pPr>
              <a:buFont typeface="Wingdings" pitchFamily="2" charset="2"/>
              <a:buNone/>
            </a:pPr>
            <a:endParaRPr lang="en-US" sz="2300"/>
          </a:p>
          <a:p>
            <a:pPr>
              <a:buFont typeface="Wingdings" pitchFamily="2" charset="2"/>
              <a:buNone/>
            </a:pPr>
            <a:r>
              <a:rPr lang="en-US" sz="2300"/>
              <a:t>Optional check boxes</a:t>
            </a:r>
          </a:p>
          <a:p>
            <a:pPr>
              <a:buFont typeface="Wingdings" pitchFamily="2" charset="2"/>
              <a:buNone/>
            </a:pPr>
            <a:r>
              <a:rPr lang="en-US" sz="2300"/>
              <a:t>for additional output</a:t>
            </a:r>
          </a:p>
        </p:txBody>
      </p:sp>
      <p:pic>
        <p:nvPicPr>
          <p:cNvPr id="239622" name="Picture 6" descr="5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9800"/>
            <a:ext cx="4129088" cy="377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9623" name="Line 7"/>
          <p:cNvSpPr>
            <a:spLocks noChangeShapeType="1"/>
          </p:cNvSpPr>
          <p:nvPr/>
        </p:nvSpPr>
        <p:spPr bwMode="auto">
          <a:xfrm>
            <a:off x="2971800" y="2514600"/>
            <a:ext cx="4267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39624" name="Line 8"/>
          <p:cNvSpPr>
            <a:spLocks noChangeShapeType="1"/>
          </p:cNvSpPr>
          <p:nvPr/>
        </p:nvSpPr>
        <p:spPr bwMode="auto">
          <a:xfrm>
            <a:off x="3048000" y="2971800"/>
            <a:ext cx="4191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39625" name="Line 9"/>
          <p:cNvSpPr>
            <a:spLocks noChangeShapeType="1"/>
          </p:cNvSpPr>
          <p:nvPr/>
        </p:nvSpPr>
        <p:spPr bwMode="auto">
          <a:xfrm flipV="1">
            <a:off x="4038600" y="3733800"/>
            <a:ext cx="2667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39626" name="Line 10"/>
          <p:cNvSpPr>
            <a:spLocks noChangeShapeType="1"/>
          </p:cNvSpPr>
          <p:nvPr/>
        </p:nvSpPr>
        <p:spPr bwMode="auto">
          <a:xfrm flipV="1">
            <a:off x="3962400" y="4953000"/>
            <a:ext cx="10668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85E1D4EC-2ECD-43BC-A8B4-46A3A36FB543}" type="slidenum">
              <a:rPr lang="en-US"/>
              <a:pPr/>
              <a:t>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pic>
        <p:nvPicPr>
          <p:cNvPr id="240645" name="Picture 5" descr="5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24000"/>
            <a:ext cx="5705475" cy="478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0646" name="Rectangle 6"/>
          <p:cNvSpPr>
            <a:spLocks noChangeArrowheads="1"/>
          </p:cNvSpPr>
          <p:nvPr/>
        </p:nvSpPr>
        <p:spPr bwMode="auto">
          <a:xfrm>
            <a:off x="4267200" y="2971800"/>
            <a:ext cx="3886200" cy="3048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sz="2000"/>
              <a:t>P(x = 3 | n = 10, p = .35) = .2522</a:t>
            </a:r>
            <a:endParaRPr lang="en-US" sz="2000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PHStat Output</a:t>
            </a:r>
          </a:p>
        </p:txBody>
      </p:sp>
      <p:sp>
        <p:nvSpPr>
          <p:cNvPr id="240647" name="Rectangle 7"/>
          <p:cNvSpPr>
            <a:spLocks noChangeArrowheads="1"/>
          </p:cNvSpPr>
          <p:nvPr/>
        </p:nvSpPr>
        <p:spPr bwMode="auto">
          <a:xfrm>
            <a:off x="4572000" y="5867400"/>
            <a:ext cx="3886200" cy="3048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sz="2000"/>
              <a:t>P(x &gt; 5 | n = 10, p = .35) = .0949</a:t>
            </a:r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2FFF0844-39F8-45C7-BF73-4AD015D4890A}" type="slidenum">
              <a:rPr lang="en-US"/>
              <a:pPr/>
              <a:t>18</a:t>
            </a:fld>
            <a:endParaRPr lang="en-US"/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249858" name="Line 2"/>
          <p:cNvSpPr>
            <a:spLocks noChangeShapeType="1"/>
          </p:cNvSpPr>
          <p:nvPr/>
        </p:nvSpPr>
        <p:spPr bwMode="auto">
          <a:xfrm flipH="1">
            <a:off x="1600200" y="5257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9859" name="Line 3"/>
          <p:cNvSpPr>
            <a:spLocks noChangeShapeType="1"/>
          </p:cNvSpPr>
          <p:nvPr/>
        </p:nvSpPr>
        <p:spPr bwMode="auto">
          <a:xfrm>
            <a:off x="-2057400" y="50292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9860" name="Line 4"/>
          <p:cNvSpPr>
            <a:spLocks noChangeShapeType="1"/>
          </p:cNvSpPr>
          <p:nvPr/>
        </p:nvSpPr>
        <p:spPr bwMode="auto">
          <a:xfrm flipH="1">
            <a:off x="1600200" y="59436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9861" name="Line 5"/>
          <p:cNvSpPr>
            <a:spLocks noChangeShapeType="1"/>
          </p:cNvSpPr>
          <p:nvPr/>
        </p:nvSpPr>
        <p:spPr bwMode="auto">
          <a:xfrm>
            <a:off x="-2057400" y="36576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9862" name="Line 6"/>
          <p:cNvSpPr>
            <a:spLocks noChangeShapeType="1"/>
          </p:cNvSpPr>
          <p:nvPr/>
        </p:nvSpPr>
        <p:spPr bwMode="auto">
          <a:xfrm flipH="1">
            <a:off x="1600200" y="4572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9863" name="Line 7"/>
          <p:cNvSpPr>
            <a:spLocks noChangeShapeType="1"/>
          </p:cNvSpPr>
          <p:nvPr/>
        </p:nvSpPr>
        <p:spPr bwMode="auto">
          <a:xfrm>
            <a:off x="2438400" y="2590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9864" name="Rectangle 8"/>
          <p:cNvSpPr>
            <a:spLocks noChangeArrowheads="1"/>
          </p:cNvSpPr>
          <p:nvPr/>
        </p:nvSpPr>
        <p:spPr bwMode="auto">
          <a:xfrm>
            <a:off x="457200" y="533400"/>
            <a:ext cx="82486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1371600" y="457200"/>
            <a:ext cx="74676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4000">
                <a:solidFill>
                  <a:schemeClr val="tx2"/>
                </a:solidFill>
              </a:rPr>
              <a:t>The Hypergeometric Distribution</a:t>
            </a:r>
          </a:p>
        </p:txBody>
      </p:sp>
      <p:sp>
        <p:nvSpPr>
          <p:cNvPr id="249866" name="Line 10"/>
          <p:cNvSpPr>
            <a:spLocks noChangeShapeType="1"/>
          </p:cNvSpPr>
          <p:nvPr/>
        </p:nvSpPr>
        <p:spPr bwMode="auto">
          <a:xfrm>
            <a:off x="2438400" y="2590800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9867" name="Line 11"/>
          <p:cNvSpPr>
            <a:spLocks noChangeShapeType="1"/>
          </p:cNvSpPr>
          <p:nvPr/>
        </p:nvSpPr>
        <p:spPr bwMode="auto">
          <a:xfrm>
            <a:off x="1600200" y="3962400"/>
            <a:ext cx="0" cy="198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9868" name="Line 12"/>
          <p:cNvSpPr>
            <a:spLocks noChangeShapeType="1"/>
          </p:cNvSpPr>
          <p:nvPr/>
        </p:nvSpPr>
        <p:spPr bwMode="auto">
          <a:xfrm>
            <a:off x="4343400" y="2438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9869" name="Rectangle 13"/>
          <p:cNvSpPr>
            <a:spLocks noChangeArrowheads="1"/>
          </p:cNvSpPr>
          <p:nvPr/>
        </p:nvSpPr>
        <p:spPr bwMode="auto">
          <a:xfrm>
            <a:off x="1828800" y="4343400"/>
            <a:ext cx="1676400" cy="466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D7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/>
              <a:t>Binomial</a:t>
            </a:r>
          </a:p>
        </p:txBody>
      </p:sp>
      <p:sp>
        <p:nvSpPr>
          <p:cNvPr id="249871" name="Rectangle 15"/>
          <p:cNvSpPr>
            <a:spLocks noChangeArrowheads="1"/>
          </p:cNvSpPr>
          <p:nvPr/>
        </p:nvSpPr>
        <p:spPr bwMode="auto">
          <a:xfrm>
            <a:off x="1828800" y="5029200"/>
            <a:ext cx="1447800" cy="466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D7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/>
              <a:t>Poisson</a:t>
            </a:r>
          </a:p>
        </p:txBody>
      </p:sp>
      <p:sp>
        <p:nvSpPr>
          <p:cNvPr id="249872" name="Rectangle 16"/>
          <p:cNvSpPr>
            <a:spLocks noChangeArrowheads="1"/>
          </p:cNvSpPr>
          <p:nvPr/>
        </p:nvSpPr>
        <p:spPr bwMode="auto">
          <a:xfrm>
            <a:off x="3276600" y="1600200"/>
            <a:ext cx="2286000" cy="831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DE0B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Probability Distributions</a:t>
            </a:r>
          </a:p>
        </p:txBody>
      </p:sp>
      <p:sp>
        <p:nvSpPr>
          <p:cNvPr id="249873" name="Rectangle 17"/>
          <p:cNvSpPr>
            <a:spLocks noChangeArrowheads="1"/>
          </p:cNvSpPr>
          <p:nvPr/>
        </p:nvSpPr>
        <p:spPr bwMode="auto">
          <a:xfrm>
            <a:off x="1447800" y="2743200"/>
            <a:ext cx="2209800" cy="1196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D7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b="1"/>
              <a:t>Discrete</a:t>
            </a:r>
            <a:r>
              <a:rPr lang="en-US"/>
              <a:t> </a:t>
            </a:r>
          </a:p>
          <a:p>
            <a:pPr eaLnBrk="0" hangingPunct="0"/>
            <a:r>
              <a:rPr lang="en-US"/>
              <a:t>Probability Distributions</a:t>
            </a:r>
          </a:p>
        </p:txBody>
      </p:sp>
      <p:sp>
        <p:nvSpPr>
          <p:cNvPr id="249874" name="Line 18"/>
          <p:cNvSpPr>
            <a:spLocks noChangeShapeType="1"/>
          </p:cNvSpPr>
          <p:nvPr/>
        </p:nvSpPr>
        <p:spPr bwMode="auto">
          <a:xfrm>
            <a:off x="-2057400" y="43434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9875" name="Rectangle 19"/>
          <p:cNvSpPr>
            <a:spLocks noChangeArrowheads="1"/>
          </p:cNvSpPr>
          <p:nvPr/>
        </p:nvSpPr>
        <p:spPr bwMode="auto">
          <a:xfrm>
            <a:off x="1828800" y="5715000"/>
            <a:ext cx="2590800" cy="466725"/>
          </a:xfrm>
          <a:prstGeom prst="rect">
            <a:avLst/>
          </a:prstGeom>
          <a:solidFill>
            <a:srgbClr val="BBD7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/>
              <a:t>Hypergeometric</a:t>
            </a:r>
          </a:p>
        </p:txBody>
      </p:sp>
    </p:spTree>
    <p:extLst>
      <p:ext uri="{BB962C8B-B14F-4D97-AF65-F5344CB8AC3E}">
        <p14:creationId xmlns:p14="http://schemas.microsoft.com/office/powerpoint/2010/main" val="16241671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54F8293D-D4E7-49D9-B8D3-B1FDAE65171F}" type="slidenum">
              <a:rPr lang="en-US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2519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Hypergeometric Distribution</a:t>
            </a:r>
          </a:p>
        </p:txBody>
      </p:sp>
      <p:sp>
        <p:nvSpPr>
          <p:cNvPr id="2519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077200" cy="41148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5000"/>
              </a:spcBef>
            </a:pPr>
            <a:r>
              <a:rPr lang="en-US"/>
              <a:t>“n” trials in a sample taken from a </a:t>
            </a:r>
            <a:r>
              <a:rPr lang="en-US">
                <a:solidFill>
                  <a:schemeClr val="folHlink"/>
                </a:solidFill>
              </a:rPr>
              <a:t>finite population</a:t>
            </a:r>
            <a:r>
              <a:rPr lang="en-US"/>
              <a:t> of size N</a:t>
            </a:r>
          </a:p>
          <a:p>
            <a:pPr>
              <a:lnSpc>
                <a:spcPct val="110000"/>
              </a:lnSpc>
              <a:spcBef>
                <a:spcPct val="35000"/>
              </a:spcBef>
            </a:pPr>
            <a:r>
              <a:rPr lang="en-US"/>
              <a:t>Sample taken </a:t>
            </a:r>
            <a:r>
              <a:rPr lang="en-US">
                <a:solidFill>
                  <a:schemeClr val="folHlink"/>
                </a:solidFill>
              </a:rPr>
              <a:t>without replacement</a:t>
            </a:r>
          </a:p>
          <a:p>
            <a:pPr>
              <a:lnSpc>
                <a:spcPct val="110000"/>
              </a:lnSpc>
              <a:spcBef>
                <a:spcPct val="35000"/>
              </a:spcBef>
            </a:pPr>
            <a:r>
              <a:rPr lang="en-US"/>
              <a:t>Trials are </a:t>
            </a:r>
            <a:r>
              <a:rPr lang="en-US">
                <a:solidFill>
                  <a:schemeClr val="folHlink"/>
                </a:solidFill>
              </a:rPr>
              <a:t>dependent</a:t>
            </a:r>
          </a:p>
          <a:p>
            <a:pPr>
              <a:lnSpc>
                <a:spcPct val="110000"/>
              </a:lnSpc>
              <a:spcBef>
                <a:spcPct val="35000"/>
              </a:spcBef>
            </a:pPr>
            <a:r>
              <a:rPr lang="en-US"/>
              <a:t>Concerned with finding the probability of “x” successes in the sample where there are “X” successes in the population</a:t>
            </a:r>
          </a:p>
        </p:txBody>
      </p:sp>
    </p:spTree>
    <p:extLst>
      <p:ext uri="{BB962C8B-B14F-4D97-AF65-F5344CB8AC3E}">
        <p14:creationId xmlns:p14="http://schemas.microsoft.com/office/powerpoint/2010/main" val="425415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0C8F9D7A-529B-4916-92DC-3D86DABC4D28}" type="slidenum">
              <a:rPr lang="en-US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Goals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458200" cy="47244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b="1"/>
              <a:t>After completing this chapter, you should be able to:</a:t>
            </a:r>
            <a:r>
              <a:rPr lang="en-US"/>
              <a:t>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/>
              <a:t>Apply the binomial distribution to applied problems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/>
              <a:t>Compute probabilities for the Poisson and hypergeometric distributions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/>
              <a:t>Find probabilities using a normal distribution table and apply the normal distribution to business problems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/>
              <a:t>Recognize when to apply the uniform and exponential distributions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4A3270C5-8AA1-4327-95FF-6FBECC4F7D83}" type="slidenum">
              <a:rPr lang="en-US"/>
              <a:pPr/>
              <a:t>20</a:t>
            </a:fld>
            <a:endParaRPr lang="en-US"/>
          </a:p>
        </p:txBody>
      </p:sp>
      <p:sp>
        <p:nvSpPr>
          <p:cNvPr id="2529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Hypergeometric Distribution Formula</a:t>
            </a:r>
          </a:p>
        </p:txBody>
      </p:sp>
      <p:sp>
        <p:nvSpPr>
          <p:cNvPr id="252937" name="Text Box 1033"/>
          <p:cNvSpPr txBox="1">
            <a:spLocks noChangeArrowheads="1"/>
          </p:cNvSpPr>
          <p:nvPr/>
        </p:nvSpPr>
        <p:spPr bwMode="auto">
          <a:xfrm>
            <a:off x="5029200" y="2362200"/>
            <a:ext cx="76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.</a:t>
            </a:r>
          </a:p>
        </p:txBody>
      </p:sp>
      <p:sp>
        <p:nvSpPr>
          <p:cNvPr id="252938" name="Text Box 1034"/>
          <p:cNvSpPr txBox="1">
            <a:spLocks noChangeArrowheads="1"/>
          </p:cNvSpPr>
          <p:nvPr/>
        </p:nvSpPr>
        <p:spPr bwMode="auto">
          <a:xfrm>
            <a:off x="1219200" y="4114800"/>
            <a:ext cx="7315200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/>
              <a:t>Where</a:t>
            </a:r>
          </a:p>
          <a:p>
            <a:pPr algn="l">
              <a:spcBef>
                <a:spcPct val="10000"/>
              </a:spcBef>
            </a:pPr>
            <a:r>
              <a:rPr lang="en-US" sz="2000" dirty="0"/>
              <a:t>	N = Population size</a:t>
            </a:r>
          </a:p>
          <a:p>
            <a:pPr algn="l">
              <a:spcBef>
                <a:spcPct val="10000"/>
              </a:spcBef>
            </a:pPr>
            <a:r>
              <a:rPr lang="en-US" sz="2000" dirty="0"/>
              <a:t>	</a:t>
            </a:r>
            <a:r>
              <a:rPr lang="tr-TR" sz="2000" dirty="0" smtClean="0"/>
              <a:t>S</a:t>
            </a:r>
            <a:r>
              <a:rPr lang="en-US" sz="2000" dirty="0" smtClean="0"/>
              <a:t> </a:t>
            </a:r>
            <a:r>
              <a:rPr lang="en-US" sz="2000" dirty="0"/>
              <a:t>= number of successes in the population</a:t>
            </a:r>
          </a:p>
          <a:p>
            <a:pPr algn="l">
              <a:spcBef>
                <a:spcPct val="10000"/>
              </a:spcBef>
            </a:pPr>
            <a:r>
              <a:rPr lang="en-US" sz="2000" dirty="0"/>
              <a:t>	n = sample size</a:t>
            </a:r>
          </a:p>
          <a:p>
            <a:pPr algn="l">
              <a:spcBef>
                <a:spcPct val="10000"/>
              </a:spcBef>
            </a:pPr>
            <a:r>
              <a:rPr lang="en-US" sz="2000" dirty="0"/>
              <a:t>	x = number of successes in the sample</a:t>
            </a:r>
          </a:p>
          <a:p>
            <a:pPr algn="l">
              <a:spcBef>
                <a:spcPct val="10000"/>
              </a:spcBef>
            </a:pPr>
            <a:r>
              <a:rPr lang="en-US" sz="2000" dirty="0"/>
              <a:t>       n – x = number of failures in the sample</a:t>
            </a:r>
          </a:p>
        </p:txBody>
      </p:sp>
      <p:sp>
        <p:nvSpPr>
          <p:cNvPr id="252939" name="Text Box 1035"/>
          <p:cNvSpPr txBox="1">
            <a:spLocks noChangeArrowheads="1"/>
          </p:cNvSpPr>
          <p:nvPr/>
        </p:nvSpPr>
        <p:spPr bwMode="auto">
          <a:xfrm>
            <a:off x="990600" y="1752600"/>
            <a:ext cx="403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/>
              <a:t>(Two possible outcomes per trial)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362200" y="2362200"/>
                <a:ext cx="3657600" cy="15620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40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tr-TR" sz="4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tr-TR" sz="4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tr-TR" sz="4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tr-TR" sz="4000" i="1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tr-TR" sz="40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tr-TR" sz="4000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tr-TR" sz="4000" i="1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tr-TR" sz="4000" i="1">
                                  <a:latin typeface="Cambria Math"/>
                                </a:rPr>
                                <m:t>𝑆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tr-TR" sz="40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tr-TR" sz="4000" i="1">
                                  <a:latin typeface="Cambria Math"/>
                                </a:rPr>
                                <m:t>. </m:t>
                              </m:r>
                              <m:r>
                                <a:rPr lang="tr-TR" sz="4000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tr-TR" sz="40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tr-TR" sz="4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tr-TR" sz="4000" i="1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tr-TR" sz="4000" i="1">
                                  <a:latin typeface="Cambria Math"/>
                                </a:rPr>
                                <m:t>𝑁</m:t>
                              </m:r>
                              <m:r>
                                <a:rPr lang="tr-TR" sz="4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tr-TR" sz="4000" i="1">
                                  <a:latin typeface="Cambria Math"/>
                                </a:rPr>
                                <m:t>𝑆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tr-TR" sz="40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tr-TR" sz="4000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tr-TR" sz="4000" i="1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tr-TR" sz="4000" i="1">
                                  <a:latin typeface="Cambria Math"/>
                                </a:rPr>
                                <m:t>𝑁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tr-TR" sz="4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362200"/>
                <a:ext cx="3657600" cy="15620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5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06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036109"/>
              </p:ext>
            </p:extLst>
          </p:nvPr>
        </p:nvGraphicFramePr>
        <p:xfrm>
          <a:off x="1062038" y="4495800"/>
          <a:ext cx="7323137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82" name="Equation" r:id="rId3" imgW="2806560" imgH="457200" progId="Equation.3">
                  <p:embed/>
                </p:oleObj>
              </mc:Choice>
              <mc:Fallback>
                <p:oleObj name="Equation" r:id="rId3" imgW="28065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4495800"/>
                        <a:ext cx="7323137" cy="1193800"/>
                      </a:xfrm>
                      <a:prstGeom prst="rect">
                        <a:avLst/>
                      </a:prstGeom>
                      <a:solidFill>
                        <a:srgbClr val="FFFFC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Chap 5-</a:t>
            </a:r>
            <a:fld id="{9EAD2E13-F375-444F-B6BE-C75DA458B915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Course In Business Statistics, 4th © 2006 Prentice-Hall, Inc.</a:t>
            </a:r>
          </a:p>
        </p:txBody>
      </p:sp>
      <p:sp>
        <p:nvSpPr>
          <p:cNvPr id="256009" name="Rectangle 1033"/>
          <p:cNvSpPr>
            <a:spLocks noChangeArrowheads="1"/>
          </p:cNvSpPr>
          <p:nvPr/>
        </p:nvSpPr>
        <p:spPr bwMode="auto">
          <a:xfrm>
            <a:off x="2057400" y="3124200"/>
            <a:ext cx="3352800" cy="10668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560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772400" cy="114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Hypergeometric Distribution Formula</a:t>
            </a:r>
          </a:p>
        </p:txBody>
      </p:sp>
      <p:sp>
        <p:nvSpPr>
          <p:cNvPr id="256008" name="Rectangle 1032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077200" cy="2590800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  <a:buSzTx/>
              <a:buFont typeface="Arial" pitchFamily="34" charset="0"/>
              <a:buChar char="■"/>
            </a:pPr>
            <a:r>
              <a:rPr lang="en-US" sz="2400" dirty="0">
                <a:solidFill>
                  <a:schemeClr val="folHlink"/>
                </a:solidFill>
              </a:rPr>
              <a:t>Example:</a:t>
            </a:r>
            <a:r>
              <a:rPr lang="en-US" sz="2400" dirty="0"/>
              <a:t> 3 Light bulbs were selected from 10. Of the 10 there were 4 defective. What is the probability that 2 of the 3 selected are defective?</a:t>
            </a:r>
          </a:p>
          <a:p>
            <a:pPr>
              <a:spcBef>
                <a:spcPct val="0"/>
              </a:spcBef>
              <a:buSzTx/>
              <a:buFont typeface="Arial" pitchFamily="34" charset="0"/>
              <a:buNone/>
            </a:pPr>
            <a:endParaRPr lang="en-US" sz="2300" dirty="0"/>
          </a:p>
          <a:p>
            <a:pPr lvl="1">
              <a:spcBef>
                <a:spcPct val="0"/>
              </a:spcBef>
              <a:buSzTx/>
              <a:buFont typeface="Arial" pitchFamily="34" charset="0"/>
              <a:buNone/>
            </a:pPr>
            <a:r>
              <a:rPr lang="en-US" sz="2300" dirty="0"/>
              <a:t>           </a:t>
            </a:r>
            <a:r>
              <a:rPr lang="en-US" sz="2800" dirty="0"/>
              <a:t>N = 10		n = 3</a:t>
            </a:r>
          </a:p>
          <a:p>
            <a:pPr lvl="1">
              <a:spcBef>
                <a:spcPct val="0"/>
              </a:spcBef>
              <a:buSzTx/>
              <a:buFont typeface="Arial" pitchFamily="34" charset="0"/>
              <a:buNone/>
            </a:pPr>
            <a:r>
              <a:rPr lang="en-US" sz="2800" dirty="0"/>
              <a:t>           </a:t>
            </a:r>
            <a:r>
              <a:rPr lang="tr-TR" sz="2800" dirty="0" smtClean="0"/>
              <a:t>S</a:t>
            </a:r>
            <a:r>
              <a:rPr lang="en-US" sz="2800" dirty="0" smtClean="0"/>
              <a:t> </a:t>
            </a:r>
            <a:r>
              <a:rPr lang="en-US" sz="2800" dirty="0"/>
              <a:t>= 4	         x =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14400" y="4495800"/>
                <a:ext cx="3657600" cy="119462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300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tr-TR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tr-TR" sz="3000" i="1">
                              <a:latin typeface="Cambria Math"/>
                            </a:rPr>
                            <m:t>𝑥</m:t>
                          </m:r>
                          <m:r>
                            <a:rPr lang="tr-TR" sz="3000" b="0" i="1" smtClean="0">
                              <a:latin typeface="Cambria Math"/>
                            </a:rPr>
                            <m:t>=2</m:t>
                          </m:r>
                        </m:e>
                      </m:d>
                      <m:r>
                        <a:rPr lang="tr-TR" sz="3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tr-TR" sz="3000" i="1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tr-TR" sz="30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tr-TR" sz="3000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tr-TR" sz="3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tr-TR" sz="3000" b="0" i="1" smtClean="0">
                                  <a:latin typeface="Cambria Math"/>
                                </a:rPr>
                                <m:t>4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tr-TR" sz="30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tr-TR" sz="3000" i="1">
                                  <a:latin typeface="Cambria Math"/>
                                </a:rPr>
                                <m:t>. </m:t>
                              </m:r>
                              <m:r>
                                <a:rPr lang="tr-TR" sz="3000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tr-TR" sz="3000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tr-TR" sz="3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tr-TR" sz="3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tr-TR" sz="3000" b="0" i="1" smtClean="0">
                                  <a:latin typeface="Cambria Math"/>
                                </a:rPr>
                                <m:t>10</m:t>
                              </m:r>
                              <m:r>
                                <a:rPr lang="tr-TR" sz="3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tr-TR" sz="3000" b="0" i="1" smtClean="0">
                                  <a:latin typeface="Cambria Math"/>
                                </a:rPr>
                                <m:t>4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tr-TR" sz="30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tr-TR" sz="3000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tr-TR" sz="3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tr-TR" sz="3000" b="0" i="1" smtClean="0">
                                  <a:latin typeface="Cambria Math"/>
                                </a:rPr>
                                <m:t>10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tr-TR" sz="3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495800"/>
                <a:ext cx="3657600" cy="119462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22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BC2D58CC-4E59-4EFF-BB8A-79E90870A1AF}" type="slidenum">
              <a:rPr lang="en-US"/>
              <a:pPr/>
              <a:t>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793038" cy="114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Hypergeometric Distribution </a:t>
            </a:r>
            <a:br>
              <a:rPr lang="en-US"/>
            </a:br>
            <a:r>
              <a:rPr lang="en-US"/>
              <a:t>in PHStat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543800" cy="1219200"/>
          </a:xfrm>
        </p:spPr>
        <p:txBody>
          <a:bodyPr/>
          <a:lstStyle/>
          <a:p>
            <a:r>
              <a:rPr lang="en-US" sz="2300"/>
              <a:t>Select:</a:t>
            </a:r>
          </a:p>
          <a:p>
            <a:pPr>
              <a:buFont typeface="Wingdings" pitchFamily="2" charset="2"/>
              <a:buNone/>
            </a:pPr>
            <a:r>
              <a:rPr lang="en-US" sz="1900"/>
              <a:t>	PHStat / Probability &amp; Prob. Distributions / Hypergeometric …</a:t>
            </a:r>
          </a:p>
        </p:txBody>
      </p:sp>
      <p:pic>
        <p:nvPicPr>
          <p:cNvPr id="254981" name="Picture 5" descr="5-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667000"/>
            <a:ext cx="6105525" cy="354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70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76ED2696-B74A-4F8A-B749-3ABE5821FF7B}" type="slidenum">
              <a:rPr lang="en-US"/>
              <a:pPr/>
              <a:t>23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257038" name="Rectangle 14"/>
          <p:cNvSpPr>
            <a:spLocks noChangeArrowheads="1"/>
          </p:cNvSpPr>
          <p:nvPr/>
        </p:nvSpPr>
        <p:spPr bwMode="auto">
          <a:xfrm>
            <a:off x="1143000" y="2438400"/>
            <a:ext cx="2438400" cy="6858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793038" cy="114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Hypergeometric Distribution </a:t>
            </a:r>
            <a:br>
              <a:rPr lang="en-US"/>
            </a:br>
            <a:r>
              <a:rPr lang="en-US"/>
              <a:t>in PHStat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543800" cy="1219200"/>
          </a:xfrm>
        </p:spPr>
        <p:txBody>
          <a:bodyPr/>
          <a:lstStyle/>
          <a:p>
            <a:r>
              <a:rPr lang="en-US" sz="2300"/>
              <a:t>Complete dialog box entries and get output</a:t>
            </a:r>
            <a:r>
              <a:rPr lang="en-US" sz="1900"/>
              <a:t> …</a:t>
            </a:r>
          </a:p>
        </p:txBody>
      </p:sp>
      <p:pic>
        <p:nvPicPr>
          <p:cNvPr id="257030" name="Picture 6" descr="5-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286000"/>
            <a:ext cx="38290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7031" name="Picture 7" descr="5-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76600"/>
            <a:ext cx="300990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7032" name="Oval 8"/>
          <p:cNvSpPr>
            <a:spLocks noChangeArrowheads="1"/>
          </p:cNvSpPr>
          <p:nvPr/>
        </p:nvSpPr>
        <p:spPr bwMode="auto">
          <a:xfrm>
            <a:off x="6477000" y="5638800"/>
            <a:ext cx="1295400" cy="304800"/>
          </a:xfrm>
          <a:prstGeom prst="ellipse">
            <a:avLst/>
          </a:prstGeom>
          <a:noFill/>
          <a:ln w="19050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57033" name="Rectangle 9"/>
          <p:cNvSpPr>
            <a:spLocks noChangeArrowheads="1"/>
          </p:cNvSpPr>
          <p:nvPr/>
        </p:nvSpPr>
        <p:spPr bwMode="auto">
          <a:xfrm>
            <a:off x="685800" y="2438400"/>
            <a:ext cx="2819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/>
            <a:r>
              <a:rPr lang="en-US" sz="2000"/>
              <a:t>N = 10	   n = 3</a:t>
            </a:r>
          </a:p>
          <a:p>
            <a:pPr lvl="1" algn="l"/>
            <a:r>
              <a:rPr lang="en-US" sz="2000"/>
              <a:t>X = 4	   x = 2</a:t>
            </a:r>
          </a:p>
        </p:txBody>
      </p:sp>
      <p:sp>
        <p:nvSpPr>
          <p:cNvPr id="257034" name="AutoShape 10"/>
          <p:cNvSpPr>
            <a:spLocks noChangeArrowheads="1"/>
          </p:cNvSpPr>
          <p:nvPr/>
        </p:nvSpPr>
        <p:spPr bwMode="auto">
          <a:xfrm>
            <a:off x="3352800" y="43434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hlink"/>
          </a:solidFill>
          <a:ln w="1905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solidFill>
                <a:schemeClr val="hlink"/>
              </a:solidFill>
            </a:endParaRPr>
          </a:p>
        </p:txBody>
      </p:sp>
      <p:sp>
        <p:nvSpPr>
          <p:cNvPr id="257035" name="Rectangle 11"/>
          <p:cNvSpPr>
            <a:spLocks noChangeArrowheads="1"/>
          </p:cNvSpPr>
          <p:nvPr/>
        </p:nvSpPr>
        <p:spPr bwMode="auto">
          <a:xfrm>
            <a:off x="6019800" y="61722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/>
          <a:p>
            <a:pPr marL="320675" indent="-320675" algn="l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300"/>
              <a:t> </a:t>
            </a:r>
            <a:r>
              <a:rPr lang="en-US" sz="2300">
                <a:solidFill>
                  <a:schemeClr val="hlink"/>
                </a:solidFill>
              </a:rPr>
              <a:t>P(x = 2) = 0.3</a:t>
            </a:r>
            <a:endParaRPr lang="en-US" sz="1900">
              <a:solidFill>
                <a:schemeClr val="hlink"/>
              </a:solidFill>
            </a:endParaRPr>
          </a:p>
        </p:txBody>
      </p:sp>
      <p:sp>
        <p:nvSpPr>
          <p:cNvPr id="257036" name="Text Box 12"/>
          <p:cNvSpPr txBox="1">
            <a:spLocks noChangeArrowheads="1"/>
          </p:cNvSpPr>
          <p:nvPr/>
        </p:nvSpPr>
        <p:spPr bwMode="auto">
          <a:xfrm>
            <a:off x="7543800" y="1143000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  <a:latin typeface="Tahoma" pitchFamily="34" charset="0"/>
              </a:rPr>
              <a:t>(continued)</a:t>
            </a:r>
          </a:p>
        </p:txBody>
      </p:sp>
    </p:spTree>
    <p:extLst>
      <p:ext uri="{BB962C8B-B14F-4D97-AF65-F5344CB8AC3E}">
        <p14:creationId xmlns:p14="http://schemas.microsoft.com/office/powerpoint/2010/main" val="336920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7FDE0860-363E-4D12-95AD-21C0B443B4DE}" type="slidenum">
              <a:rPr lang="en-US"/>
              <a:pPr/>
              <a:t>24</a:t>
            </a:fld>
            <a:endParaRPr lang="en-US"/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241666" name="Line 2"/>
          <p:cNvSpPr>
            <a:spLocks noChangeShapeType="1"/>
          </p:cNvSpPr>
          <p:nvPr/>
        </p:nvSpPr>
        <p:spPr bwMode="auto">
          <a:xfrm flipH="1">
            <a:off x="1600200" y="5257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1667" name="Line 3"/>
          <p:cNvSpPr>
            <a:spLocks noChangeShapeType="1"/>
          </p:cNvSpPr>
          <p:nvPr/>
        </p:nvSpPr>
        <p:spPr bwMode="auto">
          <a:xfrm>
            <a:off x="-2057400" y="50292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1668" name="Line 4"/>
          <p:cNvSpPr>
            <a:spLocks noChangeShapeType="1"/>
          </p:cNvSpPr>
          <p:nvPr/>
        </p:nvSpPr>
        <p:spPr bwMode="auto">
          <a:xfrm flipH="1">
            <a:off x="1600200" y="59436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1669" name="Line 5"/>
          <p:cNvSpPr>
            <a:spLocks noChangeShapeType="1"/>
          </p:cNvSpPr>
          <p:nvPr/>
        </p:nvSpPr>
        <p:spPr bwMode="auto">
          <a:xfrm>
            <a:off x="-2057400" y="36576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1670" name="Line 6"/>
          <p:cNvSpPr>
            <a:spLocks noChangeShapeType="1"/>
          </p:cNvSpPr>
          <p:nvPr/>
        </p:nvSpPr>
        <p:spPr bwMode="auto">
          <a:xfrm flipH="1">
            <a:off x="1600200" y="4572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1671" name="Line 7"/>
          <p:cNvSpPr>
            <a:spLocks noChangeShapeType="1"/>
          </p:cNvSpPr>
          <p:nvPr/>
        </p:nvSpPr>
        <p:spPr bwMode="auto">
          <a:xfrm>
            <a:off x="2438400" y="2590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1672" name="Rectangle 8"/>
          <p:cNvSpPr>
            <a:spLocks noChangeArrowheads="1"/>
          </p:cNvSpPr>
          <p:nvPr/>
        </p:nvSpPr>
        <p:spPr bwMode="auto">
          <a:xfrm>
            <a:off x="457200" y="533400"/>
            <a:ext cx="82486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41673" name="Rectangle 9"/>
          <p:cNvSpPr>
            <a:spLocks noChangeArrowheads="1"/>
          </p:cNvSpPr>
          <p:nvPr/>
        </p:nvSpPr>
        <p:spPr bwMode="auto">
          <a:xfrm>
            <a:off x="1524000" y="457200"/>
            <a:ext cx="704532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4000">
                <a:solidFill>
                  <a:schemeClr val="tx2"/>
                </a:solidFill>
              </a:rPr>
              <a:t>The Poisson Distribution</a:t>
            </a:r>
          </a:p>
        </p:txBody>
      </p:sp>
      <p:sp>
        <p:nvSpPr>
          <p:cNvPr id="241674" name="Line 10"/>
          <p:cNvSpPr>
            <a:spLocks noChangeShapeType="1"/>
          </p:cNvSpPr>
          <p:nvPr/>
        </p:nvSpPr>
        <p:spPr bwMode="auto">
          <a:xfrm>
            <a:off x="2438400" y="2590800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1675" name="Line 11"/>
          <p:cNvSpPr>
            <a:spLocks noChangeShapeType="1"/>
          </p:cNvSpPr>
          <p:nvPr/>
        </p:nvSpPr>
        <p:spPr bwMode="auto">
          <a:xfrm>
            <a:off x="1600200" y="3962400"/>
            <a:ext cx="0" cy="198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1676" name="Line 12"/>
          <p:cNvSpPr>
            <a:spLocks noChangeShapeType="1"/>
          </p:cNvSpPr>
          <p:nvPr/>
        </p:nvSpPr>
        <p:spPr bwMode="auto">
          <a:xfrm>
            <a:off x="4343400" y="2438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1677" name="Rectangle 13"/>
          <p:cNvSpPr>
            <a:spLocks noChangeArrowheads="1"/>
          </p:cNvSpPr>
          <p:nvPr/>
        </p:nvSpPr>
        <p:spPr bwMode="auto">
          <a:xfrm>
            <a:off x="1828800" y="4343400"/>
            <a:ext cx="1676400" cy="466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D7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>
                <a:solidFill>
                  <a:srgbClr val="000066"/>
                </a:solidFill>
              </a:rPr>
              <a:t>Binomial</a:t>
            </a:r>
          </a:p>
        </p:txBody>
      </p:sp>
      <p:sp>
        <p:nvSpPr>
          <p:cNvPr id="241678" name="Rectangle 14"/>
          <p:cNvSpPr>
            <a:spLocks noChangeArrowheads="1"/>
          </p:cNvSpPr>
          <p:nvPr/>
        </p:nvSpPr>
        <p:spPr bwMode="auto">
          <a:xfrm>
            <a:off x="1828800" y="5715000"/>
            <a:ext cx="2590800" cy="466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D7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/>
              <a:t>Hypergeometric</a:t>
            </a:r>
          </a:p>
        </p:txBody>
      </p:sp>
      <p:sp>
        <p:nvSpPr>
          <p:cNvPr id="241679" name="Rectangle 15"/>
          <p:cNvSpPr>
            <a:spLocks noChangeArrowheads="1"/>
          </p:cNvSpPr>
          <p:nvPr/>
        </p:nvSpPr>
        <p:spPr bwMode="auto">
          <a:xfrm>
            <a:off x="1828800" y="5029200"/>
            <a:ext cx="1447800" cy="466725"/>
          </a:xfrm>
          <a:prstGeom prst="rect">
            <a:avLst/>
          </a:prstGeom>
          <a:solidFill>
            <a:srgbClr val="A0C7F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/>
              <a:t>Poisson</a:t>
            </a:r>
          </a:p>
        </p:txBody>
      </p:sp>
      <p:sp>
        <p:nvSpPr>
          <p:cNvPr id="241680" name="Rectangle 16"/>
          <p:cNvSpPr>
            <a:spLocks noChangeArrowheads="1"/>
          </p:cNvSpPr>
          <p:nvPr/>
        </p:nvSpPr>
        <p:spPr bwMode="auto">
          <a:xfrm>
            <a:off x="3276600" y="1600200"/>
            <a:ext cx="2286000" cy="831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DE0B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Probability Distributions</a:t>
            </a:r>
          </a:p>
        </p:txBody>
      </p:sp>
      <p:sp>
        <p:nvSpPr>
          <p:cNvPr id="241681" name="Rectangle 17"/>
          <p:cNvSpPr>
            <a:spLocks noChangeArrowheads="1"/>
          </p:cNvSpPr>
          <p:nvPr/>
        </p:nvSpPr>
        <p:spPr bwMode="auto">
          <a:xfrm>
            <a:off x="1447800" y="2743200"/>
            <a:ext cx="2209800" cy="1196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D7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b="1"/>
              <a:t>Discrete</a:t>
            </a:r>
            <a:r>
              <a:rPr lang="en-US"/>
              <a:t> </a:t>
            </a:r>
          </a:p>
          <a:p>
            <a:pPr eaLnBrk="0" hangingPunct="0"/>
            <a:r>
              <a:rPr lang="en-US"/>
              <a:t>Probability Distributions</a:t>
            </a:r>
          </a:p>
        </p:txBody>
      </p:sp>
      <p:sp>
        <p:nvSpPr>
          <p:cNvPr id="241682" name="Line 18"/>
          <p:cNvSpPr>
            <a:spLocks noChangeShapeType="1"/>
          </p:cNvSpPr>
          <p:nvPr/>
        </p:nvSpPr>
        <p:spPr bwMode="auto">
          <a:xfrm>
            <a:off x="-2057400" y="43434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19F8740A-5B00-403C-8952-E5684EDADB9B}" type="slidenum">
              <a:rPr lang="en-US"/>
              <a:pPr/>
              <a:t>25</a:t>
            </a:fld>
            <a:endParaRPr lang="en-US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685800"/>
          </a:xfrm>
        </p:spPr>
        <p:txBody>
          <a:bodyPr/>
          <a:lstStyle/>
          <a:p>
            <a:pPr defTabSz="914400"/>
            <a:r>
              <a:rPr lang="en-US" sz="3700"/>
              <a:t>The Poisson Distribution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229600" cy="4419600"/>
          </a:xfr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2857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defTabSz="914400"/>
            <a:r>
              <a:rPr lang="tr-TR" dirty="0" smtClean="0">
                <a:solidFill>
                  <a:srgbClr val="000000"/>
                </a:solidFill>
              </a:rPr>
              <a:t>Uses </a:t>
            </a:r>
            <a:r>
              <a:rPr lang="en-US" dirty="0" smtClean="0">
                <a:solidFill>
                  <a:srgbClr val="000000"/>
                </a:solidFill>
              </a:rPr>
              <a:t>of Poisson </a:t>
            </a:r>
            <a:r>
              <a:rPr lang="en-US" dirty="0">
                <a:solidFill>
                  <a:srgbClr val="000000"/>
                </a:solidFill>
              </a:rPr>
              <a:t>Distribution:</a:t>
            </a:r>
          </a:p>
          <a:p>
            <a:pPr marL="742950" lvl="1" indent="-285750" defTabSz="914400">
              <a:lnSpc>
                <a:spcPct val="90000"/>
              </a:lnSpc>
              <a:spcBef>
                <a:spcPct val="40000"/>
              </a:spcBef>
            </a:pPr>
            <a:r>
              <a:rPr lang="tr-TR" sz="2800" dirty="0" smtClean="0">
                <a:solidFill>
                  <a:schemeClr val="bg2"/>
                </a:solidFill>
              </a:rPr>
              <a:t>First proposed by Simeon Poisson (1781-1840)</a:t>
            </a:r>
          </a:p>
          <a:p>
            <a:pPr marL="742950" lvl="1" indent="-285750" defTabSz="914400">
              <a:lnSpc>
                <a:spcPct val="90000"/>
              </a:lnSpc>
              <a:spcBef>
                <a:spcPct val="40000"/>
              </a:spcBef>
            </a:pPr>
            <a:r>
              <a:rPr lang="tr-TR" sz="2800" dirty="0" smtClean="0">
                <a:solidFill>
                  <a:schemeClr val="bg2"/>
                </a:solidFill>
              </a:rPr>
              <a:t>The number of failures in a large computer system during a given day</a:t>
            </a:r>
          </a:p>
          <a:p>
            <a:pPr marL="742950" lvl="1" indent="-285750" defTabSz="914400">
              <a:lnSpc>
                <a:spcPct val="90000"/>
              </a:lnSpc>
              <a:spcBef>
                <a:spcPct val="40000"/>
              </a:spcBef>
            </a:pPr>
            <a:r>
              <a:rPr lang="tr-TR" sz="2800" dirty="0" smtClean="0">
                <a:solidFill>
                  <a:schemeClr val="bg2"/>
                </a:solidFill>
              </a:rPr>
              <a:t>The number of replacement orders for a part received by a firm in a given month</a:t>
            </a:r>
          </a:p>
          <a:p>
            <a:pPr marL="742950" lvl="1" indent="-285750" defTabSz="914400">
              <a:lnSpc>
                <a:spcPct val="90000"/>
              </a:lnSpc>
              <a:spcBef>
                <a:spcPct val="40000"/>
              </a:spcBef>
            </a:pPr>
            <a:r>
              <a:rPr lang="tr-TR" sz="2800" dirty="0" smtClean="0">
                <a:solidFill>
                  <a:schemeClr val="bg2"/>
                </a:solidFill>
              </a:rPr>
              <a:t>The number of ships arriving at a loading facility during a 6-hour loading period</a:t>
            </a:r>
          </a:p>
          <a:p>
            <a:pPr marL="742950" lvl="1" indent="-285750" defTabSz="914400">
              <a:lnSpc>
                <a:spcPct val="90000"/>
              </a:lnSpc>
              <a:spcBef>
                <a:spcPct val="40000"/>
              </a:spcBef>
            </a:pPr>
            <a:r>
              <a:rPr lang="tr-TR" sz="2800" dirty="0" smtClean="0">
                <a:solidFill>
                  <a:schemeClr val="bg2"/>
                </a:solidFill>
              </a:rPr>
              <a:t>The number of delivery trucks to arrive at a central warehouse in an hour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19F8740A-5B00-403C-8952-E5684EDADB9B}" type="slidenum">
              <a:rPr lang="en-US"/>
              <a:pPr/>
              <a:t>26</a:t>
            </a:fld>
            <a:endParaRPr lang="en-US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685800"/>
          </a:xfrm>
        </p:spPr>
        <p:txBody>
          <a:bodyPr/>
          <a:lstStyle/>
          <a:p>
            <a:pPr defTabSz="914400"/>
            <a:r>
              <a:rPr lang="en-US" sz="3700"/>
              <a:t>The Poisson Distribution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229600" cy="4419600"/>
          </a:xfr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2857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defTabSz="914400"/>
            <a:r>
              <a:rPr lang="tr-TR" dirty="0" smtClean="0">
                <a:solidFill>
                  <a:srgbClr val="000000"/>
                </a:solidFill>
              </a:rPr>
              <a:t>Uses </a:t>
            </a:r>
            <a:r>
              <a:rPr lang="en-US" dirty="0" smtClean="0">
                <a:solidFill>
                  <a:srgbClr val="000000"/>
                </a:solidFill>
              </a:rPr>
              <a:t>of Poisson </a:t>
            </a:r>
            <a:r>
              <a:rPr lang="en-US" dirty="0">
                <a:solidFill>
                  <a:srgbClr val="000000"/>
                </a:solidFill>
              </a:rPr>
              <a:t>Distribution:</a:t>
            </a:r>
          </a:p>
          <a:p>
            <a:pPr marL="742950" lvl="1" indent="-285750" defTabSz="914400">
              <a:lnSpc>
                <a:spcPct val="90000"/>
              </a:lnSpc>
              <a:spcBef>
                <a:spcPct val="40000"/>
              </a:spcBef>
            </a:pPr>
            <a:r>
              <a:rPr lang="tr-TR" sz="2800" dirty="0" smtClean="0">
                <a:solidFill>
                  <a:schemeClr val="bg2"/>
                </a:solidFill>
              </a:rPr>
              <a:t>The number of dents, scrathes, or other defects in a large roll of sheet metal used to manufacture filters</a:t>
            </a:r>
          </a:p>
          <a:p>
            <a:pPr marL="742950" lvl="1" indent="-285750" defTabSz="914400">
              <a:lnSpc>
                <a:spcPct val="90000"/>
              </a:lnSpc>
              <a:spcBef>
                <a:spcPct val="40000"/>
              </a:spcBef>
            </a:pPr>
            <a:r>
              <a:rPr lang="tr-TR" sz="2800" dirty="0" smtClean="0">
                <a:solidFill>
                  <a:schemeClr val="bg2"/>
                </a:solidFill>
              </a:rPr>
              <a:t>The number of customers to arrive for flights during each 15 min time interval from 3pm to 6pm on weekdays</a:t>
            </a:r>
          </a:p>
          <a:p>
            <a:pPr marL="742950" lvl="1" indent="-285750" defTabSz="914400">
              <a:lnSpc>
                <a:spcPct val="90000"/>
              </a:lnSpc>
              <a:spcBef>
                <a:spcPct val="40000"/>
              </a:spcBef>
            </a:pPr>
            <a:r>
              <a:rPr lang="tr-TR" sz="2800" dirty="0" smtClean="0">
                <a:solidFill>
                  <a:schemeClr val="bg2"/>
                </a:solidFill>
              </a:rPr>
              <a:t>The number of customers to arrive at a checkout aisle in your local grocery store during a particular time interval</a:t>
            </a:r>
          </a:p>
        </p:txBody>
      </p:sp>
    </p:spTree>
    <p:extLst>
      <p:ext uri="{BB962C8B-B14F-4D97-AF65-F5344CB8AC3E}">
        <p14:creationId xmlns:p14="http://schemas.microsoft.com/office/powerpoint/2010/main" val="453515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19F8740A-5B00-403C-8952-E5684EDADB9B}" type="slidenum">
              <a:rPr lang="en-US"/>
              <a:pPr/>
              <a:t>27</a:t>
            </a:fld>
            <a:endParaRPr lang="en-US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685800"/>
          </a:xfrm>
        </p:spPr>
        <p:txBody>
          <a:bodyPr/>
          <a:lstStyle/>
          <a:p>
            <a:pPr defTabSz="914400"/>
            <a:r>
              <a:rPr lang="en-US" sz="3700"/>
              <a:t>The Poisson Distribution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229600" cy="4419600"/>
          </a:xfr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2857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defTabSz="914400"/>
            <a:r>
              <a:rPr lang="tr-TR" sz="2700" dirty="0" smtClean="0">
                <a:solidFill>
                  <a:srgbClr val="000000"/>
                </a:solidFill>
              </a:rPr>
              <a:t>We can use the Poisson distribution to determine the probability of each of these random variables, which are characterized as the number of occurences or successes of a certain event in a given continuous interval (such as time or space – area, length)</a:t>
            </a:r>
            <a:r>
              <a:rPr lang="tr-TR" sz="2700" dirty="0">
                <a:solidFill>
                  <a:srgbClr val="000000"/>
                </a:solidFill>
              </a:rPr>
              <a:t>.</a:t>
            </a:r>
            <a:endParaRPr lang="en-US" sz="2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695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Chap 5-</a:t>
            </a:r>
            <a:fld id="{19F8740A-5B00-403C-8952-E5684EDADB9B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685800"/>
          </a:xfrm>
        </p:spPr>
        <p:txBody>
          <a:bodyPr/>
          <a:lstStyle/>
          <a:p>
            <a:pPr defTabSz="914400"/>
            <a:r>
              <a:rPr lang="en-US" sz="3700"/>
              <a:t>The Poisson Distribution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229600" cy="4419600"/>
          </a:xfr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2857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defTabSz="914400"/>
            <a:r>
              <a:rPr lang="tr-TR" sz="2700" dirty="0" smtClean="0">
                <a:solidFill>
                  <a:srgbClr val="000000"/>
                </a:solidFill>
              </a:rPr>
              <a:t>Assumptions of the Poisson distribution</a:t>
            </a:r>
            <a:r>
              <a:rPr lang="en-US" sz="2700" dirty="0" smtClean="0">
                <a:solidFill>
                  <a:srgbClr val="000000"/>
                </a:solidFill>
              </a:rPr>
              <a:t>:</a:t>
            </a:r>
            <a:endParaRPr lang="en-US" sz="2700" dirty="0">
              <a:solidFill>
                <a:srgbClr val="000000"/>
              </a:solidFill>
            </a:endParaRPr>
          </a:p>
          <a:p>
            <a:pPr marL="742950" lvl="1" indent="-285750" defTabSz="914400">
              <a:lnSpc>
                <a:spcPct val="90000"/>
              </a:lnSpc>
              <a:spcBef>
                <a:spcPct val="40000"/>
              </a:spcBef>
            </a:pPr>
            <a:r>
              <a:rPr lang="en-US" dirty="0" smtClean="0">
                <a:solidFill>
                  <a:schemeClr val="bg2"/>
                </a:solidFill>
              </a:rPr>
              <a:t>The </a:t>
            </a:r>
            <a:r>
              <a:rPr lang="en-US" dirty="0">
                <a:solidFill>
                  <a:schemeClr val="bg2"/>
                </a:solidFill>
              </a:rPr>
              <a:t>outcomes of interest are </a:t>
            </a:r>
            <a:r>
              <a:rPr lang="en-US" b="1" dirty="0">
                <a:solidFill>
                  <a:schemeClr val="folHlink"/>
                </a:solidFill>
              </a:rPr>
              <a:t>rare</a:t>
            </a:r>
            <a:r>
              <a:rPr lang="en-US" dirty="0">
                <a:solidFill>
                  <a:schemeClr val="bg2"/>
                </a:solidFill>
              </a:rPr>
              <a:t> relative to the possible outcomes</a:t>
            </a:r>
          </a:p>
          <a:p>
            <a:pPr marL="742950" lvl="1" indent="-285750" defTabSz="914400">
              <a:lnSpc>
                <a:spcPct val="90000"/>
              </a:lnSpc>
              <a:spcBef>
                <a:spcPct val="40000"/>
              </a:spcBef>
            </a:pPr>
            <a:r>
              <a:rPr lang="en-US" dirty="0">
                <a:solidFill>
                  <a:schemeClr val="bg2"/>
                </a:solidFill>
              </a:rPr>
              <a:t>The average number of outcomes of interest </a:t>
            </a:r>
            <a:r>
              <a:rPr lang="en-US" b="1" dirty="0">
                <a:solidFill>
                  <a:schemeClr val="folHlink"/>
                </a:solidFill>
              </a:rPr>
              <a:t>per time or space interval</a:t>
            </a:r>
            <a:r>
              <a:rPr lang="en-US" dirty="0">
                <a:solidFill>
                  <a:schemeClr val="bg2"/>
                </a:solidFill>
              </a:rPr>
              <a:t> is </a:t>
            </a:r>
            <a:r>
              <a:rPr lang="en-US" b="1" dirty="0" smtClean="0">
                <a:solidFill>
                  <a:schemeClr val="folHlink"/>
                </a:solidFill>
                <a:sym typeface="Symbol" pitchFamily="18" charset="2"/>
              </a:rPr>
              <a:t></a:t>
            </a:r>
            <a:r>
              <a:rPr lang="tr-TR" b="1" dirty="0" smtClean="0">
                <a:solidFill>
                  <a:schemeClr val="folHlink"/>
                </a:solidFill>
                <a:sym typeface="Symbol" pitchFamily="18" charset="2"/>
              </a:rPr>
              <a:t> </a:t>
            </a:r>
            <a:r>
              <a:rPr lang="tr-TR" dirty="0" smtClean="0">
                <a:sym typeface="Symbol" pitchFamily="18" charset="2"/>
              </a:rPr>
              <a:t>and it is </a:t>
            </a:r>
            <a:r>
              <a:rPr lang="tr-TR" b="1" dirty="0">
                <a:solidFill>
                  <a:schemeClr val="folHlink"/>
                </a:solidFill>
                <a:sym typeface="Symbol" pitchFamily="18" charset="2"/>
              </a:rPr>
              <a:t>constant</a:t>
            </a:r>
            <a:r>
              <a:rPr lang="tr-TR" dirty="0" smtClean="0">
                <a:sym typeface="Symbol" pitchFamily="18" charset="2"/>
              </a:rPr>
              <a:t>.</a:t>
            </a:r>
            <a:endParaRPr lang="en-US" dirty="0">
              <a:sym typeface="Symbol" pitchFamily="18" charset="2"/>
            </a:endParaRPr>
          </a:p>
          <a:p>
            <a:pPr marL="742950" lvl="1" indent="-285750" defTabSz="914400">
              <a:lnSpc>
                <a:spcPct val="90000"/>
              </a:lnSpc>
              <a:spcBef>
                <a:spcPct val="40000"/>
              </a:spcBef>
            </a:pPr>
            <a:r>
              <a:rPr lang="en-US" dirty="0">
                <a:solidFill>
                  <a:schemeClr val="bg2"/>
                </a:solidFill>
                <a:sym typeface="Symbol" pitchFamily="18" charset="2"/>
              </a:rPr>
              <a:t>The number of outcomes of interest are random, and the occurrence of one outcome does not influence the chances of another outcome of interest</a:t>
            </a:r>
          </a:p>
          <a:p>
            <a:pPr marL="742950" lvl="1" indent="-285750" defTabSz="914400">
              <a:lnSpc>
                <a:spcPct val="90000"/>
              </a:lnSpc>
              <a:spcBef>
                <a:spcPct val="40000"/>
              </a:spcBef>
            </a:pPr>
            <a:r>
              <a:rPr lang="en-US" dirty="0">
                <a:solidFill>
                  <a:schemeClr val="bg2"/>
                </a:solidFill>
                <a:sym typeface="Symbol" pitchFamily="18" charset="2"/>
              </a:rPr>
              <a:t>The probability of that an outcome of interest occurs in a given segment is the same for all segments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746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4911FC19-1C87-427E-A135-F9D989C66698}" type="slidenum">
              <a:rPr lang="en-US"/>
              <a:pPr/>
              <a:t>29</a:t>
            </a:fld>
            <a:endParaRPr 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457200"/>
            <a:ext cx="7391400" cy="762000"/>
          </a:xfrm>
        </p:spPr>
        <p:txBody>
          <a:bodyPr/>
          <a:lstStyle/>
          <a:p>
            <a:pPr defTabSz="914400"/>
            <a:r>
              <a:rPr lang="en-US" sz="3900"/>
              <a:t>Poisson Distribution Formula</a:t>
            </a:r>
          </a:p>
        </p:txBody>
      </p:sp>
      <p:sp>
        <p:nvSpPr>
          <p:cNvPr id="222211" name="Rectangle 3"/>
          <p:cNvSpPr>
            <a:spLocks noChangeArrowheads="1"/>
          </p:cNvSpPr>
          <p:nvPr/>
        </p:nvSpPr>
        <p:spPr bwMode="auto">
          <a:xfrm>
            <a:off x="0" y="3810000"/>
            <a:ext cx="9144000" cy="2438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dirty="0"/>
              <a:t>where: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 smtClean="0"/>
              <a:t>x </a:t>
            </a:r>
            <a:r>
              <a:rPr lang="en-US" dirty="0"/>
              <a:t>= </a:t>
            </a:r>
            <a:r>
              <a:rPr lang="tr-TR" dirty="0" smtClean="0"/>
              <a:t>the </a:t>
            </a:r>
            <a:r>
              <a:rPr lang="en-US" dirty="0" smtClean="0"/>
              <a:t>number </a:t>
            </a:r>
            <a:r>
              <a:rPr lang="en-US" dirty="0"/>
              <a:t>of successes </a:t>
            </a:r>
            <a:r>
              <a:rPr lang="tr-TR" dirty="0" smtClean="0"/>
              <a:t>over a given time or space</a:t>
            </a:r>
            <a:endParaRPr lang="en-US" dirty="0"/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>
                <a:sym typeface="Symbol" pitchFamily="18" charset="2"/>
              </a:rPr>
              <a:t></a:t>
            </a:r>
            <a:r>
              <a:rPr lang="en-US" dirty="0"/>
              <a:t> = </a:t>
            </a:r>
            <a:r>
              <a:rPr lang="tr-TR" dirty="0" smtClean="0"/>
              <a:t>the </a:t>
            </a:r>
            <a:r>
              <a:rPr lang="en-US" dirty="0" smtClean="0"/>
              <a:t>expected </a:t>
            </a:r>
            <a:r>
              <a:rPr lang="en-US" dirty="0"/>
              <a:t>number of successes </a:t>
            </a:r>
            <a:r>
              <a:rPr lang="tr-TR" dirty="0" smtClean="0"/>
              <a:t>per time or space unit, </a:t>
            </a:r>
            <a:r>
              <a:rPr lang="en-US" dirty="0" smtClean="0">
                <a:sym typeface="Symbol" pitchFamily="18" charset="2"/>
              </a:rPr>
              <a:t></a:t>
            </a:r>
            <a:r>
              <a:rPr lang="tr-TR" dirty="0" smtClean="0">
                <a:sym typeface="Symbol" pitchFamily="18" charset="2"/>
              </a:rPr>
              <a:t>&gt;0</a:t>
            </a:r>
            <a:r>
              <a:rPr lang="tr-TR" dirty="0" smtClean="0"/>
              <a:t> </a:t>
            </a:r>
            <a:endParaRPr lang="en-US" dirty="0"/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dirty="0"/>
              <a:t>	e = base of the natural logarithm system (2.71828...)</a:t>
            </a:r>
            <a:r>
              <a:rPr lang="en-US" baseline="-25000" dirty="0"/>
              <a:t>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011220" y="1828800"/>
                <a:ext cx="3759940" cy="151644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45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tr-TR" sz="45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tr-TR" sz="45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tr-TR" sz="45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tr-TR" sz="4500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sz="45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tr-TR" sz="45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45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tr-TR" sz="4500" b="0" i="1" smtClean="0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sup>
                          </m:sSup>
                          <m:sSup>
                            <m:sSupPr>
                              <m:ctrlPr>
                                <a:rPr lang="tr-TR" sz="45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tr-TR" sz="4500" b="0" i="1" smtClean="0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tr-TR" sz="4500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tr-TR" sz="45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tr-TR" sz="4500" b="0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tr-TR" sz="45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220" y="1828800"/>
                <a:ext cx="3759940" cy="1516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F2A995EA-82A7-45AD-98B2-FE11E76F4C18}" type="slidenum">
              <a:rPr lang="en-US"/>
              <a:pPr/>
              <a:t>3</a:t>
            </a:fld>
            <a:endParaRPr lang="en-US"/>
          </a:p>
        </p:txBody>
      </p:sp>
      <p:sp>
        <p:nvSpPr>
          <p:cNvPr id="2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129032" name="Line 8"/>
          <p:cNvSpPr>
            <a:spLocks noChangeShapeType="1"/>
          </p:cNvSpPr>
          <p:nvPr/>
        </p:nvSpPr>
        <p:spPr bwMode="auto">
          <a:xfrm>
            <a:off x="5257800" y="38100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29054" name="Line 30"/>
          <p:cNvSpPr>
            <a:spLocks noChangeShapeType="1"/>
          </p:cNvSpPr>
          <p:nvPr/>
        </p:nvSpPr>
        <p:spPr bwMode="auto">
          <a:xfrm flipH="1">
            <a:off x="5257800" y="52578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29055" name="Line 31"/>
          <p:cNvSpPr>
            <a:spLocks noChangeShapeType="1"/>
          </p:cNvSpPr>
          <p:nvPr/>
        </p:nvSpPr>
        <p:spPr bwMode="auto">
          <a:xfrm flipH="1">
            <a:off x="5257800" y="59436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29048" name="Line 24"/>
          <p:cNvSpPr>
            <a:spLocks noChangeShapeType="1"/>
          </p:cNvSpPr>
          <p:nvPr/>
        </p:nvSpPr>
        <p:spPr bwMode="auto">
          <a:xfrm flipH="1">
            <a:off x="1600200" y="52578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29049" name="Line 25"/>
          <p:cNvSpPr>
            <a:spLocks noChangeShapeType="1"/>
          </p:cNvSpPr>
          <p:nvPr/>
        </p:nvSpPr>
        <p:spPr bwMode="auto">
          <a:xfrm>
            <a:off x="-2057400" y="50292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29050" name="Line 26"/>
          <p:cNvSpPr>
            <a:spLocks noChangeShapeType="1"/>
          </p:cNvSpPr>
          <p:nvPr/>
        </p:nvSpPr>
        <p:spPr bwMode="auto">
          <a:xfrm flipH="1">
            <a:off x="1600200" y="59436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29045" name="Line 21"/>
          <p:cNvSpPr>
            <a:spLocks noChangeShapeType="1"/>
          </p:cNvSpPr>
          <p:nvPr/>
        </p:nvSpPr>
        <p:spPr bwMode="auto">
          <a:xfrm>
            <a:off x="-2057400" y="36576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29046" name="Line 22"/>
          <p:cNvSpPr>
            <a:spLocks noChangeShapeType="1"/>
          </p:cNvSpPr>
          <p:nvPr/>
        </p:nvSpPr>
        <p:spPr bwMode="auto">
          <a:xfrm flipH="1">
            <a:off x="1600200" y="45720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29041" name="Line 17"/>
          <p:cNvSpPr>
            <a:spLocks noChangeShapeType="1"/>
          </p:cNvSpPr>
          <p:nvPr/>
        </p:nvSpPr>
        <p:spPr bwMode="auto">
          <a:xfrm>
            <a:off x="2438400" y="2590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29042" name="Line 18"/>
          <p:cNvSpPr>
            <a:spLocks noChangeShapeType="1"/>
          </p:cNvSpPr>
          <p:nvPr/>
        </p:nvSpPr>
        <p:spPr bwMode="auto">
          <a:xfrm>
            <a:off x="6248400" y="2590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457200" y="533400"/>
            <a:ext cx="82486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1524000" y="457200"/>
            <a:ext cx="704532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4000">
                <a:solidFill>
                  <a:schemeClr val="tx2"/>
                </a:solidFill>
              </a:rPr>
              <a:t>Probability Distributions</a:t>
            </a: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5105400" y="2743200"/>
            <a:ext cx="2209800" cy="1196975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b="1"/>
              <a:t>Continuous</a:t>
            </a:r>
            <a:r>
              <a:rPr lang="en-US"/>
              <a:t> </a:t>
            </a:r>
          </a:p>
          <a:p>
            <a:pPr eaLnBrk="0" hangingPunct="0"/>
            <a:r>
              <a:rPr lang="en-US"/>
              <a:t>Probability Distributions</a:t>
            </a:r>
          </a:p>
        </p:txBody>
      </p:sp>
      <p:sp>
        <p:nvSpPr>
          <p:cNvPr id="129029" name="Line 5"/>
          <p:cNvSpPr>
            <a:spLocks noChangeShapeType="1"/>
          </p:cNvSpPr>
          <p:nvPr/>
        </p:nvSpPr>
        <p:spPr bwMode="auto">
          <a:xfrm>
            <a:off x="2438400" y="2590800"/>
            <a:ext cx="3810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>
            <a:off x="1600200" y="38100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>
            <a:off x="4343400" y="2438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29033" name="Rectangle 9"/>
          <p:cNvSpPr>
            <a:spLocks noChangeArrowheads="1"/>
          </p:cNvSpPr>
          <p:nvPr/>
        </p:nvSpPr>
        <p:spPr bwMode="auto">
          <a:xfrm>
            <a:off x="1828800" y="4343400"/>
            <a:ext cx="1676400" cy="466725"/>
          </a:xfrm>
          <a:prstGeom prst="rect">
            <a:avLst/>
          </a:prstGeom>
          <a:solidFill>
            <a:srgbClr val="BBD7FF"/>
          </a:solidFill>
          <a:ln w="12700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>
                <a:solidFill>
                  <a:srgbClr val="000066"/>
                </a:solidFill>
              </a:rPr>
              <a:t>Binomial</a:t>
            </a:r>
          </a:p>
        </p:txBody>
      </p:sp>
      <p:sp>
        <p:nvSpPr>
          <p:cNvPr id="129034" name="Rectangle 10"/>
          <p:cNvSpPr>
            <a:spLocks noChangeArrowheads="1"/>
          </p:cNvSpPr>
          <p:nvPr/>
        </p:nvSpPr>
        <p:spPr bwMode="auto">
          <a:xfrm>
            <a:off x="1828800" y="5715000"/>
            <a:ext cx="2590800" cy="466725"/>
          </a:xfrm>
          <a:prstGeom prst="rect">
            <a:avLst/>
          </a:prstGeom>
          <a:solidFill>
            <a:srgbClr val="BBD7FF"/>
          </a:solidFill>
          <a:ln w="12700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/>
              <a:t>Hypergeometric</a:t>
            </a:r>
          </a:p>
        </p:txBody>
      </p:sp>
      <p:sp>
        <p:nvSpPr>
          <p:cNvPr id="129035" name="Rectangle 11"/>
          <p:cNvSpPr>
            <a:spLocks noChangeArrowheads="1"/>
          </p:cNvSpPr>
          <p:nvPr/>
        </p:nvSpPr>
        <p:spPr bwMode="auto">
          <a:xfrm>
            <a:off x="1828800" y="5029200"/>
            <a:ext cx="1447800" cy="466725"/>
          </a:xfrm>
          <a:prstGeom prst="rect">
            <a:avLst/>
          </a:prstGeom>
          <a:solidFill>
            <a:srgbClr val="BBD7FF"/>
          </a:solidFill>
          <a:ln w="12700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/>
              <a:t>Poisson</a:t>
            </a:r>
          </a:p>
        </p:txBody>
      </p:sp>
      <p:sp>
        <p:nvSpPr>
          <p:cNvPr id="129039" name="Rectangle 15"/>
          <p:cNvSpPr>
            <a:spLocks noChangeArrowheads="1"/>
          </p:cNvSpPr>
          <p:nvPr/>
        </p:nvSpPr>
        <p:spPr bwMode="auto">
          <a:xfrm>
            <a:off x="3276600" y="1600200"/>
            <a:ext cx="2286000" cy="831850"/>
          </a:xfrm>
          <a:prstGeom prst="rect">
            <a:avLst/>
          </a:prstGeom>
          <a:solidFill>
            <a:srgbClr val="FDE0BD"/>
          </a:solidFill>
          <a:ln w="12700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Probability Distributions</a:t>
            </a:r>
          </a:p>
        </p:txBody>
      </p:sp>
      <p:sp>
        <p:nvSpPr>
          <p:cNvPr id="129040" name="Rectangle 16"/>
          <p:cNvSpPr>
            <a:spLocks noChangeArrowheads="1"/>
          </p:cNvSpPr>
          <p:nvPr/>
        </p:nvSpPr>
        <p:spPr bwMode="auto">
          <a:xfrm>
            <a:off x="1447800" y="2743200"/>
            <a:ext cx="2209800" cy="1196975"/>
          </a:xfrm>
          <a:prstGeom prst="rect">
            <a:avLst/>
          </a:prstGeom>
          <a:solidFill>
            <a:srgbClr val="BBD7FF"/>
          </a:solidFill>
          <a:ln w="12700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b="1"/>
              <a:t>Discrete</a:t>
            </a:r>
            <a:r>
              <a:rPr lang="en-US"/>
              <a:t> </a:t>
            </a:r>
          </a:p>
          <a:p>
            <a:pPr eaLnBrk="0" hangingPunct="0"/>
            <a:r>
              <a:rPr lang="en-US"/>
              <a:t>Probability Distributions</a:t>
            </a:r>
          </a:p>
        </p:txBody>
      </p:sp>
      <p:sp>
        <p:nvSpPr>
          <p:cNvPr id="129044" name="Line 20"/>
          <p:cNvSpPr>
            <a:spLocks noChangeShapeType="1"/>
          </p:cNvSpPr>
          <p:nvPr/>
        </p:nvSpPr>
        <p:spPr bwMode="auto">
          <a:xfrm flipH="1">
            <a:off x="5257800" y="45720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29047" name="Line 23"/>
          <p:cNvSpPr>
            <a:spLocks noChangeShapeType="1"/>
          </p:cNvSpPr>
          <p:nvPr/>
        </p:nvSpPr>
        <p:spPr bwMode="auto">
          <a:xfrm>
            <a:off x="-2057400" y="43434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29051" name="Rectangle 27"/>
          <p:cNvSpPr>
            <a:spLocks noChangeArrowheads="1"/>
          </p:cNvSpPr>
          <p:nvPr/>
        </p:nvSpPr>
        <p:spPr bwMode="auto">
          <a:xfrm>
            <a:off x="5486400" y="4343400"/>
            <a:ext cx="1676400" cy="466725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/>
              <a:t>Normal</a:t>
            </a:r>
          </a:p>
        </p:txBody>
      </p:sp>
      <p:sp>
        <p:nvSpPr>
          <p:cNvPr id="129052" name="Rectangle 28"/>
          <p:cNvSpPr>
            <a:spLocks noChangeArrowheads="1"/>
          </p:cNvSpPr>
          <p:nvPr/>
        </p:nvSpPr>
        <p:spPr bwMode="auto">
          <a:xfrm>
            <a:off x="5486400" y="5029200"/>
            <a:ext cx="1676400" cy="466725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/>
              <a:t>Uniform</a:t>
            </a:r>
          </a:p>
        </p:txBody>
      </p:sp>
      <p:sp>
        <p:nvSpPr>
          <p:cNvPr id="129053" name="Rectangle 29"/>
          <p:cNvSpPr>
            <a:spLocks noChangeArrowheads="1"/>
          </p:cNvSpPr>
          <p:nvPr/>
        </p:nvSpPr>
        <p:spPr bwMode="auto">
          <a:xfrm>
            <a:off x="5486400" y="5715000"/>
            <a:ext cx="1981200" cy="466725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/>
              <a:t>Exponential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C0B3214B-BB08-4421-A4CA-B36C52648AAB}" type="slidenum">
              <a:rPr lang="en-US"/>
              <a:pPr/>
              <a:t>30</a:t>
            </a:fld>
            <a:endParaRPr lang="en-US"/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793038" cy="114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Poisson Distribution Characteristics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1828800" cy="762000"/>
          </a:xfrm>
        </p:spPr>
        <p:txBody>
          <a:bodyPr/>
          <a:lstStyle/>
          <a:p>
            <a:r>
              <a:rPr lang="en-US"/>
              <a:t>Mean</a:t>
            </a:r>
          </a:p>
          <a:p>
            <a:pPr lvl="1">
              <a:buFont typeface="Wingdings" pitchFamily="2" charset="2"/>
              <a:buNone/>
            </a:pPr>
            <a:endParaRPr lang="en-US"/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914400" y="2971800"/>
            <a:ext cx="5943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/>
          <a:p>
            <a:pPr marL="320675" indent="-320675" algn="l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/>
              <a:t>Variance and 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44559" y="2209800"/>
                <a:ext cx="3287118" cy="70788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400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tr-TR" sz="40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tr-TR" sz="4000" b="0" i="1" smtClean="0">
                          <a:latin typeface="Cambria Math"/>
                          <a:ea typeface="Cambria Math"/>
                        </a:rPr>
                        <m:t>𝐸</m:t>
                      </m:r>
                      <m:d>
                        <m:dPr>
                          <m:ctrlPr>
                            <a:rPr lang="tr-TR" sz="40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tr-TR" sz="40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tr-TR" sz="40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tr-TR" sz="4000" b="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tr-TR" sz="4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559" y="2209800"/>
                <a:ext cx="3287118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315486" y="3940314"/>
                <a:ext cx="1837746" cy="70788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sz="400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tr-TR" sz="400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tr-TR" sz="4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tr-TR" sz="40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tr-TR" sz="4000" b="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tr-TR" sz="4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486" y="3940314"/>
                <a:ext cx="1837746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352800" y="4845826"/>
                <a:ext cx="2053319" cy="79297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4000" b="0" i="1" smtClean="0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tr-TR" sz="4000" b="0" i="1" smtClean="0">
                          <a:latin typeface="Cambria Math"/>
                          <a:ea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tr-TR" sz="4000" b="0" i="1" smtClean="0"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tr-TR" sz="4000" i="1">
                              <a:latin typeface="Cambria Math"/>
                              <a:ea typeface="Cambria Math"/>
                            </a:rPr>
                            <m:t>𝜆</m:t>
                          </m:r>
                          <m:r>
                            <m:rPr>
                              <m:nor/>
                            </m:rPr>
                            <a:rPr lang="tr-TR" sz="4000" dirty="0"/>
                            <m:t> </m:t>
                          </m:r>
                        </m:e>
                      </m:rad>
                    </m:oMath>
                  </m:oMathPara>
                </a14:m>
                <a:endParaRPr lang="tr-TR" sz="4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845826"/>
                <a:ext cx="2053319" cy="79297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EA5F2BCA-6E80-49B0-AFF5-61328DA54E0A}" type="slidenum">
              <a:rPr lang="en-US"/>
              <a:pPr/>
              <a:t>31</a:t>
            </a:fld>
            <a:endParaRPr lang="en-US"/>
          </a:p>
        </p:txBody>
      </p:sp>
      <p:sp>
        <p:nvSpPr>
          <p:cNvPr id="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244738" name="Rectangle 2"/>
          <p:cNvSpPr>
            <a:spLocks noChangeArrowheads="1"/>
          </p:cNvSpPr>
          <p:nvPr/>
        </p:nvSpPr>
        <p:spPr bwMode="auto">
          <a:xfrm>
            <a:off x="1447800" y="2819400"/>
            <a:ext cx="4114800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44739" name="Rectangle 3"/>
          <p:cNvSpPr>
            <a:spLocks noChangeArrowheads="1"/>
          </p:cNvSpPr>
          <p:nvPr/>
        </p:nvSpPr>
        <p:spPr bwMode="auto">
          <a:xfrm flipV="1">
            <a:off x="4953000" y="2057400"/>
            <a:ext cx="609600" cy="1066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44740" name="Rectangle 4"/>
          <p:cNvSpPr>
            <a:spLocks noChangeArrowheads="1"/>
          </p:cNvSpPr>
          <p:nvPr/>
        </p:nvSpPr>
        <p:spPr bwMode="auto">
          <a:xfrm flipV="1">
            <a:off x="4953000" y="2819400"/>
            <a:ext cx="609600" cy="304800"/>
          </a:xfrm>
          <a:prstGeom prst="rect">
            <a:avLst/>
          </a:prstGeom>
          <a:solidFill>
            <a:srgbClr val="CCFF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44741" name="Rectangle 5"/>
          <p:cNvSpPr>
            <a:spLocks noChangeArrowheads="1"/>
          </p:cNvSpPr>
          <p:nvPr/>
        </p:nvSpPr>
        <p:spPr bwMode="auto">
          <a:xfrm>
            <a:off x="990600" y="4648200"/>
            <a:ext cx="6477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4474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Poisson Tables</a:t>
            </a:r>
          </a:p>
        </p:txBody>
      </p:sp>
      <p:graphicFrame>
        <p:nvGraphicFramePr>
          <p:cNvPr id="244889" name="Group 153"/>
          <p:cNvGraphicFramePr>
            <a:graphicFrameLocks noGrp="1"/>
          </p:cNvGraphicFramePr>
          <p:nvPr/>
        </p:nvGraphicFramePr>
        <p:xfrm>
          <a:off x="1295400" y="1752600"/>
          <a:ext cx="7162800" cy="2450592"/>
        </p:xfrm>
        <a:graphic>
          <a:graphicData uri="http://schemas.openxmlformats.org/drawingml/2006/table">
            <a:tbl>
              <a:tblPr/>
              <a:tblGrid>
                <a:gridCol w="715963"/>
                <a:gridCol w="715962"/>
                <a:gridCol w="717550"/>
                <a:gridCol w="715963"/>
                <a:gridCol w="715962"/>
                <a:gridCol w="715963"/>
                <a:gridCol w="715962"/>
                <a:gridCol w="717550"/>
                <a:gridCol w="669925"/>
                <a:gridCol w="762000"/>
              </a:tblGrid>
              <a:tr h="314325">
                <a:tc rowSpan="2"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9"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t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180975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06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0.9048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0.0905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0.0045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0.8187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0.1637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0.0164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0.0011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0.7408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0.2222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0.0333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0.0033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0.0003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0.6703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0.2681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0.0536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0.0072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0.0007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0.6065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0.3033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0.0758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0.0126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0.0016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0.5488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0.3293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0.0988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0.0198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0.0030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0.4966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0.3476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0.1217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0.0284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0.0050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0.0007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0.4493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0.3595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0.1438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0.0383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0.0077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0.0012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0.4066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0.3659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0.1647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0.0494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0.0111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0.0020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0.0003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4795" name="Text Box 59"/>
          <p:cNvSpPr txBox="1">
            <a:spLocks noChangeArrowheads="1"/>
          </p:cNvSpPr>
          <p:nvPr/>
        </p:nvSpPr>
        <p:spPr bwMode="auto">
          <a:xfrm>
            <a:off x="990600" y="4572000"/>
            <a:ext cx="708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Example:  Find P(x = 2)  if  </a:t>
            </a:r>
            <a:r>
              <a:rPr lang="en-US">
                <a:sym typeface="Symbol" pitchFamily="18" charset="2"/>
              </a:rPr>
              <a:t> = .05  and  t = 100</a:t>
            </a:r>
            <a:endParaRPr lang="en-US" sz="2000"/>
          </a:p>
        </p:txBody>
      </p:sp>
      <p:graphicFrame>
        <p:nvGraphicFramePr>
          <p:cNvPr id="244888" name="Object 152"/>
          <p:cNvGraphicFramePr>
            <a:graphicFrameLocks noChangeAspect="1"/>
          </p:cNvGraphicFramePr>
          <p:nvPr/>
        </p:nvGraphicFramePr>
        <p:xfrm>
          <a:off x="1547813" y="5181600"/>
          <a:ext cx="6446837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96" name="Equation" r:id="rId3" imgW="2819160" imgH="419040" progId="Equation.3">
                  <p:embed/>
                </p:oleObj>
              </mc:Choice>
              <mc:Fallback>
                <p:oleObj name="Equation" r:id="rId3" imgW="2819160" imgH="419040" progId="Equation.3">
                  <p:embed/>
                  <p:pic>
                    <p:nvPicPr>
                      <p:cNvPr id="0" name="Object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181600"/>
                        <a:ext cx="6446837" cy="96043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EC902691-CC01-4DA8-A2BA-FC9CE6198E39}" type="slidenum">
              <a:rPr lang="en-US"/>
              <a:pPr/>
              <a:t>32</a:t>
            </a:fld>
            <a:endParaRPr 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7467600" cy="762000"/>
          </a:xfrm>
        </p:spPr>
        <p:txBody>
          <a:bodyPr/>
          <a:lstStyle/>
          <a:p>
            <a:r>
              <a:rPr lang="en-US"/>
              <a:t>Graph of Poisson Probabilities</a:t>
            </a:r>
          </a:p>
        </p:txBody>
      </p:sp>
      <p:graphicFrame>
        <p:nvGraphicFramePr>
          <p:cNvPr id="229380" name="Object 4"/>
          <p:cNvGraphicFramePr>
            <a:graphicFrameLocks noChangeAspect="1"/>
          </p:cNvGraphicFramePr>
          <p:nvPr/>
        </p:nvGraphicFramePr>
        <p:xfrm>
          <a:off x="2895600" y="1676400"/>
          <a:ext cx="5895975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55" name="Chart" r:id="rId3" imgW="5895975" imgH="3810000" progId="Excel.Chart.8">
                  <p:embed/>
                </p:oleObj>
              </mc:Choice>
              <mc:Fallback>
                <p:oleObj name="Chart" r:id="rId3" imgW="5895975" imgH="3810000" progId="Excel.Char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76400"/>
                        <a:ext cx="5895975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448" name="Group 72"/>
          <p:cNvGraphicFramePr>
            <a:graphicFrameLocks noGrp="1"/>
          </p:cNvGraphicFramePr>
          <p:nvPr/>
        </p:nvGraphicFramePr>
        <p:xfrm>
          <a:off x="609600" y="2895600"/>
          <a:ext cx="2057400" cy="3364992"/>
        </p:xfrm>
        <a:graphic>
          <a:graphicData uri="http://schemas.openxmlformats.org/drawingml/2006/table">
            <a:tbl>
              <a:tblPr/>
              <a:tblGrid>
                <a:gridCol w="1028700"/>
                <a:gridCol w="1028700"/>
              </a:tblGrid>
              <a:tr h="63817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t =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657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0.6065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0.3033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0.0758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0.0126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0.0016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9436" name="Line 60"/>
          <p:cNvSpPr>
            <a:spLocks noChangeShapeType="1"/>
          </p:cNvSpPr>
          <p:nvPr/>
        </p:nvSpPr>
        <p:spPr bwMode="auto">
          <a:xfrm>
            <a:off x="3124200" y="4495800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29437" name="Line 61"/>
          <p:cNvSpPr>
            <a:spLocks noChangeShapeType="1"/>
          </p:cNvSpPr>
          <p:nvPr/>
        </p:nvSpPr>
        <p:spPr bwMode="auto">
          <a:xfrm>
            <a:off x="2590800" y="4495800"/>
            <a:ext cx="5334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29438" name="Rectangle 62"/>
          <p:cNvSpPr>
            <a:spLocks noChangeArrowheads="1"/>
          </p:cNvSpPr>
          <p:nvPr/>
        </p:nvSpPr>
        <p:spPr bwMode="auto">
          <a:xfrm>
            <a:off x="838200" y="4267200"/>
            <a:ext cx="1752600" cy="381000"/>
          </a:xfrm>
          <a:prstGeom prst="rect">
            <a:avLst/>
          </a:prstGeom>
          <a:noFill/>
          <a:ln w="1905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29439" name="Text Box 63"/>
          <p:cNvSpPr txBox="1">
            <a:spLocks noChangeArrowheads="1"/>
          </p:cNvSpPr>
          <p:nvPr/>
        </p:nvSpPr>
        <p:spPr bwMode="auto">
          <a:xfrm>
            <a:off x="4114800" y="5638800"/>
            <a:ext cx="2514600" cy="466725"/>
          </a:xfrm>
          <a:prstGeom prst="rect">
            <a:avLst/>
          </a:prstGeom>
          <a:solidFill>
            <a:srgbClr val="FFFFC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P(x = 2) = .0758</a:t>
            </a:r>
            <a:r>
              <a:rPr lang="en-US" sz="1800"/>
              <a:t>  </a:t>
            </a:r>
          </a:p>
        </p:txBody>
      </p:sp>
      <p:sp>
        <p:nvSpPr>
          <p:cNvPr id="229440" name="Line 64"/>
          <p:cNvSpPr>
            <a:spLocks noChangeShapeType="1"/>
          </p:cNvSpPr>
          <p:nvPr/>
        </p:nvSpPr>
        <p:spPr bwMode="auto">
          <a:xfrm flipV="1">
            <a:off x="5257800" y="5181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29441" name="Text Box 65"/>
          <p:cNvSpPr txBox="1">
            <a:spLocks noChangeArrowheads="1"/>
          </p:cNvSpPr>
          <p:nvPr/>
        </p:nvSpPr>
        <p:spPr bwMode="auto">
          <a:xfrm>
            <a:off x="609600" y="19050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Graphically:</a:t>
            </a:r>
          </a:p>
        </p:txBody>
      </p:sp>
      <p:sp>
        <p:nvSpPr>
          <p:cNvPr id="229442" name="Text Box 66"/>
          <p:cNvSpPr txBox="1">
            <a:spLocks noChangeArrowheads="1"/>
          </p:cNvSpPr>
          <p:nvPr/>
        </p:nvSpPr>
        <p:spPr bwMode="auto">
          <a:xfrm>
            <a:off x="381000" y="24384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b="1">
                <a:sym typeface="Symbol" pitchFamily="18" charset="2"/>
              </a:rPr>
              <a:t> = .05  and  t = 100</a:t>
            </a:r>
            <a:endParaRPr lang="en-US" sz="2000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07BAD13B-7128-43D9-8ED2-9ABD894EC59E}" type="slidenum">
              <a:rPr lang="en-US"/>
              <a:pPr/>
              <a:t>33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Poisson Distribution Shape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543800" cy="1066800"/>
          </a:xfrm>
        </p:spPr>
        <p:txBody>
          <a:bodyPr/>
          <a:lstStyle/>
          <a:p>
            <a:r>
              <a:rPr lang="en-US"/>
              <a:t>The shape of the Poisson Distribution depends on the parameters </a:t>
            </a:r>
            <a:r>
              <a:rPr lang="en-US">
                <a:sym typeface="Symbol" pitchFamily="18" charset="2"/>
              </a:rPr>
              <a:t> and t:</a:t>
            </a:r>
          </a:p>
        </p:txBody>
      </p:sp>
      <p:graphicFrame>
        <p:nvGraphicFramePr>
          <p:cNvPr id="159748" name="Object 4"/>
          <p:cNvGraphicFramePr>
            <a:graphicFrameLocks noChangeAspect="1"/>
          </p:cNvGraphicFramePr>
          <p:nvPr/>
        </p:nvGraphicFramePr>
        <p:xfrm>
          <a:off x="4572000" y="3303588"/>
          <a:ext cx="4419600" cy="285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66" name="Chart" r:id="rId3" imgW="5895975" imgH="3810000" progId="Excel.Chart.8">
                  <p:embed/>
                </p:oleObj>
              </mc:Choice>
              <mc:Fallback>
                <p:oleObj name="Chart" r:id="rId3" imgW="5895975" imgH="3810000" progId="Excel.Char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303588"/>
                        <a:ext cx="4419600" cy="285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9" name="Object 5"/>
          <p:cNvGraphicFramePr>
            <a:graphicFrameLocks noChangeAspect="1"/>
          </p:cNvGraphicFramePr>
          <p:nvPr/>
        </p:nvGraphicFramePr>
        <p:xfrm>
          <a:off x="228600" y="3302000"/>
          <a:ext cx="4191000" cy="281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67" name="Chart" r:id="rId5" imgW="5895975" imgH="3810000" progId="Excel.Chart.8">
                  <p:embed/>
                </p:oleObj>
              </mc:Choice>
              <mc:Fallback>
                <p:oleObj name="Chart" r:id="rId5" imgW="5895975" imgH="3810000" progId="Excel.Char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302000"/>
                        <a:ext cx="4191000" cy="281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1600200" y="28956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/>
          <a:p>
            <a:pPr marL="320675" indent="-320675" algn="l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300">
                <a:sym typeface="Symbol" pitchFamily="18" charset="2"/>
              </a:rPr>
              <a:t>t = 0.50</a:t>
            </a:r>
          </a:p>
        </p:txBody>
      </p:sp>
      <p:sp>
        <p:nvSpPr>
          <p:cNvPr id="159753" name="Rectangle 9"/>
          <p:cNvSpPr>
            <a:spLocks noChangeArrowheads="1"/>
          </p:cNvSpPr>
          <p:nvPr/>
        </p:nvSpPr>
        <p:spPr bwMode="auto">
          <a:xfrm>
            <a:off x="6248400" y="29718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/>
          <a:p>
            <a:pPr marL="320675" indent="-320675" algn="l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300">
                <a:sym typeface="Symbol" pitchFamily="18" charset="2"/>
              </a:rPr>
              <a:t>t = 3.0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78838" cy="762000"/>
          </a:xfrm>
        </p:spPr>
        <p:txBody>
          <a:bodyPr/>
          <a:lstStyle/>
          <a:p>
            <a:r>
              <a:rPr lang="tr-TR" dirty="0" smtClean="0"/>
              <a:t>Example 1 for Poisson Distrbution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Andrew Whittaker, computer centre manager, reports that his computer system experienced 3 component failures during the past 100 days.</a:t>
            </a:r>
          </a:p>
          <a:p>
            <a:pPr lvl="1"/>
            <a:r>
              <a:rPr lang="tr-TR" dirty="0" smtClean="0"/>
              <a:t>a) What is the probability of no failures in a given day?</a:t>
            </a:r>
          </a:p>
          <a:p>
            <a:pPr lvl="1"/>
            <a:r>
              <a:rPr lang="tr-TR" dirty="0" smtClean="0"/>
              <a:t>b) What is the probability of one or more component failures in a given day?</a:t>
            </a:r>
          </a:p>
          <a:p>
            <a:pPr lvl="1"/>
            <a:r>
              <a:rPr lang="tr-TR" dirty="0" smtClean="0"/>
              <a:t>c) What is the probability of at least 2 failures in a 3-day period?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Chap 5-</a:t>
            </a:r>
            <a:fld id="{8DB679E2-5D2D-4ABB-B83F-DAB48C68717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Course In Business Statistics, 4th © 2006 Prentice-Hall, Inc.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23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78838" cy="762000"/>
          </a:xfrm>
        </p:spPr>
        <p:txBody>
          <a:bodyPr/>
          <a:lstStyle/>
          <a:p>
            <a:r>
              <a:rPr lang="tr-TR" dirty="0" smtClean="0"/>
              <a:t>Example 2 for Poisson Distrbution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Customers arrive at a photocopying machine at an average rate of two every 5 mins. Assume that these arrivals are independent, with a constant arrival rate, and that this problem follows a Poisson model, with X denoting the number of arriving customers at a 5min period and mean </a:t>
            </a:r>
            <a:r>
              <a:rPr lang="el-GR" dirty="0" smtClean="0"/>
              <a:t>λ</a:t>
            </a:r>
            <a:r>
              <a:rPr lang="tr-TR" dirty="0" smtClean="0"/>
              <a:t>=2. Find the probability that more than two customers arrive in a 5min period?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Chap 5-</a:t>
            </a:r>
            <a:fld id="{8DB679E2-5D2D-4ABB-B83F-DAB48C68717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435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B1256FEC-D317-4855-8084-964D1CE2E0C9}" type="slidenum">
              <a:rPr lang="en-US"/>
              <a:pPr/>
              <a:t>36</a:t>
            </a:fld>
            <a:endParaRPr lang="en-US"/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263170" name="Line 2"/>
          <p:cNvSpPr>
            <a:spLocks noChangeShapeType="1"/>
          </p:cNvSpPr>
          <p:nvPr/>
        </p:nvSpPr>
        <p:spPr bwMode="auto">
          <a:xfrm>
            <a:off x="5257800" y="3962400"/>
            <a:ext cx="0" cy="198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63171" name="Line 3"/>
          <p:cNvSpPr>
            <a:spLocks noChangeShapeType="1"/>
          </p:cNvSpPr>
          <p:nvPr/>
        </p:nvSpPr>
        <p:spPr bwMode="auto">
          <a:xfrm flipH="1">
            <a:off x="5257800" y="5257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63172" name="Line 4"/>
          <p:cNvSpPr>
            <a:spLocks noChangeShapeType="1"/>
          </p:cNvSpPr>
          <p:nvPr/>
        </p:nvSpPr>
        <p:spPr bwMode="auto">
          <a:xfrm flipH="1">
            <a:off x="5257800" y="59436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63173" name="Line 5"/>
          <p:cNvSpPr>
            <a:spLocks noChangeShapeType="1"/>
          </p:cNvSpPr>
          <p:nvPr/>
        </p:nvSpPr>
        <p:spPr bwMode="auto">
          <a:xfrm>
            <a:off x="-2057400" y="50292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63174" name="Line 6"/>
          <p:cNvSpPr>
            <a:spLocks noChangeShapeType="1"/>
          </p:cNvSpPr>
          <p:nvPr/>
        </p:nvSpPr>
        <p:spPr bwMode="auto">
          <a:xfrm>
            <a:off x="-2057400" y="36576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63175" name="Line 7"/>
          <p:cNvSpPr>
            <a:spLocks noChangeShapeType="1"/>
          </p:cNvSpPr>
          <p:nvPr/>
        </p:nvSpPr>
        <p:spPr bwMode="auto">
          <a:xfrm>
            <a:off x="6248400" y="2590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457200" y="533400"/>
            <a:ext cx="82486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63177" name="Rectangle 9"/>
          <p:cNvSpPr>
            <a:spLocks noChangeArrowheads="1"/>
          </p:cNvSpPr>
          <p:nvPr/>
        </p:nvSpPr>
        <p:spPr bwMode="auto">
          <a:xfrm>
            <a:off x="1524000" y="457200"/>
            <a:ext cx="704532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4000">
                <a:solidFill>
                  <a:schemeClr val="tx2"/>
                </a:solidFill>
              </a:rPr>
              <a:t>The Exponential Distribution</a:t>
            </a:r>
          </a:p>
        </p:txBody>
      </p:sp>
      <p:sp>
        <p:nvSpPr>
          <p:cNvPr id="263178" name="Rectangle 10"/>
          <p:cNvSpPr>
            <a:spLocks noChangeArrowheads="1"/>
          </p:cNvSpPr>
          <p:nvPr/>
        </p:nvSpPr>
        <p:spPr bwMode="auto">
          <a:xfrm>
            <a:off x="5105400" y="2743200"/>
            <a:ext cx="2209800" cy="1196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b="1"/>
              <a:t>Continuous</a:t>
            </a:r>
            <a:r>
              <a:rPr lang="en-US"/>
              <a:t> </a:t>
            </a:r>
          </a:p>
          <a:p>
            <a:pPr eaLnBrk="0" hangingPunct="0"/>
            <a:r>
              <a:rPr lang="en-US"/>
              <a:t>Probability Distributions</a:t>
            </a:r>
          </a:p>
        </p:txBody>
      </p:sp>
      <p:sp>
        <p:nvSpPr>
          <p:cNvPr id="263179" name="Line 11"/>
          <p:cNvSpPr>
            <a:spLocks noChangeShapeType="1"/>
          </p:cNvSpPr>
          <p:nvPr/>
        </p:nvSpPr>
        <p:spPr bwMode="auto">
          <a:xfrm>
            <a:off x="4343400" y="2590800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63180" name="Line 12"/>
          <p:cNvSpPr>
            <a:spLocks noChangeShapeType="1"/>
          </p:cNvSpPr>
          <p:nvPr/>
        </p:nvSpPr>
        <p:spPr bwMode="auto">
          <a:xfrm>
            <a:off x="4343400" y="2438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63181" name="Rectangle 13"/>
          <p:cNvSpPr>
            <a:spLocks noChangeArrowheads="1"/>
          </p:cNvSpPr>
          <p:nvPr/>
        </p:nvSpPr>
        <p:spPr bwMode="auto">
          <a:xfrm>
            <a:off x="3276600" y="1600200"/>
            <a:ext cx="2286000" cy="831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DE0B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Probability Distributions</a:t>
            </a:r>
          </a:p>
        </p:txBody>
      </p:sp>
      <p:sp>
        <p:nvSpPr>
          <p:cNvPr id="263182" name="Line 14"/>
          <p:cNvSpPr>
            <a:spLocks noChangeShapeType="1"/>
          </p:cNvSpPr>
          <p:nvPr/>
        </p:nvSpPr>
        <p:spPr bwMode="auto">
          <a:xfrm flipH="1">
            <a:off x="5257800" y="4572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63183" name="Line 15"/>
          <p:cNvSpPr>
            <a:spLocks noChangeShapeType="1"/>
          </p:cNvSpPr>
          <p:nvPr/>
        </p:nvSpPr>
        <p:spPr bwMode="auto">
          <a:xfrm>
            <a:off x="-2057400" y="43434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5486400" y="4343400"/>
            <a:ext cx="1676400" cy="466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/>
              <a:t>Normal</a:t>
            </a:r>
          </a:p>
        </p:txBody>
      </p:sp>
      <p:sp>
        <p:nvSpPr>
          <p:cNvPr id="263185" name="Rectangle 17"/>
          <p:cNvSpPr>
            <a:spLocks noChangeArrowheads="1"/>
          </p:cNvSpPr>
          <p:nvPr/>
        </p:nvSpPr>
        <p:spPr bwMode="auto">
          <a:xfrm>
            <a:off x="5486400" y="5029200"/>
            <a:ext cx="1676400" cy="466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/>
              <a:t>Uniform</a:t>
            </a:r>
          </a:p>
        </p:txBody>
      </p:sp>
      <p:sp>
        <p:nvSpPr>
          <p:cNvPr id="263186" name="Rectangle 18"/>
          <p:cNvSpPr>
            <a:spLocks noChangeArrowheads="1"/>
          </p:cNvSpPr>
          <p:nvPr/>
        </p:nvSpPr>
        <p:spPr bwMode="auto">
          <a:xfrm>
            <a:off x="5486400" y="5715000"/>
            <a:ext cx="1981200" cy="466725"/>
          </a:xfrm>
          <a:prstGeom prst="rect">
            <a:avLst/>
          </a:prstGeom>
          <a:solidFill>
            <a:srgbClr val="FCFF9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/>
              <a:t>Exponential</a:t>
            </a:r>
          </a:p>
        </p:txBody>
      </p:sp>
    </p:spTree>
    <p:extLst>
      <p:ext uri="{BB962C8B-B14F-4D97-AF65-F5344CB8AC3E}">
        <p14:creationId xmlns:p14="http://schemas.microsoft.com/office/powerpoint/2010/main" val="4225474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DB4F0E05-C799-4A89-BC4F-A4F4EF1E72A1}" type="slidenum">
              <a:rPr lang="en-US"/>
              <a:pPr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Exponential Distribution</a:t>
            </a:r>
          </a:p>
        </p:txBody>
      </p:sp>
      <p:sp>
        <p:nvSpPr>
          <p:cNvPr id="2744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7848600" cy="4114800"/>
          </a:xfrm>
          <a:noFill/>
          <a:ln/>
        </p:spPr>
        <p:txBody>
          <a:bodyPr/>
          <a:lstStyle/>
          <a:p>
            <a:r>
              <a:rPr lang="en-US"/>
              <a:t>Used to measure the </a:t>
            </a:r>
            <a:r>
              <a:rPr lang="en-US">
                <a:solidFill>
                  <a:schemeClr val="folHlink"/>
                </a:solidFill>
              </a:rPr>
              <a:t>time that elapses between two occurrences</a:t>
            </a:r>
            <a:r>
              <a:rPr lang="en-US"/>
              <a:t> of an event (the time between arrivals)</a:t>
            </a:r>
          </a:p>
          <a:p>
            <a:endParaRPr lang="en-US"/>
          </a:p>
          <a:p>
            <a:pPr lvl="1"/>
            <a:r>
              <a:rPr lang="en-US"/>
              <a:t>Examples: </a:t>
            </a:r>
          </a:p>
          <a:p>
            <a:pPr lvl="2"/>
            <a:r>
              <a:rPr lang="en-US"/>
              <a:t>Time between trucks arriving at an unloading dock</a:t>
            </a:r>
          </a:p>
          <a:p>
            <a:pPr lvl="2"/>
            <a:r>
              <a:rPr lang="en-US"/>
              <a:t>Time between transactions at an ATM Machine</a:t>
            </a:r>
          </a:p>
          <a:p>
            <a:pPr lvl="2"/>
            <a:r>
              <a:rPr lang="en-US"/>
              <a:t>Time between phone calls to the main operator</a:t>
            </a:r>
          </a:p>
        </p:txBody>
      </p:sp>
    </p:spTree>
    <p:extLst>
      <p:ext uri="{BB962C8B-B14F-4D97-AF65-F5344CB8AC3E}">
        <p14:creationId xmlns:p14="http://schemas.microsoft.com/office/powerpoint/2010/main" val="82404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2E32E0D9-F547-4FFB-B07D-983872D77C9A}" type="slidenum">
              <a:rPr lang="en-US"/>
              <a:pPr/>
              <a:t>38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Exponential Distribution</a:t>
            </a:r>
          </a:p>
        </p:txBody>
      </p:sp>
      <p:sp>
        <p:nvSpPr>
          <p:cNvPr id="2703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077200" cy="1676400"/>
          </a:xfrm>
          <a:noFill/>
          <a:ln/>
        </p:spPr>
        <p:txBody>
          <a:bodyPr/>
          <a:lstStyle/>
          <a:p>
            <a:r>
              <a:rPr lang="en-US" sz="2700" dirty="0"/>
              <a:t>The probability that an arrival time is equal to or less than some specified time  </a:t>
            </a:r>
            <a:r>
              <a:rPr lang="tr-TR" sz="2700" dirty="0"/>
              <a:t>t</a:t>
            </a:r>
            <a:r>
              <a:rPr lang="en-US" sz="2700" dirty="0" smtClean="0"/>
              <a:t>  </a:t>
            </a:r>
            <a:r>
              <a:rPr lang="en-US" sz="2700" dirty="0"/>
              <a:t>is</a:t>
            </a:r>
          </a:p>
        </p:txBody>
      </p:sp>
      <p:sp>
        <p:nvSpPr>
          <p:cNvPr id="270344" name="Rectangle 8"/>
          <p:cNvSpPr>
            <a:spLocks noChangeArrowheads="1"/>
          </p:cNvSpPr>
          <p:nvPr/>
        </p:nvSpPr>
        <p:spPr bwMode="auto">
          <a:xfrm>
            <a:off x="1066800" y="3886200"/>
            <a:ext cx="6858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/>
          <a:p>
            <a:pPr marL="320675" indent="-320675" algn="l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300" dirty="0"/>
              <a:t>where 1/</a:t>
            </a:r>
            <a:r>
              <a:rPr lang="el-GR" sz="2300" dirty="0">
                <a:cs typeface="Arial" pitchFamily="34" charset="0"/>
                <a:sym typeface="Symbol" pitchFamily="18" charset="2"/>
              </a:rPr>
              <a:t></a:t>
            </a:r>
            <a:r>
              <a:rPr lang="en-US" sz="2300" dirty="0">
                <a:sym typeface="Symbol" pitchFamily="18" charset="2"/>
              </a:rPr>
              <a:t> is the mean time between </a:t>
            </a:r>
            <a:r>
              <a:rPr lang="en-US" sz="2300" dirty="0" smtClean="0">
                <a:sym typeface="Symbol" pitchFamily="18" charset="2"/>
              </a:rPr>
              <a:t>events</a:t>
            </a:r>
            <a:endParaRPr lang="tr-TR" sz="2300" dirty="0" smtClean="0">
              <a:sym typeface="Symbol" pitchFamily="18" charset="2"/>
            </a:endParaRPr>
          </a:p>
          <a:p>
            <a:pPr marL="320675" indent="-320675" algn="l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tr-TR" sz="2300" dirty="0">
                <a:cs typeface="Arial" pitchFamily="34" charset="0"/>
                <a:sym typeface="Symbol" pitchFamily="18" charset="2"/>
              </a:rPr>
              <a:t>w</a:t>
            </a:r>
            <a:r>
              <a:rPr lang="tr-TR" sz="2300" dirty="0" smtClean="0">
                <a:cs typeface="Arial" pitchFamily="34" charset="0"/>
                <a:sym typeface="Symbol" pitchFamily="18" charset="2"/>
              </a:rPr>
              <a:t>here </a:t>
            </a:r>
            <a:r>
              <a:rPr lang="el-GR" sz="2300" dirty="0" smtClean="0">
                <a:cs typeface="Arial" pitchFamily="34" charset="0"/>
                <a:sym typeface="Symbol" pitchFamily="18" charset="2"/>
              </a:rPr>
              <a:t></a:t>
            </a:r>
            <a:r>
              <a:rPr lang="tr-TR" sz="2300" dirty="0" smtClean="0">
                <a:cs typeface="Arial" pitchFamily="34" charset="0"/>
                <a:sym typeface="Symbol" pitchFamily="18" charset="2"/>
              </a:rPr>
              <a:t> is the mean occurence per time.</a:t>
            </a:r>
            <a:endParaRPr lang="tr-TR" sz="2300" dirty="0" smtClean="0">
              <a:sym typeface="Symbol" pitchFamily="18" charset="2"/>
            </a:endParaRPr>
          </a:p>
          <a:p>
            <a:pPr marL="320675" indent="-320675" algn="l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300" dirty="0">
              <a:sym typeface="Symbol" pitchFamily="18" charset="2"/>
            </a:endParaRPr>
          </a:p>
        </p:txBody>
      </p:sp>
      <p:sp>
        <p:nvSpPr>
          <p:cNvPr id="270345" name="Rectangle 9"/>
          <p:cNvSpPr>
            <a:spLocks noChangeArrowheads="1"/>
          </p:cNvSpPr>
          <p:nvPr/>
        </p:nvSpPr>
        <p:spPr bwMode="auto">
          <a:xfrm>
            <a:off x="762000" y="5105400"/>
            <a:ext cx="7620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>
                <a:sym typeface="Symbol" pitchFamily="18" charset="2"/>
              </a:rPr>
              <a:t>Note that if the </a:t>
            </a:r>
            <a:r>
              <a:rPr lang="en-US" sz="2000">
                <a:solidFill>
                  <a:schemeClr val="folHlink"/>
                </a:solidFill>
                <a:sym typeface="Symbol" pitchFamily="18" charset="2"/>
              </a:rPr>
              <a:t>number of occurrences per time period</a:t>
            </a:r>
            <a:r>
              <a:rPr lang="en-US" sz="2000">
                <a:sym typeface="Symbol" pitchFamily="18" charset="2"/>
              </a:rPr>
              <a:t> is Poisson with mean , then the </a:t>
            </a:r>
            <a:r>
              <a:rPr lang="en-US" sz="2000">
                <a:solidFill>
                  <a:schemeClr val="folHlink"/>
                </a:solidFill>
                <a:sym typeface="Symbol" pitchFamily="18" charset="2"/>
              </a:rPr>
              <a:t>time between occurrences</a:t>
            </a:r>
            <a:r>
              <a:rPr lang="en-US" sz="2000">
                <a:sym typeface="Symbol" pitchFamily="18" charset="2"/>
              </a:rPr>
              <a:t> is exponential with mean time 1/ </a:t>
            </a:r>
          </a:p>
        </p:txBody>
      </p:sp>
      <p:sp>
        <p:nvSpPr>
          <p:cNvPr id="270346" name="Rectangle 10"/>
          <p:cNvSpPr>
            <a:spLocks noChangeArrowheads="1"/>
          </p:cNvSpPr>
          <p:nvPr/>
        </p:nvSpPr>
        <p:spPr bwMode="auto">
          <a:xfrm>
            <a:off x="762000" y="5105400"/>
            <a:ext cx="7543800" cy="10668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786056" y="2971800"/>
                <a:ext cx="4842223" cy="736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4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tr-TR" sz="4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tr-TR" sz="40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tr-TR" sz="4000" b="0" i="1" smtClean="0">
                              <a:latin typeface="Cambria Math"/>
                            </a:rPr>
                            <m:t>&lt;</m:t>
                          </m:r>
                          <m:r>
                            <a:rPr lang="tr-TR" sz="40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tr-TR" sz="4000" b="0" i="1" smtClean="0">
                          <a:latin typeface="Cambria Math"/>
                        </a:rPr>
                        <m:t>=1−</m:t>
                      </m:r>
                      <m:sSup>
                        <m:sSupPr>
                          <m:ctrlPr>
                            <a:rPr lang="tr-TR" sz="4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tr-TR" sz="40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tr-TR" sz="4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tr-TR" sz="4000" b="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  <m:r>
                            <a:rPr lang="tr-TR" sz="40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tr-TR" sz="40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056" y="2971800"/>
                <a:ext cx="4842223" cy="7368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74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B061FB60-E547-4269-9C8D-C4C799DD3B52}" type="slidenum">
              <a:rPr lang="en-US"/>
              <a:pPr/>
              <a:t>39</a:t>
            </a:fld>
            <a:endParaRPr lang="en-US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Exponential Distribution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6934200" cy="1408113"/>
          </a:xfrm>
        </p:spPr>
        <p:txBody>
          <a:bodyPr/>
          <a:lstStyle/>
          <a:p>
            <a:r>
              <a:rPr lang="en-US"/>
              <a:t> Shape of the exponential distribution</a:t>
            </a:r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  <a:latin typeface="Tahoma" pitchFamily="34" charset="0"/>
              </a:rPr>
              <a:t>(continued)</a:t>
            </a:r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2133600" y="2362200"/>
            <a:ext cx="4865688" cy="3733800"/>
          </a:xfrm>
          <a:prstGeom prst="rect">
            <a:avLst/>
          </a:prstGeom>
          <a:solidFill>
            <a:srgbClr val="FFFFCD"/>
          </a:solidFill>
          <a:ln w="12700">
            <a:solidFill>
              <a:srgbClr val="99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1366" name="Line 6"/>
          <p:cNvSpPr>
            <a:spLocks noChangeShapeType="1"/>
          </p:cNvSpPr>
          <p:nvPr/>
        </p:nvSpPr>
        <p:spPr bwMode="auto">
          <a:xfrm flipV="1">
            <a:off x="3505200" y="4876800"/>
            <a:ext cx="1524000" cy="3048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1367" name="Line 7"/>
          <p:cNvSpPr>
            <a:spLocks noChangeShapeType="1"/>
          </p:cNvSpPr>
          <p:nvPr/>
        </p:nvSpPr>
        <p:spPr bwMode="auto">
          <a:xfrm flipV="1">
            <a:off x="3352800" y="4267200"/>
            <a:ext cx="838200" cy="685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1368" name="Arc 8"/>
          <p:cNvSpPr>
            <a:spLocks/>
          </p:cNvSpPr>
          <p:nvPr/>
        </p:nvSpPr>
        <p:spPr bwMode="auto">
          <a:xfrm rot="5760000">
            <a:off x="3860007" y="3363119"/>
            <a:ext cx="774700" cy="3113087"/>
          </a:xfrm>
          <a:custGeom>
            <a:avLst/>
            <a:gdLst>
              <a:gd name="G0" fmla="+- 0 0 0"/>
              <a:gd name="G1" fmla="+- 5815 0 0"/>
              <a:gd name="G2" fmla="+- 21600 0 0"/>
              <a:gd name="T0" fmla="*/ 20802 w 21600"/>
              <a:gd name="T1" fmla="*/ 0 h 27282"/>
              <a:gd name="T2" fmla="*/ 2392 w 21600"/>
              <a:gd name="T3" fmla="*/ 27282 h 27282"/>
              <a:gd name="T4" fmla="*/ 0 w 21600"/>
              <a:gd name="T5" fmla="*/ 5815 h 2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7282" fill="none" extrusionOk="0">
                <a:moveTo>
                  <a:pt x="20802" y="-1"/>
                </a:moveTo>
                <a:cubicBezTo>
                  <a:pt x="21331" y="1892"/>
                  <a:pt x="21600" y="3849"/>
                  <a:pt x="21600" y="5815"/>
                </a:cubicBezTo>
                <a:cubicBezTo>
                  <a:pt x="21600" y="16818"/>
                  <a:pt x="13328" y="26063"/>
                  <a:pt x="2392" y="27282"/>
                </a:cubicBezTo>
              </a:path>
              <a:path w="21600" h="27282" stroke="0" extrusionOk="0">
                <a:moveTo>
                  <a:pt x="20802" y="-1"/>
                </a:moveTo>
                <a:cubicBezTo>
                  <a:pt x="21331" y="1892"/>
                  <a:pt x="21600" y="3849"/>
                  <a:pt x="21600" y="5815"/>
                </a:cubicBezTo>
                <a:cubicBezTo>
                  <a:pt x="21600" y="16818"/>
                  <a:pt x="13328" y="26063"/>
                  <a:pt x="2392" y="27282"/>
                </a:cubicBezTo>
                <a:lnTo>
                  <a:pt x="0" y="5815"/>
                </a:lnTo>
                <a:close/>
              </a:path>
            </a:pathLst>
          </a:custGeom>
          <a:noFill/>
          <a:ln w="50800" cap="rnd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1369" name="Line 9"/>
          <p:cNvSpPr>
            <a:spLocks noChangeShapeType="1"/>
          </p:cNvSpPr>
          <p:nvPr/>
        </p:nvSpPr>
        <p:spPr bwMode="auto">
          <a:xfrm>
            <a:off x="2667000" y="3200400"/>
            <a:ext cx="0" cy="2362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1370" name="Line 10"/>
          <p:cNvSpPr>
            <a:spLocks noChangeShapeType="1"/>
          </p:cNvSpPr>
          <p:nvPr/>
        </p:nvSpPr>
        <p:spPr bwMode="auto">
          <a:xfrm flipV="1">
            <a:off x="2667000" y="5559425"/>
            <a:ext cx="3516313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1371" name="Rectangle 11"/>
          <p:cNvSpPr>
            <a:spLocks noChangeArrowheads="1"/>
          </p:cNvSpPr>
          <p:nvPr/>
        </p:nvSpPr>
        <p:spPr bwMode="auto">
          <a:xfrm>
            <a:off x="2133600" y="2590800"/>
            <a:ext cx="8477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b="1"/>
              <a:t>f(x)</a:t>
            </a:r>
          </a:p>
        </p:txBody>
      </p:sp>
      <p:sp>
        <p:nvSpPr>
          <p:cNvPr id="271372" name="Rectangle 12"/>
          <p:cNvSpPr>
            <a:spLocks noChangeArrowheads="1"/>
          </p:cNvSpPr>
          <p:nvPr/>
        </p:nvSpPr>
        <p:spPr bwMode="auto">
          <a:xfrm>
            <a:off x="6172200" y="5486400"/>
            <a:ext cx="3905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b="1"/>
              <a:t>x</a:t>
            </a:r>
          </a:p>
        </p:txBody>
      </p:sp>
      <p:sp>
        <p:nvSpPr>
          <p:cNvPr id="271373" name="Rectangle 13"/>
          <p:cNvSpPr>
            <a:spLocks noChangeArrowheads="1"/>
          </p:cNvSpPr>
          <p:nvPr/>
        </p:nvSpPr>
        <p:spPr bwMode="auto">
          <a:xfrm>
            <a:off x="4191000" y="3886200"/>
            <a:ext cx="1752600" cy="504825"/>
          </a:xfrm>
          <a:prstGeom prst="rect">
            <a:avLst/>
          </a:prstGeom>
          <a:solidFill>
            <a:srgbClr val="A0C7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 b="1"/>
              <a:t> </a:t>
            </a:r>
            <a:r>
              <a:rPr lang="en-US" sz="1600" b="1">
                <a:sym typeface="Symbol" pitchFamily="18" charset="2"/>
              </a:rPr>
              <a:t></a:t>
            </a:r>
            <a:r>
              <a:rPr lang="en-US" sz="1600"/>
              <a:t> </a:t>
            </a:r>
            <a:r>
              <a:rPr lang="en-US" sz="1600" b="1"/>
              <a:t>= 1.0</a:t>
            </a:r>
          </a:p>
          <a:p>
            <a:pPr algn="l" eaLnBrk="0" hangingPunct="0">
              <a:lnSpc>
                <a:spcPct val="20000"/>
              </a:lnSpc>
              <a:spcBef>
                <a:spcPct val="50000"/>
              </a:spcBef>
            </a:pPr>
            <a:r>
              <a:rPr lang="en-US" sz="1600" b="1"/>
              <a:t>(mean = 1.0)</a:t>
            </a:r>
          </a:p>
        </p:txBody>
      </p:sp>
      <p:sp>
        <p:nvSpPr>
          <p:cNvPr id="271374" name="Rectangle 14"/>
          <p:cNvSpPr>
            <a:spLocks noChangeArrowheads="1"/>
          </p:cNvSpPr>
          <p:nvPr/>
        </p:nvSpPr>
        <p:spPr bwMode="auto">
          <a:xfrm>
            <a:off x="5029200" y="4572000"/>
            <a:ext cx="1752600" cy="481013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50000"/>
              </a:spcBef>
              <a:buFont typeface="Symbol" pitchFamily="18" charset="2"/>
              <a:buChar char="l"/>
            </a:pPr>
            <a:r>
              <a:rPr lang="en-US" sz="1600" b="1"/>
              <a:t>= 0.5 </a:t>
            </a:r>
          </a:p>
          <a:p>
            <a:pPr algn="l" eaLnBrk="0" hangingPunct="0">
              <a:lnSpc>
                <a:spcPct val="20000"/>
              </a:lnSpc>
              <a:spcBef>
                <a:spcPct val="50000"/>
              </a:spcBef>
              <a:buFont typeface="Symbol" pitchFamily="18" charset="2"/>
              <a:buNone/>
            </a:pPr>
            <a:r>
              <a:rPr lang="en-US" sz="1600" b="1"/>
              <a:t>(mean = 2.0)</a:t>
            </a:r>
          </a:p>
        </p:txBody>
      </p:sp>
      <p:sp>
        <p:nvSpPr>
          <p:cNvPr id="271377" name="Arc 17"/>
          <p:cNvSpPr>
            <a:spLocks/>
          </p:cNvSpPr>
          <p:nvPr/>
        </p:nvSpPr>
        <p:spPr bwMode="auto">
          <a:xfrm rot="5400000">
            <a:off x="4812506" y="2858294"/>
            <a:ext cx="492125" cy="467518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0893 w 20893"/>
              <a:gd name="T1" fmla="*/ 5482 h 21549"/>
              <a:gd name="T2" fmla="*/ 1486 w 20893"/>
              <a:gd name="T3" fmla="*/ 21549 h 21549"/>
              <a:gd name="T4" fmla="*/ 0 w 20893"/>
              <a:gd name="T5" fmla="*/ 0 h 21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893" h="21549" fill="none" extrusionOk="0">
                <a:moveTo>
                  <a:pt x="20892" y="5481"/>
                </a:moveTo>
                <a:cubicBezTo>
                  <a:pt x="18540" y="14446"/>
                  <a:pt x="10731" y="20911"/>
                  <a:pt x="1485" y="21548"/>
                </a:cubicBezTo>
              </a:path>
              <a:path w="20893" h="21549" stroke="0" extrusionOk="0">
                <a:moveTo>
                  <a:pt x="20892" y="5481"/>
                </a:moveTo>
                <a:cubicBezTo>
                  <a:pt x="18540" y="14446"/>
                  <a:pt x="10731" y="20911"/>
                  <a:pt x="1485" y="21548"/>
                </a:cubicBezTo>
                <a:lnTo>
                  <a:pt x="0" y="0"/>
                </a:lnTo>
                <a:close/>
              </a:path>
            </a:pathLst>
          </a:custGeom>
          <a:noFill/>
          <a:ln w="50800" cap="rnd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1378" name="Freeform 18"/>
          <p:cNvSpPr>
            <a:spLocks/>
          </p:cNvSpPr>
          <p:nvPr/>
        </p:nvSpPr>
        <p:spPr bwMode="auto">
          <a:xfrm>
            <a:off x="2751138" y="3740150"/>
            <a:ext cx="3219450" cy="1798638"/>
          </a:xfrm>
          <a:custGeom>
            <a:avLst/>
            <a:gdLst>
              <a:gd name="T0" fmla="*/ 0 w 2028"/>
              <a:gd name="T1" fmla="*/ 0 h 1133"/>
              <a:gd name="T2" fmla="*/ 374 w 2028"/>
              <a:gd name="T3" fmla="*/ 950 h 1133"/>
              <a:gd name="T4" fmla="*/ 2028 w 2028"/>
              <a:gd name="T5" fmla="*/ 1097 h 1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28" h="1133">
                <a:moveTo>
                  <a:pt x="0" y="0"/>
                </a:moveTo>
                <a:cubicBezTo>
                  <a:pt x="62" y="157"/>
                  <a:pt x="36" y="767"/>
                  <a:pt x="374" y="950"/>
                </a:cubicBezTo>
                <a:cubicBezTo>
                  <a:pt x="712" y="1133"/>
                  <a:pt x="1684" y="1067"/>
                  <a:pt x="2028" y="1097"/>
                </a:cubicBezTo>
              </a:path>
            </a:pathLst>
          </a:custGeom>
          <a:noFill/>
          <a:ln w="38100" cap="flat" cmpd="sng">
            <a:solidFill>
              <a:srgbClr val="33CC33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1379" name="Rectangle 19"/>
          <p:cNvSpPr>
            <a:spLocks noChangeArrowheads="1"/>
          </p:cNvSpPr>
          <p:nvPr/>
        </p:nvSpPr>
        <p:spPr bwMode="auto">
          <a:xfrm>
            <a:off x="3352800" y="3276600"/>
            <a:ext cx="1752600" cy="504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 b="1"/>
              <a:t> </a:t>
            </a:r>
            <a:r>
              <a:rPr lang="en-US" sz="1600" b="1">
                <a:sym typeface="Symbol" pitchFamily="18" charset="2"/>
              </a:rPr>
              <a:t></a:t>
            </a:r>
            <a:r>
              <a:rPr lang="en-US" sz="1600"/>
              <a:t> </a:t>
            </a:r>
            <a:r>
              <a:rPr lang="en-US" sz="1600" b="1"/>
              <a:t>= 3.0</a:t>
            </a:r>
          </a:p>
          <a:p>
            <a:pPr algn="l" eaLnBrk="0" hangingPunct="0">
              <a:lnSpc>
                <a:spcPct val="20000"/>
              </a:lnSpc>
              <a:spcBef>
                <a:spcPct val="50000"/>
              </a:spcBef>
            </a:pPr>
            <a:r>
              <a:rPr lang="en-US" sz="1600" b="1"/>
              <a:t>(mean = .333)</a:t>
            </a:r>
          </a:p>
        </p:txBody>
      </p:sp>
      <p:sp>
        <p:nvSpPr>
          <p:cNvPr id="271380" name="Line 20"/>
          <p:cNvSpPr>
            <a:spLocks noChangeShapeType="1"/>
          </p:cNvSpPr>
          <p:nvPr/>
        </p:nvSpPr>
        <p:spPr bwMode="auto">
          <a:xfrm flipV="1">
            <a:off x="2819400" y="3581400"/>
            <a:ext cx="533400" cy="6429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864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59D99FF3-1671-4422-9779-86CD3E718CF8}" type="slidenum">
              <a:rPr lang="en-US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077200" cy="4572000"/>
          </a:xfrm>
        </p:spPr>
        <p:txBody>
          <a:bodyPr/>
          <a:lstStyle/>
          <a:p>
            <a:r>
              <a:rPr lang="en-US"/>
              <a:t>A </a:t>
            </a:r>
            <a:r>
              <a:rPr lang="en-US">
                <a:solidFill>
                  <a:schemeClr val="folHlink"/>
                </a:solidFill>
              </a:rPr>
              <a:t>discrete random variable</a:t>
            </a:r>
            <a:r>
              <a:rPr lang="en-US"/>
              <a:t> is a variable that can assume only a countable number of values</a:t>
            </a:r>
            <a:endParaRPr lang="en-US" sz="1900"/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b="1">
                <a:solidFill>
                  <a:schemeClr val="folHlink"/>
                </a:solidFill>
              </a:rPr>
              <a:t>Many possible outcomes:</a:t>
            </a:r>
          </a:p>
          <a:p>
            <a:pPr lvl="1">
              <a:lnSpc>
                <a:spcPct val="80000"/>
              </a:lnSpc>
            </a:pPr>
            <a:r>
              <a:rPr lang="en-US"/>
              <a:t>    number of complaints per day</a:t>
            </a:r>
          </a:p>
          <a:p>
            <a:pPr lvl="1">
              <a:lnSpc>
                <a:spcPct val="80000"/>
              </a:lnSpc>
            </a:pPr>
            <a:r>
              <a:rPr lang="en-US"/>
              <a:t>    number of TV’s in a household</a:t>
            </a:r>
          </a:p>
          <a:p>
            <a:pPr lvl="1">
              <a:lnSpc>
                <a:spcPct val="80000"/>
              </a:lnSpc>
            </a:pPr>
            <a:r>
              <a:rPr lang="en-US"/>
              <a:t>    number of rings before the phone is answered</a:t>
            </a:r>
            <a:endParaRPr lang="en-US" b="1"/>
          </a:p>
          <a:p>
            <a:pPr lvl="1">
              <a:lnSpc>
                <a:spcPct val="130000"/>
              </a:lnSpc>
              <a:buFont typeface="Wingdings" pitchFamily="2" charset="2"/>
              <a:buNone/>
            </a:pPr>
            <a:r>
              <a:rPr lang="en-US" b="1">
                <a:solidFill>
                  <a:schemeClr val="folHlink"/>
                </a:solidFill>
              </a:rPr>
              <a:t>Only two possible outcomes:</a:t>
            </a:r>
          </a:p>
          <a:p>
            <a:pPr lvl="1">
              <a:lnSpc>
                <a:spcPct val="80000"/>
              </a:lnSpc>
            </a:pPr>
            <a:r>
              <a:rPr lang="en-US"/>
              <a:t>    gender: male or female</a:t>
            </a:r>
          </a:p>
          <a:p>
            <a:pPr lvl="1">
              <a:lnSpc>
                <a:spcPct val="80000"/>
              </a:lnSpc>
            </a:pPr>
            <a:r>
              <a:rPr lang="en-US"/>
              <a:t>    defective: yes or no</a:t>
            </a:r>
          </a:p>
          <a:p>
            <a:pPr lvl="1">
              <a:lnSpc>
                <a:spcPct val="80000"/>
              </a:lnSpc>
            </a:pPr>
            <a:r>
              <a:rPr lang="en-US"/>
              <a:t>    spreads peanut butter first vs. spreads jelly first</a:t>
            </a: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7793038" cy="762000"/>
          </a:xfrm>
          <a:noFill/>
          <a:ln/>
        </p:spPr>
        <p:txBody>
          <a:bodyPr/>
          <a:lstStyle/>
          <a:p>
            <a:pPr defTabSz="914400"/>
            <a:r>
              <a:rPr lang="en-US"/>
              <a:t>Discrete Probability Distributions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08B2FB8C-659A-42D2-85AF-25A7E67D0C8E}" type="slidenum">
              <a:rPr lang="en-US"/>
              <a:pPr/>
              <a:t>40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6172200" y="5334000"/>
            <a:ext cx="1066800" cy="609600"/>
          </a:xfrm>
          <a:prstGeom prst="rect">
            <a:avLst/>
          </a:prstGeom>
          <a:solidFill>
            <a:srgbClr val="FFFFC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72387" name="Text Box 3"/>
          <p:cNvSpPr txBox="1">
            <a:spLocks noChangeArrowheads="1"/>
          </p:cNvSpPr>
          <p:nvPr/>
        </p:nvSpPr>
        <p:spPr bwMode="auto">
          <a:xfrm>
            <a:off x="1295400" y="1752600"/>
            <a:ext cx="7162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Example:</a:t>
            </a:r>
            <a:r>
              <a:rPr lang="en-US"/>
              <a:t> Customers arrive at the claims counter at the rate of 15 per hour (Poisson distributed).  </a:t>
            </a:r>
            <a:r>
              <a:rPr lang="en-US">
                <a:solidFill>
                  <a:schemeClr val="folHlink"/>
                </a:solidFill>
              </a:rPr>
              <a:t>What is the probability that the arrival time between consecutive customers is less than five minutes?</a:t>
            </a:r>
          </a:p>
        </p:txBody>
      </p:sp>
      <p:sp>
        <p:nvSpPr>
          <p:cNvPr id="272389" name="Text Box 5"/>
          <p:cNvSpPr txBox="1">
            <a:spLocks noChangeArrowheads="1"/>
          </p:cNvSpPr>
          <p:nvPr/>
        </p:nvSpPr>
        <p:spPr bwMode="auto">
          <a:xfrm>
            <a:off x="1219200" y="3581400"/>
            <a:ext cx="73914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>
                <a:latin typeface="Arial" pitchFamily="34" charset="0"/>
              </a:rPr>
              <a:t>Time between arrivals is</a:t>
            </a:r>
            <a:r>
              <a:rPr lang="en-US">
                <a:solidFill>
                  <a:schemeClr val="folHlink"/>
                </a:solidFill>
                <a:latin typeface="Arial" pitchFamily="34" charset="0"/>
              </a:rPr>
              <a:t> </a:t>
            </a:r>
            <a:r>
              <a:rPr lang="en-US">
                <a:latin typeface="Arial" pitchFamily="34" charset="0"/>
              </a:rPr>
              <a:t>exponentially distributed with mean time between arrivals of 4 minutes (15 per 60 minutes, on average)</a:t>
            </a: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>
                <a:latin typeface="Arial" pitchFamily="34" charset="0"/>
              </a:rPr>
              <a:t>1/</a:t>
            </a:r>
            <a:r>
              <a:rPr lang="en-US">
                <a:latin typeface="Arial" pitchFamily="34" charset="0"/>
                <a:sym typeface="Symbol" pitchFamily="18" charset="2"/>
              </a:rPr>
              <a:t> = 4.0, so  = .25</a:t>
            </a: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>
                <a:solidFill>
                  <a:schemeClr val="folHlink"/>
                </a:solidFill>
                <a:latin typeface="Arial" pitchFamily="34" charset="0"/>
                <a:sym typeface="Symbol" pitchFamily="18" charset="2"/>
              </a:rPr>
              <a:t>P(x &lt; 5)</a:t>
            </a:r>
            <a:r>
              <a:rPr lang="en-US">
                <a:latin typeface="Arial" pitchFamily="34" charset="0"/>
                <a:sym typeface="Symbol" pitchFamily="18" charset="2"/>
              </a:rPr>
              <a:t> = 1 - e</a:t>
            </a:r>
            <a:r>
              <a:rPr lang="en-US" baseline="30000">
                <a:latin typeface="Arial" pitchFamily="34" charset="0"/>
                <a:sym typeface="Symbol" pitchFamily="18" charset="2"/>
              </a:rPr>
              <a:t>-a</a:t>
            </a:r>
            <a:r>
              <a:rPr lang="en-US">
                <a:latin typeface="Arial" pitchFamily="34" charset="0"/>
                <a:sym typeface="Symbol" pitchFamily="18" charset="2"/>
              </a:rPr>
              <a:t> = 1 – e</a:t>
            </a:r>
            <a:r>
              <a:rPr lang="en-US" baseline="30000">
                <a:latin typeface="Arial" pitchFamily="34" charset="0"/>
                <a:sym typeface="Symbol" pitchFamily="18" charset="2"/>
              </a:rPr>
              <a:t>-(.25)(5)</a:t>
            </a:r>
            <a:r>
              <a:rPr lang="en-US">
                <a:latin typeface="Arial" pitchFamily="34" charset="0"/>
                <a:sym typeface="Symbol" pitchFamily="18" charset="2"/>
              </a:rPr>
              <a:t> =  </a:t>
            </a:r>
            <a:r>
              <a:rPr lang="en-US">
                <a:solidFill>
                  <a:schemeClr val="folHlink"/>
                </a:solidFill>
                <a:latin typeface="Arial" pitchFamily="34" charset="0"/>
                <a:sym typeface="Symbol" pitchFamily="18" charset="2"/>
              </a:rPr>
              <a:t>.7135</a:t>
            </a:r>
          </a:p>
        </p:txBody>
      </p:sp>
    </p:spTree>
    <p:extLst>
      <p:ext uri="{BB962C8B-B14F-4D97-AF65-F5344CB8AC3E}">
        <p14:creationId xmlns:p14="http://schemas.microsoft.com/office/powerpoint/2010/main" val="381806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1D2F661E-F4F4-4DD5-9082-B3295F82E39E}" type="slidenum">
              <a:rPr lang="en-US"/>
              <a:pPr/>
              <a:t>41</a:t>
            </a:fld>
            <a:endParaRPr lang="en-US"/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259074" name="Line 2"/>
          <p:cNvSpPr>
            <a:spLocks noChangeShapeType="1"/>
          </p:cNvSpPr>
          <p:nvPr/>
        </p:nvSpPr>
        <p:spPr bwMode="auto">
          <a:xfrm>
            <a:off x="5257800" y="3962400"/>
            <a:ext cx="0" cy="198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59075" name="Line 3"/>
          <p:cNvSpPr>
            <a:spLocks noChangeShapeType="1"/>
          </p:cNvSpPr>
          <p:nvPr/>
        </p:nvSpPr>
        <p:spPr bwMode="auto">
          <a:xfrm flipH="1">
            <a:off x="5257800" y="5257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59076" name="Line 4"/>
          <p:cNvSpPr>
            <a:spLocks noChangeShapeType="1"/>
          </p:cNvSpPr>
          <p:nvPr/>
        </p:nvSpPr>
        <p:spPr bwMode="auto">
          <a:xfrm flipH="1">
            <a:off x="5257800" y="59436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59078" name="Line 6"/>
          <p:cNvSpPr>
            <a:spLocks noChangeShapeType="1"/>
          </p:cNvSpPr>
          <p:nvPr/>
        </p:nvSpPr>
        <p:spPr bwMode="auto">
          <a:xfrm>
            <a:off x="-2057400" y="50292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59080" name="Line 8"/>
          <p:cNvSpPr>
            <a:spLocks noChangeShapeType="1"/>
          </p:cNvSpPr>
          <p:nvPr/>
        </p:nvSpPr>
        <p:spPr bwMode="auto">
          <a:xfrm>
            <a:off x="-2057400" y="36576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59083" name="Line 11"/>
          <p:cNvSpPr>
            <a:spLocks noChangeShapeType="1"/>
          </p:cNvSpPr>
          <p:nvPr/>
        </p:nvSpPr>
        <p:spPr bwMode="auto">
          <a:xfrm>
            <a:off x="6248400" y="2590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59084" name="Rectangle 12"/>
          <p:cNvSpPr>
            <a:spLocks noChangeArrowheads="1"/>
          </p:cNvSpPr>
          <p:nvPr/>
        </p:nvSpPr>
        <p:spPr bwMode="auto">
          <a:xfrm>
            <a:off x="457200" y="533400"/>
            <a:ext cx="82486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59085" name="Rectangle 13"/>
          <p:cNvSpPr>
            <a:spLocks noChangeArrowheads="1"/>
          </p:cNvSpPr>
          <p:nvPr/>
        </p:nvSpPr>
        <p:spPr bwMode="auto">
          <a:xfrm>
            <a:off x="1524000" y="457200"/>
            <a:ext cx="704532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4000">
                <a:solidFill>
                  <a:schemeClr val="tx2"/>
                </a:solidFill>
              </a:rPr>
              <a:t>The Normal Distribution</a:t>
            </a:r>
          </a:p>
        </p:txBody>
      </p:sp>
      <p:sp>
        <p:nvSpPr>
          <p:cNvPr id="259086" name="Rectangle 14"/>
          <p:cNvSpPr>
            <a:spLocks noChangeArrowheads="1"/>
          </p:cNvSpPr>
          <p:nvPr/>
        </p:nvSpPr>
        <p:spPr bwMode="auto">
          <a:xfrm>
            <a:off x="5105400" y="2743200"/>
            <a:ext cx="2209800" cy="1196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b="1"/>
              <a:t>Continuous</a:t>
            </a:r>
            <a:r>
              <a:rPr lang="en-US"/>
              <a:t> </a:t>
            </a:r>
          </a:p>
          <a:p>
            <a:pPr eaLnBrk="0" hangingPunct="0"/>
            <a:r>
              <a:rPr lang="en-US"/>
              <a:t>Probability Distributions</a:t>
            </a:r>
          </a:p>
        </p:txBody>
      </p:sp>
      <p:sp>
        <p:nvSpPr>
          <p:cNvPr id="259087" name="Line 15"/>
          <p:cNvSpPr>
            <a:spLocks noChangeShapeType="1"/>
          </p:cNvSpPr>
          <p:nvPr/>
        </p:nvSpPr>
        <p:spPr bwMode="auto">
          <a:xfrm>
            <a:off x="4343400" y="2590800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59089" name="Line 17"/>
          <p:cNvSpPr>
            <a:spLocks noChangeShapeType="1"/>
          </p:cNvSpPr>
          <p:nvPr/>
        </p:nvSpPr>
        <p:spPr bwMode="auto">
          <a:xfrm>
            <a:off x="4343400" y="2438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59093" name="Rectangle 21"/>
          <p:cNvSpPr>
            <a:spLocks noChangeArrowheads="1"/>
          </p:cNvSpPr>
          <p:nvPr/>
        </p:nvSpPr>
        <p:spPr bwMode="auto">
          <a:xfrm>
            <a:off x="3276600" y="1600200"/>
            <a:ext cx="2286000" cy="831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DE0B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Probability Distributions</a:t>
            </a:r>
          </a:p>
        </p:txBody>
      </p:sp>
      <p:sp>
        <p:nvSpPr>
          <p:cNvPr id="259095" name="Line 23"/>
          <p:cNvSpPr>
            <a:spLocks noChangeShapeType="1"/>
          </p:cNvSpPr>
          <p:nvPr/>
        </p:nvSpPr>
        <p:spPr bwMode="auto">
          <a:xfrm flipH="1">
            <a:off x="5257800" y="4572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59096" name="Line 24"/>
          <p:cNvSpPr>
            <a:spLocks noChangeShapeType="1"/>
          </p:cNvSpPr>
          <p:nvPr/>
        </p:nvSpPr>
        <p:spPr bwMode="auto">
          <a:xfrm>
            <a:off x="-2057400" y="43434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59097" name="Rectangle 25"/>
          <p:cNvSpPr>
            <a:spLocks noChangeArrowheads="1"/>
          </p:cNvSpPr>
          <p:nvPr/>
        </p:nvSpPr>
        <p:spPr bwMode="auto">
          <a:xfrm>
            <a:off x="5486400" y="4343400"/>
            <a:ext cx="1676400" cy="4667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/>
              <a:t>Normal</a:t>
            </a:r>
          </a:p>
        </p:txBody>
      </p:sp>
      <p:sp>
        <p:nvSpPr>
          <p:cNvPr id="259098" name="Rectangle 26"/>
          <p:cNvSpPr>
            <a:spLocks noChangeArrowheads="1"/>
          </p:cNvSpPr>
          <p:nvPr/>
        </p:nvSpPr>
        <p:spPr bwMode="auto">
          <a:xfrm>
            <a:off x="5486400" y="5029200"/>
            <a:ext cx="1676400" cy="466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/>
              <a:t>Uniform</a:t>
            </a:r>
          </a:p>
        </p:txBody>
      </p:sp>
      <p:sp>
        <p:nvSpPr>
          <p:cNvPr id="259099" name="Rectangle 27"/>
          <p:cNvSpPr>
            <a:spLocks noChangeArrowheads="1"/>
          </p:cNvSpPr>
          <p:nvPr/>
        </p:nvSpPr>
        <p:spPr bwMode="auto">
          <a:xfrm>
            <a:off x="5486400" y="5715000"/>
            <a:ext cx="1981200" cy="466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/>
              <a:t>Exponential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603B0F61-68EB-41C9-A887-627A4049BF85}" type="slidenum">
              <a:rPr lang="en-US"/>
              <a:pPr/>
              <a:t>42</a:t>
            </a:fld>
            <a:endParaRPr lang="en-US"/>
          </a:p>
        </p:txBody>
      </p:sp>
      <p:sp>
        <p:nvSpPr>
          <p:cNvPr id="3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2979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 anchorCtr="1"/>
          <a:lstStyle/>
          <a:p>
            <a:pPr defTabSz="914400">
              <a:lnSpc>
                <a:spcPct val="95000"/>
              </a:lnSpc>
            </a:pPr>
            <a:r>
              <a:rPr lang="en-US" sz="4500" dirty="0"/>
              <a:t>The </a:t>
            </a:r>
            <a:r>
              <a:rPr lang="tr-TR" sz="4500" dirty="0" smtClean="0"/>
              <a:t>Famous </a:t>
            </a:r>
            <a:r>
              <a:rPr lang="en-US" sz="4500" dirty="0" smtClean="0"/>
              <a:t>Normal </a:t>
            </a:r>
            <a:r>
              <a:rPr lang="en-US" sz="4500" dirty="0"/>
              <a:t>Distribution</a:t>
            </a:r>
          </a:p>
        </p:txBody>
      </p:sp>
      <p:sp>
        <p:nvSpPr>
          <p:cNvPr id="297987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52600"/>
            <a:ext cx="4800600" cy="48006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0" indent="0" defTabSz="914400">
              <a:lnSpc>
                <a:spcPct val="80000"/>
              </a:lnSpc>
              <a:spcBef>
                <a:spcPct val="50000"/>
              </a:spcBef>
              <a:buSzPct val="80000"/>
            </a:pPr>
            <a:r>
              <a:rPr lang="en-US" sz="2000" dirty="0"/>
              <a:t> </a:t>
            </a:r>
            <a:r>
              <a:rPr lang="tr-TR" sz="2400" b="1" dirty="0" smtClean="0">
                <a:latin typeface="Times New Roman" pitchFamily="18" charset="0"/>
              </a:rPr>
              <a:t>Also termed as Gaussian distribution</a:t>
            </a:r>
          </a:p>
          <a:p>
            <a:pPr marL="0" indent="0" defTabSz="914400">
              <a:lnSpc>
                <a:spcPct val="80000"/>
              </a:lnSpc>
              <a:spcBef>
                <a:spcPct val="50000"/>
              </a:spcBef>
              <a:buSzPct val="80000"/>
            </a:pPr>
            <a:r>
              <a:rPr lang="tr-TR" sz="2400" b="1" dirty="0" smtClean="0">
                <a:latin typeface="Times New Roman" pitchFamily="18" charset="0"/>
                <a:sym typeface="Symbol" pitchFamily="18" charset="2"/>
              </a:rPr>
              <a:t>It is named after Carl Frederick Gauss, a German mathematician.</a:t>
            </a:r>
          </a:p>
          <a:p>
            <a:pPr marL="0" indent="0" defTabSz="914400">
              <a:lnSpc>
                <a:spcPct val="80000"/>
              </a:lnSpc>
              <a:spcBef>
                <a:spcPct val="50000"/>
              </a:spcBef>
              <a:buSzPct val="80000"/>
            </a:pPr>
            <a:endParaRPr lang="en-US" sz="2400" b="1" dirty="0">
              <a:sym typeface="Symbol" pitchFamily="18" charset="2"/>
            </a:endParaRPr>
          </a:p>
        </p:txBody>
      </p:sp>
      <p:sp>
        <p:nvSpPr>
          <p:cNvPr id="297988" name="Rectangle 1028"/>
          <p:cNvSpPr>
            <a:spLocks noChangeArrowheads="1"/>
          </p:cNvSpPr>
          <p:nvPr/>
        </p:nvSpPr>
        <p:spPr bwMode="auto">
          <a:xfrm>
            <a:off x="6324600" y="4800600"/>
            <a:ext cx="1533525" cy="100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b="1">
                <a:solidFill>
                  <a:schemeClr val="folHlink"/>
                </a:solidFill>
              </a:rPr>
              <a:t>   Mean </a:t>
            </a:r>
          </a:p>
          <a:p>
            <a:pPr algn="l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b="1">
                <a:solidFill>
                  <a:schemeClr val="folHlink"/>
                </a:solidFill>
              </a:rPr>
              <a:t>= Median </a:t>
            </a:r>
          </a:p>
          <a:p>
            <a:pPr algn="l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b="1">
                <a:solidFill>
                  <a:schemeClr val="folHlink"/>
                </a:solidFill>
              </a:rPr>
              <a:t>= Mode</a:t>
            </a:r>
          </a:p>
        </p:txBody>
      </p:sp>
      <p:sp>
        <p:nvSpPr>
          <p:cNvPr id="297989" name="Line 1029"/>
          <p:cNvSpPr>
            <a:spLocks noChangeShapeType="1"/>
          </p:cNvSpPr>
          <p:nvPr/>
        </p:nvSpPr>
        <p:spPr bwMode="auto">
          <a:xfrm>
            <a:off x="7010400" y="4419600"/>
            <a:ext cx="0" cy="350838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97990" name="Freeform 1030"/>
          <p:cNvSpPr>
            <a:spLocks/>
          </p:cNvSpPr>
          <p:nvPr/>
        </p:nvSpPr>
        <p:spPr bwMode="auto">
          <a:xfrm>
            <a:off x="7010400" y="2743200"/>
            <a:ext cx="1430338" cy="1144588"/>
          </a:xfrm>
          <a:custGeom>
            <a:avLst/>
            <a:gdLst>
              <a:gd name="T0" fmla="*/ 900 w 901"/>
              <a:gd name="T1" fmla="*/ 720 h 721"/>
              <a:gd name="T2" fmla="*/ 805 w 901"/>
              <a:gd name="T3" fmla="*/ 712 h 721"/>
              <a:gd name="T4" fmla="*/ 758 w 901"/>
              <a:gd name="T5" fmla="*/ 704 h 721"/>
              <a:gd name="T6" fmla="*/ 711 w 901"/>
              <a:gd name="T7" fmla="*/ 691 h 721"/>
              <a:gd name="T8" fmla="*/ 663 w 901"/>
              <a:gd name="T9" fmla="*/ 675 h 721"/>
              <a:gd name="T10" fmla="*/ 615 w 901"/>
              <a:gd name="T11" fmla="*/ 653 h 721"/>
              <a:gd name="T12" fmla="*/ 568 w 901"/>
              <a:gd name="T13" fmla="*/ 623 h 721"/>
              <a:gd name="T14" fmla="*/ 473 w 901"/>
              <a:gd name="T15" fmla="*/ 540 h 721"/>
              <a:gd name="T16" fmla="*/ 378 w 901"/>
              <a:gd name="T17" fmla="*/ 422 h 721"/>
              <a:gd name="T18" fmla="*/ 284 w 901"/>
              <a:gd name="T19" fmla="*/ 281 h 721"/>
              <a:gd name="T20" fmla="*/ 236 w 901"/>
              <a:gd name="T21" fmla="*/ 209 h 721"/>
              <a:gd name="T22" fmla="*/ 189 w 901"/>
              <a:gd name="T23" fmla="*/ 142 h 721"/>
              <a:gd name="T24" fmla="*/ 142 w 901"/>
              <a:gd name="T25" fmla="*/ 83 h 721"/>
              <a:gd name="T26" fmla="*/ 94 w 901"/>
              <a:gd name="T27" fmla="*/ 38 h 721"/>
              <a:gd name="T28" fmla="*/ 47 w 901"/>
              <a:gd name="T29" fmla="*/ 9 h 721"/>
              <a:gd name="T30" fmla="*/ 0 w 901"/>
              <a:gd name="T31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97991" name="Freeform 1031"/>
          <p:cNvSpPr>
            <a:spLocks/>
          </p:cNvSpPr>
          <p:nvPr/>
        </p:nvSpPr>
        <p:spPr bwMode="auto">
          <a:xfrm>
            <a:off x="5562600" y="2743200"/>
            <a:ext cx="1430338" cy="1144588"/>
          </a:xfrm>
          <a:custGeom>
            <a:avLst/>
            <a:gdLst>
              <a:gd name="T0" fmla="*/ 0 w 901"/>
              <a:gd name="T1" fmla="*/ 720 h 721"/>
              <a:gd name="T2" fmla="*/ 95 w 901"/>
              <a:gd name="T3" fmla="*/ 712 h 721"/>
              <a:gd name="T4" fmla="*/ 142 w 901"/>
              <a:gd name="T5" fmla="*/ 704 h 721"/>
              <a:gd name="T6" fmla="*/ 189 w 901"/>
              <a:gd name="T7" fmla="*/ 691 h 721"/>
              <a:gd name="T8" fmla="*/ 237 w 901"/>
              <a:gd name="T9" fmla="*/ 675 h 721"/>
              <a:gd name="T10" fmla="*/ 284 w 901"/>
              <a:gd name="T11" fmla="*/ 653 h 721"/>
              <a:gd name="T12" fmla="*/ 331 w 901"/>
              <a:gd name="T13" fmla="*/ 623 h 721"/>
              <a:gd name="T14" fmla="*/ 426 w 901"/>
              <a:gd name="T15" fmla="*/ 540 h 721"/>
              <a:gd name="T16" fmla="*/ 521 w 901"/>
              <a:gd name="T17" fmla="*/ 422 h 721"/>
              <a:gd name="T18" fmla="*/ 616 w 901"/>
              <a:gd name="T19" fmla="*/ 281 h 721"/>
              <a:gd name="T20" fmla="*/ 663 w 901"/>
              <a:gd name="T21" fmla="*/ 209 h 721"/>
              <a:gd name="T22" fmla="*/ 710 w 901"/>
              <a:gd name="T23" fmla="*/ 142 h 721"/>
              <a:gd name="T24" fmla="*/ 757 w 901"/>
              <a:gd name="T25" fmla="*/ 83 h 721"/>
              <a:gd name="T26" fmla="*/ 805 w 901"/>
              <a:gd name="T27" fmla="*/ 38 h 721"/>
              <a:gd name="T28" fmla="*/ 852 w 901"/>
              <a:gd name="T29" fmla="*/ 9 h 721"/>
              <a:gd name="T30" fmla="*/ 900 w 901"/>
              <a:gd name="T31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97992" name="Line 1032"/>
          <p:cNvSpPr>
            <a:spLocks noChangeShapeType="1"/>
          </p:cNvSpPr>
          <p:nvPr/>
        </p:nvSpPr>
        <p:spPr bwMode="auto">
          <a:xfrm>
            <a:off x="7010400" y="2743200"/>
            <a:ext cx="0" cy="121920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97993" name="Freeform 1033"/>
          <p:cNvSpPr>
            <a:spLocks/>
          </p:cNvSpPr>
          <p:nvPr/>
        </p:nvSpPr>
        <p:spPr bwMode="auto">
          <a:xfrm>
            <a:off x="5486400" y="2743200"/>
            <a:ext cx="3005138" cy="1214438"/>
          </a:xfrm>
          <a:custGeom>
            <a:avLst/>
            <a:gdLst>
              <a:gd name="T0" fmla="*/ 0 w 1893"/>
              <a:gd name="T1" fmla="*/ 0 h 765"/>
              <a:gd name="T2" fmla="*/ 0 w 1893"/>
              <a:gd name="T3" fmla="*/ 764 h 765"/>
              <a:gd name="T4" fmla="*/ 1892 w 1893"/>
              <a:gd name="T5" fmla="*/ 764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93" h="765">
                <a:moveTo>
                  <a:pt x="0" y="0"/>
                </a:moveTo>
                <a:lnTo>
                  <a:pt x="0" y="764"/>
                </a:lnTo>
                <a:lnTo>
                  <a:pt x="1892" y="764"/>
                </a:lnTo>
              </a:path>
            </a:pathLst>
          </a:custGeom>
          <a:noFill/>
          <a:ln w="25400" cap="rnd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97994" name="Line 1034"/>
          <p:cNvSpPr>
            <a:spLocks noChangeShapeType="1"/>
          </p:cNvSpPr>
          <p:nvPr/>
        </p:nvSpPr>
        <p:spPr bwMode="auto">
          <a:xfrm>
            <a:off x="5556250" y="2659063"/>
            <a:ext cx="1588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97995" name="Line 1035"/>
          <p:cNvSpPr>
            <a:spLocks noChangeShapeType="1"/>
          </p:cNvSpPr>
          <p:nvPr/>
        </p:nvSpPr>
        <p:spPr bwMode="auto">
          <a:xfrm>
            <a:off x="5556250" y="2781300"/>
            <a:ext cx="1588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97996" name="Line 1036"/>
          <p:cNvSpPr>
            <a:spLocks noChangeShapeType="1"/>
          </p:cNvSpPr>
          <p:nvPr/>
        </p:nvSpPr>
        <p:spPr bwMode="auto">
          <a:xfrm>
            <a:off x="5556250" y="2901950"/>
            <a:ext cx="1588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97997" name="Line 1037"/>
          <p:cNvSpPr>
            <a:spLocks noChangeShapeType="1"/>
          </p:cNvSpPr>
          <p:nvPr/>
        </p:nvSpPr>
        <p:spPr bwMode="auto">
          <a:xfrm>
            <a:off x="5556250" y="3024188"/>
            <a:ext cx="1588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97998" name="Line 1038"/>
          <p:cNvSpPr>
            <a:spLocks noChangeShapeType="1"/>
          </p:cNvSpPr>
          <p:nvPr/>
        </p:nvSpPr>
        <p:spPr bwMode="auto">
          <a:xfrm>
            <a:off x="5556250" y="3144838"/>
            <a:ext cx="1588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97999" name="Line 1039"/>
          <p:cNvSpPr>
            <a:spLocks noChangeShapeType="1"/>
          </p:cNvSpPr>
          <p:nvPr/>
        </p:nvSpPr>
        <p:spPr bwMode="auto">
          <a:xfrm>
            <a:off x="5556250" y="3267075"/>
            <a:ext cx="1588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98000" name="Line 1040"/>
          <p:cNvSpPr>
            <a:spLocks noChangeShapeType="1"/>
          </p:cNvSpPr>
          <p:nvPr/>
        </p:nvSpPr>
        <p:spPr bwMode="auto">
          <a:xfrm>
            <a:off x="5556250" y="3387725"/>
            <a:ext cx="1588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98001" name="Line 1041"/>
          <p:cNvSpPr>
            <a:spLocks noChangeShapeType="1"/>
          </p:cNvSpPr>
          <p:nvPr/>
        </p:nvSpPr>
        <p:spPr bwMode="auto">
          <a:xfrm>
            <a:off x="5556250" y="3509963"/>
            <a:ext cx="1588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98002" name="Line 1042"/>
          <p:cNvSpPr>
            <a:spLocks noChangeShapeType="1"/>
          </p:cNvSpPr>
          <p:nvPr/>
        </p:nvSpPr>
        <p:spPr bwMode="auto">
          <a:xfrm>
            <a:off x="5556250" y="3630613"/>
            <a:ext cx="1588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98003" name="Line 1043"/>
          <p:cNvSpPr>
            <a:spLocks noChangeShapeType="1"/>
          </p:cNvSpPr>
          <p:nvPr/>
        </p:nvSpPr>
        <p:spPr bwMode="auto">
          <a:xfrm>
            <a:off x="5556250" y="3751263"/>
            <a:ext cx="1588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98004" name="Line 1044"/>
          <p:cNvSpPr>
            <a:spLocks noChangeShapeType="1"/>
          </p:cNvSpPr>
          <p:nvPr/>
        </p:nvSpPr>
        <p:spPr bwMode="auto">
          <a:xfrm>
            <a:off x="8574088" y="3879850"/>
            <a:ext cx="0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98005" name="Line 1045"/>
          <p:cNvSpPr>
            <a:spLocks noChangeShapeType="1"/>
          </p:cNvSpPr>
          <p:nvPr/>
        </p:nvSpPr>
        <p:spPr bwMode="auto">
          <a:xfrm>
            <a:off x="8274050" y="3879850"/>
            <a:ext cx="0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98006" name="Line 1046"/>
          <p:cNvSpPr>
            <a:spLocks noChangeShapeType="1"/>
          </p:cNvSpPr>
          <p:nvPr/>
        </p:nvSpPr>
        <p:spPr bwMode="auto">
          <a:xfrm>
            <a:off x="7972425" y="3879850"/>
            <a:ext cx="0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98007" name="Line 1047"/>
          <p:cNvSpPr>
            <a:spLocks noChangeShapeType="1"/>
          </p:cNvSpPr>
          <p:nvPr/>
        </p:nvSpPr>
        <p:spPr bwMode="auto">
          <a:xfrm>
            <a:off x="7672388" y="3879850"/>
            <a:ext cx="0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98008" name="Line 1048"/>
          <p:cNvSpPr>
            <a:spLocks noChangeShapeType="1"/>
          </p:cNvSpPr>
          <p:nvPr/>
        </p:nvSpPr>
        <p:spPr bwMode="auto">
          <a:xfrm>
            <a:off x="7372350" y="3879850"/>
            <a:ext cx="0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98009" name="Line 1049"/>
          <p:cNvSpPr>
            <a:spLocks noChangeShapeType="1"/>
          </p:cNvSpPr>
          <p:nvPr/>
        </p:nvSpPr>
        <p:spPr bwMode="auto">
          <a:xfrm>
            <a:off x="7072313" y="3879850"/>
            <a:ext cx="0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98010" name="Line 1050"/>
          <p:cNvSpPr>
            <a:spLocks noChangeShapeType="1"/>
          </p:cNvSpPr>
          <p:nvPr/>
        </p:nvSpPr>
        <p:spPr bwMode="auto">
          <a:xfrm>
            <a:off x="6772275" y="3879850"/>
            <a:ext cx="0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98011" name="Line 1051"/>
          <p:cNvSpPr>
            <a:spLocks noChangeShapeType="1"/>
          </p:cNvSpPr>
          <p:nvPr/>
        </p:nvSpPr>
        <p:spPr bwMode="auto">
          <a:xfrm>
            <a:off x="6472238" y="3879850"/>
            <a:ext cx="0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98012" name="Line 1052"/>
          <p:cNvSpPr>
            <a:spLocks noChangeShapeType="1"/>
          </p:cNvSpPr>
          <p:nvPr/>
        </p:nvSpPr>
        <p:spPr bwMode="auto">
          <a:xfrm>
            <a:off x="6170613" y="3879850"/>
            <a:ext cx="0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98013" name="Line 1053"/>
          <p:cNvSpPr>
            <a:spLocks noChangeShapeType="1"/>
          </p:cNvSpPr>
          <p:nvPr/>
        </p:nvSpPr>
        <p:spPr bwMode="auto">
          <a:xfrm>
            <a:off x="5870575" y="3879850"/>
            <a:ext cx="0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98014" name="Rectangle 1054"/>
          <p:cNvSpPr>
            <a:spLocks noChangeArrowheads="1"/>
          </p:cNvSpPr>
          <p:nvPr/>
        </p:nvSpPr>
        <p:spPr bwMode="auto">
          <a:xfrm>
            <a:off x="5443538" y="3175000"/>
            <a:ext cx="9207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98015" name="Rectangle 1055"/>
          <p:cNvSpPr>
            <a:spLocks noChangeArrowheads="1"/>
          </p:cNvSpPr>
          <p:nvPr/>
        </p:nvSpPr>
        <p:spPr bwMode="auto">
          <a:xfrm>
            <a:off x="6980238" y="3849688"/>
            <a:ext cx="184150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98016" name="Rectangle 1056"/>
          <p:cNvSpPr>
            <a:spLocks noChangeArrowheads="1"/>
          </p:cNvSpPr>
          <p:nvPr/>
        </p:nvSpPr>
        <p:spPr bwMode="auto">
          <a:xfrm>
            <a:off x="8534400" y="3614738"/>
            <a:ext cx="3508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b="1">
                <a:solidFill>
                  <a:srgbClr val="339933"/>
                </a:solidFill>
              </a:rPr>
              <a:t>x</a:t>
            </a:r>
          </a:p>
        </p:txBody>
      </p:sp>
      <p:sp>
        <p:nvSpPr>
          <p:cNvPr id="298017" name="Rectangle 1057"/>
          <p:cNvSpPr>
            <a:spLocks noChangeArrowheads="1"/>
          </p:cNvSpPr>
          <p:nvPr/>
        </p:nvSpPr>
        <p:spPr bwMode="auto">
          <a:xfrm>
            <a:off x="5181600" y="2209800"/>
            <a:ext cx="6556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b="1">
                <a:solidFill>
                  <a:srgbClr val="339933"/>
                </a:solidFill>
              </a:rPr>
              <a:t>f(x)</a:t>
            </a:r>
          </a:p>
        </p:txBody>
      </p:sp>
      <p:sp>
        <p:nvSpPr>
          <p:cNvPr id="298018" name="Rectangle 1058"/>
          <p:cNvSpPr>
            <a:spLocks noChangeArrowheads="1"/>
          </p:cNvSpPr>
          <p:nvPr/>
        </p:nvSpPr>
        <p:spPr bwMode="auto">
          <a:xfrm>
            <a:off x="6858000" y="3962400"/>
            <a:ext cx="4667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l-GR" b="1">
                <a:solidFill>
                  <a:schemeClr val="bg2"/>
                </a:solidFill>
                <a:cs typeface="Arial" pitchFamily="34" charset="0"/>
              </a:rPr>
              <a:t>μ</a:t>
            </a:r>
          </a:p>
        </p:txBody>
      </p:sp>
      <p:sp>
        <p:nvSpPr>
          <p:cNvPr id="298019" name="Text Box 1059"/>
          <p:cNvSpPr txBox="1">
            <a:spLocks noChangeArrowheads="1"/>
          </p:cNvSpPr>
          <p:nvPr/>
        </p:nvSpPr>
        <p:spPr bwMode="auto">
          <a:xfrm>
            <a:off x="7086600" y="3352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l-GR">
                <a:solidFill>
                  <a:schemeClr val="bg2"/>
                </a:solidFill>
                <a:cs typeface="Arial" pitchFamily="34" charset="0"/>
                <a:sym typeface="Symbol" pitchFamily="18" charset="2"/>
              </a:rPr>
              <a:t>σ</a:t>
            </a:r>
            <a:endParaRPr lang="el-GR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298020" name="Line 1060"/>
          <p:cNvSpPr>
            <a:spLocks noChangeShapeType="1"/>
          </p:cNvSpPr>
          <p:nvPr/>
        </p:nvSpPr>
        <p:spPr bwMode="auto">
          <a:xfrm flipH="1">
            <a:off x="7010400" y="3352800"/>
            <a:ext cx="5334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7934" y="4046237"/>
                <a:ext cx="6048066" cy="13639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40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tr-TR" sz="4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tr-TR" sz="40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tr-TR" sz="4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tr-TR" sz="4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tr-TR" sz="4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tr-TR" sz="40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tr-TR" sz="40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tr-TR" sz="4000" b="0" i="1" smtClean="0">
                                  <a:latin typeface="Cambria Math"/>
                                  <a:ea typeface="Cambria Math"/>
                                </a:rPr>
                                <m:t>𝜋𝜎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tr-TR" sz="4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tr-TR" sz="40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tr-TR" sz="40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tr-TR" sz="4000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tr-TR" sz="4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tr-TR" sz="40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sz="40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tr-TR" sz="40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tr-TR" sz="4000" b="0" i="1" smtClean="0">
                                          <a:latin typeface="Cambria Math"/>
                                          <a:ea typeface="Cambria Math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tr-TR" sz="40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tr-TR" sz="4000" b="0" i="1" smtClean="0">
                                  <a:latin typeface="Cambria Math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tr-TR" sz="4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tr-TR" sz="4000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tr-TR" sz="40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tr-TR" sz="40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4" y="4046237"/>
                <a:ext cx="6048066" cy="136396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104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603B0F61-68EB-41C9-A887-627A4049BF85}" type="slidenum">
              <a:rPr lang="en-US"/>
              <a:pPr/>
              <a:t>43</a:t>
            </a:fld>
            <a:endParaRPr lang="en-US"/>
          </a:p>
        </p:txBody>
      </p:sp>
      <p:sp>
        <p:nvSpPr>
          <p:cNvPr id="3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2979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 anchorCtr="1"/>
          <a:lstStyle/>
          <a:p>
            <a:pPr defTabSz="914400">
              <a:lnSpc>
                <a:spcPct val="95000"/>
              </a:lnSpc>
            </a:pPr>
            <a:r>
              <a:rPr lang="en-US" sz="4500" dirty="0"/>
              <a:t>The </a:t>
            </a:r>
            <a:r>
              <a:rPr lang="tr-TR" sz="4500" dirty="0" smtClean="0"/>
              <a:t>Famous </a:t>
            </a:r>
            <a:r>
              <a:rPr lang="en-US" sz="4500" dirty="0" smtClean="0"/>
              <a:t>Normal </a:t>
            </a:r>
            <a:r>
              <a:rPr lang="en-US" sz="4500" dirty="0"/>
              <a:t>Distribution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8153400" cy="4648200"/>
          </a:xfrm>
        </p:spPr>
        <p:txBody>
          <a:bodyPr/>
          <a:lstStyle/>
          <a:p>
            <a:r>
              <a:rPr lang="tr-TR" dirty="0" smtClean="0"/>
              <a:t>The dimensions of parts and weights of food packages often follow a normal distribution: Quality control</a:t>
            </a:r>
          </a:p>
          <a:p>
            <a:r>
              <a:rPr lang="tr-TR" dirty="0" smtClean="0"/>
              <a:t>Total sales or production often follow a normal distribution: Marketing and production management</a:t>
            </a:r>
          </a:p>
          <a:p>
            <a:r>
              <a:rPr lang="tr-TR" smtClean="0"/>
              <a:t>The patterns of stock and bond prices are often modeled using normal distribution: Economic modelling</a:t>
            </a:r>
          </a:p>
          <a:p>
            <a:endParaRPr lang="tr-TR" dirty="0" smtClean="0"/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955198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603B0F61-68EB-41C9-A887-627A4049BF85}" type="slidenum">
              <a:rPr lang="en-US"/>
              <a:pPr/>
              <a:t>44</a:t>
            </a:fld>
            <a:endParaRPr lang="en-US"/>
          </a:p>
        </p:txBody>
      </p:sp>
      <p:sp>
        <p:nvSpPr>
          <p:cNvPr id="3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2979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 anchorCtr="1"/>
          <a:lstStyle/>
          <a:p>
            <a:pPr defTabSz="914400">
              <a:lnSpc>
                <a:spcPct val="95000"/>
              </a:lnSpc>
            </a:pPr>
            <a:r>
              <a:rPr lang="en-US" sz="4500"/>
              <a:t>The Normal Distribution</a:t>
            </a:r>
          </a:p>
        </p:txBody>
      </p:sp>
      <p:sp>
        <p:nvSpPr>
          <p:cNvPr id="297987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52600"/>
            <a:ext cx="4800600" cy="48006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0" indent="0" defTabSz="914400">
              <a:lnSpc>
                <a:spcPct val="80000"/>
              </a:lnSpc>
              <a:spcBef>
                <a:spcPct val="50000"/>
              </a:spcBef>
              <a:buSzPct val="80000"/>
            </a:pPr>
            <a:r>
              <a:rPr lang="en-US" sz="2000"/>
              <a:t> </a:t>
            </a:r>
            <a:r>
              <a:rPr lang="en-US" sz="2400" b="1">
                <a:solidFill>
                  <a:schemeClr val="bg1"/>
                </a:solidFill>
                <a:latin typeface="Times New Roman" pitchFamily="18" charset="0"/>
              </a:rPr>
              <a:t>‘</a:t>
            </a:r>
            <a:r>
              <a:rPr lang="en-US" sz="2400" b="1">
                <a:solidFill>
                  <a:schemeClr val="folHlink"/>
                </a:solidFill>
              </a:rPr>
              <a:t>Bell Shaped</a:t>
            </a:r>
            <a:r>
              <a:rPr lang="en-US" sz="2400" b="1">
                <a:solidFill>
                  <a:schemeClr val="bg1"/>
                </a:solidFill>
              </a:rPr>
              <a:t>’</a:t>
            </a:r>
          </a:p>
          <a:p>
            <a:pPr marL="0" indent="0" defTabSz="914400">
              <a:lnSpc>
                <a:spcPct val="6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sz="2400" b="1">
                <a:solidFill>
                  <a:srgbClr val="F8F8F8"/>
                </a:solidFill>
              </a:rPr>
              <a:t>  </a:t>
            </a:r>
            <a:r>
              <a:rPr lang="en-US" sz="2400" b="1">
                <a:solidFill>
                  <a:srgbClr val="FF3300"/>
                </a:solidFill>
              </a:rPr>
              <a:t>Symmetrical</a:t>
            </a:r>
            <a:r>
              <a:rPr lang="en-US" sz="2400" b="1">
                <a:solidFill>
                  <a:srgbClr val="F8F8F8"/>
                </a:solidFill>
              </a:rPr>
              <a:t>  </a:t>
            </a:r>
            <a:r>
              <a:rPr lang="en-US" sz="2400" b="1">
                <a:solidFill>
                  <a:srgbClr val="FCD7A6"/>
                </a:solidFill>
              </a:rPr>
              <a:t>  </a:t>
            </a:r>
          </a:p>
          <a:p>
            <a:pPr marL="0" indent="0" defTabSz="914400">
              <a:lnSpc>
                <a:spcPct val="70000"/>
              </a:lnSpc>
              <a:spcBef>
                <a:spcPct val="50000"/>
              </a:spcBef>
              <a:buClr>
                <a:srgbClr val="339933"/>
              </a:buClr>
            </a:pPr>
            <a:r>
              <a:rPr lang="en-US" sz="2400" b="1">
                <a:solidFill>
                  <a:srgbClr val="FCD7A6"/>
                </a:solidFill>
              </a:rPr>
              <a:t>  </a:t>
            </a:r>
            <a:r>
              <a:rPr lang="en-US" sz="2400" b="1">
                <a:solidFill>
                  <a:srgbClr val="339933"/>
                </a:solidFill>
              </a:rPr>
              <a:t>Mean, Median and Mode</a:t>
            </a:r>
          </a:p>
          <a:p>
            <a:pPr marL="0" indent="0" defTabSz="914400">
              <a:lnSpc>
                <a:spcPct val="3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2400" b="1">
                <a:solidFill>
                  <a:srgbClr val="339933"/>
                </a:solidFill>
              </a:rPr>
              <a:t>	 are Equal</a:t>
            </a:r>
            <a:endParaRPr lang="en-US" sz="2400" b="1"/>
          </a:p>
          <a:p>
            <a:pPr marL="0" indent="0" defTabSz="914400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2400" b="1"/>
              <a:t>Location is determined by the mean, </a:t>
            </a:r>
            <a:r>
              <a:rPr lang="el-GR" sz="2400" b="1">
                <a:cs typeface="Arial" pitchFamily="34" charset="0"/>
                <a:sym typeface="Symbol" pitchFamily="18" charset="2"/>
              </a:rPr>
              <a:t>μ</a:t>
            </a:r>
          </a:p>
          <a:p>
            <a:pPr marL="0" indent="0" defTabSz="914400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2400" b="1"/>
              <a:t>Spread is determined by the standard deviation, </a:t>
            </a:r>
            <a:r>
              <a:rPr lang="el-GR" sz="2400" b="1">
                <a:cs typeface="Arial" pitchFamily="34" charset="0"/>
                <a:sym typeface="Symbol" pitchFamily="18" charset="2"/>
              </a:rPr>
              <a:t>σ</a:t>
            </a:r>
            <a:r>
              <a:rPr lang="en-US" sz="2400" b="1"/>
              <a:t> </a:t>
            </a:r>
          </a:p>
          <a:p>
            <a:pPr marL="0" indent="0" defTabSz="914400">
              <a:lnSpc>
                <a:spcPct val="20000"/>
              </a:lnSpc>
              <a:spcBef>
                <a:spcPct val="50000"/>
              </a:spcBef>
            </a:pPr>
            <a:endParaRPr lang="en-US" sz="2400" b="1"/>
          </a:p>
          <a:p>
            <a:pPr marL="0" indent="0" defTabSz="914400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2400" b="1"/>
              <a:t>The random variable has an infinite theoretical range: </a:t>
            </a:r>
          </a:p>
          <a:p>
            <a:pPr marL="0" indent="0" defTabSz="914400">
              <a:lnSpc>
                <a:spcPct val="3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2400"/>
              <a:t>+</a:t>
            </a:r>
            <a:r>
              <a:rPr lang="en-US" sz="2400" b="1"/>
              <a:t> </a:t>
            </a:r>
            <a:r>
              <a:rPr lang="en-US" sz="2400" b="1">
                <a:sym typeface="Symbol" pitchFamily="18" charset="2"/>
              </a:rPr>
              <a:t>  to   </a:t>
            </a:r>
          </a:p>
        </p:txBody>
      </p:sp>
      <p:sp>
        <p:nvSpPr>
          <p:cNvPr id="297988" name="Rectangle 1028"/>
          <p:cNvSpPr>
            <a:spLocks noChangeArrowheads="1"/>
          </p:cNvSpPr>
          <p:nvPr/>
        </p:nvSpPr>
        <p:spPr bwMode="auto">
          <a:xfrm>
            <a:off x="6324600" y="4800600"/>
            <a:ext cx="1533525" cy="100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b="1">
                <a:solidFill>
                  <a:schemeClr val="folHlink"/>
                </a:solidFill>
              </a:rPr>
              <a:t>   Mean </a:t>
            </a:r>
          </a:p>
          <a:p>
            <a:pPr algn="l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b="1">
                <a:solidFill>
                  <a:schemeClr val="folHlink"/>
                </a:solidFill>
              </a:rPr>
              <a:t>= Median </a:t>
            </a:r>
          </a:p>
          <a:p>
            <a:pPr algn="l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b="1">
                <a:solidFill>
                  <a:schemeClr val="folHlink"/>
                </a:solidFill>
              </a:rPr>
              <a:t>= Mode</a:t>
            </a:r>
          </a:p>
        </p:txBody>
      </p:sp>
      <p:sp>
        <p:nvSpPr>
          <p:cNvPr id="297989" name="Line 1029"/>
          <p:cNvSpPr>
            <a:spLocks noChangeShapeType="1"/>
          </p:cNvSpPr>
          <p:nvPr/>
        </p:nvSpPr>
        <p:spPr bwMode="auto">
          <a:xfrm>
            <a:off x="7010400" y="4419600"/>
            <a:ext cx="0" cy="350838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97990" name="Freeform 1030"/>
          <p:cNvSpPr>
            <a:spLocks/>
          </p:cNvSpPr>
          <p:nvPr/>
        </p:nvSpPr>
        <p:spPr bwMode="auto">
          <a:xfrm>
            <a:off x="7010400" y="2743200"/>
            <a:ext cx="1430338" cy="1144588"/>
          </a:xfrm>
          <a:custGeom>
            <a:avLst/>
            <a:gdLst>
              <a:gd name="T0" fmla="*/ 900 w 901"/>
              <a:gd name="T1" fmla="*/ 720 h 721"/>
              <a:gd name="T2" fmla="*/ 805 w 901"/>
              <a:gd name="T3" fmla="*/ 712 h 721"/>
              <a:gd name="T4" fmla="*/ 758 w 901"/>
              <a:gd name="T5" fmla="*/ 704 h 721"/>
              <a:gd name="T6" fmla="*/ 711 w 901"/>
              <a:gd name="T7" fmla="*/ 691 h 721"/>
              <a:gd name="T8" fmla="*/ 663 w 901"/>
              <a:gd name="T9" fmla="*/ 675 h 721"/>
              <a:gd name="T10" fmla="*/ 615 w 901"/>
              <a:gd name="T11" fmla="*/ 653 h 721"/>
              <a:gd name="T12" fmla="*/ 568 w 901"/>
              <a:gd name="T13" fmla="*/ 623 h 721"/>
              <a:gd name="T14" fmla="*/ 473 w 901"/>
              <a:gd name="T15" fmla="*/ 540 h 721"/>
              <a:gd name="T16" fmla="*/ 378 w 901"/>
              <a:gd name="T17" fmla="*/ 422 h 721"/>
              <a:gd name="T18" fmla="*/ 284 w 901"/>
              <a:gd name="T19" fmla="*/ 281 h 721"/>
              <a:gd name="T20" fmla="*/ 236 w 901"/>
              <a:gd name="T21" fmla="*/ 209 h 721"/>
              <a:gd name="T22" fmla="*/ 189 w 901"/>
              <a:gd name="T23" fmla="*/ 142 h 721"/>
              <a:gd name="T24" fmla="*/ 142 w 901"/>
              <a:gd name="T25" fmla="*/ 83 h 721"/>
              <a:gd name="T26" fmla="*/ 94 w 901"/>
              <a:gd name="T27" fmla="*/ 38 h 721"/>
              <a:gd name="T28" fmla="*/ 47 w 901"/>
              <a:gd name="T29" fmla="*/ 9 h 721"/>
              <a:gd name="T30" fmla="*/ 0 w 901"/>
              <a:gd name="T31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97991" name="Freeform 1031"/>
          <p:cNvSpPr>
            <a:spLocks/>
          </p:cNvSpPr>
          <p:nvPr/>
        </p:nvSpPr>
        <p:spPr bwMode="auto">
          <a:xfrm>
            <a:off x="5562600" y="2743200"/>
            <a:ext cx="1430338" cy="1144588"/>
          </a:xfrm>
          <a:custGeom>
            <a:avLst/>
            <a:gdLst>
              <a:gd name="T0" fmla="*/ 0 w 901"/>
              <a:gd name="T1" fmla="*/ 720 h 721"/>
              <a:gd name="T2" fmla="*/ 95 w 901"/>
              <a:gd name="T3" fmla="*/ 712 h 721"/>
              <a:gd name="T4" fmla="*/ 142 w 901"/>
              <a:gd name="T5" fmla="*/ 704 h 721"/>
              <a:gd name="T6" fmla="*/ 189 w 901"/>
              <a:gd name="T7" fmla="*/ 691 h 721"/>
              <a:gd name="T8" fmla="*/ 237 w 901"/>
              <a:gd name="T9" fmla="*/ 675 h 721"/>
              <a:gd name="T10" fmla="*/ 284 w 901"/>
              <a:gd name="T11" fmla="*/ 653 h 721"/>
              <a:gd name="T12" fmla="*/ 331 w 901"/>
              <a:gd name="T13" fmla="*/ 623 h 721"/>
              <a:gd name="T14" fmla="*/ 426 w 901"/>
              <a:gd name="T15" fmla="*/ 540 h 721"/>
              <a:gd name="T16" fmla="*/ 521 w 901"/>
              <a:gd name="T17" fmla="*/ 422 h 721"/>
              <a:gd name="T18" fmla="*/ 616 w 901"/>
              <a:gd name="T19" fmla="*/ 281 h 721"/>
              <a:gd name="T20" fmla="*/ 663 w 901"/>
              <a:gd name="T21" fmla="*/ 209 h 721"/>
              <a:gd name="T22" fmla="*/ 710 w 901"/>
              <a:gd name="T23" fmla="*/ 142 h 721"/>
              <a:gd name="T24" fmla="*/ 757 w 901"/>
              <a:gd name="T25" fmla="*/ 83 h 721"/>
              <a:gd name="T26" fmla="*/ 805 w 901"/>
              <a:gd name="T27" fmla="*/ 38 h 721"/>
              <a:gd name="T28" fmla="*/ 852 w 901"/>
              <a:gd name="T29" fmla="*/ 9 h 721"/>
              <a:gd name="T30" fmla="*/ 900 w 901"/>
              <a:gd name="T31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97992" name="Line 1032"/>
          <p:cNvSpPr>
            <a:spLocks noChangeShapeType="1"/>
          </p:cNvSpPr>
          <p:nvPr/>
        </p:nvSpPr>
        <p:spPr bwMode="auto">
          <a:xfrm>
            <a:off x="7010400" y="2743200"/>
            <a:ext cx="0" cy="121920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97993" name="Freeform 1033"/>
          <p:cNvSpPr>
            <a:spLocks/>
          </p:cNvSpPr>
          <p:nvPr/>
        </p:nvSpPr>
        <p:spPr bwMode="auto">
          <a:xfrm>
            <a:off x="5486400" y="2743200"/>
            <a:ext cx="3005138" cy="1214438"/>
          </a:xfrm>
          <a:custGeom>
            <a:avLst/>
            <a:gdLst>
              <a:gd name="T0" fmla="*/ 0 w 1893"/>
              <a:gd name="T1" fmla="*/ 0 h 765"/>
              <a:gd name="T2" fmla="*/ 0 w 1893"/>
              <a:gd name="T3" fmla="*/ 764 h 765"/>
              <a:gd name="T4" fmla="*/ 1892 w 1893"/>
              <a:gd name="T5" fmla="*/ 764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93" h="765">
                <a:moveTo>
                  <a:pt x="0" y="0"/>
                </a:moveTo>
                <a:lnTo>
                  <a:pt x="0" y="764"/>
                </a:lnTo>
                <a:lnTo>
                  <a:pt x="1892" y="764"/>
                </a:lnTo>
              </a:path>
            </a:pathLst>
          </a:custGeom>
          <a:noFill/>
          <a:ln w="25400" cap="rnd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97994" name="Line 1034"/>
          <p:cNvSpPr>
            <a:spLocks noChangeShapeType="1"/>
          </p:cNvSpPr>
          <p:nvPr/>
        </p:nvSpPr>
        <p:spPr bwMode="auto">
          <a:xfrm>
            <a:off x="5556250" y="2659063"/>
            <a:ext cx="1588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97995" name="Line 1035"/>
          <p:cNvSpPr>
            <a:spLocks noChangeShapeType="1"/>
          </p:cNvSpPr>
          <p:nvPr/>
        </p:nvSpPr>
        <p:spPr bwMode="auto">
          <a:xfrm>
            <a:off x="5556250" y="2781300"/>
            <a:ext cx="1588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97996" name="Line 1036"/>
          <p:cNvSpPr>
            <a:spLocks noChangeShapeType="1"/>
          </p:cNvSpPr>
          <p:nvPr/>
        </p:nvSpPr>
        <p:spPr bwMode="auto">
          <a:xfrm>
            <a:off x="5556250" y="2901950"/>
            <a:ext cx="1588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97997" name="Line 1037"/>
          <p:cNvSpPr>
            <a:spLocks noChangeShapeType="1"/>
          </p:cNvSpPr>
          <p:nvPr/>
        </p:nvSpPr>
        <p:spPr bwMode="auto">
          <a:xfrm>
            <a:off x="5556250" y="3024188"/>
            <a:ext cx="1588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97998" name="Line 1038"/>
          <p:cNvSpPr>
            <a:spLocks noChangeShapeType="1"/>
          </p:cNvSpPr>
          <p:nvPr/>
        </p:nvSpPr>
        <p:spPr bwMode="auto">
          <a:xfrm>
            <a:off x="5556250" y="3144838"/>
            <a:ext cx="1588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97999" name="Line 1039"/>
          <p:cNvSpPr>
            <a:spLocks noChangeShapeType="1"/>
          </p:cNvSpPr>
          <p:nvPr/>
        </p:nvSpPr>
        <p:spPr bwMode="auto">
          <a:xfrm>
            <a:off x="5556250" y="3267075"/>
            <a:ext cx="1588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98000" name="Line 1040"/>
          <p:cNvSpPr>
            <a:spLocks noChangeShapeType="1"/>
          </p:cNvSpPr>
          <p:nvPr/>
        </p:nvSpPr>
        <p:spPr bwMode="auto">
          <a:xfrm>
            <a:off x="5556250" y="3387725"/>
            <a:ext cx="1588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98001" name="Line 1041"/>
          <p:cNvSpPr>
            <a:spLocks noChangeShapeType="1"/>
          </p:cNvSpPr>
          <p:nvPr/>
        </p:nvSpPr>
        <p:spPr bwMode="auto">
          <a:xfrm>
            <a:off x="5556250" y="3509963"/>
            <a:ext cx="1588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98002" name="Line 1042"/>
          <p:cNvSpPr>
            <a:spLocks noChangeShapeType="1"/>
          </p:cNvSpPr>
          <p:nvPr/>
        </p:nvSpPr>
        <p:spPr bwMode="auto">
          <a:xfrm>
            <a:off x="5556250" y="3630613"/>
            <a:ext cx="1588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98003" name="Line 1043"/>
          <p:cNvSpPr>
            <a:spLocks noChangeShapeType="1"/>
          </p:cNvSpPr>
          <p:nvPr/>
        </p:nvSpPr>
        <p:spPr bwMode="auto">
          <a:xfrm>
            <a:off x="5556250" y="3751263"/>
            <a:ext cx="1588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98004" name="Line 1044"/>
          <p:cNvSpPr>
            <a:spLocks noChangeShapeType="1"/>
          </p:cNvSpPr>
          <p:nvPr/>
        </p:nvSpPr>
        <p:spPr bwMode="auto">
          <a:xfrm>
            <a:off x="8574088" y="3879850"/>
            <a:ext cx="0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98005" name="Line 1045"/>
          <p:cNvSpPr>
            <a:spLocks noChangeShapeType="1"/>
          </p:cNvSpPr>
          <p:nvPr/>
        </p:nvSpPr>
        <p:spPr bwMode="auto">
          <a:xfrm>
            <a:off x="8274050" y="3879850"/>
            <a:ext cx="0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98006" name="Line 1046"/>
          <p:cNvSpPr>
            <a:spLocks noChangeShapeType="1"/>
          </p:cNvSpPr>
          <p:nvPr/>
        </p:nvSpPr>
        <p:spPr bwMode="auto">
          <a:xfrm>
            <a:off x="7972425" y="3879850"/>
            <a:ext cx="0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98007" name="Line 1047"/>
          <p:cNvSpPr>
            <a:spLocks noChangeShapeType="1"/>
          </p:cNvSpPr>
          <p:nvPr/>
        </p:nvSpPr>
        <p:spPr bwMode="auto">
          <a:xfrm>
            <a:off x="7672388" y="3879850"/>
            <a:ext cx="0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98008" name="Line 1048"/>
          <p:cNvSpPr>
            <a:spLocks noChangeShapeType="1"/>
          </p:cNvSpPr>
          <p:nvPr/>
        </p:nvSpPr>
        <p:spPr bwMode="auto">
          <a:xfrm>
            <a:off x="7372350" y="3879850"/>
            <a:ext cx="0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98009" name="Line 1049"/>
          <p:cNvSpPr>
            <a:spLocks noChangeShapeType="1"/>
          </p:cNvSpPr>
          <p:nvPr/>
        </p:nvSpPr>
        <p:spPr bwMode="auto">
          <a:xfrm>
            <a:off x="7072313" y="3879850"/>
            <a:ext cx="0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98010" name="Line 1050"/>
          <p:cNvSpPr>
            <a:spLocks noChangeShapeType="1"/>
          </p:cNvSpPr>
          <p:nvPr/>
        </p:nvSpPr>
        <p:spPr bwMode="auto">
          <a:xfrm>
            <a:off x="6772275" y="3879850"/>
            <a:ext cx="0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98011" name="Line 1051"/>
          <p:cNvSpPr>
            <a:spLocks noChangeShapeType="1"/>
          </p:cNvSpPr>
          <p:nvPr/>
        </p:nvSpPr>
        <p:spPr bwMode="auto">
          <a:xfrm>
            <a:off x="6472238" y="3879850"/>
            <a:ext cx="0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98012" name="Line 1052"/>
          <p:cNvSpPr>
            <a:spLocks noChangeShapeType="1"/>
          </p:cNvSpPr>
          <p:nvPr/>
        </p:nvSpPr>
        <p:spPr bwMode="auto">
          <a:xfrm>
            <a:off x="6170613" y="3879850"/>
            <a:ext cx="0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98013" name="Line 1053"/>
          <p:cNvSpPr>
            <a:spLocks noChangeShapeType="1"/>
          </p:cNvSpPr>
          <p:nvPr/>
        </p:nvSpPr>
        <p:spPr bwMode="auto">
          <a:xfrm>
            <a:off x="5870575" y="3879850"/>
            <a:ext cx="0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98014" name="Rectangle 1054"/>
          <p:cNvSpPr>
            <a:spLocks noChangeArrowheads="1"/>
          </p:cNvSpPr>
          <p:nvPr/>
        </p:nvSpPr>
        <p:spPr bwMode="auto">
          <a:xfrm>
            <a:off x="5443538" y="3175000"/>
            <a:ext cx="9207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98015" name="Rectangle 1055"/>
          <p:cNvSpPr>
            <a:spLocks noChangeArrowheads="1"/>
          </p:cNvSpPr>
          <p:nvPr/>
        </p:nvSpPr>
        <p:spPr bwMode="auto">
          <a:xfrm>
            <a:off x="6980238" y="3849688"/>
            <a:ext cx="184150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98016" name="Rectangle 1056"/>
          <p:cNvSpPr>
            <a:spLocks noChangeArrowheads="1"/>
          </p:cNvSpPr>
          <p:nvPr/>
        </p:nvSpPr>
        <p:spPr bwMode="auto">
          <a:xfrm>
            <a:off x="8534400" y="3614738"/>
            <a:ext cx="3508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b="1">
                <a:solidFill>
                  <a:srgbClr val="339933"/>
                </a:solidFill>
              </a:rPr>
              <a:t>x</a:t>
            </a:r>
          </a:p>
        </p:txBody>
      </p:sp>
      <p:sp>
        <p:nvSpPr>
          <p:cNvPr id="298017" name="Rectangle 1057"/>
          <p:cNvSpPr>
            <a:spLocks noChangeArrowheads="1"/>
          </p:cNvSpPr>
          <p:nvPr/>
        </p:nvSpPr>
        <p:spPr bwMode="auto">
          <a:xfrm>
            <a:off x="5181600" y="2209800"/>
            <a:ext cx="6556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b="1">
                <a:solidFill>
                  <a:srgbClr val="339933"/>
                </a:solidFill>
              </a:rPr>
              <a:t>f(x)</a:t>
            </a:r>
          </a:p>
        </p:txBody>
      </p:sp>
      <p:sp>
        <p:nvSpPr>
          <p:cNvPr id="298018" name="Rectangle 1058"/>
          <p:cNvSpPr>
            <a:spLocks noChangeArrowheads="1"/>
          </p:cNvSpPr>
          <p:nvPr/>
        </p:nvSpPr>
        <p:spPr bwMode="auto">
          <a:xfrm>
            <a:off x="6858000" y="3962400"/>
            <a:ext cx="4667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l-GR" b="1">
                <a:solidFill>
                  <a:schemeClr val="bg2"/>
                </a:solidFill>
                <a:cs typeface="Arial" pitchFamily="34" charset="0"/>
              </a:rPr>
              <a:t>μ</a:t>
            </a:r>
          </a:p>
        </p:txBody>
      </p:sp>
      <p:sp>
        <p:nvSpPr>
          <p:cNvPr id="298019" name="Text Box 1059"/>
          <p:cNvSpPr txBox="1">
            <a:spLocks noChangeArrowheads="1"/>
          </p:cNvSpPr>
          <p:nvPr/>
        </p:nvSpPr>
        <p:spPr bwMode="auto">
          <a:xfrm>
            <a:off x="7086600" y="3352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l-GR">
                <a:solidFill>
                  <a:schemeClr val="bg2"/>
                </a:solidFill>
                <a:cs typeface="Arial" pitchFamily="34" charset="0"/>
                <a:sym typeface="Symbol" pitchFamily="18" charset="2"/>
              </a:rPr>
              <a:t>σ</a:t>
            </a:r>
            <a:endParaRPr lang="el-GR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298020" name="Line 1060"/>
          <p:cNvSpPr>
            <a:spLocks noChangeShapeType="1"/>
          </p:cNvSpPr>
          <p:nvPr/>
        </p:nvSpPr>
        <p:spPr bwMode="auto">
          <a:xfrm flipH="1">
            <a:off x="7010400" y="3352800"/>
            <a:ext cx="5334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F2E1FCD2-910E-427B-80A4-F3A0D6606260}" type="slidenum">
              <a:rPr lang="en-US"/>
              <a:pPr/>
              <a:t>45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300034" name="Rectangle 2"/>
          <p:cNvSpPr>
            <a:spLocks noChangeArrowheads="1"/>
          </p:cNvSpPr>
          <p:nvPr/>
        </p:nvSpPr>
        <p:spPr bwMode="auto">
          <a:xfrm>
            <a:off x="457200" y="533400"/>
            <a:ext cx="82486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0036" name="Rectangle 4"/>
          <p:cNvSpPr>
            <a:spLocks noChangeArrowheads="1"/>
          </p:cNvSpPr>
          <p:nvPr/>
        </p:nvSpPr>
        <p:spPr bwMode="auto">
          <a:xfrm>
            <a:off x="4800600" y="2667000"/>
            <a:ext cx="3981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0037" name="Rectangle 5"/>
          <p:cNvSpPr>
            <a:spLocks noChangeArrowheads="1"/>
          </p:cNvSpPr>
          <p:nvPr/>
        </p:nvSpPr>
        <p:spPr bwMode="auto">
          <a:xfrm>
            <a:off x="4953000" y="2667000"/>
            <a:ext cx="360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300038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1676400" y="1981200"/>
          <a:ext cx="5105400" cy="292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50" name="Worksheet" r:id="rId4" imgW="3600885" imgH="2238884" progId="Excel.Sheet.8">
                  <p:embed/>
                </p:oleObj>
              </mc:Choice>
              <mc:Fallback>
                <p:oleObj name="Worksheet" r:id="rId4" imgW="3600885" imgH="2238884" progId="Excel.Shee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981200"/>
                        <a:ext cx="5105400" cy="292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0039" name="Rectangle 7"/>
          <p:cNvSpPr>
            <a:spLocks noChangeArrowheads="1"/>
          </p:cNvSpPr>
          <p:nvPr/>
        </p:nvSpPr>
        <p:spPr bwMode="auto">
          <a:xfrm>
            <a:off x="762000" y="5181600"/>
            <a:ext cx="7312025" cy="83185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By varying the parameters</a:t>
            </a:r>
            <a:r>
              <a:rPr lang="en-US" b="1">
                <a:latin typeface="Times New Roman" pitchFamily="18" charset="0"/>
              </a:rPr>
              <a:t> </a:t>
            </a:r>
            <a:r>
              <a:rPr lang="el-GR" b="1">
                <a:solidFill>
                  <a:schemeClr val="folHlink"/>
                </a:solidFill>
                <a:cs typeface="Arial" pitchFamily="34" charset="0"/>
              </a:rPr>
              <a:t>μ</a:t>
            </a:r>
            <a:r>
              <a:rPr lang="en-US" b="1">
                <a:latin typeface="Times New Roman" pitchFamily="18" charset="0"/>
              </a:rPr>
              <a:t> </a:t>
            </a:r>
            <a:r>
              <a:rPr lang="en-US" b="1"/>
              <a:t>and </a:t>
            </a:r>
            <a:r>
              <a:rPr lang="el-GR" b="1">
                <a:solidFill>
                  <a:schemeClr val="folHlink"/>
                </a:solidFill>
                <a:cs typeface="Arial" pitchFamily="34" charset="0"/>
              </a:rPr>
              <a:t>σ</a:t>
            </a:r>
            <a:r>
              <a:rPr lang="en-US" b="1"/>
              <a:t>, we obtain different normal distributions</a:t>
            </a:r>
          </a:p>
        </p:txBody>
      </p:sp>
      <p:sp>
        <p:nvSpPr>
          <p:cNvPr id="300043" name="Rectangle 11"/>
          <p:cNvSpPr>
            <a:spLocks noChangeArrowheads="1"/>
          </p:cNvSpPr>
          <p:nvPr/>
        </p:nvSpPr>
        <p:spPr bwMode="auto">
          <a:xfrm>
            <a:off x="1295400" y="381000"/>
            <a:ext cx="7467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 anchorCtr="1"/>
          <a:lstStyle/>
          <a:p>
            <a:pPr>
              <a:lnSpc>
                <a:spcPct val="95000"/>
              </a:lnSpc>
            </a:pPr>
            <a:r>
              <a:rPr lang="en-US" sz="4500">
                <a:solidFill>
                  <a:schemeClr val="tx2"/>
                </a:solidFill>
                <a:latin typeface="Tahoma" pitchFamily="34" charset="0"/>
              </a:rPr>
              <a:t>Many Normal Distributions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15C7DCE3-4A95-42B3-9DA4-78477045CE6F}" type="slidenum">
              <a:rPr lang="en-US"/>
              <a:pPr/>
              <a:t>46</a:t>
            </a:fld>
            <a:endParaRPr lang="en-US"/>
          </a:p>
        </p:txBody>
      </p:sp>
      <p:sp>
        <p:nvSpPr>
          <p:cNvPr id="3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47800" y="381000"/>
            <a:ext cx="7086600" cy="762000"/>
          </a:xfrm>
        </p:spPr>
        <p:txBody>
          <a:bodyPr/>
          <a:lstStyle/>
          <a:p>
            <a:pPr defTabSz="914400"/>
            <a:r>
              <a:rPr lang="en-US" sz="4000"/>
              <a:t>The Normal Distribution Shape</a:t>
            </a:r>
          </a:p>
        </p:txBody>
      </p:sp>
      <p:sp>
        <p:nvSpPr>
          <p:cNvPr id="302083" name="Line 3"/>
          <p:cNvSpPr>
            <a:spLocks noChangeShapeType="1"/>
          </p:cNvSpPr>
          <p:nvPr/>
        </p:nvSpPr>
        <p:spPr bwMode="auto">
          <a:xfrm flipV="1">
            <a:off x="4267200" y="4267200"/>
            <a:ext cx="7620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2084" name="Freeform 4"/>
          <p:cNvSpPr>
            <a:spLocks/>
          </p:cNvSpPr>
          <p:nvPr/>
        </p:nvSpPr>
        <p:spPr bwMode="auto">
          <a:xfrm>
            <a:off x="1828800" y="2971800"/>
            <a:ext cx="5029200" cy="2438400"/>
          </a:xfrm>
          <a:custGeom>
            <a:avLst/>
            <a:gdLst>
              <a:gd name="T0" fmla="*/ 0 w 1893"/>
              <a:gd name="T1" fmla="*/ 0 h 765"/>
              <a:gd name="T2" fmla="*/ 0 w 1893"/>
              <a:gd name="T3" fmla="*/ 764 h 765"/>
              <a:gd name="T4" fmla="*/ 1892 w 1893"/>
              <a:gd name="T5" fmla="*/ 764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93" h="765">
                <a:moveTo>
                  <a:pt x="0" y="0"/>
                </a:moveTo>
                <a:lnTo>
                  <a:pt x="0" y="764"/>
                </a:lnTo>
                <a:lnTo>
                  <a:pt x="1892" y="764"/>
                </a:lnTo>
              </a:path>
            </a:pathLst>
          </a:custGeom>
          <a:noFill/>
          <a:ln w="25400" cap="rnd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2085" name="Line 5"/>
          <p:cNvSpPr>
            <a:spLocks noChangeShapeType="1"/>
          </p:cNvSpPr>
          <p:nvPr/>
        </p:nvSpPr>
        <p:spPr bwMode="auto">
          <a:xfrm>
            <a:off x="2900363" y="3206750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2086" name="Line 6"/>
          <p:cNvSpPr>
            <a:spLocks noChangeShapeType="1"/>
          </p:cNvSpPr>
          <p:nvPr/>
        </p:nvSpPr>
        <p:spPr bwMode="auto">
          <a:xfrm>
            <a:off x="2900363" y="3328988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2087" name="Line 7"/>
          <p:cNvSpPr>
            <a:spLocks noChangeShapeType="1"/>
          </p:cNvSpPr>
          <p:nvPr/>
        </p:nvSpPr>
        <p:spPr bwMode="auto">
          <a:xfrm>
            <a:off x="2900363" y="3449638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2088" name="Line 8"/>
          <p:cNvSpPr>
            <a:spLocks noChangeShapeType="1"/>
          </p:cNvSpPr>
          <p:nvPr/>
        </p:nvSpPr>
        <p:spPr bwMode="auto">
          <a:xfrm>
            <a:off x="2900363" y="3571875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2089" name="Line 9"/>
          <p:cNvSpPr>
            <a:spLocks noChangeShapeType="1"/>
          </p:cNvSpPr>
          <p:nvPr/>
        </p:nvSpPr>
        <p:spPr bwMode="auto">
          <a:xfrm>
            <a:off x="2900363" y="3692525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2090" name="Line 10"/>
          <p:cNvSpPr>
            <a:spLocks noChangeShapeType="1"/>
          </p:cNvSpPr>
          <p:nvPr/>
        </p:nvSpPr>
        <p:spPr bwMode="auto">
          <a:xfrm>
            <a:off x="2900363" y="3814763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2091" name="Line 11"/>
          <p:cNvSpPr>
            <a:spLocks noChangeShapeType="1"/>
          </p:cNvSpPr>
          <p:nvPr/>
        </p:nvSpPr>
        <p:spPr bwMode="auto">
          <a:xfrm>
            <a:off x="2900363" y="3935413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2092" name="Line 12"/>
          <p:cNvSpPr>
            <a:spLocks noChangeShapeType="1"/>
          </p:cNvSpPr>
          <p:nvPr/>
        </p:nvSpPr>
        <p:spPr bwMode="auto">
          <a:xfrm>
            <a:off x="2900363" y="4057650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2093" name="Line 13"/>
          <p:cNvSpPr>
            <a:spLocks noChangeShapeType="1"/>
          </p:cNvSpPr>
          <p:nvPr/>
        </p:nvSpPr>
        <p:spPr bwMode="auto">
          <a:xfrm>
            <a:off x="2900363" y="4178300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2094" name="Line 14"/>
          <p:cNvSpPr>
            <a:spLocks noChangeShapeType="1"/>
          </p:cNvSpPr>
          <p:nvPr/>
        </p:nvSpPr>
        <p:spPr bwMode="auto">
          <a:xfrm>
            <a:off x="2900363" y="4298950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2095" name="Line 15"/>
          <p:cNvSpPr>
            <a:spLocks noChangeShapeType="1"/>
          </p:cNvSpPr>
          <p:nvPr/>
        </p:nvSpPr>
        <p:spPr bwMode="auto">
          <a:xfrm>
            <a:off x="5918200" y="4427538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2096" name="Line 16"/>
          <p:cNvSpPr>
            <a:spLocks noChangeShapeType="1"/>
          </p:cNvSpPr>
          <p:nvPr/>
        </p:nvSpPr>
        <p:spPr bwMode="auto">
          <a:xfrm>
            <a:off x="5618163" y="4427538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2097" name="Line 17"/>
          <p:cNvSpPr>
            <a:spLocks noChangeShapeType="1"/>
          </p:cNvSpPr>
          <p:nvPr/>
        </p:nvSpPr>
        <p:spPr bwMode="auto">
          <a:xfrm>
            <a:off x="5316538" y="4427538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2098" name="Line 18"/>
          <p:cNvSpPr>
            <a:spLocks noChangeShapeType="1"/>
          </p:cNvSpPr>
          <p:nvPr/>
        </p:nvSpPr>
        <p:spPr bwMode="auto">
          <a:xfrm>
            <a:off x="5016500" y="4427538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2099" name="Line 19"/>
          <p:cNvSpPr>
            <a:spLocks noChangeShapeType="1"/>
          </p:cNvSpPr>
          <p:nvPr/>
        </p:nvSpPr>
        <p:spPr bwMode="auto">
          <a:xfrm>
            <a:off x="4716463" y="4427538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2100" name="Line 20"/>
          <p:cNvSpPr>
            <a:spLocks noChangeShapeType="1"/>
          </p:cNvSpPr>
          <p:nvPr/>
        </p:nvSpPr>
        <p:spPr bwMode="auto">
          <a:xfrm>
            <a:off x="4416425" y="4427538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2101" name="Line 21"/>
          <p:cNvSpPr>
            <a:spLocks noChangeShapeType="1"/>
          </p:cNvSpPr>
          <p:nvPr/>
        </p:nvSpPr>
        <p:spPr bwMode="auto">
          <a:xfrm>
            <a:off x="4116388" y="4427538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2102" name="Line 22"/>
          <p:cNvSpPr>
            <a:spLocks noChangeShapeType="1"/>
          </p:cNvSpPr>
          <p:nvPr/>
        </p:nvSpPr>
        <p:spPr bwMode="auto">
          <a:xfrm>
            <a:off x="3816350" y="4427538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2103" name="Line 23"/>
          <p:cNvSpPr>
            <a:spLocks noChangeShapeType="1"/>
          </p:cNvSpPr>
          <p:nvPr/>
        </p:nvSpPr>
        <p:spPr bwMode="auto">
          <a:xfrm>
            <a:off x="3514725" y="4427538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2104" name="Line 24"/>
          <p:cNvSpPr>
            <a:spLocks noChangeShapeType="1"/>
          </p:cNvSpPr>
          <p:nvPr/>
        </p:nvSpPr>
        <p:spPr bwMode="auto">
          <a:xfrm>
            <a:off x="3214688" y="4427538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2105" name="Rectangle 25"/>
          <p:cNvSpPr>
            <a:spLocks noChangeArrowheads="1"/>
          </p:cNvSpPr>
          <p:nvPr/>
        </p:nvSpPr>
        <p:spPr bwMode="auto">
          <a:xfrm>
            <a:off x="2787650" y="3722688"/>
            <a:ext cx="9207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2106" name="Rectangle 26"/>
          <p:cNvSpPr>
            <a:spLocks noChangeArrowheads="1"/>
          </p:cNvSpPr>
          <p:nvPr/>
        </p:nvSpPr>
        <p:spPr bwMode="auto">
          <a:xfrm>
            <a:off x="4324350" y="4397375"/>
            <a:ext cx="184150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2107" name="Rectangle 27"/>
          <p:cNvSpPr>
            <a:spLocks noChangeArrowheads="1"/>
          </p:cNvSpPr>
          <p:nvPr/>
        </p:nvSpPr>
        <p:spPr bwMode="auto">
          <a:xfrm>
            <a:off x="7010400" y="5410200"/>
            <a:ext cx="3508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b="1">
                <a:solidFill>
                  <a:srgbClr val="339933"/>
                </a:solidFill>
              </a:rPr>
              <a:t>x</a:t>
            </a:r>
          </a:p>
        </p:txBody>
      </p:sp>
      <p:sp>
        <p:nvSpPr>
          <p:cNvPr id="302108" name="Rectangle 28"/>
          <p:cNvSpPr>
            <a:spLocks noChangeArrowheads="1"/>
          </p:cNvSpPr>
          <p:nvPr/>
        </p:nvSpPr>
        <p:spPr bwMode="auto">
          <a:xfrm>
            <a:off x="1295400" y="2362200"/>
            <a:ext cx="6556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b="1">
                <a:solidFill>
                  <a:srgbClr val="339933"/>
                </a:solidFill>
              </a:rPr>
              <a:t>f(x)</a:t>
            </a:r>
          </a:p>
        </p:txBody>
      </p:sp>
      <p:sp>
        <p:nvSpPr>
          <p:cNvPr id="302109" name="Rectangle 29"/>
          <p:cNvSpPr>
            <a:spLocks noChangeArrowheads="1"/>
          </p:cNvSpPr>
          <p:nvPr/>
        </p:nvSpPr>
        <p:spPr bwMode="auto">
          <a:xfrm>
            <a:off x="4114800" y="5410200"/>
            <a:ext cx="4794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l-GR" b="1">
                <a:solidFill>
                  <a:srgbClr val="339933"/>
                </a:solidFill>
                <a:cs typeface="Arial" pitchFamily="34" charset="0"/>
              </a:rPr>
              <a:t>μ</a:t>
            </a:r>
          </a:p>
        </p:txBody>
      </p:sp>
      <p:sp>
        <p:nvSpPr>
          <p:cNvPr id="302110" name="Rectangle 30"/>
          <p:cNvSpPr>
            <a:spLocks noChangeArrowheads="1"/>
          </p:cNvSpPr>
          <p:nvPr/>
        </p:nvSpPr>
        <p:spPr bwMode="auto">
          <a:xfrm>
            <a:off x="4495800" y="4191000"/>
            <a:ext cx="4794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l-GR" b="1">
                <a:solidFill>
                  <a:srgbClr val="339933"/>
                </a:solidFill>
                <a:cs typeface="Arial" pitchFamily="34" charset="0"/>
              </a:rPr>
              <a:t>σ</a:t>
            </a:r>
          </a:p>
        </p:txBody>
      </p:sp>
      <p:sp>
        <p:nvSpPr>
          <p:cNvPr id="302111" name="Freeform 31"/>
          <p:cNvSpPr>
            <a:spLocks/>
          </p:cNvSpPr>
          <p:nvPr/>
        </p:nvSpPr>
        <p:spPr bwMode="auto">
          <a:xfrm>
            <a:off x="4267200" y="3429000"/>
            <a:ext cx="2438400" cy="1905000"/>
          </a:xfrm>
          <a:custGeom>
            <a:avLst/>
            <a:gdLst>
              <a:gd name="T0" fmla="*/ 900 w 901"/>
              <a:gd name="T1" fmla="*/ 720 h 721"/>
              <a:gd name="T2" fmla="*/ 805 w 901"/>
              <a:gd name="T3" fmla="*/ 712 h 721"/>
              <a:gd name="T4" fmla="*/ 758 w 901"/>
              <a:gd name="T5" fmla="*/ 704 h 721"/>
              <a:gd name="T6" fmla="*/ 711 w 901"/>
              <a:gd name="T7" fmla="*/ 691 h 721"/>
              <a:gd name="T8" fmla="*/ 663 w 901"/>
              <a:gd name="T9" fmla="*/ 675 h 721"/>
              <a:gd name="T10" fmla="*/ 615 w 901"/>
              <a:gd name="T11" fmla="*/ 653 h 721"/>
              <a:gd name="T12" fmla="*/ 568 w 901"/>
              <a:gd name="T13" fmla="*/ 623 h 721"/>
              <a:gd name="T14" fmla="*/ 473 w 901"/>
              <a:gd name="T15" fmla="*/ 540 h 721"/>
              <a:gd name="T16" fmla="*/ 378 w 901"/>
              <a:gd name="T17" fmla="*/ 422 h 721"/>
              <a:gd name="T18" fmla="*/ 284 w 901"/>
              <a:gd name="T19" fmla="*/ 281 h 721"/>
              <a:gd name="T20" fmla="*/ 236 w 901"/>
              <a:gd name="T21" fmla="*/ 209 h 721"/>
              <a:gd name="T22" fmla="*/ 189 w 901"/>
              <a:gd name="T23" fmla="*/ 142 h 721"/>
              <a:gd name="T24" fmla="*/ 142 w 901"/>
              <a:gd name="T25" fmla="*/ 83 h 721"/>
              <a:gd name="T26" fmla="*/ 94 w 901"/>
              <a:gd name="T27" fmla="*/ 38 h 721"/>
              <a:gd name="T28" fmla="*/ 47 w 901"/>
              <a:gd name="T29" fmla="*/ 9 h 721"/>
              <a:gd name="T30" fmla="*/ 0 w 901"/>
              <a:gd name="T31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2112" name="Freeform 32"/>
          <p:cNvSpPr>
            <a:spLocks/>
          </p:cNvSpPr>
          <p:nvPr/>
        </p:nvSpPr>
        <p:spPr bwMode="auto">
          <a:xfrm>
            <a:off x="1905000" y="3429000"/>
            <a:ext cx="2344738" cy="1905000"/>
          </a:xfrm>
          <a:custGeom>
            <a:avLst/>
            <a:gdLst>
              <a:gd name="T0" fmla="*/ 0 w 901"/>
              <a:gd name="T1" fmla="*/ 720 h 721"/>
              <a:gd name="T2" fmla="*/ 95 w 901"/>
              <a:gd name="T3" fmla="*/ 712 h 721"/>
              <a:gd name="T4" fmla="*/ 142 w 901"/>
              <a:gd name="T5" fmla="*/ 704 h 721"/>
              <a:gd name="T6" fmla="*/ 189 w 901"/>
              <a:gd name="T7" fmla="*/ 691 h 721"/>
              <a:gd name="T8" fmla="*/ 237 w 901"/>
              <a:gd name="T9" fmla="*/ 675 h 721"/>
              <a:gd name="T10" fmla="*/ 284 w 901"/>
              <a:gd name="T11" fmla="*/ 653 h 721"/>
              <a:gd name="T12" fmla="*/ 331 w 901"/>
              <a:gd name="T13" fmla="*/ 623 h 721"/>
              <a:gd name="T14" fmla="*/ 426 w 901"/>
              <a:gd name="T15" fmla="*/ 540 h 721"/>
              <a:gd name="T16" fmla="*/ 521 w 901"/>
              <a:gd name="T17" fmla="*/ 422 h 721"/>
              <a:gd name="T18" fmla="*/ 616 w 901"/>
              <a:gd name="T19" fmla="*/ 281 h 721"/>
              <a:gd name="T20" fmla="*/ 663 w 901"/>
              <a:gd name="T21" fmla="*/ 209 h 721"/>
              <a:gd name="T22" fmla="*/ 710 w 901"/>
              <a:gd name="T23" fmla="*/ 142 h 721"/>
              <a:gd name="T24" fmla="*/ 757 w 901"/>
              <a:gd name="T25" fmla="*/ 83 h 721"/>
              <a:gd name="T26" fmla="*/ 805 w 901"/>
              <a:gd name="T27" fmla="*/ 38 h 721"/>
              <a:gd name="T28" fmla="*/ 852 w 901"/>
              <a:gd name="T29" fmla="*/ 9 h 721"/>
              <a:gd name="T30" fmla="*/ 900 w 901"/>
              <a:gd name="T31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2113" name="Line 33"/>
          <p:cNvSpPr>
            <a:spLocks noChangeShapeType="1"/>
          </p:cNvSpPr>
          <p:nvPr/>
        </p:nvSpPr>
        <p:spPr bwMode="auto">
          <a:xfrm>
            <a:off x="4267200" y="3505200"/>
            <a:ext cx="0" cy="19050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2114" name="Text Box 34"/>
          <p:cNvSpPr txBox="1">
            <a:spLocks noChangeArrowheads="1"/>
          </p:cNvSpPr>
          <p:nvPr/>
        </p:nvSpPr>
        <p:spPr bwMode="auto">
          <a:xfrm>
            <a:off x="2819400" y="2438400"/>
            <a:ext cx="3276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Changing</a:t>
            </a:r>
            <a:r>
              <a:rPr lang="en-US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l-GR" b="1">
                <a:solidFill>
                  <a:schemeClr val="folHlink"/>
                </a:solidFill>
                <a:cs typeface="Arial" pitchFamily="34" charset="0"/>
              </a:rPr>
              <a:t>μ</a:t>
            </a:r>
            <a:r>
              <a:rPr lang="en-US">
                <a:solidFill>
                  <a:schemeClr val="bg2"/>
                </a:solidFill>
              </a:rPr>
              <a:t> shifts the distribution left or right</a:t>
            </a:r>
            <a:r>
              <a:rPr lang="en-US"/>
              <a:t>.</a:t>
            </a:r>
          </a:p>
        </p:txBody>
      </p:sp>
      <p:sp>
        <p:nvSpPr>
          <p:cNvPr id="302115" name="Text Box 35"/>
          <p:cNvSpPr txBox="1">
            <a:spLocks noChangeArrowheads="1"/>
          </p:cNvSpPr>
          <p:nvPr/>
        </p:nvSpPr>
        <p:spPr bwMode="auto">
          <a:xfrm>
            <a:off x="5410200" y="3581400"/>
            <a:ext cx="3429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Changing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el-GR">
                <a:solidFill>
                  <a:schemeClr val="folHlink"/>
                </a:solidFill>
                <a:cs typeface="Arial" pitchFamily="34" charset="0"/>
              </a:rPr>
              <a:t>σ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en-US">
                <a:solidFill>
                  <a:schemeClr val="bg2"/>
                </a:solidFill>
              </a:rPr>
              <a:t>increases or decreases the spread.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F43F9BC8-553E-49D0-9B97-056C46EC87B7}" type="slidenum">
              <a:rPr lang="en-US"/>
              <a:pPr/>
              <a:t>47</a:t>
            </a:fld>
            <a:endParaRPr lang="en-US"/>
          </a:p>
        </p:txBody>
      </p:sp>
      <p:sp>
        <p:nvSpPr>
          <p:cNvPr id="4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303110" name="Rectangle 1030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772400" cy="90487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ctr" anchorCtr="1"/>
          <a:lstStyle/>
          <a:p>
            <a:pPr defTabSz="914400">
              <a:lnSpc>
                <a:spcPct val="95000"/>
              </a:lnSpc>
            </a:pPr>
            <a:r>
              <a:rPr lang="en-US" sz="4000"/>
              <a:t>Finding Normal Probabilities</a:t>
            </a:r>
            <a:r>
              <a:rPr lang="en-US">
                <a:solidFill>
                  <a:srgbClr val="F8F8F8"/>
                </a:solidFill>
              </a:rPr>
              <a:t>  </a:t>
            </a:r>
          </a:p>
        </p:txBody>
      </p:sp>
      <p:sp>
        <p:nvSpPr>
          <p:cNvPr id="303111" name="Rectangle 1031"/>
          <p:cNvSpPr>
            <a:spLocks noChangeArrowheads="1"/>
          </p:cNvSpPr>
          <p:nvPr/>
        </p:nvSpPr>
        <p:spPr bwMode="auto">
          <a:xfrm>
            <a:off x="427038" y="1798638"/>
            <a:ext cx="2805112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lang="en-US" b="1">
                <a:solidFill>
                  <a:schemeClr val="bg1"/>
                </a:solidFill>
              </a:rPr>
              <a:t>Probability is the </a:t>
            </a:r>
            <a:br>
              <a:rPr lang="en-US" b="1">
                <a:solidFill>
                  <a:schemeClr val="bg1"/>
                </a:solidFill>
              </a:rPr>
            </a:br>
            <a:r>
              <a:rPr lang="en-US" b="1">
                <a:solidFill>
                  <a:schemeClr val="bg1"/>
                </a:solidFill>
              </a:rPr>
              <a:t>area under the</a:t>
            </a:r>
            <a:br>
              <a:rPr lang="en-US" b="1">
                <a:solidFill>
                  <a:schemeClr val="bg1"/>
                </a:solidFill>
              </a:rPr>
            </a:br>
            <a:r>
              <a:rPr lang="en-US" b="1">
                <a:solidFill>
                  <a:schemeClr val="bg1"/>
                </a:solidFill>
              </a:rPr>
              <a:t>curve!</a:t>
            </a:r>
          </a:p>
        </p:txBody>
      </p:sp>
      <p:sp>
        <p:nvSpPr>
          <p:cNvPr id="303112" name="Freeform 1032"/>
          <p:cNvSpPr>
            <a:spLocks/>
          </p:cNvSpPr>
          <p:nvPr/>
        </p:nvSpPr>
        <p:spPr bwMode="auto">
          <a:xfrm>
            <a:off x="4313238" y="3609975"/>
            <a:ext cx="869950" cy="2041525"/>
          </a:xfrm>
          <a:custGeom>
            <a:avLst/>
            <a:gdLst>
              <a:gd name="T0" fmla="*/ 87 w 548"/>
              <a:gd name="T1" fmla="*/ 27 h 1286"/>
              <a:gd name="T2" fmla="*/ 150 w 548"/>
              <a:gd name="T3" fmla="*/ 60 h 1286"/>
              <a:gd name="T4" fmla="*/ 243 w 548"/>
              <a:gd name="T5" fmla="*/ 174 h 1286"/>
              <a:gd name="T6" fmla="*/ 318 w 548"/>
              <a:gd name="T7" fmla="*/ 288 h 1286"/>
              <a:gd name="T8" fmla="*/ 408 w 548"/>
              <a:gd name="T9" fmla="*/ 447 h 1286"/>
              <a:gd name="T10" fmla="*/ 483 w 548"/>
              <a:gd name="T11" fmla="*/ 585 h 1286"/>
              <a:gd name="T12" fmla="*/ 543 w 548"/>
              <a:gd name="T13" fmla="*/ 678 h 1286"/>
              <a:gd name="T14" fmla="*/ 548 w 548"/>
              <a:gd name="T15" fmla="*/ 1286 h 1286"/>
              <a:gd name="T16" fmla="*/ 0 w 548"/>
              <a:gd name="T17" fmla="*/ 1286 h 1286"/>
              <a:gd name="T18" fmla="*/ 0 w 548"/>
              <a:gd name="T19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48" h="1286">
                <a:moveTo>
                  <a:pt x="87" y="27"/>
                </a:moveTo>
                <a:lnTo>
                  <a:pt x="150" y="60"/>
                </a:lnTo>
                <a:lnTo>
                  <a:pt x="243" y="174"/>
                </a:lnTo>
                <a:lnTo>
                  <a:pt x="318" y="288"/>
                </a:lnTo>
                <a:lnTo>
                  <a:pt x="408" y="447"/>
                </a:lnTo>
                <a:lnTo>
                  <a:pt x="483" y="585"/>
                </a:lnTo>
                <a:lnTo>
                  <a:pt x="543" y="678"/>
                </a:lnTo>
                <a:lnTo>
                  <a:pt x="548" y="1286"/>
                </a:lnTo>
                <a:lnTo>
                  <a:pt x="0" y="1286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3113" name="Rectangle 1033"/>
          <p:cNvSpPr>
            <a:spLocks noChangeArrowheads="1"/>
          </p:cNvSpPr>
          <p:nvPr/>
        </p:nvSpPr>
        <p:spPr bwMode="auto">
          <a:xfrm>
            <a:off x="4160838" y="5576888"/>
            <a:ext cx="371475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2700" b="1">
                <a:solidFill>
                  <a:srgbClr val="33CC33"/>
                </a:solidFill>
              </a:rPr>
              <a:t>a</a:t>
            </a:r>
          </a:p>
        </p:txBody>
      </p:sp>
      <p:sp>
        <p:nvSpPr>
          <p:cNvPr id="303114" name="Freeform 1034"/>
          <p:cNvSpPr>
            <a:spLocks/>
          </p:cNvSpPr>
          <p:nvPr/>
        </p:nvSpPr>
        <p:spPr bwMode="auto">
          <a:xfrm>
            <a:off x="4332288" y="3606800"/>
            <a:ext cx="322262" cy="209550"/>
          </a:xfrm>
          <a:custGeom>
            <a:avLst/>
            <a:gdLst>
              <a:gd name="T0" fmla="*/ 0 w 203"/>
              <a:gd name="T1" fmla="*/ 2 h 132"/>
              <a:gd name="T2" fmla="*/ 27 w 203"/>
              <a:gd name="T3" fmla="*/ 0 h 132"/>
              <a:gd name="T4" fmla="*/ 54 w 203"/>
              <a:gd name="T5" fmla="*/ 3 h 132"/>
              <a:gd name="T6" fmla="*/ 79 w 203"/>
              <a:gd name="T7" fmla="*/ 14 h 132"/>
              <a:gd name="T8" fmla="*/ 101 w 203"/>
              <a:gd name="T9" fmla="*/ 28 h 132"/>
              <a:gd name="T10" fmla="*/ 121 w 203"/>
              <a:gd name="T11" fmla="*/ 45 h 132"/>
              <a:gd name="T12" fmla="*/ 135 w 203"/>
              <a:gd name="T13" fmla="*/ 67 h 132"/>
              <a:gd name="T14" fmla="*/ 202 w 203"/>
              <a:gd name="T15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3" h="132">
                <a:moveTo>
                  <a:pt x="0" y="2"/>
                </a:moveTo>
                <a:lnTo>
                  <a:pt x="27" y="0"/>
                </a:lnTo>
                <a:lnTo>
                  <a:pt x="54" y="3"/>
                </a:lnTo>
                <a:lnTo>
                  <a:pt x="79" y="14"/>
                </a:lnTo>
                <a:lnTo>
                  <a:pt x="101" y="28"/>
                </a:lnTo>
                <a:lnTo>
                  <a:pt x="121" y="45"/>
                </a:lnTo>
                <a:lnTo>
                  <a:pt x="135" y="67"/>
                </a:lnTo>
                <a:lnTo>
                  <a:pt x="202" y="1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3115" name="Rectangle 1035"/>
          <p:cNvSpPr>
            <a:spLocks noChangeArrowheads="1"/>
          </p:cNvSpPr>
          <p:nvPr/>
        </p:nvSpPr>
        <p:spPr bwMode="auto">
          <a:xfrm>
            <a:off x="4999038" y="5576888"/>
            <a:ext cx="390525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2700" b="1">
                <a:solidFill>
                  <a:srgbClr val="FF6600"/>
                </a:solidFill>
              </a:rPr>
              <a:t>b</a:t>
            </a:r>
          </a:p>
        </p:txBody>
      </p:sp>
      <p:sp>
        <p:nvSpPr>
          <p:cNvPr id="303116" name="Rectangle 1036"/>
          <p:cNvSpPr>
            <a:spLocks noChangeArrowheads="1"/>
          </p:cNvSpPr>
          <p:nvPr/>
        </p:nvSpPr>
        <p:spPr bwMode="auto">
          <a:xfrm>
            <a:off x="6864350" y="5562600"/>
            <a:ext cx="3508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b="1" i="1"/>
              <a:t>x</a:t>
            </a:r>
          </a:p>
        </p:txBody>
      </p:sp>
      <p:sp>
        <p:nvSpPr>
          <p:cNvPr id="303117" name="Freeform 1037"/>
          <p:cNvSpPr>
            <a:spLocks/>
          </p:cNvSpPr>
          <p:nvPr/>
        </p:nvSpPr>
        <p:spPr bwMode="auto">
          <a:xfrm>
            <a:off x="4332288" y="3609975"/>
            <a:ext cx="2154237" cy="1981200"/>
          </a:xfrm>
          <a:custGeom>
            <a:avLst/>
            <a:gdLst>
              <a:gd name="T0" fmla="*/ 1356 w 1357"/>
              <a:gd name="T1" fmla="*/ 1247 h 1248"/>
              <a:gd name="T2" fmla="*/ 1213 w 1357"/>
              <a:gd name="T3" fmla="*/ 1232 h 1248"/>
              <a:gd name="T4" fmla="*/ 1141 w 1357"/>
              <a:gd name="T5" fmla="*/ 1218 h 1248"/>
              <a:gd name="T6" fmla="*/ 1070 w 1357"/>
              <a:gd name="T7" fmla="*/ 1199 h 1248"/>
              <a:gd name="T8" fmla="*/ 1000 w 1357"/>
              <a:gd name="T9" fmla="*/ 1170 h 1248"/>
              <a:gd name="T10" fmla="*/ 927 w 1357"/>
              <a:gd name="T11" fmla="*/ 1132 h 1248"/>
              <a:gd name="T12" fmla="*/ 857 w 1357"/>
              <a:gd name="T13" fmla="*/ 1080 h 1248"/>
              <a:gd name="T14" fmla="*/ 714 w 1357"/>
              <a:gd name="T15" fmla="*/ 935 h 1248"/>
              <a:gd name="T16" fmla="*/ 571 w 1357"/>
              <a:gd name="T17" fmla="*/ 731 h 1248"/>
              <a:gd name="T18" fmla="*/ 428 w 1357"/>
              <a:gd name="T19" fmla="*/ 487 h 1248"/>
              <a:gd name="T20" fmla="*/ 356 w 1357"/>
              <a:gd name="T21" fmla="*/ 363 h 1248"/>
              <a:gd name="T22" fmla="*/ 286 w 1357"/>
              <a:gd name="T23" fmla="*/ 247 h 1248"/>
              <a:gd name="T24" fmla="*/ 213 w 1357"/>
              <a:gd name="T25" fmla="*/ 145 h 1248"/>
              <a:gd name="T26" fmla="*/ 143 w 1357"/>
              <a:gd name="T27" fmla="*/ 67 h 1248"/>
              <a:gd name="T28" fmla="*/ 70 w 1357"/>
              <a:gd name="T29" fmla="*/ 17 h 1248"/>
              <a:gd name="T30" fmla="*/ 0 w 1357"/>
              <a:gd name="T31" fmla="*/ 0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57" h="1248">
                <a:moveTo>
                  <a:pt x="1356" y="1247"/>
                </a:moveTo>
                <a:lnTo>
                  <a:pt x="1213" y="1232"/>
                </a:lnTo>
                <a:lnTo>
                  <a:pt x="1141" y="1218"/>
                </a:lnTo>
                <a:lnTo>
                  <a:pt x="1070" y="1199"/>
                </a:lnTo>
                <a:lnTo>
                  <a:pt x="1000" y="1170"/>
                </a:lnTo>
                <a:lnTo>
                  <a:pt x="927" y="1132"/>
                </a:lnTo>
                <a:lnTo>
                  <a:pt x="857" y="1080"/>
                </a:lnTo>
                <a:lnTo>
                  <a:pt x="714" y="935"/>
                </a:lnTo>
                <a:lnTo>
                  <a:pt x="571" y="731"/>
                </a:lnTo>
                <a:lnTo>
                  <a:pt x="428" y="487"/>
                </a:lnTo>
                <a:lnTo>
                  <a:pt x="356" y="363"/>
                </a:lnTo>
                <a:lnTo>
                  <a:pt x="286" y="247"/>
                </a:lnTo>
                <a:lnTo>
                  <a:pt x="213" y="145"/>
                </a:lnTo>
                <a:lnTo>
                  <a:pt x="143" y="67"/>
                </a:lnTo>
                <a:lnTo>
                  <a:pt x="70" y="17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3118" name="Freeform 1038"/>
          <p:cNvSpPr>
            <a:spLocks/>
          </p:cNvSpPr>
          <p:nvPr/>
        </p:nvSpPr>
        <p:spPr bwMode="auto">
          <a:xfrm>
            <a:off x="2179638" y="3609975"/>
            <a:ext cx="2138362" cy="1965325"/>
          </a:xfrm>
          <a:custGeom>
            <a:avLst/>
            <a:gdLst>
              <a:gd name="T0" fmla="*/ 0 w 1347"/>
              <a:gd name="T1" fmla="*/ 1238 h 1238"/>
              <a:gd name="T2" fmla="*/ 143 w 1347"/>
              <a:gd name="T3" fmla="*/ 1223 h 1238"/>
              <a:gd name="T4" fmla="*/ 213 w 1347"/>
              <a:gd name="T5" fmla="*/ 1209 h 1238"/>
              <a:gd name="T6" fmla="*/ 285 w 1347"/>
              <a:gd name="T7" fmla="*/ 1190 h 1238"/>
              <a:gd name="T8" fmla="*/ 356 w 1347"/>
              <a:gd name="T9" fmla="*/ 1161 h 1238"/>
              <a:gd name="T10" fmla="*/ 428 w 1347"/>
              <a:gd name="T11" fmla="*/ 1123 h 1238"/>
              <a:gd name="T12" fmla="*/ 499 w 1347"/>
              <a:gd name="T13" fmla="*/ 1071 h 1238"/>
              <a:gd name="T14" fmla="*/ 642 w 1347"/>
              <a:gd name="T15" fmla="*/ 926 h 1238"/>
              <a:gd name="T16" fmla="*/ 784 w 1347"/>
              <a:gd name="T17" fmla="*/ 722 h 1238"/>
              <a:gd name="T18" fmla="*/ 927 w 1347"/>
              <a:gd name="T19" fmla="*/ 478 h 1238"/>
              <a:gd name="T20" fmla="*/ 1000 w 1347"/>
              <a:gd name="T21" fmla="*/ 354 h 1238"/>
              <a:gd name="T22" fmla="*/ 1070 w 1347"/>
              <a:gd name="T23" fmla="*/ 238 h 1238"/>
              <a:gd name="T24" fmla="*/ 1141 w 1347"/>
              <a:gd name="T25" fmla="*/ 136 h 1238"/>
              <a:gd name="T26" fmla="*/ 1213 w 1347"/>
              <a:gd name="T27" fmla="*/ 58 h 1238"/>
              <a:gd name="T28" fmla="*/ 1284 w 1347"/>
              <a:gd name="T29" fmla="*/ 8 h 1238"/>
              <a:gd name="T30" fmla="*/ 1347 w 1347"/>
              <a:gd name="T31" fmla="*/ 0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47" h="1238">
                <a:moveTo>
                  <a:pt x="0" y="1238"/>
                </a:moveTo>
                <a:lnTo>
                  <a:pt x="143" y="1223"/>
                </a:lnTo>
                <a:lnTo>
                  <a:pt x="213" y="1209"/>
                </a:lnTo>
                <a:lnTo>
                  <a:pt x="285" y="1190"/>
                </a:lnTo>
                <a:lnTo>
                  <a:pt x="356" y="1161"/>
                </a:lnTo>
                <a:lnTo>
                  <a:pt x="428" y="1123"/>
                </a:lnTo>
                <a:lnTo>
                  <a:pt x="499" y="1071"/>
                </a:lnTo>
                <a:lnTo>
                  <a:pt x="642" y="926"/>
                </a:lnTo>
                <a:lnTo>
                  <a:pt x="784" y="722"/>
                </a:lnTo>
                <a:lnTo>
                  <a:pt x="927" y="478"/>
                </a:lnTo>
                <a:lnTo>
                  <a:pt x="1000" y="354"/>
                </a:lnTo>
                <a:lnTo>
                  <a:pt x="1070" y="238"/>
                </a:lnTo>
                <a:lnTo>
                  <a:pt x="1141" y="136"/>
                </a:lnTo>
                <a:lnTo>
                  <a:pt x="1213" y="58"/>
                </a:lnTo>
                <a:lnTo>
                  <a:pt x="1284" y="8"/>
                </a:lnTo>
                <a:lnTo>
                  <a:pt x="1347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3119" name="Freeform 1039"/>
          <p:cNvSpPr>
            <a:spLocks/>
          </p:cNvSpPr>
          <p:nvPr/>
        </p:nvSpPr>
        <p:spPr bwMode="auto">
          <a:xfrm>
            <a:off x="1835150" y="3657600"/>
            <a:ext cx="5181600" cy="1981200"/>
          </a:xfrm>
          <a:custGeom>
            <a:avLst/>
            <a:gdLst>
              <a:gd name="T0" fmla="*/ 0 w 2764"/>
              <a:gd name="T1" fmla="*/ 0 h 1245"/>
              <a:gd name="T2" fmla="*/ 0 w 2764"/>
              <a:gd name="T3" fmla="*/ 1244 h 1245"/>
              <a:gd name="T4" fmla="*/ 2763 w 2764"/>
              <a:gd name="T5" fmla="*/ 1244 h 1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64" h="1245">
                <a:moveTo>
                  <a:pt x="0" y="0"/>
                </a:moveTo>
                <a:lnTo>
                  <a:pt x="0" y="1244"/>
                </a:lnTo>
                <a:lnTo>
                  <a:pt x="2763" y="124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3120" name="Line 1040"/>
          <p:cNvSpPr>
            <a:spLocks noChangeShapeType="1"/>
          </p:cNvSpPr>
          <p:nvPr/>
        </p:nvSpPr>
        <p:spPr bwMode="auto">
          <a:xfrm>
            <a:off x="2152650" y="3609975"/>
            <a:ext cx="1588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3121" name="Line 1041"/>
          <p:cNvSpPr>
            <a:spLocks noChangeShapeType="1"/>
          </p:cNvSpPr>
          <p:nvPr/>
        </p:nvSpPr>
        <p:spPr bwMode="auto">
          <a:xfrm>
            <a:off x="2152650" y="3806825"/>
            <a:ext cx="1588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3122" name="Line 1042"/>
          <p:cNvSpPr>
            <a:spLocks noChangeShapeType="1"/>
          </p:cNvSpPr>
          <p:nvPr/>
        </p:nvSpPr>
        <p:spPr bwMode="auto">
          <a:xfrm>
            <a:off x="2152650" y="4003675"/>
            <a:ext cx="1588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3123" name="Line 1043"/>
          <p:cNvSpPr>
            <a:spLocks noChangeShapeType="1"/>
          </p:cNvSpPr>
          <p:nvPr/>
        </p:nvSpPr>
        <p:spPr bwMode="auto">
          <a:xfrm>
            <a:off x="2152650" y="4202113"/>
            <a:ext cx="1588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3124" name="Line 1044"/>
          <p:cNvSpPr>
            <a:spLocks noChangeShapeType="1"/>
          </p:cNvSpPr>
          <p:nvPr/>
        </p:nvSpPr>
        <p:spPr bwMode="auto">
          <a:xfrm>
            <a:off x="2152650" y="4398963"/>
            <a:ext cx="1588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3125" name="Line 1045"/>
          <p:cNvSpPr>
            <a:spLocks noChangeShapeType="1"/>
          </p:cNvSpPr>
          <p:nvPr/>
        </p:nvSpPr>
        <p:spPr bwMode="auto">
          <a:xfrm>
            <a:off x="2152650" y="4597400"/>
            <a:ext cx="1588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3126" name="Line 1046"/>
          <p:cNvSpPr>
            <a:spLocks noChangeShapeType="1"/>
          </p:cNvSpPr>
          <p:nvPr/>
        </p:nvSpPr>
        <p:spPr bwMode="auto">
          <a:xfrm>
            <a:off x="2152650" y="4794250"/>
            <a:ext cx="1588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3127" name="Line 1047"/>
          <p:cNvSpPr>
            <a:spLocks noChangeShapeType="1"/>
          </p:cNvSpPr>
          <p:nvPr/>
        </p:nvSpPr>
        <p:spPr bwMode="auto">
          <a:xfrm>
            <a:off x="2152650" y="4992688"/>
            <a:ext cx="1588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3128" name="Line 1048"/>
          <p:cNvSpPr>
            <a:spLocks noChangeShapeType="1"/>
          </p:cNvSpPr>
          <p:nvPr/>
        </p:nvSpPr>
        <p:spPr bwMode="auto">
          <a:xfrm>
            <a:off x="2152650" y="5189538"/>
            <a:ext cx="1588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3129" name="Line 1049"/>
          <p:cNvSpPr>
            <a:spLocks noChangeShapeType="1"/>
          </p:cNvSpPr>
          <p:nvPr/>
        </p:nvSpPr>
        <p:spPr bwMode="auto">
          <a:xfrm>
            <a:off x="2152650" y="5386388"/>
            <a:ext cx="1588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3130" name="Line 1050"/>
          <p:cNvSpPr>
            <a:spLocks noChangeShapeType="1"/>
          </p:cNvSpPr>
          <p:nvPr/>
        </p:nvSpPr>
        <p:spPr bwMode="auto">
          <a:xfrm>
            <a:off x="6565900" y="5607050"/>
            <a:ext cx="0" cy="1588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3131" name="Line 1051"/>
          <p:cNvSpPr>
            <a:spLocks noChangeShapeType="1"/>
          </p:cNvSpPr>
          <p:nvPr/>
        </p:nvSpPr>
        <p:spPr bwMode="auto">
          <a:xfrm>
            <a:off x="6126163" y="5607050"/>
            <a:ext cx="0" cy="1588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3132" name="Line 1052"/>
          <p:cNvSpPr>
            <a:spLocks noChangeShapeType="1"/>
          </p:cNvSpPr>
          <p:nvPr/>
        </p:nvSpPr>
        <p:spPr bwMode="auto">
          <a:xfrm>
            <a:off x="5686425" y="5607050"/>
            <a:ext cx="0" cy="1588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3133" name="Line 1053"/>
          <p:cNvSpPr>
            <a:spLocks noChangeShapeType="1"/>
          </p:cNvSpPr>
          <p:nvPr/>
        </p:nvSpPr>
        <p:spPr bwMode="auto">
          <a:xfrm>
            <a:off x="5249863" y="5607050"/>
            <a:ext cx="0" cy="1588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3134" name="Line 1054"/>
          <p:cNvSpPr>
            <a:spLocks noChangeShapeType="1"/>
          </p:cNvSpPr>
          <p:nvPr/>
        </p:nvSpPr>
        <p:spPr bwMode="auto">
          <a:xfrm>
            <a:off x="4811713" y="5607050"/>
            <a:ext cx="0" cy="1588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3135" name="Line 1055"/>
          <p:cNvSpPr>
            <a:spLocks noChangeShapeType="1"/>
          </p:cNvSpPr>
          <p:nvPr/>
        </p:nvSpPr>
        <p:spPr bwMode="auto">
          <a:xfrm>
            <a:off x="4371975" y="5607050"/>
            <a:ext cx="0" cy="1588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3136" name="Line 1056"/>
          <p:cNvSpPr>
            <a:spLocks noChangeShapeType="1"/>
          </p:cNvSpPr>
          <p:nvPr/>
        </p:nvSpPr>
        <p:spPr bwMode="auto">
          <a:xfrm>
            <a:off x="3933825" y="5607050"/>
            <a:ext cx="0" cy="1588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3137" name="Line 1057"/>
          <p:cNvSpPr>
            <a:spLocks noChangeShapeType="1"/>
          </p:cNvSpPr>
          <p:nvPr/>
        </p:nvSpPr>
        <p:spPr bwMode="auto">
          <a:xfrm>
            <a:off x="3494088" y="5607050"/>
            <a:ext cx="0" cy="1588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3138" name="Line 1058"/>
          <p:cNvSpPr>
            <a:spLocks noChangeShapeType="1"/>
          </p:cNvSpPr>
          <p:nvPr/>
        </p:nvSpPr>
        <p:spPr bwMode="auto">
          <a:xfrm>
            <a:off x="3057525" y="5607050"/>
            <a:ext cx="0" cy="1588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3139" name="Line 1059"/>
          <p:cNvSpPr>
            <a:spLocks noChangeShapeType="1"/>
          </p:cNvSpPr>
          <p:nvPr/>
        </p:nvSpPr>
        <p:spPr bwMode="auto">
          <a:xfrm>
            <a:off x="2617788" y="5607050"/>
            <a:ext cx="0" cy="1588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3140" name="Rectangle 1060"/>
          <p:cNvSpPr>
            <a:spLocks noChangeArrowheads="1"/>
          </p:cNvSpPr>
          <p:nvPr/>
        </p:nvSpPr>
        <p:spPr bwMode="auto">
          <a:xfrm>
            <a:off x="1808163" y="4505325"/>
            <a:ext cx="9207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3141" name="Rectangle 1061"/>
          <p:cNvSpPr>
            <a:spLocks noChangeArrowheads="1"/>
          </p:cNvSpPr>
          <p:nvPr/>
        </p:nvSpPr>
        <p:spPr bwMode="auto">
          <a:xfrm>
            <a:off x="6473825" y="5784850"/>
            <a:ext cx="184150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3142" name="Rectangle 1062"/>
          <p:cNvSpPr>
            <a:spLocks noChangeArrowheads="1"/>
          </p:cNvSpPr>
          <p:nvPr/>
        </p:nvSpPr>
        <p:spPr bwMode="auto">
          <a:xfrm>
            <a:off x="1377950" y="3124200"/>
            <a:ext cx="6556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b="1">
                <a:solidFill>
                  <a:srgbClr val="339933"/>
                </a:solidFill>
              </a:rPr>
              <a:t>f(x)</a:t>
            </a:r>
          </a:p>
        </p:txBody>
      </p:sp>
      <p:sp>
        <p:nvSpPr>
          <p:cNvPr id="303143" name="Rectangle 1063"/>
          <p:cNvSpPr>
            <a:spLocks noChangeArrowheads="1"/>
          </p:cNvSpPr>
          <p:nvPr/>
        </p:nvSpPr>
        <p:spPr bwMode="auto">
          <a:xfrm>
            <a:off x="5303838" y="3214688"/>
            <a:ext cx="42703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2900"/>
              <a:t>P</a:t>
            </a:r>
          </a:p>
        </p:txBody>
      </p:sp>
      <p:sp>
        <p:nvSpPr>
          <p:cNvPr id="303144" name="Rectangle 1064"/>
          <p:cNvSpPr>
            <a:spLocks noChangeArrowheads="1"/>
          </p:cNvSpPr>
          <p:nvPr/>
        </p:nvSpPr>
        <p:spPr bwMode="auto">
          <a:xfrm>
            <a:off x="5761038" y="3214688"/>
            <a:ext cx="3857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2900" b="1">
                <a:solidFill>
                  <a:srgbClr val="33CC33"/>
                </a:solidFill>
              </a:rPr>
              <a:t>a</a:t>
            </a:r>
          </a:p>
        </p:txBody>
      </p:sp>
      <p:sp>
        <p:nvSpPr>
          <p:cNvPr id="303145" name="Rectangle 1065"/>
          <p:cNvSpPr>
            <a:spLocks noChangeArrowheads="1"/>
          </p:cNvSpPr>
          <p:nvPr/>
        </p:nvSpPr>
        <p:spPr bwMode="auto">
          <a:xfrm>
            <a:off x="6446838" y="3214688"/>
            <a:ext cx="3857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2900" b="1"/>
              <a:t>x</a:t>
            </a:r>
          </a:p>
        </p:txBody>
      </p:sp>
      <p:sp>
        <p:nvSpPr>
          <p:cNvPr id="303146" name="Rectangle 1066"/>
          <p:cNvSpPr>
            <a:spLocks noChangeArrowheads="1"/>
          </p:cNvSpPr>
          <p:nvPr/>
        </p:nvSpPr>
        <p:spPr bwMode="auto">
          <a:xfrm>
            <a:off x="7132638" y="3214688"/>
            <a:ext cx="4064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2900" b="1">
                <a:solidFill>
                  <a:srgbClr val="FF6600"/>
                </a:solidFill>
              </a:rPr>
              <a:t>b</a:t>
            </a:r>
          </a:p>
        </p:txBody>
      </p:sp>
      <p:sp>
        <p:nvSpPr>
          <p:cNvPr id="303147" name="Rectangle 1067"/>
          <p:cNvSpPr>
            <a:spLocks noChangeArrowheads="1"/>
          </p:cNvSpPr>
          <p:nvPr/>
        </p:nvSpPr>
        <p:spPr bwMode="auto">
          <a:xfrm>
            <a:off x="5608638" y="3214688"/>
            <a:ext cx="30321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2900"/>
              <a:t>(</a:t>
            </a:r>
          </a:p>
        </p:txBody>
      </p:sp>
      <p:sp>
        <p:nvSpPr>
          <p:cNvPr id="303148" name="Rectangle 1068"/>
          <p:cNvSpPr>
            <a:spLocks noChangeArrowheads="1"/>
          </p:cNvSpPr>
          <p:nvPr/>
        </p:nvSpPr>
        <p:spPr bwMode="auto">
          <a:xfrm>
            <a:off x="7392988" y="3170238"/>
            <a:ext cx="30321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2900"/>
              <a:t>)</a:t>
            </a:r>
          </a:p>
        </p:txBody>
      </p:sp>
      <p:sp>
        <p:nvSpPr>
          <p:cNvPr id="303150" name="Rectangle 1070"/>
          <p:cNvSpPr>
            <a:spLocks noChangeArrowheads="1"/>
          </p:cNvSpPr>
          <p:nvPr/>
        </p:nvSpPr>
        <p:spPr bwMode="auto">
          <a:xfrm>
            <a:off x="6065838" y="3214688"/>
            <a:ext cx="38258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2900">
                <a:solidFill>
                  <a:srgbClr val="000000"/>
                </a:solidFill>
                <a:latin typeface="Symbol" pitchFamily="18" charset="2"/>
              </a:rPr>
              <a:t></a:t>
            </a:r>
          </a:p>
        </p:txBody>
      </p:sp>
      <p:sp>
        <p:nvSpPr>
          <p:cNvPr id="303151" name="Rectangle 1071"/>
          <p:cNvSpPr>
            <a:spLocks noChangeArrowheads="1"/>
          </p:cNvSpPr>
          <p:nvPr/>
        </p:nvSpPr>
        <p:spPr bwMode="auto">
          <a:xfrm>
            <a:off x="6827838" y="3214688"/>
            <a:ext cx="38258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2900" b="1">
                <a:solidFill>
                  <a:srgbClr val="000000"/>
                </a:solidFill>
                <a:latin typeface="Symbol" pitchFamily="18" charset="2"/>
              </a:rPr>
              <a:t></a:t>
            </a:r>
          </a:p>
        </p:txBody>
      </p:sp>
      <p:sp>
        <p:nvSpPr>
          <p:cNvPr id="303193" name="Rectangle 1113"/>
          <p:cNvSpPr>
            <a:spLocks noChangeArrowheads="1"/>
          </p:cNvSpPr>
          <p:nvPr/>
        </p:nvSpPr>
        <p:spPr bwMode="auto">
          <a:xfrm>
            <a:off x="1371600" y="1905000"/>
            <a:ext cx="67818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l" eaLnBrk="0" hangingPunct="0"/>
            <a:r>
              <a:rPr lang="en-US" sz="2900">
                <a:solidFill>
                  <a:schemeClr val="folHlink"/>
                </a:solidFill>
              </a:rPr>
              <a:t>Probability is measured by the area under the curve</a:t>
            </a:r>
          </a:p>
        </p:txBody>
      </p:sp>
      <p:sp>
        <p:nvSpPr>
          <p:cNvPr id="303194" name="Line 1114"/>
          <p:cNvSpPr>
            <a:spLocks noChangeShapeType="1"/>
          </p:cNvSpPr>
          <p:nvPr/>
        </p:nvSpPr>
        <p:spPr bwMode="auto">
          <a:xfrm flipH="1">
            <a:off x="4770438" y="3519488"/>
            <a:ext cx="533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90B15220-2AE0-4AF2-860F-BE57578454F0}" type="slidenum">
              <a:rPr lang="en-US"/>
              <a:pPr/>
              <a:t>48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305154" name="Freeform 2"/>
          <p:cNvSpPr>
            <a:spLocks/>
          </p:cNvSpPr>
          <p:nvPr/>
        </p:nvSpPr>
        <p:spPr bwMode="auto">
          <a:xfrm>
            <a:off x="1600200" y="3048000"/>
            <a:ext cx="5486400" cy="2438400"/>
          </a:xfrm>
          <a:custGeom>
            <a:avLst/>
            <a:gdLst>
              <a:gd name="T0" fmla="*/ 0 w 1893"/>
              <a:gd name="T1" fmla="*/ 0 h 765"/>
              <a:gd name="T2" fmla="*/ 0 w 1893"/>
              <a:gd name="T3" fmla="*/ 764 h 765"/>
              <a:gd name="T4" fmla="*/ 1892 w 1893"/>
              <a:gd name="T5" fmla="*/ 764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93" h="765">
                <a:moveTo>
                  <a:pt x="0" y="0"/>
                </a:moveTo>
                <a:lnTo>
                  <a:pt x="0" y="764"/>
                </a:lnTo>
                <a:lnTo>
                  <a:pt x="1892" y="764"/>
                </a:lnTo>
              </a:path>
            </a:pathLst>
          </a:custGeom>
          <a:noFill/>
          <a:ln w="25400" cap="rnd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5155" name="Rectangle 3"/>
          <p:cNvSpPr>
            <a:spLocks noChangeArrowheads="1"/>
          </p:cNvSpPr>
          <p:nvPr/>
        </p:nvSpPr>
        <p:spPr bwMode="auto">
          <a:xfrm>
            <a:off x="914400" y="2819400"/>
            <a:ext cx="6556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b="1">
                <a:solidFill>
                  <a:srgbClr val="339933"/>
                </a:solidFill>
              </a:rPr>
              <a:t>f(x)</a:t>
            </a:r>
          </a:p>
        </p:txBody>
      </p:sp>
      <p:sp>
        <p:nvSpPr>
          <p:cNvPr id="305156" name="Freeform 4"/>
          <p:cNvSpPr>
            <a:spLocks/>
          </p:cNvSpPr>
          <p:nvPr/>
        </p:nvSpPr>
        <p:spPr bwMode="auto">
          <a:xfrm>
            <a:off x="4495800" y="3505200"/>
            <a:ext cx="2438400" cy="1905000"/>
          </a:xfrm>
          <a:custGeom>
            <a:avLst/>
            <a:gdLst>
              <a:gd name="T0" fmla="*/ 900 w 901"/>
              <a:gd name="T1" fmla="*/ 720 h 721"/>
              <a:gd name="T2" fmla="*/ 805 w 901"/>
              <a:gd name="T3" fmla="*/ 712 h 721"/>
              <a:gd name="T4" fmla="*/ 758 w 901"/>
              <a:gd name="T5" fmla="*/ 704 h 721"/>
              <a:gd name="T6" fmla="*/ 711 w 901"/>
              <a:gd name="T7" fmla="*/ 691 h 721"/>
              <a:gd name="T8" fmla="*/ 663 w 901"/>
              <a:gd name="T9" fmla="*/ 675 h 721"/>
              <a:gd name="T10" fmla="*/ 615 w 901"/>
              <a:gd name="T11" fmla="*/ 653 h 721"/>
              <a:gd name="T12" fmla="*/ 568 w 901"/>
              <a:gd name="T13" fmla="*/ 623 h 721"/>
              <a:gd name="T14" fmla="*/ 473 w 901"/>
              <a:gd name="T15" fmla="*/ 540 h 721"/>
              <a:gd name="T16" fmla="*/ 378 w 901"/>
              <a:gd name="T17" fmla="*/ 422 h 721"/>
              <a:gd name="T18" fmla="*/ 284 w 901"/>
              <a:gd name="T19" fmla="*/ 281 h 721"/>
              <a:gd name="T20" fmla="*/ 236 w 901"/>
              <a:gd name="T21" fmla="*/ 209 h 721"/>
              <a:gd name="T22" fmla="*/ 189 w 901"/>
              <a:gd name="T23" fmla="*/ 142 h 721"/>
              <a:gd name="T24" fmla="*/ 142 w 901"/>
              <a:gd name="T25" fmla="*/ 83 h 721"/>
              <a:gd name="T26" fmla="*/ 94 w 901"/>
              <a:gd name="T27" fmla="*/ 38 h 721"/>
              <a:gd name="T28" fmla="*/ 47 w 901"/>
              <a:gd name="T29" fmla="*/ 9 h 721"/>
              <a:gd name="T30" fmla="*/ 0 w 901"/>
              <a:gd name="T31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5157" name="Freeform 5"/>
          <p:cNvSpPr>
            <a:spLocks/>
          </p:cNvSpPr>
          <p:nvPr/>
        </p:nvSpPr>
        <p:spPr bwMode="auto">
          <a:xfrm>
            <a:off x="2133600" y="3505200"/>
            <a:ext cx="2344738" cy="1905000"/>
          </a:xfrm>
          <a:custGeom>
            <a:avLst/>
            <a:gdLst>
              <a:gd name="T0" fmla="*/ 0 w 901"/>
              <a:gd name="T1" fmla="*/ 720 h 721"/>
              <a:gd name="T2" fmla="*/ 95 w 901"/>
              <a:gd name="T3" fmla="*/ 712 h 721"/>
              <a:gd name="T4" fmla="*/ 142 w 901"/>
              <a:gd name="T5" fmla="*/ 704 h 721"/>
              <a:gd name="T6" fmla="*/ 189 w 901"/>
              <a:gd name="T7" fmla="*/ 691 h 721"/>
              <a:gd name="T8" fmla="*/ 237 w 901"/>
              <a:gd name="T9" fmla="*/ 675 h 721"/>
              <a:gd name="T10" fmla="*/ 284 w 901"/>
              <a:gd name="T11" fmla="*/ 653 h 721"/>
              <a:gd name="T12" fmla="*/ 331 w 901"/>
              <a:gd name="T13" fmla="*/ 623 h 721"/>
              <a:gd name="T14" fmla="*/ 426 w 901"/>
              <a:gd name="T15" fmla="*/ 540 h 721"/>
              <a:gd name="T16" fmla="*/ 521 w 901"/>
              <a:gd name="T17" fmla="*/ 422 h 721"/>
              <a:gd name="T18" fmla="*/ 616 w 901"/>
              <a:gd name="T19" fmla="*/ 281 h 721"/>
              <a:gd name="T20" fmla="*/ 663 w 901"/>
              <a:gd name="T21" fmla="*/ 209 h 721"/>
              <a:gd name="T22" fmla="*/ 710 w 901"/>
              <a:gd name="T23" fmla="*/ 142 h 721"/>
              <a:gd name="T24" fmla="*/ 757 w 901"/>
              <a:gd name="T25" fmla="*/ 83 h 721"/>
              <a:gd name="T26" fmla="*/ 805 w 901"/>
              <a:gd name="T27" fmla="*/ 38 h 721"/>
              <a:gd name="T28" fmla="*/ 852 w 901"/>
              <a:gd name="T29" fmla="*/ 9 h 721"/>
              <a:gd name="T30" fmla="*/ 900 w 901"/>
              <a:gd name="T31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5158" name="Line 6"/>
          <p:cNvSpPr>
            <a:spLocks noChangeShapeType="1"/>
          </p:cNvSpPr>
          <p:nvPr/>
        </p:nvSpPr>
        <p:spPr bwMode="auto">
          <a:xfrm>
            <a:off x="4495800" y="3505200"/>
            <a:ext cx="0" cy="19812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5159" name="Rectangle 7"/>
          <p:cNvSpPr>
            <a:spLocks noChangeArrowheads="1"/>
          </p:cNvSpPr>
          <p:nvPr/>
        </p:nvSpPr>
        <p:spPr bwMode="auto">
          <a:xfrm>
            <a:off x="7086600" y="5334000"/>
            <a:ext cx="3508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b="1">
                <a:solidFill>
                  <a:srgbClr val="339933"/>
                </a:solidFill>
              </a:rPr>
              <a:t>x</a:t>
            </a:r>
          </a:p>
        </p:txBody>
      </p:sp>
      <p:sp>
        <p:nvSpPr>
          <p:cNvPr id="305160" name="Rectangle 8"/>
          <p:cNvSpPr>
            <a:spLocks noChangeArrowheads="1"/>
          </p:cNvSpPr>
          <p:nvPr/>
        </p:nvSpPr>
        <p:spPr bwMode="auto">
          <a:xfrm>
            <a:off x="4343400" y="5334000"/>
            <a:ext cx="4794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l-GR" sz="2800" b="1">
                <a:solidFill>
                  <a:srgbClr val="339933"/>
                </a:solidFill>
                <a:cs typeface="Arial" pitchFamily="34" charset="0"/>
              </a:rPr>
              <a:t>μ</a:t>
            </a:r>
          </a:p>
        </p:txBody>
      </p:sp>
      <p:sp>
        <p:nvSpPr>
          <p:cNvPr id="305161" name="Rectangle 9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793038" cy="1066800"/>
          </a:xfrm>
        </p:spPr>
        <p:txBody>
          <a:bodyPr/>
          <a:lstStyle/>
          <a:p>
            <a:pPr defTabSz="914400">
              <a:lnSpc>
                <a:spcPct val="80000"/>
              </a:lnSpc>
            </a:pPr>
            <a:r>
              <a:rPr lang="en-US"/>
              <a:t>Probability as </a:t>
            </a:r>
            <a:br>
              <a:rPr lang="en-US"/>
            </a:br>
            <a:r>
              <a:rPr lang="en-US"/>
              <a:t>Area Under the Curve</a:t>
            </a:r>
          </a:p>
        </p:txBody>
      </p:sp>
      <p:sp>
        <p:nvSpPr>
          <p:cNvPr id="305162" name="Text Box 10"/>
          <p:cNvSpPr txBox="1">
            <a:spLocks noChangeArrowheads="1"/>
          </p:cNvSpPr>
          <p:nvPr/>
        </p:nvSpPr>
        <p:spPr bwMode="auto">
          <a:xfrm>
            <a:off x="4648200" y="45720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0.5</a:t>
            </a:r>
          </a:p>
        </p:txBody>
      </p:sp>
      <p:sp>
        <p:nvSpPr>
          <p:cNvPr id="305163" name="Text Box 11"/>
          <p:cNvSpPr txBox="1">
            <a:spLocks noChangeArrowheads="1"/>
          </p:cNvSpPr>
          <p:nvPr/>
        </p:nvSpPr>
        <p:spPr bwMode="auto">
          <a:xfrm>
            <a:off x="3733800" y="45720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0.5</a:t>
            </a:r>
          </a:p>
        </p:txBody>
      </p:sp>
      <p:sp>
        <p:nvSpPr>
          <p:cNvPr id="305164" name="Text Box 12"/>
          <p:cNvSpPr txBox="1">
            <a:spLocks noChangeArrowheads="1"/>
          </p:cNvSpPr>
          <p:nvPr/>
        </p:nvSpPr>
        <p:spPr bwMode="auto">
          <a:xfrm>
            <a:off x="1066800" y="1676400"/>
            <a:ext cx="7467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The </a:t>
            </a:r>
            <a:r>
              <a:rPr lang="en-US">
                <a:solidFill>
                  <a:schemeClr val="folHlink"/>
                </a:solidFill>
              </a:rPr>
              <a:t>total area under the curve is 1.0</a:t>
            </a:r>
            <a:r>
              <a:rPr lang="en-US">
                <a:solidFill>
                  <a:schemeClr val="bg2"/>
                </a:solidFill>
              </a:rPr>
              <a:t>, and the curve is symmetric, so half is above the mean, half is below</a:t>
            </a:r>
            <a:endParaRPr lang="en-US" sz="2800">
              <a:solidFill>
                <a:schemeClr val="bg2"/>
              </a:solidFill>
              <a:latin typeface="Times New Roman" pitchFamily="18" charset="0"/>
            </a:endParaRPr>
          </a:p>
        </p:txBody>
      </p:sp>
      <p:graphicFrame>
        <p:nvGraphicFramePr>
          <p:cNvPr id="305165" name="Object 13"/>
          <p:cNvGraphicFramePr>
            <a:graphicFrameLocks noChangeAspect="1"/>
          </p:cNvGraphicFramePr>
          <p:nvPr/>
        </p:nvGraphicFramePr>
        <p:xfrm>
          <a:off x="2971800" y="5867400"/>
          <a:ext cx="35179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85" name="Equation" r:id="rId3" imgW="1320480" imgH="203040" progId="Equation.3">
                  <p:embed/>
                </p:oleObj>
              </mc:Choice>
              <mc:Fallback>
                <p:oleObj name="Equation" r:id="rId3" imgW="1320480" imgH="203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867400"/>
                        <a:ext cx="3517900" cy="5492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66" name="Object 14"/>
          <p:cNvGraphicFramePr>
            <a:graphicFrameLocks noChangeAspect="1"/>
          </p:cNvGraphicFramePr>
          <p:nvPr/>
        </p:nvGraphicFramePr>
        <p:xfrm>
          <a:off x="5562600" y="3124200"/>
          <a:ext cx="273208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86" name="Equation" r:id="rId5" imgW="1206360" imgH="203040" progId="Equation.3">
                  <p:embed/>
                </p:oleObj>
              </mc:Choice>
              <mc:Fallback>
                <p:oleObj name="Equation" r:id="rId5" imgW="1206360" imgH="203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124200"/>
                        <a:ext cx="2732088" cy="439738"/>
                      </a:xfrm>
                      <a:prstGeom prst="rect">
                        <a:avLst/>
                      </a:prstGeom>
                      <a:solidFill>
                        <a:srgbClr val="FFFFC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67" name="Object 15"/>
          <p:cNvGraphicFramePr>
            <a:graphicFrameLocks noChangeAspect="1"/>
          </p:cNvGraphicFramePr>
          <p:nvPr/>
        </p:nvGraphicFramePr>
        <p:xfrm>
          <a:off x="1752600" y="2971800"/>
          <a:ext cx="29273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87" name="Equation" r:id="rId7" imgW="1295280" imgH="203040" progId="Equation.3">
                  <p:embed/>
                </p:oleObj>
              </mc:Choice>
              <mc:Fallback>
                <p:oleObj name="Equation" r:id="rId7" imgW="1295280" imgH="2030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971800"/>
                        <a:ext cx="2927350" cy="441325"/>
                      </a:xfrm>
                      <a:prstGeom prst="rect">
                        <a:avLst/>
                      </a:prstGeom>
                      <a:solidFill>
                        <a:srgbClr val="FFFFC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5168" name="Line 16"/>
          <p:cNvSpPr>
            <a:spLocks noChangeShapeType="1"/>
          </p:cNvSpPr>
          <p:nvPr/>
        </p:nvSpPr>
        <p:spPr bwMode="auto">
          <a:xfrm flipH="1">
            <a:off x="4953000" y="3581400"/>
            <a:ext cx="9144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5169" name="Line 17"/>
          <p:cNvSpPr>
            <a:spLocks noChangeShapeType="1"/>
          </p:cNvSpPr>
          <p:nvPr/>
        </p:nvSpPr>
        <p:spPr bwMode="auto">
          <a:xfrm>
            <a:off x="3200400" y="3429000"/>
            <a:ext cx="7620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B1188BD9-8019-4180-88E5-B87CF44E89FB}" type="slidenum">
              <a:rPr lang="en-US"/>
              <a:pPr/>
              <a:t>49</a:t>
            </a:fld>
            <a:endParaRPr lang="en-US"/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6781800" cy="914400"/>
          </a:xfrm>
        </p:spPr>
        <p:txBody>
          <a:bodyPr/>
          <a:lstStyle/>
          <a:p>
            <a:pPr defTabSz="914400"/>
            <a:r>
              <a:rPr lang="en-US"/>
              <a:t>Empirical Rules</a:t>
            </a:r>
            <a:endParaRPr lang="en-US" sz="3700" b="1">
              <a:solidFill>
                <a:srgbClr val="F8F8F8"/>
              </a:solidFill>
            </a:endParaRP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48200" y="3200400"/>
            <a:ext cx="4191000" cy="914400"/>
          </a:xfrm>
        </p:spPr>
        <p:txBody>
          <a:bodyPr/>
          <a:lstStyle/>
          <a:p>
            <a:pPr marL="571500" indent="-571500" defTabSz="91440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sz="2400" b="1">
                <a:solidFill>
                  <a:schemeClr val="folHlink"/>
                </a:solidFill>
                <a:latin typeface="Times New Roman" pitchFamily="18" charset="0"/>
              </a:rPr>
              <a:t>  </a:t>
            </a:r>
            <a:r>
              <a:rPr lang="el-GR" b="1">
                <a:solidFill>
                  <a:schemeClr val="folHlink"/>
                </a:solidFill>
                <a:cs typeface="Arial" pitchFamily="34" charset="0"/>
              </a:rPr>
              <a:t>μ</a:t>
            </a:r>
            <a:r>
              <a:rPr lang="en-US" b="1">
                <a:solidFill>
                  <a:schemeClr val="folHlink"/>
                </a:solidFill>
                <a:latin typeface="Times New Roman" pitchFamily="18" charset="0"/>
              </a:rPr>
              <a:t> ± </a:t>
            </a:r>
            <a:r>
              <a:rPr lang="en-US" sz="2700" b="1">
                <a:solidFill>
                  <a:schemeClr val="folHlink"/>
                </a:solidFill>
              </a:rPr>
              <a:t>1</a:t>
            </a:r>
            <a:r>
              <a:rPr lang="el-GR" b="1">
                <a:solidFill>
                  <a:schemeClr val="folHlink"/>
                </a:solidFill>
                <a:cs typeface="Arial" pitchFamily="34" charset="0"/>
              </a:rPr>
              <a:t>σ</a:t>
            </a:r>
            <a:r>
              <a:rPr lang="en-US" b="1">
                <a:solidFill>
                  <a:schemeClr val="folHlink"/>
                </a:solidFill>
                <a:latin typeface="Symbol" pitchFamily="18" charset="2"/>
              </a:rPr>
              <a:t>  </a:t>
            </a:r>
            <a:r>
              <a:rPr lang="en-US" sz="2300" b="1">
                <a:solidFill>
                  <a:schemeClr val="folHlink"/>
                </a:solidFill>
              </a:rPr>
              <a:t>encloses about 68% of x’s</a:t>
            </a:r>
            <a:r>
              <a:rPr lang="en-US" b="1">
                <a:solidFill>
                  <a:schemeClr val="folHlink"/>
                </a:solidFill>
                <a:latin typeface="Symbol" pitchFamily="18" charset="2"/>
              </a:rPr>
              <a:t></a:t>
            </a:r>
          </a:p>
        </p:txBody>
      </p:sp>
      <p:sp>
        <p:nvSpPr>
          <p:cNvPr id="306180" name="Freeform 4"/>
          <p:cNvSpPr>
            <a:spLocks/>
          </p:cNvSpPr>
          <p:nvPr/>
        </p:nvSpPr>
        <p:spPr bwMode="auto">
          <a:xfrm>
            <a:off x="1752600" y="2971800"/>
            <a:ext cx="5029200" cy="2438400"/>
          </a:xfrm>
          <a:custGeom>
            <a:avLst/>
            <a:gdLst>
              <a:gd name="T0" fmla="*/ 0 w 1893"/>
              <a:gd name="T1" fmla="*/ 0 h 765"/>
              <a:gd name="T2" fmla="*/ 0 w 1893"/>
              <a:gd name="T3" fmla="*/ 764 h 765"/>
              <a:gd name="T4" fmla="*/ 1892 w 1893"/>
              <a:gd name="T5" fmla="*/ 764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93" h="765">
                <a:moveTo>
                  <a:pt x="0" y="0"/>
                </a:moveTo>
                <a:lnTo>
                  <a:pt x="0" y="764"/>
                </a:lnTo>
                <a:lnTo>
                  <a:pt x="1892" y="764"/>
                </a:lnTo>
              </a:path>
            </a:pathLst>
          </a:custGeom>
          <a:noFill/>
          <a:ln w="25400" cap="rnd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6181" name="Rectangle 5"/>
          <p:cNvSpPr>
            <a:spLocks noChangeArrowheads="1"/>
          </p:cNvSpPr>
          <p:nvPr/>
        </p:nvSpPr>
        <p:spPr bwMode="auto">
          <a:xfrm>
            <a:off x="1143000" y="2819400"/>
            <a:ext cx="6556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b="1">
                <a:solidFill>
                  <a:srgbClr val="339933"/>
                </a:solidFill>
              </a:rPr>
              <a:t>f(x)</a:t>
            </a:r>
          </a:p>
        </p:txBody>
      </p:sp>
      <p:sp>
        <p:nvSpPr>
          <p:cNvPr id="306182" name="Freeform 6"/>
          <p:cNvSpPr>
            <a:spLocks/>
          </p:cNvSpPr>
          <p:nvPr/>
        </p:nvSpPr>
        <p:spPr bwMode="auto">
          <a:xfrm>
            <a:off x="4191000" y="3429000"/>
            <a:ext cx="2438400" cy="1905000"/>
          </a:xfrm>
          <a:custGeom>
            <a:avLst/>
            <a:gdLst>
              <a:gd name="T0" fmla="*/ 900 w 901"/>
              <a:gd name="T1" fmla="*/ 720 h 721"/>
              <a:gd name="T2" fmla="*/ 805 w 901"/>
              <a:gd name="T3" fmla="*/ 712 h 721"/>
              <a:gd name="T4" fmla="*/ 758 w 901"/>
              <a:gd name="T5" fmla="*/ 704 h 721"/>
              <a:gd name="T6" fmla="*/ 711 w 901"/>
              <a:gd name="T7" fmla="*/ 691 h 721"/>
              <a:gd name="T8" fmla="*/ 663 w 901"/>
              <a:gd name="T9" fmla="*/ 675 h 721"/>
              <a:gd name="T10" fmla="*/ 615 w 901"/>
              <a:gd name="T11" fmla="*/ 653 h 721"/>
              <a:gd name="T12" fmla="*/ 568 w 901"/>
              <a:gd name="T13" fmla="*/ 623 h 721"/>
              <a:gd name="T14" fmla="*/ 473 w 901"/>
              <a:gd name="T15" fmla="*/ 540 h 721"/>
              <a:gd name="T16" fmla="*/ 378 w 901"/>
              <a:gd name="T17" fmla="*/ 422 h 721"/>
              <a:gd name="T18" fmla="*/ 284 w 901"/>
              <a:gd name="T19" fmla="*/ 281 h 721"/>
              <a:gd name="T20" fmla="*/ 236 w 901"/>
              <a:gd name="T21" fmla="*/ 209 h 721"/>
              <a:gd name="T22" fmla="*/ 189 w 901"/>
              <a:gd name="T23" fmla="*/ 142 h 721"/>
              <a:gd name="T24" fmla="*/ 142 w 901"/>
              <a:gd name="T25" fmla="*/ 83 h 721"/>
              <a:gd name="T26" fmla="*/ 94 w 901"/>
              <a:gd name="T27" fmla="*/ 38 h 721"/>
              <a:gd name="T28" fmla="*/ 47 w 901"/>
              <a:gd name="T29" fmla="*/ 9 h 721"/>
              <a:gd name="T30" fmla="*/ 0 w 901"/>
              <a:gd name="T31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6183" name="Freeform 7"/>
          <p:cNvSpPr>
            <a:spLocks/>
          </p:cNvSpPr>
          <p:nvPr/>
        </p:nvSpPr>
        <p:spPr bwMode="auto">
          <a:xfrm>
            <a:off x="1828800" y="3429000"/>
            <a:ext cx="2344738" cy="1905000"/>
          </a:xfrm>
          <a:custGeom>
            <a:avLst/>
            <a:gdLst>
              <a:gd name="T0" fmla="*/ 0 w 901"/>
              <a:gd name="T1" fmla="*/ 720 h 721"/>
              <a:gd name="T2" fmla="*/ 95 w 901"/>
              <a:gd name="T3" fmla="*/ 712 h 721"/>
              <a:gd name="T4" fmla="*/ 142 w 901"/>
              <a:gd name="T5" fmla="*/ 704 h 721"/>
              <a:gd name="T6" fmla="*/ 189 w 901"/>
              <a:gd name="T7" fmla="*/ 691 h 721"/>
              <a:gd name="T8" fmla="*/ 237 w 901"/>
              <a:gd name="T9" fmla="*/ 675 h 721"/>
              <a:gd name="T10" fmla="*/ 284 w 901"/>
              <a:gd name="T11" fmla="*/ 653 h 721"/>
              <a:gd name="T12" fmla="*/ 331 w 901"/>
              <a:gd name="T13" fmla="*/ 623 h 721"/>
              <a:gd name="T14" fmla="*/ 426 w 901"/>
              <a:gd name="T15" fmla="*/ 540 h 721"/>
              <a:gd name="T16" fmla="*/ 521 w 901"/>
              <a:gd name="T17" fmla="*/ 422 h 721"/>
              <a:gd name="T18" fmla="*/ 616 w 901"/>
              <a:gd name="T19" fmla="*/ 281 h 721"/>
              <a:gd name="T20" fmla="*/ 663 w 901"/>
              <a:gd name="T21" fmla="*/ 209 h 721"/>
              <a:gd name="T22" fmla="*/ 710 w 901"/>
              <a:gd name="T23" fmla="*/ 142 h 721"/>
              <a:gd name="T24" fmla="*/ 757 w 901"/>
              <a:gd name="T25" fmla="*/ 83 h 721"/>
              <a:gd name="T26" fmla="*/ 805 w 901"/>
              <a:gd name="T27" fmla="*/ 38 h 721"/>
              <a:gd name="T28" fmla="*/ 852 w 901"/>
              <a:gd name="T29" fmla="*/ 9 h 721"/>
              <a:gd name="T30" fmla="*/ 900 w 901"/>
              <a:gd name="T31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6184" name="Line 8"/>
          <p:cNvSpPr>
            <a:spLocks noChangeShapeType="1"/>
          </p:cNvSpPr>
          <p:nvPr/>
        </p:nvSpPr>
        <p:spPr bwMode="auto">
          <a:xfrm>
            <a:off x="4191000" y="3505200"/>
            <a:ext cx="0" cy="19050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6185" name="Rectangle 9"/>
          <p:cNvSpPr>
            <a:spLocks noChangeArrowheads="1"/>
          </p:cNvSpPr>
          <p:nvPr/>
        </p:nvSpPr>
        <p:spPr bwMode="auto">
          <a:xfrm>
            <a:off x="6781800" y="5334000"/>
            <a:ext cx="3508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b="1">
                <a:solidFill>
                  <a:srgbClr val="339933"/>
                </a:solidFill>
              </a:rPr>
              <a:t>x</a:t>
            </a:r>
          </a:p>
        </p:txBody>
      </p:sp>
      <p:sp>
        <p:nvSpPr>
          <p:cNvPr id="306186" name="Rectangle 10"/>
          <p:cNvSpPr>
            <a:spLocks noChangeArrowheads="1"/>
          </p:cNvSpPr>
          <p:nvPr/>
        </p:nvSpPr>
        <p:spPr bwMode="auto">
          <a:xfrm>
            <a:off x="4038600" y="5486400"/>
            <a:ext cx="4794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l-GR" b="1">
                <a:solidFill>
                  <a:srgbClr val="339933"/>
                </a:solidFill>
                <a:cs typeface="Arial" pitchFamily="34" charset="0"/>
              </a:rPr>
              <a:t>μ</a:t>
            </a:r>
          </a:p>
        </p:txBody>
      </p:sp>
      <p:sp>
        <p:nvSpPr>
          <p:cNvPr id="306188" name="Line 12"/>
          <p:cNvSpPr>
            <a:spLocks noChangeShapeType="1"/>
          </p:cNvSpPr>
          <p:nvPr/>
        </p:nvSpPr>
        <p:spPr bwMode="auto">
          <a:xfrm>
            <a:off x="3429000" y="4191000"/>
            <a:ext cx="0" cy="12192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6189" name="Line 13"/>
          <p:cNvSpPr>
            <a:spLocks noChangeShapeType="1"/>
          </p:cNvSpPr>
          <p:nvPr/>
        </p:nvSpPr>
        <p:spPr bwMode="auto">
          <a:xfrm>
            <a:off x="4191000" y="4191000"/>
            <a:ext cx="7620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6191" name="Line 15"/>
          <p:cNvSpPr>
            <a:spLocks noChangeShapeType="1"/>
          </p:cNvSpPr>
          <p:nvPr/>
        </p:nvSpPr>
        <p:spPr bwMode="auto">
          <a:xfrm>
            <a:off x="3429000" y="4191000"/>
            <a:ext cx="7620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6192" name="Line 16"/>
          <p:cNvSpPr>
            <a:spLocks noChangeShapeType="1"/>
          </p:cNvSpPr>
          <p:nvPr/>
        </p:nvSpPr>
        <p:spPr bwMode="auto">
          <a:xfrm>
            <a:off x="4953000" y="4191000"/>
            <a:ext cx="0" cy="12192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6193" name="Line 17"/>
          <p:cNvSpPr>
            <a:spLocks noChangeShapeType="1"/>
          </p:cNvSpPr>
          <p:nvPr/>
        </p:nvSpPr>
        <p:spPr bwMode="auto">
          <a:xfrm>
            <a:off x="4191000" y="5562600"/>
            <a:ext cx="762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6194" name="Line 18"/>
          <p:cNvSpPr>
            <a:spLocks noChangeShapeType="1"/>
          </p:cNvSpPr>
          <p:nvPr/>
        </p:nvSpPr>
        <p:spPr bwMode="auto">
          <a:xfrm>
            <a:off x="3429000" y="5562600"/>
            <a:ext cx="762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6195" name="Rectangle 19"/>
          <p:cNvSpPr>
            <a:spLocks noChangeArrowheads="1"/>
          </p:cNvSpPr>
          <p:nvPr/>
        </p:nvSpPr>
        <p:spPr bwMode="auto">
          <a:xfrm>
            <a:off x="4648200" y="5486400"/>
            <a:ext cx="9144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l-GR" b="1">
                <a:solidFill>
                  <a:srgbClr val="339933"/>
                </a:solidFill>
                <a:cs typeface="Arial" pitchFamily="34" charset="0"/>
              </a:rPr>
              <a:t>μ</a:t>
            </a:r>
            <a:r>
              <a:rPr lang="en-US" b="1">
                <a:solidFill>
                  <a:srgbClr val="339933"/>
                </a:solidFill>
                <a:latin typeface="Symbol" pitchFamily="18" charset="2"/>
              </a:rPr>
              <a:t>+1</a:t>
            </a:r>
            <a:r>
              <a:rPr lang="el-GR" b="1">
                <a:solidFill>
                  <a:srgbClr val="339933"/>
                </a:solidFill>
                <a:cs typeface="Arial" pitchFamily="34" charset="0"/>
              </a:rPr>
              <a:t>σ</a:t>
            </a:r>
          </a:p>
        </p:txBody>
      </p:sp>
      <p:sp>
        <p:nvSpPr>
          <p:cNvPr id="306196" name="Rectangle 20"/>
          <p:cNvSpPr>
            <a:spLocks noChangeArrowheads="1"/>
          </p:cNvSpPr>
          <p:nvPr/>
        </p:nvSpPr>
        <p:spPr bwMode="auto">
          <a:xfrm>
            <a:off x="2971800" y="5486400"/>
            <a:ext cx="9144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l-GR" b="1">
                <a:solidFill>
                  <a:srgbClr val="339933"/>
                </a:solidFill>
                <a:cs typeface="Arial" pitchFamily="34" charset="0"/>
              </a:rPr>
              <a:t>μ</a:t>
            </a:r>
            <a:r>
              <a:rPr lang="en-US" b="1">
                <a:solidFill>
                  <a:srgbClr val="339933"/>
                </a:solidFill>
                <a:latin typeface="Symbol" pitchFamily="18" charset="2"/>
              </a:rPr>
              <a:t>-1</a:t>
            </a:r>
            <a:r>
              <a:rPr lang="el-GR" b="1">
                <a:solidFill>
                  <a:srgbClr val="339933"/>
                </a:solidFill>
                <a:cs typeface="Arial" pitchFamily="34" charset="0"/>
              </a:rPr>
              <a:t>σ</a:t>
            </a:r>
          </a:p>
        </p:txBody>
      </p:sp>
      <p:sp>
        <p:nvSpPr>
          <p:cNvPr id="306197" name="Text Box 21"/>
          <p:cNvSpPr txBox="1">
            <a:spLocks noChangeArrowheads="1"/>
          </p:cNvSpPr>
          <p:nvPr/>
        </p:nvSpPr>
        <p:spPr bwMode="auto">
          <a:xfrm>
            <a:off x="457200" y="1752600"/>
            <a:ext cx="8458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</a:rPr>
              <a:t>What can we say about the distribution of values around the mean?  There are some general rules:</a:t>
            </a:r>
          </a:p>
        </p:txBody>
      </p:sp>
      <p:sp>
        <p:nvSpPr>
          <p:cNvPr id="306198" name="Rectangle 22"/>
          <p:cNvSpPr>
            <a:spLocks noChangeArrowheads="1"/>
          </p:cNvSpPr>
          <p:nvPr/>
        </p:nvSpPr>
        <p:spPr bwMode="auto">
          <a:xfrm>
            <a:off x="4343400" y="4114800"/>
            <a:ext cx="304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l-GR" b="1">
                <a:solidFill>
                  <a:srgbClr val="339933"/>
                </a:solidFill>
                <a:cs typeface="Arial" pitchFamily="34" charset="0"/>
              </a:rPr>
              <a:t>σ</a:t>
            </a:r>
          </a:p>
        </p:txBody>
      </p:sp>
      <p:sp>
        <p:nvSpPr>
          <p:cNvPr id="306199" name="Rectangle 23"/>
          <p:cNvSpPr>
            <a:spLocks noChangeArrowheads="1"/>
          </p:cNvSpPr>
          <p:nvPr/>
        </p:nvSpPr>
        <p:spPr bwMode="auto">
          <a:xfrm>
            <a:off x="3657600" y="4114800"/>
            <a:ext cx="304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l-GR" b="1">
                <a:solidFill>
                  <a:srgbClr val="339933"/>
                </a:solidFill>
                <a:cs typeface="Arial" pitchFamily="34" charset="0"/>
              </a:rPr>
              <a:t>σ</a:t>
            </a:r>
          </a:p>
        </p:txBody>
      </p:sp>
      <p:sp>
        <p:nvSpPr>
          <p:cNvPr id="306200" name="Line 24"/>
          <p:cNvSpPr>
            <a:spLocks noChangeShapeType="1"/>
          </p:cNvSpPr>
          <p:nvPr/>
        </p:nvSpPr>
        <p:spPr bwMode="auto">
          <a:xfrm>
            <a:off x="3429000" y="6019800"/>
            <a:ext cx="1524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6201" name="Rectangle 25"/>
          <p:cNvSpPr>
            <a:spLocks noChangeArrowheads="1"/>
          </p:cNvSpPr>
          <p:nvPr/>
        </p:nvSpPr>
        <p:spPr bwMode="auto">
          <a:xfrm>
            <a:off x="3657600" y="59436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folHlink"/>
                </a:solidFill>
              </a:rPr>
              <a:t>68.26%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A303AE0E-3BF1-4BC5-9E80-958158DEBDA5}" type="slidenum">
              <a:rPr lang="en-US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793038" cy="762000"/>
          </a:xfrm>
        </p:spPr>
        <p:txBody>
          <a:bodyPr/>
          <a:lstStyle/>
          <a:p>
            <a:r>
              <a:rPr lang="en-US" sz="3700"/>
              <a:t>Continuous Probability Distributions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8001000" cy="4648200"/>
          </a:xfrm>
        </p:spPr>
        <p:txBody>
          <a:bodyPr/>
          <a:lstStyle/>
          <a:p>
            <a:r>
              <a:rPr lang="en-US"/>
              <a:t>A </a:t>
            </a:r>
            <a:r>
              <a:rPr lang="en-US">
                <a:solidFill>
                  <a:schemeClr val="folHlink"/>
                </a:solidFill>
              </a:rPr>
              <a:t>continuous random variable</a:t>
            </a:r>
            <a:r>
              <a:rPr lang="en-US"/>
              <a:t> is a variable that can assume any value on a continuum (can assume an uncountable number of values)</a:t>
            </a:r>
          </a:p>
          <a:p>
            <a:pPr lvl="1"/>
            <a:r>
              <a:rPr lang="en-US"/>
              <a:t>thickness of an item</a:t>
            </a:r>
          </a:p>
          <a:p>
            <a:pPr lvl="1"/>
            <a:r>
              <a:rPr lang="en-US"/>
              <a:t>time required to complete a task</a:t>
            </a:r>
          </a:p>
          <a:p>
            <a:pPr lvl="1"/>
            <a:r>
              <a:rPr lang="en-US"/>
              <a:t>temperature of a solution</a:t>
            </a:r>
          </a:p>
          <a:p>
            <a:pPr lvl="1"/>
            <a:r>
              <a:rPr lang="en-US"/>
              <a:t>height, in inches</a:t>
            </a:r>
          </a:p>
          <a:p>
            <a:pPr>
              <a:lnSpc>
                <a:spcPct val="20000"/>
              </a:lnSpc>
              <a:buFont typeface="Wingdings" pitchFamily="2" charset="2"/>
              <a:buNone/>
            </a:pPr>
            <a:endParaRPr lang="en-US"/>
          </a:p>
          <a:p>
            <a:r>
              <a:rPr lang="en-US"/>
              <a:t>These can potentially take on any value, depending only on the ability to measure accurately.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53D8F71E-A761-467C-96F5-B3A0A7C91188}" type="slidenum">
              <a:rPr lang="en-US"/>
              <a:pPr/>
              <a:t>50</a:t>
            </a:fld>
            <a:endParaRPr lang="en-US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391400" cy="762000"/>
          </a:xfrm>
        </p:spPr>
        <p:txBody>
          <a:bodyPr/>
          <a:lstStyle/>
          <a:p>
            <a:pPr defTabSz="91440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/>
              <a:t>The Empirical Rule</a:t>
            </a:r>
            <a:endParaRPr lang="en-US" sz="3700" b="1">
              <a:solidFill>
                <a:srgbClr val="FFCCFF"/>
              </a:solidFill>
              <a:latin typeface="Symbol" pitchFamily="18" charset="2"/>
            </a:endParaRP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00200"/>
            <a:ext cx="6934200" cy="1295400"/>
          </a:xfrm>
        </p:spPr>
        <p:txBody>
          <a:bodyPr/>
          <a:lstStyle/>
          <a:p>
            <a:pPr marL="571500" indent="-571500" defTabSz="914400">
              <a:spcBef>
                <a:spcPct val="50000"/>
              </a:spcBef>
            </a:pPr>
            <a:r>
              <a:rPr lang="en-US" b="1">
                <a:solidFill>
                  <a:srgbClr val="F8F8F8"/>
                </a:solidFill>
                <a:latin typeface="Times New Roman" pitchFamily="18" charset="0"/>
              </a:rPr>
              <a:t>  </a:t>
            </a:r>
            <a:r>
              <a:rPr lang="el-GR" b="1">
                <a:cs typeface="Arial" pitchFamily="34" charset="0"/>
              </a:rPr>
              <a:t>μ</a:t>
            </a:r>
            <a:r>
              <a:rPr lang="en-US" b="1">
                <a:latin typeface="Times New Roman" pitchFamily="18" charset="0"/>
              </a:rPr>
              <a:t> ± </a:t>
            </a:r>
            <a:r>
              <a:rPr lang="en-US" b="1">
                <a:solidFill>
                  <a:schemeClr val="folHlink"/>
                </a:solidFill>
              </a:rPr>
              <a:t>2</a:t>
            </a:r>
            <a:r>
              <a:rPr lang="el-GR" b="1">
                <a:solidFill>
                  <a:schemeClr val="folHlink"/>
                </a:solidFill>
                <a:cs typeface="Arial" pitchFamily="34" charset="0"/>
              </a:rPr>
              <a:t>σ</a:t>
            </a:r>
            <a:r>
              <a:rPr lang="en-US" b="1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b="1"/>
              <a:t>covers about </a:t>
            </a:r>
            <a:r>
              <a:rPr lang="en-US" b="1">
                <a:solidFill>
                  <a:schemeClr val="folHlink"/>
                </a:solidFill>
              </a:rPr>
              <a:t>95%</a:t>
            </a:r>
            <a:r>
              <a:rPr lang="en-US" b="1"/>
              <a:t> of x’s</a:t>
            </a:r>
          </a:p>
          <a:p>
            <a:pPr marL="571500" indent="-571500" defTabSz="914400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  </a:t>
            </a:r>
            <a:r>
              <a:rPr lang="el-GR" b="1">
                <a:cs typeface="Arial" pitchFamily="34" charset="0"/>
              </a:rPr>
              <a:t>μ</a:t>
            </a:r>
            <a:r>
              <a:rPr lang="en-US" b="1">
                <a:latin typeface="Times New Roman" pitchFamily="18" charset="0"/>
              </a:rPr>
              <a:t> ± </a:t>
            </a:r>
            <a:r>
              <a:rPr lang="en-US" b="1">
                <a:solidFill>
                  <a:schemeClr val="folHlink"/>
                </a:solidFill>
              </a:rPr>
              <a:t>3</a:t>
            </a:r>
            <a:r>
              <a:rPr lang="el-GR" b="1">
                <a:solidFill>
                  <a:schemeClr val="folHlink"/>
                </a:solidFill>
                <a:cs typeface="Arial" pitchFamily="34" charset="0"/>
              </a:rPr>
              <a:t>σ</a:t>
            </a:r>
            <a:r>
              <a:rPr lang="en-US" b="1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b="1"/>
              <a:t>covers about </a:t>
            </a:r>
            <a:r>
              <a:rPr lang="en-US" b="1">
                <a:solidFill>
                  <a:schemeClr val="folHlink"/>
                </a:solidFill>
              </a:rPr>
              <a:t>99.7%</a:t>
            </a:r>
            <a:r>
              <a:rPr lang="en-US" b="1"/>
              <a:t> of x’s</a:t>
            </a:r>
          </a:p>
        </p:txBody>
      </p:sp>
      <p:sp>
        <p:nvSpPr>
          <p:cNvPr id="351236" name="Freeform 4"/>
          <p:cNvSpPr>
            <a:spLocks/>
          </p:cNvSpPr>
          <p:nvPr/>
        </p:nvSpPr>
        <p:spPr bwMode="auto">
          <a:xfrm>
            <a:off x="2209800" y="3276600"/>
            <a:ext cx="1935163" cy="1279525"/>
          </a:xfrm>
          <a:custGeom>
            <a:avLst/>
            <a:gdLst>
              <a:gd name="T0" fmla="*/ 900 w 901"/>
              <a:gd name="T1" fmla="*/ 720 h 721"/>
              <a:gd name="T2" fmla="*/ 805 w 901"/>
              <a:gd name="T3" fmla="*/ 712 h 721"/>
              <a:gd name="T4" fmla="*/ 758 w 901"/>
              <a:gd name="T5" fmla="*/ 704 h 721"/>
              <a:gd name="T6" fmla="*/ 711 w 901"/>
              <a:gd name="T7" fmla="*/ 691 h 721"/>
              <a:gd name="T8" fmla="*/ 663 w 901"/>
              <a:gd name="T9" fmla="*/ 675 h 721"/>
              <a:gd name="T10" fmla="*/ 615 w 901"/>
              <a:gd name="T11" fmla="*/ 653 h 721"/>
              <a:gd name="T12" fmla="*/ 568 w 901"/>
              <a:gd name="T13" fmla="*/ 623 h 721"/>
              <a:gd name="T14" fmla="*/ 473 w 901"/>
              <a:gd name="T15" fmla="*/ 540 h 721"/>
              <a:gd name="T16" fmla="*/ 378 w 901"/>
              <a:gd name="T17" fmla="*/ 422 h 721"/>
              <a:gd name="T18" fmla="*/ 284 w 901"/>
              <a:gd name="T19" fmla="*/ 281 h 721"/>
              <a:gd name="T20" fmla="*/ 236 w 901"/>
              <a:gd name="T21" fmla="*/ 209 h 721"/>
              <a:gd name="T22" fmla="*/ 189 w 901"/>
              <a:gd name="T23" fmla="*/ 142 h 721"/>
              <a:gd name="T24" fmla="*/ 142 w 901"/>
              <a:gd name="T25" fmla="*/ 83 h 721"/>
              <a:gd name="T26" fmla="*/ 94 w 901"/>
              <a:gd name="T27" fmla="*/ 38 h 721"/>
              <a:gd name="T28" fmla="*/ 47 w 901"/>
              <a:gd name="T29" fmla="*/ 9 h 721"/>
              <a:gd name="T30" fmla="*/ 0 w 901"/>
              <a:gd name="T31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51237" name="Freeform 5"/>
          <p:cNvSpPr>
            <a:spLocks/>
          </p:cNvSpPr>
          <p:nvPr/>
        </p:nvSpPr>
        <p:spPr bwMode="auto">
          <a:xfrm>
            <a:off x="381000" y="3276600"/>
            <a:ext cx="1860550" cy="1279525"/>
          </a:xfrm>
          <a:custGeom>
            <a:avLst/>
            <a:gdLst>
              <a:gd name="T0" fmla="*/ 0 w 901"/>
              <a:gd name="T1" fmla="*/ 720 h 721"/>
              <a:gd name="T2" fmla="*/ 95 w 901"/>
              <a:gd name="T3" fmla="*/ 712 h 721"/>
              <a:gd name="T4" fmla="*/ 142 w 901"/>
              <a:gd name="T5" fmla="*/ 704 h 721"/>
              <a:gd name="T6" fmla="*/ 189 w 901"/>
              <a:gd name="T7" fmla="*/ 691 h 721"/>
              <a:gd name="T8" fmla="*/ 237 w 901"/>
              <a:gd name="T9" fmla="*/ 675 h 721"/>
              <a:gd name="T10" fmla="*/ 284 w 901"/>
              <a:gd name="T11" fmla="*/ 653 h 721"/>
              <a:gd name="T12" fmla="*/ 331 w 901"/>
              <a:gd name="T13" fmla="*/ 623 h 721"/>
              <a:gd name="T14" fmla="*/ 426 w 901"/>
              <a:gd name="T15" fmla="*/ 540 h 721"/>
              <a:gd name="T16" fmla="*/ 521 w 901"/>
              <a:gd name="T17" fmla="*/ 422 h 721"/>
              <a:gd name="T18" fmla="*/ 616 w 901"/>
              <a:gd name="T19" fmla="*/ 281 h 721"/>
              <a:gd name="T20" fmla="*/ 663 w 901"/>
              <a:gd name="T21" fmla="*/ 209 h 721"/>
              <a:gd name="T22" fmla="*/ 710 w 901"/>
              <a:gd name="T23" fmla="*/ 142 h 721"/>
              <a:gd name="T24" fmla="*/ 757 w 901"/>
              <a:gd name="T25" fmla="*/ 83 h 721"/>
              <a:gd name="T26" fmla="*/ 805 w 901"/>
              <a:gd name="T27" fmla="*/ 38 h 721"/>
              <a:gd name="T28" fmla="*/ 852 w 901"/>
              <a:gd name="T29" fmla="*/ 9 h 721"/>
              <a:gd name="T30" fmla="*/ 900 w 901"/>
              <a:gd name="T31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51238" name="Line 6"/>
          <p:cNvSpPr>
            <a:spLocks noChangeShapeType="1"/>
          </p:cNvSpPr>
          <p:nvPr/>
        </p:nvSpPr>
        <p:spPr bwMode="auto">
          <a:xfrm>
            <a:off x="2209800" y="3276600"/>
            <a:ext cx="1588" cy="12795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51239" name="Rectangle 7"/>
          <p:cNvSpPr>
            <a:spLocks noChangeArrowheads="1"/>
          </p:cNvSpPr>
          <p:nvPr/>
        </p:nvSpPr>
        <p:spPr bwMode="auto">
          <a:xfrm>
            <a:off x="4114800" y="4572000"/>
            <a:ext cx="3508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b="1">
                <a:solidFill>
                  <a:srgbClr val="339933"/>
                </a:solidFill>
              </a:rPr>
              <a:t>x</a:t>
            </a:r>
          </a:p>
        </p:txBody>
      </p:sp>
      <p:sp>
        <p:nvSpPr>
          <p:cNvPr id="351240" name="Rectangle 8"/>
          <p:cNvSpPr>
            <a:spLocks noChangeArrowheads="1"/>
          </p:cNvSpPr>
          <p:nvPr/>
        </p:nvSpPr>
        <p:spPr bwMode="auto">
          <a:xfrm>
            <a:off x="2057400" y="4572000"/>
            <a:ext cx="3810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l-GR" b="1">
                <a:solidFill>
                  <a:srgbClr val="339933"/>
                </a:solidFill>
                <a:cs typeface="Arial" pitchFamily="34" charset="0"/>
              </a:rPr>
              <a:t>μ</a:t>
            </a:r>
          </a:p>
        </p:txBody>
      </p:sp>
      <p:sp>
        <p:nvSpPr>
          <p:cNvPr id="351242" name="Line 10"/>
          <p:cNvSpPr>
            <a:spLocks noChangeShapeType="1"/>
          </p:cNvSpPr>
          <p:nvPr/>
        </p:nvSpPr>
        <p:spPr bwMode="auto">
          <a:xfrm>
            <a:off x="990600" y="4267200"/>
            <a:ext cx="0" cy="990600"/>
          </a:xfrm>
          <a:prstGeom prst="line">
            <a:avLst/>
          </a:prstGeom>
          <a:noFill/>
          <a:ln w="254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51243" name="Line 11"/>
          <p:cNvSpPr>
            <a:spLocks noChangeShapeType="1"/>
          </p:cNvSpPr>
          <p:nvPr/>
        </p:nvSpPr>
        <p:spPr bwMode="auto">
          <a:xfrm>
            <a:off x="2209800" y="4495800"/>
            <a:ext cx="12954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51245" name="Line 13"/>
          <p:cNvSpPr>
            <a:spLocks noChangeShapeType="1"/>
          </p:cNvSpPr>
          <p:nvPr/>
        </p:nvSpPr>
        <p:spPr bwMode="auto">
          <a:xfrm>
            <a:off x="990600" y="4495800"/>
            <a:ext cx="12192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51246" name="Line 14"/>
          <p:cNvSpPr>
            <a:spLocks noChangeShapeType="1"/>
          </p:cNvSpPr>
          <p:nvPr/>
        </p:nvSpPr>
        <p:spPr bwMode="auto">
          <a:xfrm>
            <a:off x="3505200" y="4267200"/>
            <a:ext cx="0" cy="990600"/>
          </a:xfrm>
          <a:prstGeom prst="line">
            <a:avLst/>
          </a:prstGeom>
          <a:noFill/>
          <a:ln w="254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51247" name="Line 15"/>
          <p:cNvSpPr>
            <a:spLocks noChangeShapeType="1"/>
          </p:cNvSpPr>
          <p:nvPr/>
        </p:nvSpPr>
        <p:spPr bwMode="auto">
          <a:xfrm>
            <a:off x="228600" y="4648200"/>
            <a:ext cx="40513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51252" name="Rectangle 20"/>
          <p:cNvSpPr>
            <a:spLocks noChangeArrowheads="1"/>
          </p:cNvSpPr>
          <p:nvPr/>
        </p:nvSpPr>
        <p:spPr bwMode="auto">
          <a:xfrm>
            <a:off x="1360488" y="4119563"/>
            <a:ext cx="561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2</a:t>
            </a:r>
            <a:r>
              <a:rPr lang="el-GR" b="1">
                <a:solidFill>
                  <a:schemeClr val="hlink"/>
                </a:solidFill>
                <a:cs typeface="Arial" pitchFamily="34" charset="0"/>
              </a:rPr>
              <a:t>σ</a:t>
            </a:r>
          </a:p>
        </p:txBody>
      </p:sp>
      <p:sp>
        <p:nvSpPr>
          <p:cNvPr id="351253" name="Rectangle 21"/>
          <p:cNvSpPr>
            <a:spLocks noChangeArrowheads="1"/>
          </p:cNvSpPr>
          <p:nvPr/>
        </p:nvSpPr>
        <p:spPr bwMode="auto">
          <a:xfrm>
            <a:off x="2503488" y="4119563"/>
            <a:ext cx="561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2</a:t>
            </a:r>
            <a:r>
              <a:rPr lang="el-GR" b="1">
                <a:solidFill>
                  <a:schemeClr val="hlink"/>
                </a:solidFill>
                <a:cs typeface="Arial" pitchFamily="34" charset="0"/>
              </a:rPr>
              <a:t>σ</a:t>
            </a:r>
          </a:p>
        </p:txBody>
      </p:sp>
      <p:sp>
        <p:nvSpPr>
          <p:cNvPr id="351256" name="Freeform 24"/>
          <p:cNvSpPr>
            <a:spLocks/>
          </p:cNvSpPr>
          <p:nvPr/>
        </p:nvSpPr>
        <p:spPr bwMode="auto">
          <a:xfrm>
            <a:off x="6629400" y="3276600"/>
            <a:ext cx="1935163" cy="1279525"/>
          </a:xfrm>
          <a:custGeom>
            <a:avLst/>
            <a:gdLst>
              <a:gd name="T0" fmla="*/ 900 w 901"/>
              <a:gd name="T1" fmla="*/ 720 h 721"/>
              <a:gd name="T2" fmla="*/ 805 w 901"/>
              <a:gd name="T3" fmla="*/ 712 h 721"/>
              <a:gd name="T4" fmla="*/ 758 w 901"/>
              <a:gd name="T5" fmla="*/ 704 h 721"/>
              <a:gd name="T6" fmla="*/ 711 w 901"/>
              <a:gd name="T7" fmla="*/ 691 h 721"/>
              <a:gd name="T8" fmla="*/ 663 w 901"/>
              <a:gd name="T9" fmla="*/ 675 h 721"/>
              <a:gd name="T10" fmla="*/ 615 w 901"/>
              <a:gd name="T11" fmla="*/ 653 h 721"/>
              <a:gd name="T12" fmla="*/ 568 w 901"/>
              <a:gd name="T13" fmla="*/ 623 h 721"/>
              <a:gd name="T14" fmla="*/ 473 w 901"/>
              <a:gd name="T15" fmla="*/ 540 h 721"/>
              <a:gd name="T16" fmla="*/ 378 w 901"/>
              <a:gd name="T17" fmla="*/ 422 h 721"/>
              <a:gd name="T18" fmla="*/ 284 w 901"/>
              <a:gd name="T19" fmla="*/ 281 h 721"/>
              <a:gd name="T20" fmla="*/ 236 w 901"/>
              <a:gd name="T21" fmla="*/ 209 h 721"/>
              <a:gd name="T22" fmla="*/ 189 w 901"/>
              <a:gd name="T23" fmla="*/ 142 h 721"/>
              <a:gd name="T24" fmla="*/ 142 w 901"/>
              <a:gd name="T25" fmla="*/ 83 h 721"/>
              <a:gd name="T26" fmla="*/ 94 w 901"/>
              <a:gd name="T27" fmla="*/ 38 h 721"/>
              <a:gd name="T28" fmla="*/ 47 w 901"/>
              <a:gd name="T29" fmla="*/ 9 h 721"/>
              <a:gd name="T30" fmla="*/ 0 w 901"/>
              <a:gd name="T31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51257" name="Freeform 25"/>
          <p:cNvSpPr>
            <a:spLocks/>
          </p:cNvSpPr>
          <p:nvPr/>
        </p:nvSpPr>
        <p:spPr bwMode="auto">
          <a:xfrm>
            <a:off x="4800600" y="3276600"/>
            <a:ext cx="1860550" cy="1279525"/>
          </a:xfrm>
          <a:custGeom>
            <a:avLst/>
            <a:gdLst>
              <a:gd name="T0" fmla="*/ 0 w 901"/>
              <a:gd name="T1" fmla="*/ 720 h 721"/>
              <a:gd name="T2" fmla="*/ 95 w 901"/>
              <a:gd name="T3" fmla="*/ 712 h 721"/>
              <a:gd name="T4" fmla="*/ 142 w 901"/>
              <a:gd name="T5" fmla="*/ 704 h 721"/>
              <a:gd name="T6" fmla="*/ 189 w 901"/>
              <a:gd name="T7" fmla="*/ 691 h 721"/>
              <a:gd name="T8" fmla="*/ 237 w 901"/>
              <a:gd name="T9" fmla="*/ 675 h 721"/>
              <a:gd name="T10" fmla="*/ 284 w 901"/>
              <a:gd name="T11" fmla="*/ 653 h 721"/>
              <a:gd name="T12" fmla="*/ 331 w 901"/>
              <a:gd name="T13" fmla="*/ 623 h 721"/>
              <a:gd name="T14" fmla="*/ 426 w 901"/>
              <a:gd name="T15" fmla="*/ 540 h 721"/>
              <a:gd name="T16" fmla="*/ 521 w 901"/>
              <a:gd name="T17" fmla="*/ 422 h 721"/>
              <a:gd name="T18" fmla="*/ 616 w 901"/>
              <a:gd name="T19" fmla="*/ 281 h 721"/>
              <a:gd name="T20" fmla="*/ 663 w 901"/>
              <a:gd name="T21" fmla="*/ 209 h 721"/>
              <a:gd name="T22" fmla="*/ 710 w 901"/>
              <a:gd name="T23" fmla="*/ 142 h 721"/>
              <a:gd name="T24" fmla="*/ 757 w 901"/>
              <a:gd name="T25" fmla="*/ 83 h 721"/>
              <a:gd name="T26" fmla="*/ 805 w 901"/>
              <a:gd name="T27" fmla="*/ 38 h 721"/>
              <a:gd name="T28" fmla="*/ 852 w 901"/>
              <a:gd name="T29" fmla="*/ 9 h 721"/>
              <a:gd name="T30" fmla="*/ 900 w 901"/>
              <a:gd name="T31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51258" name="Line 26"/>
          <p:cNvSpPr>
            <a:spLocks noChangeShapeType="1"/>
          </p:cNvSpPr>
          <p:nvPr/>
        </p:nvSpPr>
        <p:spPr bwMode="auto">
          <a:xfrm>
            <a:off x="6629400" y="3276600"/>
            <a:ext cx="1588" cy="12795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51259" name="Rectangle 27"/>
          <p:cNvSpPr>
            <a:spLocks noChangeArrowheads="1"/>
          </p:cNvSpPr>
          <p:nvPr/>
        </p:nvSpPr>
        <p:spPr bwMode="auto">
          <a:xfrm>
            <a:off x="8534400" y="4572000"/>
            <a:ext cx="3508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b="1">
                <a:solidFill>
                  <a:srgbClr val="339933"/>
                </a:solidFill>
              </a:rPr>
              <a:t>x</a:t>
            </a:r>
          </a:p>
        </p:txBody>
      </p:sp>
      <p:sp>
        <p:nvSpPr>
          <p:cNvPr id="351260" name="Rectangle 28"/>
          <p:cNvSpPr>
            <a:spLocks noChangeArrowheads="1"/>
          </p:cNvSpPr>
          <p:nvPr/>
        </p:nvSpPr>
        <p:spPr bwMode="auto">
          <a:xfrm>
            <a:off x="6477000" y="4572000"/>
            <a:ext cx="3810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l-GR" b="1">
                <a:solidFill>
                  <a:srgbClr val="339933"/>
                </a:solidFill>
                <a:cs typeface="Arial" pitchFamily="34" charset="0"/>
              </a:rPr>
              <a:t>μ</a:t>
            </a:r>
          </a:p>
        </p:txBody>
      </p:sp>
      <p:sp>
        <p:nvSpPr>
          <p:cNvPr id="351261" name="Line 29"/>
          <p:cNvSpPr>
            <a:spLocks noChangeShapeType="1"/>
          </p:cNvSpPr>
          <p:nvPr/>
        </p:nvSpPr>
        <p:spPr bwMode="auto">
          <a:xfrm>
            <a:off x="4648200" y="4648200"/>
            <a:ext cx="40513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51267" name="Line 35"/>
          <p:cNvSpPr>
            <a:spLocks noChangeShapeType="1"/>
          </p:cNvSpPr>
          <p:nvPr/>
        </p:nvSpPr>
        <p:spPr bwMode="auto">
          <a:xfrm>
            <a:off x="4876800" y="4343400"/>
            <a:ext cx="0" cy="9144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51268" name="Line 36"/>
          <p:cNvSpPr>
            <a:spLocks noChangeShapeType="1"/>
          </p:cNvSpPr>
          <p:nvPr/>
        </p:nvSpPr>
        <p:spPr bwMode="auto">
          <a:xfrm>
            <a:off x="8534400" y="4343400"/>
            <a:ext cx="0" cy="9144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51269" name="Line 37"/>
          <p:cNvSpPr>
            <a:spLocks noChangeShapeType="1"/>
          </p:cNvSpPr>
          <p:nvPr/>
        </p:nvSpPr>
        <p:spPr bwMode="auto">
          <a:xfrm>
            <a:off x="6629400" y="4419600"/>
            <a:ext cx="1905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51270" name="Line 38"/>
          <p:cNvSpPr>
            <a:spLocks noChangeShapeType="1"/>
          </p:cNvSpPr>
          <p:nvPr/>
        </p:nvSpPr>
        <p:spPr bwMode="auto">
          <a:xfrm>
            <a:off x="4876800" y="4419600"/>
            <a:ext cx="1752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51271" name="Rectangle 39"/>
          <p:cNvSpPr>
            <a:spLocks noChangeArrowheads="1"/>
          </p:cNvSpPr>
          <p:nvPr/>
        </p:nvSpPr>
        <p:spPr bwMode="auto">
          <a:xfrm>
            <a:off x="5856288" y="4043363"/>
            <a:ext cx="561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folHlink"/>
                </a:solidFill>
              </a:rPr>
              <a:t>3</a:t>
            </a:r>
            <a:r>
              <a:rPr lang="el-GR" b="1">
                <a:solidFill>
                  <a:schemeClr val="folHlink"/>
                </a:solidFill>
                <a:cs typeface="Arial" pitchFamily="34" charset="0"/>
              </a:rPr>
              <a:t>σ</a:t>
            </a:r>
          </a:p>
        </p:txBody>
      </p:sp>
      <p:sp>
        <p:nvSpPr>
          <p:cNvPr id="351272" name="Rectangle 40"/>
          <p:cNvSpPr>
            <a:spLocks noChangeArrowheads="1"/>
          </p:cNvSpPr>
          <p:nvPr/>
        </p:nvSpPr>
        <p:spPr bwMode="auto">
          <a:xfrm>
            <a:off x="6923088" y="4043363"/>
            <a:ext cx="561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folHlink"/>
                </a:solidFill>
              </a:rPr>
              <a:t>3</a:t>
            </a:r>
            <a:r>
              <a:rPr lang="el-GR" b="1">
                <a:solidFill>
                  <a:schemeClr val="folHlink"/>
                </a:solidFill>
                <a:cs typeface="Arial" pitchFamily="34" charset="0"/>
              </a:rPr>
              <a:t>σ</a:t>
            </a:r>
          </a:p>
        </p:txBody>
      </p:sp>
      <p:sp>
        <p:nvSpPr>
          <p:cNvPr id="351273" name="Line 41"/>
          <p:cNvSpPr>
            <a:spLocks noChangeShapeType="1"/>
          </p:cNvSpPr>
          <p:nvPr/>
        </p:nvSpPr>
        <p:spPr bwMode="auto">
          <a:xfrm>
            <a:off x="990600" y="5181600"/>
            <a:ext cx="25146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51274" name="Line 42"/>
          <p:cNvSpPr>
            <a:spLocks noChangeShapeType="1"/>
          </p:cNvSpPr>
          <p:nvPr/>
        </p:nvSpPr>
        <p:spPr bwMode="auto">
          <a:xfrm>
            <a:off x="4876800" y="5181600"/>
            <a:ext cx="36576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51275" name="Rectangle 43"/>
          <p:cNvSpPr>
            <a:spLocks noChangeArrowheads="1"/>
          </p:cNvSpPr>
          <p:nvPr/>
        </p:nvSpPr>
        <p:spPr bwMode="auto">
          <a:xfrm>
            <a:off x="1668463" y="51816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95.44%</a:t>
            </a:r>
          </a:p>
        </p:txBody>
      </p:sp>
      <p:sp>
        <p:nvSpPr>
          <p:cNvPr id="351276" name="Rectangle 44"/>
          <p:cNvSpPr>
            <a:spLocks noChangeArrowheads="1"/>
          </p:cNvSpPr>
          <p:nvPr/>
        </p:nvSpPr>
        <p:spPr bwMode="auto">
          <a:xfrm>
            <a:off x="6096000" y="51816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folHlink"/>
                </a:solidFill>
              </a:rPr>
              <a:t>99.72%</a:t>
            </a:r>
          </a:p>
        </p:txBody>
      </p:sp>
      <p:sp>
        <p:nvSpPr>
          <p:cNvPr id="351277" name="Text Box 45"/>
          <p:cNvSpPr txBox="1">
            <a:spLocks noChangeArrowheads="1"/>
          </p:cNvSpPr>
          <p:nvPr/>
        </p:nvSpPr>
        <p:spPr bwMode="auto">
          <a:xfrm>
            <a:off x="7467600" y="11430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  <a:latin typeface="Tahoma" pitchFamily="34" charset="0"/>
              </a:rPr>
              <a:t>(continued)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93F3AC49-88DF-4321-99C1-6B64B04CF94A}" type="slidenum">
              <a:rPr lang="en-US"/>
              <a:pPr/>
              <a:t>51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6781800" cy="838200"/>
          </a:xfrm>
        </p:spPr>
        <p:txBody>
          <a:bodyPr/>
          <a:lstStyle/>
          <a:p>
            <a:pPr defTabSz="914400"/>
            <a:r>
              <a:rPr lang="en-US"/>
              <a:t>Importance of the Rule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8077200" cy="4114800"/>
          </a:xfrm>
        </p:spPr>
        <p:txBody>
          <a:bodyPr/>
          <a:lstStyle/>
          <a:p>
            <a:pPr marL="0" indent="0" defTabSz="914400">
              <a:lnSpc>
                <a:spcPct val="90000"/>
              </a:lnSpc>
            </a:pPr>
            <a:r>
              <a:rPr lang="en-US"/>
              <a:t>  If a value is about </a:t>
            </a:r>
            <a:r>
              <a:rPr lang="en-US">
                <a:solidFill>
                  <a:schemeClr val="folHlink"/>
                </a:solidFill>
              </a:rPr>
              <a:t>2 or more</a:t>
            </a:r>
            <a:r>
              <a:rPr lang="en-US"/>
              <a:t> standard</a:t>
            </a:r>
          </a:p>
          <a:p>
            <a:pPr marL="0" indent="0" defTabSz="914400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    deviations away from the mean in a normal</a:t>
            </a:r>
          </a:p>
          <a:p>
            <a:pPr marL="0" indent="0" defTabSz="914400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    distribution, then it is </a:t>
            </a:r>
            <a:r>
              <a:rPr lang="en-US">
                <a:solidFill>
                  <a:schemeClr val="folHlink"/>
                </a:solidFill>
              </a:rPr>
              <a:t>far </a:t>
            </a:r>
            <a:r>
              <a:rPr lang="en-US"/>
              <a:t>from the mean</a:t>
            </a:r>
          </a:p>
          <a:p>
            <a:pPr marL="0" indent="0" defTabSz="914400">
              <a:lnSpc>
                <a:spcPct val="90000"/>
              </a:lnSpc>
            </a:pPr>
            <a:endParaRPr lang="en-US"/>
          </a:p>
          <a:p>
            <a:pPr marL="0" indent="0" defTabSz="914400">
              <a:lnSpc>
                <a:spcPct val="90000"/>
              </a:lnSpc>
            </a:pPr>
            <a:r>
              <a:rPr lang="en-US"/>
              <a:t>  The chance that a value that far or farther </a:t>
            </a:r>
          </a:p>
          <a:p>
            <a:pPr marL="0" indent="0" defTabSz="914400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    away from the mean is </a:t>
            </a:r>
            <a:r>
              <a:rPr lang="en-US">
                <a:solidFill>
                  <a:schemeClr val="folHlink"/>
                </a:solidFill>
              </a:rPr>
              <a:t>highly unlikely</a:t>
            </a:r>
            <a:r>
              <a:rPr lang="en-US"/>
              <a:t>, given</a:t>
            </a:r>
          </a:p>
          <a:p>
            <a:pPr marL="0" indent="0" defTabSz="914400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    that particular mean and standard deviation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A12A640B-1ED0-45A7-9742-9B7F1AE1D4CD}" type="slidenum">
              <a:rPr lang="en-US"/>
              <a:pPr/>
              <a:t>52</a:t>
            </a:fld>
            <a:endParaRPr lang="en-US"/>
          </a:p>
        </p:txBody>
      </p:sp>
      <p:sp>
        <p:nvSpPr>
          <p:cNvPr id="3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457200"/>
            <a:ext cx="7848600" cy="762000"/>
          </a:xfrm>
        </p:spPr>
        <p:txBody>
          <a:bodyPr/>
          <a:lstStyle/>
          <a:p>
            <a:pPr defTabSz="914400"/>
            <a:r>
              <a:rPr lang="en-US" sz="4000"/>
              <a:t>The Standard Normal Distribution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600200"/>
            <a:ext cx="7162800" cy="1676400"/>
          </a:xfrm>
        </p:spPr>
        <p:txBody>
          <a:bodyPr/>
          <a:lstStyle/>
          <a:p>
            <a:pPr marL="571500" indent="-571500" defTabSz="914400"/>
            <a:r>
              <a:rPr lang="en-US" sz="2700"/>
              <a:t>Also known as the “z” distribution</a:t>
            </a:r>
          </a:p>
          <a:p>
            <a:pPr marL="571500" indent="-571500" defTabSz="914400"/>
            <a:r>
              <a:rPr lang="en-US" sz="2700">
                <a:solidFill>
                  <a:schemeClr val="folHlink"/>
                </a:solidFill>
              </a:rPr>
              <a:t>Mean is defined to be 0</a:t>
            </a:r>
          </a:p>
          <a:p>
            <a:pPr marL="571500" indent="-571500" defTabSz="914400"/>
            <a:r>
              <a:rPr lang="en-US" sz="2700">
                <a:solidFill>
                  <a:schemeClr val="folHlink"/>
                </a:solidFill>
              </a:rPr>
              <a:t>Standard Deviation is 1</a:t>
            </a:r>
          </a:p>
        </p:txBody>
      </p:sp>
      <p:sp>
        <p:nvSpPr>
          <p:cNvPr id="310276" name="Freeform 4"/>
          <p:cNvSpPr>
            <a:spLocks/>
          </p:cNvSpPr>
          <p:nvPr/>
        </p:nvSpPr>
        <p:spPr bwMode="auto">
          <a:xfrm>
            <a:off x="4298950" y="3813175"/>
            <a:ext cx="1430338" cy="1144588"/>
          </a:xfrm>
          <a:custGeom>
            <a:avLst/>
            <a:gdLst>
              <a:gd name="T0" fmla="*/ 900 w 901"/>
              <a:gd name="T1" fmla="*/ 720 h 721"/>
              <a:gd name="T2" fmla="*/ 805 w 901"/>
              <a:gd name="T3" fmla="*/ 712 h 721"/>
              <a:gd name="T4" fmla="*/ 758 w 901"/>
              <a:gd name="T5" fmla="*/ 704 h 721"/>
              <a:gd name="T6" fmla="*/ 711 w 901"/>
              <a:gd name="T7" fmla="*/ 691 h 721"/>
              <a:gd name="T8" fmla="*/ 663 w 901"/>
              <a:gd name="T9" fmla="*/ 675 h 721"/>
              <a:gd name="T10" fmla="*/ 615 w 901"/>
              <a:gd name="T11" fmla="*/ 653 h 721"/>
              <a:gd name="T12" fmla="*/ 568 w 901"/>
              <a:gd name="T13" fmla="*/ 623 h 721"/>
              <a:gd name="T14" fmla="*/ 473 w 901"/>
              <a:gd name="T15" fmla="*/ 540 h 721"/>
              <a:gd name="T16" fmla="*/ 378 w 901"/>
              <a:gd name="T17" fmla="*/ 422 h 721"/>
              <a:gd name="T18" fmla="*/ 284 w 901"/>
              <a:gd name="T19" fmla="*/ 281 h 721"/>
              <a:gd name="T20" fmla="*/ 236 w 901"/>
              <a:gd name="T21" fmla="*/ 209 h 721"/>
              <a:gd name="T22" fmla="*/ 189 w 901"/>
              <a:gd name="T23" fmla="*/ 142 h 721"/>
              <a:gd name="T24" fmla="*/ 142 w 901"/>
              <a:gd name="T25" fmla="*/ 83 h 721"/>
              <a:gd name="T26" fmla="*/ 94 w 901"/>
              <a:gd name="T27" fmla="*/ 38 h 721"/>
              <a:gd name="T28" fmla="*/ 47 w 901"/>
              <a:gd name="T29" fmla="*/ 9 h 721"/>
              <a:gd name="T30" fmla="*/ 0 w 901"/>
              <a:gd name="T31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0277" name="Freeform 5"/>
          <p:cNvSpPr>
            <a:spLocks/>
          </p:cNvSpPr>
          <p:nvPr/>
        </p:nvSpPr>
        <p:spPr bwMode="auto">
          <a:xfrm>
            <a:off x="2870200" y="3813175"/>
            <a:ext cx="1430338" cy="1144588"/>
          </a:xfrm>
          <a:custGeom>
            <a:avLst/>
            <a:gdLst>
              <a:gd name="T0" fmla="*/ 0 w 901"/>
              <a:gd name="T1" fmla="*/ 720 h 721"/>
              <a:gd name="T2" fmla="*/ 95 w 901"/>
              <a:gd name="T3" fmla="*/ 712 h 721"/>
              <a:gd name="T4" fmla="*/ 142 w 901"/>
              <a:gd name="T5" fmla="*/ 704 h 721"/>
              <a:gd name="T6" fmla="*/ 189 w 901"/>
              <a:gd name="T7" fmla="*/ 691 h 721"/>
              <a:gd name="T8" fmla="*/ 237 w 901"/>
              <a:gd name="T9" fmla="*/ 675 h 721"/>
              <a:gd name="T10" fmla="*/ 284 w 901"/>
              <a:gd name="T11" fmla="*/ 653 h 721"/>
              <a:gd name="T12" fmla="*/ 331 w 901"/>
              <a:gd name="T13" fmla="*/ 623 h 721"/>
              <a:gd name="T14" fmla="*/ 426 w 901"/>
              <a:gd name="T15" fmla="*/ 540 h 721"/>
              <a:gd name="T16" fmla="*/ 521 w 901"/>
              <a:gd name="T17" fmla="*/ 422 h 721"/>
              <a:gd name="T18" fmla="*/ 616 w 901"/>
              <a:gd name="T19" fmla="*/ 281 h 721"/>
              <a:gd name="T20" fmla="*/ 663 w 901"/>
              <a:gd name="T21" fmla="*/ 209 h 721"/>
              <a:gd name="T22" fmla="*/ 710 w 901"/>
              <a:gd name="T23" fmla="*/ 142 h 721"/>
              <a:gd name="T24" fmla="*/ 757 w 901"/>
              <a:gd name="T25" fmla="*/ 83 h 721"/>
              <a:gd name="T26" fmla="*/ 805 w 901"/>
              <a:gd name="T27" fmla="*/ 38 h 721"/>
              <a:gd name="T28" fmla="*/ 852 w 901"/>
              <a:gd name="T29" fmla="*/ 9 h 721"/>
              <a:gd name="T30" fmla="*/ 900 w 901"/>
              <a:gd name="T31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0278" name="Line 6"/>
          <p:cNvSpPr>
            <a:spLocks noChangeShapeType="1"/>
          </p:cNvSpPr>
          <p:nvPr/>
        </p:nvSpPr>
        <p:spPr bwMode="auto">
          <a:xfrm>
            <a:off x="4267200" y="3886200"/>
            <a:ext cx="0" cy="1066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0279" name="Freeform 7"/>
          <p:cNvSpPr>
            <a:spLocks/>
          </p:cNvSpPr>
          <p:nvPr/>
        </p:nvSpPr>
        <p:spPr bwMode="auto">
          <a:xfrm>
            <a:off x="2743200" y="3810000"/>
            <a:ext cx="3005138" cy="1214438"/>
          </a:xfrm>
          <a:custGeom>
            <a:avLst/>
            <a:gdLst>
              <a:gd name="T0" fmla="*/ 0 w 1893"/>
              <a:gd name="T1" fmla="*/ 0 h 765"/>
              <a:gd name="T2" fmla="*/ 0 w 1893"/>
              <a:gd name="T3" fmla="*/ 764 h 765"/>
              <a:gd name="T4" fmla="*/ 1892 w 1893"/>
              <a:gd name="T5" fmla="*/ 764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93" h="765">
                <a:moveTo>
                  <a:pt x="0" y="0"/>
                </a:moveTo>
                <a:lnTo>
                  <a:pt x="0" y="764"/>
                </a:lnTo>
                <a:lnTo>
                  <a:pt x="1892" y="764"/>
                </a:lnTo>
              </a:path>
            </a:pathLst>
          </a:custGeom>
          <a:noFill/>
          <a:ln w="25400" cap="rnd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0280" name="Line 8"/>
          <p:cNvSpPr>
            <a:spLocks noChangeShapeType="1"/>
          </p:cNvSpPr>
          <p:nvPr/>
        </p:nvSpPr>
        <p:spPr bwMode="auto">
          <a:xfrm>
            <a:off x="2798763" y="3743325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0281" name="Line 9"/>
          <p:cNvSpPr>
            <a:spLocks noChangeShapeType="1"/>
          </p:cNvSpPr>
          <p:nvPr/>
        </p:nvSpPr>
        <p:spPr bwMode="auto">
          <a:xfrm>
            <a:off x="2798763" y="3865563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0282" name="Line 10"/>
          <p:cNvSpPr>
            <a:spLocks noChangeShapeType="1"/>
          </p:cNvSpPr>
          <p:nvPr/>
        </p:nvSpPr>
        <p:spPr bwMode="auto">
          <a:xfrm>
            <a:off x="2798763" y="3986213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0283" name="Line 11"/>
          <p:cNvSpPr>
            <a:spLocks noChangeShapeType="1"/>
          </p:cNvSpPr>
          <p:nvPr/>
        </p:nvSpPr>
        <p:spPr bwMode="auto">
          <a:xfrm>
            <a:off x="2798763" y="4108450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0284" name="Line 12"/>
          <p:cNvSpPr>
            <a:spLocks noChangeShapeType="1"/>
          </p:cNvSpPr>
          <p:nvPr/>
        </p:nvSpPr>
        <p:spPr bwMode="auto">
          <a:xfrm>
            <a:off x="2798763" y="4229100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0285" name="Line 13"/>
          <p:cNvSpPr>
            <a:spLocks noChangeShapeType="1"/>
          </p:cNvSpPr>
          <p:nvPr/>
        </p:nvSpPr>
        <p:spPr bwMode="auto">
          <a:xfrm>
            <a:off x="2798763" y="4351338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0286" name="Line 14"/>
          <p:cNvSpPr>
            <a:spLocks noChangeShapeType="1"/>
          </p:cNvSpPr>
          <p:nvPr/>
        </p:nvSpPr>
        <p:spPr bwMode="auto">
          <a:xfrm>
            <a:off x="2798763" y="4471988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0287" name="Line 15"/>
          <p:cNvSpPr>
            <a:spLocks noChangeShapeType="1"/>
          </p:cNvSpPr>
          <p:nvPr/>
        </p:nvSpPr>
        <p:spPr bwMode="auto">
          <a:xfrm>
            <a:off x="2798763" y="4594225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0288" name="Line 16"/>
          <p:cNvSpPr>
            <a:spLocks noChangeShapeType="1"/>
          </p:cNvSpPr>
          <p:nvPr/>
        </p:nvSpPr>
        <p:spPr bwMode="auto">
          <a:xfrm>
            <a:off x="2798763" y="4714875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0289" name="Line 17"/>
          <p:cNvSpPr>
            <a:spLocks noChangeShapeType="1"/>
          </p:cNvSpPr>
          <p:nvPr/>
        </p:nvSpPr>
        <p:spPr bwMode="auto">
          <a:xfrm>
            <a:off x="2798763" y="4835525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0290" name="Line 18"/>
          <p:cNvSpPr>
            <a:spLocks noChangeShapeType="1"/>
          </p:cNvSpPr>
          <p:nvPr/>
        </p:nvSpPr>
        <p:spPr bwMode="auto">
          <a:xfrm>
            <a:off x="5816600" y="4964113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0291" name="Line 19"/>
          <p:cNvSpPr>
            <a:spLocks noChangeShapeType="1"/>
          </p:cNvSpPr>
          <p:nvPr/>
        </p:nvSpPr>
        <p:spPr bwMode="auto">
          <a:xfrm>
            <a:off x="5516563" y="4964113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0292" name="Line 20"/>
          <p:cNvSpPr>
            <a:spLocks noChangeShapeType="1"/>
          </p:cNvSpPr>
          <p:nvPr/>
        </p:nvSpPr>
        <p:spPr bwMode="auto">
          <a:xfrm>
            <a:off x="5214938" y="4964113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0293" name="Line 21"/>
          <p:cNvSpPr>
            <a:spLocks noChangeShapeType="1"/>
          </p:cNvSpPr>
          <p:nvPr/>
        </p:nvSpPr>
        <p:spPr bwMode="auto">
          <a:xfrm>
            <a:off x="4914900" y="4964113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0294" name="Line 22"/>
          <p:cNvSpPr>
            <a:spLocks noChangeShapeType="1"/>
          </p:cNvSpPr>
          <p:nvPr/>
        </p:nvSpPr>
        <p:spPr bwMode="auto">
          <a:xfrm>
            <a:off x="4614863" y="4964113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0295" name="Line 23"/>
          <p:cNvSpPr>
            <a:spLocks noChangeShapeType="1"/>
          </p:cNvSpPr>
          <p:nvPr/>
        </p:nvSpPr>
        <p:spPr bwMode="auto">
          <a:xfrm>
            <a:off x="4314825" y="4964113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0296" name="Line 24"/>
          <p:cNvSpPr>
            <a:spLocks noChangeShapeType="1"/>
          </p:cNvSpPr>
          <p:nvPr/>
        </p:nvSpPr>
        <p:spPr bwMode="auto">
          <a:xfrm>
            <a:off x="4014788" y="4964113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0297" name="Line 25"/>
          <p:cNvSpPr>
            <a:spLocks noChangeShapeType="1"/>
          </p:cNvSpPr>
          <p:nvPr/>
        </p:nvSpPr>
        <p:spPr bwMode="auto">
          <a:xfrm>
            <a:off x="3714750" y="4964113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0298" name="Line 26"/>
          <p:cNvSpPr>
            <a:spLocks noChangeShapeType="1"/>
          </p:cNvSpPr>
          <p:nvPr/>
        </p:nvSpPr>
        <p:spPr bwMode="auto">
          <a:xfrm>
            <a:off x="3413125" y="4964113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0299" name="Line 27"/>
          <p:cNvSpPr>
            <a:spLocks noChangeShapeType="1"/>
          </p:cNvSpPr>
          <p:nvPr/>
        </p:nvSpPr>
        <p:spPr bwMode="auto">
          <a:xfrm>
            <a:off x="3113088" y="4964113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0300" name="Rectangle 28"/>
          <p:cNvSpPr>
            <a:spLocks noChangeArrowheads="1"/>
          </p:cNvSpPr>
          <p:nvPr/>
        </p:nvSpPr>
        <p:spPr bwMode="auto">
          <a:xfrm>
            <a:off x="2686050" y="4259263"/>
            <a:ext cx="9207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0301" name="Rectangle 29"/>
          <p:cNvSpPr>
            <a:spLocks noChangeArrowheads="1"/>
          </p:cNvSpPr>
          <p:nvPr/>
        </p:nvSpPr>
        <p:spPr bwMode="auto">
          <a:xfrm>
            <a:off x="4222750" y="4933950"/>
            <a:ext cx="184150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0302" name="Rectangle 30"/>
          <p:cNvSpPr>
            <a:spLocks noChangeArrowheads="1"/>
          </p:cNvSpPr>
          <p:nvPr/>
        </p:nvSpPr>
        <p:spPr bwMode="auto">
          <a:xfrm>
            <a:off x="5791200" y="4800600"/>
            <a:ext cx="333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b="1">
                <a:solidFill>
                  <a:srgbClr val="339933"/>
                </a:solidFill>
              </a:rPr>
              <a:t>z</a:t>
            </a:r>
          </a:p>
        </p:txBody>
      </p:sp>
      <p:sp>
        <p:nvSpPr>
          <p:cNvPr id="310303" name="Rectangle 31"/>
          <p:cNvSpPr>
            <a:spLocks noChangeArrowheads="1"/>
          </p:cNvSpPr>
          <p:nvPr/>
        </p:nvSpPr>
        <p:spPr bwMode="auto">
          <a:xfrm>
            <a:off x="2286000" y="3352800"/>
            <a:ext cx="6381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b="1">
                <a:solidFill>
                  <a:srgbClr val="339933"/>
                </a:solidFill>
              </a:rPr>
              <a:t>f(z)</a:t>
            </a:r>
          </a:p>
        </p:txBody>
      </p:sp>
      <p:sp>
        <p:nvSpPr>
          <p:cNvPr id="310304" name="Rectangle 32"/>
          <p:cNvSpPr>
            <a:spLocks noChangeArrowheads="1"/>
          </p:cNvSpPr>
          <p:nvPr/>
        </p:nvSpPr>
        <p:spPr bwMode="auto">
          <a:xfrm>
            <a:off x="4114800" y="4953000"/>
            <a:ext cx="4794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b="1">
                <a:solidFill>
                  <a:srgbClr val="339933"/>
                </a:solidFill>
              </a:rPr>
              <a:t>0</a:t>
            </a:r>
          </a:p>
        </p:txBody>
      </p:sp>
      <p:sp>
        <p:nvSpPr>
          <p:cNvPr id="310305" name="Line 33"/>
          <p:cNvSpPr>
            <a:spLocks noChangeShapeType="1"/>
          </p:cNvSpPr>
          <p:nvPr/>
        </p:nvSpPr>
        <p:spPr bwMode="auto">
          <a:xfrm>
            <a:off x="4267200" y="4343400"/>
            <a:ext cx="5334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0306" name="Rectangle 34"/>
          <p:cNvSpPr>
            <a:spLocks noChangeArrowheads="1"/>
          </p:cNvSpPr>
          <p:nvPr/>
        </p:nvSpPr>
        <p:spPr bwMode="auto">
          <a:xfrm>
            <a:off x="4419600" y="4267200"/>
            <a:ext cx="4794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b="1">
                <a:solidFill>
                  <a:srgbClr val="339933"/>
                </a:solidFill>
              </a:rPr>
              <a:t>1</a:t>
            </a:r>
          </a:p>
        </p:txBody>
      </p:sp>
      <p:sp>
        <p:nvSpPr>
          <p:cNvPr id="310307" name="Text Box 35"/>
          <p:cNvSpPr txBox="1">
            <a:spLocks noChangeArrowheads="1"/>
          </p:cNvSpPr>
          <p:nvPr/>
        </p:nvSpPr>
        <p:spPr bwMode="auto">
          <a:xfrm>
            <a:off x="838200" y="5486400"/>
            <a:ext cx="7239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Values above the mean have </a:t>
            </a:r>
            <a:r>
              <a:rPr lang="en-US">
                <a:solidFill>
                  <a:schemeClr val="folHlink"/>
                </a:solidFill>
              </a:rPr>
              <a:t>positive</a:t>
            </a:r>
            <a:r>
              <a:rPr lang="en-US"/>
              <a:t> z-values, values below the mean have </a:t>
            </a:r>
            <a:r>
              <a:rPr lang="en-US">
                <a:solidFill>
                  <a:schemeClr val="folHlink"/>
                </a:solidFill>
              </a:rPr>
              <a:t>negative</a:t>
            </a:r>
            <a:r>
              <a:rPr lang="en-US"/>
              <a:t> z-values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9D4A03BE-77AF-47F8-88C5-17198240B73A}" type="slidenum">
              <a:rPr lang="en-US"/>
              <a:pPr/>
              <a:t>53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6781800" cy="838200"/>
          </a:xfrm>
        </p:spPr>
        <p:txBody>
          <a:bodyPr/>
          <a:lstStyle/>
          <a:p>
            <a:pPr defTabSz="914400"/>
            <a:r>
              <a:rPr lang="en-US" sz="4000"/>
              <a:t>The Standard Normal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05000"/>
            <a:ext cx="8077200" cy="3124200"/>
          </a:xfrm>
        </p:spPr>
        <p:txBody>
          <a:bodyPr/>
          <a:lstStyle/>
          <a:p>
            <a:pPr marL="571500" indent="-571500" defTabSz="914400">
              <a:lnSpc>
                <a:spcPct val="90000"/>
              </a:lnSpc>
            </a:pPr>
            <a:r>
              <a:rPr lang="en-US">
                <a:solidFill>
                  <a:schemeClr val="folHlink"/>
                </a:solidFill>
              </a:rPr>
              <a:t>Any</a:t>
            </a:r>
            <a:r>
              <a:rPr lang="en-US"/>
              <a:t> normal distribution (with any mean and standard deviation combination) can be transformed into the </a:t>
            </a:r>
            <a:r>
              <a:rPr lang="en-US">
                <a:solidFill>
                  <a:schemeClr val="folHlink"/>
                </a:solidFill>
              </a:rPr>
              <a:t>standard normal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folHlink"/>
                </a:solidFill>
              </a:rPr>
              <a:t>distribution (z)</a:t>
            </a:r>
          </a:p>
          <a:p>
            <a:pPr marL="571500" indent="-571500" defTabSz="914400">
              <a:lnSpc>
                <a:spcPct val="90000"/>
              </a:lnSpc>
            </a:pPr>
            <a:endParaRPr lang="en-US">
              <a:solidFill>
                <a:schemeClr val="folHlink"/>
              </a:solidFill>
            </a:endParaRPr>
          </a:p>
          <a:p>
            <a:pPr marL="571500" indent="-571500" defTabSz="914400">
              <a:lnSpc>
                <a:spcPct val="90000"/>
              </a:lnSpc>
            </a:pPr>
            <a:r>
              <a:rPr lang="en-US"/>
              <a:t>Need to transform  x  units into  </a:t>
            </a:r>
            <a:r>
              <a:rPr lang="en-US">
                <a:solidFill>
                  <a:schemeClr val="folHlink"/>
                </a:solidFill>
              </a:rPr>
              <a:t>z  </a:t>
            </a:r>
            <a:r>
              <a:rPr lang="en-US"/>
              <a:t>units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6F47A011-66CB-427F-A58A-DD8ABBF541F2}" type="slidenum">
              <a:rPr lang="en-US"/>
              <a:pPr/>
              <a:t>54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28600"/>
            <a:ext cx="6781800" cy="1143000"/>
          </a:xfrm>
        </p:spPr>
        <p:txBody>
          <a:bodyPr/>
          <a:lstStyle/>
          <a:p>
            <a:pPr defTabSz="914400"/>
            <a:r>
              <a:rPr lang="en-US" sz="3700"/>
              <a:t>Translation to the Standard Normal Distribution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05000"/>
            <a:ext cx="8077200" cy="1600200"/>
          </a:xfrm>
        </p:spPr>
        <p:txBody>
          <a:bodyPr/>
          <a:lstStyle/>
          <a:p>
            <a:pPr marL="571500" indent="-571500" defTabSz="914400"/>
            <a:r>
              <a:rPr lang="en-US"/>
              <a:t>Translate from x to the standard normal (the “z” distribution) by </a:t>
            </a:r>
            <a:r>
              <a:rPr lang="en-US">
                <a:solidFill>
                  <a:schemeClr val="folHlink"/>
                </a:solidFill>
              </a:rPr>
              <a:t>subtracting the mean</a:t>
            </a:r>
            <a:r>
              <a:rPr lang="en-US"/>
              <a:t> of x and </a:t>
            </a:r>
            <a:r>
              <a:rPr lang="en-US">
                <a:solidFill>
                  <a:schemeClr val="folHlink"/>
                </a:solidFill>
              </a:rPr>
              <a:t>dividing by its standard deviation</a:t>
            </a:r>
            <a:r>
              <a:rPr lang="en-US"/>
              <a:t>:</a:t>
            </a:r>
          </a:p>
        </p:txBody>
      </p:sp>
      <p:graphicFrame>
        <p:nvGraphicFramePr>
          <p:cNvPr id="318468" name="Object 4"/>
          <p:cNvGraphicFramePr>
            <a:graphicFrameLocks noChangeAspect="1"/>
          </p:cNvGraphicFramePr>
          <p:nvPr/>
        </p:nvGraphicFramePr>
        <p:xfrm>
          <a:off x="3200400" y="3657600"/>
          <a:ext cx="2668588" cy="157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74" name="Equation" r:id="rId3" imgW="609480" imgH="393480" progId="Equation.3">
                  <p:embed/>
                </p:oleObj>
              </mc:Choice>
              <mc:Fallback>
                <p:oleObj name="Equation" r:id="rId3" imgW="6094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657600"/>
                        <a:ext cx="2668588" cy="1579563"/>
                      </a:xfrm>
                      <a:prstGeom prst="rect">
                        <a:avLst/>
                      </a:prstGeom>
                      <a:solidFill>
                        <a:srgbClr val="FFFFC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E2BA44A6-F60B-48F0-B761-07AA00A96972}" type="slidenum">
              <a:rPr lang="en-US"/>
              <a:pPr/>
              <a:t>55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47800" y="304800"/>
            <a:ext cx="6781800" cy="838200"/>
          </a:xfrm>
        </p:spPr>
        <p:txBody>
          <a:bodyPr/>
          <a:lstStyle/>
          <a:p>
            <a:pPr defTabSz="914400"/>
            <a:r>
              <a:rPr lang="en-US"/>
              <a:t>Example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752600"/>
            <a:ext cx="8077200" cy="4419600"/>
          </a:xfrm>
        </p:spPr>
        <p:txBody>
          <a:bodyPr/>
          <a:lstStyle/>
          <a:p>
            <a:pPr marL="571500" indent="-571500" defTabSz="914400"/>
            <a:r>
              <a:rPr lang="en-US"/>
              <a:t>If  x  is distributed normally with </a:t>
            </a:r>
            <a:r>
              <a:rPr lang="en-US">
                <a:solidFill>
                  <a:schemeClr val="folHlink"/>
                </a:solidFill>
              </a:rPr>
              <a:t>mean of 100</a:t>
            </a:r>
            <a:r>
              <a:rPr lang="en-US"/>
              <a:t> and </a:t>
            </a:r>
            <a:r>
              <a:rPr lang="en-US">
                <a:solidFill>
                  <a:schemeClr val="folHlink"/>
                </a:solidFill>
              </a:rPr>
              <a:t>standard deviation of 50</a:t>
            </a:r>
            <a:r>
              <a:rPr lang="en-US"/>
              <a:t>, the  z  value for  </a:t>
            </a:r>
            <a:r>
              <a:rPr lang="en-US">
                <a:solidFill>
                  <a:schemeClr val="hlink"/>
                </a:solidFill>
              </a:rPr>
              <a:t>x = 250</a:t>
            </a:r>
            <a:r>
              <a:rPr lang="en-US">
                <a:solidFill>
                  <a:schemeClr val="folHlink"/>
                </a:solidFill>
              </a:rPr>
              <a:t>  </a:t>
            </a:r>
            <a:r>
              <a:rPr lang="en-US"/>
              <a:t>is</a:t>
            </a:r>
          </a:p>
          <a:p>
            <a:pPr marL="571500" indent="-571500" defTabSz="914400"/>
            <a:endParaRPr lang="en-US"/>
          </a:p>
          <a:p>
            <a:pPr marL="571500" indent="-571500" defTabSz="914400"/>
            <a:endParaRPr lang="en-US"/>
          </a:p>
          <a:p>
            <a:pPr marL="571500" indent="-571500" defTabSz="914400"/>
            <a:endParaRPr lang="en-US"/>
          </a:p>
          <a:p>
            <a:pPr marL="571500" indent="-571500" defTabSz="914400"/>
            <a:r>
              <a:rPr lang="en-US">
                <a:solidFill>
                  <a:srgbClr val="0066CC"/>
                </a:solidFill>
              </a:rPr>
              <a:t>This says that  x = 250  is three standard deviations (3 increments of 50 units) above the mean of 100.</a:t>
            </a:r>
          </a:p>
        </p:txBody>
      </p:sp>
      <p:graphicFrame>
        <p:nvGraphicFramePr>
          <p:cNvPr id="319492" name="Object 4"/>
          <p:cNvGraphicFramePr>
            <a:graphicFrameLocks noChangeAspect="1"/>
          </p:cNvGraphicFramePr>
          <p:nvPr/>
        </p:nvGraphicFramePr>
        <p:xfrm>
          <a:off x="1943100" y="3276600"/>
          <a:ext cx="54483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98" name="Equation" r:id="rId3" imgW="1815840" imgH="393480" progId="Equation.3">
                  <p:embed/>
                </p:oleObj>
              </mc:Choice>
              <mc:Fallback>
                <p:oleObj name="Equation" r:id="rId3" imgW="181584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3276600"/>
                        <a:ext cx="5448300" cy="1181100"/>
                      </a:xfrm>
                      <a:prstGeom prst="rect">
                        <a:avLst/>
                      </a:prstGeom>
                      <a:solidFill>
                        <a:srgbClr val="FFFFC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C82F0582-B5FA-49A2-A7BE-C3F1F79D4C46}" type="slidenum">
              <a:rPr lang="en-US"/>
              <a:pPr/>
              <a:t>56</a:t>
            </a:fld>
            <a:endParaRPr lang="en-US"/>
          </a:p>
        </p:txBody>
      </p:sp>
      <p:sp>
        <p:nvSpPr>
          <p:cNvPr id="4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6781800" cy="838200"/>
          </a:xfrm>
        </p:spPr>
        <p:txBody>
          <a:bodyPr/>
          <a:lstStyle/>
          <a:p>
            <a:pPr defTabSz="914400"/>
            <a:r>
              <a:rPr lang="en-US"/>
              <a:t>Comparing  x  and  z  units</a:t>
            </a:r>
          </a:p>
        </p:txBody>
      </p:sp>
      <p:sp>
        <p:nvSpPr>
          <p:cNvPr id="320515" name="Freeform 3"/>
          <p:cNvSpPr>
            <a:spLocks/>
          </p:cNvSpPr>
          <p:nvPr/>
        </p:nvSpPr>
        <p:spPr bwMode="auto">
          <a:xfrm>
            <a:off x="1828800" y="1981200"/>
            <a:ext cx="2243138" cy="1681163"/>
          </a:xfrm>
          <a:custGeom>
            <a:avLst/>
            <a:gdLst>
              <a:gd name="T0" fmla="*/ 0 w 901"/>
              <a:gd name="T1" fmla="*/ 720 h 721"/>
              <a:gd name="T2" fmla="*/ 95 w 901"/>
              <a:gd name="T3" fmla="*/ 712 h 721"/>
              <a:gd name="T4" fmla="*/ 142 w 901"/>
              <a:gd name="T5" fmla="*/ 704 h 721"/>
              <a:gd name="T6" fmla="*/ 189 w 901"/>
              <a:gd name="T7" fmla="*/ 691 h 721"/>
              <a:gd name="T8" fmla="*/ 237 w 901"/>
              <a:gd name="T9" fmla="*/ 675 h 721"/>
              <a:gd name="T10" fmla="*/ 284 w 901"/>
              <a:gd name="T11" fmla="*/ 653 h 721"/>
              <a:gd name="T12" fmla="*/ 331 w 901"/>
              <a:gd name="T13" fmla="*/ 623 h 721"/>
              <a:gd name="T14" fmla="*/ 426 w 901"/>
              <a:gd name="T15" fmla="*/ 540 h 721"/>
              <a:gd name="T16" fmla="*/ 521 w 901"/>
              <a:gd name="T17" fmla="*/ 422 h 721"/>
              <a:gd name="T18" fmla="*/ 616 w 901"/>
              <a:gd name="T19" fmla="*/ 281 h 721"/>
              <a:gd name="T20" fmla="*/ 663 w 901"/>
              <a:gd name="T21" fmla="*/ 209 h 721"/>
              <a:gd name="T22" fmla="*/ 710 w 901"/>
              <a:gd name="T23" fmla="*/ 142 h 721"/>
              <a:gd name="T24" fmla="*/ 757 w 901"/>
              <a:gd name="T25" fmla="*/ 83 h 721"/>
              <a:gd name="T26" fmla="*/ 805 w 901"/>
              <a:gd name="T27" fmla="*/ 38 h 721"/>
              <a:gd name="T28" fmla="*/ 852 w 901"/>
              <a:gd name="T29" fmla="*/ 9 h 721"/>
              <a:gd name="T30" fmla="*/ 900 w 901"/>
              <a:gd name="T31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20516" name="Line 4"/>
          <p:cNvSpPr>
            <a:spLocks noChangeShapeType="1"/>
          </p:cNvSpPr>
          <p:nvPr/>
        </p:nvSpPr>
        <p:spPr bwMode="auto">
          <a:xfrm>
            <a:off x="2570163" y="2447925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20517" name="Line 5"/>
          <p:cNvSpPr>
            <a:spLocks noChangeShapeType="1"/>
          </p:cNvSpPr>
          <p:nvPr/>
        </p:nvSpPr>
        <p:spPr bwMode="auto">
          <a:xfrm>
            <a:off x="2570163" y="2570163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20518" name="Line 6"/>
          <p:cNvSpPr>
            <a:spLocks noChangeShapeType="1"/>
          </p:cNvSpPr>
          <p:nvPr/>
        </p:nvSpPr>
        <p:spPr bwMode="auto">
          <a:xfrm>
            <a:off x="2570163" y="2690813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20519" name="Line 7"/>
          <p:cNvSpPr>
            <a:spLocks noChangeShapeType="1"/>
          </p:cNvSpPr>
          <p:nvPr/>
        </p:nvSpPr>
        <p:spPr bwMode="auto">
          <a:xfrm>
            <a:off x="2570163" y="2813050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20520" name="Line 8"/>
          <p:cNvSpPr>
            <a:spLocks noChangeShapeType="1"/>
          </p:cNvSpPr>
          <p:nvPr/>
        </p:nvSpPr>
        <p:spPr bwMode="auto">
          <a:xfrm>
            <a:off x="2570163" y="2933700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20521" name="Line 9"/>
          <p:cNvSpPr>
            <a:spLocks noChangeShapeType="1"/>
          </p:cNvSpPr>
          <p:nvPr/>
        </p:nvSpPr>
        <p:spPr bwMode="auto">
          <a:xfrm>
            <a:off x="2570163" y="3055938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20522" name="Line 10"/>
          <p:cNvSpPr>
            <a:spLocks noChangeShapeType="1"/>
          </p:cNvSpPr>
          <p:nvPr/>
        </p:nvSpPr>
        <p:spPr bwMode="auto">
          <a:xfrm>
            <a:off x="2570163" y="3176588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20523" name="Line 11"/>
          <p:cNvSpPr>
            <a:spLocks noChangeShapeType="1"/>
          </p:cNvSpPr>
          <p:nvPr/>
        </p:nvSpPr>
        <p:spPr bwMode="auto">
          <a:xfrm>
            <a:off x="2570163" y="3298825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20524" name="Line 12"/>
          <p:cNvSpPr>
            <a:spLocks noChangeShapeType="1"/>
          </p:cNvSpPr>
          <p:nvPr/>
        </p:nvSpPr>
        <p:spPr bwMode="auto">
          <a:xfrm>
            <a:off x="2570163" y="3419475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20525" name="Line 13"/>
          <p:cNvSpPr>
            <a:spLocks noChangeShapeType="1"/>
          </p:cNvSpPr>
          <p:nvPr/>
        </p:nvSpPr>
        <p:spPr bwMode="auto">
          <a:xfrm>
            <a:off x="2570163" y="3540125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20526" name="Line 14"/>
          <p:cNvSpPr>
            <a:spLocks noChangeShapeType="1"/>
          </p:cNvSpPr>
          <p:nvPr/>
        </p:nvSpPr>
        <p:spPr bwMode="auto">
          <a:xfrm>
            <a:off x="5588000" y="3668713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20527" name="Line 15"/>
          <p:cNvSpPr>
            <a:spLocks noChangeShapeType="1"/>
          </p:cNvSpPr>
          <p:nvPr/>
        </p:nvSpPr>
        <p:spPr bwMode="auto">
          <a:xfrm>
            <a:off x="5287963" y="3668713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20528" name="Line 16"/>
          <p:cNvSpPr>
            <a:spLocks noChangeShapeType="1"/>
          </p:cNvSpPr>
          <p:nvPr/>
        </p:nvSpPr>
        <p:spPr bwMode="auto">
          <a:xfrm>
            <a:off x="4986338" y="3668713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20529" name="Line 17"/>
          <p:cNvSpPr>
            <a:spLocks noChangeShapeType="1"/>
          </p:cNvSpPr>
          <p:nvPr/>
        </p:nvSpPr>
        <p:spPr bwMode="auto">
          <a:xfrm>
            <a:off x="4686300" y="3668713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20530" name="Line 18"/>
          <p:cNvSpPr>
            <a:spLocks noChangeShapeType="1"/>
          </p:cNvSpPr>
          <p:nvPr/>
        </p:nvSpPr>
        <p:spPr bwMode="auto">
          <a:xfrm>
            <a:off x="4386263" y="3668713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20531" name="Line 19"/>
          <p:cNvSpPr>
            <a:spLocks noChangeShapeType="1"/>
          </p:cNvSpPr>
          <p:nvPr/>
        </p:nvSpPr>
        <p:spPr bwMode="auto">
          <a:xfrm>
            <a:off x="4086225" y="3668713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20532" name="Line 20"/>
          <p:cNvSpPr>
            <a:spLocks noChangeShapeType="1"/>
          </p:cNvSpPr>
          <p:nvPr/>
        </p:nvSpPr>
        <p:spPr bwMode="auto">
          <a:xfrm>
            <a:off x="3786188" y="3668713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20533" name="Line 21"/>
          <p:cNvSpPr>
            <a:spLocks noChangeShapeType="1"/>
          </p:cNvSpPr>
          <p:nvPr/>
        </p:nvSpPr>
        <p:spPr bwMode="auto">
          <a:xfrm>
            <a:off x="3486150" y="3668713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20534" name="Line 22"/>
          <p:cNvSpPr>
            <a:spLocks noChangeShapeType="1"/>
          </p:cNvSpPr>
          <p:nvPr/>
        </p:nvSpPr>
        <p:spPr bwMode="auto">
          <a:xfrm>
            <a:off x="3184525" y="3668713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20535" name="Line 23"/>
          <p:cNvSpPr>
            <a:spLocks noChangeShapeType="1"/>
          </p:cNvSpPr>
          <p:nvPr/>
        </p:nvSpPr>
        <p:spPr bwMode="auto">
          <a:xfrm>
            <a:off x="2884488" y="3668713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20536" name="Rectangle 24"/>
          <p:cNvSpPr>
            <a:spLocks noChangeArrowheads="1"/>
          </p:cNvSpPr>
          <p:nvPr/>
        </p:nvSpPr>
        <p:spPr bwMode="auto">
          <a:xfrm>
            <a:off x="2457450" y="2963863"/>
            <a:ext cx="9207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20537" name="Rectangle 25"/>
          <p:cNvSpPr>
            <a:spLocks noChangeArrowheads="1"/>
          </p:cNvSpPr>
          <p:nvPr/>
        </p:nvSpPr>
        <p:spPr bwMode="auto">
          <a:xfrm>
            <a:off x="3994150" y="3638550"/>
            <a:ext cx="184150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20538" name="Rectangle 26"/>
          <p:cNvSpPr>
            <a:spLocks noChangeArrowheads="1"/>
          </p:cNvSpPr>
          <p:nvPr/>
        </p:nvSpPr>
        <p:spPr bwMode="auto">
          <a:xfrm>
            <a:off x="6629400" y="4267200"/>
            <a:ext cx="3810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l" eaLnBrk="0" hangingPunct="0"/>
            <a:r>
              <a:rPr lang="en-US" sz="2800" b="1">
                <a:solidFill>
                  <a:srgbClr val="FF3300"/>
                </a:solidFill>
              </a:rPr>
              <a:t>z</a:t>
            </a:r>
          </a:p>
        </p:txBody>
      </p:sp>
      <p:sp>
        <p:nvSpPr>
          <p:cNvPr id="320539" name="Rectangle 27"/>
          <p:cNvSpPr>
            <a:spLocks noChangeArrowheads="1"/>
          </p:cNvSpPr>
          <p:nvPr/>
        </p:nvSpPr>
        <p:spPr bwMode="auto">
          <a:xfrm>
            <a:off x="3733800" y="3810000"/>
            <a:ext cx="9144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800" b="1">
                <a:solidFill>
                  <a:schemeClr val="bg2"/>
                </a:solidFill>
              </a:rPr>
              <a:t>100</a:t>
            </a:r>
          </a:p>
        </p:txBody>
      </p:sp>
      <p:sp>
        <p:nvSpPr>
          <p:cNvPr id="320540" name="Rectangle 28"/>
          <p:cNvSpPr>
            <a:spLocks noChangeArrowheads="1"/>
          </p:cNvSpPr>
          <p:nvPr/>
        </p:nvSpPr>
        <p:spPr bwMode="auto">
          <a:xfrm>
            <a:off x="5410200" y="4267200"/>
            <a:ext cx="9906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800" b="1">
                <a:solidFill>
                  <a:srgbClr val="FF3300"/>
                </a:solidFill>
              </a:rPr>
              <a:t>3.0</a:t>
            </a:r>
          </a:p>
        </p:txBody>
      </p:sp>
      <p:sp>
        <p:nvSpPr>
          <p:cNvPr id="320541" name="Freeform 29"/>
          <p:cNvSpPr>
            <a:spLocks/>
          </p:cNvSpPr>
          <p:nvPr/>
        </p:nvSpPr>
        <p:spPr bwMode="auto">
          <a:xfrm>
            <a:off x="4038600" y="1981200"/>
            <a:ext cx="2101850" cy="1681163"/>
          </a:xfrm>
          <a:custGeom>
            <a:avLst/>
            <a:gdLst>
              <a:gd name="T0" fmla="*/ 900 w 901"/>
              <a:gd name="T1" fmla="*/ 720 h 721"/>
              <a:gd name="T2" fmla="*/ 805 w 901"/>
              <a:gd name="T3" fmla="*/ 712 h 721"/>
              <a:gd name="T4" fmla="*/ 758 w 901"/>
              <a:gd name="T5" fmla="*/ 704 h 721"/>
              <a:gd name="T6" fmla="*/ 711 w 901"/>
              <a:gd name="T7" fmla="*/ 691 h 721"/>
              <a:gd name="T8" fmla="*/ 663 w 901"/>
              <a:gd name="T9" fmla="*/ 675 h 721"/>
              <a:gd name="T10" fmla="*/ 615 w 901"/>
              <a:gd name="T11" fmla="*/ 653 h 721"/>
              <a:gd name="T12" fmla="*/ 568 w 901"/>
              <a:gd name="T13" fmla="*/ 623 h 721"/>
              <a:gd name="T14" fmla="*/ 473 w 901"/>
              <a:gd name="T15" fmla="*/ 540 h 721"/>
              <a:gd name="T16" fmla="*/ 378 w 901"/>
              <a:gd name="T17" fmla="*/ 422 h 721"/>
              <a:gd name="T18" fmla="*/ 284 w 901"/>
              <a:gd name="T19" fmla="*/ 281 h 721"/>
              <a:gd name="T20" fmla="*/ 236 w 901"/>
              <a:gd name="T21" fmla="*/ 209 h 721"/>
              <a:gd name="T22" fmla="*/ 189 w 901"/>
              <a:gd name="T23" fmla="*/ 142 h 721"/>
              <a:gd name="T24" fmla="*/ 142 w 901"/>
              <a:gd name="T25" fmla="*/ 83 h 721"/>
              <a:gd name="T26" fmla="*/ 94 w 901"/>
              <a:gd name="T27" fmla="*/ 38 h 721"/>
              <a:gd name="T28" fmla="*/ 47 w 901"/>
              <a:gd name="T29" fmla="*/ 9 h 721"/>
              <a:gd name="T30" fmla="*/ 0 w 901"/>
              <a:gd name="T31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20542" name="Line 30"/>
          <p:cNvSpPr>
            <a:spLocks noChangeShapeType="1"/>
          </p:cNvSpPr>
          <p:nvPr/>
        </p:nvSpPr>
        <p:spPr bwMode="auto">
          <a:xfrm>
            <a:off x="1676400" y="3733800"/>
            <a:ext cx="45720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20543" name="Rectangle 31"/>
          <p:cNvSpPr>
            <a:spLocks noChangeArrowheads="1"/>
          </p:cNvSpPr>
          <p:nvPr/>
        </p:nvSpPr>
        <p:spPr bwMode="auto">
          <a:xfrm>
            <a:off x="3886200" y="4267200"/>
            <a:ext cx="4794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800" b="1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320544" name="Rectangle 32"/>
          <p:cNvSpPr>
            <a:spLocks noChangeArrowheads="1"/>
          </p:cNvSpPr>
          <p:nvPr/>
        </p:nvSpPr>
        <p:spPr bwMode="auto">
          <a:xfrm>
            <a:off x="5334000" y="3810000"/>
            <a:ext cx="9906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800" b="1">
                <a:solidFill>
                  <a:schemeClr val="bg2"/>
                </a:solidFill>
              </a:rPr>
              <a:t>250</a:t>
            </a:r>
          </a:p>
        </p:txBody>
      </p:sp>
      <p:sp>
        <p:nvSpPr>
          <p:cNvPr id="320545" name="Rectangle 33"/>
          <p:cNvSpPr>
            <a:spLocks noChangeArrowheads="1"/>
          </p:cNvSpPr>
          <p:nvPr/>
        </p:nvSpPr>
        <p:spPr bwMode="auto">
          <a:xfrm>
            <a:off x="6629400" y="3810000"/>
            <a:ext cx="379413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2800" b="1">
                <a:solidFill>
                  <a:schemeClr val="bg2"/>
                </a:solidFill>
              </a:rPr>
              <a:t>x</a:t>
            </a:r>
          </a:p>
        </p:txBody>
      </p:sp>
      <p:sp>
        <p:nvSpPr>
          <p:cNvPr id="320546" name="Text Box 34"/>
          <p:cNvSpPr txBox="1">
            <a:spLocks noChangeArrowheads="1"/>
          </p:cNvSpPr>
          <p:nvPr/>
        </p:nvSpPr>
        <p:spPr bwMode="auto">
          <a:xfrm>
            <a:off x="838200" y="4953000"/>
            <a:ext cx="7696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Note that the distribution is the same, only the scale has changed.  We can express the problem in original units (x) or in standardized units (z)</a:t>
            </a:r>
          </a:p>
        </p:txBody>
      </p:sp>
      <p:sp>
        <p:nvSpPr>
          <p:cNvPr id="320547" name="Line 35"/>
          <p:cNvSpPr>
            <a:spLocks noChangeShapeType="1"/>
          </p:cNvSpPr>
          <p:nvPr/>
        </p:nvSpPr>
        <p:spPr bwMode="auto">
          <a:xfrm>
            <a:off x="4038600" y="1981200"/>
            <a:ext cx="0" cy="17526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20548" name="Line 36"/>
          <p:cNvSpPr>
            <a:spLocks noChangeShapeType="1"/>
          </p:cNvSpPr>
          <p:nvPr/>
        </p:nvSpPr>
        <p:spPr bwMode="auto">
          <a:xfrm>
            <a:off x="5715000" y="3581400"/>
            <a:ext cx="0" cy="152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20549" name="Text Box 37"/>
          <p:cNvSpPr txBox="1">
            <a:spLocks noChangeArrowheads="1"/>
          </p:cNvSpPr>
          <p:nvPr/>
        </p:nvSpPr>
        <p:spPr bwMode="auto">
          <a:xfrm>
            <a:off x="6629400" y="1981200"/>
            <a:ext cx="1371600" cy="1017588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l-GR">
                <a:solidFill>
                  <a:schemeClr val="bg2"/>
                </a:solidFill>
                <a:cs typeface="Arial" pitchFamily="34" charset="0"/>
                <a:sym typeface="Symbol" pitchFamily="18" charset="2"/>
              </a:rPr>
              <a:t>μ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>
                <a:solidFill>
                  <a:schemeClr val="bg2"/>
                </a:solidFill>
                <a:sym typeface="Symbol" pitchFamily="18" charset="2"/>
              </a:rPr>
              <a:t>= 100</a:t>
            </a:r>
          </a:p>
          <a:p>
            <a:pPr algn="l" eaLnBrk="0" hangingPunct="0">
              <a:spcBef>
                <a:spcPct val="50000"/>
              </a:spcBef>
            </a:pPr>
            <a:r>
              <a:rPr lang="el-GR">
                <a:solidFill>
                  <a:schemeClr val="bg2"/>
                </a:solidFill>
                <a:cs typeface="Arial" pitchFamily="34" charset="0"/>
                <a:sym typeface="Symbol" pitchFamily="18" charset="2"/>
              </a:rPr>
              <a:t>σ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>
                <a:solidFill>
                  <a:schemeClr val="bg2"/>
                </a:solidFill>
                <a:sym typeface="Symbol" pitchFamily="18" charset="2"/>
              </a:rPr>
              <a:t>= 50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320550" name="Line 38"/>
          <p:cNvSpPr>
            <a:spLocks noChangeShapeType="1"/>
          </p:cNvSpPr>
          <p:nvPr/>
        </p:nvSpPr>
        <p:spPr bwMode="auto">
          <a:xfrm flipH="1">
            <a:off x="4953000" y="2438400"/>
            <a:ext cx="1676400" cy="4572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5B0BECD6-8369-41A7-A312-EA89017185BF}" type="slidenum">
              <a:rPr lang="en-US"/>
              <a:pPr/>
              <a:t>57</a:t>
            </a:fld>
            <a:endParaRPr lang="en-US"/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311329" name="Line 33"/>
          <p:cNvSpPr>
            <a:spLocks noChangeShapeType="1"/>
          </p:cNvSpPr>
          <p:nvPr/>
        </p:nvSpPr>
        <p:spPr bwMode="auto">
          <a:xfrm>
            <a:off x="6553200" y="5105400"/>
            <a:ext cx="0" cy="304800"/>
          </a:xfrm>
          <a:prstGeom prst="line">
            <a:avLst/>
          </a:prstGeom>
          <a:noFill/>
          <a:ln w="1016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1342" name="Rectangle 46"/>
          <p:cNvSpPr>
            <a:spLocks noChangeArrowheads="1"/>
          </p:cNvSpPr>
          <p:nvPr/>
        </p:nvSpPr>
        <p:spPr bwMode="auto">
          <a:xfrm>
            <a:off x="5791200" y="4191000"/>
            <a:ext cx="76200" cy="1219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1299" name="Freeform 3"/>
          <p:cNvSpPr>
            <a:spLocks/>
          </p:cNvSpPr>
          <p:nvPr/>
        </p:nvSpPr>
        <p:spPr bwMode="auto">
          <a:xfrm>
            <a:off x="5780088" y="4191000"/>
            <a:ext cx="812800" cy="1214438"/>
          </a:xfrm>
          <a:custGeom>
            <a:avLst/>
            <a:gdLst>
              <a:gd name="T0" fmla="*/ 23 w 512"/>
              <a:gd name="T1" fmla="*/ 19 h 765"/>
              <a:gd name="T2" fmla="*/ 17 w 512"/>
              <a:gd name="T3" fmla="*/ 17 h 765"/>
              <a:gd name="T4" fmla="*/ 43 w 512"/>
              <a:gd name="T5" fmla="*/ 27 h 765"/>
              <a:gd name="T6" fmla="*/ 65 w 512"/>
              <a:gd name="T7" fmla="*/ 27 h 765"/>
              <a:gd name="T8" fmla="*/ 95 w 512"/>
              <a:gd name="T9" fmla="*/ 43 h 765"/>
              <a:gd name="T10" fmla="*/ 167 w 512"/>
              <a:gd name="T11" fmla="*/ 106 h 765"/>
              <a:gd name="T12" fmla="*/ 245 w 512"/>
              <a:gd name="T13" fmla="*/ 208 h 765"/>
              <a:gd name="T14" fmla="*/ 296 w 512"/>
              <a:gd name="T15" fmla="*/ 280 h 765"/>
              <a:gd name="T16" fmla="*/ 327 w 512"/>
              <a:gd name="T17" fmla="*/ 313 h 765"/>
              <a:gd name="T18" fmla="*/ 339 w 512"/>
              <a:gd name="T19" fmla="*/ 340 h 765"/>
              <a:gd name="T20" fmla="*/ 374 w 512"/>
              <a:gd name="T21" fmla="*/ 391 h 765"/>
              <a:gd name="T22" fmla="*/ 431 w 512"/>
              <a:gd name="T23" fmla="*/ 458 h 765"/>
              <a:gd name="T24" fmla="*/ 471 w 512"/>
              <a:gd name="T25" fmla="*/ 526 h 765"/>
              <a:gd name="T26" fmla="*/ 494 w 512"/>
              <a:gd name="T27" fmla="*/ 571 h 765"/>
              <a:gd name="T28" fmla="*/ 326 w 512"/>
              <a:gd name="T29" fmla="*/ 750 h 765"/>
              <a:gd name="T30" fmla="*/ 272 w 512"/>
              <a:gd name="T31" fmla="*/ 756 h 765"/>
              <a:gd name="T32" fmla="*/ 116 w 512"/>
              <a:gd name="T33" fmla="*/ 745 h 765"/>
              <a:gd name="T34" fmla="*/ 19 w 512"/>
              <a:gd name="T35" fmla="*/ 745 h 765"/>
              <a:gd name="T36" fmla="*/ 49 w 512"/>
              <a:gd name="T37" fmla="*/ 513 h 765"/>
              <a:gd name="T38" fmla="*/ 5 w 512"/>
              <a:gd name="T39" fmla="*/ 23 h 765"/>
              <a:gd name="T40" fmla="*/ 23 w 512"/>
              <a:gd name="T41" fmla="*/ 19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2" h="765">
                <a:moveTo>
                  <a:pt x="23" y="19"/>
                </a:moveTo>
                <a:cubicBezTo>
                  <a:pt x="20" y="2"/>
                  <a:pt x="14" y="16"/>
                  <a:pt x="17" y="17"/>
                </a:cubicBezTo>
                <a:cubicBezTo>
                  <a:pt x="20" y="18"/>
                  <a:pt x="35" y="25"/>
                  <a:pt x="43" y="27"/>
                </a:cubicBezTo>
                <a:cubicBezTo>
                  <a:pt x="61" y="29"/>
                  <a:pt x="48" y="21"/>
                  <a:pt x="65" y="27"/>
                </a:cubicBezTo>
                <a:cubicBezTo>
                  <a:pt x="80" y="32"/>
                  <a:pt x="83" y="33"/>
                  <a:pt x="95" y="43"/>
                </a:cubicBezTo>
                <a:cubicBezTo>
                  <a:pt x="123" y="64"/>
                  <a:pt x="138" y="88"/>
                  <a:pt x="167" y="106"/>
                </a:cubicBezTo>
                <a:cubicBezTo>
                  <a:pt x="180" y="144"/>
                  <a:pt x="215" y="179"/>
                  <a:pt x="245" y="208"/>
                </a:cubicBezTo>
                <a:cubicBezTo>
                  <a:pt x="259" y="248"/>
                  <a:pt x="272" y="246"/>
                  <a:pt x="296" y="280"/>
                </a:cubicBezTo>
                <a:cubicBezTo>
                  <a:pt x="304" y="292"/>
                  <a:pt x="315" y="306"/>
                  <a:pt x="327" y="313"/>
                </a:cubicBezTo>
                <a:cubicBezTo>
                  <a:pt x="333" y="317"/>
                  <a:pt x="339" y="340"/>
                  <a:pt x="339" y="340"/>
                </a:cubicBezTo>
                <a:cubicBezTo>
                  <a:pt x="348" y="366"/>
                  <a:pt x="360" y="368"/>
                  <a:pt x="374" y="391"/>
                </a:cubicBezTo>
                <a:cubicBezTo>
                  <a:pt x="386" y="409"/>
                  <a:pt x="416" y="440"/>
                  <a:pt x="431" y="458"/>
                </a:cubicBezTo>
                <a:cubicBezTo>
                  <a:pt x="450" y="482"/>
                  <a:pt x="447" y="510"/>
                  <a:pt x="471" y="526"/>
                </a:cubicBezTo>
                <a:cubicBezTo>
                  <a:pt x="480" y="553"/>
                  <a:pt x="494" y="532"/>
                  <a:pt x="494" y="571"/>
                </a:cubicBezTo>
                <a:cubicBezTo>
                  <a:pt x="494" y="765"/>
                  <a:pt x="512" y="743"/>
                  <a:pt x="326" y="750"/>
                </a:cubicBezTo>
                <a:cubicBezTo>
                  <a:pt x="308" y="752"/>
                  <a:pt x="290" y="757"/>
                  <a:pt x="272" y="756"/>
                </a:cubicBezTo>
                <a:cubicBezTo>
                  <a:pt x="220" y="755"/>
                  <a:pt x="116" y="745"/>
                  <a:pt x="116" y="745"/>
                </a:cubicBezTo>
                <a:cubicBezTo>
                  <a:pt x="75" y="731"/>
                  <a:pt x="60" y="731"/>
                  <a:pt x="19" y="745"/>
                </a:cubicBezTo>
                <a:cubicBezTo>
                  <a:pt x="0" y="646"/>
                  <a:pt x="28" y="594"/>
                  <a:pt x="49" y="513"/>
                </a:cubicBezTo>
                <a:cubicBezTo>
                  <a:pt x="13" y="288"/>
                  <a:pt x="9" y="166"/>
                  <a:pt x="5" y="23"/>
                </a:cubicBezTo>
                <a:cubicBezTo>
                  <a:pt x="4" y="0"/>
                  <a:pt x="44" y="19"/>
                  <a:pt x="23" y="19"/>
                </a:cubicBezTo>
                <a:close/>
              </a:path>
            </a:pathLst>
          </a:cu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130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81000"/>
            <a:ext cx="6781800" cy="838200"/>
          </a:xfrm>
        </p:spPr>
        <p:txBody>
          <a:bodyPr/>
          <a:lstStyle/>
          <a:p>
            <a:pPr defTabSz="914400"/>
            <a:r>
              <a:rPr lang="en-US"/>
              <a:t>The Standard Normal Table</a:t>
            </a:r>
          </a:p>
        </p:txBody>
      </p:sp>
      <p:sp>
        <p:nvSpPr>
          <p:cNvPr id="31130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828800"/>
            <a:ext cx="7391400" cy="1981200"/>
          </a:xfrm>
        </p:spPr>
        <p:txBody>
          <a:bodyPr/>
          <a:lstStyle/>
          <a:p>
            <a:pPr marL="0" indent="0" defTabSz="914400"/>
            <a:r>
              <a:rPr lang="en-US" sz="2700"/>
              <a:t>  </a:t>
            </a:r>
            <a:r>
              <a:rPr lang="en-US"/>
              <a:t>The Standard Normal table in the textbook 	</a:t>
            </a:r>
            <a:r>
              <a:rPr lang="en-US">
                <a:solidFill>
                  <a:schemeClr val="folHlink"/>
                </a:solidFill>
              </a:rPr>
              <a:t>(Appendix D)</a:t>
            </a:r>
            <a:r>
              <a:rPr lang="en-US"/>
              <a:t> </a:t>
            </a:r>
          </a:p>
          <a:p>
            <a:pPr marL="0" indent="0" defTabSz="914400">
              <a:buFont typeface="Wingdings" pitchFamily="2" charset="2"/>
              <a:buNone/>
            </a:pPr>
            <a:r>
              <a:rPr lang="en-US"/>
              <a:t>    gives the probability from the mean (zero)</a:t>
            </a:r>
          </a:p>
          <a:p>
            <a:pPr marL="0" indent="0" defTabSz="914400">
              <a:buFont typeface="Wingdings" pitchFamily="2" charset="2"/>
              <a:buNone/>
            </a:pPr>
            <a:r>
              <a:rPr lang="en-US"/>
              <a:t>    up to a desired value for z</a:t>
            </a:r>
          </a:p>
        </p:txBody>
      </p:sp>
      <p:sp>
        <p:nvSpPr>
          <p:cNvPr id="311302" name="Freeform 6"/>
          <p:cNvSpPr>
            <a:spLocks/>
          </p:cNvSpPr>
          <p:nvPr/>
        </p:nvSpPr>
        <p:spPr bwMode="auto">
          <a:xfrm>
            <a:off x="4419600" y="4184650"/>
            <a:ext cx="1400175" cy="1149350"/>
          </a:xfrm>
          <a:custGeom>
            <a:avLst/>
            <a:gdLst>
              <a:gd name="T0" fmla="*/ 0 w 882"/>
              <a:gd name="T1" fmla="*/ 724 h 724"/>
              <a:gd name="T2" fmla="*/ 95 w 882"/>
              <a:gd name="T3" fmla="*/ 716 h 724"/>
              <a:gd name="T4" fmla="*/ 142 w 882"/>
              <a:gd name="T5" fmla="*/ 708 h 724"/>
              <a:gd name="T6" fmla="*/ 189 w 882"/>
              <a:gd name="T7" fmla="*/ 695 h 724"/>
              <a:gd name="T8" fmla="*/ 237 w 882"/>
              <a:gd name="T9" fmla="*/ 679 h 724"/>
              <a:gd name="T10" fmla="*/ 284 w 882"/>
              <a:gd name="T11" fmla="*/ 657 h 724"/>
              <a:gd name="T12" fmla="*/ 331 w 882"/>
              <a:gd name="T13" fmla="*/ 627 h 724"/>
              <a:gd name="T14" fmla="*/ 426 w 882"/>
              <a:gd name="T15" fmla="*/ 544 h 724"/>
              <a:gd name="T16" fmla="*/ 521 w 882"/>
              <a:gd name="T17" fmla="*/ 426 h 724"/>
              <a:gd name="T18" fmla="*/ 616 w 882"/>
              <a:gd name="T19" fmla="*/ 285 h 724"/>
              <a:gd name="T20" fmla="*/ 663 w 882"/>
              <a:gd name="T21" fmla="*/ 213 h 724"/>
              <a:gd name="T22" fmla="*/ 710 w 882"/>
              <a:gd name="T23" fmla="*/ 146 h 724"/>
              <a:gd name="T24" fmla="*/ 757 w 882"/>
              <a:gd name="T25" fmla="*/ 87 h 724"/>
              <a:gd name="T26" fmla="*/ 805 w 882"/>
              <a:gd name="T27" fmla="*/ 42 h 724"/>
              <a:gd name="T28" fmla="*/ 852 w 882"/>
              <a:gd name="T29" fmla="*/ 13 h 724"/>
              <a:gd name="T30" fmla="*/ 882 w 882"/>
              <a:gd name="T31" fmla="*/ 0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82" h="724">
                <a:moveTo>
                  <a:pt x="0" y="724"/>
                </a:moveTo>
                <a:lnTo>
                  <a:pt x="95" y="716"/>
                </a:lnTo>
                <a:lnTo>
                  <a:pt x="142" y="708"/>
                </a:lnTo>
                <a:lnTo>
                  <a:pt x="189" y="695"/>
                </a:lnTo>
                <a:lnTo>
                  <a:pt x="237" y="679"/>
                </a:lnTo>
                <a:lnTo>
                  <a:pt x="284" y="657"/>
                </a:lnTo>
                <a:lnTo>
                  <a:pt x="331" y="627"/>
                </a:lnTo>
                <a:lnTo>
                  <a:pt x="426" y="544"/>
                </a:lnTo>
                <a:lnTo>
                  <a:pt x="521" y="426"/>
                </a:lnTo>
                <a:lnTo>
                  <a:pt x="616" y="285"/>
                </a:lnTo>
                <a:lnTo>
                  <a:pt x="663" y="213"/>
                </a:lnTo>
                <a:lnTo>
                  <a:pt x="710" y="146"/>
                </a:lnTo>
                <a:lnTo>
                  <a:pt x="757" y="87"/>
                </a:lnTo>
                <a:lnTo>
                  <a:pt x="805" y="42"/>
                </a:lnTo>
                <a:lnTo>
                  <a:pt x="852" y="13"/>
                </a:lnTo>
                <a:lnTo>
                  <a:pt x="882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1313" name="Line 17"/>
          <p:cNvSpPr>
            <a:spLocks noChangeShapeType="1"/>
          </p:cNvSpPr>
          <p:nvPr/>
        </p:nvSpPr>
        <p:spPr bwMode="auto">
          <a:xfrm>
            <a:off x="7340600" y="5268913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1325" name="Rectangle 29"/>
          <p:cNvSpPr>
            <a:spLocks noChangeArrowheads="1"/>
          </p:cNvSpPr>
          <p:nvPr/>
        </p:nvSpPr>
        <p:spPr bwMode="auto">
          <a:xfrm>
            <a:off x="7467600" y="5334000"/>
            <a:ext cx="333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b="1">
                <a:solidFill>
                  <a:srgbClr val="339933"/>
                </a:solidFill>
              </a:rPr>
              <a:t>z</a:t>
            </a:r>
          </a:p>
        </p:txBody>
      </p:sp>
      <p:sp>
        <p:nvSpPr>
          <p:cNvPr id="311327" name="Rectangle 31"/>
          <p:cNvSpPr>
            <a:spLocks noChangeArrowheads="1"/>
          </p:cNvSpPr>
          <p:nvPr/>
        </p:nvSpPr>
        <p:spPr bwMode="auto">
          <a:xfrm>
            <a:off x="5638800" y="5410200"/>
            <a:ext cx="4794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b="1">
                <a:solidFill>
                  <a:srgbClr val="339933"/>
                </a:solidFill>
              </a:rPr>
              <a:t>0</a:t>
            </a:r>
          </a:p>
        </p:txBody>
      </p:sp>
      <p:sp>
        <p:nvSpPr>
          <p:cNvPr id="311328" name="Rectangle 32"/>
          <p:cNvSpPr>
            <a:spLocks noChangeArrowheads="1"/>
          </p:cNvSpPr>
          <p:nvPr/>
        </p:nvSpPr>
        <p:spPr bwMode="auto">
          <a:xfrm>
            <a:off x="6172200" y="5410200"/>
            <a:ext cx="9906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b="1">
                <a:solidFill>
                  <a:srgbClr val="339933"/>
                </a:solidFill>
              </a:rPr>
              <a:t>2.00</a:t>
            </a:r>
          </a:p>
        </p:txBody>
      </p:sp>
      <p:sp>
        <p:nvSpPr>
          <p:cNvPr id="311330" name="Line 34"/>
          <p:cNvSpPr>
            <a:spLocks noChangeShapeType="1"/>
          </p:cNvSpPr>
          <p:nvPr/>
        </p:nvSpPr>
        <p:spPr bwMode="auto">
          <a:xfrm>
            <a:off x="5791200" y="5334000"/>
            <a:ext cx="762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1331" name="Line 35"/>
          <p:cNvSpPr>
            <a:spLocks noChangeShapeType="1"/>
          </p:cNvSpPr>
          <p:nvPr/>
        </p:nvSpPr>
        <p:spPr bwMode="auto">
          <a:xfrm>
            <a:off x="5791200" y="5334000"/>
            <a:ext cx="762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1332" name="Line 36"/>
          <p:cNvSpPr>
            <a:spLocks noChangeShapeType="1"/>
          </p:cNvSpPr>
          <p:nvPr/>
        </p:nvSpPr>
        <p:spPr bwMode="auto">
          <a:xfrm>
            <a:off x="5791200" y="5334000"/>
            <a:ext cx="762000" cy="0"/>
          </a:xfrm>
          <a:prstGeom prst="line">
            <a:avLst/>
          </a:prstGeom>
          <a:noFill/>
          <a:ln w="152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1333" name="Text Box 37"/>
          <p:cNvSpPr txBox="1">
            <a:spLocks noChangeArrowheads="1"/>
          </p:cNvSpPr>
          <p:nvPr/>
        </p:nvSpPr>
        <p:spPr bwMode="auto">
          <a:xfrm>
            <a:off x="6629400" y="4038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b="1"/>
              <a:t>.4772</a:t>
            </a:r>
          </a:p>
        </p:txBody>
      </p:sp>
      <p:sp>
        <p:nvSpPr>
          <p:cNvPr id="311334" name="Line 38"/>
          <p:cNvSpPr>
            <a:spLocks noChangeShapeType="1"/>
          </p:cNvSpPr>
          <p:nvPr/>
        </p:nvSpPr>
        <p:spPr bwMode="auto">
          <a:xfrm flipH="1">
            <a:off x="6172200" y="4495800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1341" name="Freeform 45"/>
          <p:cNvSpPr>
            <a:spLocks/>
          </p:cNvSpPr>
          <p:nvPr/>
        </p:nvSpPr>
        <p:spPr bwMode="auto">
          <a:xfrm>
            <a:off x="5832475" y="4187825"/>
            <a:ext cx="1384300" cy="1139825"/>
          </a:xfrm>
          <a:custGeom>
            <a:avLst/>
            <a:gdLst>
              <a:gd name="T0" fmla="*/ 872 w 872"/>
              <a:gd name="T1" fmla="*/ 718 h 718"/>
              <a:gd name="T2" fmla="*/ 777 w 872"/>
              <a:gd name="T3" fmla="*/ 710 h 718"/>
              <a:gd name="T4" fmla="*/ 730 w 872"/>
              <a:gd name="T5" fmla="*/ 702 h 718"/>
              <a:gd name="T6" fmla="*/ 683 w 872"/>
              <a:gd name="T7" fmla="*/ 689 h 718"/>
              <a:gd name="T8" fmla="*/ 635 w 872"/>
              <a:gd name="T9" fmla="*/ 673 h 718"/>
              <a:gd name="T10" fmla="*/ 587 w 872"/>
              <a:gd name="T11" fmla="*/ 651 h 718"/>
              <a:gd name="T12" fmla="*/ 540 w 872"/>
              <a:gd name="T13" fmla="*/ 621 h 718"/>
              <a:gd name="T14" fmla="*/ 445 w 872"/>
              <a:gd name="T15" fmla="*/ 538 h 718"/>
              <a:gd name="T16" fmla="*/ 350 w 872"/>
              <a:gd name="T17" fmla="*/ 420 h 718"/>
              <a:gd name="T18" fmla="*/ 256 w 872"/>
              <a:gd name="T19" fmla="*/ 279 h 718"/>
              <a:gd name="T20" fmla="*/ 208 w 872"/>
              <a:gd name="T21" fmla="*/ 207 h 718"/>
              <a:gd name="T22" fmla="*/ 161 w 872"/>
              <a:gd name="T23" fmla="*/ 140 h 718"/>
              <a:gd name="T24" fmla="*/ 114 w 872"/>
              <a:gd name="T25" fmla="*/ 81 h 718"/>
              <a:gd name="T26" fmla="*/ 66 w 872"/>
              <a:gd name="T27" fmla="*/ 36 h 718"/>
              <a:gd name="T28" fmla="*/ 18 w 872"/>
              <a:gd name="T29" fmla="*/ 10 h 718"/>
              <a:gd name="T30" fmla="*/ 0 w 872"/>
              <a:gd name="T31" fmla="*/ 0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72" h="718">
                <a:moveTo>
                  <a:pt x="872" y="718"/>
                </a:moveTo>
                <a:lnTo>
                  <a:pt x="777" y="710"/>
                </a:lnTo>
                <a:lnTo>
                  <a:pt x="730" y="702"/>
                </a:lnTo>
                <a:lnTo>
                  <a:pt x="683" y="689"/>
                </a:lnTo>
                <a:lnTo>
                  <a:pt x="635" y="673"/>
                </a:lnTo>
                <a:lnTo>
                  <a:pt x="587" y="651"/>
                </a:lnTo>
                <a:lnTo>
                  <a:pt x="540" y="621"/>
                </a:lnTo>
                <a:lnTo>
                  <a:pt x="445" y="538"/>
                </a:lnTo>
                <a:lnTo>
                  <a:pt x="350" y="420"/>
                </a:lnTo>
                <a:lnTo>
                  <a:pt x="256" y="279"/>
                </a:lnTo>
                <a:lnTo>
                  <a:pt x="208" y="207"/>
                </a:lnTo>
                <a:lnTo>
                  <a:pt x="161" y="140"/>
                </a:lnTo>
                <a:lnTo>
                  <a:pt x="114" y="81"/>
                </a:lnTo>
                <a:lnTo>
                  <a:pt x="66" y="36"/>
                </a:lnTo>
                <a:lnTo>
                  <a:pt x="18" y="10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1338" name="Freeform 42"/>
          <p:cNvSpPr>
            <a:spLocks/>
          </p:cNvSpPr>
          <p:nvPr/>
        </p:nvSpPr>
        <p:spPr bwMode="auto">
          <a:xfrm>
            <a:off x="4114800" y="5410200"/>
            <a:ext cx="3422650" cy="1588"/>
          </a:xfrm>
          <a:custGeom>
            <a:avLst/>
            <a:gdLst>
              <a:gd name="T0" fmla="*/ 0 w 2156"/>
              <a:gd name="T1" fmla="*/ 0 h 1"/>
              <a:gd name="T2" fmla="*/ 72 w 2156"/>
              <a:gd name="T3" fmla="*/ 1 h 1"/>
              <a:gd name="T4" fmla="*/ 2156 w 2156"/>
              <a:gd name="T5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6" h="1">
                <a:moveTo>
                  <a:pt x="0" y="0"/>
                </a:moveTo>
                <a:lnTo>
                  <a:pt x="72" y="1"/>
                </a:lnTo>
                <a:lnTo>
                  <a:pt x="2156" y="1"/>
                </a:lnTo>
              </a:path>
            </a:pathLst>
          </a:custGeom>
          <a:noFill/>
          <a:ln w="25400" cap="rnd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1343" name="Rectangle 47"/>
          <p:cNvSpPr>
            <a:spLocks noChangeArrowheads="1"/>
          </p:cNvSpPr>
          <p:nvPr/>
        </p:nvSpPr>
        <p:spPr bwMode="auto">
          <a:xfrm>
            <a:off x="838200" y="4191000"/>
            <a:ext cx="3429000" cy="904875"/>
          </a:xfrm>
          <a:prstGeom prst="rect">
            <a:avLst/>
          </a:prstGeom>
          <a:solidFill>
            <a:srgbClr val="FFFFC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Example:</a:t>
            </a:r>
            <a:r>
              <a:rPr lang="en-US"/>
              <a:t> 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/>
              <a:t>P(0 &lt; z &lt; 2.00) = .4772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61655BC5-0FC3-494D-B524-3FCBF16472C2}" type="slidenum">
              <a:rPr lang="en-US"/>
              <a:pPr/>
              <a:t>58</a:t>
            </a:fld>
            <a:endParaRPr lang="en-US"/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356371" name="Rectangle 19"/>
          <p:cNvSpPr>
            <a:spLocks noChangeArrowheads="1"/>
          </p:cNvSpPr>
          <p:nvPr/>
        </p:nvSpPr>
        <p:spPr bwMode="auto">
          <a:xfrm>
            <a:off x="4038600" y="2743200"/>
            <a:ext cx="2590800" cy="533400"/>
          </a:xfrm>
          <a:prstGeom prst="rect">
            <a:avLst/>
          </a:prstGeom>
          <a:solidFill>
            <a:srgbClr val="B8FAC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56370" name="Rectangle 18"/>
          <p:cNvSpPr>
            <a:spLocks noChangeArrowheads="1"/>
          </p:cNvSpPr>
          <p:nvPr/>
        </p:nvSpPr>
        <p:spPr bwMode="auto">
          <a:xfrm>
            <a:off x="3276600" y="3352800"/>
            <a:ext cx="533400" cy="1828800"/>
          </a:xfrm>
          <a:prstGeom prst="rect">
            <a:avLst/>
          </a:prstGeom>
          <a:solidFill>
            <a:srgbClr val="8ED8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47800" y="304800"/>
            <a:ext cx="6781800" cy="838200"/>
          </a:xfrm>
        </p:spPr>
        <p:txBody>
          <a:bodyPr/>
          <a:lstStyle/>
          <a:p>
            <a:pPr defTabSz="914400"/>
            <a:r>
              <a:rPr lang="en-US"/>
              <a:t>The Standard Normal Table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00600" y="4114800"/>
            <a:ext cx="3657600" cy="1600200"/>
          </a:xfrm>
        </p:spPr>
        <p:txBody>
          <a:bodyPr/>
          <a:lstStyle/>
          <a:p>
            <a:pPr marL="571500" indent="-571500" defTabSz="914400">
              <a:buFont typeface="Wingdings" pitchFamily="2" charset="2"/>
              <a:buNone/>
            </a:pPr>
            <a:r>
              <a:rPr lang="en-US" sz="2300"/>
              <a:t>      </a:t>
            </a:r>
            <a:r>
              <a:rPr lang="en-US" sz="2400"/>
              <a:t>The value within the table gives the </a:t>
            </a:r>
            <a:r>
              <a:rPr lang="en-US" sz="2400">
                <a:solidFill>
                  <a:srgbClr val="FF3300"/>
                </a:solidFill>
              </a:rPr>
              <a:t>probability </a:t>
            </a:r>
            <a:r>
              <a:rPr lang="en-US" sz="2400"/>
              <a:t>from z = </a:t>
            </a:r>
            <a:r>
              <a:rPr lang="en-US" sz="2400">
                <a:sym typeface="Arial" pitchFamily="34" charset="0"/>
              </a:rPr>
              <a:t>0</a:t>
            </a:r>
            <a:r>
              <a:rPr lang="en-US" sz="2400"/>
              <a:t> up to the desired z value</a:t>
            </a:r>
          </a:p>
        </p:txBody>
      </p:sp>
      <p:graphicFrame>
        <p:nvGraphicFramePr>
          <p:cNvPr id="356356" name="Object 4"/>
          <p:cNvGraphicFramePr>
            <a:graphicFrameLocks noChangeAspect="1"/>
          </p:cNvGraphicFramePr>
          <p:nvPr/>
        </p:nvGraphicFramePr>
        <p:xfrm>
          <a:off x="3276600" y="2819400"/>
          <a:ext cx="3679825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78" name="Document" r:id="rId3" imgW="6097922" imgH="3956103" progId="Word.Document.8">
                  <p:embed/>
                </p:oleObj>
              </mc:Choice>
              <mc:Fallback>
                <p:oleObj name="Document" r:id="rId3" imgW="6097922" imgH="3956103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819400"/>
                        <a:ext cx="3679825" cy="238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57" name="Line 5"/>
          <p:cNvSpPr>
            <a:spLocks noChangeShapeType="1"/>
          </p:cNvSpPr>
          <p:nvPr/>
        </p:nvSpPr>
        <p:spPr bwMode="auto">
          <a:xfrm flipH="1" flipV="1">
            <a:off x="4876800" y="5029200"/>
            <a:ext cx="457200" cy="76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56360" name="Text Box 8"/>
          <p:cNvSpPr txBox="1">
            <a:spLocks noChangeArrowheads="1"/>
          </p:cNvSpPr>
          <p:nvPr/>
        </p:nvSpPr>
        <p:spPr bwMode="auto">
          <a:xfrm>
            <a:off x="4114800" y="48006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800" b="1">
                <a:solidFill>
                  <a:srgbClr val="FF3300"/>
                </a:solidFill>
              </a:rPr>
              <a:t>.4772</a:t>
            </a:r>
          </a:p>
        </p:txBody>
      </p:sp>
      <p:sp>
        <p:nvSpPr>
          <p:cNvPr id="356361" name="Text Box 9"/>
          <p:cNvSpPr txBox="1">
            <a:spLocks noChangeArrowheads="1"/>
          </p:cNvSpPr>
          <p:nvPr/>
        </p:nvSpPr>
        <p:spPr bwMode="auto">
          <a:xfrm>
            <a:off x="3200400" y="56388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000">
                <a:solidFill>
                  <a:schemeClr val="bg1"/>
                </a:solidFill>
              </a:rPr>
              <a:t>2.0</a:t>
            </a:r>
          </a:p>
        </p:txBody>
      </p:sp>
      <p:sp>
        <p:nvSpPr>
          <p:cNvPr id="356362" name="Text Box 10"/>
          <p:cNvSpPr txBox="1">
            <a:spLocks noChangeArrowheads="1"/>
          </p:cNvSpPr>
          <p:nvPr/>
        </p:nvSpPr>
        <p:spPr bwMode="auto">
          <a:xfrm>
            <a:off x="1295400" y="5638800"/>
            <a:ext cx="3505200" cy="466725"/>
          </a:xfrm>
          <a:prstGeom prst="rect">
            <a:avLst/>
          </a:prstGeom>
          <a:solidFill>
            <a:srgbClr val="FFFFC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P(</a:t>
            </a:r>
            <a:r>
              <a:rPr lang="en-US" b="1">
                <a:solidFill>
                  <a:schemeClr val="bg2"/>
                </a:solidFill>
                <a:sym typeface="Arial" pitchFamily="34" charset="0"/>
              </a:rPr>
              <a:t>0</a:t>
            </a:r>
            <a:r>
              <a:rPr lang="en-US" b="1">
                <a:solidFill>
                  <a:schemeClr val="bg2"/>
                </a:solidFill>
              </a:rPr>
              <a:t> &lt; z &lt; 2.00) =</a:t>
            </a:r>
            <a:r>
              <a:rPr lang="en-US" b="1">
                <a:solidFill>
                  <a:srgbClr val="FF3300"/>
                </a:solidFill>
              </a:rPr>
              <a:t> .4772</a:t>
            </a:r>
          </a:p>
        </p:txBody>
      </p:sp>
      <p:sp>
        <p:nvSpPr>
          <p:cNvPr id="356363" name="Rectangle 11"/>
          <p:cNvSpPr>
            <a:spLocks noChangeArrowheads="1"/>
          </p:cNvSpPr>
          <p:nvPr/>
        </p:nvSpPr>
        <p:spPr bwMode="auto">
          <a:xfrm>
            <a:off x="381000" y="3429000"/>
            <a:ext cx="2819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/>
          <a:p>
            <a:pPr marL="571500" indent="-5715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300"/>
              <a:t>      </a:t>
            </a:r>
            <a:r>
              <a:rPr lang="en-US"/>
              <a:t>The </a:t>
            </a:r>
            <a:r>
              <a:rPr lang="en-US">
                <a:solidFill>
                  <a:schemeClr val="folHlink"/>
                </a:solidFill>
              </a:rPr>
              <a:t>row </a:t>
            </a:r>
            <a:r>
              <a:rPr lang="en-US"/>
              <a:t>shows the value of z to the first decimal point</a:t>
            </a:r>
          </a:p>
        </p:txBody>
      </p:sp>
      <p:sp>
        <p:nvSpPr>
          <p:cNvPr id="356364" name="Rectangle 12"/>
          <p:cNvSpPr>
            <a:spLocks noChangeArrowheads="1"/>
          </p:cNvSpPr>
          <p:nvPr/>
        </p:nvSpPr>
        <p:spPr bwMode="auto">
          <a:xfrm>
            <a:off x="3581400" y="1828800"/>
            <a:ext cx="4800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/>
          <a:p>
            <a:pPr marL="571500" indent="-5715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300"/>
              <a:t>      </a:t>
            </a:r>
            <a:r>
              <a:rPr lang="en-US"/>
              <a:t>The </a:t>
            </a:r>
            <a:r>
              <a:rPr lang="en-US">
                <a:solidFill>
                  <a:srgbClr val="339933"/>
                </a:solidFill>
              </a:rPr>
              <a:t>column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/>
              <a:t>gives the value of z to the second decimal point</a:t>
            </a:r>
          </a:p>
        </p:txBody>
      </p:sp>
      <p:sp>
        <p:nvSpPr>
          <p:cNvPr id="356365" name="Line 13"/>
          <p:cNvSpPr>
            <a:spLocks noChangeShapeType="1"/>
          </p:cNvSpPr>
          <p:nvPr/>
        </p:nvSpPr>
        <p:spPr bwMode="auto">
          <a:xfrm>
            <a:off x="4419600" y="3200400"/>
            <a:ext cx="0" cy="1600200"/>
          </a:xfrm>
          <a:prstGeom prst="line">
            <a:avLst/>
          </a:prstGeom>
          <a:noFill/>
          <a:ln w="28575" cap="rnd">
            <a:solidFill>
              <a:schemeClr val="bg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56366" name="Line 14"/>
          <p:cNvSpPr>
            <a:spLocks noChangeShapeType="1"/>
          </p:cNvSpPr>
          <p:nvPr/>
        </p:nvSpPr>
        <p:spPr bwMode="auto">
          <a:xfrm>
            <a:off x="3810000" y="4953000"/>
            <a:ext cx="381000" cy="0"/>
          </a:xfrm>
          <a:prstGeom prst="line">
            <a:avLst/>
          </a:prstGeom>
          <a:noFill/>
          <a:ln w="28575" cap="rnd">
            <a:solidFill>
              <a:schemeClr val="bg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56367" name="Text Box 15"/>
          <p:cNvSpPr txBox="1">
            <a:spLocks noChangeArrowheads="1"/>
          </p:cNvSpPr>
          <p:nvPr/>
        </p:nvSpPr>
        <p:spPr bwMode="auto">
          <a:xfrm>
            <a:off x="3124200" y="4800600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folHlink"/>
                </a:solidFill>
              </a:rPr>
              <a:t>2.0</a:t>
            </a:r>
          </a:p>
        </p:txBody>
      </p:sp>
      <p:sp>
        <p:nvSpPr>
          <p:cNvPr id="356368" name="Text Box 16"/>
          <p:cNvSpPr txBox="1">
            <a:spLocks noChangeArrowheads="1"/>
          </p:cNvSpPr>
          <p:nvPr/>
        </p:nvSpPr>
        <p:spPr bwMode="auto">
          <a:xfrm>
            <a:off x="3352800" y="4191000"/>
            <a:ext cx="38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40000"/>
              </a:lnSpc>
              <a:spcBef>
                <a:spcPct val="15000"/>
              </a:spcBef>
            </a:pPr>
            <a:r>
              <a:rPr lang="en-US">
                <a:solidFill>
                  <a:schemeClr val="folHlink"/>
                </a:solidFill>
              </a:rPr>
              <a:t>.</a:t>
            </a:r>
          </a:p>
          <a:p>
            <a:pPr>
              <a:lnSpc>
                <a:spcPct val="40000"/>
              </a:lnSpc>
              <a:spcBef>
                <a:spcPct val="15000"/>
              </a:spcBef>
            </a:pPr>
            <a:r>
              <a:rPr lang="en-US">
                <a:solidFill>
                  <a:schemeClr val="folHlink"/>
                </a:solidFill>
              </a:rPr>
              <a:t>.</a:t>
            </a:r>
          </a:p>
          <a:p>
            <a:pPr>
              <a:lnSpc>
                <a:spcPct val="40000"/>
              </a:lnSpc>
              <a:spcBef>
                <a:spcPct val="15000"/>
              </a:spcBef>
            </a:pPr>
            <a:r>
              <a:rPr lang="en-US">
                <a:solidFill>
                  <a:schemeClr val="folHlink"/>
                </a:solidFill>
              </a:rPr>
              <a:t>.</a:t>
            </a:r>
          </a:p>
        </p:txBody>
      </p:sp>
      <p:sp>
        <p:nvSpPr>
          <p:cNvPr id="356369" name="Text Box 17"/>
          <p:cNvSpPr txBox="1">
            <a:spLocks noChangeArrowheads="1"/>
          </p:cNvSpPr>
          <p:nvPr/>
        </p:nvSpPr>
        <p:spPr bwMode="auto">
          <a:xfrm>
            <a:off x="7467600" y="11430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  <a:latin typeface="Tahoma" pitchFamily="34" charset="0"/>
              </a:rPr>
              <a:t>(continued)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829542CA-586E-4043-9DBD-D630BF2E9F6F}" type="slidenum">
              <a:rPr lang="en-US"/>
              <a:pPr/>
              <a:t>59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6781800" cy="1143000"/>
          </a:xfrm>
        </p:spPr>
        <p:txBody>
          <a:bodyPr/>
          <a:lstStyle/>
          <a:p>
            <a:pPr defTabSz="914400">
              <a:lnSpc>
                <a:spcPct val="85000"/>
              </a:lnSpc>
            </a:pPr>
            <a:r>
              <a:rPr lang="en-US"/>
              <a:t>General Procedure for Finding Probabilities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990600" y="3048000"/>
            <a:ext cx="7162800" cy="3200400"/>
          </a:xfrm>
        </p:spPr>
        <p:txBody>
          <a:bodyPr/>
          <a:lstStyle/>
          <a:p>
            <a:pPr marL="0" indent="0" defTabSz="914400">
              <a:lnSpc>
                <a:spcPct val="95000"/>
              </a:lnSpc>
              <a:buSzPct val="80000"/>
            </a:pPr>
            <a:r>
              <a:rPr lang="en-US" sz="2400">
                <a:solidFill>
                  <a:srgbClr val="F8F8F8"/>
                </a:solidFill>
              </a:rPr>
              <a:t>  </a:t>
            </a:r>
            <a:r>
              <a:rPr lang="en-US"/>
              <a:t>Draw the normal curve for the problem in</a:t>
            </a:r>
          </a:p>
          <a:p>
            <a:pPr marL="0" indent="0" defTabSz="914400">
              <a:lnSpc>
                <a:spcPct val="95000"/>
              </a:lnSpc>
              <a:buFont typeface="Wingdings" pitchFamily="2" charset="2"/>
              <a:buNone/>
            </a:pPr>
            <a:r>
              <a:rPr lang="en-US"/>
              <a:t>              terms of x</a:t>
            </a:r>
          </a:p>
          <a:p>
            <a:pPr marL="0" indent="0" defTabSz="914400">
              <a:lnSpc>
                <a:spcPct val="95000"/>
              </a:lnSpc>
            </a:pPr>
            <a:endParaRPr lang="en-US"/>
          </a:p>
          <a:p>
            <a:pPr marL="0" indent="0" defTabSz="914400">
              <a:lnSpc>
                <a:spcPct val="55000"/>
              </a:lnSpc>
            </a:pPr>
            <a:r>
              <a:rPr lang="en-US"/>
              <a:t>  Translate x-values to z-values</a:t>
            </a:r>
          </a:p>
          <a:p>
            <a:pPr marL="0" indent="0" defTabSz="914400">
              <a:lnSpc>
                <a:spcPct val="95000"/>
              </a:lnSpc>
            </a:pPr>
            <a:endParaRPr lang="en-US"/>
          </a:p>
          <a:p>
            <a:pPr marL="0" indent="0" defTabSz="914400">
              <a:lnSpc>
                <a:spcPct val="95000"/>
              </a:lnSpc>
            </a:pPr>
            <a:r>
              <a:rPr lang="en-US"/>
              <a:t>  Use the Standard Normal Table</a:t>
            </a:r>
            <a:endParaRPr lang="en-US" sz="3200"/>
          </a:p>
        </p:txBody>
      </p:sp>
      <p:sp>
        <p:nvSpPr>
          <p:cNvPr id="354308" name="Text Box 4"/>
          <p:cNvSpPr txBox="1">
            <a:spLocks noChangeArrowheads="1"/>
          </p:cNvSpPr>
          <p:nvPr/>
        </p:nvSpPr>
        <p:spPr bwMode="auto">
          <a:xfrm>
            <a:off x="1066800" y="1828800"/>
            <a:ext cx="7010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800">
                <a:solidFill>
                  <a:schemeClr val="folHlink"/>
                </a:solidFill>
              </a:rPr>
              <a:t>To find  P(a &lt; x &lt; b)  when  x  is distributed normally: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3DEADD0C-ED5C-4B4C-9900-D812436F428D}" type="slidenum">
              <a:rPr lang="en-US"/>
              <a:pPr/>
              <a:t>6</a:t>
            </a:fld>
            <a:endParaRPr lang="en-US"/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225285" name="Line 5"/>
          <p:cNvSpPr>
            <a:spLocks noChangeShapeType="1"/>
          </p:cNvSpPr>
          <p:nvPr/>
        </p:nvSpPr>
        <p:spPr bwMode="auto">
          <a:xfrm flipH="1">
            <a:off x="1600200" y="5257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25286" name="Line 6"/>
          <p:cNvSpPr>
            <a:spLocks noChangeShapeType="1"/>
          </p:cNvSpPr>
          <p:nvPr/>
        </p:nvSpPr>
        <p:spPr bwMode="auto">
          <a:xfrm>
            <a:off x="-2057400" y="50292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25287" name="Line 7"/>
          <p:cNvSpPr>
            <a:spLocks noChangeShapeType="1"/>
          </p:cNvSpPr>
          <p:nvPr/>
        </p:nvSpPr>
        <p:spPr bwMode="auto">
          <a:xfrm flipH="1">
            <a:off x="1600200" y="59436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25288" name="Line 8"/>
          <p:cNvSpPr>
            <a:spLocks noChangeShapeType="1"/>
          </p:cNvSpPr>
          <p:nvPr/>
        </p:nvSpPr>
        <p:spPr bwMode="auto">
          <a:xfrm>
            <a:off x="-2057400" y="36576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25289" name="Line 9"/>
          <p:cNvSpPr>
            <a:spLocks noChangeShapeType="1"/>
          </p:cNvSpPr>
          <p:nvPr/>
        </p:nvSpPr>
        <p:spPr bwMode="auto">
          <a:xfrm flipH="1">
            <a:off x="1600200" y="45720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25290" name="Line 10"/>
          <p:cNvSpPr>
            <a:spLocks noChangeShapeType="1"/>
          </p:cNvSpPr>
          <p:nvPr/>
        </p:nvSpPr>
        <p:spPr bwMode="auto">
          <a:xfrm>
            <a:off x="2438400" y="2590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25292" name="Rectangle 12"/>
          <p:cNvSpPr>
            <a:spLocks noChangeArrowheads="1"/>
          </p:cNvSpPr>
          <p:nvPr/>
        </p:nvSpPr>
        <p:spPr bwMode="auto">
          <a:xfrm>
            <a:off x="457200" y="533400"/>
            <a:ext cx="82486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25293" name="Rectangle 13"/>
          <p:cNvSpPr>
            <a:spLocks noChangeArrowheads="1"/>
          </p:cNvSpPr>
          <p:nvPr/>
        </p:nvSpPr>
        <p:spPr bwMode="auto">
          <a:xfrm>
            <a:off x="1524000" y="457200"/>
            <a:ext cx="704532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4000">
                <a:solidFill>
                  <a:schemeClr val="tx2"/>
                </a:solidFill>
              </a:rPr>
              <a:t>The Binomial Distribution</a:t>
            </a:r>
          </a:p>
        </p:txBody>
      </p:sp>
      <p:sp>
        <p:nvSpPr>
          <p:cNvPr id="225295" name="Line 15"/>
          <p:cNvSpPr>
            <a:spLocks noChangeShapeType="1"/>
          </p:cNvSpPr>
          <p:nvPr/>
        </p:nvSpPr>
        <p:spPr bwMode="auto">
          <a:xfrm>
            <a:off x="2438400" y="2590800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25296" name="Line 16"/>
          <p:cNvSpPr>
            <a:spLocks noChangeShapeType="1"/>
          </p:cNvSpPr>
          <p:nvPr/>
        </p:nvSpPr>
        <p:spPr bwMode="auto">
          <a:xfrm>
            <a:off x="1600200" y="3962400"/>
            <a:ext cx="0" cy="198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25297" name="Line 17"/>
          <p:cNvSpPr>
            <a:spLocks noChangeShapeType="1"/>
          </p:cNvSpPr>
          <p:nvPr/>
        </p:nvSpPr>
        <p:spPr bwMode="auto">
          <a:xfrm>
            <a:off x="4343400" y="2438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25298" name="Rectangle 18"/>
          <p:cNvSpPr>
            <a:spLocks noChangeArrowheads="1"/>
          </p:cNvSpPr>
          <p:nvPr/>
        </p:nvSpPr>
        <p:spPr bwMode="auto">
          <a:xfrm>
            <a:off x="1828800" y="4343400"/>
            <a:ext cx="1676400" cy="466725"/>
          </a:xfrm>
          <a:prstGeom prst="rect">
            <a:avLst/>
          </a:prstGeom>
          <a:solidFill>
            <a:srgbClr val="BBD7FF"/>
          </a:solidFill>
          <a:ln w="12700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/>
              <a:t>Binomial</a:t>
            </a:r>
          </a:p>
        </p:txBody>
      </p:sp>
      <p:sp>
        <p:nvSpPr>
          <p:cNvPr id="225299" name="Rectangle 19"/>
          <p:cNvSpPr>
            <a:spLocks noChangeArrowheads="1"/>
          </p:cNvSpPr>
          <p:nvPr/>
        </p:nvSpPr>
        <p:spPr bwMode="auto">
          <a:xfrm>
            <a:off x="1828800" y="5715000"/>
            <a:ext cx="2590800" cy="466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D7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/>
              <a:t>Hypergeometric</a:t>
            </a:r>
          </a:p>
        </p:txBody>
      </p:sp>
      <p:sp>
        <p:nvSpPr>
          <p:cNvPr id="225300" name="Rectangle 20"/>
          <p:cNvSpPr>
            <a:spLocks noChangeArrowheads="1"/>
          </p:cNvSpPr>
          <p:nvPr/>
        </p:nvSpPr>
        <p:spPr bwMode="auto">
          <a:xfrm>
            <a:off x="1828800" y="5029200"/>
            <a:ext cx="1447800" cy="466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D7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/>
              <a:t>Poisson</a:t>
            </a:r>
          </a:p>
        </p:txBody>
      </p:sp>
      <p:sp>
        <p:nvSpPr>
          <p:cNvPr id="225301" name="Rectangle 21"/>
          <p:cNvSpPr>
            <a:spLocks noChangeArrowheads="1"/>
          </p:cNvSpPr>
          <p:nvPr/>
        </p:nvSpPr>
        <p:spPr bwMode="auto">
          <a:xfrm>
            <a:off x="3276600" y="1600200"/>
            <a:ext cx="2286000" cy="831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DE0B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Probability Distributions</a:t>
            </a:r>
          </a:p>
        </p:txBody>
      </p:sp>
      <p:sp>
        <p:nvSpPr>
          <p:cNvPr id="225302" name="Rectangle 22"/>
          <p:cNvSpPr>
            <a:spLocks noChangeArrowheads="1"/>
          </p:cNvSpPr>
          <p:nvPr/>
        </p:nvSpPr>
        <p:spPr bwMode="auto">
          <a:xfrm>
            <a:off x="1447800" y="2743200"/>
            <a:ext cx="2209800" cy="1196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D7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b="1"/>
              <a:t>Discrete</a:t>
            </a:r>
            <a:r>
              <a:rPr lang="en-US"/>
              <a:t> </a:t>
            </a:r>
          </a:p>
          <a:p>
            <a:pPr eaLnBrk="0" hangingPunct="0"/>
            <a:r>
              <a:rPr lang="en-US"/>
              <a:t>Probability Distributions</a:t>
            </a:r>
          </a:p>
        </p:txBody>
      </p:sp>
      <p:sp>
        <p:nvSpPr>
          <p:cNvPr id="225304" name="Line 24"/>
          <p:cNvSpPr>
            <a:spLocks noChangeShapeType="1"/>
          </p:cNvSpPr>
          <p:nvPr/>
        </p:nvSpPr>
        <p:spPr bwMode="auto">
          <a:xfrm>
            <a:off x="-2057400" y="43434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FA598C1A-FA4B-40D1-999C-F3D7A1FD8964}" type="slidenum">
              <a:rPr lang="en-US"/>
              <a:pPr/>
              <a:t>60</a:t>
            </a:fld>
            <a:endParaRPr lang="en-US"/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313397" name="Freeform 53"/>
          <p:cNvSpPr>
            <a:spLocks/>
          </p:cNvSpPr>
          <p:nvPr/>
        </p:nvSpPr>
        <p:spPr bwMode="auto">
          <a:xfrm>
            <a:off x="6505575" y="2892425"/>
            <a:ext cx="311150" cy="1654175"/>
          </a:xfrm>
          <a:custGeom>
            <a:avLst/>
            <a:gdLst>
              <a:gd name="T0" fmla="*/ 2 w 196"/>
              <a:gd name="T1" fmla="*/ 1040 h 1042"/>
              <a:gd name="T2" fmla="*/ 0 w 196"/>
              <a:gd name="T3" fmla="*/ 0 h 1042"/>
              <a:gd name="T4" fmla="*/ 30 w 196"/>
              <a:gd name="T5" fmla="*/ 2 h 1042"/>
              <a:gd name="T6" fmla="*/ 66 w 196"/>
              <a:gd name="T7" fmla="*/ 18 h 1042"/>
              <a:gd name="T8" fmla="*/ 102 w 196"/>
              <a:gd name="T9" fmla="*/ 51 h 1042"/>
              <a:gd name="T10" fmla="*/ 138 w 196"/>
              <a:gd name="T11" fmla="*/ 85 h 1042"/>
              <a:gd name="T12" fmla="*/ 174 w 196"/>
              <a:gd name="T13" fmla="*/ 136 h 1042"/>
              <a:gd name="T14" fmla="*/ 196 w 196"/>
              <a:gd name="T15" fmla="*/ 158 h 1042"/>
              <a:gd name="T16" fmla="*/ 196 w 196"/>
              <a:gd name="T17" fmla="*/ 1042 h 1042"/>
              <a:gd name="T18" fmla="*/ 2 w 196"/>
              <a:gd name="T19" fmla="*/ 1040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6" h="1042">
                <a:moveTo>
                  <a:pt x="2" y="1040"/>
                </a:moveTo>
                <a:lnTo>
                  <a:pt x="0" y="0"/>
                </a:lnTo>
                <a:lnTo>
                  <a:pt x="30" y="2"/>
                </a:lnTo>
                <a:lnTo>
                  <a:pt x="66" y="18"/>
                </a:lnTo>
                <a:lnTo>
                  <a:pt x="102" y="51"/>
                </a:lnTo>
                <a:lnTo>
                  <a:pt x="138" y="85"/>
                </a:lnTo>
                <a:lnTo>
                  <a:pt x="174" y="136"/>
                </a:lnTo>
                <a:lnTo>
                  <a:pt x="196" y="158"/>
                </a:lnTo>
                <a:lnTo>
                  <a:pt x="196" y="1042"/>
                </a:lnTo>
                <a:lnTo>
                  <a:pt x="2" y="104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3395" name="Rectangle 51"/>
          <p:cNvSpPr>
            <a:spLocks noChangeArrowheads="1"/>
          </p:cNvSpPr>
          <p:nvPr/>
        </p:nvSpPr>
        <p:spPr bwMode="auto">
          <a:xfrm>
            <a:off x="5562600" y="5334000"/>
            <a:ext cx="2590800" cy="12192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152400"/>
            <a:ext cx="6781800" cy="1143000"/>
          </a:xfrm>
        </p:spPr>
        <p:txBody>
          <a:bodyPr/>
          <a:lstStyle/>
          <a:p>
            <a:pPr defTabSz="914400"/>
            <a:r>
              <a:rPr lang="en-US"/>
              <a:t>Z Table example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600200"/>
            <a:ext cx="8077200" cy="990600"/>
          </a:xfrm>
        </p:spPr>
        <p:txBody>
          <a:bodyPr/>
          <a:lstStyle/>
          <a:p>
            <a:pPr marL="571500" indent="-571500" defTabSz="914400"/>
            <a:r>
              <a:rPr lang="en-US"/>
              <a:t>Suppose  x  is normal with mean 8.0 and standard deviation 5.0.  Find P(8 &lt; x &lt; 8.6)</a:t>
            </a:r>
          </a:p>
          <a:p>
            <a:pPr marL="571500" indent="-571500" defTabSz="914400">
              <a:lnSpc>
                <a:spcPct val="90000"/>
              </a:lnSpc>
            </a:pPr>
            <a:endParaRPr lang="en-US" sz="2700"/>
          </a:p>
        </p:txBody>
      </p:sp>
      <p:sp>
        <p:nvSpPr>
          <p:cNvPr id="313348" name="Text Box 4"/>
          <p:cNvSpPr txBox="1">
            <a:spLocks noChangeArrowheads="1"/>
          </p:cNvSpPr>
          <p:nvPr/>
        </p:nvSpPr>
        <p:spPr bwMode="auto">
          <a:xfrm>
            <a:off x="5638800" y="5410200"/>
            <a:ext cx="2590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   P(</a:t>
            </a:r>
            <a:r>
              <a:rPr lang="en-US">
                <a:solidFill>
                  <a:schemeClr val="bg2"/>
                </a:solidFill>
                <a:sym typeface="Arial" pitchFamily="34" charset="0"/>
              </a:rPr>
              <a:t>8 &lt; x &lt; 8.6)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= </a:t>
            </a:r>
            <a:r>
              <a:rPr lang="en-US">
                <a:solidFill>
                  <a:schemeClr val="folHlink"/>
                </a:solidFill>
              </a:rPr>
              <a:t>P(</a:t>
            </a:r>
            <a:r>
              <a:rPr lang="en-US">
                <a:solidFill>
                  <a:schemeClr val="folHlink"/>
                </a:solidFill>
                <a:sym typeface="Arial" pitchFamily="34" charset="0"/>
              </a:rPr>
              <a:t>0 &lt; z &lt; 0.12)</a:t>
            </a:r>
          </a:p>
        </p:txBody>
      </p:sp>
      <p:sp>
        <p:nvSpPr>
          <p:cNvPr id="313353" name="Freeform 9"/>
          <p:cNvSpPr>
            <a:spLocks/>
          </p:cNvSpPr>
          <p:nvPr/>
        </p:nvSpPr>
        <p:spPr bwMode="auto">
          <a:xfrm>
            <a:off x="6499225" y="2895600"/>
            <a:ext cx="6350" cy="1644650"/>
          </a:xfrm>
          <a:custGeom>
            <a:avLst/>
            <a:gdLst>
              <a:gd name="T0" fmla="*/ 0 w 4"/>
              <a:gd name="T1" fmla="*/ 0 h 1036"/>
              <a:gd name="T2" fmla="*/ 4 w 4"/>
              <a:gd name="T3" fmla="*/ 1036 h 10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" h="1036">
                <a:moveTo>
                  <a:pt x="0" y="0"/>
                </a:moveTo>
                <a:lnTo>
                  <a:pt x="4" y="1036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3354" name="Freeform 10"/>
          <p:cNvSpPr>
            <a:spLocks/>
          </p:cNvSpPr>
          <p:nvPr/>
        </p:nvSpPr>
        <p:spPr bwMode="auto">
          <a:xfrm>
            <a:off x="6513513" y="2895600"/>
            <a:ext cx="1635125" cy="1573213"/>
          </a:xfrm>
          <a:custGeom>
            <a:avLst/>
            <a:gdLst>
              <a:gd name="T0" fmla="*/ 1029 w 1030"/>
              <a:gd name="T1" fmla="*/ 990 h 991"/>
              <a:gd name="T2" fmla="*/ 921 w 1030"/>
              <a:gd name="T3" fmla="*/ 980 h 991"/>
              <a:gd name="T4" fmla="*/ 866 w 1030"/>
              <a:gd name="T5" fmla="*/ 967 h 991"/>
              <a:gd name="T6" fmla="*/ 813 w 1030"/>
              <a:gd name="T7" fmla="*/ 952 h 991"/>
              <a:gd name="T8" fmla="*/ 758 w 1030"/>
              <a:gd name="T9" fmla="*/ 929 h 991"/>
              <a:gd name="T10" fmla="*/ 703 w 1030"/>
              <a:gd name="T11" fmla="*/ 897 h 991"/>
              <a:gd name="T12" fmla="*/ 651 w 1030"/>
              <a:gd name="T13" fmla="*/ 857 h 991"/>
              <a:gd name="T14" fmla="*/ 541 w 1030"/>
              <a:gd name="T15" fmla="*/ 743 h 991"/>
              <a:gd name="T16" fmla="*/ 433 w 1030"/>
              <a:gd name="T17" fmla="*/ 581 h 991"/>
              <a:gd name="T18" fmla="*/ 325 w 1030"/>
              <a:gd name="T19" fmla="*/ 386 h 991"/>
              <a:gd name="T20" fmla="*/ 270 w 1030"/>
              <a:gd name="T21" fmla="*/ 287 h 991"/>
              <a:gd name="T22" fmla="*/ 215 w 1030"/>
              <a:gd name="T23" fmla="*/ 196 h 991"/>
              <a:gd name="T24" fmla="*/ 163 w 1030"/>
              <a:gd name="T25" fmla="*/ 116 h 991"/>
              <a:gd name="T26" fmla="*/ 108 w 1030"/>
              <a:gd name="T27" fmla="*/ 53 h 991"/>
              <a:gd name="T28" fmla="*/ 53 w 1030"/>
              <a:gd name="T29" fmla="*/ 13 h 991"/>
              <a:gd name="T30" fmla="*/ 0 w 1030"/>
              <a:gd name="T31" fmla="*/ 0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30" h="991">
                <a:moveTo>
                  <a:pt x="1029" y="990"/>
                </a:moveTo>
                <a:lnTo>
                  <a:pt x="921" y="980"/>
                </a:lnTo>
                <a:lnTo>
                  <a:pt x="866" y="967"/>
                </a:lnTo>
                <a:lnTo>
                  <a:pt x="813" y="952"/>
                </a:lnTo>
                <a:lnTo>
                  <a:pt x="758" y="929"/>
                </a:lnTo>
                <a:lnTo>
                  <a:pt x="703" y="897"/>
                </a:lnTo>
                <a:lnTo>
                  <a:pt x="651" y="857"/>
                </a:lnTo>
                <a:lnTo>
                  <a:pt x="541" y="743"/>
                </a:lnTo>
                <a:lnTo>
                  <a:pt x="433" y="581"/>
                </a:lnTo>
                <a:lnTo>
                  <a:pt x="325" y="386"/>
                </a:lnTo>
                <a:lnTo>
                  <a:pt x="270" y="287"/>
                </a:lnTo>
                <a:lnTo>
                  <a:pt x="215" y="196"/>
                </a:lnTo>
                <a:lnTo>
                  <a:pt x="163" y="116"/>
                </a:lnTo>
                <a:lnTo>
                  <a:pt x="108" y="53"/>
                </a:lnTo>
                <a:lnTo>
                  <a:pt x="53" y="13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3355" name="Freeform 11"/>
          <p:cNvSpPr>
            <a:spLocks/>
          </p:cNvSpPr>
          <p:nvPr/>
        </p:nvSpPr>
        <p:spPr bwMode="auto">
          <a:xfrm>
            <a:off x="4876800" y="2895600"/>
            <a:ext cx="1638300" cy="1573213"/>
          </a:xfrm>
          <a:custGeom>
            <a:avLst/>
            <a:gdLst>
              <a:gd name="T0" fmla="*/ 0 w 1032"/>
              <a:gd name="T1" fmla="*/ 990 h 991"/>
              <a:gd name="T2" fmla="*/ 108 w 1032"/>
              <a:gd name="T3" fmla="*/ 980 h 991"/>
              <a:gd name="T4" fmla="*/ 163 w 1032"/>
              <a:gd name="T5" fmla="*/ 967 h 991"/>
              <a:gd name="T6" fmla="*/ 218 w 1032"/>
              <a:gd name="T7" fmla="*/ 952 h 991"/>
              <a:gd name="T8" fmla="*/ 271 w 1032"/>
              <a:gd name="T9" fmla="*/ 929 h 991"/>
              <a:gd name="T10" fmla="*/ 326 w 1032"/>
              <a:gd name="T11" fmla="*/ 897 h 991"/>
              <a:gd name="T12" fmla="*/ 381 w 1032"/>
              <a:gd name="T13" fmla="*/ 857 h 991"/>
              <a:gd name="T14" fmla="*/ 488 w 1032"/>
              <a:gd name="T15" fmla="*/ 743 h 991"/>
              <a:gd name="T16" fmla="*/ 596 w 1032"/>
              <a:gd name="T17" fmla="*/ 581 h 991"/>
              <a:gd name="T18" fmla="*/ 706 w 1032"/>
              <a:gd name="T19" fmla="*/ 386 h 991"/>
              <a:gd name="T20" fmla="*/ 759 w 1032"/>
              <a:gd name="T21" fmla="*/ 287 h 991"/>
              <a:gd name="T22" fmla="*/ 814 w 1032"/>
              <a:gd name="T23" fmla="*/ 196 h 991"/>
              <a:gd name="T24" fmla="*/ 868 w 1032"/>
              <a:gd name="T25" fmla="*/ 116 h 991"/>
              <a:gd name="T26" fmla="*/ 921 w 1032"/>
              <a:gd name="T27" fmla="*/ 53 h 991"/>
              <a:gd name="T28" fmla="*/ 976 w 1032"/>
              <a:gd name="T29" fmla="*/ 13 h 991"/>
              <a:gd name="T30" fmla="*/ 1031 w 1032"/>
              <a:gd name="T31" fmla="*/ 0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32" h="991">
                <a:moveTo>
                  <a:pt x="0" y="990"/>
                </a:moveTo>
                <a:lnTo>
                  <a:pt x="108" y="980"/>
                </a:lnTo>
                <a:lnTo>
                  <a:pt x="163" y="967"/>
                </a:lnTo>
                <a:lnTo>
                  <a:pt x="218" y="952"/>
                </a:lnTo>
                <a:lnTo>
                  <a:pt x="271" y="929"/>
                </a:lnTo>
                <a:lnTo>
                  <a:pt x="326" y="897"/>
                </a:lnTo>
                <a:lnTo>
                  <a:pt x="381" y="857"/>
                </a:lnTo>
                <a:lnTo>
                  <a:pt x="488" y="743"/>
                </a:lnTo>
                <a:lnTo>
                  <a:pt x="596" y="581"/>
                </a:lnTo>
                <a:lnTo>
                  <a:pt x="706" y="386"/>
                </a:lnTo>
                <a:lnTo>
                  <a:pt x="759" y="287"/>
                </a:lnTo>
                <a:lnTo>
                  <a:pt x="814" y="196"/>
                </a:lnTo>
                <a:lnTo>
                  <a:pt x="868" y="116"/>
                </a:lnTo>
                <a:lnTo>
                  <a:pt x="921" y="53"/>
                </a:lnTo>
                <a:lnTo>
                  <a:pt x="976" y="13"/>
                </a:lnTo>
                <a:lnTo>
                  <a:pt x="1031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3356" name="Freeform 12"/>
          <p:cNvSpPr>
            <a:spLocks/>
          </p:cNvSpPr>
          <p:nvPr/>
        </p:nvSpPr>
        <p:spPr bwMode="auto">
          <a:xfrm>
            <a:off x="4859338" y="4551363"/>
            <a:ext cx="3289300" cy="7937"/>
          </a:xfrm>
          <a:custGeom>
            <a:avLst/>
            <a:gdLst>
              <a:gd name="T0" fmla="*/ 0 w 2072"/>
              <a:gd name="T1" fmla="*/ 5 h 5"/>
              <a:gd name="T2" fmla="*/ 12 w 2072"/>
              <a:gd name="T3" fmla="*/ 0 h 5"/>
              <a:gd name="T4" fmla="*/ 2072 w 2072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72" h="5">
                <a:moveTo>
                  <a:pt x="0" y="5"/>
                </a:moveTo>
                <a:lnTo>
                  <a:pt x="12" y="0"/>
                </a:lnTo>
                <a:lnTo>
                  <a:pt x="2072" y="0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3357" name="Line 13"/>
          <p:cNvSpPr>
            <a:spLocks noChangeShapeType="1"/>
          </p:cNvSpPr>
          <p:nvPr/>
        </p:nvSpPr>
        <p:spPr bwMode="auto">
          <a:xfrm>
            <a:off x="4862513" y="2932113"/>
            <a:ext cx="1587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3358" name="Line 14"/>
          <p:cNvSpPr>
            <a:spLocks noChangeShapeType="1"/>
          </p:cNvSpPr>
          <p:nvPr/>
        </p:nvSpPr>
        <p:spPr bwMode="auto">
          <a:xfrm>
            <a:off x="4862513" y="3082925"/>
            <a:ext cx="1587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3377" name="Rectangle 33"/>
          <p:cNvSpPr>
            <a:spLocks noChangeArrowheads="1"/>
          </p:cNvSpPr>
          <p:nvPr/>
        </p:nvSpPr>
        <p:spPr bwMode="auto">
          <a:xfrm>
            <a:off x="2511425" y="3259138"/>
            <a:ext cx="9207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3378" name="Rectangle 34"/>
          <p:cNvSpPr>
            <a:spLocks noChangeArrowheads="1"/>
          </p:cNvSpPr>
          <p:nvPr/>
        </p:nvSpPr>
        <p:spPr bwMode="auto">
          <a:xfrm>
            <a:off x="8153400" y="4953000"/>
            <a:ext cx="3810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l" eaLnBrk="0" hangingPunct="0"/>
            <a:r>
              <a:rPr lang="en-US" sz="1800" b="1">
                <a:solidFill>
                  <a:schemeClr val="folHlink"/>
                </a:solidFill>
              </a:rPr>
              <a:t>Z</a:t>
            </a:r>
          </a:p>
        </p:txBody>
      </p:sp>
      <p:sp>
        <p:nvSpPr>
          <p:cNvPr id="313379" name="Rectangle 35"/>
          <p:cNvSpPr>
            <a:spLocks noChangeArrowheads="1"/>
          </p:cNvSpPr>
          <p:nvPr/>
        </p:nvSpPr>
        <p:spPr bwMode="auto">
          <a:xfrm>
            <a:off x="6526213" y="4843463"/>
            <a:ext cx="184150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3381" name="Rectangle 37"/>
          <p:cNvSpPr>
            <a:spLocks noChangeArrowheads="1"/>
          </p:cNvSpPr>
          <p:nvPr/>
        </p:nvSpPr>
        <p:spPr bwMode="auto">
          <a:xfrm>
            <a:off x="6553200" y="4953000"/>
            <a:ext cx="625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1800" b="1">
                <a:solidFill>
                  <a:schemeClr val="folHlink"/>
                </a:solidFill>
              </a:rPr>
              <a:t>0.12</a:t>
            </a:r>
            <a:endParaRPr lang="en-US" b="1">
              <a:solidFill>
                <a:schemeClr val="folHlink"/>
              </a:solidFill>
            </a:endParaRPr>
          </a:p>
        </p:txBody>
      </p:sp>
      <p:sp>
        <p:nvSpPr>
          <p:cNvPr id="313384" name="Rectangle 40"/>
          <p:cNvSpPr>
            <a:spLocks noChangeArrowheads="1"/>
          </p:cNvSpPr>
          <p:nvPr/>
        </p:nvSpPr>
        <p:spPr bwMode="auto">
          <a:xfrm>
            <a:off x="6248400" y="4953000"/>
            <a:ext cx="371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1800" b="1">
                <a:solidFill>
                  <a:schemeClr val="folHlink"/>
                </a:solidFill>
              </a:rPr>
              <a:t> 0</a:t>
            </a:r>
            <a:endParaRPr lang="en-US" b="1">
              <a:solidFill>
                <a:schemeClr val="folHlink"/>
              </a:solidFill>
            </a:endParaRPr>
          </a:p>
        </p:txBody>
      </p:sp>
      <p:sp>
        <p:nvSpPr>
          <p:cNvPr id="313390" name="Rectangle 46"/>
          <p:cNvSpPr>
            <a:spLocks noChangeArrowheads="1"/>
          </p:cNvSpPr>
          <p:nvPr/>
        </p:nvSpPr>
        <p:spPr bwMode="auto">
          <a:xfrm>
            <a:off x="8153400" y="4572000"/>
            <a:ext cx="3810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l" eaLnBrk="0" hangingPunct="0"/>
            <a:r>
              <a:rPr lang="en-US" sz="1800" b="1"/>
              <a:t>x</a:t>
            </a:r>
          </a:p>
        </p:txBody>
      </p:sp>
      <p:sp>
        <p:nvSpPr>
          <p:cNvPr id="313391" name="Rectangle 47"/>
          <p:cNvSpPr>
            <a:spLocks noChangeArrowheads="1"/>
          </p:cNvSpPr>
          <p:nvPr/>
        </p:nvSpPr>
        <p:spPr bwMode="auto">
          <a:xfrm>
            <a:off x="6629400" y="4572000"/>
            <a:ext cx="498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1800" b="1"/>
              <a:t>8.6</a:t>
            </a:r>
            <a:endParaRPr lang="en-US" b="1"/>
          </a:p>
        </p:txBody>
      </p:sp>
      <p:sp>
        <p:nvSpPr>
          <p:cNvPr id="313392" name="Rectangle 48"/>
          <p:cNvSpPr>
            <a:spLocks noChangeArrowheads="1"/>
          </p:cNvSpPr>
          <p:nvPr/>
        </p:nvSpPr>
        <p:spPr bwMode="auto">
          <a:xfrm>
            <a:off x="6248400" y="4572000"/>
            <a:ext cx="371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1800" b="1"/>
              <a:t> 8</a:t>
            </a:r>
            <a:endParaRPr lang="en-US" b="1"/>
          </a:p>
        </p:txBody>
      </p:sp>
      <p:graphicFrame>
        <p:nvGraphicFramePr>
          <p:cNvPr id="313393" name="Object 49"/>
          <p:cNvGraphicFramePr>
            <a:graphicFrameLocks noChangeAspect="1"/>
          </p:cNvGraphicFramePr>
          <p:nvPr/>
        </p:nvGraphicFramePr>
        <p:xfrm>
          <a:off x="838200" y="3657600"/>
          <a:ext cx="3167063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08" name="Equation" r:id="rId3" imgW="1346040" imgH="393480" progId="Equation.3">
                  <p:embed/>
                </p:oleObj>
              </mc:Choice>
              <mc:Fallback>
                <p:oleObj name="Equation" r:id="rId3" imgW="1346040" imgH="39348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657600"/>
                        <a:ext cx="3167063" cy="849313"/>
                      </a:xfrm>
                      <a:prstGeom prst="rect">
                        <a:avLst/>
                      </a:prstGeom>
                      <a:solidFill>
                        <a:srgbClr val="FFFFC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94" name="Object 50"/>
          <p:cNvGraphicFramePr>
            <a:graphicFrameLocks noChangeAspect="1"/>
          </p:cNvGraphicFramePr>
          <p:nvPr/>
        </p:nvGraphicFramePr>
        <p:xfrm>
          <a:off x="609600" y="4876800"/>
          <a:ext cx="39719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09" name="Equation" r:id="rId5" imgW="1688760" imgH="393480" progId="Equation.3">
                  <p:embed/>
                </p:oleObj>
              </mc:Choice>
              <mc:Fallback>
                <p:oleObj name="Equation" r:id="rId5" imgW="1688760" imgH="39348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76800"/>
                        <a:ext cx="3971925" cy="849313"/>
                      </a:xfrm>
                      <a:prstGeom prst="rect">
                        <a:avLst/>
                      </a:prstGeom>
                      <a:solidFill>
                        <a:srgbClr val="FFFFC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96" name="Text Box 52"/>
          <p:cNvSpPr txBox="1">
            <a:spLocks noChangeArrowheads="1"/>
          </p:cNvSpPr>
          <p:nvPr/>
        </p:nvSpPr>
        <p:spPr bwMode="auto">
          <a:xfrm>
            <a:off x="533400" y="29718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Calculate z-values: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C938F382-25D5-4759-9352-5A653A3CBC6D}" type="slidenum">
              <a:rPr lang="en-US"/>
              <a:pPr/>
              <a:t>61</a:t>
            </a:fld>
            <a:endParaRPr lang="en-US"/>
          </a:p>
        </p:txBody>
      </p:sp>
      <p:sp>
        <p:nvSpPr>
          <p:cNvPr id="3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152400"/>
            <a:ext cx="6781800" cy="1143000"/>
          </a:xfrm>
        </p:spPr>
        <p:txBody>
          <a:bodyPr/>
          <a:lstStyle/>
          <a:p>
            <a:pPr defTabSz="914400"/>
            <a:r>
              <a:rPr lang="en-US"/>
              <a:t>Z Table example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600200"/>
            <a:ext cx="8077200" cy="990600"/>
          </a:xfrm>
        </p:spPr>
        <p:txBody>
          <a:bodyPr/>
          <a:lstStyle/>
          <a:p>
            <a:pPr marL="571500" indent="-571500" defTabSz="914400"/>
            <a:r>
              <a:rPr lang="en-US" sz="2700"/>
              <a:t>Suppose  x  is normal with mean 8.0 and standard deviation 5.0.  Find P(8 &lt; x &lt; 8.6)</a:t>
            </a:r>
          </a:p>
          <a:p>
            <a:pPr marL="571500" indent="-571500" defTabSz="914400">
              <a:lnSpc>
                <a:spcPct val="90000"/>
              </a:lnSpc>
            </a:pPr>
            <a:endParaRPr lang="en-US" sz="2700"/>
          </a:p>
        </p:txBody>
      </p:sp>
      <p:sp>
        <p:nvSpPr>
          <p:cNvPr id="361476" name="Text Box 4"/>
          <p:cNvSpPr txBox="1">
            <a:spLocks noChangeArrowheads="1"/>
          </p:cNvSpPr>
          <p:nvPr/>
        </p:nvSpPr>
        <p:spPr bwMode="auto">
          <a:xfrm>
            <a:off x="5334000" y="53340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   </a:t>
            </a:r>
            <a:r>
              <a:rPr lang="en-US">
                <a:solidFill>
                  <a:schemeClr val="folHlink"/>
                </a:solidFill>
              </a:rPr>
              <a:t>P(</a:t>
            </a:r>
            <a:r>
              <a:rPr lang="en-US">
                <a:solidFill>
                  <a:schemeClr val="folHlink"/>
                </a:solidFill>
                <a:sym typeface="Arial" pitchFamily="34" charset="0"/>
              </a:rPr>
              <a:t>0 &lt; z &lt; 0.12)</a:t>
            </a:r>
          </a:p>
        </p:txBody>
      </p:sp>
      <p:sp>
        <p:nvSpPr>
          <p:cNvPr id="361477" name="Freeform 5"/>
          <p:cNvSpPr>
            <a:spLocks/>
          </p:cNvSpPr>
          <p:nvPr/>
        </p:nvSpPr>
        <p:spPr bwMode="auto">
          <a:xfrm>
            <a:off x="6472238" y="4476750"/>
            <a:ext cx="320675" cy="242888"/>
          </a:xfrm>
          <a:custGeom>
            <a:avLst/>
            <a:gdLst>
              <a:gd name="T0" fmla="*/ 12 w 202"/>
              <a:gd name="T1" fmla="*/ 141 h 153"/>
              <a:gd name="T2" fmla="*/ 105 w 202"/>
              <a:gd name="T3" fmla="*/ 145 h 153"/>
              <a:gd name="T4" fmla="*/ 162 w 202"/>
              <a:gd name="T5" fmla="*/ 144 h 153"/>
              <a:gd name="T6" fmla="*/ 192 w 202"/>
              <a:gd name="T7" fmla="*/ 147 h 153"/>
              <a:gd name="T8" fmla="*/ 201 w 202"/>
              <a:gd name="T9" fmla="*/ 132 h 153"/>
              <a:gd name="T10" fmla="*/ 187 w 202"/>
              <a:gd name="T11" fmla="*/ 24 h 153"/>
              <a:gd name="T12" fmla="*/ 150 w 202"/>
              <a:gd name="T13" fmla="*/ 0 h 153"/>
              <a:gd name="T14" fmla="*/ 70 w 202"/>
              <a:gd name="T15" fmla="*/ 46 h 153"/>
              <a:gd name="T16" fmla="*/ 51 w 202"/>
              <a:gd name="T17" fmla="*/ 52 h 153"/>
              <a:gd name="T18" fmla="*/ 27 w 202"/>
              <a:gd name="T19" fmla="*/ 57 h 153"/>
              <a:gd name="T20" fmla="*/ 7 w 202"/>
              <a:gd name="T21" fmla="*/ 73 h 153"/>
              <a:gd name="T22" fmla="*/ 0 w 202"/>
              <a:gd name="T23" fmla="*/ 90 h 153"/>
              <a:gd name="T24" fmla="*/ 1 w 202"/>
              <a:gd name="T25" fmla="*/ 133 h 153"/>
              <a:gd name="T26" fmla="*/ 12 w 202"/>
              <a:gd name="T27" fmla="*/ 141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2" h="153">
                <a:moveTo>
                  <a:pt x="12" y="141"/>
                </a:moveTo>
                <a:cubicBezTo>
                  <a:pt x="39" y="153"/>
                  <a:pt x="79" y="146"/>
                  <a:pt x="105" y="145"/>
                </a:cubicBezTo>
                <a:cubicBezTo>
                  <a:pt x="127" y="143"/>
                  <a:pt x="135" y="143"/>
                  <a:pt x="162" y="144"/>
                </a:cubicBezTo>
                <a:cubicBezTo>
                  <a:pt x="172" y="148"/>
                  <a:pt x="181" y="148"/>
                  <a:pt x="192" y="147"/>
                </a:cubicBezTo>
                <a:cubicBezTo>
                  <a:pt x="200" y="136"/>
                  <a:pt x="198" y="142"/>
                  <a:pt x="201" y="132"/>
                </a:cubicBezTo>
                <a:cubicBezTo>
                  <a:pt x="200" y="102"/>
                  <a:pt x="202" y="55"/>
                  <a:pt x="187" y="24"/>
                </a:cubicBezTo>
                <a:cubicBezTo>
                  <a:pt x="185" y="7"/>
                  <a:pt x="165" y="1"/>
                  <a:pt x="150" y="0"/>
                </a:cubicBezTo>
                <a:cubicBezTo>
                  <a:pt x="116" y="2"/>
                  <a:pt x="102" y="41"/>
                  <a:pt x="70" y="46"/>
                </a:cubicBezTo>
                <a:cubicBezTo>
                  <a:pt x="63" y="49"/>
                  <a:pt x="58" y="51"/>
                  <a:pt x="51" y="52"/>
                </a:cubicBezTo>
                <a:cubicBezTo>
                  <a:pt x="43" y="55"/>
                  <a:pt x="36" y="56"/>
                  <a:pt x="27" y="57"/>
                </a:cubicBezTo>
                <a:cubicBezTo>
                  <a:pt x="19" y="62"/>
                  <a:pt x="14" y="67"/>
                  <a:pt x="7" y="73"/>
                </a:cubicBezTo>
                <a:cubicBezTo>
                  <a:pt x="0" y="87"/>
                  <a:pt x="2" y="81"/>
                  <a:pt x="0" y="90"/>
                </a:cubicBezTo>
                <a:cubicBezTo>
                  <a:pt x="0" y="104"/>
                  <a:pt x="0" y="119"/>
                  <a:pt x="1" y="133"/>
                </a:cubicBezTo>
                <a:cubicBezTo>
                  <a:pt x="1" y="138"/>
                  <a:pt x="8" y="147"/>
                  <a:pt x="12" y="141"/>
                </a:cubicBezTo>
                <a:close/>
              </a:path>
            </a:pathLst>
          </a:cu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61478" name="Freeform 6"/>
          <p:cNvSpPr>
            <a:spLocks/>
          </p:cNvSpPr>
          <p:nvPr/>
        </p:nvSpPr>
        <p:spPr bwMode="auto">
          <a:xfrm>
            <a:off x="6432550" y="3060700"/>
            <a:ext cx="366713" cy="1625600"/>
          </a:xfrm>
          <a:custGeom>
            <a:avLst/>
            <a:gdLst>
              <a:gd name="T0" fmla="*/ 25 w 231"/>
              <a:gd name="T1" fmla="*/ 984 h 1024"/>
              <a:gd name="T2" fmla="*/ 37 w 231"/>
              <a:gd name="T3" fmla="*/ 572 h 1024"/>
              <a:gd name="T4" fmla="*/ 33 w 231"/>
              <a:gd name="T5" fmla="*/ 340 h 1024"/>
              <a:gd name="T6" fmla="*/ 29 w 231"/>
              <a:gd name="T7" fmla="*/ 140 h 1024"/>
              <a:gd name="T8" fmla="*/ 41 w 231"/>
              <a:gd name="T9" fmla="*/ 4 h 1024"/>
              <a:gd name="T10" fmla="*/ 133 w 231"/>
              <a:gd name="T11" fmla="*/ 28 h 1024"/>
              <a:gd name="T12" fmla="*/ 153 w 231"/>
              <a:gd name="T13" fmla="*/ 44 h 1024"/>
              <a:gd name="T14" fmla="*/ 161 w 231"/>
              <a:gd name="T15" fmla="*/ 56 h 1024"/>
              <a:gd name="T16" fmla="*/ 173 w 231"/>
              <a:gd name="T17" fmla="*/ 64 h 1024"/>
              <a:gd name="T18" fmla="*/ 209 w 231"/>
              <a:gd name="T19" fmla="*/ 112 h 1024"/>
              <a:gd name="T20" fmla="*/ 221 w 231"/>
              <a:gd name="T21" fmla="*/ 136 h 1024"/>
              <a:gd name="T22" fmla="*/ 213 w 231"/>
              <a:gd name="T23" fmla="*/ 216 h 1024"/>
              <a:gd name="T24" fmla="*/ 225 w 231"/>
              <a:gd name="T25" fmla="*/ 376 h 1024"/>
              <a:gd name="T26" fmla="*/ 221 w 231"/>
              <a:gd name="T27" fmla="*/ 444 h 1024"/>
              <a:gd name="T28" fmla="*/ 213 w 231"/>
              <a:gd name="T29" fmla="*/ 468 h 1024"/>
              <a:gd name="T30" fmla="*/ 209 w 231"/>
              <a:gd name="T31" fmla="*/ 636 h 1024"/>
              <a:gd name="T32" fmla="*/ 221 w 231"/>
              <a:gd name="T33" fmla="*/ 596 h 1024"/>
              <a:gd name="T34" fmla="*/ 173 w 231"/>
              <a:gd name="T35" fmla="*/ 980 h 1024"/>
              <a:gd name="T36" fmla="*/ 25 w 231"/>
              <a:gd name="T37" fmla="*/ 98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1" h="1024">
                <a:moveTo>
                  <a:pt x="25" y="984"/>
                </a:moveTo>
                <a:cubicBezTo>
                  <a:pt x="28" y="847"/>
                  <a:pt x="34" y="709"/>
                  <a:pt x="37" y="572"/>
                </a:cubicBezTo>
                <a:cubicBezTo>
                  <a:pt x="33" y="476"/>
                  <a:pt x="30" y="440"/>
                  <a:pt x="33" y="340"/>
                </a:cubicBezTo>
                <a:cubicBezTo>
                  <a:pt x="30" y="269"/>
                  <a:pt x="25" y="210"/>
                  <a:pt x="29" y="140"/>
                </a:cubicBezTo>
                <a:cubicBezTo>
                  <a:pt x="28" y="100"/>
                  <a:pt x="0" y="32"/>
                  <a:pt x="41" y="4"/>
                </a:cubicBezTo>
                <a:cubicBezTo>
                  <a:pt x="122" y="9"/>
                  <a:pt x="91" y="0"/>
                  <a:pt x="133" y="28"/>
                </a:cubicBezTo>
                <a:cubicBezTo>
                  <a:pt x="156" y="62"/>
                  <a:pt x="125" y="22"/>
                  <a:pt x="153" y="44"/>
                </a:cubicBezTo>
                <a:cubicBezTo>
                  <a:pt x="157" y="47"/>
                  <a:pt x="158" y="53"/>
                  <a:pt x="161" y="56"/>
                </a:cubicBezTo>
                <a:cubicBezTo>
                  <a:pt x="164" y="59"/>
                  <a:pt x="169" y="61"/>
                  <a:pt x="173" y="64"/>
                </a:cubicBezTo>
                <a:cubicBezTo>
                  <a:pt x="185" y="82"/>
                  <a:pt x="194" y="97"/>
                  <a:pt x="209" y="112"/>
                </a:cubicBezTo>
                <a:cubicBezTo>
                  <a:pt x="212" y="120"/>
                  <a:pt x="221" y="127"/>
                  <a:pt x="221" y="136"/>
                </a:cubicBezTo>
                <a:cubicBezTo>
                  <a:pt x="221" y="163"/>
                  <a:pt x="213" y="216"/>
                  <a:pt x="213" y="216"/>
                </a:cubicBezTo>
                <a:cubicBezTo>
                  <a:pt x="215" y="282"/>
                  <a:pt x="217" y="319"/>
                  <a:pt x="225" y="376"/>
                </a:cubicBezTo>
                <a:cubicBezTo>
                  <a:pt x="224" y="399"/>
                  <a:pt x="224" y="421"/>
                  <a:pt x="221" y="444"/>
                </a:cubicBezTo>
                <a:cubicBezTo>
                  <a:pt x="220" y="452"/>
                  <a:pt x="213" y="468"/>
                  <a:pt x="213" y="468"/>
                </a:cubicBezTo>
                <a:cubicBezTo>
                  <a:pt x="207" y="564"/>
                  <a:pt x="209" y="508"/>
                  <a:pt x="209" y="636"/>
                </a:cubicBezTo>
                <a:cubicBezTo>
                  <a:pt x="213" y="623"/>
                  <a:pt x="222" y="582"/>
                  <a:pt x="221" y="596"/>
                </a:cubicBezTo>
                <a:cubicBezTo>
                  <a:pt x="208" y="724"/>
                  <a:pt x="231" y="865"/>
                  <a:pt x="173" y="980"/>
                </a:cubicBezTo>
                <a:cubicBezTo>
                  <a:pt x="151" y="1024"/>
                  <a:pt x="74" y="983"/>
                  <a:pt x="25" y="984"/>
                </a:cubicBezTo>
                <a:close/>
              </a:path>
            </a:pathLst>
          </a:cu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61479" name="Line 7"/>
          <p:cNvSpPr>
            <a:spLocks noChangeShapeType="1"/>
          </p:cNvSpPr>
          <p:nvPr/>
        </p:nvSpPr>
        <p:spPr bwMode="auto">
          <a:xfrm>
            <a:off x="6783388" y="3321050"/>
            <a:ext cx="0" cy="13716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61480" name="Line 8"/>
          <p:cNvSpPr>
            <a:spLocks noChangeShapeType="1"/>
          </p:cNvSpPr>
          <p:nvPr/>
        </p:nvSpPr>
        <p:spPr bwMode="auto">
          <a:xfrm>
            <a:off x="6478588" y="3092450"/>
            <a:ext cx="0" cy="1600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61481" name="Freeform 9"/>
          <p:cNvSpPr>
            <a:spLocks/>
          </p:cNvSpPr>
          <p:nvPr/>
        </p:nvSpPr>
        <p:spPr bwMode="auto">
          <a:xfrm>
            <a:off x="6513513" y="3048000"/>
            <a:ext cx="1635125" cy="1573213"/>
          </a:xfrm>
          <a:custGeom>
            <a:avLst/>
            <a:gdLst>
              <a:gd name="T0" fmla="*/ 1029 w 1030"/>
              <a:gd name="T1" fmla="*/ 990 h 991"/>
              <a:gd name="T2" fmla="*/ 921 w 1030"/>
              <a:gd name="T3" fmla="*/ 980 h 991"/>
              <a:gd name="T4" fmla="*/ 866 w 1030"/>
              <a:gd name="T5" fmla="*/ 967 h 991"/>
              <a:gd name="T6" fmla="*/ 813 w 1030"/>
              <a:gd name="T7" fmla="*/ 952 h 991"/>
              <a:gd name="T8" fmla="*/ 758 w 1030"/>
              <a:gd name="T9" fmla="*/ 929 h 991"/>
              <a:gd name="T10" fmla="*/ 703 w 1030"/>
              <a:gd name="T11" fmla="*/ 897 h 991"/>
              <a:gd name="T12" fmla="*/ 651 w 1030"/>
              <a:gd name="T13" fmla="*/ 857 h 991"/>
              <a:gd name="T14" fmla="*/ 541 w 1030"/>
              <a:gd name="T15" fmla="*/ 743 h 991"/>
              <a:gd name="T16" fmla="*/ 433 w 1030"/>
              <a:gd name="T17" fmla="*/ 581 h 991"/>
              <a:gd name="T18" fmla="*/ 325 w 1030"/>
              <a:gd name="T19" fmla="*/ 386 h 991"/>
              <a:gd name="T20" fmla="*/ 270 w 1030"/>
              <a:gd name="T21" fmla="*/ 287 h 991"/>
              <a:gd name="T22" fmla="*/ 215 w 1030"/>
              <a:gd name="T23" fmla="*/ 196 h 991"/>
              <a:gd name="T24" fmla="*/ 163 w 1030"/>
              <a:gd name="T25" fmla="*/ 116 h 991"/>
              <a:gd name="T26" fmla="*/ 108 w 1030"/>
              <a:gd name="T27" fmla="*/ 53 h 991"/>
              <a:gd name="T28" fmla="*/ 53 w 1030"/>
              <a:gd name="T29" fmla="*/ 13 h 991"/>
              <a:gd name="T30" fmla="*/ 0 w 1030"/>
              <a:gd name="T31" fmla="*/ 0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30" h="991">
                <a:moveTo>
                  <a:pt x="1029" y="990"/>
                </a:moveTo>
                <a:lnTo>
                  <a:pt x="921" y="980"/>
                </a:lnTo>
                <a:lnTo>
                  <a:pt x="866" y="967"/>
                </a:lnTo>
                <a:lnTo>
                  <a:pt x="813" y="952"/>
                </a:lnTo>
                <a:lnTo>
                  <a:pt x="758" y="929"/>
                </a:lnTo>
                <a:lnTo>
                  <a:pt x="703" y="897"/>
                </a:lnTo>
                <a:lnTo>
                  <a:pt x="651" y="857"/>
                </a:lnTo>
                <a:lnTo>
                  <a:pt x="541" y="743"/>
                </a:lnTo>
                <a:lnTo>
                  <a:pt x="433" y="581"/>
                </a:lnTo>
                <a:lnTo>
                  <a:pt x="325" y="386"/>
                </a:lnTo>
                <a:lnTo>
                  <a:pt x="270" y="287"/>
                </a:lnTo>
                <a:lnTo>
                  <a:pt x="215" y="196"/>
                </a:lnTo>
                <a:lnTo>
                  <a:pt x="163" y="116"/>
                </a:lnTo>
                <a:lnTo>
                  <a:pt x="108" y="53"/>
                </a:lnTo>
                <a:lnTo>
                  <a:pt x="53" y="13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61482" name="Freeform 10"/>
          <p:cNvSpPr>
            <a:spLocks/>
          </p:cNvSpPr>
          <p:nvPr/>
        </p:nvSpPr>
        <p:spPr bwMode="auto">
          <a:xfrm>
            <a:off x="4876800" y="3048000"/>
            <a:ext cx="1638300" cy="1573213"/>
          </a:xfrm>
          <a:custGeom>
            <a:avLst/>
            <a:gdLst>
              <a:gd name="T0" fmla="*/ 0 w 1032"/>
              <a:gd name="T1" fmla="*/ 990 h 991"/>
              <a:gd name="T2" fmla="*/ 108 w 1032"/>
              <a:gd name="T3" fmla="*/ 980 h 991"/>
              <a:gd name="T4" fmla="*/ 163 w 1032"/>
              <a:gd name="T5" fmla="*/ 967 h 991"/>
              <a:gd name="T6" fmla="*/ 218 w 1032"/>
              <a:gd name="T7" fmla="*/ 952 h 991"/>
              <a:gd name="T8" fmla="*/ 271 w 1032"/>
              <a:gd name="T9" fmla="*/ 929 h 991"/>
              <a:gd name="T10" fmla="*/ 326 w 1032"/>
              <a:gd name="T11" fmla="*/ 897 h 991"/>
              <a:gd name="T12" fmla="*/ 381 w 1032"/>
              <a:gd name="T13" fmla="*/ 857 h 991"/>
              <a:gd name="T14" fmla="*/ 488 w 1032"/>
              <a:gd name="T15" fmla="*/ 743 h 991"/>
              <a:gd name="T16" fmla="*/ 596 w 1032"/>
              <a:gd name="T17" fmla="*/ 581 h 991"/>
              <a:gd name="T18" fmla="*/ 706 w 1032"/>
              <a:gd name="T19" fmla="*/ 386 h 991"/>
              <a:gd name="T20" fmla="*/ 759 w 1032"/>
              <a:gd name="T21" fmla="*/ 287 h 991"/>
              <a:gd name="T22" fmla="*/ 814 w 1032"/>
              <a:gd name="T23" fmla="*/ 196 h 991"/>
              <a:gd name="T24" fmla="*/ 868 w 1032"/>
              <a:gd name="T25" fmla="*/ 116 h 991"/>
              <a:gd name="T26" fmla="*/ 921 w 1032"/>
              <a:gd name="T27" fmla="*/ 53 h 991"/>
              <a:gd name="T28" fmla="*/ 976 w 1032"/>
              <a:gd name="T29" fmla="*/ 13 h 991"/>
              <a:gd name="T30" fmla="*/ 1031 w 1032"/>
              <a:gd name="T31" fmla="*/ 0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32" h="991">
                <a:moveTo>
                  <a:pt x="0" y="990"/>
                </a:moveTo>
                <a:lnTo>
                  <a:pt x="108" y="980"/>
                </a:lnTo>
                <a:lnTo>
                  <a:pt x="163" y="967"/>
                </a:lnTo>
                <a:lnTo>
                  <a:pt x="218" y="952"/>
                </a:lnTo>
                <a:lnTo>
                  <a:pt x="271" y="929"/>
                </a:lnTo>
                <a:lnTo>
                  <a:pt x="326" y="897"/>
                </a:lnTo>
                <a:lnTo>
                  <a:pt x="381" y="857"/>
                </a:lnTo>
                <a:lnTo>
                  <a:pt x="488" y="743"/>
                </a:lnTo>
                <a:lnTo>
                  <a:pt x="596" y="581"/>
                </a:lnTo>
                <a:lnTo>
                  <a:pt x="706" y="386"/>
                </a:lnTo>
                <a:lnTo>
                  <a:pt x="759" y="287"/>
                </a:lnTo>
                <a:lnTo>
                  <a:pt x="814" y="196"/>
                </a:lnTo>
                <a:lnTo>
                  <a:pt x="868" y="116"/>
                </a:lnTo>
                <a:lnTo>
                  <a:pt x="921" y="53"/>
                </a:lnTo>
                <a:lnTo>
                  <a:pt x="976" y="13"/>
                </a:lnTo>
                <a:lnTo>
                  <a:pt x="1031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61483" name="Freeform 11"/>
          <p:cNvSpPr>
            <a:spLocks/>
          </p:cNvSpPr>
          <p:nvPr/>
        </p:nvSpPr>
        <p:spPr bwMode="auto">
          <a:xfrm>
            <a:off x="4859338" y="4703763"/>
            <a:ext cx="3289300" cy="7937"/>
          </a:xfrm>
          <a:custGeom>
            <a:avLst/>
            <a:gdLst>
              <a:gd name="T0" fmla="*/ 0 w 2072"/>
              <a:gd name="T1" fmla="*/ 5 h 5"/>
              <a:gd name="T2" fmla="*/ 12 w 2072"/>
              <a:gd name="T3" fmla="*/ 0 h 5"/>
              <a:gd name="T4" fmla="*/ 2072 w 2072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72" h="5">
                <a:moveTo>
                  <a:pt x="0" y="5"/>
                </a:moveTo>
                <a:lnTo>
                  <a:pt x="12" y="0"/>
                </a:lnTo>
                <a:lnTo>
                  <a:pt x="2072" y="0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61504" name="Rectangle 32"/>
          <p:cNvSpPr>
            <a:spLocks noChangeArrowheads="1"/>
          </p:cNvSpPr>
          <p:nvPr/>
        </p:nvSpPr>
        <p:spPr bwMode="auto">
          <a:xfrm>
            <a:off x="2511425" y="3411538"/>
            <a:ext cx="9207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61505" name="Rectangle 33"/>
          <p:cNvSpPr>
            <a:spLocks noChangeArrowheads="1"/>
          </p:cNvSpPr>
          <p:nvPr/>
        </p:nvSpPr>
        <p:spPr bwMode="auto">
          <a:xfrm>
            <a:off x="8153400" y="4648200"/>
            <a:ext cx="3810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l" eaLnBrk="0" hangingPunct="0"/>
            <a:r>
              <a:rPr lang="en-US" sz="1800" b="1">
                <a:solidFill>
                  <a:schemeClr val="folHlink"/>
                </a:solidFill>
              </a:rPr>
              <a:t>z</a:t>
            </a:r>
          </a:p>
        </p:txBody>
      </p:sp>
      <p:sp>
        <p:nvSpPr>
          <p:cNvPr id="361507" name="Rectangle 35"/>
          <p:cNvSpPr>
            <a:spLocks noChangeArrowheads="1"/>
          </p:cNvSpPr>
          <p:nvPr/>
        </p:nvSpPr>
        <p:spPr bwMode="auto">
          <a:xfrm>
            <a:off x="6629400" y="4724400"/>
            <a:ext cx="625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1800" b="1">
                <a:solidFill>
                  <a:schemeClr val="folHlink"/>
                </a:solidFill>
              </a:rPr>
              <a:t>0.12</a:t>
            </a:r>
            <a:endParaRPr lang="en-US" b="1">
              <a:solidFill>
                <a:schemeClr val="folHlink"/>
              </a:solidFill>
            </a:endParaRPr>
          </a:p>
        </p:txBody>
      </p:sp>
      <p:sp>
        <p:nvSpPr>
          <p:cNvPr id="361508" name="Rectangle 36"/>
          <p:cNvSpPr>
            <a:spLocks noChangeArrowheads="1"/>
          </p:cNvSpPr>
          <p:nvPr/>
        </p:nvSpPr>
        <p:spPr bwMode="auto">
          <a:xfrm>
            <a:off x="6248400" y="4724400"/>
            <a:ext cx="371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1800" b="1">
                <a:solidFill>
                  <a:schemeClr val="folHlink"/>
                </a:solidFill>
              </a:rPr>
              <a:t> 0</a:t>
            </a:r>
            <a:endParaRPr lang="en-US" b="1">
              <a:solidFill>
                <a:schemeClr val="folHlink"/>
              </a:solidFill>
            </a:endParaRPr>
          </a:p>
        </p:txBody>
      </p:sp>
      <p:sp>
        <p:nvSpPr>
          <p:cNvPr id="361515" name="Freeform 43"/>
          <p:cNvSpPr>
            <a:spLocks/>
          </p:cNvSpPr>
          <p:nvPr/>
        </p:nvSpPr>
        <p:spPr bwMode="auto">
          <a:xfrm>
            <a:off x="2205038" y="4476750"/>
            <a:ext cx="320675" cy="242888"/>
          </a:xfrm>
          <a:custGeom>
            <a:avLst/>
            <a:gdLst>
              <a:gd name="T0" fmla="*/ 12 w 202"/>
              <a:gd name="T1" fmla="*/ 141 h 153"/>
              <a:gd name="T2" fmla="*/ 105 w 202"/>
              <a:gd name="T3" fmla="*/ 145 h 153"/>
              <a:gd name="T4" fmla="*/ 162 w 202"/>
              <a:gd name="T5" fmla="*/ 144 h 153"/>
              <a:gd name="T6" fmla="*/ 192 w 202"/>
              <a:gd name="T7" fmla="*/ 147 h 153"/>
              <a:gd name="T8" fmla="*/ 201 w 202"/>
              <a:gd name="T9" fmla="*/ 132 h 153"/>
              <a:gd name="T10" fmla="*/ 187 w 202"/>
              <a:gd name="T11" fmla="*/ 24 h 153"/>
              <a:gd name="T12" fmla="*/ 150 w 202"/>
              <a:gd name="T13" fmla="*/ 0 h 153"/>
              <a:gd name="T14" fmla="*/ 70 w 202"/>
              <a:gd name="T15" fmla="*/ 46 h 153"/>
              <a:gd name="T16" fmla="*/ 51 w 202"/>
              <a:gd name="T17" fmla="*/ 52 h 153"/>
              <a:gd name="T18" fmla="*/ 27 w 202"/>
              <a:gd name="T19" fmla="*/ 57 h 153"/>
              <a:gd name="T20" fmla="*/ 7 w 202"/>
              <a:gd name="T21" fmla="*/ 73 h 153"/>
              <a:gd name="T22" fmla="*/ 0 w 202"/>
              <a:gd name="T23" fmla="*/ 90 h 153"/>
              <a:gd name="T24" fmla="*/ 1 w 202"/>
              <a:gd name="T25" fmla="*/ 133 h 153"/>
              <a:gd name="T26" fmla="*/ 12 w 202"/>
              <a:gd name="T27" fmla="*/ 141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2" h="153">
                <a:moveTo>
                  <a:pt x="12" y="141"/>
                </a:moveTo>
                <a:cubicBezTo>
                  <a:pt x="39" y="153"/>
                  <a:pt x="79" y="146"/>
                  <a:pt x="105" y="145"/>
                </a:cubicBezTo>
                <a:cubicBezTo>
                  <a:pt x="127" y="143"/>
                  <a:pt x="135" y="143"/>
                  <a:pt x="162" y="144"/>
                </a:cubicBezTo>
                <a:cubicBezTo>
                  <a:pt x="172" y="148"/>
                  <a:pt x="181" y="148"/>
                  <a:pt x="192" y="147"/>
                </a:cubicBezTo>
                <a:cubicBezTo>
                  <a:pt x="200" y="136"/>
                  <a:pt x="198" y="142"/>
                  <a:pt x="201" y="132"/>
                </a:cubicBezTo>
                <a:cubicBezTo>
                  <a:pt x="200" y="102"/>
                  <a:pt x="202" y="55"/>
                  <a:pt x="187" y="24"/>
                </a:cubicBezTo>
                <a:cubicBezTo>
                  <a:pt x="185" y="7"/>
                  <a:pt x="165" y="1"/>
                  <a:pt x="150" y="0"/>
                </a:cubicBezTo>
                <a:cubicBezTo>
                  <a:pt x="116" y="2"/>
                  <a:pt x="102" y="41"/>
                  <a:pt x="70" y="46"/>
                </a:cubicBezTo>
                <a:cubicBezTo>
                  <a:pt x="63" y="49"/>
                  <a:pt x="58" y="51"/>
                  <a:pt x="51" y="52"/>
                </a:cubicBezTo>
                <a:cubicBezTo>
                  <a:pt x="43" y="55"/>
                  <a:pt x="36" y="56"/>
                  <a:pt x="27" y="57"/>
                </a:cubicBezTo>
                <a:cubicBezTo>
                  <a:pt x="19" y="62"/>
                  <a:pt x="14" y="67"/>
                  <a:pt x="7" y="73"/>
                </a:cubicBezTo>
                <a:cubicBezTo>
                  <a:pt x="0" y="87"/>
                  <a:pt x="2" y="81"/>
                  <a:pt x="0" y="90"/>
                </a:cubicBezTo>
                <a:cubicBezTo>
                  <a:pt x="0" y="104"/>
                  <a:pt x="0" y="119"/>
                  <a:pt x="1" y="133"/>
                </a:cubicBezTo>
                <a:cubicBezTo>
                  <a:pt x="1" y="138"/>
                  <a:pt x="8" y="147"/>
                  <a:pt x="12" y="141"/>
                </a:cubicBezTo>
                <a:close/>
              </a:path>
            </a:pathLst>
          </a:cu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61516" name="Freeform 44"/>
          <p:cNvSpPr>
            <a:spLocks/>
          </p:cNvSpPr>
          <p:nvPr/>
        </p:nvSpPr>
        <p:spPr bwMode="auto">
          <a:xfrm>
            <a:off x="2165350" y="3060700"/>
            <a:ext cx="366713" cy="1625600"/>
          </a:xfrm>
          <a:custGeom>
            <a:avLst/>
            <a:gdLst>
              <a:gd name="T0" fmla="*/ 25 w 231"/>
              <a:gd name="T1" fmla="*/ 984 h 1024"/>
              <a:gd name="T2" fmla="*/ 37 w 231"/>
              <a:gd name="T3" fmla="*/ 572 h 1024"/>
              <a:gd name="T4" fmla="*/ 33 w 231"/>
              <a:gd name="T5" fmla="*/ 340 h 1024"/>
              <a:gd name="T6" fmla="*/ 29 w 231"/>
              <a:gd name="T7" fmla="*/ 140 h 1024"/>
              <a:gd name="T8" fmla="*/ 41 w 231"/>
              <a:gd name="T9" fmla="*/ 4 h 1024"/>
              <a:gd name="T10" fmla="*/ 133 w 231"/>
              <a:gd name="T11" fmla="*/ 28 h 1024"/>
              <a:gd name="T12" fmla="*/ 153 w 231"/>
              <a:gd name="T13" fmla="*/ 44 h 1024"/>
              <a:gd name="T14" fmla="*/ 161 w 231"/>
              <a:gd name="T15" fmla="*/ 56 h 1024"/>
              <a:gd name="T16" fmla="*/ 173 w 231"/>
              <a:gd name="T17" fmla="*/ 64 h 1024"/>
              <a:gd name="T18" fmla="*/ 209 w 231"/>
              <a:gd name="T19" fmla="*/ 112 h 1024"/>
              <a:gd name="T20" fmla="*/ 221 w 231"/>
              <a:gd name="T21" fmla="*/ 136 h 1024"/>
              <a:gd name="T22" fmla="*/ 213 w 231"/>
              <a:gd name="T23" fmla="*/ 216 h 1024"/>
              <a:gd name="T24" fmla="*/ 225 w 231"/>
              <a:gd name="T25" fmla="*/ 376 h 1024"/>
              <a:gd name="T26" fmla="*/ 221 w 231"/>
              <a:gd name="T27" fmla="*/ 444 h 1024"/>
              <a:gd name="T28" fmla="*/ 213 w 231"/>
              <a:gd name="T29" fmla="*/ 468 h 1024"/>
              <a:gd name="T30" fmla="*/ 209 w 231"/>
              <a:gd name="T31" fmla="*/ 636 h 1024"/>
              <a:gd name="T32" fmla="*/ 221 w 231"/>
              <a:gd name="T33" fmla="*/ 596 h 1024"/>
              <a:gd name="T34" fmla="*/ 173 w 231"/>
              <a:gd name="T35" fmla="*/ 980 h 1024"/>
              <a:gd name="T36" fmla="*/ 25 w 231"/>
              <a:gd name="T37" fmla="*/ 98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1" h="1024">
                <a:moveTo>
                  <a:pt x="25" y="984"/>
                </a:moveTo>
                <a:cubicBezTo>
                  <a:pt x="28" y="847"/>
                  <a:pt x="34" y="709"/>
                  <a:pt x="37" y="572"/>
                </a:cubicBezTo>
                <a:cubicBezTo>
                  <a:pt x="33" y="476"/>
                  <a:pt x="30" y="440"/>
                  <a:pt x="33" y="340"/>
                </a:cubicBezTo>
                <a:cubicBezTo>
                  <a:pt x="30" y="269"/>
                  <a:pt x="25" y="210"/>
                  <a:pt x="29" y="140"/>
                </a:cubicBezTo>
                <a:cubicBezTo>
                  <a:pt x="28" y="100"/>
                  <a:pt x="0" y="32"/>
                  <a:pt x="41" y="4"/>
                </a:cubicBezTo>
                <a:cubicBezTo>
                  <a:pt x="122" y="9"/>
                  <a:pt x="91" y="0"/>
                  <a:pt x="133" y="28"/>
                </a:cubicBezTo>
                <a:cubicBezTo>
                  <a:pt x="156" y="62"/>
                  <a:pt x="125" y="22"/>
                  <a:pt x="153" y="44"/>
                </a:cubicBezTo>
                <a:cubicBezTo>
                  <a:pt x="157" y="47"/>
                  <a:pt x="158" y="53"/>
                  <a:pt x="161" y="56"/>
                </a:cubicBezTo>
                <a:cubicBezTo>
                  <a:pt x="164" y="59"/>
                  <a:pt x="169" y="61"/>
                  <a:pt x="173" y="64"/>
                </a:cubicBezTo>
                <a:cubicBezTo>
                  <a:pt x="185" y="82"/>
                  <a:pt x="194" y="97"/>
                  <a:pt x="209" y="112"/>
                </a:cubicBezTo>
                <a:cubicBezTo>
                  <a:pt x="212" y="120"/>
                  <a:pt x="221" y="127"/>
                  <a:pt x="221" y="136"/>
                </a:cubicBezTo>
                <a:cubicBezTo>
                  <a:pt x="221" y="163"/>
                  <a:pt x="213" y="216"/>
                  <a:pt x="213" y="216"/>
                </a:cubicBezTo>
                <a:cubicBezTo>
                  <a:pt x="215" y="282"/>
                  <a:pt x="217" y="319"/>
                  <a:pt x="225" y="376"/>
                </a:cubicBezTo>
                <a:cubicBezTo>
                  <a:pt x="224" y="399"/>
                  <a:pt x="224" y="421"/>
                  <a:pt x="221" y="444"/>
                </a:cubicBezTo>
                <a:cubicBezTo>
                  <a:pt x="220" y="452"/>
                  <a:pt x="213" y="468"/>
                  <a:pt x="213" y="468"/>
                </a:cubicBezTo>
                <a:cubicBezTo>
                  <a:pt x="207" y="564"/>
                  <a:pt x="209" y="508"/>
                  <a:pt x="209" y="636"/>
                </a:cubicBezTo>
                <a:cubicBezTo>
                  <a:pt x="213" y="623"/>
                  <a:pt x="222" y="582"/>
                  <a:pt x="221" y="596"/>
                </a:cubicBezTo>
                <a:cubicBezTo>
                  <a:pt x="208" y="724"/>
                  <a:pt x="231" y="865"/>
                  <a:pt x="173" y="980"/>
                </a:cubicBezTo>
                <a:cubicBezTo>
                  <a:pt x="151" y="1024"/>
                  <a:pt x="74" y="983"/>
                  <a:pt x="25" y="984"/>
                </a:cubicBezTo>
                <a:close/>
              </a:path>
            </a:pathLst>
          </a:cu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61517" name="Line 45"/>
          <p:cNvSpPr>
            <a:spLocks noChangeShapeType="1"/>
          </p:cNvSpPr>
          <p:nvPr/>
        </p:nvSpPr>
        <p:spPr bwMode="auto">
          <a:xfrm>
            <a:off x="2516188" y="3321050"/>
            <a:ext cx="0" cy="13716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61518" name="Line 46"/>
          <p:cNvSpPr>
            <a:spLocks noChangeShapeType="1"/>
          </p:cNvSpPr>
          <p:nvPr/>
        </p:nvSpPr>
        <p:spPr bwMode="auto">
          <a:xfrm>
            <a:off x="2211388" y="3092450"/>
            <a:ext cx="0" cy="1600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61519" name="Freeform 47"/>
          <p:cNvSpPr>
            <a:spLocks/>
          </p:cNvSpPr>
          <p:nvPr/>
        </p:nvSpPr>
        <p:spPr bwMode="auto">
          <a:xfrm>
            <a:off x="2246313" y="3048000"/>
            <a:ext cx="1635125" cy="1573213"/>
          </a:xfrm>
          <a:custGeom>
            <a:avLst/>
            <a:gdLst>
              <a:gd name="T0" fmla="*/ 1029 w 1030"/>
              <a:gd name="T1" fmla="*/ 990 h 991"/>
              <a:gd name="T2" fmla="*/ 921 w 1030"/>
              <a:gd name="T3" fmla="*/ 980 h 991"/>
              <a:gd name="T4" fmla="*/ 866 w 1030"/>
              <a:gd name="T5" fmla="*/ 967 h 991"/>
              <a:gd name="T6" fmla="*/ 813 w 1030"/>
              <a:gd name="T7" fmla="*/ 952 h 991"/>
              <a:gd name="T8" fmla="*/ 758 w 1030"/>
              <a:gd name="T9" fmla="*/ 929 h 991"/>
              <a:gd name="T10" fmla="*/ 703 w 1030"/>
              <a:gd name="T11" fmla="*/ 897 h 991"/>
              <a:gd name="T12" fmla="*/ 651 w 1030"/>
              <a:gd name="T13" fmla="*/ 857 h 991"/>
              <a:gd name="T14" fmla="*/ 541 w 1030"/>
              <a:gd name="T15" fmla="*/ 743 h 991"/>
              <a:gd name="T16" fmla="*/ 433 w 1030"/>
              <a:gd name="T17" fmla="*/ 581 h 991"/>
              <a:gd name="T18" fmla="*/ 325 w 1030"/>
              <a:gd name="T19" fmla="*/ 386 h 991"/>
              <a:gd name="T20" fmla="*/ 270 w 1030"/>
              <a:gd name="T21" fmla="*/ 287 h 991"/>
              <a:gd name="T22" fmla="*/ 215 w 1030"/>
              <a:gd name="T23" fmla="*/ 196 h 991"/>
              <a:gd name="T24" fmla="*/ 163 w 1030"/>
              <a:gd name="T25" fmla="*/ 116 h 991"/>
              <a:gd name="T26" fmla="*/ 108 w 1030"/>
              <a:gd name="T27" fmla="*/ 53 h 991"/>
              <a:gd name="T28" fmla="*/ 53 w 1030"/>
              <a:gd name="T29" fmla="*/ 13 h 991"/>
              <a:gd name="T30" fmla="*/ 0 w 1030"/>
              <a:gd name="T31" fmla="*/ 0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30" h="991">
                <a:moveTo>
                  <a:pt x="1029" y="990"/>
                </a:moveTo>
                <a:lnTo>
                  <a:pt x="921" y="980"/>
                </a:lnTo>
                <a:lnTo>
                  <a:pt x="866" y="967"/>
                </a:lnTo>
                <a:lnTo>
                  <a:pt x="813" y="952"/>
                </a:lnTo>
                <a:lnTo>
                  <a:pt x="758" y="929"/>
                </a:lnTo>
                <a:lnTo>
                  <a:pt x="703" y="897"/>
                </a:lnTo>
                <a:lnTo>
                  <a:pt x="651" y="857"/>
                </a:lnTo>
                <a:lnTo>
                  <a:pt x="541" y="743"/>
                </a:lnTo>
                <a:lnTo>
                  <a:pt x="433" y="581"/>
                </a:lnTo>
                <a:lnTo>
                  <a:pt x="325" y="386"/>
                </a:lnTo>
                <a:lnTo>
                  <a:pt x="270" y="287"/>
                </a:lnTo>
                <a:lnTo>
                  <a:pt x="215" y="196"/>
                </a:lnTo>
                <a:lnTo>
                  <a:pt x="163" y="116"/>
                </a:lnTo>
                <a:lnTo>
                  <a:pt x="108" y="53"/>
                </a:lnTo>
                <a:lnTo>
                  <a:pt x="53" y="13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61520" name="Freeform 48"/>
          <p:cNvSpPr>
            <a:spLocks/>
          </p:cNvSpPr>
          <p:nvPr/>
        </p:nvSpPr>
        <p:spPr bwMode="auto">
          <a:xfrm>
            <a:off x="609600" y="3048000"/>
            <a:ext cx="1638300" cy="1573213"/>
          </a:xfrm>
          <a:custGeom>
            <a:avLst/>
            <a:gdLst>
              <a:gd name="T0" fmla="*/ 0 w 1032"/>
              <a:gd name="T1" fmla="*/ 990 h 991"/>
              <a:gd name="T2" fmla="*/ 108 w 1032"/>
              <a:gd name="T3" fmla="*/ 980 h 991"/>
              <a:gd name="T4" fmla="*/ 163 w 1032"/>
              <a:gd name="T5" fmla="*/ 967 h 991"/>
              <a:gd name="T6" fmla="*/ 218 w 1032"/>
              <a:gd name="T7" fmla="*/ 952 h 991"/>
              <a:gd name="T8" fmla="*/ 271 w 1032"/>
              <a:gd name="T9" fmla="*/ 929 h 991"/>
              <a:gd name="T10" fmla="*/ 326 w 1032"/>
              <a:gd name="T11" fmla="*/ 897 h 991"/>
              <a:gd name="T12" fmla="*/ 381 w 1032"/>
              <a:gd name="T13" fmla="*/ 857 h 991"/>
              <a:gd name="T14" fmla="*/ 488 w 1032"/>
              <a:gd name="T15" fmla="*/ 743 h 991"/>
              <a:gd name="T16" fmla="*/ 596 w 1032"/>
              <a:gd name="T17" fmla="*/ 581 h 991"/>
              <a:gd name="T18" fmla="*/ 706 w 1032"/>
              <a:gd name="T19" fmla="*/ 386 h 991"/>
              <a:gd name="T20" fmla="*/ 759 w 1032"/>
              <a:gd name="T21" fmla="*/ 287 h 991"/>
              <a:gd name="T22" fmla="*/ 814 w 1032"/>
              <a:gd name="T23" fmla="*/ 196 h 991"/>
              <a:gd name="T24" fmla="*/ 868 w 1032"/>
              <a:gd name="T25" fmla="*/ 116 h 991"/>
              <a:gd name="T26" fmla="*/ 921 w 1032"/>
              <a:gd name="T27" fmla="*/ 53 h 991"/>
              <a:gd name="T28" fmla="*/ 976 w 1032"/>
              <a:gd name="T29" fmla="*/ 13 h 991"/>
              <a:gd name="T30" fmla="*/ 1031 w 1032"/>
              <a:gd name="T31" fmla="*/ 0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32" h="991">
                <a:moveTo>
                  <a:pt x="0" y="990"/>
                </a:moveTo>
                <a:lnTo>
                  <a:pt x="108" y="980"/>
                </a:lnTo>
                <a:lnTo>
                  <a:pt x="163" y="967"/>
                </a:lnTo>
                <a:lnTo>
                  <a:pt x="218" y="952"/>
                </a:lnTo>
                <a:lnTo>
                  <a:pt x="271" y="929"/>
                </a:lnTo>
                <a:lnTo>
                  <a:pt x="326" y="897"/>
                </a:lnTo>
                <a:lnTo>
                  <a:pt x="381" y="857"/>
                </a:lnTo>
                <a:lnTo>
                  <a:pt x="488" y="743"/>
                </a:lnTo>
                <a:lnTo>
                  <a:pt x="596" y="581"/>
                </a:lnTo>
                <a:lnTo>
                  <a:pt x="706" y="386"/>
                </a:lnTo>
                <a:lnTo>
                  <a:pt x="759" y="287"/>
                </a:lnTo>
                <a:lnTo>
                  <a:pt x="814" y="196"/>
                </a:lnTo>
                <a:lnTo>
                  <a:pt x="868" y="116"/>
                </a:lnTo>
                <a:lnTo>
                  <a:pt x="921" y="53"/>
                </a:lnTo>
                <a:lnTo>
                  <a:pt x="976" y="13"/>
                </a:lnTo>
                <a:lnTo>
                  <a:pt x="1031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61521" name="Freeform 49"/>
          <p:cNvSpPr>
            <a:spLocks/>
          </p:cNvSpPr>
          <p:nvPr/>
        </p:nvSpPr>
        <p:spPr bwMode="auto">
          <a:xfrm>
            <a:off x="592138" y="4703763"/>
            <a:ext cx="3289300" cy="7937"/>
          </a:xfrm>
          <a:custGeom>
            <a:avLst/>
            <a:gdLst>
              <a:gd name="T0" fmla="*/ 0 w 2072"/>
              <a:gd name="T1" fmla="*/ 5 h 5"/>
              <a:gd name="T2" fmla="*/ 12 w 2072"/>
              <a:gd name="T3" fmla="*/ 0 h 5"/>
              <a:gd name="T4" fmla="*/ 2072 w 2072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72" h="5">
                <a:moveTo>
                  <a:pt x="0" y="5"/>
                </a:moveTo>
                <a:lnTo>
                  <a:pt x="12" y="0"/>
                </a:lnTo>
                <a:lnTo>
                  <a:pt x="2072" y="0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61526" name="Rectangle 54"/>
          <p:cNvSpPr>
            <a:spLocks noChangeArrowheads="1"/>
          </p:cNvSpPr>
          <p:nvPr/>
        </p:nvSpPr>
        <p:spPr bwMode="auto">
          <a:xfrm>
            <a:off x="3810000" y="4648200"/>
            <a:ext cx="3810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l" eaLnBrk="0" hangingPunct="0"/>
            <a:r>
              <a:rPr lang="en-US" sz="1800" b="1"/>
              <a:t>x</a:t>
            </a:r>
          </a:p>
        </p:txBody>
      </p:sp>
      <p:sp>
        <p:nvSpPr>
          <p:cNvPr id="361527" name="Rectangle 55"/>
          <p:cNvSpPr>
            <a:spLocks noChangeArrowheads="1"/>
          </p:cNvSpPr>
          <p:nvPr/>
        </p:nvSpPr>
        <p:spPr bwMode="auto">
          <a:xfrm>
            <a:off x="2362200" y="4724400"/>
            <a:ext cx="498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1800" b="1"/>
              <a:t>8.6</a:t>
            </a:r>
            <a:endParaRPr lang="en-US" b="1"/>
          </a:p>
        </p:txBody>
      </p:sp>
      <p:sp>
        <p:nvSpPr>
          <p:cNvPr id="361528" name="Rectangle 56"/>
          <p:cNvSpPr>
            <a:spLocks noChangeArrowheads="1"/>
          </p:cNvSpPr>
          <p:nvPr/>
        </p:nvSpPr>
        <p:spPr bwMode="auto">
          <a:xfrm>
            <a:off x="1981200" y="4724400"/>
            <a:ext cx="371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1800" b="1"/>
              <a:t> 8</a:t>
            </a:r>
            <a:endParaRPr lang="en-US" b="1"/>
          </a:p>
        </p:txBody>
      </p:sp>
      <p:sp>
        <p:nvSpPr>
          <p:cNvPr id="361529" name="Text Box 57"/>
          <p:cNvSpPr txBox="1">
            <a:spLocks noChangeArrowheads="1"/>
          </p:cNvSpPr>
          <p:nvPr/>
        </p:nvSpPr>
        <p:spPr bwMode="auto">
          <a:xfrm>
            <a:off x="1066800" y="53340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   P(</a:t>
            </a:r>
            <a:r>
              <a:rPr lang="en-US">
                <a:solidFill>
                  <a:schemeClr val="bg2"/>
                </a:solidFill>
                <a:sym typeface="Arial" pitchFamily="34" charset="0"/>
              </a:rPr>
              <a:t>8 &lt; x &lt; 8.6)</a:t>
            </a:r>
          </a:p>
        </p:txBody>
      </p:sp>
      <p:sp>
        <p:nvSpPr>
          <p:cNvPr id="361531" name="Text Box 59"/>
          <p:cNvSpPr txBox="1">
            <a:spLocks noChangeArrowheads="1"/>
          </p:cNvSpPr>
          <p:nvPr/>
        </p:nvSpPr>
        <p:spPr bwMode="auto">
          <a:xfrm>
            <a:off x="2743200" y="3048000"/>
            <a:ext cx="1219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Symbol" pitchFamily="18" charset="2"/>
              <a:buChar char="m"/>
            </a:pPr>
            <a:r>
              <a:rPr lang="en-US">
                <a:sym typeface="Symbol" pitchFamily="18" charset="2"/>
              </a:rPr>
              <a:t> = 8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Symbol" pitchFamily="18" charset="2"/>
              <a:buNone/>
            </a:pPr>
            <a:r>
              <a:rPr lang="en-US">
                <a:sym typeface="Symbol" pitchFamily="18" charset="2"/>
              </a:rPr>
              <a:t> = 5</a:t>
            </a:r>
          </a:p>
        </p:txBody>
      </p:sp>
      <p:sp>
        <p:nvSpPr>
          <p:cNvPr id="361532" name="Text Box 60"/>
          <p:cNvSpPr txBox="1">
            <a:spLocks noChangeArrowheads="1"/>
          </p:cNvSpPr>
          <p:nvPr/>
        </p:nvSpPr>
        <p:spPr bwMode="auto">
          <a:xfrm>
            <a:off x="7010400" y="3048000"/>
            <a:ext cx="1219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Symbol" pitchFamily="18" charset="2"/>
              <a:buChar char="m"/>
            </a:pPr>
            <a:r>
              <a:rPr lang="en-US">
                <a:solidFill>
                  <a:schemeClr val="folHlink"/>
                </a:solidFill>
                <a:sym typeface="Symbol" pitchFamily="18" charset="2"/>
              </a:rPr>
              <a:t> = 0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Symbol" pitchFamily="18" charset="2"/>
              <a:buNone/>
            </a:pPr>
            <a:r>
              <a:rPr lang="en-US">
                <a:solidFill>
                  <a:schemeClr val="folHlink"/>
                </a:solidFill>
                <a:sym typeface="Symbol" pitchFamily="18" charset="2"/>
              </a:rPr>
              <a:t> = 1</a:t>
            </a:r>
          </a:p>
        </p:txBody>
      </p:sp>
      <p:grpSp>
        <p:nvGrpSpPr>
          <p:cNvPr id="361534" name="Group 62"/>
          <p:cNvGrpSpPr>
            <a:grpSpLocks/>
          </p:cNvGrpSpPr>
          <p:nvPr/>
        </p:nvGrpSpPr>
        <p:grpSpPr bwMode="auto">
          <a:xfrm>
            <a:off x="3810000" y="3048000"/>
            <a:ext cx="1903413" cy="612775"/>
            <a:chOff x="1825" y="2398"/>
            <a:chExt cx="1728" cy="793"/>
          </a:xfrm>
        </p:grpSpPr>
        <p:sp>
          <p:nvSpPr>
            <p:cNvPr id="361535" name="Freeform 63"/>
            <p:cNvSpPr>
              <a:spLocks/>
            </p:cNvSpPr>
            <p:nvPr/>
          </p:nvSpPr>
          <p:spPr bwMode="auto">
            <a:xfrm>
              <a:off x="1827" y="2432"/>
              <a:ext cx="1726" cy="759"/>
            </a:xfrm>
            <a:custGeom>
              <a:avLst/>
              <a:gdLst>
                <a:gd name="T0" fmla="*/ 0 w 1726"/>
                <a:gd name="T1" fmla="*/ 386 h 759"/>
                <a:gd name="T2" fmla="*/ 86 w 1726"/>
                <a:gd name="T3" fmla="*/ 282 h 759"/>
                <a:gd name="T4" fmla="*/ 151 w 1726"/>
                <a:gd name="T5" fmla="*/ 227 h 759"/>
                <a:gd name="T6" fmla="*/ 224 w 1726"/>
                <a:gd name="T7" fmla="*/ 175 h 759"/>
                <a:gd name="T8" fmla="*/ 304 w 1726"/>
                <a:gd name="T9" fmla="*/ 134 h 759"/>
                <a:gd name="T10" fmla="*/ 394 w 1726"/>
                <a:gd name="T11" fmla="*/ 93 h 759"/>
                <a:gd name="T12" fmla="*/ 502 w 1726"/>
                <a:gd name="T13" fmla="*/ 57 h 759"/>
                <a:gd name="T14" fmla="*/ 646 w 1726"/>
                <a:gd name="T15" fmla="*/ 20 h 759"/>
                <a:gd name="T16" fmla="*/ 778 w 1726"/>
                <a:gd name="T17" fmla="*/ 6 h 759"/>
                <a:gd name="T18" fmla="*/ 896 w 1726"/>
                <a:gd name="T19" fmla="*/ 2 h 759"/>
                <a:gd name="T20" fmla="*/ 1021 w 1726"/>
                <a:gd name="T21" fmla="*/ 14 h 759"/>
                <a:gd name="T22" fmla="*/ 1132 w 1726"/>
                <a:gd name="T23" fmla="*/ 36 h 759"/>
                <a:gd name="T24" fmla="*/ 1236 w 1726"/>
                <a:gd name="T25" fmla="*/ 79 h 759"/>
                <a:gd name="T26" fmla="*/ 1342 w 1726"/>
                <a:gd name="T27" fmla="*/ 147 h 759"/>
                <a:gd name="T28" fmla="*/ 1426 w 1726"/>
                <a:gd name="T29" fmla="*/ 225 h 759"/>
                <a:gd name="T30" fmla="*/ 1472 w 1726"/>
                <a:gd name="T31" fmla="*/ 277 h 759"/>
                <a:gd name="T32" fmla="*/ 1594 w 1726"/>
                <a:gd name="T33" fmla="*/ 94 h 759"/>
                <a:gd name="T34" fmla="*/ 1596 w 1726"/>
                <a:gd name="T35" fmla="*/ 197 h 759"/>
                <a:gd name="T36" fmla="*/ 1605 w 1726"/>
                <a:gd name="T37" fmla="*/ 300 h 759"/>
                <a:gd name="T38" fmla="*/ 1624 w 1726"/>
                <a:gd name="T39" fmla="*/ 398 h 759"/>
                <a:gd name="T40" fmla="*/ 1651 w 1726"/>
                <a:gd name="T41" fmla="*/ 499 h 759"/>
                <a:gd name="T42" fmla="*/ 1706 w 1726"/>
                <a:gd name="T43" fmla="*/ 627 h 759"/>
                <a:gd name="T44" fmla="*/ 1685 w 1726"/>
                <a:gd name="T45" fmla="*/ 685 h 759"/>
                <a:gd name="T46" fmla="*/ 1601 w 1726"/>
                <a:gd name="T47" fmla="*/ 667 h 759"/>
                <a:gd name="T48" fmla="*/ 1534 w 1726"/>
                <a:gd name="T49" fmla="*/ 664 h 759"/>
                <a:gd name="T50" fmla="*/ 1469 w 1726"/>
                <a:gd name="T51" fmla="*/ 671 h 759"/>
                <a:gd name="T52" fmla="*/ 1403 w 1726"/>
                <a:gd name="T53" fmla="*/ 690 h 759"/>
                <a:gd name="T54" fmla="*/ 1330 w 1726"/>
                <a:gd name="T55" fmla="*/ 723 h 759"/>
                <a:gd name="T56" fmla="*/ 1259 w 1726"/>
                <a:gd name="T57" fmla="*/ 687 h 759"/>
                <a:gd name="T58" fmla="*/ 1345 w 1726"/>
                <a:gd name="T59" fmla="*/ 482 h 759"/>
                <a:gd name="T60" fmla="*/ 1237 w 1726"/>
                <a:gd name="T61" fmla="*/ 396 h 759"/>
                <a:gd name="T62" fmla="*/ 1131 w 1726"/>
                <a:gd name="T63" fmla="*/ 328 h 759"/>
                <a:gd name="T64" fmla="*/ 1036 w 1726"/>
                <a:gd name="T65" fmla="*/ 277 h 759"/>
                <a:gd name="T66" fmla="*/ 921 w 1726"/>
                <a:gd name="T67" fmla="*/ 232 h 759"/>
                <a:gd name="T68" fmla="*/ 811 w 1726"/>
                <a:gd name="T69" fmla="*/ 209 h 759"/>
                <a:gd name="T70" fmla="*/ 707 w 1726"/>
                <a:gd name="T71" fmla="*/ 195 h 759"/>
                <a:gd name="T72" fmla="*/ 587 w 1726"/>
                <a:gd name="T73" fmla="*/ 201 h 759"/>
                <a:gd name="T74" fmla="*/ 470 w 1726"/>
                <a:gd name="T75" fmla="*/ 211 h 759"/>
                <a:gd name="T76" fmla="*/ 334 w 1726"/>
                <a:gd name="T77" fmla="*/ 232 h 759"/>
                <a:gd name="T78" fmla="*/ 231 w 1726"/>
                <a:gd name="T79" fmla="*/ 266 h 759"/>
                <a:gd name="T80" fmla="*/ 158 w 1726"/>
                <a:gd name="T81" fmla="*/ 301 h 759"/>
                <a:gd name="T82" fmla="*/ 97 w 1726"/>
                <a:gd name="T83" fmla="*/ 34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26" h="759">
                  <a:moveTo>
                    <a:pt x="7" y="425"/>
                  </a:moveTo>
                  <a:lnTo>
                    <a:pt x="0" y="386"/>
                  </a:lnTo>
                  <a:lnTo>
                    <a:pt x="52" y="320"/>
                  </a:lnTo>
                  <a:lnTo>
                    <a:pt x="86" y="282"/>
                  </a:lnTo>
                  <a:lnTo>
                    <a:pt x="122" y="255"/>
                  </a:lnTo>
                  <a:lnTo>
                    <a:pt x="151" y="227"/>
                  </a:lnTo>
                  <a:lnTo>
                    <a:pt x="190" y="200"/>
                  </a:lnTo>
                  <a:lnTo>
                    <a:pt x="224" y="175"/>
                  </a:lnTo>
                  <a:lnTo>
                    <a:pt x="269" y="153"/>
                  </a:lnTo>
                  <a:lnTo>
                    <a:pt x="304" y="134"/>
                  </a:lnTo>
                  <a:lnTo>
                    <a:pt x="341" y="113"/>
                  </a:lnTo>
                  <a:lnTo>
                    <a:pt x="394" y="93"/>
                  </a:lnTo>
                  <a:lnTo>
                    <a:pt x="443" y="75"/>
                  </a:lnTo>
                  <a:lnTo>
                    <a:pt x="502" y="57"/>
                  </a:lnTo>
                  <a:lnTo>
                    <a:pt x="581" y="34"/>
                  </a:lnTo>
                  <a:lnTo>
                    <a:pt x="646" y="20"/>
                  </a:lnTo>
                  <a:lnTo>
                    <a:pt x="700" y="14"/>
                  </a:lnTo>
                  <a:lnTo>
                    <a:pt x="778" y="6"/>
                  </a:lnTo>
                  <a:lnTo>
                    <a:pt x="837" y="0"/>
                  </a:lnTo>
                  <a:lnTo>
                    <a:pt x="896" y="2"/>
                  </a:lnTo>
                  <a:lnTo>
                    <a:pt x="958" y="4"/>
                  </a:lnTo>
                  <a:lnTo>
                    <a:pt x="1021" y="14"/>
                  </a:lnTo>
                  <a:lnTo>
                    <a:pt x="1076" y="22"/>
                  </a:lnTo>
                  <a:lnTo>
                    <a:pt x="1132" y="36"/>
                  </a:lnTo>
                  <a:lnTo>
                    <a:pt x="1185" y="57"/>
                  </a:lnTo>
                  <a:lnTo>
                    <a:pt x="1236" y="79"/>
                  </a:lnTo>
                  <a:lnTo>
                    <a:pt x="1290" y="108"/>
                  </a:lnTo>
                  <a:lnTo>
                    <a:pt x="1342" y="147"/>
                  </a:lnTo>
                  <a:lnTo>
                    <a:pt x="1382" y="181"/>
                  </a:lnTo>
                  <a:lnTo>
                    <a:pt x="1426" y="225"/>
                  </a:lnTo>
                  <a:lnTo>
                    <a:pt x="1457" y="258"/>
                  </a:lnTo>
                  <a:lnTo>
                    <a:pt x="1472" y="277"/>
                  </a:lnTo>
                  <a:lnTo>
                    <a:pt x="1582" y="46"/>
                  </a:lnTo>
                  <a:lnTo>
                    <a:pt x="1594" y="94"/>
                  </a:lnTo>
                  <a:lnTo>
                    <a:pt x="1594" y="147"/>
                  </a:lnTo>
                  <a:lnTo>
                    <a:pt x="1596" y="197"/>
                  </a:lnTo>
                  <a:lnTo>
                    <a:pt x="1600" y="247"/>
                  </a:lnTo>
                  <a:lnTo>
                    <a:pt x="1605" y="300"/>
                  </a:lnTo>
                  <a:lnTo>
                    <a:pt x="1615" y="354"/>
                  </a:lnTo>
                  <a:lnTo>
                    <a:pt x="1624" y="398"/>
                  </a:lnTo>
                  <a:lnTo>
                    <a:pt x="1637" y="450"/>
                  </a:lnTo>
                  <a:lnTo>
                    <a:pt x="1651" y="499"/>
                  </a:lnTo>
                  <a:lnTo>
                    <a:pt x="1671" y="561"/>
                  </a:lnTo>
                  <a:lnTo>
                    <a:pt x="1706" y="627"/>
                  </a:lnTo>
                  <a:lnTo>
                    <a:pt x="1725" y="698"/>
                  </a:lnTo>
                  <a:lnTo>
                    <a:pt x="1685" y="685"/>
                  </a:lnTo>
                  <a:lnTo>
                    <a:pt x="1646" y="676"/>
                  </a:lnTo>
                  <a:lnTo>
                    <a:pt x="1601" y="667"/>
                  </a:lnTo>
                  <a:lnTo>
                    <a:pt x="1559" y="663"/>
                  </a:lnTo>
                  <a:lnTo>
                    <a:pt x="1534" y="664"/>
                  </a:lnTo>
                  <a:lnTo>
                    <a:pt x="1507" y="666"/>
                  </a:lnTo>
                  <a:lnTo>
                    <a:pt x="1469" y="671"/>
                  </a:lnTo>
                  <a:lnTo>
                    <a:pt x="1434" y="681"/>
                  </a:lnTo>
                  <a:lnTo>
                    <a:pt x="1403" y="690"/>
                  </a:lnTo>
                  <a:lnTo>
                    <a:pt x="1367" y="707"/>
                  </a:lnTo>
                  <a:lnTo>
                    <a:pt x="1330" y="723"/>
                  </a:lnTo>
                  <a:lnTo>
                    <a:pt x="1277" y="758"/>
                  </a:lnTo>
                  <a:lnTo>
                    <a:pt x="1259" y="687"/>
                  </a:lnTo>
                  <a:lnTo>
                    <a:pt x="1362" y="500"/>
                  </a:lnTo>
                  <a:lnTo>
                    <a:pt x="1345" y="482"/>
                  </a:lnTo>
                  <a:lnTo>
                    <a:pt x="1286" y="434"/>
                  </a:lnTo>
                  <a:lnTo>
                    <a:pt x="1237" y="396"/>
                  </a:lnTo>
                  <a:lnTo>
                    <a:pt x="1172" y="350"/>
                  </a:lnTo>
                  <a:lnTo>
                    <a:pt x="1131" y="328"/>
                  </a:lnTo>
                  <a:lnTo>
                    <a:pt x="1092" y="305"/>
                  </a:lnTo>
                  <a:lnTo>
                    <a:pt x="1036" y="277"/>
                  </a:lnTo>
                  <a:lnTo>
                    <a:pt x="982" y="251"/>
                  </a:lnTo>
                  <a:lnTo>
                    <a:pt x="921" y="232"/>
                  </a:lnTo>
                  <a:lnTo>
                    <a:pt x="868" y="219"/>
                  </a:lnTo>
                  <a:lnTo>
                    <a:pt x="811" y="209"/>
                  </a:lnTo>
                  <a:lnTo>
                    <a:pt x="753" y="197"/>
                  </a:lnTo>
                  <a:lnTo>
                    <a:pt x="707" y="195"/>
                  </a:lnTo>
                  <a:lnTo>
                    <a:pt x="647" y="196"/>
                  </a:lnTo>
                  <a:lnTo>
                    <a:pt x="587" y="201"/>
                  </a:lnTo>
                  <a:lnTo>
                    <a:pt x="531" y="204"/>
                  </a:lnTo>
                  <a:lnTo>
                    <a:pt x="470" y="211"/>
                  </a:lnTo>
                  <a:lnTo>
                    <a:pt x="401" y="222"/>
                  </a:lnTo>
                  <a:lnTo>
                    <a:pt x="334" y="232"/>
                  </a:lnTo>
                  <a:lnTo>
                    <a:pt x="273" y="254"/>
                  </a:lnTo>
                  <a:lnTo>
                    <a:pt x="231" y="266"/>
                  </a:lnTo>
                  <a:lnTo>
                    <a:pt x="189" y="284"/>
                  </a:lnTo>
                  <a:lnTo>
                    <a:pt x="158" y="301"/>
                  </a:lnTo>
                  <a:lnTo>
                    <a:pt x="126" y="322"/>
                  </a:lnTo>
                  <a:lnTo>
                    <a:pt x="97" y="343"/>
                  </a:lnTo>
                  <a:lnTo>
                    <a:pt x="7" y="425"/>
                  </a:lnTo>
                </a:path>
              </a:pathLst>
            </a:custGeom>
            <a:solidFill>
              <a:srgbClr val="66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61536" name="Freeform 64"/>
            <p:cNvSpPr>
              <a:spLocks/>
            </p:cNvSpPr>
            <p:nvPr/>
          </p:nvSpPr>
          <p:spPr bwMode="auto">
            <a:xfrm>
              <a:off x="1825" y="2398"/>
              <a:ext cx="1708" cy="718"/>
            </a:xfrm>
            <a:custGeom>
              <a:avLst/>
              <a:gdLst>
                <a:gd name="T0" fmla="*/ 57 w 1708"/>
                <a:gd name="T1" fmla="*/ 326 h 718"/>
                <a:gd name="T2" fmla="*/ 117 w 1708"/>
                <a:gd name="T3" fmla="*/ 264 h 718"/>
                <a:gd name="T4" fmla="*/ 183 w 1708"/>
                <a:gd name="T5" fmla="*/ 210 h 718"/>
                <a:gd name="T6" fmla="*/ 263 w 1708"/>
                <a:gd name="T7" fmla="*/ 156 h 718"/>
                <a:gd name="T8" fmla="*/ 336 w 1708"/>
                <a:gd name="T9" fmla="*/ 117 h 718"/>
                <a:gd name="T10" fmla="*/ 438 w 1708"/>
                <a:gd name="T11" fmla="*/ 79 h 718"/>
                <a:gd name="T12" fmla="*/ 575 w 1708"/>
                <a:gd name="T13" fmla="*/ 37 h 718"/>
                <a:gd name="T14" fmla="*/ 694 w 1708"/>
                <a:gd name="T15" fmla="*/ 16 h 718"/>
                <a:gd name="T16" fmla="*/ 831 w 1708"/>
                <a:gd name="T17" fmla="*/ 0 h 718"/>
                <a:gd name="T18" fmla="*/ 951 w 1708"/>
                <a:gd name="T19" fmla="*/ 2 h 718"/>
                <a:gd name="T20" fmla="*/ 1069 w 1708"/>
                <a:gd name="T21" fmla="*/ 17 h 718"/>
                <a:gd name="T22" fmla="*/ 1176 w 1708"/>
                <a:gd name="T23" fmla="*/ 49 h 718"/>
                <a:gd name="T24" fmla="*/ 1280 w 1708"/>
                <a:gd name="T25" fmla="*/ 96 h 718"/>
                <a:gd name="T26" fmla="*/ 1371 w 1708"/>
                <a:gd name="T27" fmla="*/ 164 h 718"/>
                <a:gd name="T28" fmla="*/ 1445 w 1708"/>
                <a:gd name="T29" fmla="*/ 236 h 718"/>
                <a:gd name="T30" fmla="*/ 1583 w 1708"/>
                <a:gd name="T31" fmla="*/ 78 h 718"/>
                <a:gd name="T32" fmla="*/ 1583 w 1708"/>
                <a:gd name="T33" fmla="*/ 176 h 718"/>
                <a:gd name="T34" fmla="*/ 1592 w 1708"/>
                <a:gd name="T35" fmla="*/ 274 h 718"/>
                <a:gd name="T36" fmla="*/ 1609 w 1708"/>
                <a:gd name="T37" fmla="*/ 368 h 718"/>
                <a:gd name="T38" fmla="*/ 1635 w 1708"/>
                <a:gd name="T39" fmla="*/ 464 h 718"/>
                <a:gd name="T40" fmla="*/ 1674 w 1708"/>
                <a:gd name="T41" fmla="*/ 576 h 718"/>
                <a:gd name="T42" fmla="*/ 1707 w 1708"/>
                <a:gd name="T43" fmla="*/ 656 h 718"/>
                <a:gd name="T44" fmla="*/ 1628 w 1708"/>
                <a:gd name="T45" fmla="*/ 634 h 718"/>
                <a:gd name="T46" fmla="*/ 1542 w 1708"/>
                <a:gd name="T47" fmla="*/ 623 h 718"/>
                <a:gd name="T48" fmla="*/ 1491 w 1708"/>
                <a:gd name="T49" fmla="*/ 626 h 718"/>
                <a:gd name="T50" fmla="*/ 1417 w 1708"/>
                <a:gd name="T51" fmla="*/ 641 h 718"/>
                <a:gd name="T52" fmla="*/ 1350 w 1708"/>
                <a:gd name="T53" fmla="*/ 668 h 718"/>
                <a:gd name="T54" fmla="*/ 1260 w 1708"/>
                <a:gd name="T55" fmla="*/ 717 h 718"/>
                <a:gd name="T56" fmla="*/ 1332 w 1708"/>
                <a:gd name="T57" fmla="*/ 453 h 718"/>
                <a:gd name="T58" fmla="*/ 1224 w 1708"/>
                <a:gd name="T59" fmla="*/ 372 h 718"/>
                <a:gd name="T60" fmla="*/ 1119 w 1708"/>
                <a:gd name="T61" fmla="*/ 308 h 718"/>
                <a:gd name="T62" fmla="*/ 1026 w 1708"/>
                <a:gd name="T63" fmla="*/ 261 h 718"/>
                <a:gd name="T64" fmla="*/ 911 w 1708"/>
                <a:gd name="T65" fmla="*/ 220 h 718"/>
                <a:gd name="T66" fmla="*/ 802 w 1708"/>
                <a:gd name="T67" fmla="*/ 200 h 718"/>
                <a:gd name="T68" fmla="*/ 699 w 1708"/>
                <a:gd name="T69" fmla="*/ 189 h 718"/>
                <a:gd name="T70" fmla="*/ 579 w 1708"/>
                <a:gd name="T71" fmla="*/ 196 h 718"/>
                <a:gd name="T72" fmla="*/ 462 w 1708"/>
                <a:gd name="T73" fmla="*/ 208 h 718"/>
                <a:gd name="T74" fmla="*/ 327 w 1708"/>
                <a:gd name="T75" fmla="*/ 230 h 718"/>
                <a:gd name="T76" fmla="*/ 224 w 1708"/>
                <a:gd name="T77" fmla="*/ 263 h 718"/>
                <a:gd name="T78" fmla="*/ 148 w 1708"/>
                <a:gd name="T79" fmla="*/ 299 h 718"/>
                <a:gd name="T80" fmla="*/ 91 w 1708"/>
                <a:gd name="T81" fmla="*/ 34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08" h="718">
                  <a:moveTo>
                    <a:pt x="0" y="421"/>
                  </a:moveTo>
                  <a:lnTo>
                    <a:pt x="57" y="326"/>
                  </a:lnTo>
                  <a:lnTo>
                    <a:pt x="84" y="296"/>
                  </a:lnTo>
                  <a:lnTo>
                    <a:pt x="117" y="264"/>
                  </a:lnTo>
                  <a:lnTo>
                    <a:pt x="146" y="239"/>
                  </a:lnTo>
                  <a:lnTo>
                    <a:pt x="183" y="210"/>
                  </a:lnTo>
                  <a:lnTo>
                    <a:pt x="219" y="183"/>
                  </a:lnTo>
                  <a:lnTo>
                    <a:pt x="263" y="156"/>
                  </a:lnTo>
                  <a:lnTo>
                    <a:pt x="299" y="137"/>
                  </a:lnTo>
                  <a:lnTo>
                    <a:pt x="336" y="117"/>
                  </a:lnTo>
                  <a:lnTo>
                    <a:pt x="388" y="95"/>
                  </a:lnTo>
                  <a:lnTo>
                    <a:pt x="438" y="79"/>
                  </a:lnTo>
                  <a:lnTo>
                    <a:pt x="496" y="61"/>
                  </a:lnTo>
                  <a:lnTo>
                    <a:pt x="575" y="37"/>
                  </a:lnTo>
                  <a:lnTo>
                    <a:pt x="640" y="23"/>
                  </a:lnTo>
                  <a:lnTo>
                    <a:pt x="694" y="16"/>
                  </a:lnTo>
                  <a:lnTo>
                    <a:pt x="771" y="6"/>
                  </a:lnTo>
                  <a:lnTo>
                    <a:pt x="831" y="0"/>
                  </a:lnTo>
                  <a:lnTo>
                    <a:pt x="889" y="1"/>
                  </a:lnTo>
                  <a:lnTo>
                    <a:pt x="951" y="2"/>
                  </a:lnTo>
                  <a:lnTo>
                    <a:pt x="1013" y="10"/>
                  </a:lnTo>
                  <a:lnTo>
                    <a:pt x="1069" y="17"/>
                  </a:lnTo>
                  <a:lnTo>
                    <a:pt x="1124" y="30"/>
                  </a:lnTo>
                  <a:lnTo>
                    <a:pt x="1176" y="49"/>
                  </a:lnTo>
                  <a:lnTo>
                    <a:pt x="1228" y="69"/>
                  </a:lnTo>
                  <a:lnTo>
                    <a:pt x="1280" y="96"/>
                  </a:lnTo>
                  <a:lnTo>
                    <a:pt x="1332" y="132"/>
                  </a:lnTo>
                  <a:lnTo>
                    <a:pt x="1371" y="164"/>
                  </a:lnTo>
                  <a:lnTo>
                    <a:pt x="1414" y="205"/>
                  </a:lnTo>
                  <a:lnTo>
                    <a:pt x="1445" y="236"/>
                  </a:lnTo>
                  <a:lnTo>
                    <a:pt x="1488" y="281"/>
                  </a:lnTo>
                  <a:lnTo>
                    <a:pt x="1583" y="78"/>
                  </a:lnTo>
                  <a:lnTo>
                    <a:pt x="1582" y="129"/>
                  </a:lnTo>
                  <a:lnTo>
                    <a:pt x="1583" y="176"/>
                  </a:lnTo>
                  <a:lnTo>
                    <a:pt x="1587" y="224"/>
                  </a:lnTo>
                  <a:lnTo>
                    <a:pt x="1592" y="274"/>
                  </a:lnTo>
                  <a:lnTo>
                    <a:pt x="1601" y="326"/>
                  </a:lnTo>
                  <a:lnTo>
                    <a:pt x="1609" y="368"/>
                  </a:lnTo>
                  <a:lnTo>
                    <a:pt x="1622" y="417"/>
                  </a:lnTo>
                  <a:lnTo>
                    <a:pt x="1635" y="464"/>
                  </a:lnTo>
                  <a:lnTo>
                    <a:pt x="1655" y="523"/>
                  </a:lnTo>
                  <a:lnTo>
                    <a:pt x="1674" y="576"/>
                  </a:lnTo>
                  <a:lnTo>
                    <a:pt x="1689" y="611"/>
                  </a:lnTo>
                  <a:lnTo>
                    <a:pt x="1707" y="656"/>
                  </a:lnTo>
                  <a:lnTo>
                    <a:pt x="1668" y="643"/>
                  </a:lnTo>
                  <a:lnTo>
                    <a:pt x="1628" y="634"/>
                  </a:lnTo>
                  <a:lnTo>
                    <a:pt x="1583" y="626"/>
                  </a:lnTo>
                  <a:lnTo>
                    <a:pt x="1542" y="623"/>
                  </a:lnTo>
                  <a:lnTo>
                    <a:pt x="1516" y="623"/>
                  </a:lnTo>
                  <a:lnTo>
                    <a:pt x="1491" y="626"/>
                  </a:lnTo>
                  <a:lnTo>
                    <a:pt x="1452" y="632"/>
                  </a:lnTo>
                  <a:lnTo>
                    <a:pt x="1417" y="641"/>
                  </a:lnTo>
                  <a:lnTo>
                    <a:pt x="1386" y="650"/>
                  </a:lnTo>
                  <a:lnTo>
                    <a:pt x="1350" y="668"/>
                  </a:lnTo>
                  <a:lnTo>
                    <a:pt x="1313" y="684"/>
                  </a:lnTo>
                  <a:lnTo>
                    <a:pt x="1260" y="717"/>
                  </a:lnTo>
                  <a:lnTo>
                    <a:pt x="1381" y="493"/>
                  </a:lnTo>
                  <a:lnTo>
                    <a:pt x="1332" y="453"/>
                  </a:lnTo>
                  <a:lnTo>
                    <a:pt x="1274" y="408"/>
                  </a:lnTo>
                  <a:lnTo>
                    <a:pt x="1224" y="372"/>
                  </a:lnTo>
                  <a:lnTo>
                    <a:pt x="1160" y="330"/>
                  </a:lnTo>
                  <a:lnTo>
                    <a:pt x="1119" y="308"/>
                  </a:lnTo>
                  <a:lnTo>
                    <a:pt x="1081" y="287"/>
                  </a:lnTo>
                  <a:lnTo>
                    <a:pt x="1026" y="261"/>
                  </a:lnTo>
                  <a:lnTo>
                    <a:pt x="972" y="238"/>
                  </a:lnTo>
                  <a:lnTo>
                    <a:pt x="911" y="220"/>
                  </a:lnTo>
                  <a:lnTo>
                    <a:pt x="859" y="209"/>
                  </a:lnTo>
                  <a:lnTo>
                    <a:pt x="802" y="200"/>
                  </a:lnTo>
                  <a:lnTo>
                    <a:pt x="744" y="190"/>
                  </a:lnTo>
                  <a:lnTo>
                    <a:pt x="699" y="189"/>
                  </a:lnTo>
                  <a:lnTo>
                    <a:pt x="640" y="191"/>
                  </a:lnTo>
                  <a:lnTo>
                    <a:pt x="579" y="196"/>
                  </a:lnTo>
                  <a:lnTo>
                    <a:pt x="523" y="200"/>
                  </a:lnTo>
                  <a:lnTo>
                    <a:pt x="462" y="208"/>
                  </a:lnTo>
                  <a:lnTo>
                    <a:pt x="393" y="218"/>
                  </a:lnTo>
                  <a:lnTo>
                    <a:pt x="327" y="230"/>
                  </a:lnTo>
                  <a:lnTo>
                    <a:pt x="267" y="252"/>
                  </a:lnTo>
                  <a:lnTo>
                    <a:pt x="224" y="263"/>
                  </a:lnTo>
                  <a:lnTo>
                    <a:pt x="182" y="281"/>
                  </a:lnTo>
                  <a:lnTo>
                    <a:pt x="148" y="299"/>
                  </a:lnTo>
                  <a:lnTo>
                    <a:pt x="117" y="317"/>
                  </a:lnTo>
                  <a:lnTo>
                    <a:pt x="91" y="340"/>
                  </a:lnTo>
                  <a:lnTo>
                    <a:pt x="0" y="421"/>
                  </a:lnTo>
                </a:path>
              </a:pathLst>
            </a:custGeom>
            <a:solidFill>
              <a:srgbClr val="66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361537" name="Text Box 65"/>
          <p:cNvSpPr txBox="1">
            <a:spLocks noChangeArrowheads="1"/>
          </p:cNvSpPr>
          <p:nvPr/>
        </p:nvSpPr>
        <p:spPr bwMode="auto">
          <a:xfrm>
            <a:off x="7467600" y="11430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  <a:latin typeface="Tahoma" pitchFamily="34" charset="0"/>
              </a:rPr>
              <a:t>(continued)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222946A9-6501-4296-80D2-4F676B0408BD}" type="slidenum">
              <a:rPr lang="en-US"/>
              <a:pPr/>
              <a:t>62</a:t>
            </a:fld>
            <a:endParaRPr lang="en-US"/>
          </a:p>
        </p:txBody>
      </p:sp>
      <p:sp>
        <p:nvSpPr>
          <p:cNvPr id="10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314371" name="Freeform 3"/>
          <p:cNvSpPr>
            <a:spLocks/>
          </p:cNvSpPr>
          <p:nvPr/>
        </p:nvSpPr>
        <p:spPr bwMode="auto">
          <a:xfrm>
            <a:off x="6288088" y="4997450"/>
            <a:ext cx="320675" cy="242888"/>
          </a:xfrm>
          <a:custGeom>
            <a:avLst/>
            <a:gdLst>
              <a:gd name="T0" fmla="*/ 12 w 202"/>
              <a:gd name="T1" fmla="*/ 141 h 153"/>
              <a:gd name="T2" fmla="*/ 105 w 202"/>
              <a:gd name="T3" fmla="*/ 145 h 153"/>
              <a:gd name="T4" fmla="*/ 162 w 202"/>
              <a:gd name="T5" fmla="*/ 144 h 153"/>
              <a:gd name="T6" fmla="*/ 192 w 202"/>
              <a:gd name="T7" fmla="*/ 147 h 153"/>
              <a:gd name="T8" fmla="*/ 201 w 202"/>
              <a:gd name="T9" fmla="*/ 132 h 153"/>
              <a:gd name="T10" fmla="*/ 187 w 202"/>
              <a:gd name="T11" fmla="*/ 24 h 153"/>
              <a:gd name="T12" fmla="*/ 150 w 202"/>
              <a:gd name="T13" fmla="*/ 0 h 153"/>
              <a:gd name="T14" fmla="*/ 70 w 202"/>
              <a:gd name="T15" fmla="*/ 46 h 153"/>
              <a:gd name="T16" fmla="*/ 51 w 202"/>
              <a:gd name="T17" fmla="*/ 52 h 153"/>
              <a:gd name="T18" fmla="*/ 27 w 202"/>
              <a:gd name="T19" fmla="*/ 57 h 153"/>
              <a:gd name="T20" fmla="*/ 7 w 202"/>
              <a:gd name="T21" fmla="*/ 73 h 153"/>
              <a:gd name="T22" fmla="*/ 0 w 202"/>
              <a:gd name="T23" fmla="*/ 90 h 153"/>
              <a:gd name="T24" fmla="*/ 1 w 202"/>
              <a:gd name="T25" fmla="*/ 133 h 153"/>
              <a:gd name="T26" fmla="*/ 12 w 202"/>
              <a:gd name="T27" fmla="*/ 141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2" h="153">
                <a:moveTo>
                  <a:pt x="12" y="141"/>
                </a:moveTo>
                <a:cubicBezTo>
                  <a:pt x="39" y="153"/>
                  <a:pt x="79" y="146"/>
                  <a:pt x="105" y="145"/>
                </a:cubicBezTo>
                <a:cubicBezTo>
                  <a:pt x="127" y="143"/>
                  <a:pt x="135" y="143"/>
                  <a:pt x="162" y="144"/>
                </a:cubicBezTo>
                <a:cubicBezTo>
                  <a:pt x="172" y="148"/>
                  <a:pt x="181" y="148"/>
                  <a:pt x="192" y="147"/>
                </a:cubicBezTo>
                <a:cubicBezTo>
                  <a:pt x="200" y="136"/>
                  <a:pt x="198" y="142"/>
                  <a:pt x="201" y="132"/>
                </a:cubicBezTo>
                <a:cubicBezTo>
                  <a:pt x="200" y="102"/>
                  <a:pt x="202" y="55"/>
                  <a:pt x="187" y="24"/>
                </a:cubicBezTo>
                <a:cubicBezTo>
                  <a:pt x="185" y="7"/>
                  <a:pt x="165" y="1"/>
                  <a:pt x="150" y="0"/>
                </a:cubicBezTo>
                <a:cubicBezTo>
                  <a:pt x="116" y="2"/>
                  <a:pt x="102" y="41"/>
                  <a:pt x="70" y="46"/>
                </a:cubicBezTo>
                <a:cubicBezTo>
                  <a:pt x="63" y="49"/>
                  <a:pt x="58" y="51"/>
                  <a:pt x="51" y="52"/>
                </a:cubicBezTo>
                <a:cubicBezTo>
                  <a:pt x="43" y="55"/>
                  <a:pt x="36" y="56"/>
                  <a:pt x="27" y="57"/>
                </a:cubicBezTo>
                <a:cubicBezTo>
                  <a:pt x="19" y="62"/>
                  <a:pt x="14" y="67"/>
                  <a:pt x="7" y="73"/>
                </a:cubicBezTo>
                <a:cubicBezTo>
                  <a:pt x="0" y="87"/>
                  <a:pt x="2" y="81"/>
                  <a:pt x="0" y="90"/>
                </a:cubicBezTo>
                <a:cubicBezTo>
                  <a:pt x="0" y="104"/>
                  <a:pt x="0" y="119"/>
                  <a:pt x="1" y="133"/>
                </a:cubicBezTo>
                <a:cubicBezTo>
                  <a:pt x="1" y="138"/>
                  <a:pt x="8" y="147"/>
                  <a:pt x="12" y="141"/>
                </a:cubicBezTo>
                <a:close/>
              </a:path>
            </a:pathLst>
          </a:cu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4372" name="Freeform 4"/>
          <p:cNvSpPr>
            <a:spLocks/>
          </p:cNvSpPr>
          <p:nvPr/>
        </p:nvSpPr>
        <p:spPr bwMode="auto">
          <a:xfrm>
            <a:off x="6248400" y="3581400"/>
            <a:ext cx="366713" cy="1625600"/>
          </a:xfrm>
          <a:custGeom>
            <a:avLst/>
            <a:gdLst>
              <a:gd name="T0" fmla="*/ 25 w 231"/>
              <a:gd name="T1" fmla="*/ 984 h 1024"/>
              <a:gd name="T2" fmla="*/ 37 w 231"/>
              <a:gd name="T3" fmla="*/ 572 h 1024"/>
              <a:gd name="T4" fmla="*/ 33 w 231"/>
              <a:gd name="T5" fmla="*/ 340 h 1024"/>
              <a:gd name="T6" fmla="*/ 29 w 231"/>
              <a:gd name="T7" fmla="*/ 140 h 1024"/>
              <a:gd name="T8" fmla="*/ 41 w 231"/>
              <a:gd name="T9" fmla="*/ 4 h 1024"/>
              <a:gd name="T10" fmla="*/ 133 w 231"/>
              <a:gd name="T11" fmla="*/ 28 h 1024"/>
              <a:gd name="T12" fmla="*/ 153 w 231"/>
              <a:gd name="T13" fmla="*/ 44 h 1024"/>
              <a:gd name="T14" fmla="*/ 161 w 231"/>
              <a:gd name="T15" fmla="*/ 56 h 1024"/>
              <a:gd name="T16" fmla="*/ 173 w 231"/>
              <a:gd name="T17" fmla="*/ 64 h 1024"/>
              <a:gd name="T18" fmla="*/ 209 w 231"/>
              <a:gd name="T19" fmla="*/ 112 h 1024"/>
              <a:gd name="T20" fmla="*/ 221 w 231"/>
              <a:gd name="T21" fmla="*/ 136 h 1024"/>
              <a:gd name="T22" fmla="*/ 213 w 231"/>
              <a:gd name="T23" fmla="*/ 216 h 1024"/>
              <a:gd name="T24" fmla="*/ 225 w 231"/>
              <a:gd name="T25" fmla="*/ 376 h 1024"/>
              <a:gd name="T26" fmla="*/ 221 w 231"/>
              <a:gd name="T27" fmla="*/ 444 h 1024"/>
              <a:gd name="T28" fmla="*/ 213 w 231"/>
              <a:gd name="T29" fmla="*/ 468 h 1024"/>
              <a:gd name="T30" fmla="*/ 209 w 231"/>
              <a:gd name="T31" fmla="*/ 636 h 1024"/>
              <a:gd name="T32" fmla="*/ 221 w 231"/>
              <a:gd name="T33" fmla="*/ 596 h 1024"/>
              <a:gd name="T34" fmla="*/ 173 w 231"/>
              <a:gd name="T35" fmla="*/ 980 h 1024"/>
              <a:gd name="T36" fmla="*/ 25 w 231"/>
              <a:gd name="T37" fmla="*/ 98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1" h="1024">
                <a:moveTo>
                  <a:pt x="25" y="984"/>
                </a:moveTo>
                <a:cubicBezTo>
                  <a:pt x="28" y="847"/>
                  <a:pt x="34" y="709"/>
                  <a:pt x="37" y="572"/>
                </a:cubicBezTo>
                <a:cubicBezTo>
                  <a:pt x="33" y="476"/>
                  <a:pt x="30" y="440"/>
                  <a:pt x="33" y="340"/>
                </a:cubicBezTo>
                <a:cubicBezTo>
                  <a:pt x="30" y="269"/>
                  <a:pt x="25" y="210"/>
                  <a:pt x="29" y="140"/>
                </a:cubicBezTo>
                <a:cubicBezTo>
                  <a:pt x="28" y="100"/>
                  <a:pt x="0" y="32"/>
                  <a:pt x="41" y="4"/>
                </a:cubicBezTo>
                <a:cubicBezTo>
                  <a:pt x="122" y="9"/>
                  <a:pt x="91" y="0"/>
                  <a:pt x="133" y="28"/>
                </a:cubicBezTo>
                <a:cubicBezTo>
                  <a:pt x="156" y="62"/>
                  <a:pt x="125" y="22"/>
                  <a:pt x="153" y="44"/>
                </a:cubicBezTo>
                <a:cubicBezTo>
                  <a:pt x="157" y="47"/>
                  <a:pt x="158" y="53"/>
                  <a:pt x="161" y="56"/>
                </a:cubicBezTo>
                <a:cubicBezTo>
                  <a:pt x="164" y="59"/>
                  <a:pt x="169" y="61"/>
                  <a:pt x="173" y="64"/>
                </a:cubicBezTo>
                <a:cubicBezTo>
                  <a:pt x="185" y="82"/>
                  <a:pt x="194" y="97"/>
                  <a:pt x="209" y="112"/>
                </a:cubicBezTo>
                <a:cubicBezTo>
                  <a:pt x="212" y="120"/>
                  <a:pt x="221" y="127"/>
                  <a:pt x="221" y="136"/>
                </a:cubicBezTo>
                <a:cubicBezTo>
                  <a:pt x="221" y="163"/>
                  <a:pt x="213" y="216"/>
                  <a:pt x="213" y="216"/>
                </a:cubicBezTo>
                <a:cubicBezTo>
                  <a:pt x="215" y="282"/>
                  <a:pt x="217" y="319"/>
                  <a:pt x="225" y="376"/>
                </a:cubicBezTo>
                <a:cubicBezTo>
                  <a:pt x="224" y="399"/>
                  <a:pt x="224" y="421"/>
                  <a:pt x="221" y="444"/>
                </a:cubicBezTo>
                <a:cubicBezTo>
                  <a:pt x="220" y="452"/>
                  <a:pt x="213" y="468"/>
                  <a:pt x="213" y="468"/>
                </a:cubicBezTo>
                <a:cubicBezTo>
                  <a:pt x="207" y="564"/>
                  <a:pt x="209" y="508"/>
                  <a:pt x="209" y="636"/>
                </a:cubicBezTo>
                <a:cubicBezTo>
                  <a:pt x="213" y="623"/>
                  <a:pt x="222" y="582"/>
                  <a:pt x="221" y="596"/>
                </a:cubicBezTo>
                <a:cubicBezTo>
                  <a:pt x="208" y="724"/>
                  <a:pt x="231" y="865"/>
                  <a:pt x="173" y="980"/>
                </a:cubicBezTo>
                <a:cubicBezTo>
                  <a:pt x="151" y="1024"/>
                  <a:pt x="74" y="983"/>
                  <a:pt x="25" y="984"/>
                </a:cubicBezTo>
                <a:close/>
              </a:path>
            </a:pathLst>
          </a:cu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4373" name="Line 5"/>
          <p:cNvSpPr>
            <a:spLocks noChangeShapeType="1"/>
          </p:cNvSpPr>
          <p:nvPr/>
        </p:nvSpPr>
        <p:spPr bwMode="auto">
          <a:xfrm>
            <a:off x="6599238" y="3841750"/>
            <a:ext cx="0" cy="13716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4374" name="Line 6"/>
          <p:cNvSpPr>
            <a:spLocks noChangeShapeType="1"/>
          </p:cNvSpPr>
          <p:nvPr/>
        </p:nvSpPr>
        <p:spPr bwMode="auto">
          <a:xfrm>
            <a:off x="6294438" y="3613150"/>
            <a:ext cx="0" cy="1600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4375" name="Freeform 7"/>
          <p:cNvSpPr>
            <a:spLocks/>
          </p:cNvSpPr>
          <p:nvPr/>
        </p:nvSpPr>
        <p:spPr bwMode="auto">
          <a:xfrm>
            <a:off x="6329363" y="3568700"/>
            <a:ext cx="1635125" cy="1573213"/>
          </a:xfrm>
          <a:custGeom>
            <a:avLst/>
            <a:gdLst>
              <a:gd name="T0" fmla="*/ 1029 w 1030"/>
              <a:gd name="T1" fmla="*/ 990 h 991"/>
              <a:gd name="T2" fmla="*/ 921 w 1030"/>
              <a:gd name="T3" fmla="*/ 980 h 991"/>
              <a:gd name="T4" fmla="*/ 866 w 1030"/>
              <a:gd name="T5" fmla="*/ 967 h 991"/>
              <a:gd name="T6" fmla="*/ 813 w 1030"/>
              <a:gd name="T7" fmla="*/ 952 h 991"/>
              <a:gd name="T8" fmla="*/ 758 w 1030"/>
              <a:gd name="T9" fmla="*/ 929 h 991"/>
              <a:gd name="T10" fmla="*/ 703 w 1030"/>
              <a:gd name="T11" fmla="*/ 897 h 991"/>
              <a:gd name="T12" fmla="*/ 651 w 1030"/>
              <a:gd name="T13" fmla="*/ 857 h 991"/>
              <a:gd name="T14" fmla="*/ 541 w 1030"/>
              <a:gd name="T15" fmla="*/ 743 h 991"/>
              <a:gd name="T16" fmla="*/ 433 w 1030"/>
              <a:gd name="T17" fmla="*/ 581 h 991"/>
              <a:gd name="T18" fmla="*/ 325 w 1030"/>
              <a:gd name="T19" fmla="*/ 386 h 991"/>
              <a:gd name="T20" fmla="*/ 270 w 1030"/>
              <a:gd name="T21" fmla="*/ 287 h 991"/>
              <a:gd name="T22" fmla="*/ 215 w 1030"/>
              <a:gd name="T23" fmla="*/ 196 h 991"/>
              <a:gd name="T24" fmla="*/ 163 w 1030"/>
              <a:gd name="T25" fmla="*/ 116 h 991"/>
              <a:gd name="T26" fmla="*/ 108 w 1030"/>
              <a:gd name="T27" fmla="*/ 53 h 991"/>
              <a:gd name="T28" fmla="*/ 53 w 1030"/>
              <a:gd name="T29" fmla="*/ 13 h 991"/>
              <a:gd name="T30" fmla="*/ 0 w 1030"/>
              <a:gd name="T31" fmla="*/ 0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30" h="991">
                <a:moveTo>
                  <a:pt x="1029" y="990"/>
                </a:moveTo>
                <a:lnTo>
                  <a:pt x="921" y="980"/>
                </a:lnTo>
                <a:lnTo>
                  <a:pt x="866" y="967"/>
                </a:lnTo>
                <a:lnTo>
                  <a:pt x="813" y="952"/>
                </a:lnTo>
                <a:lnTo>
                  <a:pt x="758" y="929"/>
                </a:lnTo>
                <a:lnTo>
                  <a:pt x="703" y="897"/>
                </a:lnTo>
                <a:lnTo>
                  <a:pt x="651" y="857"/>
                </a:lnTo>
                <a:lnTo>
                  <a:pt x="541" y="743"/>
                </a:lnTo>
                <a:lnTo>
                  <a:pt x="433" y="581"/>
                </a:lnTo>
                <a:lnTo>
                  <a:pt x="325" y="386"/>
                </a:lnTo>
                <a:lnTo>
                  <a:pt x="270" y="287"/>
                </a:lnTo>
                <a:lnTo>
                  <a:pt x="215" y="196"/>
                </a:lnTo>
                <a:lnTo>
                  <a:pt x="163" y="116"/>
                </a:lnTo>
                <a:lnTo>
                  <a:pt x="108" y="53"/>
                </a:lnTo>
                <a:lnTo>
                  <a:pt x="53" y="13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4376" name="Freeform 8"/>
          <p:cNvSpPr>
            <a:spLocks/>
          </p:cNvSpPr>
          <p:nvPr/>
        </p:nvSpPr>
        <p:spPr bwMode="auto">
          <a:xfrm>
            <a:off x="4692650" y="3568700"/>
            <a:ext cx="1638300" cy="1573213"/>
          </a:xfrm>
          <a:custGeom>
            <a:avLst/>
            <a:gdLst>
              <a:gd name="T0" fmla="*/ 0 w 1032"/>
              <a:gd name="T1" fmla="*/ 990 h 991"/>
              <a:gd name="T2" fmla="*/ 108 w 1032"/>
              <a:gd name="T3" fmla="*/ 980 h 991"/>
              <a:gd name="T4" fmla="*/ 163 w 1032"/>
              <a:gd name="T5" fmla="*/ 967 h 991"/>
              <a:gd name="T6" fmla="*/ 218 w 1032"/>
              <a:gd name="T7" fmla="*/ 952 h 991"/>
              <a:gd name="T8" fmla="*/ 271 w 1032"/>
              <a:gd name="T9" fmla="*/ 929 h 991"/>
              <a:gd name="T10" fmla="*/ 326 w 1032"/>
              <a:gd name="T11" fmla="*/ 897 h 991"/>
              <a:gd name="T12" fmla="*/ 381 w 1032"/>
              <a:gd name="T13" fmla="*/ 857 h 991"/>
              <a:gd name="T14" fmla="*/ 488 w 1032"/>
              <a:gd name="T15" fmla="*/ 743 h 991"/>
              <a:gd name="T16" fmla="*/ 596 w 1032"/>
              <a:gd name="T17" fmla="*/ 581 h 991"/>
              <a:gd name="T18" fmla="*/ 706 w 1032"/>
              <a:gd name="T19" fmla="*/ 386 h 991"/>
              <a:gd name="T20" fmla="*/ 759 w 1032"/>
              <a:gd name="T21" fmla="*/ 287 h 991"/>
              <a:gd name="T22" fmla="*/ 814 w 1032"/>
              <a:gd name="T23" fmla="*/ 196 h 991"/>
              <a:gd name="T24" fmla="*/ 868 w 1032"/>
              <a:gd name="T25" fmla="*/ 116 h 991"/>
              <a:gd name="T26" fmla="*/ 921 w 1032"/>
              <a:gd name="T27" fmla="*/ 53 h 991"/>
              <a:gd name="T28" fmla="*/ 976 w 1032"/>
              <a:gd name="T29" fmla="*/ 13 h 991"/>
              <a:gd name="T30" fmla="*/ 1031 w 1032"/>
              <a:gd name="T31" fmla="*/ 0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32" h="991">
                <a:moveTo>
                  <a:pt x="0" y="990"/>
                </a:moveTo>
                <a:lnTo>
                  <a:pt x="108" y="980"/>
                </a:lnTo>
                <a:lnTo>
                  <a:pt x="163" y="967"/>
                </a:lnTo>
                <a:lnTo>
                  <a:pt x="218" y="952"/>
                </a:lnTo>
                <a:lnTo>
                  <a:pt x="271" y="929"/>
                </a:lnTo>
                <a:lnTo>
                  <a:pt x="326" y="897"/>
                </a:lnTo>
                <a:lnTo>
                  <a:pt x="381" y="857"/>
                </a:lnTo>
                <a:lnTo>
                  <a:pt x="488" y="743"/>
                </a:lnTo>
                <a:lnTo>
                  <a:pt x="596" y="581"/>
                </a:lnTo>
                <a:lnTo>
                  <a:pt x="706" y="386"/>
                </a:lnTo>
                <a:lnTo>
                  <a:pt x="759" y="287"/>
                </a:lnTo>
                <a:lnTo>
                  <a:pt x="814" y="196"/>
                </a:lnTo>
                <a:lnTo>
                  <a:pt x="868" y="116"/>
                </a:lnTo>
                <a:lnTo>
                  <a:pt x="921" y="53"/>
                </a:lnTo>
                <a:lnTo>
                  <a:pt x="976" y="13"/>
                </a:lnTo>
                <a:lnTo>
                  <a:pt x="1031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4377" name="Freeform 9"/>
          <p:cNvSpPr>
            <a:spLocks/>
          </p:cNvSpPr>
          <p:nvPr/>
        </p:nvSpPr>
        <p:spPr bwMode="auto">
          <a:xfrm>
            <a:off x="4675188" y="5224463"/>
            <a:ext cx="3289300" cy="7937"/>
          </a:xfrm>
          <a:custGeom>
            <a:avLst/>
            <a:gdLst>
              <a:gd name="T0" fmla="*/ 0 w 2072"/>
              <a:gd name="T1" fmla="*/ 5 h 5"/>
              <a:gd name="T2" fmla="*/ 12 w 2072"/>
              <a:gd name="T3" fmla="*/ 0 h 5"/>
              <a:gd name="T4" fmla="*/ 2072 w 2072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72" h="5">
                <a:moveTo>
                  <a:pt x="0" y="5"/>
                </a:moveTo>
                <a:lnTo>
                  <a:pt x="12" y="0"/>
                </a:lnTo>
                <a:lnTo>
                  <a:pt x="2072" y="0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4399" name="Rectangle 31"/>
          <p:cNvSpPr>
            <a:spLocks noChangeArrowheads="1"/>
          </p:cNvSpPr>
          <p:nvPr/>
        </p:nvSpPr>
        <p:spPr bwMode="auto">
          <a:xfrm>
            <a:off x="7970838" y="5213350"/>
            <a:ext cx="3810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l" eaLnBrk="0" hangingPunct="0"/>
            <a:r>
              <a:rPr lang="en-US" sz="1800" b="1"/>
              <a:t>Z</a:t>
            </a:r>
          </a:p>
        </p:txBody>
      </p:sp>
      <p:sp>
        <p:nvSpPr>
          <p:cNvPr id="314400" name="Rectangle 32"/>
          <p:cNvSpPr>
            <a:spLocks noChangeArrowheads="1"/>
          </p:cNvSpPr>
          <p:nvPr/>
        </p:nvSpPr>
        <p:spPr bwMode="auto">
          <a:xfrm>
            <a:off x="6342063" y="5516563"/>
            <a:ext cx="184150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4401" name="Rectangle 33"/>
          <p:cNvSpPr>
            <a:spLocks noChangeArrowheads="1"/>
          </p:cNvSpPr>
          <p:nvPr/>
        </p:nvSpPr>
        <p:spPr bwMode="auto">
          <a:xfrm>
            <a:off x="7832725" y="3319463"/>
            <a:ext cx="184150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4402" name="Rectangle 34"/>
          <p:cNvSpPr>
            <a:spLocks noChangeArrowheads="1"/>
          </p:cNvSpPr>
          <p:nvPr/>
        </p:nvSpPr>
        <p:spPr bwMode="auto">
          <a:xfrm>
            <a:off x="6446838" y="5822950"/>
            <a:ext cx="625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1800" b="1">
                <a:solidFill>
                  <a:srgbClr val="339933"/>
                </a:solidFill>
              </a:rPr>
              <a:t>0.12</a:t>
            </a:r>
            <a:endParaRPr lang="en-US" b="1">
              <a:solidFill>
                <a:srgbClr val="339933"/>
              </a:solidFill>
            </a:endParaRPr>
          </a:p>
        </p:txBody>
      </p:sp>
      <p:sp>
        <p:nvSpPr>
          <p:cNvPr id="314403" name="Rectangle 35"/>
          <p:cNvSpPr>
            <a:spLocks noChangeArrowheads="1"/>
          </p:cNvSpPr>
          <p:nvPr/>
        </p:nvSpPr>
        <p:spPr bwMode="auto">
          <a:xfrm>
            <a:off x="989013" y="2736850"/>
            <a:ext cx="6350" cy="642938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4404" name="Rectangle 36"/>
          <p:cNvSpPr>
            <a:spLocks noChangeArrowheads="1"/>
          </p:cNvSpPr>
          <p:nvPr/>
        </p:nvSpPr>
        <p:spPr bwMode="auto">
          <a:xfrm>
            <a:off x="1903413" y="2736850"/>
            <a:ext cx="6350" cy="642938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4405" name="Rectangle 37"/>
          <p:cNvSpPr>
            <a:spLocks noChangeArrowheads="1"/>
          </p:cNvSpPr>
          <p:nvPr/>
        </p:nvSpPr>
        <p:spPr bwMode="auto">
          <a:xfrm>
            <a:off x="2876550" y="2736850"/>
            <a:ext cx="6350" cy="642938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4406" name="Rectangle 38"/>
          <p:cNvSpPr>
            <a:spLocks noChangeArrowheads="1"/>
          </p:cNvSpPr>
          <p:nvPr/>
        </p:nvSpPr>
        <p:spPr bwMode="auto">
          <a:xfrm>
            <a:off x="388938" y="2736850"/>
            <a:ext cx="590550" cy="635000"/>
          </a:xfrm>
          <a:prstGeom prst="rect">
            <a:avLst/>
          </a:prstGeom>
          <a:solidFill>
            <a:srgbClr val="A0C7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4407" name="Rectangle 39"/>
          <p:cNvSpPr>
            <a:spLocks noChangeArrowheads="1"/>
          </p:cNvSpPr>
          <p:nvPr/>
        </p:nvSpPr>
        <p:spPr bwMode="auto">
          <a:xfrm>
            <a:off x="474663" y="2809875"/>
            <a:ext cx="3397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2500"/>
              <a:t>z</a:t>
            </a:r>
          </a:p>
        </p:txBody>
      </p:sp>
      <p:sp>
        <p:nvSpPr>
          <p:cNvPr id="314408" name="Rectangle 40"/>
          <p:cNvSpPr>
            <a:spLocks noChangeArrowheads="1"/>
          </p:cNvSpPr>
          <p:nvPr/>
        </p:nvSpPr>
        <p:spPr bwMode="auto">
          <a:xfrm>
            <a:off x="388938" y="3379788"/>
            <a:ext cx="590550" cy="1587"/>
          </a:xfrm>
          <a:prstGeom prst="rect">
            <a:avLst/>
          </a:prstGeom>
          <a:solidFill>
            <a:srgbClr val="A64C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4409" name="Rectangle 41"/>
          <p:cNvSpPr>
            <a:spLocks noChangeArrowheads="1"/>
          </p:cNvSpPr>
          <p:nvPr/>
        </p:nvSpPr>
        <p:spPr bwMode="auto">
          <a:xfrm>
            <a:off x="1006475" y="2736850"/>
            <a:ext cx="887413" cy="635000"/>
          </a:xfrm>
          <a:prstGeom prst="rect">
            <a:avLst/>
          </a:prstGeom>
          <a:solidFill>
            <a:srgbClr val="A0C7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4410" name="Rectangle 42"/>
          <p:cNvSpPr>
            <a:spLocks noChangeArrowheads="1"/>
          </p:cNvSpPr>
          <p:nvPr/>
        </p:nvSpPr>
        <p:spPr bwMode="auto">
          <a:xfrm>
            <a:off x="1108075" y="2809875"/>
            <a:ext cx="6223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2500"/>
              <a:t>.00</a:t>
            </a:r>
          </a:p>
        </p:txBody>
      </p:sp>
      <p:sp>
        <p:nvSpPr>
          <p:cNvPr id="314411" name="Rectangle 43"/>
          <p:cNvSpPr>
            <a:spLocks noChangeArrowheads="1"/>
          </p:cNvSpPr>
          <p:nvPr/>
        </p:nvSpPr>
        <p:spPr bwMode="auto">
          <a:xfrm>
            <a:off x="1006475" y="3379788"/>
            <a:ext cx="887413" cy="1587"/>
          </a:xfrm>
          <a:prstGeom prst="rect">
            <a:avLst/>
          </a:prstGeom>
          <a:solidFill>
            <a:srgbClr val="A64C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4412" name="Rectangle 44"/>
          <p:cNvSpPr>
            <a:spLocks noChangeArrowheads="1"/>
          </p:cNvSpPr>
          <p:nvPr/>
        </p:nvSpPr>
        <p:spPr bwMode="auto">
          <a:xfrm>
            <a:off x="1919288" y="2736850"/>
            <a:ext cx="947737" cy="635000"/>
          </a:xfrm>
          <a:prstGeom prst="rect">
            <a:avLst/>
          </a:prstGeom>
          <a:solidFill>
            <a:srgbClr val="A0C7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4413" name="Rectangle 45"/>
          <p:cNvSpPr>
            <a:spLocks noChangeArrowheads="1"/>
          </p:cNvSpPr>
          <p:nvPr/>
        </p:nvSpPr>
        <p:spPr bwMode="auto">
          <a:xfrm>
            <a:off x="2052638" y="2809875"/>
            <a:ext cx="6223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2500"/>
              <a:t>.01</a:t>
            </a:r>
          </a:p>
        </p:txBody>
      </p:sp>
      <p:sp>
        <p:nvSpPr>
          <p:cNvPr id="314414" name="Rectangle 46"/>
          <p:cNvSpPr>
            <a:spLocks noChangeArrowheads="1"/>
          </p:cNvSpPr>
          <p:nvPr/>
        </p:nvSpPr>
        <p:spPr bwMode="auto">
          <a:xfrm>
            <a:off x="1919288" y="3379788"/>
            <a:ext cx="947737" cy="1587"/>
          </a:xfrm>
          <a:prstGeom prst="rect">
            <a:avLst/>
          </a:prstGeom>
          <a:solidFill>
            <a:srgbClr val="A64C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4415" name="Rectangle 47"/>
          <p:cNvSpPr>
            <a:spLocks noChangeArrowheads="1"/>
          </p:cNvSpPr>
          <p:nvPr/>
        </p:nvSpPr>
        <p:spPr bwMode="auto">
          <a:xfrm>
            <a:off x="2894013" y="2736850"/>
            <a:ext cx="944562" cy="642938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4416" name="Rectangle 48"/>
          <p:cNvSpPr>
            <a:spLocks noChangeArrowheads="1"/>
          </p:cNvSpPr>
          <p:nvPr/>
        </p:nvSpPr>
        <p:spPr bwMode="auto">
          <a:xfrm>
            <a:off x="385763" y="3389313"/>
            <a:ext cx="593725" cy="635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4417" name="Rectangle 49"/>
          <p:cNvSpPr>
            <a:spLocks noChangeArrowheads="1"/>
          </p:cNvSpPr>
          <p:nvPr/>
        </p:nvSpPr>
        <p:spPr bwMode="auto">
          <a:xfrm>
            <a:off x="989013" y="3389313"/>
            <a:ext cx="6350" cy="635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4418" name="Rectangle 50"/>
          <p:cNvSpPr>
            <a:spLocks noChangeArrowheads="1"/>
          </p:cNvSpPr>
          <p:nvPr/>
        </p:nvSpPr>
        <p:spPr bwMode="auto">
          <a:xfrm>
            <a:off x="1006475" y="3389313"/>
            <a:ext cx="887413" cy="635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4419" name="Rectangle 51"/>
          <p:cNvSpPr>
            <a:spLocks noChangeArrowheads="1"/>
          </p:cNvSpPr>
          <p:nvPr/>
        </p:nvSpPr>
        <p:spPr bwMode="auto">
          <a:xfrm>
            <a:off x="1903413" y="3389313"/>
            <a:ext cx="6350" cy="635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4420" name="Rectangle 52"/>
          <p:cNvSpPr>
            <a:spLocks noChangeArrowheads="1"/>
          </p:cNvSpPr>
          <p:nvPr/>
        </p:nvSpPr>
        <p:spPr bwMode="auto">
          <a:xfrm>
            <a:off x="1919288" y="3389313"/>
            <a:ext cx="947737" cy="635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4421" name="Rectangle 53"/>
          <p:cNvSpPr>
            <a:spLocks noChangeArrowheads="1"/>
          </p:cNvSpPr>
          <p:nvPr/>
        </p:nvSpPr>
        <p:spPr bwMode="auto">
          <a:xfrm>
            <a:off x="2876550" y="3389313"/>
            <a:ext cx="6350" cy="635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4422" name="Rectangle 54"/>
          <p:cNvSpPr>
            <a:spLocks noChangeArrowheads="1"/>
          </p:cNvSpPr>
          <p:nvPr/>
        </p:nvSpPr>
        <p:spPr bwMode="auto">
          <a:xfrm>
            <a:off x="2894013" y="3389313"/>
            <a:ext cx="944562" cy="635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4423" name="Rectangle 55"/>
          <p:cNvSpPr>
            <a:spLocks noChangeArrowheads="1"/>
          </p:cNvSpPr>
          <p:nvPr/>
        </p:nvSpPr>
        <p:spPr bwMode="auto">
          <a:xfrm>
            <a:off x="989013" y="3406775"/>
            <a:ext cx="6350" cy="63500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4424" name="Rectangle 56"/>
          <p:cNvSpPr>
            <a:spLocks noChangeArrowheads="1"/>
          </p:cNvSpPr>
          <p:nvPr/>
        </p:nvSpPr>
        <p:spPr bwMode="auto">
          <a:xfrm>
            <a:off x="1903413" y="3406775"/>
            <a:ext cx="6350" cy="63500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4425" name="Rectangle 57"/>
          <p:cNvSpPr>
            <a:spLocks noChangeArrowheads="1"/>
          </p:cNvSpPr>
          <p:nvPr/>
        </p:nvSpPr>
        <p:spPr bwMode="auto">
          <a:xfrm>
            <a:off x="2876550" y="3406775"/>
            <a:ext cx="6350" cy="63500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4426" name="Rectangle 58"/>
          <p:cNvSpPr>
            <a:spLocks noChangeArrowheads="1"/>
          </p:cNvSpPr>
          <p:nvPr/>
        </p:nvSpPr>
        <p:spPr bwMode="auto">
          <a:xfrm>
            <a:off x="388938" y="3406775"/>
            <a:ext cx="590550" cy="635000"/>
          </a:xfrm>
          <a:prstGeom prst="rect">
            <a:avLst/>
          </a:prstGeom>
          <a:solidFill>
            <a:srgbClr val="A0C7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4427" name="Rectangle 59"/>
          <p:cNvSpPr>
            <a:spLocks noChangeArrowheads="1"/>
          </p:cNvSpPr>
          <p:nvPr/>
        </p:nvSpPr>
        <p:spPr bwMode="auto">
          <a:xfrm>
            <a:off x="349250" y="3479800"/>
            <a:ext cx="6223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2500"/>
              <a:t>0.0</a:t>
            </a:r>
          </a:p>
        </p:txBody>
      </p:sp>
      <p:sp>
        <p:nvSpPr>
          <p:cNvPr id="314428" name="Rectangle 60"/>
          <p:cNvSpPr>
            <a:spLocks noChangeArrowheads="1"/>
          </p:cNvSpPr>
          <p:nvPr/>
        </p:nvSpPr>
        <p:spPr bwMode="auto">
          <a:xfrm>
            <a:off x="958850" y="3473450"/>
            <a:ext cx="9747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2500"/>
              <a:t>.0000</a:t>
            </a:r>
          </a:p>
        </p:txBody>
      </p:sp>
      <p:sp>
        <p:nvSpPr>
          <p:cNvPr id="314429" name="Rectangle 61"/>
          <p:cNvSpPr>
            <a:spLocks noChangeArrowheads="1"/>
          </p:cNvSpPr>
          <p:nvPr/>
        </p:nvSpPr>
        <p:spPr bwMode="auto">
          <a:xfrm>
            <a:off x="1874838" y="3479800"/>
            <a:ext cx="9747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2500"/>
              <a:t>.0040</a:t>
            </a:r>
          </a:p>
        </p:txBody>
      </p:sp>
      <p:sp>
        <p:nvSpPr>
          <p:cNvPr id="314430" name="Rectangle 62"/>
          <p:cNvSpPr>
            <a:spLocks noChangeArrowheads="1"/>
          </p:cNvSpPr>
          <p:nvPr/>
        </p:nvSpPr>
        <p:spPr bwMode="auto">
          <a:xfrm>
            <a:off x="2843213" y="3479800"/>
            <a:ext cx="9747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2500"/>
              <a:t>.0080</a:t>
            </a:r>
          </a:p>
        </p:txBody>
      </p:sp>
      <p:sp>
        <p:nvSpPr>
          <p:cNvPr id="314431" name="Rectangle 63"/>
          <p:cNvSpPr>
            <a:spLocks noChangeArrowheads="1"/>
          </p:cNvSpPr>
          <p:nvPr/>
        </p:nvSpPr>
        <p:spPr bwMode="auto">
          <a:xfrm>
            <a:off x="385763" y="4051300"/>
            <a:ext cx="593725" cy="635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4432" name="Rectangle 64"/>
          <p:cNvSpPr>
            <a:spLocks noChangeArrowheads="1"/>
          </p:cNvSpPr>
          <p:nvPr/>
        </p:nvSpPr>
        <p:spPr bwMode="auto">
          <a:xfrm>
            <a:off x="989013" y="4051300"/>
            <a:ext cx="6350" cy="635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4433" name="Rectangle 65"/>
          <p:cNvSpPr>
            <a:spLocks noChangeArrowheads="1"/>
          </p:cNvSpPr>
          <p:nvPr/>
        </p:nvSpPr>
        <p:spPr bwMode="auto">
          <a:xfrm>
            <a:off x="1006475" y="4051300"/>
            <a:ext cx="887413" cy="635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4434" name="Rectangle 66"/>
          <p:cNvSpPr>
            <a:spLocks noChangeArrowheads="1"/>
          </p:cNvSpPr>
          <p:nvPr/>
        </p:nvSpPr>
        <p:spPr bwMode="auto">
          <a:xfrm>
            <a:off x="1903413" y="4051300"/>
            <a:ext cx="6350" cy="635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4435" name="Rectangle 67"/>
          <p:cNvSpPr>
            <a:spLocks noChangeArrowheads="1"/>
          </p:cNvSpPr>
          <p:nvPr/>
        </p:nvSpPr>
        <p:spPr bwMode="auto">
          <a:xfrm>
            <a:off x="1919288" y="4051300"/>
            <a:ext cx="947737" cy="635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4436" name="Rectangle 68"/>
          <p:cNvSpPr>
            <a:spLocks noChangeArrowheads="1"/>
          </p:cNvSpPr>
          <p:nvPr/>
        </p:nvSpPr>
        <p:spPr bwMode="auto">
          <a:xfrm>
            <a:off x="2876550" y="4051300"/>
            <a:ext cx="6350" cy="635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4437" name="Rectangle 69"/>
          <p:cNvSpPr>
            <a:spLocks noChangeArrowheads="1"/>
          </p:cNvSpPr>
          <p:nvPr/>
        </p:nvSpPr>
        <p:spPr bwMode="auto">
          <a:xfrm>
            <a:off x="2894013" y="4051300"/>
            <a:ext cx="944562" cy="635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4438" name="Rectangle 70"/>
          <p:cNvSpPr>
            <a:spLocks noChangeArrowheads="1"/>
          </p:cNvSpPr>
          <p:nvPr/>
        </p:nvSpPr>
        <p:spPr bwMode="auto">
          <a:xfrm>
            <a:off x="989013" y="4067175"/>
            <a:ext cx="6350" cy="642938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4439" name="Rectangle 71"/>
          <p:cNvSpPr>
            <a:spLocks noChangeArrowheads="1"/>
          </p:cNvSpPr>
          <p:nvPr/>
        </p:nvSpPr>
        <p:spPr bwMode="auto">
          <a:xfrm>
            <a:off x="1903413" y="4067175"/>
            <a:ext cx="6350" cy="642938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4440" name="Rectangle 72"/>
          <p:cNvSpPr>
            <a:spLocks noChangeArrowheads="1"/>
          </p:cNvSpPr>
          <p:nvPr/>
        </p:nvSpPr>
        <p:spPr bwMode="auto">
          <a:xfrm>
            <a:off x="2876550" y="4067175"/>
            <a:ext cx="6350" cy="642938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4441" name="Rectangle 73"/>
          <p:cNvSpPr>
            <a:spLocks noChangeArrowheads="1"/>
          </p:cNvSpPr>
          <p:nvPr/>
        </p:nvSpPr>
        <p:spPr bwMode="auto">
          <a:xfrm>
            <a:off x="388938" y="4067175"/>
            <a:ext cx="590550" cy="635000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4442" name="Rectangle 74"/>
          <p:cNvSpPr>
            <a:spLocks noChangeArrowheads="1"/>
          </p:cNvSpPr>
          <p:nvPr/>
        </p:nvSpPr>
        <p:spPr bwMode="auto">
          <a:xfrm>
            <a:off x="388938" y="4710113"/>
            <a:ext cx="590550" cy="1587"/>
          </a:xfrm>
          <a:prstGeom prst="rect">
            <a:avLst/>
          </a:prstGeom>
          <a:solidFill>
            <a:srgbClr val="A64C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4443" name="Rectangle 75"/>
          <p:cNvSpPr>
            <a:spLocks noChangeArrowheads="1"/>
          </p:cNvSpPr>
          <p:nvPr/>
        </p:nvSpPr>
        <p:spPr bwMode="auto">
          <a:xfrm>
            <a:off x="930275" y="4140200"/>
            <a:ext cx="9747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2500"/>
              <a:t>.0398</a:t>
            </a:r>
          </a:p>
        </p:txBody>
      </p:sp>
      <p:sp>
        <p:nvSpPr>
          <p:cNvPr id="314444" name="Rectangle 76"/>
          <p:cNvSpPr>
            <a:spLocks noChangeArrowheads="1"/>
          </p:cNvSpPr>
          <p:nvPr/>
        </p:nvSpPr>
        <p:spPr bwMode="auto">
          <a:xfrm>
            <a:off x="1873250" y="4159250"/>
            <a:ext cx="9747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2500"/>
              <a:t>.0438</a:t>
            </a:r>
          </a:p>
        </p:txBody>
      </p:sp>
      <p:sp>
        <p:nvSpPr>
          <p:cNvPr id="314445" name="Rectangle 77"/>
          <p:cNvSpPr>
            <a:spLocks noChangeArrowheads="1"/>
          </p:cNvSpPr>
          <p:nvPr/>
        </p:nvSpPr>
        <p:spPr bwMode="auto">
          <a:xfrm>
            <a:off x="2894013" y="4067175"/>
            <a:ext cx="944562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4446" name="Rectangle 78"/>
          <p:cNvSpPr>
            <a:spLocks noChangeArrowheads="1"/>
          </p:cNvSpPr>
          <p:nvPr/>
        </p:nvSpPr>
        <p:spPr bwMode="auto">
          <a:xfrm>
            <a:off x="385763" y="4719638"/>
            <a:ext cx="593725" cy="635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4447" name="Rectangle 79"/>
          <p:cNvSpPr>
            <a:spLocks noChangeArrowheads="1"/>
          </p:cNvSpPr>
          <p:nvPr/>
        </p:nvSpPr>
        <p:spPr bwMode="auto">
          <a:xfrm>
            <a:off x="989013" y="4719638"/>
            <a:ext cx="6350" cy="635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4448" name="Rectangle 80"/>
          <p:cNvSpPr>
            <a:spLocks noChangeArrowheads="1"/>
          </p:cNvSpPr>
          <p:nvPr/>
        </p:nvSpPr>
        <p:spPr bwMode="auto">
          <a:xfrm>
            <a:off x="1006475" y="4719638"/>
            <a:ext cx="887413" cy="635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4449" name="Rectangle 81"/>
          <p:cNvSpPr>
            <a:spLocks noChangeArrowheads="1"/>
          </p:cNvSpPr>
          <p:nvPr/>
        </p:nvSpPr>
        <p:spPr bwMode="auto">
          <a:xfrm>
            <a:off x="1903413" y="4719638"/>
            <a:ext cx="6350" cy="635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4450" name="Rectangle 82"/>
          <p:cNvSpPr>
            <a:spLocks noChangeArrowheads="1"/>
          </p:cNvSpPr>
          <p:nvPr/>
        </p:nvSpPr>
        <p:spPr bwMode="auto">
          <a:xfrm>
            <a:off x="1919288" y="4719638"/>
            <a:ext cx="947737" cy="635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4451" name="Rectangle 83"/>
          <p:cNvSpPr>
            <a:spLocks noChangeArrowheads="1"/>
          </p:cNvSpPr>
          <p:nvPr/>
        </p:nvSpPr>
        <p:spPr bwMode="auto">
          <a:xfrm>
            <a:off x="2876550" y="4719638"/>
            <a:ext cx="6350" cy="635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4452" name="Rectangle 84"/>
          <p:cNvSpPr>
            <a:spLocks noChangeArrowheads="1"/>
          </p:cNvSpPr>
          <p:nvPr/>
        </p:nvSpPr>
        <p:spPr bwMode="auto">
          <a:xfrm>
            <a:off x="2894013" y="4719638"/>
            <a:ext cx="944562" cy="635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4453" name="Rectangle 85"/>
          <p:cNvSpPr>
            <a:spLocks noChangeArrowheads="1"/>
          </p:cNvSpPr>
          <p:nvPr/>
        </p:nvSpPr>
        <p:spPr bwMode="auto">
          <a:xfrm>
            <a:off x="989013" y="4737100"/>
            <a:ext cx="6350" cy="63500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4454" name="Rectangle 86"/>
          <p:cNvSpPr>
            <a:spLocks noChangeArrowheads="1"/>
          </p:cNvSpPr>
          <p:nvPr/>
        </p:nvSpPr>
        <p:spPr bwMode="auto">
          <a:xfrm>
            <a:off x="1903413" y="4737100"/>
            <a:ext cx="6350" cy="63500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4455" name="Rectangle 87"/>
          <p:cNvSpPr>
            <a:spLocks noChangeArrowheads="1"/>
          </p:cNvSpPr>
          <p:nvPr/>
        </p:nvSpPr>
        <p:spPr bwMode="auto">
          <a:xfrm>
            <a:off x="2876550" y="4737100"/>
            <a:ext cx="6350" cy="63500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4456" name="Rectangle 88"/>
          <p:cNvSpPr>
            <a:spLocks noChangeArrowheads="1"/>
          </p:cNvSpPr>
          <p:nvPr/>
        </p:nvSpPr>
        <p:spPr bwMode="auto">
          <a:xfrm>
            <a:off x="388938" y="4737100"/>
            <a:ext cx="590550" cy="635000"/>
          </a:xfrm>
          <a:prstGeom prst="rect">
            <a:avLst/>
          </a:prstGeom>
          <a:solidFill>
            <a:srgbClr val="A0C7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4457" name="Rectangle 89"/>
          <p:cNvSpPr>
            <a:spLocks noChangeArrowheads="1"/>
          </p:cNvSpPr>
          <p:nvPr/>
        </p:nvSpPr>
        <p:spPr bwMode="auto">
          <a:xfrm>
            <a:off x="349250" y="4810125"/>
            <a:ext cx="6223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2500"/>
              <a:t>0.2</a:t>
            </a:r>
          </a:p>
        </p:txBody>
      </p:sp>
      <p:sp>
        <p:nvSpPr>
          <p:cNvPr id="314458" name="Rectangle 90"/>
          <p:cNvSpPr>
            <a:spLocks noChangeArrowheads="1"/>
          </p:cNvSpPr>
          <p:nvPr/>
        </p:nvSpPr>
        <p:spPr bwMode="auto">
          <a:xfrm>
            <a:off x="930275" y="4810125"/>
            <a:ext cx="9747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2500"/>
              <a:t>.0793</a:t>
            </a:r>
          </a:p>
        </p:txBody>
      </p:sp>
      <p:sp>
        <p:nvSpPr>
          <p:cNvPr id="314459" name="Rectangle 91"/>
          <p:cNvSpPr>
            <a:spLocks noChangeArrowheads="1"/>
          </p:cNvSpPr>
          <p:nvPr/>
        </p:nvSpPr>
        <p:spPr bwMode="auto">
          <a:xfrm>
            <a:off x="1874838" y="4810125"/>
            <a:ext cx="9747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2500"/>
              <a:t>.0832</a:t>
            </a:r>
          </a:p>
        </p:txBody>
      </p:sp>
      <p:sp>
        <p:nvSpPr>
          <p:cNvPr id="314460" name="Rectangle 92"/>
          <p:cNvSpPr>
            <a:spLocks noChangeArrowheads="1"/>
          </p:cNvSpPr>
          <p:nvPr/>
        </p:nvSpPr>
        <p:spPr bwMode="auto">
          <a:xfrm>
            <a:off x="2843213" y="4810125"/>
            <a:ext cx="9747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2500"/>
              <a:t>.0871</a:t>
            </a:r>
          </a:p>
        </p:txBody>
      </p:sp>
      <p:sp>
        <p:nvSpPr>
          <p:cNvPr id="314461" name="Rectangle 93"/>
          <p:cNvSpPr>
            <a:spLocks noChangeArrowheads="1"/>
          </p:cNvSpPr>
          <p:nvPr/>
        </p:nvSpPr>
        <p:spPr bwMode="auto">
          <a:xfrm>
            <a:off x="385763" y="5381625"/>
            <a:ext cx="593725" cy="635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4462" name="Rectangle 94"/>
          <p:cNvSpPr>
            <a:spLocks noChangeArrowheads="1"/>
          </p:cNvSpPr>
          <p:nvPr/>
        </p:nvSpPr>
        <p:spPr bwMode="auto">
          <a:xfrm>
            <a:off x="989013" y="5381625"/>
            <a:ext cx="6350" cy="635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4463" name="Rectangle 95"/>
          <p:cNvSpPr>
            <a:spLocks noChangeArrowheads="1"/>
          </p:cNvSpPr>
          <p:nvPr/>
        </p:nvSpPr>
        <p:spPr bwMode="auto">
          <a:xfrm>
            <a:off x="1006475" y="5381625"/>
            <a:ext cx="887413" cy="635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4464" name="Rectangle 96"/>
          <p:cNvSpPr>
            <a:spLocks noChangeArrowheads="1"/>
          </p:cNvSpPr>
          <p:nvPr/>
        </p:nvSpPr>
        <p:spPr bwMode="auto">
          <a:xfrm>
            <a:off x="1903413" y="5381625"/>
            <a:ext cx="6350" cy="635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4465" name="Rectangle 97"/>
          <p:cNvSpPr>
            <a:spLocks noChangeArrowheads="1"/>
          </p:cNvSpPr>
          <p:nvPr/>
        </p:nvSpPr>
        <p:spPr bwMode="auto">
          <a:xfrm>
            <a:off x="1919288" y="5381625"/>
            <a:ext cx="947737" cy="635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4466" name="Rectangle 98"/>
          <p:cNvSpPr>
            <a:spLocks noChangeArrowheads="1"/>
          </p:cNvSpPr>
          <p:nvPr/>
        </p:nvSpPr>
        <p:spPr bwMode="auto">
          <a:xfrm>
            <a:off x="2876550" y="5381625"/>
            <a:ext cx="6350" cy="635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4467" name="Rectangle 99"/>
          <p:cNvSpPr>
            <a:spLocks noChangeArrowheads="1"/>
          </p:cNvSpPr>
          <p:nvPr/>
        </p:nvSpPr>
        <p:spPr bwMode="auto">
          <a:xfrm>
            <a:off x="2894013" y="5381625"/>
            <a:ext cx="944562" cy="635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4468" name="Rectangle 100"/>
          <p:cNvSpPr>
            <a:spLocks noChangeArrowheads="1"/>
          </p:cNvSpPr>
          <p:nvPr/>
        </p:nvSpPr>
        <p:spPr bwMode="auto">
          <a:xfrm>
            <a:off x="989013" y="5397500"/>
            <a:ext cx="6350" cy="63500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4469" name="Rectangle 101"/>
          <p:cNvSpPr>
            <a:spLocks noChangeArrowheads="1"/>
          </p:cNvSpPr>
          <p:nvPr/>
        </p:nvSpPr>
        <p:spPr bwMode="auto">
          <a:xfrm>
            <a:off x="1903413" y="5397500"/>
            <a:ext cx="6350" cy="63500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4470" name="Rectangle 102"/>
          <p:cNvSpPr>
            <a:spLocks noChangeArrowheads="1"/>
          </p:cNvSpPr>
          <p:nvPr/>
        </p:nvSpPr>
        <p:spPr bwMode="auto">
          <a:xfrm>
            <a:off x="2876550" y="5397500"/>
            <a:ext cx="6350" cy="635000"/>
          </a:xfrm>
          <a:prstGeom prst="rect">
            <a:avLst/>
          </a:prstGeom>
          <a:solidFill>
            <a:srgbClr val="D989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4471" name="Rectangle 103"/>
          <p:cNvSpPr>
            <a:spLocks noChangeArrowheads="1"/>
          </p:cNvSpPr>
          <p:nvPr/>
        </p:nvSpPr>
        <p:spPr bwMode="auto">
          <a:xfrm>
            <a:off x="388938" y="5397500"/>
            <a:ext cx="590550" cy="635000"/>
          </a:xfrm>
          <a:prstGeom prst="rect">
            <a:avLst/>
          </a:prstGeom>
          <a:solidFill>
            <a:srgbClr val="A0C7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4472" name="Rectangle 104"/>
          <p:cNvSpPr>
            <a:spLocks noChangeArrowheads="1"/>
          </p:cNvSpPr>
          <p:nvPr/>
        </p:nvSpPr>
        <p:spPr bwMode="auto">
          <a:xfrm>
            <a:off x="349250" y="5470525"/>
            <a:ext cx="6223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2500"/>
              <a:t>0.3</a:t>
            </a:r>
          </a:p>
        </p:txBody>
      </p:sp>
      <p:sp>
        <p:nvSpPr>
          <p:cNvPr id="314473" name="Rectangle 105"/>
          <p:cNvSpPr>
            <a:spLocks noChangeArrowheads="1"/>
          </p:cNvSpPr>
          <p:nvPr/>
        </p:nvSpPr>
        <p:spPr bwMode="auto">
          <a:xfrm>
            <a:off x="930275" y="5470525"/>
            <a:ext cx="9747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2500"/>
              <a:t>.1179</a:t>
            </a:r>
          </a:p>
        </p:txBody>
      </p:sp>
      <p:sp>
        <p:nvSpPr>
          <p:cNvPr id="314474" name="Rectangle 106"/>
          <p:cNvSpPr>
            <a:spLocks noChangeArrowheads="1"/>
          </p:cNvSpPr>
          <p:nvPr/>
        </p:nvSpPr>
        <p:spPr bwMode="auto">
          <a:xfrm>
            <a:off x="1874838" y="5470525"/>
            <a:ext cx="9747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2500"/>
              <a:t>.1217</a:t>
            </a:r>
          </a:p>
        </p:txBody>
      </p:sp>
      <p:sp>
        <p:nvSpPr>
          <p:cNvPr id="314475" name="Rectangle 107"/>
          <p:cNvSpPr>
            <a:spLocks noChangeArrowheads="1"/>
          </p:cNvSpPr>
          <p:nvPr/>
        </p:nvSpPr>
        <p:spPr bwMode="auto">
          <a:xfrm>
            <a:off x="2843213" y="5470525"/>
            <a:ext cx="9747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2500"/>
              <a:t>.1255</a:t>
            </a:r>
          </a:p>
        </p:txBody>
      </p:sp>
      <p:sp>
        <p:nvSpPr>
          <p:cNvPr id="314476" name="Rectangle 108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848600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ctr" anchorCtr="1"/>
          <a:lstStyle/>
          <a:p>
            <a:pPr defTabSz="914400">
              <a:lnSpc>
                <a:spcPct val="95000"/>
              </a:lnSpc>
            </a:pPr>
            <a:r>
              <a:rPr lang="en-US" sz="4000"/>
              <a:t>Solution: Finding P(0 &lt; z &lt; 0.12)</a:t>
            </a:r>
          </a:p>
        </p:txBody>
      </p:sp>
      <p:sp>
        <p:nvSpPr>
          <p:cNvPr id="314477" name="Rectangle 109"/>
          <p:cNvSpPr>
            <a:spLocks noChangeArrowheads="1"/>
          </p:cNvSpPr>
          <p:nvPr/>
        </p:nvSpPr>
        <p:spPr bwMode="auto">
          <a:xfrm>
            <a:off x="7010400" y="2895600"/>
            <a:ext cx="1206500" cy="45402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.0478</a:t>
            </a:r>
          </a:p>
        </p:txBody>
      </p:sp>
      <p:sp>
        <p:nvSpPr>
          <p:cNvPr id="314478" name="Rectangle 110"/>
          <p:cNvSpPr>
            <a:spLocks noChangeArrowheads="1"/>
          </p:cNvSpPr>
          <p:nvPr/>
        </p:nvSpPr>
        <p:spPr bwMode="auto">
          <a:xfrm>
            <a:off x="3016250" y="2741613"/>
            <a:ext cx="1130300" cy="62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92075" rIns="92075" bIns="92075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800" b="1">
                <a:solidFill>
                  <a:srgbClr val="00FF00"/>
                </a:solidFill>
              </a:rPr>
              <a:t>.02</a:t>
            </a:r>
          </a:p>
        </p:txBody>
      </p:sp>
      <p:sp>
        <p:nvSpPr>
          <p:cNvPr id="314479" name="Rectangle 111"/>
          <p:cNvSpPr>
            <a:spLocks noChangeArrowheads="1"/>
          </p:cNvSpPr>
          <p:nvPr/>
        </p:nvSpPr>
        <p:spPr bwMode="auto">
          <a:xfrm>
            <a:off x="304800" y="4191000"/>
            <a:ext cx="1066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0" rIns="92075" bIns="0" anchor="ctr"/>
          <a:lstStyle/>
          <a:p>
            <a:pPr algn="l" eaLnBrk="0" hangingPunct="0">
              <a:spcBef>
                <a:spcPct val="50000"/>
              </a:spcBef>
            </a:pPr>
            <a:r>
              <a:rPr lang="en-US" sz="2800" b="1">
                <a:solidFill>
                  <a:srgbClr val="00FF00"/>
                </a:solidFill>
              </a:rPr>
              <a:t>0.1</a:t>
            </a:r>
          </a:p>
        </p:txBody>
      </p:sp>
      <p:sp>
        <p:nvSpPr>
          <p:cNvPr id="314480" name="Rectangle 112"/>
          <p:cNvSpPr>
            <a:spLocks noChangeArrowheads="1"/>
          </p:cNvSpPr>
          <p:nvPr/>
        </p:nvSpPr>
        <p:spPr bwMode="auto">
          <a:xfrm>
            <a:off x="2863850" y="4159250"/>
            <a:ext cx="1054100" cy="50006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700" b="1">
                <a:solidFill>
                  <a:srgbClr val="FF0000"/>
                </a:solidFill>
              </a:rPr>
              <a:t>.</a:t>
            </a:r>
            <a:r>
              <a:rPr lang="en-US">
                <a:solidFill>
                  <a:srgbClr val="FF0000"/>
                </a:solidFill>
              </a:rPr>
              <a:t>0478</a:t>
            </a:r>
          </a:p>
        </p:txBody>
      </p:sp>
      <p:sp>
        <p:nvSpPr>
          <p:cNvPr id="314481" name="Rectangle 113"/>
          <p:cNvSpPr>
            <a:spLocks noChangeArrowheads="1"/>
          </p:cNvSpPr>
          <p:nvPr/>
        </p:nvSpPr>
        <p:spPr bwMode="auto">
          <a:xfrm>
            <a:off x="381000" y="1905000"/>
            <a:ext cx="4070350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/>
              <a:t>Standard Normal Probability </a:t>
            </a:r>
          </a:p>
          <a:p>
            <a:pPr algn="l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/>
              <a:t>Table (Portion)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14483" name="Rectangle 115"/>
          <p:cNvSpPr>
            <a:spLocks noChangeArrowheads="1"/>
          </p:cNvSpPr>
          <p:nvPr/>
        </p:nvSpPr>
        <p:spPr bwMode="auto">
          <a:xfrm>
            <a:off x="6065838" y="5441950"/>
            <a:ext cx="625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1800" b="1"/>
              <a:t>0.00</a:t>
            </a:r>
            <a:endParaRPr lang="en-US" b="1"/>
          </a:p>
        </p:txBody>
      </p:sp>
      <p:sp>
        <p:nvSpPr>
          <p:cNvPr id="314484" name="Line 116"/>
          <p:cNvSpPr>
            <a:spLocks noChangeShapeType="1"/>
          </p:cNvSpPr>
          <p:nvPr/>
        </p:nvSpPr>
        <p:spPr bwMode="auto">
          <a:xfrm flipV="1">
            <a:off x="6294438" y="521335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4485" name="Line 117"/>
          <p:cNvSpPr>
            <a:spLocks noChangeShapeType="1"/>
          </p:cNvSpPr>
          <p:nvPr/>
        </p:nvSpPr>
        <p:spPr bwMode="auto">
          <a:xfrm flipV="1">
            <a:off x="6675438" y="521335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4487" name="Line 119"/>
          <p:cNvSpPr>
            <a:spLocks noChangeShapeType="1"/>
          </p:cNvSpPr>
          <p:nvPr/>
        </p:nvSpPr>
        <p:spPr bwMode="auto">
          <a:xfrm flipH="1">
            <a:off x="6477000" y="3352800"/>
            <a:ext cx="762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4488" name="Rectangle 120"/>
          <p:cNvSpPr>
            <a:spLocks noChangeArrowheads="1"/>
          </p:cNvSpPr>
          <p:nvPr/>
        </p:nvSpPr>
        <p:spPr bwMode="auto">
          <a:xfrm>
            <a:off x="6423025" y="2362200"/>
            <a:ext cx="246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= P(</a:t>
            </a:r>
            <a:r>
              <a:rPr lang="en-US">
                <a:solidFill>
                  <a:schemeClr val="folHlink"/>
                </a:solidFill>
                <a:sym typeface="Arial" pitchFamily="34" charset="0"/>
              </a:rPr>
              <a:t>0 &lt; z &lt; 0.12)</a:t>
            </a:r>
          </a:p>
        </p:txBody>
      </p:sp>
      <p:sp>
        <p:nvSpPr>
          <p:cNvPr id="314489" name="Rectangle 121"/>
          <p:cNvSpPr>
            <a:spLocks noChangeArrowheads="1"/>
          </p:cNvSpPr>
          <p:nvPr/>
        </p:nvSpPr>
        <p:spPr bwMode="auto">
          <a:xfrm>
            <a:off x="6629400" y="1981200"/>
            <a:ext cx="202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P(</a:t>
            </a:r>
            <a:r>
              <a:rPr lang="en-US">
                <a:solidFill>
                  <a:schemeClr val="bg2"/>
                </a:solidFill>
                <a:sym typeface="Arial" pitchFamily="34" charset="0"/>
              </a:rPr>
              <a:t>8 &lt; x &lt; 8.6)</a:t>
            </a:r>
          </a:p>
        </p:txBody>
      </p:sp>
      <p:sp>
        <p:nvSpPr>
          <p:cNvPr id="314490" name="Rectangle 122"/>
          <p:cNvSpPr>
            <a:spLocks noChangeArrowheads="1"/>
          </p:cNvSpPr>
          <p:nvPr/>
        </p:nvSpPr>
        <p:spPr bwMode="auto">
          <a:xfrm>
            <a:off x="6400800" y="1905000"/>
            <a:ext cx="2514600" cy="14478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21DA8E82-7ADB-4124-96DA-F2FFF21D010C}" type="slidenum">
              <a:rPr lang="en-US"/>
              <a:pPr/>
              <a:t>63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Normal Probabilities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400"/>
              <a:t>Suppose  x  is normal with mean 8.0 and standard deviation 5.0.  </a:t>
            </a:r>
          </a:p>
          <a:p>
            <a:r>
              <a:rPr lang="en-US" sz="3400">
                <a:solidFill>
                  <a:schemeClr val="folHlink"/>
                </a:solidFill>
              </a:rPr>
              <a:t>Now Find P(x &lt; 8.6)</a:t>
            </a:r>
          </a:p>
        </p:txBody>
      </p:sp>
      <p:sp>
        <p:nvSpPr>
          <p:cNvPr id="362501" name="Freeform 5"/>
          <p:cNvSpPr>
            <a:spLocks/>
          </p:cNvSpPr>
          <p:nvPr/>
        </p:nvSpPr>
        <p:spPr bwMode="auto">
          <a:xfrm>
            <a:off x="3467100" y="3924300"/>
            <a:ext cx="1562100" cy="1657350"/>
          </a:xfrm>
          <a:custGeom>
            <a:avLst/>
            <a:gdLst>
              <a:gd name="T0" fmla="*/ 984 w 984"/>
              <a:gd name="T1" fmla="*/ 1032 h 1044"/>
              <a:gd name="T2" fmla="*/ 981 w 984"/>
              <a:gd name="T3" fmla="*/ 0 h 1044"/>
              <a:gd name="T4" fmla="*/ 888 w 984"/>
              <a:gd name="T5" fmla="*/ 72 h 1044"/>
              <a:gd name="T6" fmla="*/ 792 w 984"/>
              <a:gd name="T7" fmla="*/ 168 h 1044"/>
              <a:gd name="T8" fmla="*/ 726 w 984"/>
              <a:gd name="T9" fmla="*/ 304 h 1044"/>
              <a:gd name="T10" fmla="*/ 638 w 984"/>
              <a:gd name="T11" fmla="*/ 452 h 1044"/>
              <a:gd name="T12" fmla="*/ 586 w 984"/>
              <a:gd name="T13" fmla="*/ 552 h 1044"/>
              <a:gd name="T14" fmla="*/ 522 w 984"/>
              <a:gd name="T15" fmla="*/ 657 h 1044"/>
              <a:gd name="T16" fmla="*/ 456 w 984"/>
              <a:gd name="T17" fmla="*/ 744 h 1044"/>
              <a:gd name="T18" fmla="*/ 360 w 984"/>
              <a:gd name="T19" fmla="*/ 852 h 1044"/>
              <a:gd name="T20" fmla="*/ 204 w 984"/>
              <a:gd name="T21" fmla="*/ 948 h 1044"/>
              <a:gd name="T22" fmla="*/ 0 w 984"/>
              <a:gd name="T23" fmla="*/ 984 h 1044"/>
              <a:gd name="T24" fmla="*/ 3 w 984"/>
              <a:gd name="T25" fmla="*/ 1044 h 1044"/>
              <a:gd name="T26" fmla="*/ 984 w 984"/>
              <a:gd name="T27" fmla="*/ 1032 h 1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84" h="1044">
                <a:moveTo>
                  <a:pt x="984" y="1032"/>
                </a:moveTo>
                <a:lnTo>
                  <a:pt x="981" y="0"/>
                </a:lnTo>
                <a:lnTo>
                  <a:pt x="888" y="72"/>
                </a:lnTo>
                <a:lnTo>
                  <a:pt x="792" y="168"/>
                </a:lnTo>
                <a:lnTo>
                  <a:pt x="726" y="304"/>
                </a:lnTo>
                <a:lnTo>
                  <a:pt x="638" y="452"/>
                </a:lnTo>
                <a:lnTo>
                  <a:pt x="586" y="552"/>
                </a:lnTo>
                <a:lnTo>
                  <a:pt x="522" y="657"/>
                </a:lnTo>
                <a:lnTo>
                  <a:pt x="456" y="744"/>
                </a:lnTo>
                <a:lnTo>
                  <a:pt x="360" y="852"/>
                </a:lnTo>
                <a:lnTo>
                  <a:pt x="204" y="948"/>
                </a:lnTo>
                <a:lnTo>
                  <a:pt x="0" y="984"/>
                </a:lnTo>
                <a:lnTo>
                  <a:pt x="3" y="1044"/>
                </a:lnTo>
                <a:lnTo>
                  <a:pt x="984" y="1032"/>
                </a:lnTo>
                <a:close/>
              </a:path>
            </a:pathLst>
          </a:cu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62502" name="Freeform 6"/>
          <p:cNvSpPr>
            <a:spLocks/>
          </p:cNvSpPr>
          <p:nvPr/>
        </p:nvSpPr>
        <p:spPr bwMode="auto">
          <a:xfrm>
            <a:off x="5022850" y="5346700"/>
            <a:ext cx="320675" cy="242888"/>
          </a:xfrm>
          <a:custGeom>
            <a:avLst/>
            <a:gdLst>
              <a:gd name="T0" fmla="*/ 12 w 202"/>
              <a:gd name="T1" fmla="*/ 141 h 153"/>
              <a:gd name="T2" fmla="*/ 105 w 202"/>
              <a:gd name="T3" fmla="*/ 145 h 153"/>
              <a:gd name="T4" fmla="*/ 162 w 202"/>
              <a:gd name="T5" fmla="*/ 144 h 153"/>
              <a:gd name="T6" fmla="*/ 192 w 202"/>
              <a:gd name="T7" fmla="*/ 147 h 153"/>
              <a:gd name="T8" fmla="*/ 201 w 202"/>
              <a:gd name="T9" fmla="*/ 132 h 153"/>
              <a:gd name="T10" fmla="*/ 187 w 202"/>
              <a:gd name="T11" fmla="*/ 24 h 153"/>
              <a:gd name="T12" fmla="*/ 150 w 202"/>
              <a:gd name="T13" fmla="*/ 0 h 153"/>
              <a:gd name="T14" fmla="*/ 70 w 202"/>
              <a:gd name="T15" fmla="*/ 46 h 153"/>
              <a:gd name="T16" fmla="*/ 51 w 202"/>
              <a:gd name="T17" fmla="*/ 52 h 153"/>
              <a:gd name="T18" fmla="*/ 27 w 202"/>
              <a:gd name="T19" fmla="*/ 57 h 153"/>
              <a:gd name="T20" fmla="*/ 7 w 202"/>
              <a:gd name="T21" fmla="*/ 73 h 153"/>
              <a:gd name="T22" fmla="*/ 0 w 202"/>
              <a:gd name="T23" fmla="*/ 90 h 153"/>
              <a:gd name="T24" fmla="*/ 1 w 202"/>
              <a:gd name="T25" fmla="*/ 133 h 153"/>
              <a:gd name="T26" fmla="*/ 12 w 202"/>
              <a:gd name="T27" fmla="*/ 141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2" h="153">
                <a:moveTo>
                  <a:pt x="12" y="141"/>
                </a:moveTo>
                <a:cubicBezTo>
                  <a:pt x="39" y="153"/>
                  <a:pt x="79" y="146"/>
                  <a:pt x="105" y="145"/>
                </a:cubicBezTo>
                <a:cubicBezTo>
                  <a:pt x="127" y="143"/>
                  <a:pt x="135" y="143"/>
                  <a:pt x="162" y="144"/>
                </a:cubicBezTo>
                <a:cubicBezTo>
                  <a:pt x="172" y="148"/>
                  <a:pt x="181" y="148"/>
                  <a:pt x="192" y="147"/>
                </a:cubicBezTo>
                <a:cubicBezTo>
                  <a:pt x="200" y="136"/>
                  <a:pt x="198" y="142"/>
                  <a:pt x="201" y="132"/>
                </a:cubicBezTo>
                <a:cubicBezTo>
                  <a:pt x="200" y="102"/>
                  <a:pt x="202" y="55"/>
                  <a:pt x="187" y="24"/>
                </a:cubicBezTo>
                <a:cubicBezTo>
                  <a:pt x="185" y="7"/>
                  <a:pt x="165" y="1"/>
                  <a:pt x="150" y="0"/>
                </a:cubicBezTo>
                <a:cubicBezTo>
                  <a:pt x="116" y="2"/>
                  <a:pt x="102" y="41"/>
                  <a:pt x="70" y="46"/>
                </a:cubicBezTo>
                <a:cubicBezTo>
                  <a:pt x="63" y="49"/>
                  <a:pt x="58" y="51"/>
                  <a:pt x="51" y="52"/>
                </a:cubicBezTo>
                <a:cubicBezTo>
                  <a:pt x="43" y="55"/>
                  <a:pt x="36" y="56"/>
                  <a:pt x="27" y="57"/>
                </a:cubicBezTo>
                <a:cubicBezTo>
                  <a:pt x="19" y="62"/>
                  <a:pt x="14" y="67"/>
                  <a:pt x="7" y="73"/>
                </a:cubicBezTo>
                <a:cubicBezTo>
                  <a:pt x="0" y="87"/>
                  <a:pt x="2" y="81"/>
                  <a:pt x="0" y="90"/>
                </a:cubicBezTo>
                <a:cubicBezTo>
                  <a:pt x="0" y="104"/>
                  <a:pt x="0" y="119"/>
                  <a:pt x="1" y="133"/>
                </a:cubicBezTo>
                <a:cubicBezTo>
                  <a:pt x="1" y="138"/>
                  <a:pt x="8" y="147"/>
                  <a:pt x="12" y="141"/>
                </a:cubicBezTo>
                <a:close/>
              </a:path>
            </a:pathLst>
          </a:cu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62503" name="Freeform 7"/>
          <p:cNvSpPr>
            <a:spLocks/>
          </p:cNvSpPr>
          <p:nvPr/>
        </p:nvSpPr>
        <p:spPr bwMode="auto">
          <a:xfrm>
            <a:off x="4983163" y="3930650"/>
            <a:ext cx="366712" cy="1625600"/>
          </a:xfrm>
          <a:custGeom>
            <a:avLst/>
            <a:gdLst>
              <a:gd name="T0" fmla="*/ 25 w 231"/>
              <a:gd name="T1" fmla="*/ 984 h 1024"/>
              <a:gd name="T2" fmla="*/ 37 w 231"/>
              <a:gd name="T3" fmla="*/ 572 h 1024"/>
              <a:gd name="T4" fmla="*/ 33 w 231"/>
              <a:gd name="T5" fmla="*/ 340 h 1024"/>
              <a:gd name="T6" fmla="*/ 29 w 231"/>
              <a:gd name="T7" fmla="*/ 140 h 1024"/>
              <a:gd name="T8" fmla="*/ 41 w 231"/>
              <a:gd name="T9" fmla="*/ 4 h 1024"/>
              <a:gd name="T10" fmla="*/ 133 w 231"/>
              <a:gd name="T11" fmla="*/ 28 h 1024"/>
              <a:gd name="T12" fmla="*/ 153 w 231"/>
              <a:gd name="T13" fmla="*/ 44 h 1024"/>
              <a:gd name="T14" fmla="*/ 161 w 231"/>
              <a:gd name="T15" fmla="*/ 56 h 1024"/>
              <a:gd name="T16" fmla="*/ 173 w 231"/>
              <a:gd name="T17" fmla="*/ 64 h 1024"/>
              <a:gd name="T18" fmla="*/ 209 w 231"/>
              <a:gd name="T19" fmla="*/ 112 h 1024"/>
              <a:gd name="T20" fmla="*/ 227 w 231"/>
              <a:gd name="T21" fmla="*/ 143 h 1024"/>
              <a:gd name="T22" fmla="*/ 213 w 231"/>
              <a:gd name="T23" fmla="*/ 216 h 1024"/>
              <a:gd name="T24" fmla="*/ 225 w 231"/>
              <a:gd name="T25" fmla="*/ 376 h 1024"/>
              <a:gd name="T26" fmla="*/ 221 w 231"/>
              <a:gd name="T27" fmla="*/ 444 h 1024"/>
              <a:gd name="T28" fmla="*/ 213 w 231"/>
              <a:gd name="T29" fmla="*/ 468 h 1024"/>
              <a:gd name="T30" fmla="*/ 209 w 231"/>
              <a:gd name="T31" fmla="*/ 636 h 1024"/>
              <a:gd name="T32" fmla="*/ 221 w 231"/>
              <a:gd name="T33" fmla="*/ 596 h 1024"/>
              <a:gd name="T34" fmla="*/ 173 w 231"/>
              <a:gd name="T35" fmla="*/ 980 h 1024"/>
              <a:gd name="T36" fmla="*/ 25 w 231"/>
              <a:gd name="T37" fmla="*/ 98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1" h="1024">
                <a:moveTo>
                  <a:pt x="25" y="984"/>
                </a:moveTo>
                <a:cubicBezTo>
                  <a:pt x="28" y="847"/>
                  <a:pt x="34" y="709"/>
                  <a:pt x="37" y="572"/>
                </a:cubicBezTo>
                <a:cubicBezTo>
                  <a:pt x="33" y="476"/>
                  <a:pt x="30" y="440"/>
                  <a:pt x="33" y="340"/>
                </a:cubicBezTo>
                <a:cubicBezTo>
                  <a:pt x="30" y="269"/>
                  <a:pt x="25" y="210"/>
                  <a:pt x="29" y="140"/>
                </a:cubicBezTo>
                <a:cubicBezTo>
                  <a:pt x="28" y="100"/>
                  <a:pt x="0" y="32"/>
                  <a:pt x="41" y="4"/>
                </a:cubicBezTo>
                <a:cubicBezTo>
                  <a:pt x="122" y="9"/>
                  <a:pt x="91" y="0"/>
                  <a:pt x="133" y="28"/>
                </a:cubicBezTo>
                <a:cubicBezTo>
                  <a:pt x="156" y="62"/>
                  <a:pt x="125" y="22"/>
                  <a:pt x="153" y="44"/>
                </a:cubicBezTo>
                <a:cubicBezTo>
                  <a:pt x="157" y="47"/>
                  <a:pt x="158" y="53"/>
                  <a:pt x="161" y="56"/>
                </a:cubicBezTo>
                <a:cubicBezTo>
                  <a:pt x="164" y="59"/>
                  <a:pt x="169" y="61"/>
                  <a:pt x="173" y="64"/>
                </a:cubicBezTo>
                <a:cubicBezTo>
                  <a:pt x="185" y="82"/>
                  <a:pt x="194" y="97"/>
                  <a:pt x="209" y="112"/>
                </a:cubicBezTo>
                <a:cubicBezTo>
                  <a:pt x="212" y="120"/>
                  <a:pt x="227" y="134"/>
                  <a:pt x="227" y="143"/>
                </a:cubicBezTo>
                <a:cubicBezTo>
                  <a:pt x="227" y="170"/>
                  <a:pt x="213" y="216"/>
                  <a:pt x="213" y="216"/>
                </a:cubicBezTo>
                <a:cubicBezTo>
                  <a:pt x="215" y="282"/>
                  <a:pt x="217" y="319"/>
                  <a:pt x="225" y="376"/>
                </a:cubicBezTo>
                <a:cubicBezTo>
                  <a:pt x="224" y="399"/>
                  <a:pt x="224" y="421"/>
                  <a:pt x="221" y="444"/>
                </a:cubicBezTo>
                <a:cubicBezTo>
                  <a:pt x="220" y="452"/>
                  <a:pt x="213" y="468"/>
                  <a:pt x="213" y="468"/>
                </a:cubicBezTo>
                <a:cubicBezTo>
                  <a:pt x="207" y="564"/>
                  <a:pt x="209" y="508"/>
                  <a:pt x="209" y="636"/>
                </a:cubicBezTo>
                <a:cubicBezTo>
                  <a:pt x="213" y="623"/>
                  <a:pt x="222" y="582"/>
                  <a:pt x="221" y="596"/>
                </a:cubicBezTo>
                <a:cubicBezTo>
                  <a:pt x="208" y="724"/>
                  <a:pt x="231" y="865"/>
                  <a:pt x="173" y="980"/>
                </a:cubicBezTo>
                <a:cubicBezTo>
                  <a:pt x="151" y="1024"/>
                  <a:pt x="74" y="983"/>
                  <a:pt x="25" y="984"/>
                </a:cubicBezTo>
                <a:close/>
              </a:path>
            </a:pathLst>
          </a:cu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62504" name="Line 8"/>
          <p:cNvSpPr>
            <a:spLocks noChangeShapeType="1"/>
          </p:cNvSpPr>
          <p:nvPr/>
        </p:nvSpPr>
        <p:spPr bwMode="auto">
          <a:xfrm>
            <a:off x="5334000" y="4191000"/>
            <a:ext cx="0" cy="13716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62505" name="Line 9"/>
          <p:cNvSpPr>
            <a:spLocks noChangeShapeType="1"/>
          </p:cNvSpPr>
          <p:nvPr/>
        </p:nvSpPr>
        <p:spPr bwMode="auto">
          <a:xfrm>
            <a:off x="5029200" y="3962400"/>
            <a:ext cx="0" cy="1600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62506" name="Freeform 10"/>
          <p:cNvSpPr>
            <a:spLocks/>
          </p:cNvSpPr>
          <p:nvPr/>
        </p:nvSpPr>
        <p:spPr bwMode="auto">
          <a:xfrm>
            <a:off x="5064125" y="3917950"/>
            <a:ext cx="1635125" cy="1573213"/>
          </a:xfrm>
          <a:custGeom>
            <a:avLst/>
            <a:gdLst>
              <a:gd name="T0" fmla="*/ 1029 w 1030"/>
              <a:gd name="T1" fmla="*/ 990 h 991"/>
              <a:gd name="T2" fmla="*/ 921 w 1030"/>
              <a:gd name="T3" fmla="*/ 980 h 991"/>
              <a:gd name="T4" fmla="*/ 866 w 1030"/>
              <a:gd name="T5" fmla="*/ 967 h 991"/>
              <a:gd name="T6" fmla="*/ 813 w 1030"/>
              <a:gd name="T7" fmla="*/ 952 h 991"/>
              <a:gd name="T8" fmla="*/ 758 w 1030"/>
              <a:gd name="T9" fmla="*/ 929 h 991"/>
              <a:gd name="T10" fmla="*/ 703 w 1030"/>
              <a:gd name="T11" fmla="*/ 897 h 991"/>
              <a:gd name="T12" fmla="*/ 651 w 1030"/>
              <a:gd name="T13" fmla="*/ 857 h 991"/>
              <a:gd name="T14" fmla="*/ 541 w 1030"/>
              <a:gd name="T15" fmla="*/ 743 h 991"/>
              <a:gd name="T16" fmla="*/ 433 w 1030"/>
              <a:gd name="T17" fmla="*/ 581 h 991"/>
              <a:gd name="T18" fmla="*/ 325 w 1030"/>
              <a:gd name="T19" fmla="*/ 386 h 991"/>
              <a:gd name="T20" fmla="*/ 270 w 1030"/>
              <a:gd name="T21" fmla="*/ 287 h 991"/>
              <a:gd name="T22" fmla="*/ 215 w 1030"/>
              <a:gd name="T23" fmla="*/ 196 h 991"/>
              <a:gd name="T24" fmla="*/ 163 w 1030"/>
              <a:gd name="T25" fmla="*/ 116 h 991"/>
              <a:gd name="T26" fmla="*/ 108 w 1030"/>
              <a:gd name="T27" fmla="*/ 53 h 991"/>
              <a:gd name="T28" fmla="*/ 53 w 1030"/>
              <a:gd name="T29" fmla="*/ 13 h 991"/>
              <a:gd name="T30" fmla="*/ 0 w 1030"/>
              <a:gd name="T31" fmla="*/ 0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30" h="991">
                <a:moveTo>
                  <a:pt x="1029" y="990"/>
                </a:moveTo>
                <a:lnTo>
                  <a:pt x="921" y="980"/>
                </a:lnTo>
                <a:lnTo>
                  <a:pt x="866" y="967"/>
                </a:lnTo>
                <a:lnTo>
                  <a:pt x="813" y="952"/>
                </a:lnTo>
                <a:lnTo>
                  <a:pt x="758" y="929"/>
                </a:lnTo>
                <a:lnTo>
                  <a:pt x="703" y="897"/>
                </a:lnTo>
                <a:lnTo>
                  <a:pt x="651" y="857"/>
                </a:lnTo>
                <a:lnTo>
                  <a:pt x="541" y="743"/>
                </a:lnTo>
                <a:lnTo>
                  <a:pt x="433" y="581"/>
                </a:lnTo>
                <a:lnTo>
                  <a:pt x="325" y="386"/>
                </a:lnTo>
                <a:lnTo>
                  <a:pt x="270" y="287"/>
                </a:lnTo>
                <a:lnTo>
                  <a:pt x="215" y="196"/>
                </a:lnTo>
                <a:lnTo>
                  <a:pt x="163" y="116"/>
                </a:lnTo>
                <a:lnTo>
                  <a:pt x="108" y="53"/>
                </a:lnTo>
                <a:lnTo>
                  <a:pt x="53" y="13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62507" name="Freeform 11"/>
          <p:cNvSpPr>
            <a:spLocks/>
          </p:cNvSpPr>
          <p:nvPr/>
        </p:nvSpPr>
        <p:spPr bwMode="auto">
          <a:xfrm>
            <a:off x="3427413" y="3917950"/>
            <a:ext cx="1638300" cy="1573213"/>
          </a:xfrm>
          <a:custGeom>
            <a:avLst/>
            <a:gdLst>
              <a:gd name="T0" fmla="*/ 0 w 1032"/>
              <a:gd name="T1" fmla="*/ 990 h 991"/>
              <a:gd name="T2" fmla="*/ 108 w 1032"/>
              <a:gd name="T3" fmla="*/ 980 h 991"/>
              <a:gd name="T4" fmla="*/ 163 w 1032"/>
              <a:gd name="T5" fmla="*/ 967 h 991"/>
              <a:gd name="T6" fmla="*/ 218 w 1032"/>
              <a:gd name="T7" fmla="*/ 952 h 991"/>
              <a:gd name="T8" fmla="*/ 271 w 1032"/>
              <a:gd name="T9" fmla="*/ 929 h 991"/>
              <a:gd name="T10" fmla="*/ 326 w 1032"/>
              <a:gd name="T11" fmla="*/ 897 h 991"/>
              <a:gd name="T12" fmla="*/ 381 w 1032"/>
              <a:gd name="T13" fmla="*/ 857 h 991"/>
              <a:gd name="T14" fmla="*/ 488 w 1032"/>
              <a:gd name="T15" fmla="*/ 743 h 991"/>
              <a:gd name="T16" fmla="*/ 596 w 1032"/>
              <a:gd name="T17" fmla="*/ 581 h 991"/>
              <a:gd name="T18" fmla="*/ 706 w 1032"/>
              <a:gd name="T19" fmla="*/ 386 h 991"/>
              <a:gd name="T20" fmla="*/ 759 w 1032"/>
              <a:gd name="T21" fmla="*/ 287 h 991"/>
              <a:gd name="T22" fmla="*/ 814 w 1032"/>
              <a:gd name="T23" fmla="*/ 196 h 991"/>
              <a:gd name="T24" fmla="*/ 868 w 1032"/>
              <a:gd name="T25" fmla="*/ 116 h 991"/>
              <a:gd name="T26" fmla="*/ 921 w 1032"/>
              <a:gd name="T27" fmla="*/ 53 h 991"/>
              <a:gd name="T28" fmla="*/ 976 w 1032"/>
              <a:gd name="T29" fmla="*/ 13 h 991"/>
              <a:gd name="T30" fmla="*/ 1031 w 1032"/>
              <a:gd name="T31" fmla="*/ 0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32" h="991">
                <a:moveTo>
                  <a:pt x="0" y="990"/>
                </a:moveTo>
                <a:lnTo>
                  <a:pt x="108" y="980"/>
                </a:lnTo>
                <a:lnTo>
                  <a:pt x="163" y="967"/>
                </a:lnTo>
                <a:lnTo>
                  <a:pt x="218" y="952"/>
                </a:lnTo>
                <a:lnTo>
                  <a:pt x="271" y="929"/>
                </a:lnTo>
                <a:lnTo>
                  <a:pt x="326" y="897"/>
                </a:lnTo>
                <a:lnTo>
                  <a:pt x="381" y="857"/>
                </a:lnTo>
                <a:lnTo>
                  <a:pt x="488" y="743"/>
                </a:lnTo>
                <a:lnTo>
                  <a:pt x="596" y="581"/>
                </a:lnTo>
                <a:lnTo>
                  <a:pt x="706" y="386"/>
                </a:lnTo>
                <a:lnTo>
                  <a:pt x="759" y="287"/>
                </a:lnTo>
                <a:lnTo>
                  <a:pt x="814" y="196"/>
                </a:lnTo>
                <a:lnTo>
                  <a:pt x="868" y="116"/>
                </a:lnTo>
                <a:lnTo>
                  <a:pt x="921" y="53"/>
                </a:lnTo>
                <a:lnTo>
                  <a:pt x="976" y="13"/>
                </a:lnTo>
                <a:lnTo>
                  <a:pt x="1031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62508" name="Freeform 12"/>
          <p:cNvSpPr>
            <a:spLocks/>
          </p:cNvSpPr>
          <p:nvPr/>
        </p:nvSpPr>
        <p:spPr bwMode="auto">
          <a:xfrm>
            <a:off x="3409950" y="5573713"/>
            <a:ext cx="3289300" cy="7937"/>
          </a:xfrm>
          <a:custGeom>
            <a:avLst/>
            <a:gdLst>
              <a:gd name="T0" fmla="*/ 0 w 2072"/>
              <a:gd name="T1" fmla="*/ 5 h 5"/>
              <a:gd name="T2" fmla="*/ 12 w 2072"/>
              <a:gd name="T3" fmla="*/ 0 h 5"/>
              <a:gd name="T4" fmla="*/ 2072 w 2072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72" h="5">
                <a:moveTo>
                  <a:pt x="0" y="5"/>
                </a:moveTo>
                <a:lnTo>
                  <a:pt x="12" y="0"/>
                </a:lnTo>
                <a:lnTo>
                  <a:pt x="2072" y="0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62530" name="Rectangle 34"/>
          <p:cNvSpPr>
            <a:spLocks noChangeArrowheads="1"/>
          </p:cNvSpPr>
          <p:nvPr/>
        </p:nvSpPr>
        <p:spPr bwMode="auto">
          <a:xfrm>
            <a:off x="6705600" y="5562600"/>
            <a:ext cx="3810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l" eaLnBrk="0" hangingPunct="0"/>
            <a:r>
              <a:rPr lang="en-US" sz="1800" b="1"/>
              <a:t>Z</a:t>
            </a:r>
          </a:p>
        </p:txBody>
      </p:sp>
      <p:sp>
        <p:nvSpPr>
          <p:cNvPr id="362532" name="Rectangle 36"/>
          <p:cNvSpPr>
            <a:spLocks noChangeArrowheads="1"/>
          </p:cNvSpPr>
          <p:nvPr/>
        </p:nvSpPr>
        <p:spPr bwMode="auto">
          <a:xfrm>
            <a:off x="6567488" y="3821113"/>
            <a:ext cx="184150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62533" name="Rectangle 37"/>
          <p:cNvSpPr>
            <a:spLocks noChangeArrowheads="1"/>
          </p:cNvSpPr>
          <p:nvPr/>
        </p:nvSpPr>
        <p:spPr bwMode="auto">
          <a:xfrm>
            <a:off x="5181600" y="6172200"/>
            <a:ext cx="498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1800" b="1">
                <a:solidFill>
                  <a:srgbClr val="339933"/>
                </a:solidFill>
              </a:rPr>
              <a:t>8.6</a:t>
            </a:r>
            <a:endParaRPr lang="en-US" b="1">
              <a:solidFill>
                <a:srgbClr val="339933"/>
              </a:solidFill>
            </a:endParaRPr>
          </a:p>
        </p:txBody>
      </p:sp>
      <p:sp>
        <p:nvSpPr>
          <p:cNvPr id="362536" name="Rectangle 40"/>
          <p:cNvSpPr>
            <a:spLocks noChangeArrowheads="1"/>
          </p:cNvSpPr>
          <p:nvPr/>
        </p:nvSpPr>
        <p:spPr bwMode="auto">
          <a:xfrm>
            <a:off x="4800600" y="5791200"/>
            <a:ext cx="498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1800" b="1"/>
              <a:t>8.0</a:t>
            </a:r>
            <a:endParaRPr lang="en-US" b="1"/>
          </a:p>
        </p:txBody>
      </p:sp>
      <p:sp>
        <p:nvSpPr>
          <p:cNvPr id="362537" name="Line 41"/>
          <p:cNvSpPr>
            <a:spLocks noChangeShapeType="1"/>
          </p:cNvSpPr>
          <p:nvPr/>
        </p:nvSpPr>
        <p:spPr bwMode="auto">
          <a:xfrm flipV="1">
            <a:off x="5029200" y="5562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62538" name="Line 42"/>
          <p:cNvSpPr>
            <a:spLocks noChangeShapeType="1"/>
          </p:cNvSpPr>
          <p:nvPr/>
        </p:nvSpPr>
        <p:spPr bwMode="auto">
          <a:xfrm flipV="1">
            <a:off x="5410200" y="55626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28CC0641-C85B-4B4C-92D8-DE1E992ED203}" type="slidenum">
              <a:rPr lang="en-US"/>
              <a:pPr/>
              <a:t>64</a:t>
            </a:fld>
            <a:endParaRPr lang="en-US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352302" name="Rectangle 46"/>
          <p:cNvSpPr>
            <a:spLocks noChangeArrowheads="1"/>
          </p:cNvSpPr>
          <p:nvPr/>
        </p:nvSpPr>
        <p:spPr bwMode="auto">
          <a:xfrm>
            <a:off x="2667000" y="5486400"/>
            <a:ext cx="838200" cy="533400"/>
          </a:xfrm>
          <a:prstGeom prst="rect">
            <a:avLst/>
          </a:prstGeom>
          <a:solidFill>
            <a:srgbClr val="B8FAC8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Normal Probabilities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400"/>
              <a:t>Suppose  x  is normal with mean 8.0 and standard deviation 5.0.  </a:t>
            </a:r>
          </a:p>
          <a:p>
            <a:r>
              <a:rPr lang="en-US" sz="3400">
                <a:solidFill>
                  <a:schemeClr val="folHlink"/>
                </a:solidFill>
              </a:rPr>
              <a:t>Now Find P(x &lt; 8.6)</a:t>
            </a:r>
          </a:p>
        </p:txBody>
      </p:sp>
      <p:sp>
        <p:nvSpPr>
          <p:cNvPr id="352260" name="Text Box 4"/>
          <p:cNvSpPr txBox="1">
            <a:spLocks noChangeArrowheads="1"/>
          </p:cNvSpPr>
          <p:nvPr/>
        </p:nvSpPr>
        <p:spPr bwMode="auto">
          <a:xfrm>
            <a:off x="7467600" y="11430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  <a:latin typeface="Tahoma" pitchFamily="34" charset="0"/>
              </a:rPr>
              <a:t>(continued)</a:t>
            </a:r>
          </a:p>
        </p:txBody>
      </p:sp>
      <p:sp>
        <p:nvSpPr>
          <p:cNvPr id="352261" name="Freeform 5"/>
          <p:cNvSpPr>
            <a:spLocks/>
          </p:cNvSpPr>
          <p:nvPr/>
        </p:nvSpPr>
        <p:spPr bwMode="auto">
          <a:xfrm>
            <a:off x="5295900" y="4086225"/>
            <a:ext cx="1562100" cy="1647825"/>
          </a:xfrm>
          <a:custGeom>
            <a:avLst/>
            <a:gdLst>
              <a:gd name="T0" fmla="*/ 984 w 984"/>
              <a:gd name="T1" fmla="*/ 1026 h 1038"/>
              <a:gd name="T2" fmla="*/ 978 w 984"/>
              <a:gd name="T3" fmla="*/ 0 h 1038"/>
              <a:gd name="T4" fmla="*/ 886 w 984"/>
              <a:gd name="T5" fmla="*/ 54 h 1038"/>
              <a:gd name="T6" fmla="*/ 796 w 984"/>
              <a:gd name="T7" fmla="*/ 170 h 1038"/>
              <a:gd name="T8" fmla="*/ 714 w 984"/>
              <a:gd name="T9" fmla="*/ 322 h 1038"/>
              <a:gd name="T10" fmla="*/ 636 w 984"/>
              <a:gd name="T11" fmla="*/ 466 h 1038"/>
              <a:gd name="T12" fmla="*/ 588 w 984"/>
              <a:gd name="T13" fmla="*/ 544 h 1038"/>
              <a:gd name="T14" fmla="*/ 522 w 984"/>
              <a:gd name="T15" fmla="*/ 644 h 1038"/>
              <a:gd name="T16" fmla="*/ 456 w 984"/>
              <a:gd name="T17" fmla="*/ 738 h 1038"/>
              <a:gd name="T18" fmla="*/ 360 w 984"/>
              <a:gd name="T19" fmla="*/ 846 h 1038"/>
              <a:gd name="T20" fmla="*/ 204 w 984"/>
              <a:gd name="T21" fmla="*/ 942 h 1038"/>
              <a:gd name="T22" fmla="*/ 0 w 984"/>
              <a:gd name="T23" fmla="*/ 978 h 1038"/>
              <a:gd name="T24" fmla="*/ 12 w 984"/>
              <a:gd name="T25" fmla="*/ 1038 h 1038"/>
              <a:gd name="T26" fmla="*/ 984 w 984"/>
              <a:gd name="T27" fmla="*/ 1026 h 10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84" h="1038">
                <a:moveTo>
                  <a:pt x="984" y="1026"/>
                </a:moveTo>
                <a:lnTo>
                  <a:pt x="978" y="0"/>
                </a:lnTo>
                <a:lnTo>
                  <a:pt x="886" y="54"/>
                </a:lnTo>
                <a:lnTo>
                  <a:pt x="796" y="170"/>
                </a:lnTo>
                <a:lnTo>
                  <a:pt x="714" y="322"/>
                </a:lnTo>
                <a:lnTo>
                  <a:pt x="636" y="466"/>
                </a:lnTo>
                <a:lnTo>
                  <a:pt x="588" y="544"/>
                </a:lnTo>
                <a:lnTo>
                  <a:pt x="522" y="644"/>
                </a:lnTo>
                <a:lnTo>
                  <a:pt x="456" y="738"/>
                </a:lnTo>
                <a:lnTo>
                  <a:pt x="360" y="846"/>
                </a:lnTo>
                <a:lnTo>
                  <a:pt x="204" y="942"/>
                </a:lnTo>
                <a:lnTo>
                  <a:pt x="0" y="978"/>
                </a:lnTo>
                <a:lnTo>
                  <a:pt x="12" y="1038"/>
                </a:lnTo>
                <a:lnTo>
                  <a:pt x="984" y="1026"/>
                </a:lnTo>
                <a:close/>
              </a:path>
            </a:pathLst>
          </a:cu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52262" name="Freeform 6"/>
          <p:cNvSpPr>
            <a:spLocks/>
          </p:cNvSpPr>
          <p:nvPr/>
        </p:nvSpPr>
        <p:spPr bwMode="auto">
          <a:xfrm>
            <a:off x="6851650" y="5499100"/>
            <a:ext cx="320675" cy="242888"/>
          </a:xfrm>
          <a:custGeom>
            <a:avLst/>
            <a:gdLst>
              <a:gd name="T0" fmla="*/ 12 w 202"/>
              <a:gd name="T1" fmla="*/ 141 h 153"/>
              <a:gd name="T2" fmla="*/ 105 w 202"/>
              <a:gd name="T3" fmla="*/ 145 h 153"/>
              <a:gd name="T4" fmla="*/ 162 w 202"/>
              <a:gd name="T5" fmla="*/ 144 h 153"/>
              <a:gd name="T6" fmla="*/ 192 w 202"/>
              <a:gd name="T7" fmla="*/ 147 h 153"/>
              <a:gd name="T8" fmla="*/ 201 w 202"/>
              <a:gd name="T9" fmla="*/ 132 h 153"/>
              <a:gd name="T10" fmla="*/ 187 w 202"/>
              <a:gd name="T11" fmla="*/ 24 h 153"/>
              <a:gd name="T12" fmla="*/ 150 w 202"/>
              <a:gd name="T13" fmla="*/ 0 h 153"/>
              <a:gd name="T14" fmla="*/ 70 w 202"/>
              <a:gd name="T15" fmla="*/ 46 h 153"/>
              <a:gd name="T16" fmla="*/ 51 w 202"/>
              <a:gd name="T17" fmla="*/ 52 h 153"/>
              <a:gd name="T18" fmla="*/ 27 w 202"/>
              <a:gd name="T19" fmla="*/ 57 h 153"/>
              <a:gd name="T20" fmla="*/ 7 w 202"/>
              <a:gd name="T21" fmla="*/ 73 h 153"/>
              <a:gd name="T22" fmla="*/ 0 w 202"/>
              <a:gd name="T23" fmla="*/ 90 h 153"/>
              <a:gd name="T24" fmla="*/ 1 w 202"/>
              <a:gd name="T25" fmla="*/ 133 h 153"/>
              <a:gd name="T26" fmla="*/ 12 w 202"/>
              <a:gd name="T27" fmla="*/ 141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2" h="153">
                <a:moveTo>
                  <a:pt x="12" y="141"/>
                </a:moveTo>
                <a:cubicBezTo>
                  <a:pt x="39" y="153"/>
                  <a:pt x="79" y="146"/>
                  <a:pt x="105" y="145"/>
                </a:cubicBezTo>
                <a:cubicBezTo>
                  <a:pt x="127" y="143"/>
                  <a:pt x="135" y="143"/>
                  <a:pt x="162" y="144"/>
                </a:cubicBezTo>
                <a:cubicBezTo>
                  <a:pt x="172" y="148"/>
                  <a:pt x="181" y="148"/>
                  <a:pt x="192" y="147"/>
                </a:cubicBezTo>
                <a:cubicBezTo>
                  <a:pt x="200" y="136"/>
                  <a:pt x="198" y="142"/>
                  <a:pt x="201" y="132"/>
                </a:cubicBezTo>
                <a:cubicBezTo>
                  <a:pt x="200" y="102"/>
                  <a:pt x="202" y="55"/>
                  <a:pt x="187" y="24"/>
                </a:cubicBezTo>
                <a:cubicBezTo>
                  <a:pt x="185" y="7"/>
                  <a:pt x="165" y="1"/>
                  <a:pt x="150" y="0"/>
                </a:cubicBezTo>
                <a:cubicBezTo>
                  <a:pt x="116" y="2"/>
                  <a:pt x="102" y="41"/>
                  <a:pt x="70" y="46"/>
                </a:cubicBezTo>
                <a:cubicBezTo>
                  <a:pt x="63" y="49"/>
                  <a:pt x="58" y="51"/>
                  <a:pt x="51" y="52"/>
                </a:cubicBezTo>
                <a:cubicBezTo>
                  <a:pt x="43" y="55"/>
                  <a:pt x="36" y="56"/>
                  <a:pt x="27" y="57"/>
                </a:cubicBezTo>
                <a:cubicBezTo>
                  <a:pt x="19" y="62"/>
                  <a:pt x="14" y="67"/>
                  <a:pt x="7" y="73"/>
                </a:cubicBezTo>
                <a:cubicBezTo>
                  <a:pt x="0" y="87"/>
                  <a:pt x="2" y="81"/>
                  <a:pt x="0" y="90"/>
                </a:cubicBezTo>
                <a:cubicBezTo>
                  <a:pt x="0" y="104"/>
                  <a:pt x="0" y="119"/>
                  <a:pt x="1" y="133"/>
                </a:cubicBezTo>
                <a:cubicBezTo>
                  <a:pt x="1" y="138"/>
                  <a:pt x="8" y="147"/>
                  <a:pt x="12" y="141"/>
                </a:cubicBezTo>
                <a:close/>
              </a:path>
            </a:pathLst>
          </a:cu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52263" name="Freeform 7"/>
          <p:cNvSpPr>
            <a:spLocks/>
          </p:cNvSpPr>
          <p:nvPr/>
        </p:nvSpPr>
        <p:spPr bwMode="auto">
          <a:xfrm>
            <a:off x="6811963" y="4083050"/>
            <a:ext cx="366712" cy="1625600"/>
          </a:xfrm>
          <a:custGeom>
            <a:avLst/>
            <a:gdLst>
              <a:gd name="T0" fmla="*/ 25 w 231"/>
              <a:gd name="T1" fmla="*/ 984 h 1024"/>
              <a:gd name="T2" fmla="*/ 37 w 231"/>
              <a:gd name="T3" fmla="*/ 572 h 1024"/>
              <a:gd name="T4" fmla="*/ 33 w 231"/>
              <a:gd name="T5" fmla="*/ 340 h 1024"/>
              <a:gd name="T6" fmla="*/ 29 w 231"/>
              <a:gd name="T7" fmla="*/ 140 h 1024"/>
              <a:gd name="T8" fmla="*/ 41 w 231"/>
              <a:gd name="T9" fmla="*/ 4 h 1024"/>
              <a:gd name="T10" fmla="*/ 133 w 231"/>
              <a:gd name="T11" fmla="*/ 28 h 1024"/>
              <a:gd name="T12" fmla="*/ 153 w 231"/>
              <a:gd name="T13" fmla="*/ 44 h 1024"/>
              <a:gd name="T14" fmla="*/ 161 w 231"/>
              <a:gd name="T15" fmla="*/ 56 h 1024"/>
              <a:gd name="T16" fmla="*/ 173 w 231"/>
              <a:gd name="T17" fmla="*/ 64 h 1024"/>
              <a:gd name="T18" fmla="*/ 209 w 231"/>
              <a:gd name="T19" fmla="*/ 112 h 1024"/>
              <a:gd name="T20" fmla="*/ 230 w 231"/>
              <a:gd name="T21" fmla="*/ 137 h 1024"/>
              <a:gd name="T22" fmla="*/ 213 w 231"/>
              <a:gd name="T23" fmla="*/ 216 h 1024"/>
              <a:gd name="T24" fmla="*/ 225 w 231"/>
              <a:gd name="T25" fmla="*/ 376 h 1024"/>
              <a:gd name="T26" fmla="*/ 221 w 231"/>
              <a:gd name="T27" fmla="*/ 444 h 1024"/>
              <a:gd name="T28" fmla="*/ 213 w 231"/>
              <a:gd name="T29" fmla="*/ 468 h 1024"/>
              <a:gd name="T30" fmla="*/ 209 w 231"/>
              <a:gd name="T31" fmla="*/ 636 h 1024"/>
              <a:gd name="T32" fmla="*/ 221 w 231"/>
              <a:gd name="T33" fmla="*/ 596 h 1024"/>
              <a:gd name="T34" fmla="*/ 173 w 231"/>
              <a:gd name="T35" fmla="*/ 980 h 1024"/>
              <a:gd name="T36" fmla="*/ 25 w 231"/>
              <a:gd name="T37" fmla="*/ 98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1" h="1024">
                <a:moveTo>
                  <a:pt x="25" y="984"/>
                </a:moveTo>
                <a:cubicBezTo>
                  <a:pt x="28" y="847"/>
                  <a:pt x="34" y="709"/>
                  <a:pt x="37" y="572"/>
                </a:cubicBezTo>
                <a:cubicBezTo>
                  <a:pt x="33" y="476"/>
                  <a:pt x="30" y="440"/>
                  <a:pt x="33" y="340"/>
                </a:cubicBezTo>
                <a:cubicBezTo>
                  <a:pt x="30" y="269"/>
                  <a:pt x="25" y="210"/>
                  <a:pt x="29" y="140"/>
                </a:cubicBezTo>
                <a:cubicBezTo>
                  <a:pt x="28" y="100"/>
                  <a:pt x="0" y="32"/>
                  <a:pt x="41" y="4"/>
                </a:cubicBezTo>
                <a:cubicBezTo>
                  <a:pt x="122" y="9"/>
                  <a:pt x="91" y="0"/>
                  <a:pt x="133" y="28"/>
                </a:cubicBezTo>
                <a:cubicBezTo>
                  <a:pt x="156" y="62"/>
                  <a:pt x="125" y="22"/>
                  <a:pt x="153" y="44"/>
                </a:cubicBezTo>
                <a:cubicBezTo>
                  <a:pt x="157" y="47"/>
                  <a:pt x="158" y="53"/>
                  <a:pt x="161" y="56"/>
                </a:cubicBezTo>
                <a:cubicBezTo>
                  <a:pt x="164" y="59"/>
                  <a:pt x="169" y="61"/>
                  <a:pt x="173" y="64"/>
                </a:cubicBezTo>
                <a:cubicBezTo>
                  <a:pt x="185" y="82"/>
                  <a:pt x="194" y="97"/>
                  <a:pt x="209" y="112"/>
                </a:cubicBezTo>
                <a:cubicBezTo>
                  <a:pt x="212" y="120"/>
                  <a:pt x="230" y="128"/>
                  <a:pt x="230" y="137"/>
                </a:cubicBezTo>
                <a:cubicBezTo>
                  <a:pt x="230" y="164"/>
                  <a:pt x="213" y="216"/>
                  <a:pt x="213" y="216"/>
                </a:cubicBezTo>
                <a:cubicBezTo>
                  <a:pt x="215" y="282"/>
                  <a:pt x="217" y="319"/>
                  <a:pt x="225" y="376"/>
                </a:cubicBezTo>
                <a:cubicBezTo>
                  <a:pt x="224" y="399"/>
                  <a:pt x="224" y="421"/>
                  <a:pt x="221" y="444"/>
                </a:cubicBezTo>
                <a:cubicBezTo>
                  <a:pt x="220" y="452"/>
                  <a:pt x="213" y="468"/>
                  <a:pt x="213" y="468"/>
                </a:cubicBezTo>
                <a:cubicBezTo>
                  <a:pt x="207" y="564"/>
                  <a:pt x="209" y="508"/>
                  <a:pt x="209" y="636"/>
                </a:cubicBezTo>
                <a:cubicBezTo>
                  <a:pt x="213" y="623"/>
                  <a:pt x="222" y="582"/>
                  <a:pt x="221" y="596"/>
                </a:cubicBezTo>
                <a:cubicBezTo>
                  <a:pt x="208" y="724"/>
                  <a:pt x="231" y="865"/>
                  <a:pt x="173" y="980"/>
                </a:cubicBezTo>
                <a:cubicBezTo>
                  <a:pt x="151" y="1024"/>
                  <a:pt x="74" y="983"/>
                  <a:pt x="25" y="984"/>
                </a:cubicBezTo>
                <a:close/>
              </a:path>
            </a:pathLst>
          </a:cu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52264" name="Line 8"/>
          <p:cNvSpPr>
            <a:spLocks noChangeShapeType="1"/>
          </p:cNvSpPr>
          <p:nvPr/>
        </p:nvSpPr>
        <p:spPr bwMode="auto">
          <a:xfrm>
            <a:off x="7162800" y="4343400"/>
            <a:ext cx="0" cy="13716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52265" name="Line 9"/>
          <p:cNvSpPr>
            <a:spLocks noChangeShapeType="1"/>
          </p:cNvSpPr>
          <p:nvPr/>
        </p:nvSpPr>
        <p:spPr bwMode="auto">
          <a:xfrm>
            <a:off x="6858000" y="4114800"/>
            <a:ext cx="0" cy="1600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52266" name="Freeform 10"/>
          <p:cNvSpPr>
            <a:spLocks/>
          </p:cNvSpPr>
          <p:nvPr/>
        </p:nvSpPr>
        <p:spPr bwMode="auto">
          <a:xfrm>
            <a:off x="6892925" y="4070350"/>
            <a:ext cx="1635125" cy="1573213"/>
          </a:xfrm>
          <a:custGeom>
            <a:avLst/>
            <a:gdLst>
              <a:gd name="T0" fmla="*/ 1029 w 1030"/>
              <a:gd name="T1" fmla="*/ 990 h 991"/>
              <a:gd name="T2" fmla="*/ 921 w 1030"/>
              <a:gd name="T3" fmla="*/ 980 h 991"/>
              <a:gd name="T4" fmla="*/ 866 w 1030"/>
              <a:gd name="T5" fmla="*/ 967 h 991"/>
              <a:gd name="T6" fmla="*/ 813 w 1030"/>
              <a:gd name="T7" fmla="*/ 952 h 991"/>
              <a:gd name="T8" fmla="*/ 758 w 1030"/>
              <a:gd name="T9" fmla="*/ 929 h 991"/>
              <a:gd name="T10" fmla="*/ 703 w 1030"/>
              <a:gd name="T11" fmla="*/ 897 h 991"/>
              <a:gd name="T12" fmla="*/ 651 w 1030"/>
              <a:gd name="T13" fmla="*/ 857 h 991"/>
              <a:gd name="T14" fmla="*/ 541 w 1030"/>
              <a:gd name="T15" fmla="*/ 743 h 991"/>
              <a:gd name="T16" fmla="*/ 433 w 1030"/>
              <a:gd name="T17" fmla="*/ 581 h 991"/>
              <a:gd name="T18" fmla="*/ 325 w 1030"/>
              <a:gd name="T19" fmla="*/ 386 h 991"/>
              <a:gd name="T20" fmla="*/ 270 w 1030"/>
              <a:gd name="T21" fmla="*/ 287 h 991"/>
              <a:gd name="T22" fmla="*/ 215 w 1030"/>
              <a:gd name="T23" fmla="*/ 196 h 991"/>
              <a:gd name="T24" fmla="*/ 163 w 1030"/>
              <a:gd name="T25" fmla="*/ 116 h 991"/>
              <a:gd name="T26" fmla="*/ 108 w 1030"/>
              <a:gd name="T27" fmla="*/ 53 h 991"/>
              <a:gd name="T28" fmla="*/ 53 w 1030"/>
              <a:gd name="T29" fmla="*/ 13 h 991"/>
              <a:gd name="T30" fmla="*/ 0 w 1030"/>
              <a:gd name="T31" fmla="*/ 0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30" h="991">
                <a:moveTo>
                  <a:pt x="1029" y="990"/>
                </a:moveTo>
                <a:lnTo>
                  <a:pt x="921" y="980"/>
                </a:lnTo>
                <a:lnTo>
                  <a:pt x="866" y="967"/>
                </a:lnTo>
                <a:lnTo>
                  <a:pt x="813" y="952"/>
                </a:lnTo>
                <a:lnTo>
                  <a:pt x="758" y="929"/>
                </a:lnTo>
                <a:lnTo>
                  <a:pt x="703" y="897"/>
                </a:lnTo>
                <a:lnTo>
                  <a:pt x="651" y="857"/>
                </a:lnTo>
                <a:lnTo>
                  <a:pt x="541" y="743"/>
                </a:lnTo>
                <a:lnTo>
                  <a:pt x="433" y="581"/>
                </a:lnTo>
                <a:lnTo>
                  <a:pt x="325" y="386"/>
                </a:lnTo>
                <a:lnTo>
                  <a:pt x="270" y="287"/>
                </a:lnTo>
                <a:lnTo>
                  <a:pt x="215" y="196"/>
                </a:lnTo>
                <a:lnTo>
                  <a:pt x="163" y="116"/>
                </a:lnTo>
                <a:lnTo>
                  <a:pt x="108" y="53"/>
                </a:lnTo>
                <a:lnTo>
                  <a:pt x="53" y="13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52267" name="Freeform 11"/>
          <p:cNvSpPr>
            <a:spLocks/>
          </p:cNvSpPr>
          <p:nvPr/>
        </p:nvSpPr>
        <p:spPr bwMode="auto">
          <a:xfrm>
            <a:off x="5256213" y="4070350"/>
            <a:ext cx="1638300" cy="1573213"/>
          </a:xfrm>
          <a:custGeom>
            <a:avLst/>
            <a:gdLst>
              <a:gd name="T0" fmla="*/ 0 w 1032"/>
              <a:gd name="T1" fmla="*/ 990 h 991"/>
              <a:gd name="T2" fmla="*/ 108 w 1032"/>
              <a:gd name="T3" fmla="*/ 980 h 991"/>
              <a:gd name="T4" fmla="*/ 163 w 1032"/>
              <a:gd name="T5" fmla="*/ 967 h 991"/>
              <a:gd name="T6" fmla="*/ 218 w 1032"/>
              <a:gd name="T7" fmla="*/ 952 h 991"/>
              <a:gd name="T8" fmla="*/ 271 w 1032"/>
              <a:gd name="T9" fmla="*/ 929 h 991"/>
              <a:gd name="T10" fmla="*/ 326 w 1032"/>
              <a:gd name="T11" fmla="*/ 897 h 991"/>
              <a:gd name="T12" fmla="*/ 381 w 1032"/>
              <a:gd name="T13" fmla="*/ 857 h 991"/>
              <a:gd name="T14" fmla="*/ 488 w 1032"/>
              <a:gd name="T15" fmla="*/ 743 h 991"/>
              <a:gd name="T16" fmla="*/ 596 w 1032"/>
              <a:gd name="T17" fmla="*/ 581 h 991"/>
              <a:gd name="T18" fmla="*/ 706 w 1032"/>
              <a:gd name="T19" fmla="*/ 386 h 991"/>
              <a:gd name="T20" fmla="*/ 759 w 1032"/>
              <a:gd name="T21" fmla="*/ 287 h 991"/>
              <a:gd name="T22" fmla="*/ 814 w 1032"/>
              <a:gd name="T23" fmla="*/ 196 h 991"/>
              <a:gd name="T24" fmla="*/ 868 w 1032"/>
              <a:gd name="T25" fmla="*/ 116 h 991"/>
              <a:gd name="T26" fmla="*/ 921 w 1032"/>
              <a:gd name="T27" fmla="*/ 53 h 991"/>
              <a:gd name="T28" fmla="*/ 976 w 1032"/>
              <a:gd name="T29" fmla="*/ 13 h 991"/>
              <a:gd name="T30" fmla="*/ 1031 w 1032"/>
              <a:gd name="T31" fmla="*/ 0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32" h="991">
                <a:moveTo>
                  <a:pt x="0" y="990"/>
                </a:moveTo>
                <a:lnTo>
                  <a:pt x="108" y="980"/>
                </a:lnTo>
                <a:lnTo>
                  <a:pt x="163" y="967"/>
                </a:lnTo>
                <a:lnTo>
                  <a:pt x="218" y="952"/>
                </a:lnTo>
                <a:lnTo>
                  <a:pt x="271" y="929"/>
                </a:lnTo>
                <a:lnTo>
                  <a:pt x="326" y="897"/>
                </a:lnTo>
                <a:lnTo>
                  <a:pt x="381" y="857"/>
                </a:lnTo>
                <a:lnTo>
                  <a:pt x="488" y="743"/>
                </a:lnTo>
                <a:lnTo>
                  <a:pt x="596" y="581"/>
                </a:lnTo>
                <a:lnTo>
                  <a:pt x="706" y="386"/>
                </a:lnTo>
                <a:lnTo>
                  <a:pt x="759" y="287"/>
                </a:lnTo>
                <a:lnTo>
                  <a:pt x="814" y="196"/>
                </a:lnTo>
                <a:lnTo>
                  <a:pt x="868" y="116"/>
                </a:lnTo>
                <a:lnTo>
                  <a:pt x="921" y="53"/>
                </a:lnTo>
                <a:lnTo>
                  <a:pt x="976" y="13"/>
                </a:lnTo>
                <a:lnTo>
                  <a:pt x="1031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52268" name="Freeform 12"/>
          <p:cNvSpPr>
            <a:spLocks/>
          </p:cNvSpPr>
          <p:nvPr/>
        </p:nvSpPr>
        <p:spPr bwMode="auto">
          <a:xfrm>
            <a:off x="5238750" y="5726113"/>
            <a:ext cx="3289300" cy="7937"/>
          </a:xfrm>
          <a:custGeom>
            <a:avLst/>
            <a:gdLst>
              <a:gd name="T0" fmla="*/ 0 w 2072"/>
              <a:gd name="T1" fmla="*/ 5 h 5"/>
              <a:gd name="T2" fmla="*/ 12 w 2072"/>
              <a:gd name="T3" fmla="*/ 0 h 5"/>
              <a:gd name="T4" fmla="*/ 2072 w 2072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72" h="5">
                <a:moveTo>
                  <a:pt x="0" y="5"/>
                </a:moveTo>
                <a:lnTo>
                  <a:pt x="12" y="0"/>
                </a:lnTo>
                <a:lnTo>
                  <a:pt x="2072" y="0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52279" name="Line 23"/>
          <p:cNvSpPr>
            <a:spLocks noChangeShapeType="1"/>
          </p:cNvSpPr>
          <p:nvPr/>
        </p:nvSpPr>
        <p:spPr bwMode="auto">
          <a:xfrm>
            <a:off x="8526463" y="5661025"/>
            <a:ext cx="0" cy="1588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52290" name="Rectangle 34"/>
          <p:cNvSpPr>
            <a:spLocks noChangeArrowheads="1"/>
          </p:cNvSpPr>
          <p:nvPr/>
        </p:nvSpPr>
        <p:spPr bwMode="auto">
          <a:xfrm>
            <a:off x="8534400" y="5715000"/>
            <a:ext cx="3810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l" eaLnBrk="0" hangingPunct="0"/>
            <a:r>
              <a:rPr lang="en-US" sz="1800" b="1"/>
              <a:t>Z</a:t>
            </a:r>
          </a:p>
        </p:txBody>
      </p:sp>
      <p:sp>
        <p:nvSpPr>
          <p:cNvPr id="352291" name="Rectangle 35"/>
          <p:cNvSpPr>
            <a:spLocks noChangeArrowheads="1"/>
          </p:cNvSpPr>
          <p:nvPr/>
        </p:nvSpPr>
        <p:spPr bwMode="auto">
          <a:xfrm>
            <a:off x="6905625" y="6018213"/>
            <a:ext cx="184150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52292" name="Rectangle 36"/>
          <p:cNvSpPr>
            <a:spLocks noChangeArrowheads="1"/>
          </p:cNvSpPr>
          <p:nvPr/>
        </p:nvSpPr>
        <p:spPr bwMode="auto">
          <a:xfrm>
            <a:off x="8396288" y="3973513"/>
            <a:ext cx="184150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52293" name="Rectangle 37"/>
          <p:cNvSpPr>
            <a:spLocks noChangeArrowheads="1"/>
          </p:cNvSpPr>
          <p:nvPr/>
        </p:nvSpPr>
        <p:spPr bwMode="auto">
          <a:xfrm>
            <a:off x="7010400" y="6324600"/>
            <a:ext cx="625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1800" b="1">
                <a:solidFill>
                  <a:srgbClr val="339933"/>
                </a:solidFill>
              </a:rPr>
              <a:t>0.12</a:t>
            </a:r>
            <a:endParaRPr lang="en-US" b="1">
              <a:solidFill>
                <a:srgbClr val="339933"/>
              </a:solidFill>
            </a:endParaRPr>
          </a:p>
        </p:txBody>
      </p:sp>
      <p:sp>
        <p:nvSpPr>
          <p:cNvPr id="352294" name="Rectangle 38"/>
          <p:cNvSpPr>
            <a:spLocks noChangeArrowheads="1"/>
          </p:cNvSpPr>
          <p:nvPr/>
        </p:nvSpPr>
        <p:spPr bwMode="auto">
          <a:xfrm>
            <a:off x="7543800" y="3733800"/>
            <a:ext cx="1206500" cy="45402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.0478</a:t>
            </a:r>
          </a:p>
        </p:txBody>
      </p:sp>
      <p:sp>
        <p:nvSpPr>
          <p:cNvPr id="352295" name="Line 39"/>
          <p:cNvSpPr>
            <a:spLocks noChangeShapeType="1"/>
          </p:cNvSpPr>
          <p:nvPr/>
        </p:nvSpPr>
        <p:spPr bwMode="auto">
          <a:xfrm>
            <a:off x="5943600" y="4267200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52296" name="Rectangle 40"/>
          <p:cNvSpPr>
            <a:spLocks noChangeArrowheads="1"/>
          </p:cNvSpPr>
          <p:nvPr/>
        </p:nvSpPr>
        <p:spPr bwMode="auto">
          <a:xfrm>
            <a:off x="6629400" y="5943600"/>
            <a:ext cx="625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1800" b="1"/>
              <a:t>0.00</a:t>
            </a:r>
            <a:endParaRPr lang="en-US" b="1"/>
          </a:p>
        </p:txBody>
      </p:sp>
      <p:sp>
        <p:nvSpPr>
          <p:cNvPr id="352297" name="Line 41"/>
          <p:cNvSpPr>
            <a:spLocks noChangeShapeType="1"/>
          </p:cNvSpPr>
          <p:nvPr/>
        </p:nvSpPr>
        <p:spPr bwMode="auto">
          <a:xfrm flipV="1">
            <a:off x="6858000" y="5715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52298" name="Line 42"/>
          <p:cNvSpPr>
            <a:spLocks noChangeShapeType="1"/>
          </p:cNvSpPr>
          <p:nvPr/>
        </p:nvSpPr>
        <p:spPr bwMode="auto">
          <a:xfrm flipV="1">
            <a:off x="7239000" y="57150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52299" name="Rectangle 43"/>
          <p:cNvSpPr>
            <a:spLocks noChangeArrowheads="1"/>
          </p:cNvSpPr>
          <p:nvPr/>
        </p:nvSpPr>
        <p:spPr bwMode="auto">
          <a:xfrm>
            <a:off x="5105400" y="3810000"/>
            <a:ext cx="1206500" cy="45402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.5000</a:t>
            </a:r>
          </a:p>
        </p:txBody>
      </p:sp>
      <p:sp>
        <p:nvSpPr>
          <p:cNvPr id="352300" name="Line 44"/>
          <p:cNvSpPr>
            <a:spLocks noChangeShapeType="1"/>
          </p:cNvSpPr>
          <p:nvPr/>
        </p:nvSpPr>
        <p:spPr bwMode="auto">
          <a:xfrm flipH="1">
            <a:off x="7086600" y="4191000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52301" name="Text Box 45"/>
          <p:cNvSpPr txBox="1">
            <a:spLocks noChangeArrowheads="1"/>
          </p:cNvSpPr>
          <p:nvPr/>
        </p:nvSpPr>
        <p:spPr bwMode="auto">
          <a:xfrm>
            <a:off x="609600" y="3886200"/>
            <a:ext cx="39624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   P(x &lt; 8.6) </a:t>
            </a:r>
          </a:p>
          <a:p>
            <a:pPr algn="l">
              <a:spcBef>
                <a:spcPct val="50000"/>
              </a:spcBef>
            </a:pPr>
            <a:r>
              <a:rPr lang="en-US"/>
              <a:t>= P(z &lt; 0.12)</a:t>
            </a:r>
          </a:p>
          <a:p>
            <a:pPr algn="l">
              <a:spcBef>
                <a:spcPct val="50000"/>
              </a:spcBef>
            </a:pPr>
            <a:r>
              <a:rPr lang="en-US"/>
              <a:t>= P(z &lt; 0) + P(0 &lt; z &lt; 0.12)</a:t>
            </a:r>
          </a:p>
          <a:p>
            <a:pPr algn="l">
              <a:spcBef>
                <a:spcPct val="50000"/>
              </a:spcBef>
            </a:pPr>
            <a:r>
              <a:rPr lang="en-US"/>
              <a:t>= .5 + .0478 = </a:t>
            </a:r>
            <a:r>
              <a:rPr lang="en-US">
                <a:solidFill>
                  <a:schemeClr val="hlink"/>
                </a:solidFill>
              </a:rPr>
              <a:t>.5478</a:t>
            </a:r>
          </a:p>
        </p:txBody>
      </p:sp>
      <p:sp>
        <p:nvSpPr>
          <p:cNvPr id="352303" name="Rectangle 47"/>
          <p:cNvSpPr>
            <a:spLocks noChangeArrowheads="1"/>
          </p:cNvSpPr>
          <p:nvPr/>
        </p:nvSpPr>
        <p:spPr bwMode="auto">
          <a:xfrm>
            <a:off x="457200" y="3810000"/>
            <a:ext cx="4267200" cy="24384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8A3DF9CE-C5D4-4B42-80D7-5A7F9755CB40}" type="slidenum">
              <a:rPr lang="en-US"/>
              <a:pPr/>
              <a:t>65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93038" cy="838200"/>
          </a:xfrm>
        </p:spPr>
        <p:txBody>
          <a:bodyPr/>
          <a:lstStyle/>
          <a:p>
            <a:r>
              <a:rPr lang="en-US" sz="3700"/>
              <a:t/>
            </a:r>
            <a:br>
              <a:rPr lang="en-US" sz="3700"/>
            </a:br>
            <a:r>
              <a:rPr lang="en-US" sz="4000"/>
              <a:t>Upper Tail Probabilities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400"/>
              <a:t>Suppose  x  is normal with mean 8.0 and standard deviation 5.0.  </a:t>
            </a:r>
          </a:p>
          <a:p>
            <a:r>
              <a:rPr lang="en-US" sz="3400">
                <a:solidFill>
                  <a:schemeClr val="folHlink"/>
                </a:solidFill>
              </a:rPr>
              <a:t>Now Find P(x &gt; 8.6)</a:t>
            </a:r>
          </a:p>
        </p:txBody>
      </p:sp>
      <p:sp>
        <p:nvSpPr>
          <p:cNvPr id="363525" name="Freeform 5"/>
          <p:cNvSpPr>
            <a:spLocks/>
          </p:cNvSpPr>
          <p:nvPr/>
        </p:nvSpPr>
        <p:spPr bwMode="auto">
          <a:xfrm>
            <a:off x="5391150" y="4176713"/>
            <a:ext cx="1314450" cy="1404937"/>
          </a:xfrm>
          <a:custGeom>
            <a:avLst/>
            <a:gdLst>
              <a:gd name="T0" fmla="*/ 3 w 828"/>
              <a:gd name="T1" fmla="*/ 882 h 885"/>
              <a:gd name="T2" fmla="*/ 0 w 828"/>
              <a:gd name="T3" fmla="*/ 0 h 885"/>
              <a:gd name="T4" fmla="*/ 27 w 828"/>
              <a:gd name="T5" fmla="*/ 72 h 885"/>
              <a:gd name="T6" fmla="*/ 81 w 828"/>
              <a:gd name="T7" fmla="*/ 159 h 885"/>
              <a:gd name="T8" fmla="*/ 117 w 828"/>
              <a:gd name="T9" fmla="*/ 237 h 885"/>
              <a:gd name="T10" fmla="*/ 156 w 828"/>
              <a:gd name="T11" fmla="*/ 297 h 885"/>
              <a:gd name="T12" fmla="*/ 201 w 828"/>
              <a:gd name="T13" fmla="*/ 384 h 885"/>
              <a:gd name="T14" fmla="*/ 273 w 828"/>
              <a:gd name="T15" fmla="*/ 495 h 885"/>
              <a:gd name="T16" fmla="*/ 339 w 828"/>
              <a:gd name="T17" fmla="*/ 585 h 885"/>
              <a:gd name="T18" fmla="*/ 442 w 828"/>
              <a:gd name="T19" fmla="*/ 693 h 885"/>
              <a:gd name="T20" fmla="*/ 609 w 828"/>
              <a:gd name="T21" fmla="*/ 789 h 885"/>
              <a:gd name="T22" fmla="*/ 828 w 828"/>
              <a:gd name="T23" fmla="*/ 825 h 885"/>
              <a:gd name="T24" fmla="*/ 825 w 828"/>
              <a:gd name="T25" fmla="*/ 885 h 885"/>
              <a:gd name="T26" fmla="*/ 3 w 828"/>
              <a:gd name="T27" fmla="*/ 882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28" h="885">
                <a:moveTo>
                  <a:pt x="3" y="882"/>
                </a:moveTo>
                <a:lnTo>
                  <a:pt x="0" y="0"/>
                </a:lnTo>
                <a:lnTo>
                  <a:pt x="27" y="72"/>
                </a:lnTo>
                <a:lnTo>
                  <a:pt x="81" y="159"/>
                </a:lnTo>
                <a:lnTo>
                  <a:pt x="117" y="237"/>
                </a:lnTo>
                <a:lnTo>
                  <a:pt x="156" y="297"/>
                </a:lnTo>
                <a:lnTo>
                  <a:pt x="201" y="384"/>
                </a:lnTo>
                <a:lnTo>
                  <a:pt x="273" y="495"/>
                </a:lnTo>
                <a:lnTo>
                  <a:pt x="339" y="585"/>
                </a:lnTo>
                <a:lnTo>
                  <a:pt x="442" y="693"/>
                </a:lnTo>
                <a:lnTo>
                  <a:pt x="609" y="789"/>
                </a:lnTo>
                <a:lnTo>
                  <a:pt x="828" y="825"/>
                </a:lnTo>
                <a:lnTo>
                  <a:pt x="825" y="885"/>
                </a:lnTo>
                <a:lnTo>
                  <a:pt x="3" y="882"/>
                </a:lnTo>
                <a:close/>
              </a:path>
            </a:pathLst>
          </a:cu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63530" name="Freeform 10"/>
          <p:cNvSpPr>
            <a:spLocks/>
          </p:cNvSpPr>
          <p:nvPr/>
        </p:nvSpPr>
        <p:spPr bwMode="auto">
          <a:xfrm>
            <a:off x="5064125" y="3917950"/>
            <a:ext cx="1635125" cy="1573213"/>
          </a:xfrm>
          <a:custGeom>
            <a:avLst/>
            <a:gdLst>
              <a:gd name="T0" fmla="*/ 1029 w 1030"/>
              <a:gd name="T1" fmla="*/ 990 h 991"/>
              <a:gd name="T2" fmla="*/ 921 w 1030"/>
              <a:gd name="T3" fmla="*/ 980 h 991"/>
              <a:gd name="T4" fmla="*/ 866 w 1030"/>
              <a:gd name="T5" fmla="*/ 967 h 991"/>
              <a:gd name="T6" fmla="*/ 813 w 1030"/>
              <a:gd name="T7" fmla="*/ 952 h 991"/>
              <a:gd name="T8" fmla="*/ 758 w 1030"/>
              <a:gd name="T9" fmla="*/ 929 h 991"/>
              <a:gd name="T10" fmla="*/ 703 w 1030"/>
              <a:gd name="T11" fmla="*/ 897 h 991"/>
              <a:gd name="T12" fmla="*/ 651 w 1030"/>
              <a:gd name="T13" fmla="*/ 857 h 991"/>
              <a:gd name="T14" fmla="*/ 541 w 1030"/>
              <a:gd name="T15" fmla="*/ 743 h 991"/>
              <a:gd name="T16" fmla="*/ 433 w 1030"/>
              <a:gd name="T17" fmla="*/ 581 h 991"/>
              <a:gd name="T18" fmla="*/ 325 w 1030"/>
              <a:gd name="T19" fmla="*/ 386 h 991"/>
              <a:gd name="T20" fmla="*/ 270 w 1030"/>
              <a:gd name="T21" fmla="*/ 287 h 991"/>
              <a:gd name="T22" fmla="*/ 215 w 1030"/>
              <a:gd name="T23" fmla="*/ 196 h 991"/>
              <a:gd name="T24" fmla="*/ 163 w 1030"/>
              <a:gd name="T25" fmla="*/ 116 h 991"/>
              <a:gd name="T26" fmla="*/ 108 w 1030"/>
              <a:gd name="T27" fmla="*/ 53 h 991"/>
              <a:gd name="T28" fmla="*/ 53 w 1030"/>
              <a:gd name="T29" fmla="*/ 13 h 991"/>
              <a:gd name="T30" fmla="*/ 0 w 1030"/>
              <a:gd name="T31" fmla="*/ 0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30" h="991">
                <a:moveTo>
                  <a:pt x="1029" y="990"/>
                </a:moveTo>
                <a:lnTo>
                  <a:pt x="921" y="980"/>
                </a:lnTo>
                <a:lnTo>
                  <a:pt x="866" y="967"/>
                </a:lnTo>
                <a:lnTo>
                  <a:pt x="813" y="952"/>
                </a:lnTo>
                <a:lnTo>
                  <a:pt x="758" y="929"/>
                </a:lnTo>
                <a:lnTo>
                  <a:pt x="703" y="897"/>
                </a:lnTo>
                <a:lnTo>
                  <a:pt x="651" y="857"/>
                </a:lnTo>
                <a:lnTo>
                  <a:pt x="541" y="743"/>
                </a:lnTo>
                <a:lnTo>
                  <a:pt x="433" y="581"/>
                </a:lnTo>
                <a:lnTo>
                  <a:pt x="325" y="386"/>
                </a:lnTo>
                <a:lnTo>
                  <a:pt x="270" y="287"/>
                </a:lnTo>
                <a:lnTo>
                  <a:pt x="215" y="196"/>
                </a:lnTo>
                <a:lnTo>
                  <a:pt x="163" y="116"/>
                </a:lnTo>
                <a:lnTo>
                  <a:pt x="108" y="53"/>
                </a:lnTo>
                <a:lnTo>
                  <a:pt x="53" y="13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63531" name="Freeform 11"/>
          <p:cNvSpPr>
            <a:spLocks/>
          </p:cNvSpPr>
          <p:nvPr/>
        </p:nvSpPr>
        <p:spPr bwMode="auto">
          <a:xfrm>
            <a:off x="3427413" y="3917950"/>
            <a:ext cx="1638300" cy="1573213"/>
          </a:xfrm>
          <a:custGeom>
            <a:avLst/>
            <a:gdLst>
              <a:gd name="T0" fmla="*/ 0 w 1032"/>
              <a:gd name="T1" fmla="*/ 990 h 991"/>
              <a:gd name="T2" fmla="*/ 108 w 1032"/>
              <a:gd name="T3" fmla="*/ 980 h 991"/>
              <a:gd name="T4" fmla="*/ 163 w 1032"/>
              <a:gd name="T5" fmla="*/ 967 h 991"/>
              <a:gd name="T6" fmla="*/ 218 w 1032"/>
              <a:gd name="T7" fmla="*/ 952 h 991"/>
              <a:gd name="T8" fmla="*/ 271 w 1032"/>
              <a:gd name="T9" fmla="*/ 929 h 991"/>
              <a:gd name="T10" fmla="*/ 326 w 1032"/>
              <a:gd name="T11" fmla="*/ 897 h 991"/>
              <a:gd name="T12" fmla="*/ 381 w 1032"/>
              <a:gd name="T13" fmla="*/ 857 h 991"/>
              <a:gd name="T14" fmla="*/ 488 w 1032"/>
              <a:gd name="T15" fmla="*/ 743 h 991"/>
              <a:gd name="T16" fmla="*/ 596 w 1032"/>
              <a:gd name="T17" fmla="*/ 581 h 991"/>
              <a:gd name="T18" fmla="*/ 706 w 1032"/>
              <a:gd name="T19" fmla="*/ 386 h 991"/>
              <a:gd name="T20" fmla="*/ 759 w 1032"/>
              <a:gd name="T21" fmla="*/ 287 h 991"/>
              <a:gd name="T22" fmla="*/ 814 w 1032"/>
              <a:gd name="T23" fmla="*/ 196 h 991"/>
              <a:gd name="T24" fmla="*/ 868 w 1032"/>
              <a:gd name="T25" fmla="*/ 116 h 991"/>
              <a:gd name="T26" fmla="*/ 921 w 1032"/>
              <a:gd name="T27" fmla="*/ 53 h 991"/>
              <a:gd name="T28" fmla="*/ 976 w 1032"/>
              <a:gd name="T29" fmla="*/ 13 h 991"/>
              <a:gd name="T30" fmla="*/ 1031 w 1032"/>
              <a:gd name="T31" fmla="*/ 0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32" h="991">
                <a:moveTo>
                  <a:pt x="0" y="990"/>
                </a:moveTo>
                <a:lnTo>
                  <a:pt x="108" y="980"/>
                </a:lnTo>
                <a:lnTo>
                  <a:pt x="163" y="967"/>
                </a:lnTo>
                <a:lnTo>
                  <a:pt x="218" y="952"/>
                </a:lnTo>
                <a:lnTo>
                  <a:pt x="271" y="929"/>
                </a:lnTo>
                <a:lnTo>
                  <a:pt x="326" y="897"/>
                </a:lnTo>
                <a:lnTo>
                  <a:pt x="381" y="857"/>
                </a:lnTo>
                <a:lnTo>
                  <a:pt x="488" y="743"/>
                </a:lnTo>
                <a:lnTo>
                  <a:pt x="596" y="581"/>
                </a:lnTo>
                <a:lnTo>
                  <a:pt x="706" y="386"/>
                </a:lnTo>
                <a:lnTo>
                  <a:pt x="759" y="287"/>
                </a:lnTo>
                <a:lnTo>
                  <a:pt x="814" y="196"/>
                </a:lnTo>
                <a:lnTo>
                  <a:pt x="868" y="116"/>
                </a:lnTo>
                <a:lnTo>
                  <a:pt x="921" y="53"/>
                </a:lnTo>
                <a:lnTo>
                  <a:pt x="976" y="13"/>
                </a:lnTo>
                <a:lnTo>
                  <a:pt x="1031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63532" name="Freeform 12"/>
          <p:cNvSpPr>
            <a:spLocks/>
          </p:cNvSpPr>
          <p:nvPr/>
        </p:nvSpPr>
        <p:spPr bwMode="auto">
          <a:xfrm>
            <a:off x="3409950" y="5573713"/>
            <a:ext cx="3289300" cy="7937"/>
          </a:xfrm>
          <a:custGeom>
            <a:avLst/>
            <a:gdLst>
              <a:gd name="T0" fmla="*/ 0 w 2072"/>
              <a:gd name="T1" fmla="*/ 5 h 5"/>
              <a:gd name="T2" fmla="*/ 12 w 2072"/>
              <a:gd name="T3" fmla="*/ 0 h 5"/>
              <a:gd name="T4" fmla="*/ 2072 w 2072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72" h="5">
                <a:moveTo>
                  <a:pt x="0" y="5"/>
                </a:moveTo>
                <a:lnTo>
                  <a:pt x="12" y="0"/>
                </a:lnTo>
                <a:lnTo>
                  <a:pt x="2072" y="0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63554" name="Rectangle 34"/>
          <p:cNvSpPr>
            <a:spLocks noChangeArrowheads="1"/>
          </p:cNvSpPr>
          <p:nvPr/>
        </p:nvSpPr>
        <p:spPr bwMode="auto">
          <a:xfrm>
            <a:off x="6705600" y="5562600"/>
            <a:ext cx="3810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l" eaLnBrk="0" hangingPunct="0"/>
            <a:r>
              <a:rPr lang="en-US" sz="1800" b="1"/>
              <a:t>Z</a:t>
            </a:r>
          </a:p>
        </p:txBody>
      </p:sp>
      <p:sp>
        <p:nvSpPr>
          <p:cNvPr id="363556" name="Rectangle 36"/>
          <p:cNvSpPr>
            <a:spLocks noChangeArrowheads="1"/>
          </p:cNvSpPr>
          <p:nvPr/>
        </p:nvSpPr>
        <p:spPr bwMode="auto">
          <a:xfrm>
            <a:off x="6567488" y="3821113"/>
            <a:ext cx="184150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63557" name="Rectangle 37"/>
          <p:cNvSpPr>
            <a:spLocks noChangeArrowheads="1"/>
          </p:cNvSpPr>
          <p:nvPr/>
        </p:nvSpPr>
        <p:spPr bwMode="auto">
          <a:xfrm>
            <a:off x="5181600" y="6172200"/>
            <a:ext cx="498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1800" b="1">
                <a:solidFill>
                  <a:srgbClr val="339933"/>
                </a:solidFill>
              </a:rPr>
              <a:t>8.6</a:t>
            </a:r>
            <a:endParaRPr lang="en-US" b="1">
              <a:solidFill>
                <a:srgbClr val="339933"/>
              </a:solidFill>
            </a:endParaRPr>
          </a:p>
        </p:txBody>
      </p:sp>
      <p:sp>
        <p:nvSpPr>
          <p:cNvPr id="363558" name="Rectangle 38"/>
          <p:cNvSpPr>
            <a:spLocks noChangeArrowheads="1"/>
          </p:cNvSpPr>
          <p:nvPr/>
        </p:nvSpPr>
        <p:spPr bwMode="auto">
          <a:xfrm>
            <a:off x="4800600" y="5791200"/>
            <a:ext cx="498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1800" b="1"/>
              <a:t>8.0</a:t>
            </a:r>
            <a:endParaRPr lang="en-US" b="1"/>
          </a:p>
        </p:txBody>
      </p:sp>
      <p:sp>
        <p:nvSpPr>
          <p:cNvPr id="363560" name="Line 40"/>
          <p:cNvSpPr>
            <a:spLocks noChangeShapeType="1"/>
          </p:cNvSpPr>
          <p:nvPr/>
        </p:nvSpPr>
        <p:spPr bwMode="auto">
          <a:xfrm flipV="1">
            <a:off x="5410200" y="55626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63562" name="Line 42"/>
          <p:cNvSpPr>
            <a:spLocks noChangeShapeType="1"/>
          </p:cNvSpPr>
          <p:nvPr/>
        </p:nvSpPr>
        <p:spPr bwMode="auto">
          <a:xfrm>
            <a:off x="5029200" y="3962400"/>
            <a:ext cx="0" cy="16002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4C7B360E-6AB8-4B04-95AE-27F7AB1E5055}" type="slidenum">
              <a:rPr lang="en-US"/>
              <a:pPr/>
              <a:t>66</a:t>
            </a:fld>
            <a:endParaRPr lang="en-US"/>
          </a:p>
        </p:txBody>
      </p:sp>
      <p:sp>
        <p:nvSpPr>
          <p:cNvPr id="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364604" name="Line 60"/>
          <p:cNvSpPr>
            <a:spLocks noChangeShapeType="1"/>
          </p:cNvSpPr>
          <p:nvPr/>
        </p:nvSpPr>
        <p:spPr bwMode="auto">
          <a:xfrm>
            <a:off x="6248400" y="3886200"/>
            <a:ext cx="0" cy="1600200"/>
          </a:xfrm>
          <a:prstGeom prst="line">
            <a:avLst/>
          </a:prstGeom>
          <a:noFill/>
          <a:ln w="31750">
            <a:solidFill>
              <a:srgbClr val="D5F7F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64601" name="Freeform 57"/>
          <p:cNvSpPr>
            <a:spLocks/>
          </p:cNvSpPr>
          <p:nvPr/>
        </p:nvSpPr>
        <p:spPr bwMode="auto">
          <a:xfrm>
            <a:off x="6211888" y="5302250"/>
            <a:ext cx="417512" cy="260350"/>
          </a:xfrm>
          <a:custGeom>
            <a:avLst/>
            <a:gdLst>
              <a:gd name="T0" fmla="*/ 12 w 202"/>
              <a:gd name="T1" fmla="*/ 141 h 153"/>
              <a:gd name="T2" fmla="*/ 105 w 202"/>
              <a:gd name="T3" fmla="*/ 145 h 153"/>
              <a:gd name="T4" fmla="*/ 162 w 202"/>
              <a:gd name="T5" fmla="*/ 144 h 153"/>
              <a:gd name="T6" fmla="*/ 192 w 202"/>
              <a:gd name="T7" fmla="*/ 147 h 153"/>
              <a:gd name="T8" fmla="*/ 201 w 202"/>
              <a:gd name="T9" fmla="*/ 132 h 153"/>
              <a:gd name="T10" fmla="*/ 187 w 202"/>
              <a:gd name="T11" fmla="*/ 24 h 153"/>
              <a:gd name="T12" fmla="*/ 150 w 202"/>
              <a:gd name="T13" fmla="*/ 0 h 153"/>
              <a:gd name="T14" fmla="*/ 70 w 202"/>
              <a:gd name="T15" fmla="*/ 46 h 153"/>
              <a:gd name="T16" fmla="*/ 51 w 202"/>
              <a:gd name="T17" fmla="*/ 52 h 153"/>
              <a:gd name="T18" fmla="*/ 27 w 202"/>
              <a:gd name="T19" fmla="*/ 57 h 153"/>
              <a:gd name="T20" fmla="*/ 7 w 202"/>
              <a:gd name="T21" fmla="*/ 73 h 153"/>
              <a:gd name="T22" fmla="*/ 0 w 202"/>
              <a:gd name="T23" fmla="*/ 90 h 153"/>
              <a:gd name="T24" fmla="*/ 1 w 202"/>
              <a:gd name="T25" fmla="*/ 133 h 153"/>
              <a:gd name="T26" fmla="*/ 12 w 202"/>
              <a:gd name="T27" fmla="*/ 141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2" h="153">
                <a:moveTo>
                  <a:pt x="12" y="141"/>
                </a:moveTo>
                <a:cubicBezTo>
                  <a:pt x="39" y="153"/>
                  <a:pt x="79" y="146"/>
                  <a:pt x="105" y="145"/>
                </a:cubicBezTo>
                <a:cubicBezTo>
                  <a:pt x="127" y="143"/>
                  <a:pt x="135" y="143"/>
                  <a:pt x="162" y="144"/>
                </a:cubicBezTo>
                <a:cubicBezTo>
                  <a:pt x="172" y="148"/>
                  <a:pt x="181" y="148"/>
                  <a:pt x="192" y="147"/>
                </a:cubicBezTo>
                <a:cubicBezTo>
                  <a:pt x="200" y="136"/>
                  <a:pt x="198" y="142"/>
                  <a:pt x="201" y="132"/>
                </a:cubicBezTo>
                <a:cubicBezTo>
                  <a:pt x="200" y="102"/>
                  <a:pt x="202" y="55"/>
                  <a:pt x="187" y="24"/>
                </a:cubicBezTo>
                <a:cubicBezTo>
                  <a:pt x="185" y="7"/>
                  <a:pt x="165" y="1"/>
                  <a:pt x="150" y="0"/>
                </a:cubicBezTo>
                <a:cubicBezTo>
                  <a:pt x="116" y="2"/>
                  <a:pt x="102" y="41"/>
                  <a:pt x="70" y="46"/>
                </a:cubicBezTo>
                <a:cubicBezTo>
                  <a:pt x="63" y="49"/>
                  <a:pt x="58" y="51"/>
                  <a:pt x="51" y="52"/>
                </a:cubicBezTo>
                <a:cubicBezTo>
                  <a:pt x="43" y="55"/>
                  <a:pt x="36" y="56"/>
                  <a:pt x="27" y="57"/>
                </a:cubicBezTo>
                <a:cubicBezTo>
                  <a:pt x="19" y="62"/>
                  <a:pt x="14" y="67"/>
                  <a:pt x="7" y="73"/>
                </a:cubicBezTo>
                <a:cubicBezTo>
                  <a:pt x="0" y="87"/>
                  <a:pt x="2" y="81"/>
                  <a:pt x="0" y="90"/>
                </a:cubicBezTo>
                <a:cubicBezTo>
                  <a:pt x="0" y="104"/>
                  <a:pt x="0" y="119"/>
                  <a:pt x="1" y="133"/>
                </a:cubicBezTo>
                <a:cubicBezTo>
                  <a:pt x="1" y="138"/>
                  <a:pt x="8" y="147"/>
                  <a:pt x="12" y="141"/>
                </a:cubicBezTo>
                <a:close/>
              </a:path>
            </a:pathLst>
          </a:custGeom>
          <a:solidFill>
            <a:srgbClr val="D5F7FB"/>
          </a:solidFill>
          <a:ln w="12700" cap="flat" cmpd="sng">
            <a:solidFill>
              <a:srgbClr val="D5F7FB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64603" name="Line 59"/>
          <p:cNvSpPr>
            <a:spLocks noChangeShapeType="1"/>
          </p:cNvSpPr>
          <p:nvPr/>
        </p:nvSpPr>
        <p:spPr bwMode="auto">
          <a:xfrm>
            <a:off x="6553200" y="4114800"/>
            <a:ext cx="0" cy="1371600"/>
          </a:xfrm>
          <a:prstGeom prst="line">
            <a:avLst/>
          </a:prstGeom>
          <a:noFill/>
          <a:ln w="76200">
            <a:solidFill>
              <a:srgbClr val="D5F7F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64602" name="Freeform 58"/>
          <p:cNvSpPr>
            <a:spLocks/>
          </p:cNvSpPr>
          <p:nvPr/>
        </p:nvSpPr>
        <p:spPr bwMode="auto">
          <a:xfrm>
            <a:off x="6172200" y="3886200"/>
            <a:ext cx="412750" cy="1619250"/>
          </a:xfrm>
          <a:custGeom>
            <a:avLst/>
            <a:gdLst>
              <a:gd name="T0" fmla="*/ 25 w 260"/>
              <a:gd name="T1" fmla="*/ 984 h 1020"/>
              <a:gd name="T2" fmla="*/ 37 w 260"/>
              <a:gd name="T3" fmla="*/ 572 h 1020"/>
              <a:gd name="T4" fmla="*/ 33 w 260"/>
              <a:gd name="T5" fmla="*/ 340 h 1020"/>
              <a:gd name="T6" fmla="*/ 29 w 260"/>
              <a:gd name="T7" fmla="*/ 140 h 1020"/>
              <a:gd name="T8" fmla="*/ 41 w 260"/>
              <a:gd name="T9" fmla="*/ 4 h 1020"/>
              <a:gd name="T10" fmla="*/ 133 w 260"/>
              <a:gd name="T11" fmla="*/ 28 h 1020"/>
              <a:gd name="T12" fmla="*/ 153 w 260"/>
              <a:gd name="T13" fmla="*/ 44 h 1020"/>
              <a:gd name="T14" fmla="*/ 161 w 260"/>
              <a:gd name="T15" fmla="*/ 56 h 1020"/>
              <a:gd name="T16" fmla="*/ 173 w 260"/>
              <a:gd name="T17" fmla="*/ 64 h 1020"/>
              <a:gd name="T18" fmla="*/ 209 w 260"/>
              <a:gd name="T19" fmla="*/ 112 h 1020"/>
              <a:gd name="T20" fmla="*/ 230 w 260"/>
              <a:gd name="T21" fmla="*/ 137 h 1020"/>
              <a:gd name="T22" fmla="*/ 213 w 260"/>
              <a:gd name="T23" fmla="*/ 216 h 1020"/>
              <a:gd name="T24" fmla="*/ 225 w 260"/>
              <a:gd name="T25" fmla="*/ 376 h 1020"/>
              <a:gd name="T26" fmla="*/ 221 w 260"/>
              <a:gd name="T27" fmla="*/ 444 h 1020"/>
              <a:gd name="T28" fmla="*/ 224 w 260"/>
              <a:gd name="T29" fmla="*/ 476 h 1020"/>
              <a:gd name="T30" fmla="*/ 226 w 260"/>
              <a:gd name="T31" fmla="*/ 634 h 1020"/>
              <a:gd name="T32" fmla="*/ 230 w 260"/>
              <a:gd name="T33" fmla="*/ 598 h 1020"/>
              <a:gd name="T34" fmla="*/ 202 w 260"/>
              <a:gd name="T35" fmla="*/ 976 h 1020"/>
              <a:gd name="T36" fmla="*/ 25 w 260"/>
              <a:gd name="T37" fmla="*/ 984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60" h="1020">
                <a:moveTo>
                  <a:pt x="25" y="984"/>
                </a:moveTo>
                <a:cubicBezTo>
                  <a:pt x="28" y="847"/>
                  <a:pt x="34" y="709"/>
                  <a:pt x="37" y="572"/>
                </a:cubicBezTo>
                <a:cubicBezTo>
                  <a:pt x="33" y="476"/>
                  <a:pt x="30" y="440"/>
                  <a:pt x="33" y="340"/>
                </a:cubicBezTo>
                <a:cubicBezTo>
                  <a:pt x="30" y="269"/>
                  <a:pt x="25" y="210"/>
                  <a:pt x="29" y="140"/>
                </a:cubicBezTo>
                <a:cubicBezTo>
                  <a:pt x="28" y="100"/>
                  <a:pt x="0" y="32"/>
                  <a:pt x="41" y="4"/>
                </a:cubicBezTo>
                <a:cubicBezTo>
                  <a:pt x="122" y="9"/>
                  <a:pt x="91" y="0"/>
                  <a:pt x="133" y="28"/>
                </a:cubicBezTo>
                <a:cubicBezTo>
                  <a:pt x="156" y="62"/>
                  <a:pt x="125" y="22"/>
                  <a:pt x="153" y="44"/>
                </a:cubicBezTo>
                <a:cubicBezTo>
                  <a:pt x="157" y="47"/>
                  <a:pt x="158" y="53"/>
                  <a:pt x="161" y="56"/>
                </a:cubicBezTo>
                <a:cubicBezTo>
                  <a:pt x="164" y="59"/>
                  <a:pt x="169" y="61"/>
                  <a:pt x="173" y="64"/>
                </a:cubicBezTo>
                <a:cubicBezTo>
                  <a:pt x="185" y="82"/>
                  <a:pt x="194" y="97"/>
                  <a:pt x="209" y="112"/>
                </a:cubicBezTo>
                <a:cubicBezTo>
                  <a:pt x="212" y="120"/>
                  <a:pt x="230" y="128"/>
                  <a:pt x="230" y="137"/>
                </a:cubicBezTo>
                <a:cubicBezTo>
                  <a:pt x="230" y="164"/>
                  <a:pt x="213" y="216"/>
                  <a:pt x="213" y="216"/>
                </a:cubicBezTo>
                <a:cubicBezTo>
                  <a:pt x="215" y="282"/>
                  <a:pt x="217" y="319"/>
                  <a:pt x="225" y="376"/>
                </a:cubicBezTo>
                <a:cubicBezTo>
                  <a:pt x="224" y="399"/>
                  <a:pt x="224" y="421"/>
                  <a:pt x="221" y="444"/>
                </a:cubicBezTo>
                <a:cubicBezTo>
                  <a:pt x="220" y="452"/>
                  <a:pt x="224" y="476"/>
                  <a:pt x="224" y="476"/>
                </a:cubicBezTo>
                <a:cubicBezTo>
                  <a:pt x="218" y="572"/>
                  <a:pt x="226" y="506"/>
                  <a:pt x="226" y="634"/>
                </a:cubicBezTo>
                <a:cubicBezTo>
                  <a:pt x="230" y="621"/>
                  <a:pt x="231" y="584"/>
                  <a:pt x="230" y="598"/>
                </a:cubicBezTo>
                <a:cubicBezTo>
                  <a:pt x="217" y="726"/>
                  <a:pt x="260" y="861"/>
                  <a:pt x="202" y="976"/>
                </a:cubicBezTo>
                <a:cubicBezTo>
                  <a:pt x="180" y="1020"/>
                  <a:pt x="74" y="983"/>
                  <a:pt x="25" y="984"/>
                </a:cubicBezTo>
                <a:close/>
              </a:path>
            </a:pathLst>
          </a:custGeom>
          <a:solidFill>
            <a:srgbClr val="D5F7FB"/>
          </a:solidFill>
          <a:ln w="12700" cap="flat" cmpd="sng">
            <a:solidFill>
              <a:srgbClr val="D5F7FB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64600" name="Rectangle 56"/>
          <p:cNvSpPr>
            <a:spLocks noChangeArrowheads="1"/>
          </p:cNvSpPr>
          <p:nvPr/>
        </p:nvSpPr>
        <p:spPr bwMode="auto">
          <a:xfrm>
            <a:off x="6324600" y="2667000"/>
            <a:ext cx="914400" cy="533400"/>
          </a:xfrm>
          <a:prstGeom prst="rect">
            <a:avLst/>
          </a:prstGeom>
          <a:solidFill>
            <a:srgbClr val="B8FAC8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64549" name="Freeform 5"/>
          <p:cNvSpPr>
            <a:spLocks/>
          </p:cNvSpPr>
          <p:nvPr/>
        </p:nvSpPr>
        <p:spPr bwMode="auto">
          <a:xfrm>
            <a:off x="6575425" y="4144963"/>
            <a:ext cx="1314450" cy="1404937"/>
          </a:xfrm>
          <a:custGeom>
            <a:avLst/>
            <a:gdLst>
              <a:gd name="T0" fmla="*/ 3 w 828"/>
              <a:gd name="T1" fmla="*/ 882 h 885"/>
              <a:gd name="T2" fmla="*/ 0 w 828"/>
              <a:gd name="T3" fmla="*/ 0 h 885"/>
              <a:gd name="T4" fmla="*/ 27 w 828"/>
              <a:gd name="T5" fmla="*/ 72 h 885"/>
              <a:gd name="T6" fmla="*/ 81 w 828"/>
              <a:gd name="T7" fmla="*/ 159 h 885"/>
              <a:gd name="T8" fmla="*/ 117 w 828"/>
              <a:gd name="T9" fmla="*/ 237 h 885"/>
              <a:gd name="T10" fmla="*/ 156 w 828"/>
              <a:gd name="T11" fmla="*/ 297 h 885"/>
              <a:gd name="T12" fmla="*/ 201 w 828"/>
              <a:gd name="T13" fmla="*/ 384 h 885"/>
              <a:gd name="T14" fmla="*/ 273 w 828"/>
              <a:gd name="T15" fmla="*/ 495 h 885"/>
              <a:gd name="T16" fmla="*/ 339 w 828"/>
              <a:gd name="T17" fmla="*/ 585 h 885"/>
              <a:gd name="T18" fmla="*/ 442 w 828"/>
              <a:gd name="T19" fmla="*/ 693 h 885"/>
              <a:gd name="T20" fmla="*/ 609 w 828"/>
              <a:gd name="T21" fmla="*/ 789 h 885"/>
              <a:gd name="T22" fmla="*/ 828 w 828"/>
              <a:gd name="T23" fmla="*/ 825 h 885"/>
              <a:gd name="T24" fmla="*/ 825 w 828"/>
              <a:gd name="T25" fmla="*/ 885 h 885"/>
              <a:gd name="T26" fmla="*/ 3 w 828"/>
              <a:gd name="T27" fmla="*/ 882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28" h="885">
                <a:moveTo>
                  <a:pt x="3" y="882"/>
                </a:moveTo>
                <a:lnTo>
                  <a:pt x="0" y="0"/>
                </a:lnTo>
                <a:lnTo>
                  <a:pt x="27" y="72"/>
                </a:lnTo>
                <a:lnTo>
                  <a:pt x="81" y="159"/>
                </a:lnTo>
                <a:lnTo>
                  <a:pt x="117" y="237"/>
                </a:lnTo>
                <a:lnTo>
                  <a:pt x="156" y="297"/>
                </a:lnTo>
                <a:lnTo>
                  <a:pt x="201" y="384"/>
                </a:lnTo>
                <a:lnTo>
                  <a:pt x="273" y="495"/>
                </a:lnTo>
                <a:lnTo>
                  <a:pt x="339" y="585"/>
                </a:lnTo>
                <a:lnTo>
                  <a:pt x="442" y="693"/>
                </a:lnTo>
                <a:lnTo>
                  <a:pt x="609" y="789"/>
                </a:lnTo>
                <a:lnTo>
                  <a:pt x="828" y="825"/>
                </a:lnTo>
                <a:lnTo>
                  <a:pt x="825" y="885"/>
                </a:lnTo>
                <a:lnTo>
                  <a:pt x="3" y="882"/>
                </a:lnTo>
                <a:close/>
              </a:path>
            </a:pathLst>
          </a:cu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64598" name="Line 54"/>
          <p:cNvSpPr>
            <a:spLocks noChangeShapeType="1"/>
          </p:cNvSpPr>
          <p:nvPr/>
        </p:nvSpPr>
        <p:spPr bwMode="auto">
          <a:xfrm flipH="1">
            <a:off x="6858000" y="45720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64595" name="Line 51"/>
          <p:cNvSpPr>
            <a:spLocks noChangeShapeType="1"/>
          </p:cNvSpPr>
          <p:nvPr/>
        </p:nvSpPr>
        <p:spPr bwMode="auto">
          <a:xfrm>
            <a:off x="5791200" y="38862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5257800" cy="685800"/>
          </a:xfrm>
        </p:spPr>
        <p:txBody>
          <a:bodyPr/>
          <a:lstStyle/>
          <a:p>
            <a:r>
              <a:rPr lang="en-US" sz="3400">
                <a:solidFill>
                  <a:schemeClr val="folHlink"/>
                </a:solidFill>
              </a:rPr>
              <a:t>Now Find P(x &gt; 8.6)…</a:t>
            </a:r>
          </a:p>
        </p:txBody>
      </p:sp>
      <p:sp>
        <p:nvSpPr>
          <p:cNvPr id="364548" name="Text Box 4"/>
          <p:cNvSpPr txBox="1">
            <a:spLocks noChangeArrowheads="1"/>
          </p:cNvSpPr>
          <p:nvPr/>
        </p:nvSpPr>
        <p:spPr bwMode="auto">
          <a:xfrm>
            <a:off x="7467600" y="11430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  <a:latin typeface="Tahoma" pitchFamily="34" charset="0"/>
              </a:rPr>
              <a:t>(continued)</a:t>
            </a:r>
          </a:p>
        </p:txBody>
      </p:sp>
      <p:sp>
        <p:nvSpPr>
          <p:cNvPr id="364550" name="Freeform 6"/>
          <p:cNvSpPr>
            <a:spLocks/>
          </p:cNvSpPr>
          <p:nvPr/>
        </p:nvSpPr>
        <p:spPr bwMode="auto">
          <a:xfrm>
            <a:off x="6248400" y="3886200"/>
            <a:ext cx="1635125" cy="1573213"/>
          </a:xfrm>
          <a:custGeom>
            <a:avLst/>
            <a:gdLst>
              <a:gd name="T0" fmla="*/ 1029 w 1030"/>
              <a:gd name="T1" fmla="*/ 990 h 991"/>
              <a:gd name="T2" fmla="*/ 921 w 1030"/>
              <a:gd name="T3" fmla="*/ 980 h 991"/>
              <a:gd name="T4" fmla="*/ 866 w 1030"/>
              <a:gd name="T5" fmla="*/ 967 h 991"/>
              <a:gd name="T6" fmla="*/ 813 w 1030"/>
              <a:gd name="T7" fmla="*/ 952 h 991"/>
              <a:gd name="T8" fmla="*/ 758 w 1030"/>
              <a:gd name="T9" fmla="*/ 929 h 991"/>
              <a:gd name="T10" fmla="*/ 703 w 1030"/>
              <a:gd name="T11" fmla="*/ 897 h 991"/>
              <a:gd name="T12" fmla="*/ 651 w 1030"/>
              <a:gd name="T13" fmla="*/ 857 h 991"/>
              <a:gd name="T14" fmla="*/ 541 w 1030"/>
              <a:gd name="T15" fmla="*/ 743 h 991"/>
              <a:gd name="T16" fmla="*/ 433 w 1030"/>
              <a:gd name="T17" fmla="*/ 581 h 991"/>
              <a:gd name="T18" fmla="*/ 325 w 1030"/>
              <a:gd name="T19" fmla="*/ 386 h 991"/>
              <a:gd name="T20" fmla="*/ 270 w 1030"/>
              <a:gd name="T21" fmla="*/ 287 h 991"/>
              <a:gd name="T22" fmla="*/ 215 w 1030"/>
              <a:gd name="T23" fmla="*/ 196 h 991"/>
              <a:gd name="T24" fmla="*/ 163 w 1030"/>
              <a:gd name="T25" fmla="*/ 116 h 991"/>
              <a:gd name="T26" fmla="*/ 108 w 1030"/>
              <a:gd name="T27" fmla="*/ 53 h 991"/>
              <a:gd name="T28" fmla="*/ 53 w 1030"/>
              <a:gd name="T29" fmla="*/ 13 h 991"/>
              <a:gd name="T30" fmla="*/ 0 w 1030"/>
              <a:gd name="T31" fmla="*/ 0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30" h="991">
                <a:moveTo>
                  <a:pt x="1029" y="990"/>
                </a:moveTo>
                <a:lnTo>
                  <a:pt x="921" y="980"/>
                </a:lnTo>
                <a:lnTo>
                  <a:pt x="866" y="967"/>
                </a:lnTo>
                <a:lnTo>
                  <a:pt x="813" y="952"/>
                </a:lnTo>
                <a:lnTo>
                  <a:pt x="758" y="929"/>
                </a:lnTo>
                <a:lnTo>
                  <a:pt x="703" y="897"/>
                </a:lnTo>
                <a:lnTo>
                  <a:pt x="651" y="857"/>
                </a:lnTo>
                <a:lnTo>
                  <a:pt x="541" y="743"/>
                </a:lnTo>
                <a:lnTo>
                  <a:pt x="433" y="581"/>
                </a:lnTo>
                <a:lnTo>
                  <a:pt x="325" y="386"/>
                </a:lnTo>
                <a:lnTo>
                  <a:pt x="270" y="287"/>
                </a:lnTo>
                <a:lnTo>
                  <a:pt x="215" y="196"/>
                </a:lnTo>
                <a:lnTo>
                  <a:pt x="163" y="116"/>
                </a:lnTo>
                <a:lnTo>
                  <a:pt x="108" y="53"/>
                </a:lnTo>
                <a:lnTo>
                  <a:pt x="53" y="13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64551" name="Freeform 7"/>
          <p:cNvSpPr>
            <a:spLocks/>
          </p:cNvSpPr>
          <p:nvPr/>
        </p:nvSpPr>
        <p:spPr bwMode="auto">
          <a:xfrm>
            <a:off x="4611688" y="3886200"/>
            <a:ext cx="1638300" cy="1573213"/>
          </a:xfrm>
          <a:custGeom>
            <a:avLst/>
            <a:gdLst>
              <a:gd name="T0" fmla="*/ 0 w 1032"/>
              <a:gd name="T1" fmla="*/ 990 h 991"/>
              <a:gd name="T2" fmla="*/ 108 w 1032"/>
              <a:gd name="T3" fmla="*/ 980 h 991"/>
              <a:gd name="T4" fmla="*/ 163 w 1032"/>
              <a:gd name="T5" fmla="*/ 967 h 991"/>
              <a:gd name="T6" fmla="*/ 218 w 1032"/>
              <a:gd name="T7" fmla="*/ 952 h 991"/>
              <a:gd name="T8" fmla="*/ 271 w 1032"/>
              <a:gd name="T9" fmla="*/ 929 h 991"/>
              <a:gd name="T10" fmla="*/ 326 w 1032"/>
              <a:gd name="T11" fmla="*/ 897 h 991"/>
              <a:gd name="T12" fmla="*/ 381 w 1032"/>
              <a:gd name="T13" fmla="*/ 857 h 991"/>
              <a:gd name="T14" fmla="*/ 488 w 1032"/>
              <a:gd name="T15" fmla="*/ 743 h 991"/>
              <a:gd name="T16" fmla="*/ 596 w 1032"/>
              <a:gd name="T17" fmla="*/ 581 h 991"/>
              <a:gd name="T18" fmla="*/ 706 w 1032"/>
              <a:gd name="T19" fmla="*/ 386 h 991"/>
              <a:gd name="T20" fmla="*/ 759 w 1032"/>
              <a:gd name="T21" fmla="*/ 287 h 991"/>
              <a:gd name="T22" fmla="*/ 814 w 1032"/>
              <a:gd name="T23" fmla="*/ 196 h 991"/>
              <a:gd name="T24" fmla="*/ 868 w 1032"/>
              <a:gd name="T25" fmla="*/ 116 h 991"/>
              <a:gd name="T26" fmla="*/ 921 w 1032"/>
              <a:gd name="T27" fmla="*/ 53 h 991"/>
              <a:gd name="T28" fmla="*/ 976 w 1032"/>
              <a:gd name="T29" fmla="*/ 13 h 991"/>
              <a:gd name="T30" fmla="*/ 1031 w 1032"/>
              <a:gd name="T31" fmla="*/ 0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32" h="991">
                <a:moveTo>
                  <a:pt x="0" y="990"/>
                </a:moveTo>
                <a:lnTo>
                  <a:pt x="108" y="980"/>
                </a:lnTo>
                <a:lnTo>
                  <a:pt x="163" y="967"/>
                </a:lnTo>
                <a:lnTo>
                  <a:pt x="218" y="952"/>
                </a:lnTo>
                <a:lnTo>
                  <a:pt x="271" y="929"/>
                </a:lnTo>
                <a:lnTo>
                  <a:pt x="326" y="897"/>
                </a:lnTo>
                <a:lnTo>
                  <a:pt x="381" y="857"/>
                </a:lnTo>
                <a:lnTo>
                  <a:pt x="488" y="743"/>
                </a:lnTo>
                <a:lnTo>
                  <a:pt x="596" y="581"/>
                </a:lnTo>
                <a:lnTo>
                  <a:pt x="706" y="386"/>
                </a:lnTo>
                <a:lnTo>
                  <a:pt x="759" y="287"/>
                </a:lnTo>
                <a:lnTo>
                  <a:pt x="814" y="196"/>
                </a:lnTo>
                <a:lnTo>
                  <a:pt x="868" y="116"/>
                </a:lnTo>
                <a:lnTo>
                  <a:pt x="921" y="53"/>
                </a:lnTo>
                <a:lnTo>
                  <a:pt x="976" y="13"/>
                </a:lnTo>
                <a:lnTo>
                  <a:pt x="1031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64569" name="Rectangle 25"/>
          <p:cNvSpPr>
            <a:spLocks noChangeArrowheads="1"/>
          </p:cNvSpPr>
          <p:nvPr/>
        </p:nvSpPr>
        <p:spPr bwMode="auto">
          <a:xfrm>
            <a:off x="7889875" y="5530850"/>
            <a:ext cx="3810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l" eaLnBrk="0" hangingPunct="0"/>
            <a:r>
              <a:rPr lang="en-US" sz="1800" b="1"/>
              <a:t>Z</a:t>
            </a:r>
          </a:p>
        </p:txBody>
      </p:sp>
      <p:sp>
        <p:nvSpPr>
          <p:cNvPr id="364572" name="Rectangle 28"/>
          <p:cNvSpPr>
            <a:spLocks noChangeArrowheads="1"/>
          </p:cNvSpPr>
          <p:nvPr/>
        </p:nvSpPr>
        <p:spPr bwMode="auto">
          <a:xfrm>
            <a:off x="6365875" y="6140450"/>
            <a:ext cx="625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1800" b="1">
                <a:solidFill>
                  <a:srgbClr val="339933"/>
                </a:solidFill>
              </a:rPr>
              <a:t>0.12</a:t>
            </a:r>
            <a:endParaRPr lang="en-US" b="1">
              <a:solidFill>
                <a:srgbClr val="339933"/>
              </a:solidFill>
            </a:endParaRPr>
          </a:p>
        </p:txBody>
      </p:sp>
      <p:sp>
        <p:nvSpPr>
          <p:cNvPr id="364573" name="Rectangle 29"/>
          <p:cNvSpPr>
            <a:spLocks noChangeArrowheads="1"/>
          </p:cNvSpPr>
          <p:nvPr/>
        </p:nvSpPr>
        <p:spPr bwMode="auto">
          <a:xfrm>
            <a:off x="5984875" y="5759450"/>
            <a:ext cx="371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1800" b="1"/>
              <a:t> 0</a:t>
            </a:r>
            <a:endParaRPr lang="en-US" b="1"/>
          </a:p>
        </p:txBody>
      </p:sp>
      <p:sp>
        <p:nvSpPr>
          <p:cNvPr id="364574" name="Line 30"/>
          <p:cNvSpPr>
            <a:spLocks noChangeShapeType="1"/>
          </p:cNvSpPr>
          <p:nvPr/>
        </p:nvSpPr>
        <p:spPr bwMode="auto">
          <a:xfrm flipV="1">
            <a:off x="6594475" y="553085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64575" name="Line 31"/>
          <p:cNvSpPr>
            <a:spLocks noChangeShapeType="1"/>
          </p:cNvSpPr>
          <p:nvPr/>
        </p:nvSpPr>
        <p:spPr bwMode="auto">
          <a:xfrm>
            <a:off x="6213475" y="3930650"/>
            <a:ext cx="0" cy="16002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64576" name="Freeform 32"/>
          <p:cNvSpPr>
            <a:spLocks/>
          </p:cNvSpPr>
          <p:nvPr/>
        </p:nvSpPr>
        <p:spPr bwMode="auto">
          <a:xfrm>
            <a:off x="2362200" y="3929063"/>
            <a:ext cx="1676400" cy="1638300"/>
          </a:xfrm>
          <a:custGeom>
            <a:avLst/>
            <a:gdLst>
              <a:gd name="T0" fmla="*/ 0 w 1056"/>
              <a:gd name="T1" fmla="*/ 1029 h 1032"/>
              <a:gd name="T2" fmla="*/ 3 w 1056"/>
              <a:gd name="T3" fmla="*/ 0 h 1032"/>
              <a:gd name="T4" fmla="*/ 84 w 1056"/>
              <a:gd name="T5" fmla="*/ 15 h 1032"/>
              <a:gd name="T6" fmla="*/ 216 w 1056"/>
              <a:gd name="T7" fmla="*/ 150 h 1032"/>
              <a:gd name="T8" fmla="*/ 300 w 1056"/>
              <a:gd name="T9" fmla="*/ 303 h 1032"/>
              <a:gd name="T10" fmla="*/ 378 w 1056"/>
              <a:gd name="T11" fmla="*/ 450 h 1032"/>
              <a:gd name="T12" fmla="*/ 429 w 1056"/>
              <a:gd name="T13" fmla="*/ 543 h 1032"/>
              <a:gd name="T14" fmla="*/ 501 w 1056"/>
              <a:gd name="T15" fmla="*/ 654 h 1032"/>
              <a:gd name="T16" fmla="*/ 567 w 1056"/>
              <a:gd name="T17" fmla="*/ 741 h 1032"/>
              <a:gd name="T18" fmla="*/ 670 w 1056"/>
              <a:gd name="T19" fmla="*/ 849 h 1032"/>
              <a:gd name="T20" fmla="*/ 837 w 1056"/>
              <a:gd name="T21" fmla="*/ 945 h 1032"/>
              <a:gd name="T22" fmla="*/ 1056 w 1056"/>
              <a:gd name="T23" fmla="*/ 981 h 1032"/>
              <a:gd name="T24" fmla="*/ 1056 w 1056"/>
              <a:gd name="T25" fmla="*/ 1032 h 1032"/>
              <a:gd name="T26" fmla="*/ 0 w 1056"/>
              <a:gd name="T27" fmla="*/ 1029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56" h="1032">
                <a:moveTo>
                  <a:pt x="0" y="1029"/>
                </a:moveTo>
                <a:lnTo>
                  <a:pt x="3" y="0"/>
                </a:lnTo>
                <a:lnTo>
                  <a:pt x="84" y="15"/>
                </a:lnTo>
                <a:lnTo>
                  <a:pt x="216" y="150"/>
                </a:lnTo>
                <a:lnTo>
                  <a:pt x="300" y="303"/>
                </a:lnTo>
                <a:lnTo>
                  <a:pt x="378" y="450"/>
                </a:lnTo>
                <a:lnTo>
                  <a:pt x="429" y="543"/>
                </a:lnTo>
                <a:lnTo>
                  <a:pt x="501" y="654"/>
                </a:lnTo>
                <a:lnTo>
                  <a:pt x="567" y="741"/>
                </a:lnTo>
                <a:lnTo>
                  <a:pt x="670" y="849"/>
                </a:lnTo>
                <a:lnTo>
                  <a:pt x="837" y="945"/>
                </a:lnTo>
                <a:lnTo>
                  <a:pt x="1056" y="981"/>
                </a:lnTo>
                <a:lnTo>
                  <a:pt x="1056" y="1032"/>
                </a:lnTo>
                <a:lnTo>
                  <a:pt x="0" y="1029"/>
                </a:lnTo>
                <a:close/>
              </a:path>
            </a:pathLst>
          </a:cu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64580" name="Line 36"/>
          <p:cNvSpPr>
            <a:spLocks noChangeShapeType="1"/>
          </p:cNvSpPr>
          <p:nvPr/>
        </p:nvSpPr>
        <p:spPr bwMode="auto">
          <a:xfrm>
            <a:off x="2362200" y="3962400"/>
            <a:ext cx="0" cy="1600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64581" name="Freeform 37"/>
          <p:cNvSpPr>
            <a:spLocks/>
          </p:cNvSpPr>
          <p:nvPr/>
        </p:nvSpPr>
        <p:spPr bwMode="auto">
          <a:xfrm>
            <a:off x="2397125" y="3917950"/>
            <a:ext cx="1635125" cy="1573213"/>
          </a:xfrm>
          <a:custGeom>
            <a:avLst/>
            <a:gdLst>
              <a:gd name="T0" fmla="*/ 1029 w 1030"/>
              <a:gd name="T1" fmla="*/ 990 h 991"/>
              <a:gd name="T2" fmla="*/ 921 w 1030"/>
              <a:gd name="T3" fmla="*/ 980 h 991"/>
              <a:gd name="T4" fmla="*/ 866 w 1030"/>
              <a:gd name="T5" fmla="*/ 967 h 991"/>
              <a:gd name="T6" fmla="*/ 813 w 1030"/>
              <a:gd name="T7" fmla="*/ 952 h 991"/>
              <a:gd name="T8" fmla="*/ 758 w 1030"/>
              <a:gd name="T9" fmla="*/ 929 h 991"/>
              <a:gd name="T10" fmla="*/ 703 w 1030"/>
              <a:gd name="T11" fmla="*/ 897 h 991"/>
              <a:gd name="T12" fmla="*/ 651 w 1030"/>
              <a:gd name="T13" fmla="*/ 857 h 991"/>
              <a:gd name="T14" fmla="*/ 541 w 1030"/>
              <a:gd name="T15" fmla="*/ 743 h 991"/>
              <a:gd name="T16" fmla="*/ 433 w 1030"/>
              <a:gd name="T17" fmla="*/ 581 h 991"/>
              <a:gd name="T18" fmla="*/ 325 w 1030"/>
              <a:gd name="T19" fmla="*/ 386 h 991"/>
              <a:gd name="T20" fmla="*/ 270 w 1030"/>
              <a:gd name="T21" fmla="*/ 287 h 991"/>
              <a:gd name="T22" fmla="*/ 215 w 1030"/>
              <a:gd name="T23" fmla="*/ 196 h 991"/>
              <a:gd name="T24" fmla="*/ 163 w 1030"/>
              <a:gd name="T25" fmla="*/ 116 h 991"/>
              <a:gd name="T26" fmla="*/ 108 w 1030"/>
              <a:gd name="T27" fmla="*/ 53 h 991"/>
              <a:gd name="T28" fmla="*/ 53 w 1030"/>
              <a:gd name="T29" fmla="*/ 13 h 991"/>
              <a:gd name="T30" fmla="*/ 0 w 1030"/>
              <a:gd name="T31" fmla="*/ 0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30" h="991">
                <a:moveTo>
                  <a:pt x="1029" y="990"/>
                </a:moveTo>
                <a:lnTo>
                  <a:pt x="921" y="980"/>
                </a:lnTo>
                <a:lnTo>
                  <a:pt x="866" y="967"/>
                </a:lnTo>
                <a:lnTo>
                  <a:pt x="813" y="952"/>
                </a:lnTo>
                <a:lnTo>
                  <a:pt x="758" y="929"/>
                </a:lnTo>
                <a:lnTo>
                  <a:pt x="703" y="897"/>
                </a:lnTo>
                <a:lnTo>
                  <a:pt x="651" y="857"/>
                </a:lnTo>
                <a:lnTo>
                  <a:pt x="541" y="743"/>
                </a:lnTo>
                <a:lnTo>
                  <a:pt x="433" y="581"/>
                </a:lnTo>
                <a:lnTo>
                  <a:pt x="325" y="386"/>
                </a:lnTo>
                <a:lnTo>
                  <a:pt x="270" y="287"/>
                </a:lnTo>
                <a:lnTo>
                  <a:pt x="215" y="196"/>
                </a:lnTo>
                <a:lnTo>
                  <a:pt x="163" y="116"/>
                </a:lnTo>
                <a:lnTo>
                  <a:pt x="108" y="53"/>
                </a:lnTo>
                <a:lnTo>
                  <a:pt x="53" y="13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64582" name="Freeform 38"/>
          <p:cNvSpPr>
            <a:spLocks/>
          </p:cNvSpPr>
          <p:nvPr/>
        </p:nvSpPr>
        <p:spPr bwMode="auto">
          <a:xfrm>
            <a:off x="760413" y="3917950"/>
            <a:ext cx="1638300" cy="1573213"/>
          </a:xfrm>
          <a:custGeom>
            <a:avLst/>
            <a:gdLst>
              <a:gd name="T0" fmla="*/ 0 w 1032"/>
              <a:gd name="T1" fmla="*/ 990 h 991"/>
              <a:gd name="T2" fmla="*/ 108 w 1032"/>
              <a:gd name="T3" fmla="*/ 980 h 991"/>
              <a:gd name="T4" fmla="*/ 163 w 1032"/>
              <a:gd name="T5" fmla="*/ 967 h 991"/>
              <a:gd name="T6" fmla="*/ 218 w 1032"/>
              <a:gd name="T7" fmla="*/ 952 h 991"/>
              <a:gd name="T8" fmla="*/ 271 w 1032"/>
              <a:gd name="T9" fmla="*/ 929 h 991"/>
              <a:gd name="T10" fmla="*/ 326 w 1032"/>
              <a:gd name="T11" fmla="*/ 897 h 991"/>
              <a:gd name="T12" fmla="*/ 381 w 1032"/>
              <a:gd name="T13" fmla="*/ 857 h 991"/>
              <a:gd name="T14" fmla="*/ 488 w 1032"/>
              <a:gd name="T15" fmla="*/ 743 h 991"/>
              <a:gd name="T16" fmla="*/ 596 w 1032"/>
              <a:gd name="T17" fmla="*/ 581 h 991"/>
              <a:gd name="T18" fmla="*/ 706 w 1032"/>
              <a:gd name="T19" fmla="*/ 386 h 991"/>
              <a:gd name="T20" fmla="*/ 759 w 1032"/>
              <a:gd name="T21" fmla="*/ 287 h 991"/>
              <a:gd name="T22" fmla="*/ 814 w 1032"/>
              <a:gd name="T23" fmla="*/ 196 h 991"/>
              <a:gd name="T24" fmla="*/ 868 w 1032"/>
              <a:gd name="T25" fmla="*/ 116 h 991"/>
              <a:gd name="T26" fmla="*/ 921 w 1032"/>
              <a:gd name="T27" fmla="*/ 53 h 991"/>
              <a:gd name="T28" fmla="*/ 976 w 1032"/>
              <a:gd name="T29" fmla="*/ 13 h 991"/>
              <a:gd name="T30" fmla="*/ 1031 w 1032"/>
              <a:gd name="T31" fmla="*/ 0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32" h="991">
                <a:moveTo>
                  <a:pt x="0" y="990"/>
                </a:moveTo>
                <a:lnTo>
                  <a:pt x="108" y="980"/>
                </a:lnTo>
                <a:lnTo>
                  <a:pt x="163" y="967"/>
                </a:lnTo>
                <a:lnTo>
                  <a:pt x="218" y="952"/>
                </a:lnTo>
                <a:lnTo>
                  <a:pt x="271" y="929"/>
                </a:lnTo>
                <a:lnTo>
                  <a:pt x="326" y="897"/>
                </a:lnTo>
                <a:lnTo>
                  <a:pt x="381" y="857"/>
                </a:lnTo>
                <a:lnTo>
                  <a:pt x="488" y="743"/>
                </a:lnTo>
                <a:lnTo>
                  <a:pt x="596" y="581"/>
                </a:lnTo>
                <a:lnTo>
                  <a:pt x="706" y="386"/>
                </a:lnTo>
                <a:lnTo>
                  <a:pt x="759" y="287"/>
                </a:lnTo>
                <a:lnTo>
                  <a:pt x="814" y="196"/>
                </a:lnTo>
                <a:lnTo>
                  <a:pt x="868" y="116"/>
                </a:lnTo>
                <a:lnTo>
                  <a:pt x="921" y="53"/>
                </a:lnTo>
                <a:lnTo>
                  <a:pt x="976" y="13"/>
                </a:lnTo>
                <a:lnTo>
                  <a:pt x="1031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64583" name="Freeform 39"/>
          <p:cNvSpPr>
            <a:spLocks/>
          </p:cNvSpPr>
          <p:nvPr/>
        </p:nvSpPr>
        <p:spPr bwMode="auto">
          <a:xfrm>
            <a:off x="742950" y="5573713"/>
            <a:ext cx="3289300" cy="7937"/>
          </a:xfrm>
          <a:custGeom>
            <a:avLst/>
            <a:gdLst>
              <a:gd name="T0" fmla="*/ 0 w 2072"/>
              <a:gd name="T1" fmla="*/ 5 h 5"/>
              <a:gd name="T2" fmla="*/ 12 w 2072"/>
              <a:gd name="T3" fmla="*/ 0 h 5"/>
              <a:gd name="T4" fmla="*/ 2072 w 2072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72" h="5">
                <a:moveTo>
                  <a:pt x="0" y="5"/>
                </a:moveTo>
                <a:lnTo>
                  <a:pt x="12" y="0"/>
                </a:lnTo>
                <a:lnTo>
                  <a:pt x="2072" y="0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64584" name="Line 40"/>
          <p:cNvSpPr>
            <a:spLocks noChangeShapeType="1"/>
          </p:cNvSpPr>
          <p:nvPr/>
        </p:nvSpPr>
        <p:spPr bwMode="auto">
          <a:xfrm>
            <a:off x="4030663" y="5508625"/>
            <a:ext cx="0" cy="1588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64585" name="Rectangle 41"/>
          <p:cNvSpPr>
            <a:spLocks noChangeArrowheads="1"/>
          </p:cNvSpPr>
          <p:nvPr/>
        </p:nvSpPr>
        <p:spPr bwMode="auto">
          <a:xfrm>
            <a:off x="4038600" y="5562600"/>
            <a:ext cx="3810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l" eaLnBrk="0" hangingPunct="0"/>
            <a:r>
              <a:rPr lang="en-US" sz="1800" b="1"/>
              <a:t>Z</a:t>
            </a:r>
          </a:p>
        </p:txBody>
      </p:sp>
      <p:sp>
        <p:nvSpPr>
          <p:cNvPr id="364586" name="Rectangle 42"/>
          <p:cNvSpPr>
            <a:spLocks noChangeArrowheads="1"/>
          </p:cNvSpPr>
          <p:nvPr/>
        </p:nvSpPr>
        <p:spPr bwMode="auto">
          <a:xfrm>
            <a:off x="2409825" y="5865813"/>
            <a:ext cx="184150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64587" name="Rectangle 43"/>
          <p:cNvSpPr>
            <a:spLocks noChangeArrowheads="1"/>
          </p:cNvSpPr>
          <p:nvPr/>
        </p:nvSpPr>
        <p:spPr bwMode="auto">
          <a:xfrm>
            <a:off x="3900488" y="3821113"/>
            <a:ext cx="184150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64588" name="Rectangle 44"/>
          <p:cNvSpPr>
            <a:spLocks noChangeArrowheads="1"/>
          </p:cNvSpPr>
          <p:nvPr/>
        </p:nvSpPr>
        <p:spPr bwMode="auto">
          <a:xfrm>
            <a:off x="2514600" y="6172200"/>
            <a:ext cx="625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1800" b="1">
                <a:solidFill>
                  <a:srgbClr val="339933"/>
                </a:solidFill>
              </a:rPr>
              <a:t>0.12</a:t>
            </a:r>
            <a:endParaRPr lang="en-US" b="1">
              <a:solidFill>
                <a:srgbClr val="339933"/>
              </a:solidFill>
            </a:endParaRPr>
          </a:p>
        </p:txBody>
      </p:sp>
      <p:sp>
        <p:nvSpPr>
          <p:cNvPr id="364589" name="Rectangle 45"/>
          <p:cNvSpPr>
            <a:spLocks noChangeArrowheads="1"/>
          </p:cNvSpPr>
          <p:nvPr/>
        </p:nvSpPr>
        <p:spPr bwMode="auto">
          <a:xfrm>
            <a:off x="4876800" y="3581400"/>
            <a:ext cx="1054100" cy="45402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.0478</a:t>
            </a:r>
          </a:p>
        </p:txBody>
      </p:sp>
      <p:sp>
        <p:nvSpPr>
          <p:cNvPr id="364590" name="Line 46"/>
          <p:cNvSpPr>
            <a:spLocks noChangeShapeType="1"/>
          </p:cNvSpPr>
          <p:nvPr/>
        </p:nvSpPr>
        <p:spPr bwMode="auto">
          <a:xfrm flipH="1">
            <a:off x="2743200" y="4191000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64591" name="Rectangle 47"/>
          <p:cNvSpPr>
            <a:spLocks noChangeArrowheads="1"/>
          </p:cNvSpPr>
          <p:nvPr/>
        </p:nvSpPr>
        <p:spPr bwMode="auto">
          <a:xfrm>
            <a:off x="2133600" y="5791200"/>
            <a:ext cx="371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1800" b="1"/>
              <a:t> 0</a:t>
            </a:r>
            <a:endParaRPr lang="en-US" b="1"/>
          </a:p>
        </p:txBody>
      </p:sp>
      <p:sp>
        <p:nvSpPr>
          <p:cNvPr id="364592" name="Line 48"/>
          <p:cNvSpPr>
            <a:spLocks noChangeShapeType="1"/>
          </p:cNvSpPr>
          <p:nvPr/>
        </p:nvSpPr>
        <p:spPr bwMode="auto">
          <a:xfrm flipV="1">
            <a:off x="2362200" y="5562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64593" name="Line 49"/>
          <p:cNvSpPr>
            <a:spLocks noChangeShapeType="1"/>
          </p:cNvSpPr>
          <p:nvPr/>
        </p:nvSpPr>
        <p:spPr bwMode="auto">
          <a:xfrm flipV="1">
            <a:off x="2743200" y="55626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64594" name="Rectangle 50"/>
          <p:cNvSpPr>
            <a:spLocks noChangeArrowheads="1"/>
          </p:cNvSpPr>
          <p:nvPr/>
        </p:nvSpPr>
        <p:spPr bwMode="auto">
          <a:xfrm>
            <a:off x="3124200" y="3810000"/>
            <a:ext cx="1206500" cy="45402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.5000</a:t>
            </a:r>
          </a:p>
        </p:txBody>
      </p:sp>
      <p:sp>
        <p:nvSpPr>
          <p:cNvPr id="364597" name="Rectangle 53"/>
          <p:cNvSpPr>
            <a:spLocks noChangeArrowheads="1"/>
          </p:cNvSpPr>
          <p:nvPr/>
        </p:nvSpPr>
        <p:spPr bwMode="auto">
          <a:xfrm>
            <a:off x="7315200" y="3886200"/>
            <a:ext cx="1676400" cy="8191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.50 - .0478 = .4522</a:t>
            </a:r>
          </a:p>
        </p:txBody>
      </p:sp>
      <p:sp>
        <p:nvSpPr>
          <p:cNvPr id="364599" name="Text Box 55"/>
          <p:cNvSpPr txBox="1">
            <a:spLocks noChangeArrowheads="1"/>
          </p:cNvSpPr>
          <p:nvPr/>
        </p:nvSpPr>
        <p:spPr bwMode="auto">
          <a:xfrm>
            <a:off x="838200" y="2133600"/>
            <a:ext cx="76962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   P(x &gt; 8.6) = P(z &gt; 0.12) = P(z &gt; 0) - P(0 &lt; z &lt; 0.12)</a:t>
            </a:r>
          </a:p>
          <a:p>
            <a:pPr algn="l">
              <a:spcBef>
                <a:spcPct val="50000"/>
              </a:spcBef>
            </a:pPr>
            <a:r>
              <a:rPr lang="en-US"/>
              <a:t>                                          = .5 - .0478 = </a:t>
            </a:r>
            <a:r>
              <a:rPr lang="en-US">
                <a:solidFill>
                  <a:schemeClr val="hlink"/>
                </a:solidFill>
              </a:rPr>
              <a:t>.4522</a:t>
            </a:r>
          </a:p>
        </p:txBody>
      </p:sp>
      <p:sp>
        <p:nvSpPr>
          <p:cNvPr id="364605" name="Line 61"/>
          <p:cNvSpPr>
            <a:spLocks noChangeShapeType="1"/>
          </p:cNvSpPr>
          <p:nvPr/>
        </p:nvSpPr>
        <p:spPr bwMode="auto">
          <a:xfrm flipV="1">
            <a:off x="6218238" y="551815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64552" name="Freeform 8"/>
          <p:cNvSpPr>
            <a:spLocks/>
          </p:cNvSpPr>
          <p:nvPr/>
        </p:nvSpPr>
        <p:spPr bwMode="auto">
          <a:xfrm>
            <a:off x="4594225" y="5541963"/>
            <a:ext cx="3289300" cy="7937"/>
          </a:xfrm>
          <a:custGeom>
            <a:avLst/>
            <a:gdLst>
              <a:gd name="T0" fmla="*/ 0 w 2072"/>
              <a:gd name="T1" fmla="*/ 5 h 5"/>
              <a:gd name="T2" fmla="*/ 12 w 2072"/>
              <a:gd name="T3" fmla="*/ 0 h 5"/>
              <a:gd name="T4" fmla="*/ 2072 w 2072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72" h="5">
                <a:moveTo>
                  <a:pt x="0" y="5"/>
                </a:moveTo>
                <a:lnTo>
                  <a:pt x="12" y="0"/>
                </a:lnTo>
                <a:lnTo>
                  <a:pt x="2072" y="0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64607" name="Rectangle 63"/>
          <p:cNvSpPr>
            <a:spLocks noChangeArrowheads="1"/>
          </p:cNvSpPr>
          <p:nvPr/>
        </p:nvSpPr>
        <p:spPr bwMode="auto">
          <a:xfrm>
            <a:off x="990600" y="2133600"/>
            <a:ext cx="7239000" cy="11430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64611" name="Rectangle 67"/>
          <p:cNvSpPr>
            <a:spLocks noGrp="1" noChangeArrowheads="1"/>
          </p:cNvSpPr>
          <p:nvPr>
            <p:ph type="title"/>
          </p:nvPr>
        </p:nvSpPr>
        <p:spPr>
          <a:xfrm>
            <a:off x="1676400" y="381000"/>
            <a:ext cx="7107238" cy="762000"/>
          </a:xfrm>
          <a:noFill/>
          <a:ln/>
        </p:spPr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 sz="4000"/>
              <a:t>Upper Tail Probabilities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B709F2F9-6DD0-4D95-A538-08BBBB7A8D81}" type="slidenum">
              <a:rPr lang="en-US"/>
              <a:pPr/>
              <a:t>67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366611" name="Freeform 19"/>
          <p:cNvSpPr>
            <a:spLocks/>
          </p:cNvSpPr>
          <p:nvPr/>
        </p:nvSpPr>
        <p:spPr bwMode="auto">
          <a:xfrm>
            <a:off x="4711700" y="3962400"/>
            <a:ext cx="317500" cy="1600200"/>
          </a:xfrm>
          <a:custGeom>
            <a:avLst/>
            <a:gdLst>
              <a:gd name="T0" fmla="*/ 8 w 200"/>
              <a:gd name="T1" fmla="*/ 1008 h 1008"/>
              <a:gd name="T2" fmla="*/ 0 w 200"/>
              <a:gd name="T3" fmla="*/ 166 h 1008"/>
              <a:gd name="T4" fmla="*/ 26 w 200"/>
              <a:gd name="T5" fmla="*/ 126 h 1008"/>
              <a:gd name="T6" fmla="*/ 64 w 200"/>
              <a:gd name="T7" fmla="*/ 76 h 1008"/>
              <a:gd name="T8" fmla="*/ 96 w 200"/>
              <a:gd name="T9" fmla="*/ 42 h 1008"/>
              <a:gd name="T10" fmla="*/ 126 w 200"/>
              <a:gd name="T11" fmla="*/ 22 h 1008"/>
              <a:gd name="T12" fmla="*/ 152 w 200"/>
              <a:gd name="T13" fmla="*/ 0 h 1008"/>
              <a:gd name="T14" fmla="*/ 200 w 200"/>
              <a:gd name="T15" fmla="*/ 0 h 1008"/>
              <a:gd name="T16" fmla="*/ 200 w 200"/>
              <a:gd name="T17" fmla="*/ 1008 h 1008"/>
              <a:gd name="T18" fmla="*/ 8 w 200"/>
              <a:gd name="T19" fmla="*/ 1008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" h="1008">
                <a:moveTo>
                  <a:pt x="8" y="1008"/>
                </a:moveTo>
                <a:lnTo>
                  <a:pt x="0" y="166"/>
                </a:lnTo>
                <a:lnTo>
                  <a:pt x="26" y="126"/>
                </a:lnTo>
                <a:lnTo>
                  <a:pt x="64" y="76"/>
                </a:lnTo>
                <a:lnTo>
                  <a:pt x="96" y="42"/>
                </a:lnTo>
                <a:lnTo>
                  <a:pt x="126" y="22"/>
                </a:lnTo>
                <a:lnTo>
                  <a:pt x="152" y="0"/>
                </a:lnTo>
                <a:lnTo>
                  <a:pt x="200" y="0"/>
                </a:lnTo>
                <a:lnTo>
                  <a:pt x="200" y="1008"/>
                </a:lnTo>
                <a:lnTo>
                  <a:pt x="8" y="1008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Lower Tail Probabilities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400"/>
              <a:t>Suppose  x  is normal with mean 8.0 and standard deviation 5.0.  </a:t>
            </a:r>
          </a:p>
          <a:p>
            <a:r>
              <a:rPr lang="en-US" sz="3400">
                <a:solidFill>
                  <a:schemeClr val="folHlink"/>
                </a:solidFill>
              </a:rPr>
              <a:t>Now Find P(7.4 &lt; x &lt; 8)</a:t>
            </a:r>
          </a:p>
        </p:txBody>
      </p:sp>
      <p:sp>
        <p:nvSpPr>
          <p:cNvPr id="366601" name="Line 9"/>
          <p:cNvSpPr>
            <a:spLocks noChangeShapeType="1"/>
          </p:cNvSpPr>
          <p:nvPr/>
        </p:nvSpPr>
        <p:spPr bwMode="auto">
          <a:xfrm>
            <a:off x="5029200" y="3962400"/>
            <a:ext cx="0" cy="1600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66602" name="Freeform 10"/>
          <p:cNvSpPr>
            <a:spLocks/>
          </p:cNvSpPr>
          <p:nvPr/>
        </p:nvSpPr>
        <p:spPr bwMode="auto">
          <a:xfrm>
            <a:off x="5105400" y="3962400"/>
            <a:ext cx="1593850" cy="1528763"/>
          </a:xfrm>
          <a:custGeom>
            <a:avLst/>
            <a:gdLst>
              <a:gd name="T0" fmla="*/ 1029 w 1030"/>
              <a:gd name="T1" fmla="*/ 990 h 991"/>
              <a:gd name="T2" fmla="*/ 921 w 1030"/>
              <a:gd name="T3" fmla="*/ 980 h 991"/>
              <a:gd name="T4" fmla="*/ 866 w 1030"/>
              <a:gd name="T5" fmla="*/ 967 h 991"/>
              <a:gd name="T6" fmla="*/ 813 w 1030"/>
              <a:gd name="T7" fmla="*/ 952 h 991"/>
              <a:gd name="T8" fmla="*/ 758 w 1030"/>
              <a:gd name="T9" fmla="*/ 929 h 991"/>
              <a:gd name="T10" fmla="*/ 703 w 1030"/>
              <a:gd name="T11" fmla="*/ 897 h 991"/>
              <a:gd name="T12" fmla="*/ 651 w 1030"/>
              <a:gd name="T13" fmla="*/ 857 h 991"/>
              <a:gd name="T14" fmla="*/ 541 w 1030"/>
              <a:gd name="T15" fmla="*/ 743 h 991"/>
              <a:gd name="T16" fmla="*/ 433 w 1030"/>
              <a:gd name="T17" fmla="*/ 581 h 991"/>
              <a:gd name="T18" fmla="*/ 325 w 1030"/>
              <a:gd name="T19" fmla="*/ 386 h 991"/>
              <a:gd name="T20" fmla="*/ 270 w 1030"/>
              <a:gd name="T21" fmla="*/ 287 h 991"/>
              <a:gd name="T22" fmla="*/ 215 w 1030"/>
              <a:gd name="T23" fmla="*/ 196 h 991"/>
              <a:gd name="T24" fmla="*/ 163 w 1030"/>
              <a:gd name="T25" fmla="*/ 116 h 991"/>
              <a:gd name="T26" fmla="*/ 108 w 1030"/>
              <a:gd name="T27" fmla="*/ 53 h 991"/>
              <a:gd name="T28" fmla="*/ 53 w 1030"/>
              <a:gd name="T29" fmla="*/ 13 h 991"/>
              <a:gd name="T30" fmla="*/ 0 w 1030"/>
              <a:gd name="T31" fmla="*/ 0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30" h="991">
                <a:moveTo>
                  <a:pt x="1029" y="990"/>
                </a:moveTo>
                <a:lnTo>
                  <a:pt x="921" y="980"/>
                </a:lnTo>
                <a:lnTo>
                  <a:pt x="866" y="967"/>
                </a:lnTo>
                <a:lnTo>
                  <a:pt x="813" y="952"/>
                </a:lnTo>
                <a:lnTo>
                  <a:pt x="758" y="929"/>
                </a:lnTo>
                <a:lnTo>
                  <a:pt x="703" y="897"/>
                </a:lnTo>
                <a:lnTo>
                  <a:pt x="651" y="857"/>
                </a:lnTo>
                <a:lnTo>
                  <a:pt x="541" y="743"/>
                </a:lnTo>
                <a:lnTo>
                  <a:pt x="433" y="581"/>
                </a:lnTo>
                <a:lnTo>
                  <a:pt x="325" y="386"/>
                </a:lnTo>
                <a:lnTo>
                  <a:pt x="270" y="287"/>
                </a:lnTo>
                <a:lnTo>
                  <a:pt x="215" y="196"/>
                </a:lnTo>
                <a:lnTo>
                  <a:pt x="163" y="116"/>
                </a:lnTo>
                <a:lnTo>
                  <a:pt x="108" y="53"/>
                </a:lnTo>
                <a:lnTo>
                  <a:pt x="53" y="13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66603" name="Freeform 11"/>
          <p:cNvSpPr>
            <a:spLocks/>
          </p:cNvSpPr>
          <p:nvPr/>
        </p:nvSpPr>
        <p:spPr bwMode="auto">
          <a:xfrm>
            <a:off x="3427413" y="3957638"/>
            <a:ext cx="1644650" cy="1531937"/>
          </a:xfrm>
          <a:custGeom>
            <a:avLst/>
            <a:gdLst>
              <a:gd name="T0" fmla="*/ 0 w 1036"/>
              <a:gd name="T1" fmla="*/ 965 h 965"/>
              <a:gd name="T2" fmla="*/ 108 w 1036"/>
              <a:gd name="T3" fmla="*/ 955 h 965"/>
              <a:gd name="T4" fmla="*/ 163 w 1036"/>
              <a:gd name="T5" fmla="*/ 942 h 965"/>
              <a:gd name="T6" fmla="*/ 218 w 1036"/>
              <a:gd name="T7" fmla="*/ 927 h 965"/>
              <a:gd name="T8" fmla="*/ 271 w 1036"/>
              <a:gd name="T9" fmla="*/ 904 h 965"/>
              <a:gd name="T10" fmla="*/ 326 w 1036"/>
              <a:gd name="T11" fmla="*/ 872 h 965"/>
              <a:gd name="T12" fmla="*/ 381 w 1036"/>
              <a:gd name="T13" fmla="*/ 832 h 965"/>
              <a:gd name="T14" fmla="*/ 488 w 1036"/>
              <a:gd name="T15" fmla="*/ 718 h 965"/>
              <a:gd name="T16" fmla="*/ 596 w 1036"/>
              <a:gd name="T17" fmla="*/ 556 h 965"/>
              <a:gd name="T18" fmla="*/ 706 w 1036"/>
              <a:gd name="T19" fmla="*/ 361 h 965"/>
              <a:gd name="T20" fmla="*/ 759 w 1036"/>
              <a:gd name="T21" fmla="*/ 262 h 965"/>
              <a:gd name="T22" fmla="*/ 814 w 1036"/>
              <a:gd name="T23" fmla="*/ 171 h 965"/>
              <a:gd name="T24" fmla="*/ 868 w 1036"/>
              <a:gd name="T25" fmla="*/ 91 h 965"/>
              <a:gd name="T26" fmla="*/ 919 w 1036"/>
              <a:gd name="T27" fmla="*/ 33 h 965"/>
              <a:gd name="T28" fmla="*/ 973 w 1036"/>
              <a:gd name="T29" fmla="*/ 9 h 965"/>
              <a:gd name="T30" fmla="*/ 1036 w 1036"/>
              <a:gd name="T31" fmla="*/ 0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36" h="965">
                <a:moveTo>
                  <a:pt x="0" y="965"/>
                </a:moveTo>
                <a:lnTo>
                  <a:pt x="108" y="955"/>
                </a:lnTo>
                <a:lnTo>
                  <a:pt x="163" y="942"/>
                </a:lnTo>
                <a:lnTo>
                  <a:pt x="218" y="927"/>
                </a:lnTo>
                <a:lnTo>
                  <a:pt x="271" y="904"/>
                </a:lnTo>
                <a:lnTo>
                  <a:pt x="326" y="872"/>
                </a:lnTo>
                <a:lnTo>
                  <a:pt x="381" y="832"/>
                </a:lnTo>
                <a:lnTo>
                  <a:pt x="488" y="718"/>
                </a:lnTo>
                <a:lnTo>
                  <a:pt x="596" y="556"/>
                </a:lnTo>
                <a:lnTo>
                  <a:pt x="706" y="361"/>
                </a:lnTo>
                <a:lnTo>
                  <a:pt x="759" y="262"/>
                </a:lnTo>
                <a:lnTo>
                  <a:pt x="814" y="171"/>
                </a:lnTo>
                <a:lnTo>
                  <a:pt x="868" y="91"/>
                </a:lnTo>
                <a:lnTo>
                  <a:pt x="919" y="33"/>
                </a:lnTo>
                <a:lnTo>
                  <a:pt x="973" y="9"/>
                </a:lnTo>
                <a:lnTo>
                  <a:pt x="1036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66604" name="Freeform 12"/>
          <p:cNvSpPr>
            <a:spLocks/>
          </p:cNvSpPr>
          <p:nvPr/>
        </p:nvSpPr>
        <p:spPr bwMode="auto">
          <a:xfrm>
            <a:off x="3409950" y="5573713"/>
            <a:ext cx="3289300" cy="7937"/>
          </a:xfrm>
          <a:custGeom>
            <a:avLst/>
            <a:gdLst>
              <a:gd name="T0" fmla="*/ 0 w 2072"/>
              <a:gd name="T1" fmla="*/ 5 h 5"/>
              <a:gd name="T2" fmla="*/ 12 w 2072"/>
              <a:gd name="T3" fmla="*/ 0 h 5"/>
              <a:gd name="T4" fmla="*/ 2072 w 2072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72" h="5">
                <a:moveTo>
                  <a:pt x="0" y="5"/>
                </a:moveTo>
                <a:lnTo>
                  <a:pt x="12" y="0"/>
                </a:lnTo>
                <a:lnTo>
                  <a:pt x="2072" y="0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66605" name="Rectangle 13"/>
          <p:cNvSpPr>
            <a:spLocks noChangeArrowheads="1"/>
          </p:cNvSpPr>
          <p:nvPr/>
        </p:nvSpPr>
        <p:spPr bwMode="auto">
          <a:xfrm>
            <a:off x="6705600" y="5562600"/>
            <a:ext cx="3810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l" eaLnBrk="0" hangingPunct="0"/>
            <a:r>
              <a:rPr lang="en-US" sz="1800" b="1"/>
              <a:t>Z</a:t>
            </a:r>
          </a:p>
        </p:txBody>
      </p:sp>
      <p:sp>
        <p:nvSpPr>
          <p:cNvPr id="366606" name="Rectangle 14"/>
          <p:cNvSpPr>
            <a:spLocks noChangeArrowheads="1"/>
          </p:cNvSpPr>
          <p:nvPr/>
        </p:nvSpPr>
        <p:spPr bwMode="auto">
          <a:xfrm>
            <a:off x="6567488" y="3821113"/>
            <a:ext cx="184150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66607" name="Rectangle 15"/>
          <p:cNvSpPr>
            <a:spLocks noChangeArrowheads="1"/>
          </p:cNvSpPr>
          <p:nvPr/>
        </p:nvSpPr>
        <p:spPr bwMode="auto">
          <a:xfrm>
            <a:off x="4419600" y="6019800"/>
            <a:ext cx="498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1800" b="1">
                <a:solidFill>
                  <a:srgbClr val="339933"/>
                </a:solidFill>
              </a:rPr>
              <a:t>7.4</a:t>
            </a:r>
            <a:endParaRPr lang="en-US" b="1">
              <a:solidFill>
                <a:srgbClr val="339933"/>
              </a:solidFill>
            </a:endParaRPr>
          </a:p>
        </p:txBody>
      </p:sp>
      <p:sp>
        <p:nvSpPr>
          <p:cNvPr id="366608" name="Rectangle 16"/>
          <p:cNvSpPr>
            <a:spLocks noChangeArrowheads="1"/>
          </p:cNvSpPr>
          <p:nvPr/>
        </p:nvSpPr>
        <p:spPr bwMode="auto">
          <a:xfrm>
            <a:off x="4800600" y="5791200"/>
            <a:ext cx="498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1800" b="1"/>
              <a:t>8.0</a:t>
            </a:r>
            <a:endParaRPr lang="en-US" b="1"/>
          </a:p>
        </p:txBody>
      </p:sp>
      <p:sp>
        <p:nvSpPr>
          <p:cNvPr id="366609" name="Line 17"/>
          <p:cNvSpPr>
            <a:spLocks noChangeShapeType="1"/>
          </p:cNvSpPr>
          <p:nvPr/>
        </p:nvSpPr>
        <p:spPr bwMode="auto">
          <a:xfrm flipV="1">
            <a:off x="5029200" y="5562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66610" name="Line 18"/>
          <p:cNvSpPr>
            <a:spLocks noChangeShapeType="1"/>
          </p:cNvSpPr>
          <p:nvPr/>
        </p:nvSpPr>
        <p:spPr bwMode="auto">
          <a:xfrm flipV="1">
            <a:off x="4724400" y="55626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91E97453-664C-4E1B-A17D-FC3FB64A2F69}" type="slidenum">
              <a:rPr lang="en-US"/>
              <a:pPr/>
              <a:t>68</a:t>
            </a:fld>
            <a:endParaRPr lang="en-US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367639" name="Freeform 23"/>
          <p:cNvSpPr>
            <a:spLocks/>
          </p:cNvSpPr>
          <p:nvPr/>
        </p:nvSpPr>
        <p:spPr bwMode="auto">
          <a:xfrm>
            <a:off x="5715000" y="3810000"/>
            <a:ext cx="317500" cy="1600200"/>
          </a:xfrm>
          <a:custGeom>
            <a:avLst/>
            <a:gdLst>
              <a:gd name="T0" fmla="*/ 8 w 200"/>
              <a:gd name="T1" fmla="*/ 1008 h 1008"/>
              <a:gd name="T2" fmla="*/ 0 w 200"/>
              <a:gd name="T3" fmla="*/ 166 h 1008"/>
              <a:gd name="T4" fmla="*/ 26 w 200"/>
              <a:gd name="T5" fmla="*/ 126 h 1008"/>
              <a:gd name="T6" fmla="*/ 64 w 200"/>
              <a:gd name="T7" fmla="*/ 76 h 1008"/>
              <a:gd name="T8" fmla="*/ 96 w 200"/>
              <a:gd name="T9" fmla="*/ 42 h 1008"/>
              <a:gd name="T10" fmla="*/ 126 w 200"/>
              <a:gd name="T11" fmla="*/ 22 h 1008"/>
              <a:gd name="T12" fmla="*/ 152 w 200"/>
              <a:gd name="T13" fmla="*/ 0 h 1008"/>
              <a:gd name="T14" fmla="*/ 200 w 200"/>
              <a:gd name="T15" fmla="*/ 0 h 1008"/>
              <a:gd name="T16" fmla="*/ 200 w 200"/>
              <a:gd name="T17" fmla="*/ 1008 h 1008"/>
              <a:gd name="T18" fmla="*/ 8 w 200"/>
              <a:gd name="T19" fmla="*/ 1008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" h="1008">
                <a:moveTo>
                  <a:pt x="8" y="1008"/>
                </a:moveTo>
                <a:lnTo>
                  <a:pt x="0" y="166"/>
                </a:lnTo>
                <a:lnTo>
                  <a:pt x="26" y="126"/>
                </a:lnTo>
                <a:lnTo>
                  <a:pt x="64" y="76"/>
                </a:lnTo>
                <a:lnTo>
                  <a:pt x="96" y="42"/>
                </a:lnTo>
                <a:lnTo>
                  <a:pt x="126" y="22"/>
                </a:lnTo>
                <a:lnTo>
                  <a:pt x="152" y="0"/>
                </a:lnTo>
                <a:lnTo>
                  <a:pt x="200" y="0"/>
                </a:lnTo>
                <a:lnTo>
                  <a:pt x="200" y="1008"/>
                </a:lnTo>
                <a:lnTo>
                  <a:pt x="8" y="1008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67638" name="Line 22"/>
          <p:cNvSpPr>
            <a:spLocks noChangeShapeType="1"/>
          </p:cNvSpPr>
          <p:nvPr/>
        </p:nvSpPr>
        <p:spPr bwMode="auto">
          <a:xfrm>
            <a:off x="5638800" y="3505200"/>
            <a:ext cx="2286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67637" name="Rectangle 21"/>
          <p:cNvSpPr>
            <a:spLocks noChangeArrowheads="1"/>
          </p:cNvSpPr>
          <p:nvPr/>
        </p:nvSpPr>
        <p:spPr bwMode="auto">
          <a:xfrm>
            <a:off x="1066800" y="5486400"/>
            <a:ext cx="914400" cy="533400"/>
          </a:xfrm>
          <a:prstGeom prst="rect">
            <a:avLst/>
          </a:prstGeom>
          <a:solidFill>
            <a:srgbClr val="B8FAC8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Lower Tail Probabilities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3400">
                <a:solidFill>
                  <a:schemeClr val="folHlink"/>
                </a:solidFill>
              </a:rPr>
              <a:t>   Now Find P(7.4 &lt; x &lt; 8)…</a:t>
            </a:r>
          </a:p>
        </p:txBody>
      </p:sp>
      <p:sp>
        <p:nvSpPr>
          <p:cNvPr id="367623" name="Line 7"/>
          <p:cNvSpPr>
            <a:spLocks noChangeShapeType="1"/>
          </p:cNvSpPr>
          <p:nvPr/>
        </p:nvSpPr>
        <p:spPr bwMode="auto">
          <a:xfrm>
            <a:off x="6019800" y="3810000"/>
            <a:ext cx="0" cy="1600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67624" name="Freeform 8"/>
          <p:cNvSpPr>
            <a:spLocks/>
          </p:cNvSpPr>
          <p:nvPr/>
        </p:nvSpPr>
        <p:spPr bwMode="auto">
          <a:xfrm>
            <a:off x="6096000" y="3810000"/>
            <a:ext cx="1593850" cy="1528763"/>
          </a:xfrm>
          <a:custGeom>
            <a:avLst/>
            <a:gdLst>
              <a:gd name="T0" fmla="*/ 1029 w 1030"/>
              <a:gd name="T1" fmla="*/ 990 h 991"/>
              <a:gd name="T2" fmla="*/ 921 w 1030"/>
              <a:gd name="T3" fmla="*/ 980 h 991"/>
              <a:gd name="T4" fmla="*/ 866 w 1030"/>
              <a:gd name="T5" fmla="*/ 967 h 991"/>
              <a:gd name="T6" fmla="*/ 813 w 1030"/>
              <a:gd name="T7" fmla="*/ 952 h 991"/>
              <a:gd name="T8" fmla="*/ 758 w 1030"/>
              <a:gd name="T9" fmla="*/ 929 h 991"/>
              <a:gd name="T10" fmla="*/ 703 w 1030"/>
              <a:gd name="T11" fmla="*/ 897 h 991"/>
              <a:gd name="T12" fmla="*/ 651 w 1030"/>
              <a:gd name="T13" fmla="*/ 857 h 991"/>
              <a:gd name="T14" fmla="*/ 541 w 1030"/>
              <a:gd name="T15" fmla="*/ 743 h 991"/>
              <a:gd name="T16" fmla="*/ 433 w 1030"/>
              <a:gd name="T17" fmla="*/ 581 h 991"/>
              <a:gd name="T18" fmla="*/ 325 w 1030"/>
              <a:gd name="T19" fmla="*/ 386 h 991"/>
              <a:gd name="T20" fmla="*/ 270 w 1030"/>
              <a:gd name="T21" fmla="*/ 287 h 991"/>
              <a:gd name="T22" fmla="*/ 215 w 1030"/>
              <a:gd name="T23" fmla="*/ 196 h 991"/>
              <a:gd name="T24" fmla="*/ 163 w 1030"/>
              <a:gd name="T25" fmla="*/ 116 h 991"/>
              <a:gd name="T26" fmla="*/ 108 w 1030"/>
              <a:gd name="T27" fmla="*/ 53 h 991"/>
              <a:gd name="T28" fmla="*/ 53 w 1030"/>
              <a:gd name="T29" fmla="*/ 13 h 991"/>
              <a:gd name="T30" fmla="*/ 0 w 1030"/>
              <a:gd name="T31" fmla="*/ 0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30" h="991">
                <a:moveTo>
                  <a:pt x="1029" y="990"/>
                </a:moveTo>
                <a:lnTo>
                  <a:pt x="921" y="980"/>
                </a:lnTo>
                <a:lnTo>
                  <a:pt x="866" y="967"/>
                </a:lnTo>
                <a:lnTo>
                  <a:pt x="813" y="952"/>
                </a:lnTo>
                <a:lnTo>
                  <a:pt x="758" y="929"/>
                </a:lnTo>
                <a:lnTo>
                  <a:pt x="703" y="897"/>
                </a:lnTo>
                <a:lnTo>
                  <a:pt x="651" y="857"/>
                </a:lnTo>
                <a:lnTo>
                  <a:pt x="541" y="743"/>
                </a:lnTo>
                <a:lnTo>
                  <a:pt x="433" y="581"/>
                </a:lnTo>
                <a:lnTo>
                  <a:pt x="325" y="386"/>
                </a:lnTo>
                <a:lnTo>
                  <a:pt x="270" y="287"/>
                </a:lnTo>
                <a:lnTo>
                  <a:pt x="215" y="196"/>
                </a:lnTo>
                <a:lnTo>
                  <a:pt x="163" y="116"/>
                </a:lnTo>
                <a:lnTo>
                  <a:pt x="108" y="53"/>
                </a:lnTo>
                <a:lnTo>
                  <a:pt x="53" y="13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67625" name="Freeform 9"/>
          <p:cNvSpPr>
            <a:spLocks/>
          </p:cNvSpPr>
          <p:nvPr/>
        </p:nvSpPr>
        <p:spPr bwMode="auto">
          <a:xfrm>
            <a:off x="4418013" y="3805238"/>
            <a:ext cx="1644650" cy="1531937"/>
          </a:xfrm>
          <a:custGeom>
            <a:avLst/>
            <a:gdLst>
              <a:gd name="T0" fmla="*/ 0 w 1036"/>
              <a:gd name="T1" fmla="*/ 965 h 965"/>
              <a:gd name="T2" fmla="*/ 108 w 1036"/>
              <a:gd name="T3" fmla="*/ 955 h 965"/>
              <a:gd name="T4" fmla="*/ 163 w 1036"/>
              <a:gd name="T5" fmla="*/ 942 h 965"/>
              <a:gd name="T6" fmla="*/ 218 w 1036"/>
              <a:gd name="T7" fmla="*/ 927 h 965"/>
              <a:gd name="T8" fmla="*/ 271 w 1036"/>
              <a:gd name="T9" fmla="*/ 904 h 965"/>
              <a:gd name="T10" fmla="*/ 326 w 1036"/>
              <a:gd name="T11" fmla="*/ 872 h 965"/>
              <a:gd name="T12" fmla="*/ 381 w 1036"/>
              <a:gd name="T13" fmla="*/ 832 h 965"/>
              <a:gd name="T14" fmla="*/ 488 w 1036"/>
              <a:gd name="T15" fmla="*/ 718 h 965"/>
              <a:gd name="T16" fmla="*/ 596 w 1036"/>
              <a:gd name="T17" fmla="*/ 556 h 965"/>
              <a:gd name="T18" fmla="*/ 706 w 1036"/>
              <a:gd name="T19" fmla="*/ 361 h 965"/>
              <a:gd name="T20" fmla="*/ 759 w 1036"/>
              <a:gd name="T21" fmla="*/ 262 h 965"/>
              <a:gd name="T22" fmla="*/ 814 w 1036"/>
              <a:gd name="T23" fmla="*/ 171 h 965"/>
              <a:gd name="T24" fmla="*/ 868 w 1036"/>
              <a:gd name="T25" fmla="*/ 91 h 965"/>
              <a:gd name="T26" fmla="*/ 919 w 1036"/>
              <a:gd name="T27" fmla="*/ 33 h 965"/>
              <a:gd name="T28" fmla="*/ 973 w 1036"/>
              <a:gd name="T29" fmla="*/ 9 h 965"/>
              <a:gd name="T30" fmla="*/ 1036 w 1036"/>
              <a:gd name="T31" fmla="*/ 0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36" h="965">
                <a:moveTo>
                  <a:pt x="0" y="965"/>
                </a:moveTo>
                <a:lnTo>
                  <a:pt x="108" y="955"/>
                </a:lnTo>
                <a:lnTo>
                  <a:pt x="163" y="942"/>
                </a:lnTo>
                <a:lnTo>
                  <a:pt x="218" y="927"/>
                </a:lnTo>
                <a:lnTo>
                  <a:pt x="271" y="904"/>
                </a:lnTo>
                <a:lnTo>
                  <a:pt x="326" y="872"/>
                </a:lnTo>
                <a:lnTo>
                  <a:pt x="381" y="832"/>
                </a:lnTo>
                <a:lnTo>
                  <a:pt x="488" y="718"/>
                </a:lnTo>
                <a:lnTo>
                  <a:pt x="596" y="556"/>
                </a:lnTo>
                <a:lnTo>
                  <a:pt x="706" y="361"/>
                </a:lnTo>
                <a:lnTo>
                  <a:pt x="759" y="262"/>
                </a:lnTo>
                <a:lnTo>
                  <a:pt x="814" y="171"/>
                </a:lnTo>
                <a:lnTo>
                  <a:pt x="868" y="91"/>
                </a:lnTo>
                <a:lnTo>
                  <a:pt x="919" y="33"/>
                </a:lnTo>
                <a:lnTo>
                  <a:pt x="973" y="9"/>
                </a:lnTo>
                <a:lnTo>
                  <a:pt x="1036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67626" name="Freeform 10"/>
          <p:cNvSpPr>
            <a:spLocks/>
          </p:cNvSpPr>
          <p:nvPr/>
        </p:nvSpPr>
        <p:spPr bwMode="auto">
          <a:xfrm>
            <a:off x="4400550" y="5421313"/>
            <a:ext cx="3289300" cy="7937"/>
          </a:xfrm>
          <a:custGeom>
            <a:avLst/>
            <a:gdLst>
              <a:gd name="T0" fmla="*/ 0 w 2072"/>
              <a:gd name="T1" fmla="*/ 5 h 5"/>
              <a:gd name="T2" fmla="*/ 12 w 2072"/>
              <a:gd name="T3" fmla="*/ 0 h 5"/>
              <a:gd name="T4" fmla="*/ 2072 w 2072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72" h="5">
                <a:moveTo>
                  <a:pt x="0" y="5"/>
                </a:moveTo>
                <a:lnTo>
                  <a:pt x="12" y="0"/>
                </a:lnTo>
                <a:lnTo>
                  <a:pt x="2072" y="0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67627" name="Rectangle 11"/>
          <p:cNvSpPr>
            <a:spLocks noChangeArrowheads="1"/>
          </p:cNvSpPr>
          <p:nvPr/>
        </p:nvSpPr>
        <p:spPr bwMode="auto">
          <a:xfrm>
            <a:off x="7696200" y="5410200"/>
            <a:ext cx="3810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l" eaLnBrk="0" hangingPunct="0"/>
            <a:r>
              <a:rPr lang="en-US" sz="1800" b="1"/>
              <a:t>Z</a:t>
            </a:r>
          </a:p>
        </p:txBody>
      </p:sp>
      <p:sp>
        <p:nvSpPr>
          <p:cNvPr id="367629" name="Rectangle 13"/>
          <p:cNvSpPr>
            <a:spLocks noChangeArrowheads="1"/>
          </p:cNvSpPr>
          <p:nvPr/>
        </p:nvSpPr>
        <p:spPr bwMode="auto">
          <a:xfrm>
            <a:off x="5410200" y="5867400"/>
            <a:ext cx="498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1800" b="1">
                <a:solidFill>
                  <a:srgbClr val="339933"/>
                </a:solidFill>
              </a:rPr>
              <a:t>7.4</a:t>
            </a:r>
            <a:endParaRPr lang="en-US" b="1">
              <a:solidFill>
                <a:srgbClr val="339933"/>
              </a:solidFill>
            </a:endParaRPr>
          </a:p>
        </p:txBody>
      </p:sp>
      <p:sp>
        <p:nvSpPr>
          <p:cNvPr id="367630" name="Rectangle 14"/>
          <p:cNvSpPr>
            <a:spLocks noChangeArrowheads="1"/>
          </p:cNvSpPr>
          <p:nvPr/>
        </p:nvSpPr>
        <p:spPr bwMode="auto">
          <a:xfrm>
            <a:off x="5791200" y="5638800"/>
            <a:ext cx="498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 eaLnBrk="0" hangingPunct="0"/>
            <a:r>
              <a:rPr lang="en-US" sz="1800" b="1"/>
              <a:t>8.0</a:t>
            </a:r>
            <a:endParaRPr lang="en-US" b="1"/>
          </a:p>
        </p:txBody>
      </p:sp>
      <p:sp>
        <p:nvSpPr>
          <p:cNvPr id="367632" name="Line 16"/>
          <p:cNvSpPr>
            <a:spLocks noChangeShapeType="1"/>
          </p:cNvSpPr>
          <p:nvPr/>
        </p:nvSpPr>
        <p:spPr bwMode="auto">
          <a:xfrm flipV="1">
            <a:off x="5715000" y="5410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67633" name="Text Box 17"/>
          <p:cNvSpPr txBox="1">
            <a:spLocks noChangeArrowheads="1"/>
          </p:cNvSpPr>
          <p:nvPr/>
        </p:nvSpPr>
        <p:spPr bwMode="auto">
          <a:xfrm>
            <a:off x="457200" y="38100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r-TR"/>
          </a:p>
        </p:txBody>
      </p:sp>
      <p:sp>
        <p:nvSpPr>
          <p:cNvPr id="367634" name="Text Box 18"/>
          <p:cNvSpPr txBox="1">
            <a:spLocks noChangeArrowheads="1"/>
          </p:cNvSpPr>
          <p:nvPr/>
        </p:nvSpPr>
        <p:spPr bwMode="auto">
          <a:xfrm>
            <a:off x="762000" y="2743200"/>
            <a:ext cx="39624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   The Normal distribution is symmetric, so we use the same table even if z-values are negative: </a:t>
            </a:r>
          </a:p>
          <a:p>
            <a:pPr algn="l">
              <a:spcBef>
                <a:spcPct val="50000"/>
              </a:spcBef>
            </a:pPr>
            <a:r>
              <a:rPr lang="en-US"/>
              <a:t>P(7.4 &lt; x &lt; 8) </a:t>
            </a:r>
          </a:p>
          <a:p>
            <a:pPr algn="l">
              <a:spcBef>
                <a:spcPct val="50000"/>
              </a:spcBef>
            </a:pPr>
            <a:r>
              <a:rPr lang="en-US"/>
              <a:t>= P(-0.12 &lt; z &lt; 0)</a:t>
            </a:r>
          </a:p>
          <a:p>
            <a:pPr algn="l">
              <a:spcBef>
                <a:spcPct val="50000"/>
              </a:spcBef>
            </a:pPr>
            <a:r>
              <a:rPr lang="en-US"/>
              <a:t>= </a:t>
            </a:r>
            <a:r>
              <a:rPr lang="en-US">
                <a:solidFill>
                  <a:schemeClr val="hlink"/>
                </a:solidFill>
              </a:rPr>
              <a:t>.0478</a:t>
            </a:r>
          </a:p>
        </p:txBody>
      </p:sp>
      <p:sp>
        <p:nvSpPr>
          <p:cNvPr id="367635" name="Text Box 19"/>
          <p:cNvSpPr txBox="1">
            <a:spLocks noChangeArrowheads="1"/>
          </p:cNvSpPr>
          <p:nvPr/>
        </p:nvSpPr>
        <p:spPr bwMode="auto">
          <a:xfrm>
            <a:off x="7467600" y="11430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  <a:latin typeface="Tahoma" pitchFamily="34" charset="0"/>
              </a:rPr>
              <a:t>(continued)</a:t>
            </a:r>
          </a:p>
        </p:txBody>
      </p:sp>
      <p:sp>
        <p:nvSpPr>
          <p:cNvPr id="367636" name="Rectangle 20"/>
          <p:cNvSpPr>
            <a:spLocks noChangeArrowheads="1"/>
          </p:cNvSpPr>
          <p:nvPr/>
        </p:nvSpPr>
        <p:spPr bwMode="auto">
          <a:xfrm>
            <a:off x="5181600" y="3124200"/>
            <a:ext cx="947738" cy="457200"/>
          </a:xfrm>
          <a:prstGeom prst="rect">
            <a:avLst/>
          </a:prstGeom>
          <a:solidFill>
            <a:srgbClr val="A0F8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.0478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98159AF6-2332-4C92-BF17-AD06885FE572}" type="slidenum">
              <a:rPr lang="en-US"/>
              <a:pPr/>
              <a:t>69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8077200" cy="762000"/>
          </a:xfrm>
        </p:spPr>
        <p:txBody>
          <a:bodyPr/>
          <a:lstStyle/>
          <a:p>
            <a:pPr defTabSz="914400"/>
            <a:r>
              <a:rPr lang="en-US"/>
              <a:t>Normal Probabilities in PHStat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95400" y="1828800"/>
            <a:ext cx="7239000" cy="4038600"/>
          </a:xfrm>
        </p:spPr>
        <p:txBody>
          <a:bodyPr/>
          <a:lstStyle/>
          <a:p>
            <a:pPr marL="0" indent="0" defTabSz="914400"/>
            <a:r>
              <a:rPr lang="en-US" sz="3200"/>
              <a:t>  </a:t>
            </a:r>
            <a:r>
              <a:rPr lang="en-US"/>
              <a:t>We can use Excel and PHStat to quickly</a:t>
            </a:r>
          </a:p>
          <a:p>
            <a:pPr marL="0" indent="0" defTabSz="914400">
              <a:buFont typeface="Wingdings" pitchFamily="2" charset="2"/>
              <a:buNone/>
            </a:pPr>
            <a:r>
              <a:rPr lang="en-US"/>
              <a:t>    generate probabilities for any normal</a:t>
            </a:r>
          </a:p>
          <a:p>
            <a:pPr marL="0" indent="0" defTabSz="914400">
              <a:buFont typeface="Wingdings" pitchFamily="2" charset="2"/>
              <a:buNone/>
            </a:pPr>
            <a:r>
              <a:rPr lang="en-US"/>
              <a:t>    distribution</a:t>
            </a:r>
          </a:p>
          <a:p>
            <a:pPr marL="0" indent="0" defTabSz="914400"/>
            <a:endParaRPr lang="en-US"/>
          </a:p>
          <a:p>
            <a:pPr marL="0" indent="0" defTabSz="914400"/>
            <a:r>
              <a:rPr lang="en-US"/>
              <a:t>  We will find   P(8 &lt; x &lt; 8.6)   when x is</a:t>
            </a:r>
          </a:p>
          <a:p>
            <a:pPr marL="0" indent="0" defTabSz="914400">
              <a:buFont typeface="Wingdings" pitchFamily="2" charset="2"/>
              <a:buNone/>
            </a:pPr>
            <a:r>
              <a:rPr lang="en-US"/>
              <a:t>    normally distributed with mean 8 and</a:t>
            </a:r>
          </a:p>
          <a:p>
            <a:pPr marL="0" indent="0" defTabSz="914400">
              <a:buFont typeface="Wingdings" pitchFamily="2" charset="2"/>
              <a:buNone/>
            </a:pPr>
            <a:r>
              <a:rPr lang="en-US"/>
              <a:t>    standard deviation 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5DA1DFA1-0F40-44B8-8365-808F85C766F1}" type="slidenum">
              <a:rPr lang="en-US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609600"/>
          </a:xfrm>
        </p:spPr>
        <p:txBody>
          <a:bodyPr/>
          <a:lstStyle/>
          <a:p>
            <a:pPr defTabSz="914400"/>
            <a:r>
              <a:rPr lang="en-US" sz="4000"/>
              <a:t>The Binomial Distribution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77200" cy="480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defTabSz="914400"/>
            <a:r>
              <a:rPr lang="en-US" sz="2700">
                <a:solidFill>
                  <a:srgbClr val="000000"/>
                </a:solidFill>
              </a:rPr>
              <a:t>Characteristics of the </a:t>
            </a:r>
            <a:r>
              <a:rPr lang="en-US" sz="2700">
                <a:solidFill>
                  <a:schemeClr val="folHlink"/>
                </a:solidFill>
              </a:rPr>
              <a:t>Binomial Distribution</a:t>
            </a:r>
            <a:r>
              <a:rPr lang="en-US" sz="2700">
                <a:solidFill>
                  <a:srgbClr val="000000"/>
                </a:solidFill>
              </a:rPr>
              <a:t>:</a:t>
            </a:r>
          </a:p>
          <a:p>
            <a:pPr marL="342900" indent="-342900" defTabSz="914400"/>
            <a:endParaRPr lang="en-US" sz="1200">
              <a:solidFill>
                <a:srgbClr val="000000"/>
              </a:solidFill>
            </a:endParaRPr>
          </a:p>
          <a:p>
            <a:pPr marL="742950" lvl="1" indent="-285750" defTabSz="914400"/>
            <a:r>
              <a:rPr lang="en-US" sz="2300">
                <a:solidFill>
                  <a:schemeClr val="bg2"/>
                </a:solidFill>
              </a:rPr>
              <a:t>A trial has </a:t>
            </a:r>
            <a:r>
              <a:rPr lang="en-US" sz="2300">
                <a:solidFill>
                  <a:schemeClr val="folHlink"/>
                </a:solidFill>
              </a:rPr>
              <a:t>only two possible outcomes</a:t>
            </a:r>
            <a:r>
              <a:rPr lang="en-US" sz="2300">
                <a:solidFill>
                  <a:schemeClr val="bg2"/>
                </a:solidFill>
              </a:rPr>
              <a:t> – “success” or “failure”</a:t>
            </a:r>
          </a:p>
          <a:p>
            <a:pPr marL="742950" lvl="1" indent="-285750" defTabSz="914400"/>
            <a:r>
              <a:rPr lang="en-US" sz="2300">
                <a:solidFill>
                  <a:schemeClr val="bg2"/>
                </a:solidFill>
              </a:rPr>
              <a:t>There is a fixed number, n, of </a:t>
            </a:r>
            <a:r>
              <a:rPr lang="en-US" sz="2300">
                <a:solidFill>
                  <a:schemeClr val="folHlink"/>
                </a:solidFill>
              </a:rPr>
              <a:t>identical trials</a:t>
            </a:r>
          </a:p>
          <a:p>
            <a:pPr marL="742950" lvl="1" indent="-285750" defTabSz="914400"/>
            <a:r>
              <a:rPr lang="en-US" sz="2300">
                <a:solidFill>
                  <a:schemeClr val="bg2"/>
                </a:solidFill>
              </a:rPr>
              <a:t>The trials of the experiment are i</a:t>
            </a:r>
            <a:r>
              <a:rPr lang="en-US" sz="2300">
                <a:solidFill>
                  <a:schemeClr val="folHlink"/>
                </a:solidFill>
              </a:rPr>
              <a:t>ndependent</a:t>
            </a:r>
            <a:r>
              <a:rPr lang="en-US" sz="2300">
                <a:solidFill>
                  <a:schemeClr val="bg2"/>
                </a:solidFill>
              </a:rPr>
              <a:t> of each other</a:t>
            </a:r>
          </a:p>
          <a:p>
            <a:pPr marL="742950" lvl="1" indent="-285750" defTabSz="914400"/>
            <a:r>
              <a:rPr lang="en-US" sz="2300">
                <a:solidFill>
                  <a:schemeClr val="bg2"/>
                </a:solidFill>
              </a:rPr>
              <a:t>The </a:t>
            </a:r>
            <a:r>
              <a:rPr lang="en-US" sz="2300">
                <a:solidFill>
                  <a:schemeClr val="folHlink"/>
                </a:solidFill>
              </a:rPr>
              <a:t>probability of a success, p, remains constant</a:t>
            </a:r>
            <a:r>
              <a:rPr lang="en-US" sz="2300">
                <a:solidFill>
                  <a:schemeClr val="bg2"/>
                </a:solidFill>
              </a:rPr>
              <a:t> from trial to trial</a:t>
            </a:r>
          </a:p>
          <a:p>
            <a:pPr marL="742950" lvl="1" indent="-285750" defTabSz="914400"/>
            <a:r>
              <a:rPr lang="en-US" sz="2300">
                <a:solidFill>
                  <a:schemeClr val="bg2"/>
                </a:solidFill>
              </a:rPr>
              <a:t>If p represents the probability of a success, then     </a:t>
            </a:r>
          </a:p>
          <a:p>
            <a:pPr marL="742950" lvl="1" indent="-285750" defTabSz="914400">
              <a:buFont typeface="Wingdings" pitchFamily="2" charset="2"/>
              <a:buNone/>
            </a:pPr>
            <a:r>
              <a:rPr lang="en-US" sz="2300">
                <a:solidFill>
                  <a:schemeClr val="bg2"/>
                </a:solidFill>
              </a:rPr>
              <a:t>	(1-p) = q  is the probability of a failure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7BDF9D78-AB52-45A2-94B9-089E03AFF1EF}" type="slidenum">
              <a:rPr lang="en-US"/>
              <a:pPr/>
              <a:t>70</a:t>
            </a:fld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defTabSz="914400"/>
            <a:r>
              <a:rPr lang="en-US"/>
              <a:t>PHStat Dialogue Box</a:t>
            </a:r>
          </a:p>
        </p:txBody>
      </p:sp>
      <p:pic>
        <p:nvPicPr>
          <p:cNvPr id="345093" name="Picture 5" descr="5-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5638800" cy="32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5094" name="Picture 6" descr="5-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05200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5095" name="Line 7"/>
          <p:cNvSpPr>
            <a:spLocks noChangeShapeType="1"/>
          </p:cNvSpPr>
          <p:nvPr/>
        </p:nvSpPr>
        <p:spPr bwMode="auto">
          <a:xfrm>
            <a:off x="5943600" y="31242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45096" name="Line 8"/>
          <p:cNvSpPr>
            <a:spLocks noChangeShapeType="1"/>
          </p:cNvSpPr>
          <p:nvPr/>
        </p:nvSpPr>
        <p:spPr bwMode="auto">
          <a:xfrm>
            <a:off x="7315200" y="3124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45097" name="Text Box 9"/>
          <p:cNvSpPr txBox="1">
            <a:spLocks noChangeArrowheads="1"/>
          </p:cNvSpPr>
          <p:nvPr/>
        </p:nvSpPr>
        <p:spPr bwMode="auto">
          <a:xfrm>
            <a:off x="2209800" y="5486400"/>
            <a:ext cx="3200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desired options and enter values</a:t>
            </a:r>
          </a:p>
        </p:txBody>
      </p:sp>
      <p:sp>
        <p:nvSpPr>
          <p:cNvPr id="345098" name="Line 10"/>
          <p:cNvSpPr>
            <a:spLocks noChangeShapeType="1"/>
          </p:cNvSpPr>
          <p:nvPr/>
        </p:nvSpPr>
        <p:spPr bwMode="auto">
          <a:xfrm flipV="1">
            <a:off x="5410200" y="5105400"/>
            <a:ext cx="9144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2D51F4D1-2A8B-48A3-A7A7-F191C3AD09C9}" type="slidenum">
              <a:rPr lang="en-US"/>
              <a:pPr/>
              <a:t>71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81000"/>
            <a:ext cx="6781800" cy="838200"/>
          </a:xfrm>
        </p:spPr>
        <p:txBody>
          <a:bodyPr/>
          <a:lstStyle/>
          <a:p>
            <a:pPr defTabSz="914400"/>
            <a:r>
              <a:rPr lang="en-US"/>
              <a:t>PHStat Output</a:t>
            </a:r>
          </a:p>
        </p:txBody>
      </p:sp>
      <p:pic>
        <p:nvPicPr>
          <p:cNvPr id="348164" name="Picture 4" descr="5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8382000" cy="388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165" name="Oval 5"/>
          <p:cNvSpPr>
            <a:spLocks noChangeArrowheads="1"/>
          </p:cNvSpPr>
          <p:nvPr/>
        </p:nvSpPr>
        <p:spPr bwMode="auto">
          <a:xfrm>
            <a:off x="4267200" y="3886200"/>
            <a:ext cx="4572000" cy="2209800"/>
          </a:xfrm>
          <a:prstGeom prst="ellipse">
            <a:avLst/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5E68FD22-58A4-4572-8561-C3F133A080AE}" type="slidenum">
              <a:rPr lang="en-US"/>
              <a:pPr/>
              <a:t>72</a:t>
            </a:fld>
            <a:endParaRPr lang="en-US"/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261122" name="Line 2"/>
          <p:cNvSpPr>
            <a:spLocks noChangeShapeType="1"/>
          </p:cNvSpPr>
          <p:nvPr/>
        </p:nvSpPr>
        <p:spPr bwMode="auto">
          <a:xfrm>
            <a:off x="5257800" y="3962400"/>
            <a:ext cx="0" cy="198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61123" name="Line 3"/>
          <p:cNvSpPr>
            <a:spLocks noChangeShapeType="1"/>
          </p:cNvSpPr>
          <p:nvPr/>
        </p:nvSpPr>
        <p:spPr bwMode="auto">
          <a:xfrm flipH="1">
            <a:off x="5257800" y="5257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61124" name="Line 4"/>
          <p:cNvSpPr>
            <a:spLocks noChangeShapeType="1"/>
          </p:cNvSpPr>
          <p:nvPr/>
        </p:nvSpPr>
        <p:spPr bwMode="auto">
          <a:xfrm flipH="1">
            <a:off x="5257800" y="59436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61125" name="Line 5"/>
          <p:cNvSpPr>
            <a:spLocks noChangeShapeType="1"/>
          </p:cNvSpPr>
          <p:nvPr/>
        </p:nvSpPr>
        <p:spPr bwMode="auto">
          <a:xfrm>
            <a:off x="-2057400" y="50292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61126" name="Line 6"/>
          <p:cNvSpPr>
            <a:spLocks noChangeShapeType="1"/>
          </p:cNvSpPr>
          <p:nvPr/>
        </p:nvSpPr>
        <p:spPr bwMode="auto">
          <a:xfrm>
            <a:off x="-2057400" y="36576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61127" name="Line 7"/>
          <p:cNvSpPr>
            <a:spLocks noChangeShapeType="1"/>
          </p:cNvSpPr>
          <p:nvPr/>
        </p:nvSpPr>
        <p:spPr bwMode="auto">
          <a:xfrm>
            <a:off x="6248400" y="2590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61128" name="Rectangle 8"/>
          <p:cNvSpPr>
            <a:spLocks noChangeArrowheads="1"/>
          </p:cNvSpPr>
          <p:nvPr/>
        </p:nvSpPr>
        <p:spPr bwMode="auto">
          <a:xfrm>
            <a:off x="457200" y="533400"/>
            <a:ext cx="82486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61129" name="Rectangle 9"/>
          <p:cNvSpPr>
            <a:spLocks noChangeArrowheads="1"/>
          </p:cNvSpPr>
          <p:nvPr/>
        </p:nvSpPr>
        <p:spPr bwMode="auto">
          <a:xfrm>
            <a:off x="1524000" y="457200"/>
            <a:ext cx="704532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4000">
                <a:solidFill>
                  <a:schemeClr val="tx2"/>
                </a:solidFill>
              </a:rPr>
              <a:t>The Uniform Distribution</a:t>
            </a:r>
          </a:p>
        </p:txBody>
      </p:sp>
      <p:sp>
        <p:nvSpPr>
          <p:cNvPr id="261130" name="Rectangle 10"/>
          <p:cNvSpPr>
            <a:spLocks noChangeArrowheads="1"/>
          </p:cNvSpPr>
          <p:nvPr/>
        </p:nvSpPr>
        <p:spPr bwMode="auto">
          <a:xfrm>
            <a:off x="5105400" y="2743200"/>
            <a:ext cx="2209800" cy="1196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b="1"/>
              <a:t>Continuous</a:t>
            </a:r>
            <a:r>
              <a:rPr lang="en-US"/>
              <a:t> </a:t>
            </a:r>
          </a:p>
          <a:p>
            <a:pPr eaLnBrk="0" hangingPunct="0"/>
            <a:r>
              <a:rPr lang="en-US"/>
              <a:t>Probability Distributions</a:t>
            </a:r>
          </a:p>
        </p:txBody>
      </p:sp>
      <p:sp>
        <p:nvSpPr>
          <p:cNvPr id="261131" name="Line 11"/>
          <p:cNvSpPr>
            <a:spLocks noChangeShapeType="1"/>
          </p:cNvSpPr>
          <p:nvPr/>
        </p:nvSpPr>
        <p:spPr bwMode="auto">
          <a:xfrm>
            <a:off x="4343400" y="2590800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61132" name="Line 12"/>
          <p:cNvSpPr>
            <a:spLocks noChangeShapeType="1"/>
          </p:cNvSpPr>
          <p:nvPr/>
        </p:nvSpPr>
        <p:spPr bwMode="auto">
          <a:xfrm>
            <a:off x="4343400" y="2438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61133" name="Rectangle 13"/>
          <p:cNvSpPr>
            <a:spLocks noChangeArrowheads="1"/>
          </p:cNvSpPr>
          <p:nvPr/>
        </p:nvSpPr>
        <p:spPr bwMode="auto">
          <a:xfrm>
            <a:off x="3276600" y="1600200"/>
            <a:ext cx="2286000" cy="831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DE0B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Probability Distributions</a:t>
            </a:r>
          </a:p>
        </p:txBody>
      </p:sp>
      <p:sp>
        <p:nvSpPr>
          <p:cNvPr id="261134" name="Line 14"/>
          <p:cNvSpPr>
            <a:spLocks noChangeShapeType="1"/>
          </p:cNvSpPr>
          <p:nvPr/>
        </p:nvSpPr>
        <p:spPr bwMode="auto">
          <a:xfrm flipH="1">
            <a:off x="5257800" y="4572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61135" name="Line 15"/>
          <p:cNvSpPr>
            <a:spLocks noChangeShapeType="1"/>
          </p:cNvSpPr>
          <p:nvPr/>
        </p:nvSpPr>
        <p:spPr bwMode="auto">
          <a:xfrm>
            <a:off x="-2057400" y="43434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61136" name="Rectangle 16"/>
          <p:cNvSpPr>
            <a:spLocks noChangeArrowheads="1"/>
          </p:cNvSpPr>
          <p:nvPr/>
        </p:nvSpPr>
        <p:spPr bwMode="auto">
          <a:xfrm>
            <a:off x="5486400" y="4343400"/>
            <a:ext cx="1676400" cy="466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/>
              <a:t>Normal</a:t>
            </a:r>
          </a:p>
        </p:txBody>
      </p:sp>
      <p:sp>
        <p:nvSpPr>
          <p:cNvPr id="261137" name="Rectangle 17"/>
          <p:cNvSpPr>
            <a:spLocks noChangeArrowheads="1"/>
          </p:cNvSpPr>
          <p:nvPr/>
        </p:nvSpPr>
        <p:spPr bwMode="auto">
          <a:xfrm>
            <a:off x="5486400" y="5029200"/>
            <a:ext cx="1676400" cy="466725"/>
          </a:xfrm>
          <a:prstGeom prst="rect">
            <a:avLst/>
          </a:prstGeom>
          <a:solidFill>
            <a:srgbClr val="FCFF9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/>
              <a:t>Uniform</a:t>
            </a:r>
          </a:p>
        </p:txBody>
      </p:sp>
      <p:sp>
        <p:nvSpPr>
          <p:cNvPr id="261138" name="Rectangle 18"/>
          <p:cNvSpPr>
            <a:spLocks noChangeArrowheads="1"/>
          </p:cNvSpPr>
          <p:nvPr/>
        </p:nvSpPr>
        <p:spPr bwMode="auto">
          <a:xfrm>
            <a:off x="5486400" y="5715000"/>
            <a:ext cx="1981200" cy="466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/>
              <a:t>Exponential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041AB691-7DE3-49A2-8F09-F80822E7DEF0}" type="slidenum">
              <a:rPr lang="en-US"/>
              <a:pPr/>
              <a:t>73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Uniform Distribution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209800"/>
            <a:ext cx="7010400" cy="2438400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sz="3200"/>
              <a:t>The </a:t>
            </a:r>
            <a:r>
              <a:rPr lang="en-US" sz="3200">
                <a:solidFill>
                  <a:schemeClr val="folHlink"/>
                </a:solidFill>
              </a:rPr>
              <a:t>uniform distribution</a:t>
            </a:r>
            <a:r>
              <a:rPr lang="en-US" sz="3200"/>
              <a:t> is a probability distribution that has </a:t>
            </a:r>
            <a:r>
              <a:rPr lang="en-US" sz="3200">
                <a:solidFill>
                  <a:schemeClr val="folHlink"/>
                </a:solidFill>
              </a:rPr>
              <a:t>equal probabilities</a:t>
            </a:r>
            <a:r>
              <a:rPr lang="en-US" sz="3200"/>
              <a:t> for all possible outcomes of the random variable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DE634C95-5BB2-47DA-BAC7-D3149790F482}" type="slidenum">
              <a:rPr lang="en-US"/>
              <a:pPr/>
              <a:t>74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269323" name="Rectangle 11"/>
          <p:cNvSpPr>
            <a:spLocks noChangeArrowheads="1"/>
          </p:cNvSpPr>
          <p:nvPr/>
        </p:nvSpPr>
        <p:spPr bwMode="auto">
          <a:xfrm>
            <a:off x="1981200" y="2286000"/>
            <a:ext cx="5029200" cy="2209800"/>
          </a:xfrm>
          <a:prstGeom prst="rect">
            <a:avLst/>
          </a:prstGeom>
          <a:solidFill>
            <a:srgbClr val="FFFFC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69316" name="Rectangle 4"/>
          <p:cNvSpPr>
            <a:spLocks noChangeArrowheads="1"/>
          </p:cNvSpPr>
          <p:nvPr/>
        </p:nvSpPr>
        <p:spPr bwMode="auto">
          <a:xfrm>
            <a:off x="1219200" y="1676400"/>
            <a:ext cx="5186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The Continuous Uniform Distribution:</a:t>
            </a:r>
          </a:p>
        </p:txBody>
      </p:sp>
      <p:graphicFrame>
        <p:nvGraphicFramePr>
          <p:cNvPr id="269317" name="Object 5"/>
          <p:cNvGraphicFramePr>
            <a:graphicFrameLocks noChangeAspect="1"/>
          </p:cNvGraphicFramePr>
          <p:nvPr/>
        </p:nvGraphicFramePr>
        <p:xfrm>
          <a:off x="3581400" y="2362200"/>
          <a:ext cx="3297238" cy="199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29" name="Equation" r:id="rId3" imgW="1257120" imgH="761760" progId="Equation.3">
                  <p:embed/>
                </p:oleObj>
              </mc:Choice>
              <mc:Fallback>
                <p:oleObj name="Equation" r:id="rId3" imgW="1257120" imgH="7617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362200"/>
                        <a:ext cx="3297238" cy="199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318" name="Rectangle 6"/>
          <p:cNvSpPr>
            <a:spLocks noChangeArrowheads="1"/>
          </p:cNvSpPr>
          <p:nvPr/>
        </p:nvSpPr>
        <p:spPr bwMode="auto">
          <a:xfrm>
            <a:off x="1752600" y="4724400"/>
            <a:ext cx="63246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/>
          <a:p>
            <a:pPr marL="320675" indent="-320675" algn="l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700"/>
              <a:t>where</a:t>
            </a:r>
          </a:p>
          <a:p>
            <a:pPr marL="320675" indent="-320675" algn="l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700"/>
              <a:t>	f(x) = value of the density function at any x value</a:t>
            </a:r>
          </a:p>
          <a:p>
            <a:pPr marL="320675" indent="-320675" algn="l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700"/>
              <a:t>	a = lower limit of the interval</a:t>
            </a:r>
          </a:p>
          <a:p>
            <a:pPr marL="320675" indent="-320675" algn="l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700"/>
              <a:t>	b = upper limit of the interval</a:t>
            </a:r>
          </a:p>
        </p:txBody>
      </p:sp>
      <p:sp>
        <p:nvSpPr>
          <p:cNvPr id="269319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The Uniform Distribution</a:t>
            </a:r>
          </a:p>
        </p:txBody>
      </p:sp>
      <p:sp>
        <p:nvSpPr>
          <p:cNvPr id="269320" name="Text Box 8"/>
          <p:cNvSpPr txBox="1">
            <a:spLocks noChangeArrowheads="1"/>
          </p:cNvSpPr>
          <p:nvPr/>
        </p:nvSpPr>
        <p:spPr bwMode="auto">
          <a:xfrm>
            <a:off x="7543800" y="1143000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  <a:latin typeface="Tahoma" pitchFamily="34" charset="0"/>
              </a:rPr>
              <a:t>(continued)</a:t>
            </a:r>
          </a:p>
        </p:txBody>
      </p:sp>
      <p:sp>
        <p:nvSpPr>
          <p:cNvPr id="269321" name="AutoShape 9"/>
          <p:cNvSpPr>
            <a:spLocks/>
          </p:cNvSpPr>
          <p:nvPr/>
        </p:nvSpPr>
        <p:spPr bwMode="auto">
          <a:xfrm>
            <a:off x="3429000" y="2514600"/>
            <a:ext cx="228600" cy="1828800"/>
          </a:xfrm>
          <a:prstGeom prst="leftBrace">
            <a:avLst>
              <a:gd name="adj1" fmla="val 66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69322" name="Text Box 10"/>
          <p:cNvSpPr txBox="1">
            <a:spLocks noChangeArrowheads="1"/>
          </p:cNvSpPr>
          <p:nvPr/>
        </p:nvSpPr>
        <p:spPr bwMode="auto">
          <a:xfrm>
            <a:off x="2133600" y="32004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f(x) =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A041F9C4-2122-4322-8488-B232CE41C7DA}" type="slidenum">
              <a:rPr lang="en-US"/>
              <a:pPr/>
              <a:t>75</a:t>
            </a:fld>
            <a:endParaRPr lang="en-US"/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209940" name="Rectangle 20"/>
          <p:cNvSpPr>
            <a:spLocks noChangeArrowheads="1"/>
          </p:cNvSpPr>
          <p:nvPr/>
        </p:nvSpPr>
        <p:spPr bwMode="auto">
          <a:xfrm>
            <a:off x="1905000" y="2819400"/>
            <a:ext cx="5334000" cy="914400"/>
          </a:xfrm>
          <a:prstGeom prst="rect">
            <a:avLst/>
          </a:prstGeom>
          <a:solidFill>
            <a:srgbClr val="FFFFC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772400" cy="762000"/>
          </a:xfrm>
        </p:spPr>
        <p:txBody>
          <a:bodyPr/>
          <a:lstStyle/>
          <a:p>
            <a:pPr defTabSz="914400"/>
            <a:r>
              <a:rPr lang="en-US"/>
              <a:t>Uniform Distribution</a:t>
            </a:r>
          </a:p>
        </p:txBody>
      </p:sp>
      <p:sp>
        <p:nvSpPr>
          <p:cNvPr id="209923" name="Text Box 3"/>
          <p:cNvSpPr txBox="1">
            <a:spLocks noChangeArrowheads="1"/>
          </p:cNvSpPr>
          <p:nvPr/>
        </p:nvSpPr>
        <p:spPr bwMode="auto">
          <a:xfrm>
            <a:off x="1295400" y="1676400"/>
            <a:ext cx="69342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800">
                <a:solidFill>
                  <a:schemeClr val="folHlink"/>
                </a:solidFill>
              </a:rPr>
              <a:t>Example:</a:t>
            </a:r>
            <a:r>
              <a:rPr lang="en-US" sz="2800"/>
              <a:t> Uniform Probability Distribution</a:t>
            </a:r>
          </a:p>
          <a:p>
            <a:pPr algn="l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800"/>
              <a:t>	       Over the range   2 ≤ x ≤ 6:</a:t>
            </a:r>
            <a:endParaRPr lang="en-US"/>
          </a:p>
        </p:txBody>
      </p:sp>
      <p:sp>
        <p:nvSpPr>
          <p:cNvPr id="209926" name="Line 6"/>
          <p:cNvSpPr>
            <a:spLocks noChangeShapeType="1"/>
          </p:cNvSpPr>
          <p:nvPr/>
        </p:nvSpPr>
        <p:spPr bwMode="auto">
          <a:xfrm flipH="1">
            <a:off x="2819400" y="4419600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9927" name="Line 7"/>
          <p:cNvSpPr>
            <a:spLocks noChangeShapeType="1"/>
          </p:cNvSpPr>
          <p:nvPr/>
        </p:nvSpPr>
        <p:spPr bwMode="auto">
          <a:xfrm>
            <a:off x="2819400" y="5638800"/>
            <a:ext cx="411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9928" name="Rectangle 8"/>
          <p:cNvSpPr>
            <a:spLocks noChangeArrowheads="1"/>
          </p:cNvSpPr>
          <p:nvPr/>
        </p:nvSpPr>
        <p:spPr bwMode="auto">
          <a:xfrm>
            <a:off x="3657600" y="4876800"/>
            <a:ext cx="2438400" cy="762000"/>
          </a:xfrm>
          <a:prstGeom prst="rect">
            <a:avLst/>
          </a:prstGeom>
          <a:solidFill>
            <a:srgbClr val="A0C7FC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9929" name="Text Box 9"/>
          <p:cNvSpPr txBox="1">
            <a:spLocks noChangeArrowheads="1"/>
          </p:cNvSpPr>
          <p:nvPr/>
        </p:nvSpPr>
        <p:spPr bwMode="auto">
          <a:xfrm>
            <a:off x="3505200" y="5638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209930" name="Text Box 10"/>
          <p:cNvSpPr txBox="1">
            <a:spLocks noChangeArrowheads="1"/>
          </p:cNvSpPr>
          <p:nvPr/>
        </p:nvSpPr>
        <p:spPr bwMode="auto">
          <a:xfrm>
            <a:off x="5867400" y="5638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209931" name="Text Box 11"/>
          <p:cNvSpPr txBox="1">
            <a:spLocks noChangeArrowheads="1"/>
          </p:cNvSpPr>
          <p:nvPr/>
        </p:nvSpPr>
        <p:spPr bwMode="auto">
          <a:xfrm>
            <a:off x="2209800" y="45720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.25</a:t>
            </a:r>
          </a:p>
        </p:txBody>
      </p:sp>
      <p:sp>
        <p:nvSpPr>
          <p:cNvPr id="209932" name="Line 12"/>
          <p:cNvSpPr>
            <a:spLocks noChangeShapeType="1"/>
          </p:cNvSpPr>
          <p:nvPr/>
        </p:nvSpPr>
        <p:spPr bwMode="auto">
          <a:xfrm>
            <a:off x="2743200" y="48768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9934" name="Text Box 14"/>
          <p:cNvSpPr txBox="1">
            <a:spLocks noChangeArrowheads="1"/>
          </p:cNvSpPr>
          <p:nvPr/>
        </p:nvSpPr>
        <p:spPr bwMode="auto">
          <a:xfrm>
            <a:off x="2057400" y="3048000"/>
            <a:ext cx="6483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/>
              <a:t>f(x) =           = .25   for  2 </a:t>
            </a:r>
            <a:r>
              <a:rPr lang="en-US" sz="2800">
                <a:cs typeface="Arial" pitchFamily="34" charset="0"/>
              </a:rPr>
              <a:t>≤ x ≤ 6</a:t>
            </a:r>
          </a:p>
        </p:txBody>
      </p:sp>
      <p:sp>
        <p:nvSpPr>
          <p:cNvPr id="209935" name="Text Box 15"/>
          <p:cNvSpPr txBox="1">
            <a:spLocks noChangeArrowheads="1"/>
          </p:cNvSpPr>
          <p:nvPr/>
        </p:nvSpPr>
        <p:spPr bwMode="auto">
          <a:xfrm>
            <a:off x="3048000" y="32004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/>
              <a:t>6 - 2</a:t>
            </a:r>
          </a:p>
        </p:txBody>
      </p:sp>
      <p:sp>
        <p:nvSpPr>
          <p:cNvPr id="209936" name="Text Box 16"/>
          <p:cNvSpPr txBox="1">
            <a:spLocks noChangeArrowheads="1"/>
          </p:cNvSpPr>
          <p:nvPr/>
        </p:nvSpPr>
        <p:spPr bwMode="auto">
          <a:xfrm>
            <a:off x="3276600" y="2819400"/>
            <a:ext cx="450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1</a:t>
            </a:r>
          </a:p>
        </p:txBody>
      </p:sp>
      <p:sp>
        <p:nvSpPr>
          <p:cNvPr id="209937" name="Line 17"/>
          <p:cNvSpPr>
            <a:spLocks noChangeShapeType="1"/>
          </p:cNvSpPr>
          <p:nvPr/>
        </p:nvSpPr>
        <p:spPr bwMode="auto">
          <a:xfrm>
            <a:off x="3124200" y="3276600"/>
            <a:ext cx="7207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9938" name="Text Box 18"/>
          <p:cNvSpPr txBox="1">
            <a:spLocks noChangeArrowheads="1"/>
          </p:cNvSpPr>
          <p:nvPr/>
        </p:nvSpPr>
        <p:spPr bwMode="auto">
          <a:xfrm>
            <a:off x="6858000" y="5562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209939" name="Text Box 19"/>
          <p:cNvSpPr txBox="1">
            <a:spLocks noChangeArrowheads="1"/>
          </p:cNvSpPr>
          <p:nvPr/>
        </p:nvSpPr>
        <p:spPr bwMode="auto">
          <a:xfrm>
            <a:off x="2209800" y="3962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f(x)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7288E84F-0008-4C3D-B019-4EFB0292EB04}" type="slidenum">
              <a:rPr lang="en-US"/>
              <a:pPr/>
              <a:t>76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Summary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153400" cy="453231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/>
              <a:t>Reviewed key discrete distributions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/>
              <a:t>  binomial, poisson, hypergeometric</a:t>
            </a:r>
          </a:p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en-US"/>
              <a:t>Reviewed key continuous distributions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/>
              <a:t> 	normal, uniform, exponential</a:t>
            </a:r>
          </a:p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en-US"/>
              <a:t>Found probabilities using formulas and tables</a:t>
            </a:r>
          </a:p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en-US"/>
              <a:t>Recognized when to apply different distributions </a:t>
            </a:r>
          </a:p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en-US"/>
              <a:t>Applied distributions to decision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317F0C4F-954D-4A9E-9F76-B8BE63EB8810}" type="slidenum">
              <a:rPr lang="en-US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7391400" cy="762000"/>
          </a:xfrm>
        </p:spPr>
        <p:txBody>
          <a:bodyPr/>
          <a:lstStyle/>
          <a:p>
            <a:pPr defTabSz="914400"/>
            <a:r>
              <a:rPr lang="en-US"/>
              <a:t>Binomial Distribution Settings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7391400" cy="434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defTabSz="914400">
              <a:spcBef>
                <a:spcPct val="40000"/>
              </a:spcBef>
            </a:pPr>
            <a:r>
              <a:rPr lang="en-US">
                <a:solidFill>
                  <a:schemeClr val="bg2"/>
                </a:solidFill>
              </a:rPr>
              <a:t>A manufacturing plant labels items as either defective or acceptable</a:t>
            </a:r>
          </a:p>
          <a:p>
            <a:pPr marL="342900" indent="-342900" defTabSz="914400">
              <a:spcBef>
                <a:spcPct val="40000"/>
              </a:spcBef>
            </a:pPr>
            <a:r>
              <a:rPr lang="en-US">
                <a:solidFill>
                  <a:schemeClr val="bg2"/>
                </a:solidFill>
              </a:rPr>
              <a:t>A firm bidding for a contract will either get the contract or not</a:t>
            </a:r>
          </a:p>
          <a:p>
            <a:pPr marL="342900" indent="-342900" defTabSz="914400">
              <a:spcBef>
                <a:spcPct val="40000"/>
              </a:spcBef>
            </a:pPr>
            <a:r>
              <a:rPr lang="en-US">
                <a:solidFill>
                  <a:schemeClr val="bg2"/>
                </a:solidFill>
              </a:rPr>
              <a:t>A marketing research firm receives survey responses of “yes I will buy” or “no I will not”</a:t>
            </a:r>
          </a:p>
          <a:p>
            <a:pPr marL="342900" indent="-342900" defTabSz="914400">
              <a:spcBef>
                <a:spcPct val="40000"/>
              </a:spcBef>
            </a:pPr>
            <a:r>
              <a:rPr lang="en-US">
                <a:solidFill>
                  <a:schemeClr val="bg2"/>
                </a:solidFill>
              </a:rPr>
              <a:t>New job applicants either accept the offer or reject 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 5-</a:t>
            </a:r>
            <a:fld id="{621EF976-D527-4ADC-BA4B-15CFAB724DF0}" type="slidenum">
              <a:rPr lang="en-US"/>
              <a:pPr/>
              <a:t>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Course In Business Statistics, 4th © 2006 Prentice-Hall, Inc.</a:t>
            </a:r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793038" cy="762000"/>
          </a:xfrm>
        </p:spPr>
        <p:txBody>
          <a:bodyPr/>
          <a:lstStyle/>
          <a:p>
            <a:r>
              <a:rPr lang="en-US"/>
              <a:t>Counting Rule for Combinations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077200" cy="1371600"/>
          </a:xfrm>
        </p:spPr>
        <p:txBody>
          <a:bodyPr/>
          <a:lstStyle/>
          <a:p>
            <a:r>
              <a:rPr lang="en-US" sz="2700"/>
              <a:t>A </a:t>
            </a:r>
            <a:r>
              <a:rPr lang="en-US" sz="2700">
                <a:solidFill>
                  <a:schemeClr val="folHlink"/>
                </a:solidFill>
              </a:rPr>
              <a:t>combination</a:t>
            </a:r>
            <a:r>
              <a:rPr lang="en-US" sz="2700"/>
              <a:t> is an outcome of an experiment where x objects are selected from a group of n objects</a:t>
            </a:r>
          </a:p>
        </p:txBody>
      </p:sp>
      <p:graphicFrame>
        <p:nvGraphicFramePr>
          <p:cNvPr id="227332" name="Object 4"/>
          <p:cNvGraphicFramePr>
            <a:graphicFrameLocks noChangeAspect="1"/>
          </p:cNvGraphicFramePr>
          <p:nvPr/>
        </p:nvGraphicFramePr>
        <p:xfrm>
          <a:off x="2778125" y="2857500"/>
          <a:ext cx="313055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39" name="Equation" r:id="rId3" imgW="977760" imgH="419040" progId="Equation.3">
                  <p:embed/>
                </p:oleObj>
              </mc:Choice>
              <mc:Fallback>
                <p:oleObj name="Equation" r:id="rId3" imgW="9777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25" y="2857500"/>
                        <a:ext cx="3130550" cy="1343025"/>
                      </a:xfrm>
                      <a:prstGeom prst="rect">
                        <a:avLst/>
                      </a:prstGeom>
                      <a:solidFill>
                        <a:srgbClr val="FFFFC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33" name="Rectangle 5"/>
          <p:cNvSpPr>
            <a:spLocks noChangeArrowheads="1"/>
          </p:cNvSpPr>
          <p:nvPr/>
        </p:nvSpPr>
        <p:spPr bwMode="auto">
          <a:xfrm>
            <a:off x="1447800" y="4572000"/>
            <a:ext cx="5638800" cy="152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40000"/>
              </a:spcBef>
            </a:pPr>
            <a:r>
              <a:rPr lang="en-US" sz="2000"/>
              <a:t>          where:</a:t>
            </a:r>
            <a:endParaRPr lang="en-US" sz="2000" i="1"/>
          </a:p>
          <a:p>
            <a:pPr algn="l">
              <a:lnSpc>
                <a:spcPct val="50000"/>
              </a:lnSpc>
              <a:spcBef>
                <a:spcPct val="40000"/>
              </a:spcBef>
            </a:pPr>
            <a:r>
              <a:rPr lang="en-US" sz="2000"/>
              <a:t>		n! =n(n - 1)(n - 2) . . . (2)(1)</a:t>
            </a:r>
          </a:p>
          <a:p>
            <a:pPr algn="l">
              <a:spcBef>
                <a:spcPct val="40000"/>
              </a:spcBef>
            </a:pPr>
            <a:r>
              <a:rPr lang="en-US" sz="2000"/>
              <a:t>		x! = x(x - 1)(x - 2) . . . (2)(1)</a:t>
            </a:r>
          </a:p>
          <a:p>
            <a:pPr algn="l">
              <a:spcBef>
                <a:spcPct val="40000"/>
              </a:spcBef>
            </a:pPr>
            <a:r>
              <a:rPr lang="en-US" sz="2000"/>
              <a:t>	 	0! = 1  </a:t>
            </a:r>
            <a:r>
              <a:rPr lang="en-US" sz="1600"/>
              <a:t>(by definition)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nHall1">
  <a:themeElements>
    <a:clrScheme name="PrenHall1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PrenHall1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renHall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Hall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Hall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1782</TotalTime>
  <Pages>20</Pages>
  <Words>4359</Words>
  <Application>Microsoft Office PowerPoint</Application>
  <PresentationFormat>On-screen Show (4:3)</PresentationFormat>
  <Paragraphs>1022</Paragraphs>
  <Slides>76</Slides>
  <Notes>16</Notes>
  <HiddenSlides>16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76</vt:i4>
      </vt:variant>
    </vt:vector>
  </HeadingPairs>
  <TitlesOfParts>
    <vt:vector size="87" baseType="lpstr">
      <vt:lpstr>Arial</vt:lpstr>
      <vt:lpstr>Wingdings</vt:lpstr>
      <vt:lpstr>Symbol</vt:lpstr>
      <vt:lpstr>Tahoma</vt:lpstr>
      <vt:lpstr>Times New Roman</vt:lpstr>
      <vt:lpstr>Cambria Math</vt:lpstr>
      <vt:lpstr>PrenHall1</vt:lpstr>
      <vt:lpstr>Equation</vt:lpstr>
      <vt:lpstr>Chart</vt:lpstr>
      <vt:lpstr>Worksheet</vt:lpstr>
      <vt:lpstr>Document</vt:lpstr>
      <vt:lpstr>Chapter 5 Discrete and Continuous  Probability Distributions</vt:lpstr>
      <vt:lpstr>Chapter Goals</vt:lpstr>
      <vt:lpstr>PowerPoint Presentation</vt:lpstr>
      <vt:lpstr>Discrete Probability Distributions</vt:lpstr>
      <vt:lpstr>Continuous Probability Distributions</vt:lpstr>
      <vt:lpstr>PowerPoint Presentation</vt:lpstr>
      <vt:lpstr>The Binomial Distribution</vt:lpstr>
      <vt:lpstr>Binomial Distribution Settings</vt:lpstr>
      <vt:lpstr>Counting Rule for Combinations</vt:lpstr>
      <vt:lpstr>Binomial Distribution Formula</vt:lpstr>
      <vt:lpstr>Binomial Distribution</vt:lpstr>
      <vt:lpstr>Binomial Distribution Characteristics</vt:lpstr>
      <vt:lpstr>Binomial Characteristics</vt:lpstr>
      <vt:lpstr>Using Binomial Tables</vt:lpstr>
      <vt:lpstr>Using PHStat</vt:lpstr>
      <vt:lpstr>Using PHStat</vt:lpstr>
      <vt:lpstr>PHStat Output</vt:lpstr>
      <vt:lpstr>PowerPoint Presentation</vt:lpstr>
      <vt:lpstr>The Hypergeometric Distribution</vt:lpstr>
      <vt:lpstr>Hypergeometric Distribution Formula</vt:lpstr>
      <vt:lpstr>Hypergeometric Distribution Formula</vt:lpstr>
      <vt:lpstr>Hypergeometric Distribution  in PHStat</vt:lpstr>
      <vt:lpstr>Hypergeometric Distribution  in PHStat</vt:lpstr>
      <vt:lpstr>PowerPoint Presentation</vt:lpstr>
      <vt:lpstr>The Poisson Distribution</vt:lpstr>
      <vt:lpstr>The Poisson Distribution</vt:lpstr>
      <vt:lpstr>The Poisson Distribution</vt:lpstr>
      <vt:lpstr>The Poisson Distribution</vt:lpstr>
      <vt:lpstr>Poisson Distribution Formula</vt:lpstr>
      <vt:lpstr>Poisson Distribution Characteristics</vt:lpstr>
      <vt:lpstr>Using Poisson Tables</vt:lpstr>
      <vt:lpstr>Graph of Poisson Probabilities</vt:lpstr>
      <vt:lpstr>Poisson Distribution Shape</vt:lpstr>
      <vt:lpstr>Example 1 for Poisson Distrbution</vt:lpstr>
      <vt:lpstr>Example 2 for Poisson Distrbution</vt:lpstr>
      <vt:lpstr>PowerPoint Presentation</vt:lpstr>
      <vt:lpstr>The Exponential Distribution</vt:lpstr>
      <vt:lpstr>The Exponential Distribution</vt:lpstr>
      <vt:lpstr>Exponential Distribution</vt:lpstr>
      <vt:lpstr>Example</vt:lpstr>
      <vt:lpstr>PowerPoint Presentation</vt:lpstr>
      <vt:lpstr>The Famous Normal Distribution</vt:lpstr>
      <vt:lpstr>The Famous Normal Distribution</vt:lpstr>
      <vt:lpstr>The Normal Distribution</vt:lpstr>
      <vt:lpstr>PowerPoint Presentation</vt:lpstr>
      <vt:lpstr>The Normal Distribution Shape</vt:lpstr>
      <vt:lpstr>Finding Normal Probabilities  </vt:lpstr>
      <vt:lpstr>Probability as  Area Under the Curve</vt:lpstr>
      <vt:lpstr>Empirical Rules</vt:lpstr>
      <vt:lpstr>The Empirical Rule</vt:lpstr>
      <vt:lpstr>Importance of the Rule</vt:lpstr>
      <vt:lpstr>The Standard Normal Distribution</vt:lpstr>
      <vt:lpstr>The Standard Normal</vt:lpstr>
      <vt:lpstr>Translation to the Standard Normal Distribution</vt:lpstr>
      <vt:lpstr>Example</vt:lpstr>
      <vt:lpstr>Comparing  x  and  z  units</vt:lpstr>
      <vt:lpstr>The Standard Normal Table</vt:lpstr>
      <vt:lpstr>The Standard Normal Table</vt:lpstr>
      <vt:lpstr>General Procedure for Finding Probabilities</vt:lpstr>
      <vt:lpstr>Z Table example</vt:lpstr>
      <vt:lpstr>Z Table example</vt:lpstr>
      <vt:lpstr>Solution: Finding P(0 &lt; z &lt; 0.12)</vt:lpstr>
      <vt:lpstr>Finding Normal Probabilities</vt:lpstr>
      <vt:lpstr>Finding Normal Probabilities</vt:lpstr>
      <vt:lpstr> Upper Tail Probabilities</vt:lpstr>
      <vt:lpstr> Upper Tail Probabilities</vt:lpstr>
      <vt:lpstr>Lower Tail Probabilities</vt:lpstr>
      <vt:lpstr>Lower Tail Probabilities</vt:lpstr>
      <vt:lpstr>Normal Probabilities in PHStat</vt:lpstr>
      <vt:lpstr>PHStat Dialogue Box</vt:lpstr>
      <vt:lpstr>PHStat Output</vt:lpstr>
      <vt:lpstr>PowerPoint Presentation</vt:lpstr>
      <vt:lpstr>The Uniform Distribution</vt:lpstr>
      <vt:lpstr>The Uniform Distribution</vt:lpstr>
      <vt:lpstr>Uniform Distribution</vt:lpstr>
      <vt:lpstr>Chapter Summary</vt:lpstr>
    </vt:vector>
  </TitlesOfParts>
  <Company>University of San Diego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Statistics: A Decision-Making Approach, 6th edition</dc:title>
  <dc:subject>Chapter 5</dc:subject>
  <dc:creator>Dirk Yandell</dc:creator>
  <cp:lastModifiedBy>SamsungXP</cp:lastModifiedBy>
  <cp:revision>83</cp:revision>
  <cp:lastPrinted>1998-11-22T23:37:53Z</cp:lastPrinted>
  <dcterms:created xsi:type="dcterms:W3CDTF">2001-01-13T00:04:22Z</dcterms:created>
  <dcterms:modified xsi:type="dcterms:W3CDTF">2012-12-25T12:52:52Z</dcterms:modified>
</cp:coreProperties>
</file>