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260" r:id="rId2"/>
    <p:sldId id="265" r:id="rId3"/>
    <p:sldId id="385" r:id="rId4"/>
    <p:sldId id="390" r:id="rId5"/>
    <p:sldId id="284" r:id="rId6"/>
    <p:sldId id="388" r:id="rId7"/>
    <p:sldId id="387" r:id="rId8"/>
    <p:sldId id="386" r:id="rId9"/>
    <p:sldId id="389" r:id="rId10"/>
    <p:sldId id="391" r:id="rId11"/>
    <p:sldId id="394" r:id="rId12"/>
    <p:sldId id="392" r:id="rId13"/>
    <p:sldId id="393" r:id="rId14"/>
    <p:sldId id="398" r:id="rId15"/>
    <p:sldId id="404" r:id="rId16"/>
    <p:sldId id="400" r:id="rId17"/>
    <p:sldId id="401" r:id="rId18"/>
    <p:sldId id="402" r:id="rId19"/>
    <p:sldId id="395" r:id="rId20"/>
    <p:sldId id="396" r:id="rId21"/>
    <p:sldId id="399" r:id="rId22"/>
    <p:sldId id="403" r:id="rId23"/>
  </p:sldIdLst>
  <p:sldSz cx="9144000" cy="6858000" type="screen4x3"/>
  <p:notesSz cx="9144000" cy="6858000"/>
  <p:embeddedFontLst>
    <p:embeddedFont>
      <p:font typeface="Cambria Math" pitchFamily="18" charset="0"/>
      <p:regular r:id="rId26"/>
    </p:embeddedFont>
    <p:embeddedFont>
      <p:font typeface="Calibri" pitchFamily="34" charset="0"/>
      <p:regular r:id="rId27"/>
      <p:bold r:id="rId28"/>
      <p:italic r:id="rId29"/>
      <p:boldItalic r:id="rId30"/>
    </p:embeddedFont>
    <p:embeddedFont>
      <p:font typeface="Tahoma" pitchFamily="34" charset="0"/>
      <p:regular r:id="rId31"/>
      <p:bold r:id="rId32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FDE0BD"/>
    <a:srgbClr val="F983C1"/>
    <a:srgbClr val="C1BAF8"/>
    <a:srgbClr val="E5FFFF"/>
    <a:srgbClr val="C0FEFE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0722" autoAdjust="0"/>
    <p:restoredTop sz="70693" autoAdjust="0"/>
  </p:normalViewPr>
  <p:slideViewPr>
    <p:cSldViewPr>
      <p:cViewPr>
        <p:scale>
          <a:sx n="50" d="100"/>
          <a:sy n="50" d="100"/>
        </p:scale>
        <p:origin x="-245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1890" y="-84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5"/>
          <p:cNvSpPr>
            <a:spLocks noChangeArrowheads="1"/>
          </p:cNvSpPr>
          <p:nvPr/>
        </p:nvSpPr>
        <p:spPr bwMode="auto">
          <a:xfrm>
            <a:off x="101600" y="6618288"/>
            <a:ext cx="894080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9875" name="Line 6"/>
          <p:cNvSpPr>
            <a:spLocks noChangeShapeType="1"/>
          </p:cNvSpPr>
          <p:nvPr/>
        </p:nvSpPr>
        <p:spPr bwMode="auto">
          <a:xfrm>
            <a:off x="1104900" y="285750"/>
            <a:ext cx="74977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9876" name="Line 7"/>
          <p:cNvSpPr>
            <a:spLocks noChangeShapeType="1"/>
          </p:cNvSpPr>
          <p:nvPr/>
        </p:nvSpPr>
        <p:spPr bwMode="auto">
          <a:xfrm>
            <a:off x="1104900" y="6572250"/>
            <a:ext cx="74977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9877" name="Rectangle 8"/>
          <p:cNvSpPr>
            <a:spLocks noChangeArrowheads="1"/>
          </p:cNvSpPr>
          <p:nvPr/>
        </p:nvSpPr>
        <p:spPr bwMode="auto">
          <a:xfrm>
            <a:off x="95250" y="6613525"/>
            <a:ext cx="8953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6457950" algn="r"/>
              </a:tabLst>
            </a:pPr>
            <a:r>
              <a:rPr lang="en-US" sz="1000"/>
              <a:t>Business Statistics: A Decision-Making Approach, 6e	© 2005 Prentice-Hall, Inc.</a:t>
            </a:r>
          </a:p>
        </p:txBody>
      </p:sp>
      <p:sp>
        <p:nvSpPr>
          <p:cNvPr id="79878" name="Rectangle 9"/>
          <p:cNvSpPr>
            <a:spLocks noChangeArrowheads="1"/>
          </p:cNvSpPr>
          <p:nvPr/>
        </p:nvSpPr>
        <p:spPr bwMode="auto">
          <a:xfrm>
            <a:off x="95250" y="41275"/>
            <a:ext cx="8953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3257550" algn="ctr"/>
                <a:tab pos="6457950" algn="r"/>
              </a:tabLst>
            </a:pPr>
            <a:r>
              <a:rPr lang="en-US" sz="1200"/>
              <a:t>	Chapter 3	</a:t>
            </a:r>
            <a:r>
              <a:rPr lang="en-US" sz="1200" b="1"/>
              <a:t>Student Lecture Notes</a:t>
            </a:r>
            <a:r>
              <a:rPr lang="en-US" sz="1200"/>
              <a:t>	 3-</a:t>
            </a:r>
            <a:fld id="{A78AE0FF-1407-4DFE-90CE-24DE6652DD38}" type="slidenum">
              <a:rPr lang="en-US" sz="1200"/>
              <a:pPr eaLnBrk="0" hangingPunct="0">
                <a:tabLst>
                  <a:tab pos="285750" algn="l"/>
                  <a:tab pos="3257550" algn="ctr"/>
                  <a:tab pos="6457950" algn="r"/>
                </a:tabLst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471185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2571750"/>
            <a:ext cx="670560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68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3425" y="342900"/>
            <a:ext cx="2889250" cy="21669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684" name="Line 4"/>
          <p:cNvSpPr>
            <a:spLocks noChangeShapeType="1"/>
          </p:cNvSpPr>
          <p:nvPr/>
        </p:nvSpPr>
        <p:spPr bwMode="auto">
          <a:xfrm>
            <a:off x="1493838" y="2686050"/>
            <a:ext cx="62103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685" name="Line 5"/>
          <p:cNvSpPr>
            <a:spLocks noChangeShapeType="1"/>
          </p:cNvSpPr>
          <p:nvPr/>
        </p:nvSpPr>
        <p:spPr bwMode="auto">
          <a:xfrm>
            <a:off x="1493838" y="2914650"/>
            <a:ext cx="62103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686" name="Line 6"/>
          <p:cNvSpPr>
            <a:spLocks noChangeShapeType="1"/>
          </p:cNvSpPr>
          <p:nvPr/>
        </p:nvSpPr>
        <p:spPr bwMode="auto">
          <a:xfrm>
            <a:off x="1493838" y="3143250"/>
            <a:ext cx="62103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>
            <a:off x="1493838" y="3371850"/>
            <a:ext cx="62103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688" name="Line 8"/>
          <p:cNvSpPr>
            <a:spLocks noChangeShapeType="1"/>
          </p:cNvSpPr>
          <p:nvPr/>
        </p:nvSpPr>
        <p:spPr bwMode="auto">
          <a:xfrm>
            <a:off x="1493838" y="3600450"/>
            <a:ext cx="62103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689" name="Line 9"/>
          <p:cNvSpPr>
            <a:spLocks noChangeShapeType="1"/>
          </p:cNvSpPr>
          <p:nvPr/>
        </p:nvSpPr>
        <p:spPr bwMode="auto">
          <a:xfrm>
            <a:off x="1493838" y="3829050"/>
            <a:ext cx="62103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690" name="Line 10"/>
          <p:cNvSpPr>
            <a:spLocks noChangeShapeType="1"/>
          </p:cNvSpPr>
          <p:nvPr/>
        </p:nvSpPr>
        <p:spPr bwMode="auto">
          <a:xfrm>
            <a:off x="1493838" y="3829050"/>
            <a:ext cx="62103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691" name="Line 11"/>
          <p:cNvSpPr>
            <a:spLocks noChangeShapeType="1"/>
          </p:cNvSpPr>
          <p:nvPr/>
        </p:nvSpPr>
        <p:spPr bwMode="auto">
          <a:xfrm>
            <a:off x="1493838" y="4057650"/>
            <a:ext cx="62103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692" name="Line 12"/>
          <p:cNvSpPr>
            <a:spLocks noChangeShapeType="1"/>
          </p:cNvSpPr>
          <p:nvPr/>
        </p:nvSpPr>
        <p:spPr bwMode="auto">
          <a:xfrm>
            <a:off x="1493838" y="4286250"/>
            <a:ext cx="62103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693" name="Line 13"/>
          <p:cNvSpPr>
            <a:spLocks noChangeShapeType="1"/>
          </p:cNvSpPr>
          <p:nvPr/>
        </p:nvSpPr>
        <p:spPr bwMode="auto">
          <a:xfrm>
            <a:off x="1493838" y="4514850"/>
            <a:ext cx="62103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694" name="Line 14"/>
          <p:cNvSpPr>
            <a:spLocks noChangeShapeType="1"/>
          </p:cNvSpPr>
          <p:nvPr/>
        </p:nvSpPr>
        <p:spPr bwMode="auto">
          <a:xfrm>
            <a:off x="1493838" y="4743450"/>
            <a:ext cx="62103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695" name="Line 15"/>
          <p:cNvSpPr>
            <a:spLocks noChangeShapeType="1"/>
          </p:cNvSpPr>
          <p:nvPr/>
        </p:nvSpPr>
        <p:spPr bwMode="auto">
          <a:xfrm>
            <a:off x="1493838" y="4972050"/>
            <a:ext cx="62103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696" name="Line 16"/>
          <p:cNvSpPr>
            <a:spLocks noChangeShapeType="1"/>
          </p:cNvSpPr>
          <p:nvPr/>
        </p:nvSpPr>
        <p:spPr bwMode="auto">
          <a:xfrm>
            <a:off x="1493838" y="5200650"/>
            <a:ext cx="62103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697" name="Line 17"/>
          <p:cNvSpPr>
            <a:spLocks noChangeShapeType="1"/>
          </p:cNvSpPr>
          <p:nvPr/>
        </p:nvSpPr>
        <p:spPr bwMode="auto">
          <a:xfrm>
            <a:off x="1493838" y="5429250"/>
            <a:ext cx="62103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698" name="Line 18"/>
          <p:cNvSpPr>
            <a:spLocks noChangeShapeType="1"/>
          </p:cNvSpPr>
          <p:nvPr/>
        </p:nvSpPr>
        <p:spPr bwMode="auto">
          <a:xfrm>
            <a:off x="1493838" y="5657850"/>
            <a:ext cx="62103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699" name="Line 19"/>
          <p:cNvSpPr>
            <a:spLocks noChangeShapeType="1"/>
          </p:cNvSpPr>
          <p:nvPr/>
        </p:nvSpPr>
        <p:spPr bwMode="auto">
          <a:xfrm>
            <a:off x="1493838" y="5886450"/>
            <a:ext cx="62103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700" name="Line 20"/>
          <p:cNvSpPr>
            <a:spLocks noChangeShapeType="1"/>
          </p:cNvSpPr>
          <p:nvPr/>
        </p:nvSpPr>
        <p:spPr bwMode="auto">
          <a:xfrm>
            <a:off x="1493838" y="6115050"/>
            <a:ext cx="62103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701" name="Line 21"/>
          <p:cNvSpPr>
            <a:spLocks noChangeShapeType="1"/>
          </p:cNvSpPr>
          <p:nvPr/>
        </p:nvSpPr>
        <p:spPr bwMode="auto">
          <a:xfrm>
            <a:off x="1493838" y="6343650"/>
            <a:ext cx="62103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702" name="Line 22"/>
          <p:cNvSpPr>
            <a:spLocks noChangeShapeType="1"/>
          </p:cNvSpPr>
          <p:nvPr/>
        </p:nvSpPr>
        <p:spPr bwMode="auto">
          <a:xfrm>
            <a:off x="698500" y="285750"/>
            <a:ext cx="7802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703" name="Rectangle 23"/>
          <p:cNvSpPr>
            <a:spLocks noChangeArrowheads="1"/>
          </p:cNvSpPr>
          <p:nvPr/>
        </p:nvSpPr>
        <p:spPr bwMode="auto">
          <a:xfrm>
            <a:off x="103188" y="6618288"/>
            <a:ext cx="8937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6457950" algn="r"/>
              </a:tabLst>
            </a:pPr>
            <a:r>
              <a:rPr lang="en-US" sz="1000"/>
              <a:t>Business Statistics: A Decision-Making Approach, 6e	© 2005 Prentice-Hall, Inc.</a:t>
            </a:r>
          </a:p>
        </p:txBody>
      </p:sp>
      <p:sp>
        <p:nvSpPr>
          <p:cNvPr id="71704" name="Line 24"/>
          <p:cNvSpPr>
            <a:spLocks noChangeShapeType="1"/>
          </p:cNvSpPr>
          <p:nvPr/>
        </p:nvSpPr>
        <p:spPr bwMode="auto">
          <a:xfrm>
            <a:off x="698500" y="6572250"/>
            <a:ext cx="7802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705" name="Rectangle 25"/>
          <p:cNvSpPr>
            <a:spLocks noChangeArrowheads="1"/>
          </p:cNvSpPr>
          <p:nvPr/>
        </p:nvSpPr>
        <p:spPr bwMode="auto">
          <a:xfrm>
            <a:off x="103188" y="46038"/>
            <a:ext cx="89376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3257550" algn="ctr"/>
                <a:tab pos="6457950" algn="r"/>
              </a:tabLst>
            </a:pPr>
            <a:r>
              <a:rPr lang="en-US" sz="1200"/>
              <a:t>	Chapter 3	</a:t>
            </a:r>
            <a:r>
              <a:rPr lang="en-US" sz="1200" b="1"/>
              <a:t>Instructor Notes</a:t>
            </a:r>
            <a:r>
              <a:rPr lang="en-US" sz="1200"/>
              <a:t>	3-</a:t>
            </a:r>
            <a:fld id="{4722B095-74B5-4166-9D77-61C581F457BE}" type="slidenum">
              <a:rPr lang="en-US" sz="1200"/>
              <a:pPr eaLnBrk="0" hangingPunct="0">
                <a:tabLst>
                  <a:tab pos="285750" algn="l"/>
                  <a:tab pos="3257550" algn="ctr"/>
                  <a:tab pos="6457950" algn="r"/>
                </a:tabLst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4229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If the concentration of the values is at the left-end of the</a:t>
            </a:r>
          </a:p>
          <a:p>
            <a:r>
              <a:rPr lang="en-US" sz="14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distribution and the upper tail of the distribution stretches</a:t>
            </a:r>
          </a:p>
          <a:p>
            <a:r>
              <a:rPr lang="en-US" sz="14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out more than the lower tail, then the distribution is said to</a:t>
            </a:r>
          </a:p>
          <a:p>
            <a:r>
              <a:rPr lang="en-US" sz="14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be </a:t>
            </a:r>
            <a:r>
              <a:rPr lang="en-US" sz="1400" b="1" i="1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positively skewed </a:t>
            </a:r>
            <a:r>
              <a:rPr lang="en-US" sz="14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or </a:t>
            </a:r>
            <a:r>
              <a:rPr lang="en-US" sz="1400" b="1" i="1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skewed to the right</a:t>
            </a:r>
            <a:endParaRPr lang="tr-TR" sz="1400" b="1" i="1" u="none" strike="noStrike" kern="1200" baseline="0" dirty="0" smtClean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  <a:p>
            <a:endParaRPr lang="tr-TR" sz="1400" b="1" i="1" u="none" strike="noStrike" kern="1200" baseline="0" dirty="0" smtClean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  <a:p>
            <a:r>
              <a:rPr lang="en-US" sz="14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If the concentration of the values is at the right-end of the</a:t>
            </a:r>
          </a:p>
          <a:p>
            <a:r>
              <a:rPr lang="en-US" sz="14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distribution and the lower tail of the distribution stretches</a:t>
            </a:r>
          </a:p>
          <a:p>
            <a:r>
              <a:rPr lang="en-US" sz="14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out more than the upper tail then the distribution is said to</a:t>
            </a:r>
          </a:p>
          <a:p>
            <a:r>
              <a:rPr lang="en-US" sz="14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be </a:t>
            </a:r>
            <a:r>
              <a:rPr lang="en-US" sz="1400" b="1" i="1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negatively skewed </a:t>
            </a:r>
            <a:r>
              <a:rPr lang="en-US" sz="14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or </a:t>
            </a:r>
            <a:r>
              <a:rPr lang="en-US" sz="1400" b="1" i="1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skewed to the left</a:t>
            </a:r>
            <a:r>
              <a:rPr lang="en-US" sz="14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.</a:t>
            </a:r>
            <a:endParaRPr lang="tr-T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57400"/>
            <a:ext cx="8839200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3200400"/>
            <a:ext cx="80772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algn="ctr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tr-TR" sz="2800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676400"/>
            <a:ext cx="7772400" cy="7048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3-</a:t>
            </a:r>
            <a:fld id="{D6A351FB-342D-4AB1-84AC-586214FAA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</p:spTree>
    <p:extLst>
      <p:ext uri="{BB962C8B-B14F-4D97-AF65-F5344CB8AC3E}">
        <p14:creationId xmlns:p14="http://schemas.microsoft.com/office/powerpoint/2010/main" val="305752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3-</a:t>
            </a:r>
            <a:fld id="{76B4C5D3-CF9B-4351-B650-91C43FA03F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</p:spTree>
    <p:extLst>
      <p:ext uri="{BB962C8B-B14F-4D97-AF65-F5344CB8AC3E}">
        <p14:creationId xmlns:p14="http://schemas.microsoft.com/office/powerpoint/2010/main" val="237302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381000"/>
            <a:ext cx="201930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590550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3-</a:t>
            </a:r>
            <a:fld id="{85632116-A9D5-4E73-90B9-88FF9588AF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</p:spTree>
    <p:extLst>
      <p:ext uri="{BB962C8B-B14F-4D97-AF65-F5344CB8AC3E}">
        <p14:creationId xmlns:p14="http://schemas.microsoft.com/office/powerpoint/2010/main" val="75999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3-</a:t>
            </a:r>
            <a:fld id="{65F188A1-59A5-432E-A204-3A70B767B0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</p:spTree>
    <p:extLst>
      <p:ext uri="{BB962C8B-B14F-4D97-AF65-F5344CB8AC3E}">
        <p14:creationId xmlns:p14="http://schemas.microsoft.com/office/powerpoint/2010/main" val="113918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3-</a:t>
            </a:r>
            <a:fld id="{255B129C-5C08-4702-8F6E-4AE4BE32DB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</p:spTree>
    <p:extLst>
      <p:ext uri="{BB962C8B-B14F-4D97-AF65-F5344CB8AC3E}">
        <p14:creationId xmlns:p14="http://schemas.microsoft.com/office/powerpoint/2010/main" val="409839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3-</a:t>
            </a:r>
            <a:fld id="{ECE20CFF-F709-4782-8942-2AE628AC4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</p:spTree>
    <p:extLst>
      <p:ext uri="{BB962C8B-B14F-4D97-AF65-F5344CB8AC3E}">
        <p14:creationId xmlns:p14="http://schemas.microsoft.com/office/powerpoint/2010/main" val="367947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3-</a:t>
            </a:r>
            <a:fld id="{0C011E43-2477-405A-AD69-D13495956A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</p:spTree>
    <p:extLst>
      <p:ext uri="{BB962C8B-B14F-4D97-AF65-F5344CB8AC3E}">
        <p14:creationId xmlns:p14="http://schemas.microsoft.com/office/powerpoint/2010/main" val="198518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3-</a:t>
            </a:r>
            <a:fld id="{452F1327-E544-4C0E-8376-EAE35D2AB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</p:spTree>
    <p:extLst>
      <p:ext uri="{BB962C8B-B14F-4D97-AF65-F5344CB8AC3E}">
        <p14:creationId xmlns:p14="http://schemas.microsoft.com/office/powerpoint/2010/main" val="279877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3-</a:t>
            </a:r>
            <a:fld id="{4908819C-57B6-425D-983E-5DC86675A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</p:spTree>
    <p:extLst>
      <p:ext uri="{BB962C8B-B14F-4D97-AF65-F5344CB8AC3E}">
        <p14:creationId xmlns:p14="http://schemas.microsoft.com/office/powerpoint/2010/main" val="2348372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3-</a:t>
            </a:r>
            <a:fld id="{929D3934-ADDB-4F2D-B598-D66A11F0CF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</p:spTree>
    <p:extLst>
      <p:ext uri="{BB962C8B-B14F-4D97-AF65-F5344CB8AC3E}">
        <p14:creationId xmlns:p14="http://schemas.microsoft.com/office/powerpoint/2010/main" val="403313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3-</a:t>
            </a:r>
            <a:fld id="{B8F0F21D-0738-4202-A3A2-E5D198A8FC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</p:spTree>
    <p:extLst>
      <p:ext uri="{BB962C8B-B14F-4D97-AF65-F5344CB8AC3E}">
        <p14:creationId xmlns:p14="http://schemas.microsoft.com/office/powerpoint/2010/main" val="213204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81000"/>
            <a:ext cx="77930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00200"/>
            <a:ext cx="8077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342" tIns="42672" rIns="85342" bIns="426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17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400800"/>
            <a:ext cx="19050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 algn="r" defTabSz="852488">
              <a:defRPr sz="100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Chap 3-</a:t>
            </a:r>
            <a:fld id="{3E5296BF-0065-4422-8010-218A46808D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1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8839200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7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00800"/>
            <a:ext cx="46482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 defTabSz="852488">
              <a:defRPr sz="100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852488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2488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Tahoma" pitchFamily="34" charset="0"/>
        </a:defRPr>
      </a:lvl2pPr>
      <a:lvl3pPr algn="ctr" defTabSz="852488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Tahoma" pitchFamily="34" charset="0"/>
        </a:defRPr>
      </a:lvl3pPr>
      <a:lvl4pPr algn="ctr" defTabSz="852488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Tahoma" pitchFamily="34" charset="0"/>
        </a:defRPr>
      </a:lvl4pPr>
      <a:lvl5pPr algn="ctr" defTabSz="852488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Tahoma" pitchFamily="34" charset="0"/>
        </a:defRPr>
      </a:lvl5pPr>
      <a:lvl6pPr marL="457200" algn="ctr" defTabSz="852488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Tahoma" pitchFamily="34" charset="0"/>
        </a:defRPr>
      </a:lvl6pPr>
      <a:lvl7pPr marL="914400" algn="ctr" defTabSz="852488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Tahoma" pitchFamily="34" charset="0"/>
        </a:defRPr>
      </a:lvl7pPr>
      <a:lvl8pPr marL="1371600" algn="ctr" defTabSz="852488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Tahoma" pitchFamily="34" charset="0"/>
        </a:defRPr>
      </a:lvl8pPr>
      <a:lvl9pPr marL="1828800" algn="ctr" defTabSz="852488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Tahoma" pitchFamily="34" charset="0"/>
        </a:defRPr>
      </a:lvl9pPr>
    </p:titleStyle>
    <p:bodyStyle>
      <a:lvl1pPr marL="320675" indent="-32067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3738" indent="-268288" algn="l" defTabSz="852488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068388" indent="-215900" algn="l" defTabSz="852488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493838" indent="-21272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1919288" indent="-212725" algn="l" defTabSz="852488" rtl="0" eaLnBrk="0" fontAlgn="base" hangingPunct="0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376488" indent="-212725" algn="l" defTabSz="852488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833688" indent="-212725" algn="l" defTabSz="852488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290888" indent="-212725" algn="l" defTabSz="852488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748088" indent="-212725" algn="l" defTabSz="852488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 3-</a:t>
            </a:r>
            <a:fld id="{4410EA3B-CA97-4310-A503-3A546F9D281D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990600" y="533400"/>
            <a:ext cx="7658100" cy="198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 anchor="b"/>
          <a:lstStyle/>
          <a:p>
            <a:pPr algn="ctr" defTabSz="852488"/>
            <a:r>
              <a:rPr lang="en-US" sz="4100">
                <a:solidFill>
                  <a:schemeClr val="folHlink"/>
                </a:solidFill>
                <a:latin typeface="Tahoma" pitchFamily="34" charset="0"/>
              </a:rPr>
              <a:t>A Course In Business Statistics</a:t>
            </a:r>
          </a:p>
          <a:p>
            <a:pPr algn="ctr" defTabSz="852488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4</a:t>
            </a:r>
            <a:r>
              <a:rPr lang="en-US" baseline="30000">
                <a:solidFill>
                  <a:schemeClr val="folHlink"/>
                </a:solidFill>
                <a:latin typeface="Tahoma" pitchFamily="34" charset="0"/>
              </a:rPr>
              <a:t>th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Edition</a:t>
            </a:r>
          </a:p>
        </p:txBody>
      </p:sp>
      <p:sp>
        <p:nvSpPr>
          <p:cNvPr id="410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14400" y="3200400"/>
            <a:ext cx="7772400" cy="1752600"/>
          </a:xfrm>
          <a:noFill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600" b="1" dirty="0" smtClean="0">
                <a:solidFill>
                  <a:schemeClr val="tx1"/>
                </a:solidFill>
              </a:rPr>
              <a:t>Chapter 3</a:t>
            </a: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Describing Data Using 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Numerical Measures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Measures of Skewness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56792"/>
            <a:ext cx="8784976" cy="4968552"/>
          </a:xfrm>
        </p:spPr>
        <p:txBody>
          <a:bodyPr/>
          <a:lstStyle/>
          <a:p>
            <a:r>
              <a:rPr lang="tr-TR" sz="2400" b="1" dirty="0" smtClean="0"/>
              <a:t>There </a:t>
            </a:r>
            <a:r>
              <a:rPr lang="tr-TR" sz="2400" b="1" dirty="0"/>
              <a:t>are a few measures for skewness:</a:t>
            </a:r>
          </a:p>
          <a:p>
            <a:pPr lvl="1"/>
            <a:r>
              <a:rPr lang="tr-TR" dirty="0"/>
              <a:t>Pearson’s </a:t>
            </a:r>
            <a:r>
              <a:rPr lang="tr-TR" dirty="0" smtClean="0"/>
              <a:t>1st coefficient of skewness: </a:t>
            </a:r>
            <a:r>
              <a:rPr lang="tr-TR" dirty="0"/>
              <a:t>Based on the distance between the mean and </a:t>
            </a:r>
            <a:r>
              <a:rPr lang="tr-TR" dirty="0" smtClean="0"/>
              <a:t>the mode</a:t>
            </a: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r>
              <a:rPr lang="tr-TR" dirty="0" smtClean="0"/>
              <a:t>Pearson’s 2nd coefficient of skewness: Based on the distance between the mean and the median</a:t>
            </a:r>
          </a:p>
          <a:p>
            <a:pPr lvl="1"/>
            <a:endParaRPr lang="tr-TR" dirty="0" smtClean="0"/>
          </a:p>
          <a:p>
            <a:pPr lvl="1"/>
            <a:endParaRPr lang="tr-TR" dirty="0"/>
          </a:p>
          <a:p>
            <a:pPr lvl="1"/>
            <a:r>
              <a:rPr lang="tr-TR" dirty="0" smtClean="0"/>
              <a:t>Skewness based on the quartiles (boxplot)</a:t>
            </a:r>
            <a:endParaRPr lang="tr-TR" dirty="0"/>
          </a:p>
          <a:p>
            <a:endParaRPr lang="tr-T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 3-</a:t>
            </a:r>
            <a:fld id="{65F188A1-59A5-432E-A204-3A70B767B0D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051720" y="2852936"/>
                <a:ext cx="3550716" cy="8328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𝑆𝑘𝑒𝑤𝑛𝑒𝑠𝑠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tr-T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tr-T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tr-T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lang="tr-T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tr-TR" b="0" i="1" smtClean="0">
                              <a:latin typeface="Cambria Math"/>
                            </a:rPr>
                            <m:t>𝑀𝑜𝑑𝑒</m:t>
                          </m:r>
                        </m:num>
                        <m:den>
                          <m:r>
                            <a:rPr lang="tr-TR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2852936"/>
                <a:ext cx="3550716" cy="83285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173412" y="4540359"/>
                <a:ext cx="4172296" cy="8328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𝑆𝑘𝑒𝑤𝑛𝑒𝑠𝑠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tr-T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/>
                            </a:rPr>
                            <m:t>3</m:t>
                          </m:r>
                          <m:d>
                            <m:dPr>
                              <m:ctrlPr>
                                <a:rPr lang="tr-T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tr-T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tr-TR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tr-TR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tr-TR" i="1">
                                  <a:latin typeface="Cambria Math"/>
                                </a:rPr>
                                <m:t>𝑀𝑒𝑑𝑖𝑎𝑛</m:t>
                              </m:r>
                            </m:e>
                          </m:d>
                        </m:num>
                        <m:den>
                          <m:r>
                            <a:rPr lang="tr-TR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412" y="4540359"/>
                <a:ext cx="4172296" cy="83285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27584" y="5877272"/>
                <a:ext cx="6495432" cy="871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  <a:ea typeface="Cambria Math"/>
                            </a:rPr>
                            <m:t>𝑆𝑘𝑒𝑤𝑛𝑒𝑠𝑠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tr-T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tr-T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tr-T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tr-TR" b="0" i="1" smtClean="0">
                                  <a:latin typeface="Cambria Math"/>
                                </a:rPr>
                                <m:t>𝑀𝑒𝑑𝑖𝑎𝑛</m:t>
                              </m:r>
                            </m:e>
                          </m:d>
                          <m:r>
                            <a:rPr lang="tr-TR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tr-T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/>
                                </a:rPr>
                                <m:t>𝑀𝑒𝑑𝑖𝑎𝑛</m:t>
                              </m:r>
                              <m:r>
                                <a:rPr lang="tr-TR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tr-T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tr-TR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tr-TR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877272"/>
                <a:ext cx="6495432" cy="87139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469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Measures of Skewness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56792"/>
            <a:ext cx="8784976" cy="4968552"/>
          </a:xfrm>
        </p:spPr>
        <p:txBody>
          <a:bodyPr/>
          <a:lstStyle/>
          <a:p>
            <a:r>
              <a:rPr lang="tr-TR" sz="2400" b="1" dirty="0" smtClean="0"/>
              <a:t>Most traditional measure </a:t>
            </a:r>
            <a:r>
              <a:rPr lang="tr-TR" sz="2400" b="1" dirty="0"/>
              <a:t>for skewness:</a:t>
            </a:r>
          </a:p>
          <a:p>
            <a:pPr lvl="1"/>
            <a:endParaRPr lang="tr-TR" dirty="0" smtClean="0"/>
          </a:p>
          <a:p>
            <a:pPr lvl="1"/>
            <a:r>
              <a:rPr lang="tr-TR" dirty="0" smtClean="0"/>
              <a:t>Fisher-Pearson </a:t>
            </a:r>
            <a:r>
              <a:rPr lang="tr-TR" dirty="0"/>
              <a:t>coefficient of </a:t>
            </a:r>
            <a:r>
              <a:rPr lang="tr-TR" dirty="0" smtClean="0"/>
              <a:t>skewness: Based on the 2nd and 3rd moments around the mean.</a:t>
            </a:r>
            <a:endParaRPr lang="tr-TR" dirty="0"/>
          </a:p>
          <a:p>
            <a:endParaRPr lang="tr-T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 3-</a:t>
            </a:r>
            <a:fld id="{65F188A1-59A5-432E-A204-3A70B767B0D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555776" y="3789040"/>
                <a:ext cx="3199466" cy="722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tr-T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/>
                                </a:rPr>
                                <m:t>𝑆𝑘𝑒𝑤𝑛𝑒𝑠𝑠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/>
                            </a:rPr>
                            <m:t>=</m:t>
                          </m:r>
                          <m:r>
                            <a:rPr lang="tr-TR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tr-T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tr-T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3789040"/>
                <a:ext cx="3199466" cy="72231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630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rth Moment Around the Mean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The rth moment around the mean is denoted by</a:t>
            </a:r>
          </a:p>
          <a:p>
            <a:endParaRPr lang="tr-TR" dirty="0"/>
          </a:p>
          <a:p>
            <a:endParaRPr lang="tr-TR" dirty="0" smtClean="0"/>
          </a:p>
          <a:p>
            <a:r>
              <a:rPr lang="tr-TR" dirty="0" smtClean="0"/>
              <a:t>and it is calculated as follows: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Note that: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 3-</a:t>
            </a:r>
            <a:fld id="{65F188A1-59A5-432E-A204-3A70B767B0D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67544" y="3933056"/>
                <a:ext cx="2445221" cy="830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tr-T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tr-TR" b="0" i="1" smtClean="0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tr-T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tr-T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tr-TR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tr-TR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tr-TR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tr-TR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tr-TR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tr-TR" b="0" i="1" smtClean="0">
                                      <a:latin typeface="Cambria Math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tr-TR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933056"/>
                <a:ext cx="2445221" cy="83048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150797" y="3933056"/>
                <a:ext cx="2717347" cy="830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tr-T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tr-TR" b="0" i="1" smtClean="0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tr-T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tr-T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tr-TR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tr-T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tr-TR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tr-TR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tr-TR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tr-TR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tr-TR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tr-TR" b="0" i="1" smtClean="0">
                                      <a:latin typeface="Cambria Math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tr-TR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797" y="3933056"/>
                <a:ext cx="2717347" cy="83048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038878" y="3894660"/>
                <a:ext cx="2853602" cy="830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tr-T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tr-TR" b="0" i="1" smtClean="0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tr-T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tr-T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tr-T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tr-TR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b="0" i="1" smtClean="0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tr-TR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tr-TR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tr-TR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tr-TR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tr-TR" b="0" i="1" smtClean="0">
                                      <a:latin typeface="Cambria Math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tr-TR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78" y="3894660"/>
                <a:ext cx="2853602" cy="83048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275856" y="2132856"/>
                <a:ext cx="12336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4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sz="400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tr-TR" sz="40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tr-TR" sz="40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2132856"/>
                <a:ext cx="1233614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55576" y="5601434"/>
                <a:ext cx="2232248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35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sz="350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tr-TR" sz="35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tr-TR" sz="35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tr-TR" sz="35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601434"/>
                <a:ext cx="2232248" cy="63094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131840" y="5601434"/>
                <a:ext cx="2232248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35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sz="350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tr-TR" sz="35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tr-TR" sz="35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tr-TR" sz="35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5601434"/>
                <a:ext cx="2232248" cy="63094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652120" y="5529426"/>
                <a:ext cx="3096344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35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tr-TR" sz="350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tr-TR" sz="35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tr-TR" sz="35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tr-TR" sz="3500" dirty="0" smtClean="0"/>
                  <a:t>Variance</a:t>
                </a:r>
                <a:endParaRPr lang="tr-TR" sz="35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5529426"/>
                <a:ext cx="3096344" cy="630942"/>
              </a:xfrm>
              <a:prstGeom prst="rect">
                <a:avLst/>
              </a:prstGeom>
              <a:blipFill rotWithShape="1">
                <a:blip r:embed="rId8"/>
                <a:stretch>
                  <a:fillRect t="-15385" b="-3365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161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6760"/>
            <a:ext cx="8783638" cy="762000"/>
          </a:xfrm>
        </p:spPr>
        <p:txBody>
          <a:bodyPr/>
          <a:lstStyle/>
          <a:p>
            <a:r>
              <a:rPr lang="tr-TR" dirty="0"/>
              <a:t>Fisher-Pearson coefficient </a:t>
            </a:r>
            <a:r>
              <a:rPr lang="tr-TR" dirty="0" smtClean="0"/>
              <a:t>of skewness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 3-</a:t>
            </a:r>
            <a:fld id="{65F188A1-59A5-432E-A204-3A70B767B0D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275856" y="2204864"/>
                <a:ext cx="2108334" cy="11423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4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sz="4000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tr-TR" sz="4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tr-TR" sz="4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tr-TR" sz="40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tr-TR" sz="4000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tr-TR" sz="4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tr-TR" sz="4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tr-TR" sz="4000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tr-TR" sz="40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r-TR" sz="4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2204864"/>
                <a:ext cx="2108334" cy="11423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84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81000"/>
            <a:ext cx="8244086" cy="887760"/>
          </a:xfrm>
        </p:spPr>
        <p:txBody>
          <a:bodyPr/>
          <a:lstStyle/>
          <a:p>
            <a:r>
              <a:rPr lang="tr-TR" sz="3500" dirty="0" smtClean="0"/>
              <a:t>Interpretation of Fisher-Pearson’s Skewness Measure</a:t>
            </a:r>
            <a:endParaRPr lang="tr-T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515672" cy="4853136"/>
          </a:xfrm>
        </p:spPr>
        <p:txBody>
          <a:bodyPr/>
          <a:lstStyle/>
          <a:p>
            <a:r>
              <a:rPr lang="en-US" sz="3000" dirty="0"/>
              <a:t>Bulmer, M. G., </a:t>
            </a:r>
            <a:r>
              <a:rPr lang="en-US" sz="3000" i="1" dirty="0"/>
              <a:t>Principles of Statistics</a:t>
            </a:r>
            <a:r>
              <a:rPr lang="en-US" sz="3000" dirty="0"/>
              <a:t> (Dover, 1979) — a classic — suggests this rule of thumb:</a:t>
            </a:r>
          </a:p>
          <a:p>
            <a:pPr lvl="1"/>
            <a:r>
              <a:rPr lang="en-US" sz="2600" dirty="0"/>
              <a:t>If </a:t>
            </a:r>
            <a:r>
              <a:rPr lang="en-US" sz="2600" dirty="0" err="1"/>
              <a:t>skewness</a:t>
            </a:r>
            <a:r>
              <a:rPr lang="en-US" sz="2600" dirty="0"/>
              <a:t> is less than −1 or greater than +1, the distribution is </a:t>
            </a:r>
            <a:r>
              <a:rPr lang="en-US" sz="2600" b="1" dirty="0"/>
              <a:t>highly skewed</a:t>
            </a:r>
            <a:r>
              <a:rPr lang="en-US" sz="2600" dirty="0"/>
              <a:t>.</a:t>
            </a:r>
          </a:p>
          <a:p>
            <a:pPr lvl="1"/>
            <a:endParaRPr lang="tr-TR" sz="2600" dirty="0" smtClean="0"/>
          </a:p>
          <a:p>
            <a:pPr lvl="1"/>
            <a:r>
              <a:rPr lang="en-US" sz="2600" dirty="0" smtClean="0"/>
              <a:t>If </a:t>
            </a:r>
            <a:r>
              <a:rPr lang="en-US" sz="2600" dirty="0" err="1"/>
              <a:t>skewness</a:t>
            </a:r>
            <a:r>
              <a:rPr lang="en-US" sz="2600" dirty="0"/>
              <a:t> is between −1 and −½ or between +½ and +1, the distribution </a:t>
            </a:r>
            <a:r>
              <a:rPr lang="en-US" sz="2600" dirty="0" smtClean="0"/>
              <a:t>is</a:t>
            </a:r>
            <a:r>
              <a:rPr lang="tr-TR" sz="2600" dirty="0" smtClean="0"/>
              <a:t> </a:t>
            </a:r>
            <a:r>
              <a:rPr lang="en-US" sz="2600" b="1" dirty="0" smtClean="0"/>
              <a:t>moderately </a:t>
            </a:r>
            <a:r>
              <a:rPr lang="en-US" sz="2600" b="1" dirty="0"/>
              <a:t>skewed</a:t>
            </a:r>
            <a:r>
              <a:rPr lang="en-US" sz="2600" dirty="0"/>
              <a:t>.</a:t>
            </a:r>
          </a:p>
          <a:p>
            <a:pPr lvl="1"/>
            <a:endParaRPr lang="tr-TR" sz="2600" dirty="0" smtClean="0"/>
          </a:p>
          <a:p>
            <a:pPr lvl="1"/>
            <a:r>
              <a:rPr lang="en-US" sz="2600" dirty="0" smtClean="0"/>
              <a:t>If </a:t>
            </a:r>
            <a:r>
              <a:rPr lang="en-US" sz="2600" dirty="0" err="1"/>
              <a:t>skewness</a:t>
            </a:r>
            <a:r>
              <a:rPr lang="en-US" sz="2600" dirty="0"/>
              <a:t> is between −½ and +½, the distribution is </a:t>
            </a:r>
            <a:r>
              <a:rPr lang="en-US" sz="2600" b="1" dirty="0"/>
              <a:t>approximately symmetric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 3-</a:t>
            </a:r>
            <a:fld id="{65F188A1-59A5-432E-A204-3A70B767B0D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3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 Example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 3-</a:t>
            </a:r>
            <a:fld id="{65F188A1-59A5-432E-A204-3A70B767B0D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0" t="25000" r="40117" b="31250"/>
          <a:stretch/>
        </p:blipFill>
        <p:spPr bwMode="auto">
          <a:xfrm>
            <a:off x="-1" y="1556792"/>
            <a:ext cx="9123585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34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316094" cy="815752"/>
          </a:xfrm>
        </p:spPr>
        <p:txBody>
          <a:bodyPr/>
          <a:lstStyle/>
          <a:p>
            <a:r>
              <a:rPr lang="tr-TR" dirty="0" smtClean="0"/>
              <a:t>Another example: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 3-</a:t>
            </a:r>
            <a:fld id="{65F188A1-59A5-432E-A204-3A70B767B0D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56108"/>
              </p:ext>
            </p:extLst>
          </p:nvPr>
        </p:nvGraphicFramePr>
        <p:xfrm>
          <a:off x="539552" y="908720"/>
          <a:ext cx="8163243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331"/>
                <a:gridCol w="1505592"/>
                <a:gridCol w="831383"/>
                <a:gridCol w="1742758"/>
                <a:gridCol w="2409179"/>
              </a:tblGrid>
              <a:tr h="298186">
                <a:tc gridSpan="5">
                  <a:txBody>
                    <a:bodyPr/>
                    <a:lstStyle/>
                    <a:p>
                      <a:r>
                        <a:rPr lang="tr-TR" sz="2000" dirty="0" smtClean="0"/>
                        <a:t>Female Life Expectancy at birth (years) High Income</a:t>
                      </a:r>
                      <a:r>
                        <a:rPr lang="tr-TR" sz="2000" baseline="0" dirty="0" smtClean="0"/>
                        <a:t> OECD (2009)</a:t>
                      </a:r>
                      <a:endParaRPr lang="tr-TR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sz="2000" dirty="0"/>
                    </a:p>
                  </a:txBody>
                  <a:tcPr/>
                </a:tc>
              </a:tr>
              <a:tr h="298186"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Australia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Japan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9525" marR="9525" marT="9525" marB="0" anchor="b"/>
                </a:tc>
              </a:tr>
              <a:tr h="298186"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Austria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Korea, Rep.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9525" marR="9525" marT="9525" marB="0" anchor="b"/>
                </a:tc>
              </a:tr>
              <a:tr h="298186"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Belgium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Luxembourg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9525" marR="9525" marT="9525" marB="0" anchor="b"/>
                </a:tc>
              </a:tr>
              <a:tr h="298186"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Canada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Netherlands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9525" marR="9525" marT="9525" marB="0" anchor="b"/>
                </a:tc>
              </a:tr>
              <a:tr h="298186"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Czech Republic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Zealand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9525" marR="9525" marT="9525" marB="0" anchor="b"/>
                </a:tc>
              </a:tr>
              <a:tr h="298186"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Denmark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Norway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9525" marR="9525" marT="9525" marB="0" anchor="b"/>
                </a:tc>
              </a:tr>
              <a:tr h="298186"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Estonia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Poland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</a:tr>
              <a:tr h="298186"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Finland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Portugal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9525" marR="9525" marT="9525" marB="0" anchor="b"/>
                </a:tc>
              </a:tr>
              <a:tr h="298186"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France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Slovak Republic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9525" marR="9525" marT="9525" marB="0" anchor="b"/>
                </a:tc>
              </a:tr>
              <a:tr h="298186"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Germany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Slovenia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9525" marR="9525" marT="9525" marB="0" anchor="b"/>
                </a:tc>
              </a:tr>
              <a:tr h="298186"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Greece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9525" marR="9525" marT="9525" marB="0" anchor="b"/>
                </a:tc>
              </a:tr>
              <a:tr h="298186"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Hungary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Sweden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9525" marR="9525" marT="9525" marB="0" anchor="b"/>
                </a:tc>
              </a:tr>
              <a:tr h="298186"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Iceland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Switzerland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9525" marR="9525" marT="9525" marB="0" anchor="b"/>
                </a:tc>
              </a:tr>
              <a:tr h="298186"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Ireland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United Kingdom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9525" marR="9525" marT="9525" marB="0" anchor="b"/>
                </a:tc>
              </a:tr>
              <a:tr h="298186"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Israel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United States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9525" marR="9525" marT="9525" marB="0" anchor="b"/>
                </a:tc>
              </a:tr>
              <a:tr h="298186"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Italy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3528" y="6381328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Source: World Bank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7463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 3-</a:t>
            </a:r>
            <a:fld id="{65F188A1-59A5-432E-A204-3A70B767B0D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8571754"/>
              </p:ext>
            </p:extLst>
          </p:nvPr>
        </p:nvGraphicFramePr>
        <p:xfrm>
          <a:off x="251520" y="332656"/>
          <a:ext cx="8580293" cy="632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478"/>
                <a:gridCol w="333375"/>
                <a:gridCol w="712547"/>
                <a:gridCol w="1541463"/>
                <a:gridCol w="333375"/>
                <a:gridCol w="357410"/>
                <a:gridCol w="2414270"/>
                <a:gridCol w="333375"/>
              </a:tblGrid>
              <a:tr h="370840">
                <a:tc grid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 smtClean="0"/>
                        <a:t>Female Life Expectancy at birth (years)</a:t>
                      </a:r>
                      <a:r>
                        <a:rPr lang="tr-TR" sz="2000" baseline="0" dirty="0" smtClean="0"/>
                        <a:t> Sub-Saharan Africa (2009)</a:t>
                      </a:r>
                      <a:endParaRPr lang="tr-TR" sz="2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Angola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Gabon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Benin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Gambia, The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Nigeria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Botswana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Ghana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Rwanda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Burkina Faso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Guinea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Sao Tome and Principe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Burundi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Guinea-Bissau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Senegal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Cameroon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Kenya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Seychelles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Cape Verde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Lesotho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Leone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Central African Republic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Liberia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Somalia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Madagascar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South Africa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Comoros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Malawi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Sudan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Congo, Dem. Rep.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Swaziland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Congo, Rep.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Mauritania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Tanzania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Cote d'Ivoire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Mauritius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Togo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Eritrea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Mozambique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Uganda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Ethiopia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Namibia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Zambia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Zimbabwe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32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54793076"/>
                  </p:ext>
                </p:extLst>
              </p:nvPr>
            </p:nvGraphicFramePr>
            <p:xfrm>
              <a:off x="323528" y="44624"/>
              <a:ext cx="8166164" cy="67762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94662"/>
                    <a:gridCol w="3015107"/>
                    <a:gridCol w="3156395"/>
                  </a:tblGrid>
                  <a:tr h="419063">
                    <a:tc>
                      <a:txBody>
                        <a:bodyPr/>
                        <a:lstStyle/>
                        <a:p>
                          <a:endParaRPr lang="tr-TR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sz="2200" dirty="0" smtClean="0"/>
                            <a:t>High Income OECD</a:t>
                          </a:r>
                          <a:endParaRPr lang="tr-TR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sz="2200" dirty="0" smtClean="0"/>
                            <a:t>Sub-Saharan Africa</a:t>
                          </a:r>
                          <a:endParaRPr lang="tr-TR" sz="2200" dirty="0"/>
                        </a:p>
                      </a:txBody>
                      <a:tcPr/>
                    </a:tc>
                  </a:tr>
                  <a:tr h="419063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sz="2200" b="0" i="1" smtClean="0">
                                    <a:latin typeface="Cambria Math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tr-TR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sz="2200" dirty="0" smtClean="0"/>
                            <a:t>31</a:t>
                          </a:r>
                          <a:endParaRPr lang="tr-TR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sz="2200" dirty="0" smtClean="0"/>
                            <a:t>46</a:t>
                          </a:r>
                          <a:endParaRPr lang="tr-TR" sz="2200" dirty="0"/>
                        </a:p>
                      </a:txBody>
                      <a:tcPr/>
                    </a:tc>
                  </a:tr>
                  <a:tr h="853984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tr-TR" sz="2200" i="1" smtClean="0">
                                        <a:latin typeface="Cambria Math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tr-TR" sz="22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tr-TR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sz="2200" dirty="0" smtClean="0"/>
                            <a:t>2557</a:t>
                          </a:r>
                          <a:endParaRPr lang="tr-TR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sz="2200" dirty="0" smtClean="0"/>
                            <a:t>2606</a:t>
                          </a:r>
                          <a:endParaRPr lang="tr-TR" sz="2200" dirty="0"/>
                        </a:p>
                      </a:txBody>
                      <a:tcPr/>
                    </a:tc>
                  </a:tr>
                  <a:tr h="419063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220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22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sz="2200" dirty="0" smtClean="0"/>
                            <a:t>2557/31 = 82 years</a:t>
                          </a:r>
                          <a:endParaRPr lang="tr-TR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sz="2200" dirty="0" smtClean="0"/>
                            <a:t>2606/46 = 57 years</a:t>
                          </a:r>
                          <a:endParaRPr lang="tr-TR" sz="2200" dirty="0"/>
                        </a:p>
                      </a:txBody>
                      <a:tcPr/>
                    </a:tc>
                  </a:tr>
                  <a:tr h="853984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tr-TR" sz="2200" i="1" smtClean="0">
                                        <a:latin typeface="Cambria Math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tr-TR" sz="220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tr-TR" sz="2200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tr-TR" sz="22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tr-TR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sz="2200" dirty="0" smtClean="0"/>
                            <a:t>211007</a:t>
                          </a:r>
                          <a:endParaRPr lang="tr-TR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sz="2200" dirty="0" smtClean="0"/>
                            <a:t>150384</a:t>
                          </a:r>
                          <a:endParaRPr lang="tr-TR" sz="2200" dirty="0"/>
                        </a:p>
                      </a:txBody>
                      <a:tcPr/>
                    </a:tc>
                  </a:tr>
                  <a:tr h="100194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tr-TR" sz="22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 sz="2200" i="1" smtClean="0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tr-TR" sz="2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tr-TR" sz="2200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tr-TR" sz="22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tr-TR" sz="2200" b="0" i="1" smtClean="0">
                                            <a:latin typeface="Cambria Math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tr-TR" sz="2200" b="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tr-TR" sz="22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e>
                                          <m:sup>
                                            <m:r>
                                              <a:rPr lang="tr-TR" sz="22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num>
                                  <m:den>
                                    <m:r>
                                      <a:rPr lang="tr-TR" sz="22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den>
                                </m:f>
                                <m:r>
                                  <a:rPr lang="tr-TR" sz="2200" b="0" i="1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tr-TR" sz="22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tr-TR" sz="2200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tr-TR" sz="2200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tr-TR" sz="2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tr-TR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sz="2200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tr-TR" sz="22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sz="2200" b="0" i="1" smtClean="0">
                                        <a:latin typeface="Cambria Math"/>
                                      </a:rPr>
                                      <m:t>211007</m:t>
                                    </m:r>
                                  </m:num>
                                  <m:den>
                                    <m:r>
                                      <a:rPr lang="tr-TR" sz="2200" b="0" i="1" smtClean="0">
                                        <a:latin typeface="Cambria Math"/>
                                      </a:rPr>
                                      <m:t>31</m:t>
                                    </m:r>
                                  </m:den>
                                </m:f>
                                <m:r>
                                  <a:rPr lang="tr-TR" sz="2200" b="0" i="1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tr-TR" sz="22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 sz="2200" b="0" i="1" smtClean="0">
                                        <a:latin typeface="Cambria Math"/>
                                      </a:rPr>
                                      <m:t>82</m:t>
                                    </m:r>
                                  </m:e>
                                  <m:sup>
                                    <m:r>
                                      <a:rPr lang="tr-TR" sz="2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tr-TR" sz="2200" b="0" i="1" smtClean="0">
                                    <a:latin typeface="Cambria Math"/>
                                  </a:rPr>
                                  <m:t>=3.088</m:t>
                                </m:r>
                              </m:oMath>
                            </m:oMathPara>
                          </a14:m>
                          <a:endParaRPr lang="tr-TR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sz="2200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tr-TR" sz="22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sz="2200" b="0" i="1" smtClean="0">
                                        <a:latin typeface="Cambria Math"/>
                                      </a:rPr>
                                      <m:t>150384</m:t>
                                    </m:r>
                                  </m:num>
                                  <m:den>
                                    <m:r>
                                      <a:rPr lang="tr-TR" sz="2200" b="0" i="1" smtClean="0">
                                        <a:latin typeface="Cambria Math"/>
                                      </a:rPr>
                                      <m:t>46</m:t>
                                    </m:r>
                                  </m:den>
                                </m:f>
                                <m:r>
                                  <a:rPr lang="tr-TR" sz="2200" b="0" i="1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tr-TR" sz="22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 sz="2200" b="0" i="1" smtClean="0">
                                        <a:latin typeface="Cambria Math"/>
                                      </a:rPr>
                                      <m:t>57</m:t>
                                    </m:r>
                                  </m:e>
                                  <m:sup>
                                    <m:r>
                                      <a:rPr lang="tr-TR" sz="2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tr-TR" sz="22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tr-TR" sz="2200" b="0" i="1" smtClean="0">
                                    <a:latin typeface="Cambria Math"/>
                                  </a:rPr>
                                  <m:t>59.748</m:t>
                                </m:r>
                              </m:oMath>
                            </m:oMathPara>
                          </a14:m>
                          <a:endParaRPr lang="tr-TR" sz="2200" dirty="0"/>
                        </a:p>
                        <a:p>
                          <a:endParaRPr lang="tr-TR" sz="2200" dirty="0"/>
                        </a:p>
                      </a:txBody>
                      <a:tcPr/>
                    </a:tc>
                  </a:tr>
                  <a:tr h="45609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sz="2200" i="1" smtClean="0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tr-TR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tr-TR" sz="2200" i="1" smtClean="0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tr-TR" sz="2200" b="0" i="1" smtClean="0">
                                        <a:latin typeface="Cambria Math"/>
                                      </a:rPr>
                                      <m:t>3.088</m:t>
                                    </m:r>
                                  </m:e>
                                </m:rad>
                                <m:r>
                                  <a:rPr lang="tr-TR" sz="2200" b="0" i="1" smtClean="0">
                                    <a:latin typeface="Cambria Math"/>
                                  </a:rPr>
                                  <m:t>=1.757</m:t>
                                </m:r>
                              </m:oMath>
                            </m:oMathPara>
                          </a14:m>
                          <a:endParaRPr lang="tr-TR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tr-TR" sz="2200" i="1" smtClean="0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tr-TR" sz="2200" b="0" i="1" smtClean="0">
                                        <a:latin typeface="Cambria Math"/>
                                      </a:rPr>
                                      <m:t>59.748</m:t>
                                    </m:r>
                                  </m:e>
                                </m:rad>
                                <m:r>
                                  <a:rPr lang="tr-TR" sz="22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tr-TR" sz="2200" b="0" i="1" smtClean="0">
                                    <a:latin typeface="Cambria Math"/>
                                  </a:rPr>
                                  <m:t>7.729</m:t>
                                </m:r>
                              </m:oMath>
                            </m:oMathPara>
                          </a14:m>
                          <a:endParaRPr lang="tr-TR" sz="2200" dirty="0"/>
                        </a:p>
                      </a:txBody>
                      <a:tcPr/>
                    </a:tc>
                  </a:tr>
                  <a:tr h="723314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2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2200" i="1" smtClean="0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tr-TR" sz="2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tr-TR" sz="2200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tr-TR" sz="22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tr-TR" sz="2200" b="0" i="1" smtClean="0">
                                            <a:latin typeface="Cambria Math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tr-TR" sz="2200" b="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tr-TR" sz="22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tr-TR" sz="2200" b="0" i="1" smtClean="0"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  <m:r>
                                                  <a:rPr lang="tr-TR" sz="2200" b="0" i="1" smtClean="0"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tr-TR" sz="2200" b="0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tr-TR" sz="2200" b="0" i="1" smtClean="0">
                                                        <a:latin typeface="Cambria Math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tr-TR" sz="2200" b="0" i="1" smtClean="0">
                                                <a:latin typeface="Cambria Math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num>
                                  <m:den>
                                    <m:r>
                                      <a:rPr lang="tr-TR" sz="22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tr-TR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sz="2200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tr-TR" sz="22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sz="2200" b="0" i="1" smtClean="0">
                                        <a:latin typeface="Cambria Math"/>
                                      </a:rPr>
                                      <m:t>−91.49</m:t>
                                    </m:r>
                                  </m:num>
                                  <m:den>
                                    <m:r>
                                      <a:rPr lang="tr-TR" sz="2200" b="0" i="1" smtClean="0">
                                        <a:latin typeface="Cambria Math"/>
                                      </a:rPr>
                                      <m:t>31</m:t>
                                    </m:r>
                                  </m:den>
                                </m:f>
                                <m:r>
                                  <a:rPr lang="tr-TR" sz="2200" b="0" i="1" smtClean="0">
                                    <a:latin typeface="Cambria Math"/>
                                  </a:rPr>
                                  <m:t>=−2.95</m:t>
                                </m:r>
                              </m:oMath>
                            </m:oMathPara>
                          </a14:m>
                          <a:endParaRPr lang="tr-TR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sz="2200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tr-TR" sz="22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sz="2200" b="0" i="1" smtClean="0">
                                        <a:latin typeface="Cambria Math"/>
                                      </a:rPr>
                                      <m:t>24591.87</m:t>
                                    </m:r>
                                  </m:num>
                                  <m:den>
                                    <m:r>
                                      <a:rPr lang="tr-TR" sz="2200" b="0" i="1" smtClean="0">
                                        <a:latin typeface="Cambria Math"/>
                                      </a:rPr>
                                      <m:t>46</m:t>
                                    </m:r>
                                  </m:den>
                                </m:f>
                                <m:r>
                                  <a:rPr lang="tr-TR" sz="2200" b="0" i="1" smtClean="0">
                                    <a:latin typeface="Cambria Math"/>
                                  </a:rPr>
                                  <m:t>=534.61</m:t>
                                </m:r>
                              </m:oMath>
                            </m:oMathPara>
                          </a14:m>
                          <a:endParaRPr lang="tr-TR" sz="2200" dirty="0"/>
                        </a:p>
                      </a:txBody>
                      <a:tcPr/>
                    </a:tc>
                  </a:tr>
                  <a:tr h="69202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2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2200" i="1" smtClean="0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tr-TR" sz="2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tr-TR" sz="2200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tr-TR" sz="22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tr-TR" sz="22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sz="22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tr-TR" sz="22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tr-TR" sz="22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tr-TR" sz="22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tr-TR" sz="22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tr-TR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sz="2200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tr-TR" sz="22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sz="2200" b="0" i="1" smtClean="0">
                                        <a:latin typeface="Cambria Math"/>
                                      </a:rPr>
                                      <m:t>−2.95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tr-TR" sz="22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tr-TR" sz="2200" b="0" i="1" smtClean="0">
                                            <a:latin typeface="Cambria Math"/>
                                          </a:rPr>
                                          <m:t>1.757</m:t>
                                        </m:r>
                                      </m:e>
                                      <m:sup>
                                        <m:r>
                                          <a:rPr lang="tr-TR" sz="22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tr-TR" sz="22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tr-TR" sz="22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tr-TR" sz="22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tr-TR" sz="22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tr-TR" sz="2200" b="1" i="1" smtClean="0">
                                    <a:latin typeface="Cambria Math"/>
                                  </a:rPr>
                                  <m:t>𝟓𝟒𝟒</m:t>
                                </m:r>
                              </m:oMath>
                            </m:oMathPara>
                          </a14:m>
                          <a:endParaRPr lang="tr-TR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sz="2200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tr-TR" sz="22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sz="2200" b="0" i="1" smtClean="0">
                                        <a:latin typeface="Cambria Math"/>
                                      </a:rPr>
                                      <m:t>534.61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tr-TR" sz="22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tr-TR" sz="2200" b="0" i="1" smtClean="0">
                                            <a:latin typeface="Cambria Math"/>
                                          </a:rPr>
                                          <m:t>7.729</m:t>
                                        </m:r>
                                      </m:e>
                                      <m:sup>
                                        <m:r>
                                          <a:rPr lang="tr-TR" sz="22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tr-TR" sz="22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tr-TR" sz="2200" b="1" i="1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tr-TR" sz="22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tr-TR" sz="2200" b="1" i="1" smtClean="0">
                                    <a:latin typeface="Cambria Math"/>
                                  </a:rPr>
                                  <m:t>𝟏𝟓𝟖</m:t>
                                </m:r>
                              </m:oMath>
                            </m:oMathPara>
                          </a14:m>
                          <a:endParaRPr lang="tr-TR" sz="22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54793076"/>
                  </p:ext>
                </p:extLst>
              </p:nvPr>
            </p:nvGraphicFramePr>
            <p:xfrm>
              <a:off x="323528" y="44624"/>
              <a:ext cx="8166164" cy="67762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94662"/>
                    <a:gridCol w="3015107"/>
                    <a:gridCol w="3156395"/>
                  </a:tblGrid>
                  <a:tr h="426720">
                    <a:tc>
                      <a:txBody>
                        <a:bodyPr/>
                        <a:lstStyle/>
                        <a:p>
                          <a:endParaRPr lang="tr-TR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sz="2200" dirty="0" smtClean="0"/>
                            <a:t>High Income OECD</a:t>
                          </a:r>
                          <a:endParaRPr lang="tr-TR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sz="2200" dirty="0" smtClean="0"/>
                            <a:t>Sub-Saharan Africa</a:t>
                          </a:r>
                          <a:endParaRPr lang="tr-TR" sz="2200" dirty="0"/>
                        </a:p>
                      </a:txBody>
                      <a:tcPr/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07143" r="-309786" b="-138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sz="2200" dirty="0" smtClean="0"/>
                            <a:t>31</a:t>
                          </a:r>
                          <a:endParaRPr lang="tr-TR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sz="2200" dirty="0" smtClean="0"/>
                            <a:t>46</a:t>
                          </a:r>
                          <a:endParaRPr lang="tr-TR" sz="2200" dirty="0"/>
                        </a:p>
                      </a:txBody>
                      <a:tcPr/>
                    </a:tc>
                  </a:tr>
                  <a:tr h="903351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97973" r="-309786" b="-5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sz="2200" dirty="0" smtClean="0"/>
                            <a:t>2557</a:t>
                          </a:r>
                          <a:endParaRPr lang="tr-TR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sz="2200" dirty="0" smtClean="0"/>
                            <a:t>2606</a:t>
                          </a:r>
                          <a:endParaRPr lang="tr-TR" sz="2200" dirty="0"/>
                        </a:p>
                      </a:txBody>
                      <a:tcPr/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418571" r="-309786" b="-107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sz="2200" dirty="0" smtClean="0"/>
                            <a:t>2557/31 = 82 years</a:t>
                          </a:r>
                          <a:endParaRPr lang="tr-TR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sz="2200" dirty="0" smtClean="0"/>
                            <a:t>2606/46 = 57 years</a:t>
                          </a:r>
                          <a:endParaRPr lang="tr-TR" sz="2200" dirty="0"/>
                        </a:p>
                      </a:txBody>
                      <a:tcPr/>
                    </a:tc>
                  </a:tr>
                  <a:tr h="903351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43624" r="-309786" b="-40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sz="2200" dirty="0" smtClean="0"/>
                            <a:t>211007</a:t>
                          </a:r>
                          <a:endParaRPr lang="tr-TR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sz="2200" dirty="0" smtClean="0"/>
                            <a:t>150384</a:t>
                          </a:r>
                          <a:endParaRPr lang="tr-TR" sz="2200" dirty="0"/>
                        </a:p>
                      </a:txBody>
                      <a:tcPr/>
                    </a:tc>
                  </a:tr>
                  <a:tr h="1398651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23581" r="-309786" b="-1641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6061" t="-223581" r="-104646" b="-1641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58687" t="-223581" b="-164192"/>
                          </a:stretch>
                        </a:blipFill>
                      </a:tcPr>
                    </a:tc>
                  </a:tr>
                  <a:tr h="473075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950000" r="-309786" b="-382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6061" t="-950000" r="-104646" b="-382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58687" t="-950000" b="-382051"/>
                          </a:stretch>
                        </a:blipFill>
                      </a:tcPr>
                    </a:tc>
                  </a:tr>
                  <a:tr h="1089533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457542" r="-309786" b="-664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6061" t="-457542" r="-104646" b="-664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58687" t="-457542" b="-66480"/>
                          </a:stretch>
                        </a:blipFill>
                      </a:tcPr>
                    </a:tc>
                  </a:tr>
                  <a:tr h="728155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838655" r="-309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6061" t="-838655" r="-1046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58687" t="-83865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 3-</a:t>
            </a:r>
            <a:fld id="{65F188A1-59A5-432E-A204-3A70B767B0D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35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2) Measure </a:t>
            </a:r>
            <a:r>
              <a:rPr lang="tr-TR" dirty="0" smtClean="0"/>
              <a:t>of Kurtosis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288" y="1690464"/>
            <a:ext cx="8839200" cy="4114800"/>
          </a:xfrm>
        </p:spPr>
        <p:txBody>
          <a:bodyPr/>
          <a:lstStyle/>
          <a:p>
            <a:pPr algn="just"/>
            <a:r>
              <a:rPr lang="en-US" sz="2700" dirty="0"/>
              <a:t>Karl Pearson introduced the following terms </a:t>
            </a:r>
            <a:r>
              <a:rPr lang="en-US" sz="2700" dirty="0" smtClean="0"/>
              <a:t>to</a:t>
            </a:r>
            <a:r>
              <a:rPr lang="tr-TR" sz="2700" dirty="0" smtClean="0"/>
              <a:t> </a:t>
            </a:r>
            <a:r>
              <a:rPr lang="en-US" sz="2700" dirty="0" smtClean="0"/>
              <a:t>classify </a:t>
            </a:r>
            <a:r>
              <a:rPr lang="en-US" sz="2700" dirty="0"/>
              <a:t>a </a:t>
            </a:r>
            <a:r>
              <a:rPr lang="en-US" sz="2700" dirty="0" err="1" smtClean="0"/>
              <a:t>unimodal</a:t>
            </a:r>
            <a:r>
              <a:rPr lang="tr-TR" sz="2700" dirty="0" smtClean="0"/>
              <a:t> </a:t>
            </a:r>
            <a:r>
              <a:rPr lang="en-US" sz="2700" dirty="0" smtClean="0"/>
              <a:t>distribution </a:t>
            </a:r>
            <a:r>
              <a:rPr lang="en-US" sz="2700" dirty="0"/>
              <a:t>according to the shape of its </a:t>
            </a:r>
            <a:r>
              <a:rPr lang="en-US" sz="2700" dirty="0" smtClean="0"/>
              <a:t>hump</a:t>
            </a:r>
            <a:r>
              <a:rPr lang="tr-TR" sz="2700" dirty="0" smtClean="0"/>
              <a:t> (kambur)</a:t>
            </a:r>
            <a:r>
              <a:rPr lang="en-US" sz="2700" dirty="0" smtClean="0"/>
              <a:t> </a:t>
            </a:r>
            <a:r>
              <a:rPr lang="en-US" sz="2700" dirty="0"/>
              <a:t>as compared to </a:t>
            </a:r>
            <a:r>
              <a:rPr lang="en-US" sz="2700" dirty="0" smtClean="0"/>
              <a:t>a</a:t>
            </a:r>
            <a:r>
              <a:rPr lang="tr-TR" sz="2700" dirty="0" smtClean="0"/>
              <a:t> </a:t>
            </a:r>
            <a:r>
              <a:rPr lang="en-US" sz="2700" dirty="0" smtClean="0"/>
              <a:t>normal </a:t>
            </a:r>
            <a:r>
              <a:rPr lang="en-US" sz="2700" dirty="0"/>
              <a:t>distribution with the same variance</a:t>
            </a:r>
            <a:r>
              <a:rPr lang="en-US" sz="2700" dirty="0" smtClean="0"/>
              <a:t>:</a:t>
            </a:r>
            <a:endParaRPr lang="tr-TR" sz="2700" dirty="0" smtClean="0"/>
          </a:p>
          <a:p>
            <a:pPr lvl="1"/>
            <a:r>
              <a:rPr lang="tr-TR" sz="2700" dirty="0" smtClean="0"/>
              <a:t>Kurtosis = 3     </a:t>
            </a:r>
            <a:r>
              <a:rPr lang="tr-TR" sz="2700" dirty="0"/>
              <a:t>Symmetrical </a:t>
            </a:r>
            <a:r>
              <a:rPr lang="tr-TR" sz="2700" dirty="0" smtClean="0"/>
              <a:t>distribution (mesokurtic)</a:t>
            </a:r>
            <a:endParaRPr lang="tr-TR" sz="2700" dirty="0"/>
          </a:p>
          <a:p>
            <a:pPr lvl="1"/>
            <a:r>
              <a:rPr lang="tr-TR" sz="2700" dirty="0"/>
              <a:t>Kurtosis </a:t>
            </a:r>
            <a:r>
              <a:rPr lang="tr-TR" sz="2700" dirty="0" smtClean="0"/>
              <a:t>&gt;3      Peaked distribution (leptokurtic)</a:t>
            </a:r>
            <a:endParaRPr lang="tr-TR" sz="2700" dirty="0"/>
          </a:p>
          <a:p>
            <a:pPr lvl="1"/>
            <a:r>
              <a:rPr lang="tr-TR" sz="2700" dirty="0"/>
              <a:t>Kurtosis </a:t>
            </a:r>
            <a:r>
              <a:rPr lang="tr-TR" sz="2700" dirty="0" smtClean="0"/>
              <a:t>&lt;3      Flat distribution (platykurtic - platus)</a:t>
            </a:r>
            <a:endParaRPr lang="tr-TR" sz="2700" dirty="0"/>
          </a:p>
          <a:p>
            <a:r>
              <a:rPr lang="tr-TR" sz="2700" dirty="0"/>
              <a:t>The larger the measure of </a:t>
            </a:r>
            <a:r>
              <a:rPr lang="tr-TR" sz="2700" dirty="0" smtClean="0"/>
              <a:t>kurtosis, </a:t>
            </a:r>
            <a:r>
              <a:rPr lang="tr-TR" sz="2700" dirty="0"/>
              <a:t>the more </a:t>
            </a:r>
            <a:r>
              <a:rPr lang="tr-TR" sz="2700" dirty="0" smtClean="0"/>
              <a:t>peaked or flattened the </a:t>
            </a:r>
            <a:r>
              <a:rPr lang="tr-TR" sz="2700" dirty="0"/>
              <a:t>distribution is</a:t>
            </a:r>
            <a:r>
              <a:rPr lang="tr-TR" sz="2700" dirty="0" smtClean="0"/>
              <a:t>.</a:t>
            </a:r>
          </a:p>
          <a:p>
            <a:pPr lvl="1"/>
            <a:r>
              <a:rPr lang="tr-TR" sz="2700" dirty="0" smtClean="0"/>
              <a:t>Kurtosis – 3 shows the «excess kurtosis».</a:t>
            </a:r>
            <a:endParaRPr lang="tr-TR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 3-</a:t>
            </a:r>
            <a:fld id="{65F188A1-59A5-432E-A204-3A70B767B0D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8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 3-</a:t>
            </a:r>
            <a:fld id="{A29119FA-2BCB-4A31-9249-6F2D5DC0917F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Course In Business Statistics, 4th © 2006 Prentice-Hall, Inc.</a:t>
            </a:r>
          </a:p>
        </p:txBody>
      </p:sp>
      <p:sp>
        <p:nvSpPr>
          <p:cNvPr id="14340" name="Line 2"/>
          <p:cNvSpPr>
            <a:spLocks noChangeShapeType="1"/>
          </p:cNvSpPr>
          <p:nvPr/>
        </p:nvSpPr>
        <p:spPr bwMode="auto">
          <a:xfrm>
            <a:off x="1293813" y="2360613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434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mtClean="0"/>
              <a:t>Summary Measures</a:t>
            </a:r>
          </a:p>
        </p:txBody>
      </p:sp>
      <p:sp>
        <p:nvSpPr>
          <p:cNvPr id="14342" name="Line 12"/>
          <p:cNvSpPr>
            <a:spLocks noChangeShapeType="1"/>
          </p:cNvSpPr>
          <p:nvPr/>
        </p:nvSpPr>
        <p:spPr bwMode="auto">
          <a:xfrm>
            <a:off x="4341813" y="2055813"/>
            <a:ext cx="0" cy="1111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4343" name="Rectangle 13"/>
          <p:cNvSpPr>
            <a:spLocks noChangeArrowheads="1"/>
          </p:cNvSpPr>
          <p:nvPr/>
        </p:nvSpPr>
        <p:spPr bwMode="auto">
          <a:xfrm>
            <a:off x="227013" y="2665413"/>
            <a:ext cx="2665412" cy="4064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Center and Location</a:t>
            </a:r>
          </a:p>
        </p:txBody>
      </p:sp>
      <p:sp>
        <p:nvSpPr>
          <p:cNvPr id="14344" name="Line 14"/>
          <p:cNvSpPr>
            <a:spLocks noChangeShapeType="1"/>
          </p:cNvSpPr>
          <p:nvPr/>
        </p:nvSpPr>
        <p:spPr bwMode="auto">
          <a:xfrm>
            <a:off x="1293813" y="2360613"/>
            <a:ext cx="571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4345" name="Rectangle 15"/>
          <p:cNvSpPr>
            <a:spLocks noChangeArrowheads="1"/>
          </p:cNvSpPr>
          <p:nvPr/>
        </p:nvSpPr>
        <p:spPr bwMode="auto">
          <a:xfrm>
            <a:off x="608013" y="3351213"/>
            <a:ext cx="914400" cy="4064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Mean</a:t>
            </a:r>
          </a:p>
        </p:txBody>
      </p:sp>
      <p:sp>
        <p:nvSpPr>
          <p:cNvPr id="14346" name="Rectangle 16"/>
          <p:cNvSpPr>
            <a:spLocks noChangeArrowheads="1"/>
          </p:cNvSpPr>
          <p:nvPr/>
        </p:nvSpPr>
        <p:spPr bwMode="auto">
          <a:xfrm>
            <a:off x="609600" y="3886200"/>
            <a:ext cx="1141413" cy="4064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Median</a:t>
            </a:r>
          </a:p>
        </p:txBody>
      </p:sp>
      <p:sp>
        <p:nvSpPr>
          <p:cNvPr id="14347" name="Rectangle 17"/>
          <p:cNvSpPr>
            <a:spLocks noChangeArrowheads="1"/>
          </p:cNvSpPr>
          <p:nvPr/>
        </p:nvSpPr>
        <p:spPr bwMode="auto">
          <a:xfrm>
            <a:off x="609600" y="4419600"/>
            <a:ext cx="911225" cy="4064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Mode</a:t>
            </a:r>
          </a:p>
        </p:txBody>
      </p:sp>
      <p:sp>
        <p:nvSpPr>
          <p:cNvPr id="14348" name="Rectangle 18"/>
          <p:cNvSpPr>
            <a:spLocks noChangeArrowheads="1"/>
          </p:cNvSpPr>
          <p:nvPr/>
        </p:nvSpPr>
        <p:spPr bwMode="auto">
          <a:xfrm>
            <a:off x="3276600" y="2667000"/>
            <a:ext cx="2209800" cy="711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Other Measures of Location</a:t>
            </a:r>
          </a:p>
        </p:txBody>
      </p:sp>
      <p:sp>
        <p:nvSpPr>
          <p:cNvPr id="14349" name="Rectangle 19"/>
          <p:cNvSpPr>
            <a:spLocks noChangeArrowheads="1"/>
          </p:cNvSpPr>
          <p:nvPr/>
        </p:nvSpPr>
        <p:spPr bwMode="auto">
          <a:xfrm>
            <a:off x="611188" y="4954588"/>
            <a:ext cx="2057400" cy="4064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Weighted Mean</a:t>
            </a:r>
          </a:p>
        </p:txBody>
      </p:sp>
      <p:sp>
        <p:nvSpPr>
          <p:cNvPr id="14350" name="Rectangle 20"/>
          <p:cNvSpPr>
            <a:spLocks noChangeArrowheads="1"/>
          </p:cNvSpPr>
          <p:nvPr/>
        </p:nvSpPr>
        <p:spPr bwMode="auto">
          <a:xfrm>
            <a:off x="2590800" y="1752600"/>
            <a:ext cx="3656013" cy="406400"/>
          </a:xfrm>
          <a:prstGeom prst="rect">
            <a:avLst/>
          </a:prstGeom>
          <a:solidFill>
            <a:srgbClr val="FDE0BD"/>
          </a:solidFill>
          <a:ln w="12700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Describing Data Numerically</a:t>
            </a:r>
          </a:p>
        </p:txBody>
      </p:sp>
      <p:sp>
        <p:nvSpPr>
          <p:cNvPr id="14351" name="Line 21"/>
          <p:cNvSpPr>
            <a:spLocks noChangeShapeType="1"/>
          </p:cNvSpPr>
          <p:nvPr/>
        </p:nvSpPr>
        <p:spPr bwMode="auto">
          <a:xfrm>
            <a:off x="7008813" y="2360613"/>
            <a:ext cx="0" cy="469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4352" name="Rectangle 22"/>
          <p:cNvSpPr>
            <a:spLocks noChangeArrowheads="1"/>
          </p:cNvSpPr>
          <p:nvPr/>
        </p:nvSpPr>
        <p:spPr bwMode="auto">
          <a:xfrm>
            <a:off x="6096000" y="2667000"/>
            <a:ext cx="1447800" cy="406400"/>
          </a:xfrm>
          <a:prstGeom prst="rect">
            <a:avLst/>
          </a:prstGeom>
          <a:solidFill>
            <a:srgbClr val="E5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Variation</a:t>
            </a:r>
          </a:p>
        </p:txBody>
      </p:sp>
      <p:sp>
        <p:nvSpPr>
          <p:cNvPr id="14353" name="Rectangle 24"/>
          <p:cNvSpPr>
            <a:spLocks noChangeArrowheads="1"/>
          </p:cNvSpPr>
          <p:nvPr/>
        </p:nvSpPr>
        <p:spPr bwMode="auto">
          <a:xfrm>
            <a:off x="6324600" y="4572000"/>
            <a:ext cx="1295400" cy="406400"/>
          </a:xfrm>
          <a:prstGeom prst="rect">
            <a:avLst/>
          </a:prstGeom>
          <a:solidFill>
            <a:srgbClr val="E5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Variance</a:t>
            </a:r>
          </a:p>
        </p:txBody>
      </p:sp>
      <p:sp>
        <p:nvSpPr>
          <p:cNvPr id="14354" name="Rectangle 25"/>
          <p:cNvSpPr>
            <a:spLocks noChangeArrowheads="1"/>
          </p:cNvSpPr>
          <p:nvPr/>
        </p:nvSpPr>
        <p:spPr bwMode="auto">
          <a:xfrm>
            <a:off x="6324600" y="5181600"/>
            <a:ext cx="2514600" cy="406400"/>
          </a:xfrm>
          <a:prstGeom prst="rect">
            <a:avLst/>
          </a:prstGeom>
          <a:solidFill>
            <a:srgbClr val="E5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Standard Deviation</a:t>
            </a:r>
          </a:p>
        </p:txBody>
      </p:sp>
      <p:sp>
        <p:nvSpPr>
          <p:cNvPr id="14355" name="Rectangle 26"/>
          <p:cNvSpPr>
            <a:spLocks noChangeArrowheads="1"/>
          </p:cNvSpPr>
          <p:nvPr/>
        </p:nvSpPr>
        <p:spPr bwMode="auto">
          <a:xfrm>
            <a:off x="6324600" y="5791200"/>
            <a:ext cx="1828800" cy="711200"/>
          </a:xfrm>
          <a:prstGeom prst="rect">
            <a:avLst/>
          </a:prstGeom>
          <a:solidFill>
            <a:srgbClr val="E5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Coefficient of Variation</a:t>
            </a:r>
          </a:p>
        </p:txBody>
      </p:sp>
      <p:sp>
        <p:nvSpPr>
          <p:cNvPr id="14356" name="Rectangle 29"/>
          <p:cNvSpPr>
            <a:spLocks noChangeArrowheads="1"/>
          </p:cNvSpPr>
          <p:nvPr/>
        </p:nvSpPr>
        <p:spPr bwMode="auto">
          <a:xfrm>
            <a:off x="6324600" y="3352800"/>
            <a:ext cx="990600" cy="406400"/>
          </a:xfrm>
          <a:prstGeom prst="rect">
            <a:avLst/>
          </a:prstGeom>
          <a:solidFill>
            <a:srgbClr val="E5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Range</a:t>
            </a:r>
          </a:p>
        </p:txBody>
      </p:sp>
      <p:sp>
        <p:nvSpPr>
          <p:cNvPr id="14357" name="Rectangle 30"/>
          <p:cNvSpPr>
            <a:spLocks noChangeArrowheads="1"/>
          </p:cNvSpPr>
          <p:nvPr/>
        </p:nvSpPr>
        <p:spPr bwMode="auto">
          <a:xfrm>
            <a:off x="3581400" y="3657600"/>
            <a:ext cx="1600200" cy="4064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Percentiles</a:t>
            </a:r>
          </a:p>
        </p:txBody>
      </p:sp>
      <p:sp>
        <p:nvSpPr>
          <p:cNvPr id="14358" name="Rectangle 31"/>
          <p:cNvSpPr>
            <a:spLocks noChangeArrowheads="1"/>
          </p:cNvSpPr>
          <p:nvPr/>
        </p:nvSpPr>
        <p:spPr bwMode="auto">
          <a:xfrm>
            <a:off x="6324600" y="3962400"/>
            <a:ext cx="2514600" cy="406400"/>
          </a:xfrm>
          <a:prstGeom prst="rect">
            <a:avLst/>
          </a:prstGeom>
          <a:solidFill>
            <a:srgbClr val="E5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Interquartile Range</a:t>
            </a:r>
          </a:p>
        </p:txBody>
      </p:sp>
      <p:sp>
        <p:nvSpPr>
          <p:cNvPr id="14359" name="Rectangle 32"/>
          <p:cNvSpPr>
            <a:spLocks noChangeArrowheads="1"/>
          </p:cNvSpPr>
          <p:nvPr/>
        </p:nvSpPr>
        <p:spPr bwMode="auto">
          <a:xfrm>
            <a:off x="3582988" y="4268788"/>
            <a:ext cx="1371600" cy="4064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Quartiles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Measures of Kurtosis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56792"/>
            <a:ext cx="8784976" cy="4968552"/>
          </a:xfrm>
        </p:spPr>
        <p:txBody>
          <a:bodyPr/>
          <a:lstStyle/>
          <a:p>
            <a:r>
              <a:rPr lang="tr-TR" sz="2400" b="1" dirty="0" smtClean="0"/>
              <a:t>Most traditional measure </a:t>
            </a:r>
            <a:r>
              <a:rPr lang="tr-TR" sz="2400" b="1" dirty="0"/>
              <a:t>for </a:t>
            </a:r>
            <a:r>
              <a:rPr lang="tr-TR" sz="2400" b="1" dirty="0" smtClean="0"/>
              <a:t>kurtosis:</a:t>
            </a:r>
            <a:endParaRPr lang="tr-TR" sz="2400" b="1" dirty="0"/>
          </a:p>
          <a:p>
            <a:pPr lvl="1"/>
            <a:endParaRPr lang="tr-TR" dirty="0" smtClean="0"/>
          </a:p>
          <a:p>
            <a:pPr lvl="1"/>
            <a:r>
              <a:rPr lang="tr-TR" dirty="0" smtClean="0"/>
              <a:t>Coefficient </a:t>
            </a:r>
            <a:r>
              <a:rPr lang="tr-TR" dirty="0"/>
              <a:t>of </a:t>
            </a:r>
            <a:r>
              <a:rPr lang="tr-TR" dirty="0" smtClean="0"/>
              <a:t>kurtosis: Based on the 2nd and 4th moments around the mean.</a:t>
            </a:r>
            <a:endParaRPr lang="tr-TR" dirty="0"/>
          </a:p>
          <a:p>
            <a:endParaRPr lang="tr-T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 3-</a:t>
            </a:r>
            <a:fld id="{65F188A1-59A5-432E-A204-3A70B767B0D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555776" y="3789040"/>
                <a:ext cx="4218591" cy="10110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35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sz="3500" b="0" i="1" smtClean="0">
                              <a:latin typeface="Cambria Math"/>
                            </a:rPr>
                            <m:t>𝐾𝑢𝑟𝑡𝑜𝑠𝑖𝑠</m:t>
                          </m:r>
                          <m:r>
                            <a:rPr lang="tr-TR" sz="3500" b="0" i="1" smtClean="0">
                              <a:latin typeface="Cambria Math"/>
                            </a:rPr>
                            <m:t>=</m:t>
                          </m:r>
                          <m:r>
                            <a:rPr lang="tr-TR" sz="3500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tr-TR" sz="35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tr-TR" sz="35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tr-TR" sz="35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sz="35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tr-TR" sz="3500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tr-TR" sz="35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tr-TR" sz="35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tr-TR" sz="3500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tr-TR" sz="3500" b="0" i="1" smtClean="0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r-TR" sz="35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3789040"/>
                <a:ext cx="4218591" cy="101104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891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 3-</a:t>
            </a:r>
            <a:fld id="{65F188A1-59A5-432E-A204-3A70B767B0D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67588" name="Picture 4" descr="http://www.bogleheads.org/w/images/e/e0/Kurtosi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22164"/>
            <a:ext cx="7056784" cy="4299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459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08757880"/>
                  </p:ext>
                </p:extLst>
              </p:nvPr>
            </p:nvGraphicFramePr>
            <p:xfrm>
              <a:off x="179512" y="1556792"/>
              <a:ext cx="8668642" cy="50219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46824"/>
                    <a:gridCol w="3221355"/>
                    <a:gridCol w="3100463"/>
                  </a:tblGrid>
                  <a:tr h="502181">
                    <a:tc>
                      <a:txBody>
                        <a:bodyPr/>
                        <a:lstStyle/>
                        <a:p>
                          <a:endParaRPr lang="tr-TR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sz="2200" dirty="0" smtClean="0"/>
                            <a:t>High Income OECD</a:t>
                          </a:r>
                          <a:endParaRPr lang="tr-TR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sz="2200" dirty="0" smtClean="0"/>
                            <a:t>Sub-Saharan Africa</a:t>
                          </a:r>
                          <a:endParaRPr lang="tr-TR" sz="2200" dirty="0"/>
                        </a:p>
                      </a:txBody>
                      <a:tcPr/>
                    </a:tc>
                  </a:tr>
                  <a:tr h="50218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sz="2200" b="0" i="1" smtClean="0">
                                    <a:latin typeface="Cambria Math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tr-TR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sz="2200" dirty="0" smtClean="0"/>
                            <a:t>31</a:t>
                          </a:r>
                          <a:endParaRPr lang="tr-TR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sz="2200" dirty="0" smtClean="0"/>
                            <a:t>46</a:t>
                          </a:r>
                          <a:endParaRPr lang="tr-TR" sz="2200" dirty="0"/>
                        </a:p>
                      </a:txBody>
                      <a:tcPr/>
                    </a:tc>
                  </a:tr>
                  <a:tr h="50218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220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22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sz="2200" dirty="0" smtClean="0"/>
                            <a:t>2557/31 = 82 years</a:t>
                          </a:r>
                          <a:endParaRPr lang="tr-TR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sz="2200" dirty="0" smtClean="0"/>
                            <a:t>2606/46 = 57 years</a:t>
                          </a:r>
                          <a:endParaRPr lang="tr-TR" sz="2200" dirty="0"/>
                        </a:p>
                      </a:txBody>
                      <a:tcPr/>
                    </a:tc>
                  </a:tr>
                  <a:tr h="556733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sz="2200" i="1" smtClean="0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tr-TR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tr-TR" sz="2200" i="1" smtClean="0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tr-TR" sz="2200" b="0" i="1" smtClean="0">
                                        <a:latin typeface="Cambria Math"/>
                                      </a:rPr>
                                      <m:t>3.088</m:t>
                                    </m:r>
                                  </m:e>
                                </m:rad>
                                <m:r>
                                  <a:rPr lang="tr-TR" sz="2200" b="0" i="1" smtClean="0">
                                    <a:latin typeface="Cambria Math"/>
                                  </a:rPr>
                                  <m:t>=1.757</m:t>
                                </m:r>
                              </m:oMath>
                            </m:oMathPara>
                          </a14:m>
                          <a:endParaRPr lang="tr-TR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tr-TR" sz="2200" i="1" smtClean="0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tr-TR" sz="2200" b="0" i="1" smtClean="0">
                                        <a:latin typeface="Cambria Math"/>
                                      </a:rPr>
                                      <m:t>59.748</m:t>
                                    </m:r>
                                  </m:e>
                                </m:rad>
                                <m:r>
                                  <a:rPr lang="tr-TR" sz="22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tr-TR" sz="2200" b="0" i="1" smtClean="0">
                                    <a:latin typeface="Cambria Math"/>
                                  </a:rPr>
                                  <m:t>7.729</m:t>
                                </m:r>
                              </m:oMath>
                            </m:oMathPara>
                          </a14:m>
                          <a:endParaRPr lang="tr-TR" sz="2200" dirty="0"/>
                        </a:p>
                      </a:txBody>
                      <a:tcPr/>
                    </a:tc>
                  </a:tr>
                  <a:tr h="89622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2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2200" i="1" smtClean="0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tr-TR" sz="22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tr-TR" sz="2200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tr-TR" sz="22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tr-TR" sz="2200" b="0" i="1" smtClean="0">
                                            <a:latin typeface="Cambria Math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tr-TR" sz="2200" b="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tr-TR" sz="22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tr-TR" sz="2200" b="0" i="1" smtClean="0"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  <m:r>
                                                  <a:rPr lang="tr-TR" sz="2200" b="0" i="1" smtClean="0"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tr-TR" sz="2200" b="0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tr-TR" sz="2200" b="0" i="1" smtClean="0">
                                                        <a:latin typeface="Cambria Math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tr-TR" sz="2200" b="0" i="1" smtClean="0">
                                                <a:latin typeface="Cambria Math"/>
                                              </a:rPr>
                                              <m:t>4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num>
                                  <m:den>
                                    <m:r>
                                      <a:rPr lang="tr-TR" sz="22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tr-TR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sz="2200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tr-TR" sz="22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sz="2200" b="0" i="1" smtClean="0">
                                        <a:latin typeface="Cambria Math"/>
                                      </a:rPr>
                                      <m:t>935.88</m:t>
                                    </m:r>
                                  </m:num>
                                  <m:den>
                                    <m:r>
                                      <a:rPr lang="tr-TR" sz="2200" b="0" i="1" smtClean="0">
                                        <a:latin typeface="Cambria Math"/>
                                      </a:rPr>
                                      <m:t>31</m:t>
                                    </m:r>
                                  </m:den>
                                </m:f>
                                <m:r>
                                  <a:rPr lang="tr-TR" sz="2200" b="0" i="1" smtClean="0">
                                    <a:latin typeface="Cambria Math"/>
                                  </a:rPr>
                                  <m:t>=30.19</m:t>
                                </m:r>
                              </m:oMath>
                            </m:oMathPara>
                          </a14:m>
                          <a:endParaRPr lang="tr-TR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sz="2200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tr-TR" sz="22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sz="2200" b="0" i="1" smtClean="0">
                                        <a:latin typeface="Cambria Math"/>
                                      </a:rPr>
                                      <m:t>680201</m:t>
                                    </m:r>
                                  </m:num>
                                  <m:den>
                                    <m:r>
                                      <a:rPr lang="tr-TR" sz="2200" b="0" i="1" smtClean="0">
                                        <a:latin typeface="Cambria Math"/>
                                      </a:rPr>
                                      <m:t>46</m:t>
                                    </m:r>
                                  </m:den>
                                </m:f>
                                <m:r>
                                  <a:rPr lang="tr-TR" sz="2200" b="0" i="1" smtClean="0">
                                    <a:latin typeface="Cambria Math"/>
                                  </a:rPr>
                                  <m:t>=14786.98</m:t>
                                </m:r>
                              </m:oMath>
                            </m:oMathPara>
                          </a14:m>
                          <a:endParaRPr lang="tr-TR" sz="2200" dirty="0"/>
                        </a:p>
                      </a:txBody>
                      <a:tcPr/>
                    </a:tc>
                  </a:tr>
                  <a:tr h="85692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2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2200" i="1" smtClean="0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tr-TR" sz="22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tr-TR" sz="2200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tr-TR" sz="22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tr-TR" sz="22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sz="22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tr-TR" sz="2200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tr-TR" sz="22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tr-TR" sz="22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tr-TR" sz="2200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tr-TR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sz="2200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tr-TR" sz="22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sz="2200" b="0" i="1" smtClean="0">
                                        <a:latin typeface="Cambria Math"/>
                                      </a:rPr>
                                      <m:t>30.19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tr-TR" sz="22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tr-TR" sz="2200" b="0" i="1" smtClean="0">
                                            <a:latin typeface="Cambria Math"/>
                                          </a:rPr>
                                          <m:t>1.757</m:t>
                                        </m:r>
                                      </m:e>
                                      <m:sup>
                                        <m:r>
                                          <a:rPr lang="tr-TR" sz="2200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tr-TR" sz="2200" b="0" i="1" smtClean="0">
                                    <a:latin typeface="Cambria Math"/>
                                  </a:rPr>
                                  <m:t>=3.165</m:t>
                                </m:r>
                              </m:oMath>
                            </m:oMathPara>
                          </a14:m>
                          <a:endParaRPr lang="tr-TR" sz="2200" dirty="0" smtClean="0"/>
                        </a:p>
                        <a:p>
                          <a:endParaRPr lang="tr-TR" sz="2200" dirty="0" smtClean="0"/>
                        </a:p>
                        <a:p>
                          <a:r>
                            <a:rPr lang="tr-TR" sz="2200" dirty="0" smtClean="0"/>
                            <a:t>Mesokurtic</a:t>
                          </a:r>
                        </a:p>
                        <a:p>
                          <a:r>
                            <a:rPr lang="tr-TR" sz="2200" dirty="0" smtClean="0"/>
                            <a:t>Excess kurtosis =</a:t>
                          </a:r>
                          <a:r>
                            <a:rPr lang="tr-TR" sz="2200" baseline="0" dirty="0" smtClean="0"/>
                            <a:t> 0.165</a:t>
                          </a:r>
                          <a:endParaRPr lang="tr-TR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sz="2200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tr-TR" sz="22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sz="2200" b="0" i="1" smtClean="0">
                                        <a:latin typeface="Cambria Math"/>
                                      </a:rPr>
                                      <m:t>14786.98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tr-TR" sz="22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tr-TR" sz="2200" b="0" i="1" smtClean="0">
                                            <a:latin typeface="Cambria Math"/>
                                          </a:rPr>
                                          <m:t>7.729</m:t>
                                        </m:r>
                                      </m:e>
                                      <m:sup>
                                        <m:r>
                                          <a:rPr lang="tr-TR" sz="2200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tr-TR" sz="22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tr-TR" sz="2200" b="0" i="1" smtClean="0">
                                    <a:latin typeface="Cambria Math"/>
                                  </a:rPr>
                                  <m:t>4.14</m:t>
                                </m:r>
                              </m:oMath>
                            </m:oMathPara>
                          </a14:m>
                          <a:endParaRPr lang="tr-TR" sz="220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tr-TR" sz="220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2200" dirty="0" smtClean="0"/>
                            <a:t>Leptokurtic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2200" dirty="0" smtClean="0"/>
                            <a:t>Excess K = 1.14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tr-TR" sz="2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08757880"/>
                  </p:ext>
                </p:extLst>
              </p:nvPr>
            </p:nvGraphicFramePr>
            <p:xfrm>
              <a:off x="179512" y="1556792"/>
              <a:ext cx="8668642" cy="50219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46824"/>
                    <a:gridCol w="3221355"/>
                    <a:gridCol w="3100463"/>
                  </a:tblGrid>
                  <a:tr h="502181">
                    <a:tc>
                      <a:txBody>
                        <a:bodyPr/>
                        <a:lstStyle/>
                        <a:p>
                          <a:endParaRPr lang="tr-TR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sz="2200" dirty="0" smtClean="0"/>
                            <a:t>High Income OECD</a:t>
                          </a:r>
                          <a:endParaRPr lang="tr-TR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sz="2200" dirty="0" smtClean="0"/>
                            <a:t>Sub-Saharan Africa</a:t>
                          </a:r>
                          <a:endParaRPr lang="tr-TR" sz="2200" dirty="0"/>
                        </a:p>
                      </a:txBody>
                      <a:tcPr/>
                    </a:tc>
                  </a:tr>
                  <a:tr h="502181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04819" r="-269610" b="-7951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sz="2200" dirty="0" smtClean="0"/>
                            <a:t>31</a:t>
                          </a:r>
                          <a:endParaRPr lang="tr-TR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sz="2200" dirty="0" smtClean="0"/>
                            <a:t>46</a:t>
                          </a:r>
                          <a:endParaRPr lang="tr-TR" sz="2200" dirty="0"/>
                        </a:p>
                      </a:txBody>
                      <a:tcPr/>
                    </a:tc>
                  </a:tr>
                  <a:tr h="502181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07317" r="-269610" b="-7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sz="2200" dirty="0" smtClean="0"/>
                            <a:t>2557/31 = 82 years</a:t>
                          </a:r>
                          <a:endParaRPr lang="tr-TR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sz="2200" dirty="0" smtClean="0"/>
                            <a:t>2606/46 = 57 years</a:t>
                          </a:r>
                          <a:endParaRPr lang="tr-TR" sz="2200" dirty="0"/>
                        </a:p>
                      </a:txBody>
                      <a:tcPr/>
                    </a:tc>
                  </a:tr>
                  <a:tr h="556733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73913" r="-269610" b="-528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2917" t="-273913" r="-96591" b="-528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9371" t="-273913" r="-196" b="-528261"/>
                          </a:stretch>
                        </a:blipFill>
                      </a:tcPr>
                    </a:tc>
                  </a:tr>
                  <a:tr h="896228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34014" r="-269610" b="-2306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2917" t="-234014" r="-96591" b="-2306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9371" t="-234014" r="-196" b="-230612"/>
                          </a:stretch>
                        </a:blipFill>
                      </a:tcPr>
                    </a:tc>
                  </a:tr>
                  <a:tr h="2062417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45266" r="-269610" b="-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2917" t="-145266" r="-96591" b="-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9371" t="-145266" r="-196" b="-29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 3-</a:t>
            </a:r>
            <a:fld id="{65F188A1-59A5-432E-A204-3A70B767B0D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92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Measures of Shape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1) Measures of Skewness</a:t>
            </a:r>
          </a:p>
          <a:p>
            <a:pPr lvl="1"/>
            <a:endParaRPr lang="tr-TR" dirty="0" smtClean="0"/>
          </a:p>
          <a:p>
            <a:r>
              <a:rPr lang="tr-TR" dirty="0" smtClean="0"/>
              <a:t>2) Measures of Kurtosis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 3-</a:t>
            </a:r>
            <a:fld id="{65F188A1-59A5-432E-A204-3A70B767B0D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04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1) Measures of Skewness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Measures of skewness </a:t>
            </a:r>
            <a:r>
              <a:rPr lang="en-US" dirty="0" smtClean="0"/>
              <a:t>describe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degree to which the data deviates </a:t>
            </a:r>
            <a:r>
              <a:rPr lang="en-US" dirty="0" smtClean="0"/>
              <a:t>from</a:t>
            </a:r>
            <a:r>
              <a:rPr lang="tr-TR" dirty="0" smtClean="0"/>
              <a:t> symmetry.</a:t>
            </a:r>
          </a:p>
          <a:p>
            <a:r>
              <a:rPr lang="tr-TR" dirty="0" smtClean="0"/>
              <a:t>If a distribution is not symmetrical, then it is called as asymmetrical or skewed.</a:t>
            </a:r>
          </a:p>
          <a:p>
            <a:r>
              <a:rPr lang="tr-TR" dirty="0" smtClean="0"/>
              <a:t>There are 2 types of skewness:</a:t>
            </a:r>
          </a:p>
          <a:p>
            <a:pPr lvl="1"/>
            <a:r>
              <a:rPr lang="tr-TR" dirty="0" smtClean="0"/>
              <a:t>Positively skewed – skewed to the right</a:t>
            </a:r>
          </a:p>
          <a:p>
            <a:pPr lvl="1"/>
            <a:r>
              <a:rPr lang="tr-TR" dirty="0" smtClean="0"/>
              <a:t>Negatively skewed – skewed to the left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 3-</a:t>
            </a:r>
            <a:fld id="{65F188A1-59A5-432E-A204-3A70B767B0D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0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 3-</a:t>
            </a:r>
            <a:fld id="{37943D8A-D5F9-453F-85BC-0ED82A512B5A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57200"/>
            <a:ext cx="7793038" cy="76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Distribution Shape and </a:t>
            </a:r>
            <a:br>
              <a:rPr lang="en-US" smtClean="0"/>
            </a:br>
            <a:r>
              <a:rPr lang="en-US" smtClean="0"/>
              <a:t>Box and Whisker Plot</a:t>
            </a:r>
          </a:p>
        </p:txBody>
      </p:sp>
      <p:sp>
        <p:nvSpPr>
          <p:cNvPr id="45061" name="Rectangle 3"/>
          <p:cNvSpPr>
            <a:spLocks noChangeArrowheads="1"/>
          </p:cNvSpPr>
          <p:nvPr/>
        </p:nvSpPr>
        <p:spPr bwMode="auto">
          <a:xfrm>
            <a:off x="6188075" y="1981200"/>
            <a:ext cx="270827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/>
              <a:t>Right-Skewed</a:t>
            </a:r>
          </a:p>
        </p:txBody>
      </p:sp>
      <p:sp>
        <p:nvSpPr>
          <p:cNvPr id="45062" name="Rectangle 4"/>
          <p:cNvSpPr>
            <a:spLocks noChangeArrowheads="1"/>
          </p:cNvSpPr>
          <p:nvPr/>
        </p:nvSpPr>
        <p:spPr bwMode="auto">
          <a:xfrm>
            <a:off x="381000" y="1981200"/>
            <a:ext cx="24368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/>
              <a:t>Left-Skewed</a:t>
            </a:r>
          </a:p>
        </p:txBody>
      </p:sp>
      <p:sp>
        <p:nvSpPr>
          <p:cNvPr id="45063" name="Rectangle 5"/>
          <p:cNvSpPr>
            <a:spLocks noChangeArrowheads="1"/>
          </p:cNvSpPr>
          <p:nvPr/>
        </p:nvSpPr>
        <p:spPr bwMode="auto">
          <a:xfrm>
            <a:off x="3581400" y="1981200"/>
            <a:ext cx="209867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/>
              <a:t>Symmetric</a:t>
            </a:r>
          </a:p>
        </p:txBody>
      </p:sp>
      <p:sp>
        <p:nvSpPr>
          <p:cNvPr id="45064" name="Line 6"/>
          <p:cNvSpPr>
            <a:spLocks noChangeShapeType="1"/>
          </p:cNvSpPr>
          <p:nvPr/>
        </p:nvSpPr>
        <p:spPr bwMode="auto">
          <a:xfrm>
            <a:off x="6705600" y="3360738"/>
            <a:ext cx="0" cy="609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065" name="Line 7"/>
          <p:cNvSpPr>
            <a:spLocks noChangeShapeType="1"/>
          </p:cNvSpPr>
          <p:nvPr/>
        </p:nvSpPr>
        <p:spPr bwMode="auto">
          <a:xfrm>
            <a:off x="6934200" y="2819400"/>
            <a:ext cx="0" cy="1143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066" name="Line 8"/>
          <p:cNvSpPr>
            <a:spLocks noChangeShapeType="1"/>
          </p:cNvSpPr>
          <p:nvPr/>
        </p:nvSpPr>
        <p:spPr bwMode="auto">
          <a:xfrm>
            <a:off x="7648575" y="3808413"/>
            <a:ext cx="0" cy="158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067" name="Line 9"/>
          <p:cNvSpPr>
            <a:spLocks noChangeShapeType="1"/>
          </p:cNvSpPr>
          <p:nvPr/>
        </p:nvSpPr>
        <p:spPr bwMode="auto">
          <a:xfrm>
            <a:off x="2209800" y="3055938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068" name="Line 10"/>
          <p:cNvSpPr>
            <a:spLocks noChangeShapeType="1"/>
          </p:cNvSpPr>
          <p:nvPr/>
        </p:nvSpPr>
        <p:spPr bwMode="auto">
          <a:xfrm>
            <a:off x="1905000" y="2979738"/>
            <a:ext cx="0" cy="9906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069" name="Line 11"/>
          <p:cNvSpPr>
            <a:spLocks noChangeShapeType="1"/>
          </p:cNvSpPr>
          <p:nvPr/>
        </p:nvSpPr>
        <p:spPr bwMode="auto">
          <a:xfrm>
            <a:off x="1295400" y="3733800"/>
            <a:ext cx="0" cy="228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070" name="Line 12"/>
          <p:cNvSpPr>
            <a:spLocks noChangeShapeType="1"/>
          </p:cNvSpPr>
          <p:nvPr/>
        </p:nvSpPr>
        <p:spPr bwMode="auto">
          <a:xfrm flipH="1">
            <a:off x="4495800" y="2751138"/>
            <a:ext cx="0" cy="1219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071" name="Line 13"/>
          <p:cNvSpPr>
            <a:spLocks noChangeShapeType="1"/>
          </p:cNvSpPr>
          <p:nvPr/>
        </p:nvSpPr>
        <p:spPr bwMode="auto">
          <a:xfrm>
            <a:off x="4191000" y="3208338"/>
            <a:ext cx="0" cy="7620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072" name="Line 14"/>
          <p:cNvSpPr>
            <a:spLocks noChangeShapeType="1"/>
          </p:cNvSpPr>
          <p:nvPr/>
        </p:nvSpPr>
        <p:spPr bwMode="auto">
          <a:xfrm>
            <a:off x="4800600" y="3208338"/>
            <a:ext cx="0" cy="762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073" name="Freeform 15"/>
          <p:cNvSpPr>
            <a:spLocks/>
          </p:cNvSpPr>
          <p:nvPr/>
        </p:nvSpPr>
        <p:spPr bwMode="auto">
          <a:xfrm>
            <a:off x="2133600" y="2827338"/>
            <a:ext cx="461963" cy="1098550"/>
          </a:xfrm>
          <a:custGeom>
            <a:avLst/>
            <a:gdLst>
              <a:gd name="T0" fmla="*/ 2147483647 w 291"/>
              <a:gd name="T1" fmla="*/ 2147483647 h 692"/>
              <a:gd name="T2" fmla="*/ 2147483647 w 291"/>
              <a:gd name="T3" fmla="*/ 2147483647 h 692"/>
              <a:gd name="T4" fmla="*/ 2147483647 w 291"/>
              <a:gd name="T5" fmla="*/ 2147483647 h 692"/>
              <a:gd name="T6" fmla="*/ 2147483647 w 291"/>
              <a:gd name="T7" fmla="*/ 2147483647 h 692"/>
              <a:gd name="T8" fmla="*/ 2147483647 w 291"/>
              <a:gd name="T9" fmla="*/ 2147483647 h 692"/>
              <a:gd name="T10" fmla="*/ 2147483647 w 291"/>
              <a:gd name="T11" fmla="*/ 2147483647 h 692"/>
              <a:gd name="T12" fmla="*/ 2147483647 w 291"/>
              <a:gd name="T13" fmla="*/ 2147483647 h 692"/>
              <a:gd name="T14" fmla="*/ 2147483647 w 291"/>
              <a:gd name="T15" fmla="*/ 2147483647 h 692"/>
              <a:gd name="T16" fmla="*/ 2147483647 w 291"/>
              <a:gd name="T17" fmla="*/ 2147483647 h 692"/>
              <a:gd name="T18" fmla="*/ 2147483647 w 291"/>
              <a:gd name="T19" fmla="*/ 2147483647 h 692"/>
              <a:gd name="T20" fmla="*/ 2147483647 w 291"/>
              <a:gd name="T21" fmla="*/ 2147483647 h 692"/>
              <a:gd name="T22" fmla="*/ 2147483647 w 291"/>
              <a:gd name="T23" fmla="*/ 2147483647 h 692"/>
              <a:gd name="T24" fmla="*/ 2147483647 w 291"/>
              <a:gd name="T25" fmla="*/ 2147483647 h 692"/>
              <a:gd name="T26" fmla="*/ 2147483647 w 291"/>
              <a:gd name="T27" fmla="*/ 2147483647 h 692"/>
              <a:gd name="T28" fmla="*/ 2147483647 w 291"/>
              <a:gd name="T29" fmla="*/ 2147483647 h 692"/>
              <a:gd name="T30" fmla="*/ 0 w 291"/>
              <a:gd name="T31" fmla="*/ 0 h 6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91" h="692">
                <a:moveTo>
                  <a:pt x="290" y="691"/>
                </a:moveTo>
                <a:lnTo>
                  <a:pt x="259" y="684"/>
                </a:lnTo>
                <a:lnTo>
                  <a:pt x="243" y="676"/>
                </a:lnTo>
                <a:lnTo>
                  <a:pt x="230" y="664"/>
                </a:lnTo>
                <a:lnTo>
                  <a:pt x="214" y="649"/>
                </a:lnTo>
                <a:lnTo>
                  <a:pt x="199" y="627"/>
                </a:lnTo>
                <a:lnTo>
                  <a:pt x="183" y="598"/>
                </a:lnTo>
                <a:lnTo>
                  <a:pt x="153" y="519"/>
                </a:lnTo>
                <a:lnTo>
                  <a:pt x="122" y="406"/>
                </a:lnTo>
                <a:lnTo>
                  <a:pt x="93" y="270"/>
                </a:lnTo>
                <a:lnTo>
                  <a:pt x="77" y="202"/>
                </a:lnTo>
                <a:lnTo>
                  <a:pt x="62" y="136"/>
                </a:lnTo>
                <a:lnTo>
                  <a:pt x="46" y="80"/>
                </a:lnTo>
                <a:lnTo>
                  <a:pt x="31" y="37"/>
                </a:lnTo>
                <a:lnTo>
                  <a:pt x="15" y="1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5074" name="Freeform 16"/>
          <p:cNvSpPr>
            <a:spLocks/>
          </p:cNvSpPr>
          <p:nvPr/>
        </p:nvSpPr>
        <p:spPr bwMode="auto">
          <a:xfrm>
            <a:off x="685800" y="2827338"/>
            <a:ext cx="1460500" cy="1098550"/>
          </a:xfrm>
          <a:custGeom>
            <a:avLst/>
            <a:gdLst>
              <a:gd name="T0" fmla="*/ 0 w 872"/>
              <a:gd name="T1" fmla="*/ 2147483647 h 692"/>
              <a:gd name="T2" fmla="*/ 2147483647 w 872"/>
              <a:gd name="T3" fmla="*/ 2147483647 h 692"/>
              <a:gd name="T4" fmla="*/ 2147483647 w 872"/>
              <a:gd name="T5" fmla="*/ 2147483647 h 692"/>
              <a:gd name="T6" fmla="*/ 2147483647 w 872"/>
              <a:gd name="T7" fmla="*/ 2147483647 h 692"/>
              <a:gd name="T8" fmla="*/ 2147483647 w 872"/>
              <a:gd name="T9" fmla="*/ 2147483647 h 692"/>
              <a:gd name="T10" fmla="*/ 2147483647 w 872"/>
              <a:gd name="T11" fmla="*/ 2147483647 h 692"/>
              <a:gd name="T12" fmla="*/ 2147483647 w 872"/>
              <a:gd name="T13" fmla="*/ 2147483647 h 692"/>
              <a:gd name="T14" fmla="*/ 2147483647 w 872"/>
              <a:gd name="T15" fmla="*/ 2147483647 h 692"/>
              <a:gd name="T16" fmla="*/ 2147483647 w 872"/>
              <a:gd name="T17" fmla="*/ 2147483647 h 692"/>
              <a:gd name="T18" fmla="*/ 2147483647 w 872"/>
              <a:gd name="T19" fmla="*/ 2147483647 h 692"/>
              <a:gd name="T20" fmla="*/ 2147483647 w 872"/>
              <a:gd name="T21" fmla="*/ 2147483647 h 692"/>
              <a:gd name="T22" fmla="*/ 2147483647 w 872"/>
              <a:gd name="T23" fmla="*/ 2147483647 h 692"/>
              <a:gd name="T24" fmla="*/ 2147483647 w 872"/>
              <a:gd name="T25" fmla="*/ 2147483647 h 692"/>
              <a:gd name="T26" fmla="*/ 2147483647 w 872"/>
              <a:gd name="T27" fmla="*/ 2147483647 h 692"/>
              <a:gd name="T28" fmla="*/ 2147483647 w 872"/>
              <a:gd name="T29" fmla="*/ 2147483647 h 692"/>
              <a:gd name="T30" fmla="*/ 2147483647 w 872"/>
              <a:gd name="T31" fmla="*/ 0 h 6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872" h="692">
                <a:moveTo>
                  <a:pt x="0" y="691"/>
                </a:moveTo>
                <a:lnTo>
                  <a:pt x="93" y="684"/>
                </a:lnTo>
                <a:lnTo>
                  <a:pt x="138" y="676"/>
                </a:lnTo>
                <a:lnTo>
                  <a:pt x="184" y="664"/>
                </a:lnTo>
                <a:lnTo>
                  <a:pt x="230" y="649"/>
                </a:lnTo>
                <a:lnTo>
                  <a:pt x="275" y="627"/>
                </a:lnTo>
                <a:lnTo>
                  <a:pt x="321" y="598"/>
                </a:lnTo>
                <a:lnTo>
                  <a:pt x="412" y="519"/>
                </a:lnTo>
                <a:lnTo>
                  <a:pt x="505" y="406"/>
                </a:lnTo>
                <a:lnTo>
                  <a:pt x="596" y="270"/>
                </a:lnTo>
                <a:lnTo>
                  <a:pt x="642" y="202"/>
                </a:lnTo>
                <a:lnTo>
                  <a:pt x="689" y="136"/>
                </a:lnTo>
                <a:lnTo>
                  <a:pt x="733" y="80"/>
                </a:lnTo>
                <a:lnTo>
                  <a:pt x="780" y="37"/>
                </a:lnTo>
                <a:lnTo>
                  <a:pt x="826" y="10"/>
                </a:lnTo>
                <a:lnTo>
                  <a:pt x="871" y="0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5075" name="Freeform 17"/>
          <p:cNvSpPr>
            <a:spLocks/>
          </p:cNvSpPr>
          <p:nvPr/>
        </p:nvSpPr>
        <p:spPr bwMode="auto">
          <a:xfrm>
            <a:off x="4495800" y="2751138"/>
            <a:ext cx="914400" cy="1143000"/>
          </a:xfrm>
          <a:custGeom>
            <a:avLst/>
            <a:gdLst>
              <a:gd name="T0" fmla="*/ 2147483647 w 399"/>
              <a:gd name="T1" fmla="*/ 2147483647 h 692"/>
              <a:gd name="T2" fmla="*/ 2147483647 w 399"/>
              <a:gd name="T3" fmla="*/ 2147483647 h 692"/>
              <a:gd name="T4" fmla="*/ 2147483647 w 399"/>
              <a:gd name="T5" fmla="*/ 2147483647 h 692"/>
              <a:gd name="T6" fmla="*/ 2147483647 w 399"/>
              <a:gd name="T7" fmla="*/ 2147483647 h 692"/>
              <a:gd name="T8" fmla="*/ 2147483647 w 399"/>
              <a:gd name="T9" fmla="*/ 2147483647 h 692"/>
              <a:gd name="T10" fmla="*/ 2147483647 w 399"/>
              <a:gd name="T11" fmla="*/ 2147483647 h 692"/>
              <a:gd name="T12" fmla="*/ 2147483647 w 399"/>
              <a:gd name="T13" fmla="*/ 2147483647 h 692"/>
              <a:gd name="T14" fmla="*/ 2147483647 w 399"/>
              <a:gd name="T15" fmla="*/ 2147483647 h 692"/>
              <a:gd name="T16" fmla="*/ 2147483647 w 399"/>
              <a:gd name="T17" fmla="*/ 2147483647 h 692"/>
              <a:gd name="T18" fmla="*/ 2147483647 w 399"/>
              <a:gd name="T19" fmla="*/ 2147483647 h 692"/>
              <a:gd name="T20" fmla="*/ 2147483647 w 399"/>
              <a:gd name="T21" fmla="*/ 2147483647 h 692"/>
              <a:gd name="T22" fmla="*/ 2147483647 w 399"/>
              <a:gd name="T23" fmla="*/ 2147483647 h 692"/>
              <a:gd name="T24" fmla="*/ 2147483647 w 399"/>
              <a:gd name="T25" fmla="*/ 2147483647 h 692"/>
              <a:gd name="T26" fmla="*/ 2147483647 w 399"/>
              <a:gd name="T27" fmla="*/ 2147483647 h 692"/>
              <a:gd name="T28" fmla="*/ 2147483647 w 399"/>
              <a:gd name="T29" fmla="*/ 2147483647 h 692"/>
              <a:gd name="T30" fmla="*/ 0 w 399"/>
              <a:gd name="T31" fmla="*/ 0 h 6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99" h="692">
                <a:moveTo>
                  <a:pt x="398" y="691"/>
                </a:moveTo>
                <a:lnTo>
                  <a:pt x="356" y="684"/>
                </a:lnTo>
                <a:lnTo>
                  <a:pt x="335" y="676"/>
                </a:lnTo>
                <a:lnTo>
                  <a:pt x="315" y="664"/>
                </a:lnTo>
                <a:lnTo>
                  <a:pt x="294" y="649"/>
                </a:lnTo>
                <a:lnTo>
                  <a:pt x="273" y="627"/>
                </a:lnTo>
                <a:lnTo>
                  <a:pt x="251" y="598"/>
                </a:lnTo>
                <a:lnTo>
                  <a:pt x="209" y="519"/>
                </a:lnTo>
                <a:lnTo>
                  <a:pt x="168" y="406"/>
                </a:lnTo>
                <a:lnTo>
                  <a:pt x="126" y="270"/>
                </a:lnTo>
                <a:lnTo>
                  <a:pt x="104" y="202"/>
                </a:lnTo>
                <a:lnTo>
                  <a:pt x="83" y="136"/>
                </a:lnTo>
                <a:lnTo>
                  <a:pt x="62" y="80"/>
                </a:lnTo>
                <a:lnTo>
                  <a:pt x="41" y="37"/>
                </a:lnTo>
                <a:lnTo>
                  <a:pt x="21" y="1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5076" name="Freeform 18"/>
          <p:cNvSpPr>
            <a:spLocks/>
          </p:cNvSpPr>
          <p:nvPr/>
        </p:nvSpPr>
        <p:spPr bwMode="auto">
          <a:xfrm>
            <a:off x="3581400" y="2751138"/>
            <a:ext cx="892175" cy="1143000"/>
          </a:xfrm>
          <a:custGeom>
            <a:avLst/>
            <a:gdLst>
              <a:gd name="T0" fmla="*/ 0 w 401"/>
              <a:gd name="T1" fmla="*/ 2147483647 h 692"/>
              <a:gd name="T2" fmla="*/ 2147483647 w 401"/>
              <a:gd name="T3" fmla="*/ 2147483647 h 692"/>
              <a:gd name="T4" fmla="*/ 2147483647 w 401"/>
              <a:gd name="T5" fmla="*/ 2147483647 h 692"/>
              <a:gd name="T6" fmla="*/ 2147483647 w 401"/>
              <a:gd name="T7" fmla="*/ 2147483647 h 692"/>
              <a:gd name="T8" fmla="*/ 2147483647 w 401"/>
              <a:gd name="T9" fmla="*/ 2147483647 h 692"/>
              <a:gd name="T10" fmla="*/ 2147483647 w 401"/>
              <a:gd name="T11" fmla="*/ 2147483647 h 692"/>
              <a:gd name="T12" fmla="*/ 2147483647 w 401"/>
              <a:gd name="T13" fmla="*/ 2147483647 h 692"/>
              <a:gd name="T14" fmla="*/ 2147483647 w 401"/>
              <a:gd name="T15" fmla="*/ 2147483647 h 692"/>
              <a:gd name="T16" fmla="*/ 2147483647 w 401"/>
              <a:gd name="T17" fmla="*/ 2147483647 h 692"/>
              <a:gd name="T18" fmla="*/ 2147483647 w 401"/>
              <a:gd name="T19" fmla="*/ 2147483647 h 692"/>
              <a:gd name="T20" fmla="*/ 2147483647 w 401"/>
              <a:gd name="T21" fmla="*/ 2147483647 h 692"/>
              <a:gd name="T22" fmla="*/ 2147483647 w 401"/>
              <a:gd name="T23" fmla="*/ 2147483647 h 692"/>
              <a:gd name="T24" fmla="*/ 2147483647 w 401"/>
              <a:gd name="T25" fmla="*/ 2147483647 h 692"/>
              <a:gd name="T26" fmla="*/ 2147483647 w 401"/>
              <a:gd name="T27" fmla="*/ 2147483647 h 692"/>
              <a:gd name="T28" fmla="*/ 2147483647 w 401"/>
              <a:gd name="T29" fmla="*/ 2147483647 h 692"/>
              <a:gd name="T30" fmla="*/ 2147483647 w 401"/>
              <a:gd name="T31" fmla="*/ 0 h 6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01" h="692">
                <a:moveTo>
                  <a:pt x="0" y="691"/>
                </a:moveTo>
                <a:lnTo>
                  <a:pt x="42" y="684"/>
                </a:lnTo>
                <a:lnTo>
                  <a:pt x="63" y="676"/>
                </a:lnTo>
                <a:lnTo>
                  <a:pt x="85" y="664"/>
                </a:lnTo>
                <a:lnTo>
                  <a:pt x="106" y="649"/>
                </a:lnTo>
                <a:lnTo>
                  <a:pt x="127" y="627"/>
                </a:lnTo>
                <a:lnTo>
                  <a:pt x="147" y="598"/>
                </a:lnTo>
                <a:lnTo>
                  <a:pt x="189" y="519"/>
                </a:lnTo>
                <a:lnTo>
                  <a:pt x="232" y="406"/>
                </a:lnTo>
                <a:lnTo>
                  <a:pt x="274" y="270"/>
                </a:lnTo>
                <a:lnTo>
                  <a:pt x="294" y="202"/>
                </a:lnTo>
                <a:lnTo>
                  <a:pt x="315" y="136"/>
                </a:lnTo>
                <a:lnTo>
                  <a:pt x="336" y="80"/>
                </a:lnTo>
                <a:lnTo>
                  <a:pt x="357" y="37"/>
                </a:lnTo>
                <a:lnTo>
                  <a:pt x="379" y="10"/>
                </a:lnTo>
                <a:lnTo>
                  <a:pt x="400" y="0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5077" name="Line 19"/>
          <p:cNvSpPr>
            <a:spLocks noChangeShapeType="1"/>
          </p:cNvSpPr>
          <p:nvPr/>
        </p:nvSpPr>
        <p:spPr bwMode="auto">
          <a:xfrm>
            <a:off x="685800" y="3970338"/>
            <a:ext cx="2057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078" name="Freeform 20"/>
          <p:cNvSpPr>
            <a:spLocks/>
          </p:cNvSpPr>
          <p:nvPr/>
        </p:nvSpPr>
        <p:spPr bwMode="auto">
          <a:xfrm>
            <a:off x="6843713" y="2797175"/>
            <a:ext cx="1462087" cy="1098550"/>
          </a:xfrm>
          <a:custGeom>
            <a:avLst/>
            <a:gdLst>
              <a:gd name="T0" fmla="*/ 2147483647 w 871"/>
              <a:gd name="T1" fmla="*/ 2147483647 h 692"/>
              <a:gd name="T2" fmla="*/ 2147483647 w 871"/>
              <a:gd name="T3" fmla="*/ 2147483647 h 692"/>
              <a:gd name="T4" fmla="*/ 2147483647 w 871"/>
              <a:gd name="T5" fmla="*/ 2147483647 h 692"/>
              <a:gd name="T6" fmla="*/ 2147483647 w 871"/>
              <a:gd name="T7" fmla="*/ 2147483647 h 692"/>
              <a:gd name="T8" fmla="*/ 2147483647 w 871"/>
              <a:gd name="T9" fmla="*/ 2147483647 h 692"/>
              <a:gd name="T10" fmla="*/ 2147483647 w 871"/>
              <a:gd name="T11" fmla="*/ 2147483647 h 692"/>
              <a:gd name="T12" fmla="*/ 2147483647 w 871"/>
              <a:gd name="T13" fmla="*/ 2147483647 h 692"/>
              <a:gd name="T14" fmla="*/ 2147483647 w 871"/>
              <a:gd name="T15" fmla="*/ 2147483647 h 692"/>
              <a:gd name="T16" fmla="*/ 2147483647 w 871"/>
              <a:gd name="T17" fmla="*/ 2147483647 h 692"/>
              <a:gd name="T18" fmla="*/ 2147483647 w 871"/>
              <a:gd name="T19" fmla="*/ 2147483647 h 692"/>
              <a:gd name="T20" fmla="*/ 2147483647 w 871"/>
              <a:gd name="T21" fmla="*/ 2147483647 h 692"/>
              <a:gd name="T22" fmla="*/ 2147483647 w 871"/>
              <a:gd name="T23" fmla="*/ 2147483647 h 692"/>
              <a:gd name="T24" fmla="*/ 2147483647 w 871"/>
              <a:gd name="T25" fmla="*/ 2147483647 h 692"/>
              <a:gd name="T26" fmla="*/ 2147483647 w 871"/>
              <a:gd name="T27" fmla="*/ 2147483647 h 692"/>
              <a:gd name="T28" fmla="*/ 2147483647 w 871"/>
              <a:gd name="T29" fmla="*/ 2147483647 h 692"/>
              <a:gd name="T30" fmla="*/ 0 w 871"/>
              <a:gd name="T31" fmla="*/ 0 h 6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871" h="692">
                <a:moveTo>
                  <a:pt x="870" y="691"/>
                </a:moveTo>
                <a:lnTo>
                  <a:pt x="777" y="684"/>
                </a:lnTo>
                <a:lnTo>
                  <a:pt x="733" y="676"/>
                </a:lnTo>
                <a:lnTo>
                  <a:pt x="686" y="664"/>
                </a:lnTo>
                <a:lnTo>
                  <a:pt x="640" y="649"/>
                </a:lnTo>
                <a:lnTo>
                  <a:pt x="596" y="627"/>
                </a:lnTo>
                <a:lnTo>
                  <a:pt x="549" y="598"/>
                </a:lnTo>
                <a:lnTo>
                  <a:pt x="456" y="519"/>
                </a:lnTo>
                <a:lnTo>
                  <a:pt x="365" y="406"/>
                </a:lnTo>
                <a:lnTo>
                  <a:pt x="274" y="270"/>
                </a:lnTo>
                <a:lnTo>
                  <a:pt x="228" y="202"/>
                </a:lnTo>
                <a:lnTo>
                  <a:pt x="182" y="136"/>
                </a:lnTo>
                <a:lnTo>
                  <a:pt x="137" y="80"/>
                </a:lnTo>
                <a:lnTo>
                  <a:pt x="91" y="37"/>
                </a:lnTo>
                <a:lnTo>
                  <a:pt x="44" y="1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5079" name="Freeform 21"/>
          <p:cNvSpPr>
            <a:spLocks/>
          </p:cNvSpPr>
          <p:nvPr/>
        </p:nvSpPr>
        <p:spPr bwMode="auto">
          <a:xfrm>
            <a:off x="6383338" y="2797175"/>
            <a:ext cx="461962" cy="1098550"/>
          </a:xfrm>
          <a:custGeom>
            <a:avLst/>
            <a:gdLst>
              <a:gd name="T0" fmla="*/ 0 w 291"/>
              <a:gd name="T1" fmla="*/ 2147483647 h 692"/>
              <a:gd name="T2" fmla="*/ 2147483647 w 291"/>
              <a:gd name="T3" fmla="*/ 2147483647 h 692"/>
              <a:gd name="T4" fmla="*/ 2147483647 w 291"/>
              <a:gd name="T5" fmla="*/ 2147483647 h 692"/>
              <a:gd name="T6" fmla="*/ 2147483647 w 291"/>
              <a:gd name="T7" fmla="*/ 2147483647 h 692"/>
              <a:gd name="T8" fmla="*/ 2147483647 w 291"/>
              <a:gd name="T9" fmla="*/ 2147483647 h 692"/>
              <a:gd name="T10" fmla="*/ 2147483647 w 291"/>
              <a:gd name="T11" fmla="*/ 2147483647 h 692"/>
              <a:gd name="T12" fmla="*/ 2147483647 w 291"/>
              <a:gd name="T13" fmla="*/ 2147483647 h 692"/>
              <a:gd name="T14" fmla="*/ 2147483647 w 291"/>
              <a:gd name="T15" fmla="*/ 2147483647 h 692"/>
              <a:gd name="T16" fmla="*/ 2147483647 w 291"/>
              <a:gd name="T17" fmla="*/ 2147483647 h 692"/>
              <a:gd name="T18" fmla="*/ 2147483647 w 291"/>
              <a:gd name="T19" fmla="*/ 2147483647 h 692"/>
              <a:gd name="T20" fmla="*/ 2147483647 w 291"/>
              <a:gd name="T21" fmla="*/ 2147483647 h 692"/>
              <a:gd name="T22" fmla="*/ 2147483647 w 291"/>
              <a:gd name="T23" fmla="*/ 2147483647 h 692"/>
              <a:gd name="T24" fmla="*/ 2147483647 w 291"/>
              <a:gd name="T25" fmla="*/ 2147483647 h 692"/>
              <a:gd name="T26" fmla="*/ 2147483647 w 291"/>
              <a:gd name="T27" fmla="*/ 2147483647 h 692"/>
              <a:gd name="T28" fmla="*/ 2147483647 w 291"/>
              <a:gd name="T29" fmla="*/ 2147483647 h 692"/>
              <a:gd name="T30" fmla="*/ 2147483647 w 291"/>
              <a:gd name="T31" fmla="*/ 0 h 6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91" h="692">
                <a:moveTo>
                  <a:pt x="0" y="691"/>
                </a:moveTo>
                <a:lnTo>
                  <a:pt x="29" y="684"/>
                </a:lnTo>
                <a:lnTo>
                  <a:pt x="44" y="676"/>
                </a:lnTo>
                <a:lnTo>
                  <a:pt x="60" y="664"/>
                </a:lnTo>
                <a:lnTo>
                  <a:pt x="75" y="649"/>
                </a:lnTo>
                <a:lnTo>
                  <a:pt x="90" y="627"/>
                </a:lnTo>
                <a:lnTo>
                  <a:pt x="106" y="598"/>
                </a:lnTo>
                <a:lnTo>
                  <a:pt x="137" y="519"/>
                </a:lnTo>
                <a:lnTo>
                  <a:pt x="168" y="406"/>
                </a:lnTo>
                <a:lnTo>
                  <a:pt x="197" y="270"/>
                </a:lnTo>
                <a:lnTo>
                  <a:pt x="212" y="202"/>
                </a:lnTo>
                <a:lnTo>
                  <a:pt x="228" y="136"/>
                </a:lnTo>
                <a:lnTo>
                  <a:pt x="243" y="80"/>
                </a:lnTo>
                <a:lnTo>
                  <a:pt x="259" y="37"/>
                </a:lnTo>
                <a:lnTo>
                  <a:pt x="274" y="10"/>
                </a:lnTo>
                <a:lnTo>
                  <a:pt x="290" y="0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5080" name="Freeform 22"/>
          <p:cNvSpPr>
            <a:spLocks/>
          </p:cNvSpPr>
          <p:nvPr/>
        </p:nvSpPr>
        <p:spPr bwMode="auto">
          <a:xfrm>
            <a:off x="1295400" y="5113338"/>
            <a:ext cx="990600" cy="463550"/>
          </a:xfrm>
          <a:custGeom>
            <a:avLst/>
            <a:gdLst>
              <a:gd name="T0" fmla="*/ 0 w 655"/>
              <a:gd name="T1" fmla="*/ 2147483647 h 292"/>
              <a:gd name="T2" fmla="*/ 2147483647 w 655"/>
              <a:gd name="T3" fmla="*/ 2147483647 h 292"/>
              <a:gd name="T4" fmla="*/ 2147483647 w 655"/>
              <a:gd name="T5" fmla="*/ 0 h 292"/>
              <a:gd name="T6" fmla="*/ 0 w 655"/>
              <a:gd name="T7" fmla="*/ 0 h 292"/>
              <a:gd name="T8" fmla="*/ 0 w 655"/>
              <a:gd name="T9" fmla="*/ 2147483647 h 2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5" h="292">
                <a:moveTo>
                  <a:pt x="0" y="291"/>
                </a:moveTo>
                <a:lnTo>
                  <a:pt x="654" y="291"/>
                </a:lnTo>
                <a:lnTo>
                  <a:pt x="654" y="0"/>
                </a:lnTo>
                <a:lnTo>
                  <a:pt x="0" y="0"/>
                </a:lnTo>
                <a:lnTo>
                  <a:pt x="0" y="291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5081" name="Line 23"/>
          <p:cNvSpPr>
            <a:spLocks noChangeShapeType="1"/>
          </p:cNvSpPr>
          <p:nvPr/>
        </p:nvSpPr>
        <p:spPr bwMode="auto">
          <a:xfrm>
            <a:off x="1981200" y="512286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082" name="Line 24"/>
          <p:cNvSpPr>
            <a:spLocks noChangeShapeType="1"/>
          </p:cNvSpPr>
          <p:nvPr/>
        </p:nvSpPr>
        <p:spPr bwMode="auto">
          <a:xfrm flipV="1">
            <a:off x="2286000" y="535146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083" name="Freeform 25"/>
          <p:cNvSpPr>
            <a:spLocks/>
          </p:cNvSpPr>
          <p:nvPr/>
        </p:nvSpPr>
        <p:spPr bwMode="auto">
          <a:xfrm>
            <a:off x="4267200" y="5113338"/>
            <a:ext cx="609600" cy="457200"/>
          </a:xfrm>
          <a:custGeom>
            <a:avLst/>
            <a:gdLst>
              <a:gd name="T0" fmla="*/ 0 w 288"/>
              <a:gd name="T1" fmla="*/ 2147483647 h 292"/>
              <a:gd name="T2" fmla="*/ 2147483647 w 288"/>
              <a:gd name="T3" fmla="*/ 2147483647 h 292"/>
              <a:gd name="T4" fmla="*/ 2147483647 w 288"/>
              <a:gd name="T5" fmla="*/ 0 h 292"/>
              <a:gd name="T6" fmla="*/ 0 w 288"/>
              <a:gd name="T7" fmla="*/ 0 h 292"/>
              <a:gd name="T8" fmla="*/ 0 w 288"/>
              <a:gd name="T9" fmla="*/ 2147483647 h 2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8" h="292">
                <a:moveTo>
                  <a:pt x="0" y="291"/>
                </a:moveTo>
                <a:lnTo>
                  <a:pt x="287" y="291"/>
                </a:lnTo>
                <a:lnTo>
                  <a:pt x="287" y="0"/>
                </a:lnTo>
                <a:lnTo>
                  <a:pt x="0" y="0"/>
                </a:lnTo>
                <a:lnTo>
                  <a:pt x="0" y="291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5084" name="Freeform 26"/>
          <p:cNvSpPr>
            <a:spLocks/>
          </p:cNvSpPr>
          <p:nvPr/>
        </p:nvSpPr>
        <p:spPr bwMode="auto">
          <a:xfrm>
            <a:off x="6705600" y="5113338"/>
            <a:ext cx="762000" cy="457200"/>
          </a:xfrm>
          <a:custGeom>
            <a:avLst/>
            <a:gdLst>
              <a:gd name="T0" fmla="*/ 0 w 653"/>
              <a:gd name="T1" fmla="*/ 2147483647 h 292"/>
              <a:gd name="T2" fmla="*/ 2147483647 w 653"/>
              <a:gd name="T3" fmla="*/ 2147483647 h 292"/>
              <a:gd name="T4" fmla="*/ 2147483647 w 653"/>
              <a:gd name="T5" fmla="*/ 0 h 292"/>
              <a:gd name="T6" fmla="*/ 0 w 653"/>
              <a:gd name="T7" fmla="*/ 0 h 292"/>
              <a:gd name="T8" fmla="*/ 0 w 653"/>
              <a:gd name="T9" fmla="*/ 2147483647 h 2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3" h="292">
                <a:moveTo>
                  <a:pt x="0" y="291"/>
                </a:moveTo>
                <a:lnTo>
                  <a:pt x="652" y="291"/>
                </a:lnTo>
                <a:lnTo>
                  <a:pt x="652" y="0"/>
                </a:lnTo>
                <a:lnTo>
                  <a:pt x="0" y="0"/>
                </a:lnTo>
                <a:lnTo>
                  <a:pt x="0" y="291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5085" name="Line 27"/>
          <p:cNvSpPr>
            <a:spLocks noChangeShapeType="1"/>
          </p:cNvSpPr>
          <p:nvPr/>
        </p:nvSpPr>
        <p:spPr bwMode="auto">
          <a:xfrm>
            <a:off x="6934200" y="51054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086" name="Line 28"/>
          <p:cNvSpPr>
            <a:spLocks noChangeShapeType="1"/>
          </p:cNvSpPr>
          <p:nvPr/>
        </p:nvSpPr>
        <p:spPr bwMode="auto">
          <a:xfrm>
            <a:off x="685800" y="5351463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087" name="Line 29"/>
          <p:cNvSpPr>
            <a:spLocks noChangeShapeType="1"/>
          </p:cNvSpPr>
          <p:nvPr/>
        </p:nvSpPr>
        <p:spPr bwMode="auto">
          <a:xfrm flipH="1">
            <a:off x="6400800" y="518953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088" name="Line 30"/>
          <p:cNvSpPr>
            <a:spLocks noChangeShapeType="1"/>
          </p:cNvSpPr>
          <p:nvPr/>
        </p:nvSpPr>
        <p:spPr bwMode="auto">
          <a:xfrm>
            <a:off x="3657600" y="53340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089" name="Line 31"/>
          <p:cNvSpPr>
            <a:spLocks noChangeShapeType="1"/>
          </p:cNvSpPr>
          <p:nvPr/>
        </p:nvSpPr>
        <p:spPr bwMode="auto">
          <a:xfrm flipV="1">
            <a:off x="4876800" y="5341938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090" name="Line 32"/>
          <p:cNvSpPr>
            <a:spLocks noChangeShapeType="1"/>
          </p:cNvSpPr>
          <p:nvPr/>
        </p:nvSpPr>
        <p:spPr bwMode="auto">
          <a:xfrm flipV="1">
            <a:off x="7467600" y="53340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091" name="Line 33"/>
          <p:cNvSpPr>
            <a:spLocks noChangeShapeType="1"/>
          </p:cNvSpPr>
          <p:nvPr/>
        </p:nvSpPr>
        <p:spPr bwMode="auto">
          <a:xfrm flipV="1">
            <a:off x="6400800" y="5341938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092" name="Line 34"/>
          <p:cNvSpPr>
            <a:spLocks noChangeShapeType="1"/>
          </p:cNvSpPr>
          <p:nvPr/>
        </p:nvSpPr>
        <p:spPr bwMode="auto">
          <a:xfrm>
            <a:off x="4572000" y="5113338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093" name="Line 35"/>
          <p:cNvSpPr>
            <a:spLocks noChangeShapeType="1"/>
          </p:cNvSpPr>
          <p:nvPr/>
        </p:nvSpPr>
        <p:spPr bwMode="auto">
          <a:xfrm>
            <a:off x="7467600" y="3513138"/>
            <a:ext cx="0" cy="457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094" name="Line 36"/>
          <p:cNvSpPr>
            <a:spLocks noChangeShapeType="1"/>
          </p:cNvSpPr>
          <p:nvPr/>
        </p:nvSpPr>
        <p:spPr bwMode="auto">
          <a:xfrm flipH="1">
            <a:off x="8305800" y="518953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095" name="Line 37"/>
          <p:cNvSpPr>
            <a:spLocks noChangeShapeType="1"/>
          </p:cNvSpPr>
          <p:nvPr/>
        </p:nvSpPr>
        <p:spPr bwMode="auto">
          <a:xfrm flipH="1">
            <a:off x="5486400" y="518953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096" name="Line 38"/>
          <p:cNvSpPr>
            <a:spLocks noChangeShapeType="1"/>
          </p:cNvSpPr>
          <p:nvPr/>
        </p:nvSpPr>
        <p:spPr bwMode="auto">
          <a:xfrm flipH="1">
            <a:off x="3657600" y="518953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097" name="Line 39"/>
          <p:cNvSpPr>
            <a:spLocks noChangeShapeType="1"/>
          </p:cNvSpPr>
          <p:nvPr/>
        </p:nvSpPr>
        <p:spPr bwMode="auto">
          <a:xfrm flipH="1">
            <a:off x="2590800" y="519906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098" name="Line 40"/>
          <p:cNvSpPr>
            <a:spLocks noChangeShapeType="1"/>
          </p:cNvSpPr>
          <p:nvPr/>
        </p:nvSpPr>
        <p:spPr bwMode="auto">
          <a:xfrm flipH="1">
            <a:off x="685800" y="519906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099" name="Line 42"/>
          <p:cNvSpPr>
            <a:spLocks noChangeShapeType="1"/>
          </p:cNvSpPr>
          <p:nvPr/>
        </p:nvSpPr>
        <p:spPr bwMode="auto">
          <a:xfrm>
            <a:off x="3505200" y="3970338"/>
            <a:ext cx="19399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100" name="Line 43"/>
          <p:cNvSpPr>
            <a:spLocks noChangeShapeType="1"/>
          </p:cNvSpPr>
          <p:nvPr/>
        </p:nvSpPr>
        <p:spPr bwMode="auto">
          <a:xfrm>
            <a:off x="6248400" y="3970338"/>
            <a:ext cx="2057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101" name="Text Box 52"/>
          <p:cNvSpPr txBox="1">
            <a:spLocks noChangeArrowheads="1"/>
          </p:cNvSpPr>
          <p:nvPr/>
        </p:nvSpPr>
        <p:spPr bwMode="auto">
          <a:xfrm>
            <a:off x="914400" y="4198938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>
                <a:solidFill>
                  <a:schemeClr val="accent2"/>
                </a:solidFill>
              </a:rPr>
              <a:t>Q1</a:t>
            </a:r>
          </a:p>
        </p:txBody>
      </p:sp>
      <p:sp>
        <p:nvSpPr>
          <p:cNvPr id="45102" name="Text Box 53"/>
          <p:cNvSpPr txBox="1">
            <a:spLocks noChangeArrowheads="1"/>
          </p:cNvSpPr>
          <p:nvPr/>
        </p:nvSpPr>
        <p:spPr bwMode="auto">
          <a:xfrm>
            <a:off x="1600200" y="4198938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>
                <a:solidFill>
                  <a:schemeClr val="hlink"/>
                </a:solidFill>
              </a:rPr>
              <a:t>Q2</a:t>
            </a:r>
          </a:p>
        </p:txBody>
      </p:sp>
      <p:sp>
        <p:nvSpPr>
          <p:cNvPr id="45103" name="Text Box 54"/>
          <p:cNvSpPr txBox="1">
            <a:spLocks noChangeArrowheads="1"/>
          </p:cNvSpPr>
          <p:nvPr/>
        </p:nvSpPr>
        <p:spPr bwMode="auto">
          <a:xfrm>
            <a:off x="1981200" y="4198938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>
                <a:solidFill>
                  <a:schemeClr val="accent1"/>
                </a:solidFill>
              </a:rPr>
              <a:t>Q3</a:t>
            </a:r>
          </a:p>
        </p:txBody>
      </p:sp>
      <p:sp>
        <p:nvSpPr>
          <p:cNvPr id="45104" name="Text Box 55"/>
          <p:cNvSpPr txBox="1">
            <a:spLocks noChangeArrowheads="1"/>
          </p:cNvSpPr>
          <p:nvPr/>
        </p:nvSpPr>
        <p:spPr bwMode="auto">
          <a:xfrm>
            <a:off x="3886200" y="4198938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>
                <a:solidFill>
                  <a:schemeClr val="accent2"/>
                </a:solidFill>
              </a:rPr>
              <a:t>Q1</a:t>
            </a:r>
          </a:p>
        </p:txBody>
      </p:sp>
      <p:sp>
        <p:nvSpPr>
          <p:cNvPr id="45105" name="Text Box 56"/>
          <p:cNvSpPr txBox="1">
            <a:spLocks noChangeArrowheads="1"/>
          </p:cNvSpPr>
          <p:nvPr/>
        </p:nvSpPr>
        <p:spPr bwMode="auto">
          <a:xfrm>
            <a:off x="4267200" y="4198938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>
                <a:solidFill>
                  <a:schemeClr val="hlink"/>
                </a:solidFill>
              </a:rPr>
              <a:t>Q2</a:t>
            </a:r>
          </a:p>
        </p:txBody>
      </p:sp>
      <p:sp>
        <p:nvSpPr>
          <p:cNvPr id="45106" name="Text Box 57"/>
          <p:cNvSpPr txBox="1">
            <a:spLocks noChangeArrowheads="1"/>
          </p:cNvSpPr>
          <p:nvPr/>
        </p:nvSpPr>
        <p:spPr bwMode="auto">
          <a:xfrm>
            <a:off x="4648200" y="4198938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>
                <a:solidFill>
                  <a:schemeClr val="accent1"/>
                </a:solidFill>
              </a:rPr>
              <a:t>Q3</a:t>
            </a:r>
          </a:p>
        </p:txBody>
      </p:sp>
      <p:sp>
        <p:nvSpPr>
          <p:cNvPr id="45107" name="Text Box 58"/>
          <p:cNvSpPr txBox="1">
            <a:spLocks noChangeArrowheads="1"/>
          </p:cNvSpPr>
          <p:nvPr/>
        </p:nvSpPr>
        <p:spPr bwMode="auto">
          <a:xfrm>
            <a:off x="6400800" y="4122738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>
                <a:solidFill>
                  <a:schemeClr val="accent2"/>
                </a:solidFill>
              </a:rPr>
              <a:t>Q1</a:t>
            </a:r>
          </a:p>
        </p:txBody>
      </p:sp>
      <p:sp>
        <p:nvSpPr>
          <p:cNvPr id="45108" name="Text Box 59"/>
          <p:cNvSpPr txBox="1">
            <a:spLocks noChangeArrowheads="1"/>
          </p:cNvSpPr>
          <p:nvPr/>
        </p:nvSpPr>
        <p:spPr bwMode="auto">
          <a:xfrm>
            <a:off x="6858000" y="4122738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>
                <a:solidFill>
                  <a:schemeClr val="hlink"/>
                </a:solidFill>
              </a:rPr>
              <a:t>Q2</a:t>
            </a:r>
          </a:p>
        </p:txBody>
      </p:sp>
      <p:sp>
        <p:nvSpPr>
          <p:cNvPr id="45109" name="Text Box 60"/>
          <p:cNvSpPr txBox="1">
            <a:spLocks noChangeArrowheads="1"/>
          </p:cNvSpPr>
          <p:nvPr/>
        </p:nvSpPr>
        <p:spPr bwMode="auto">
          <a:xfrm>
            <a:off x="7315200" y="4122738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>
                <a:solidFill>
                  <a:schemeClr val="accent1"/>
                </a:solidFill>
              </a:rPr>
              <a:t>Q3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404664"/>
            <a:ext cx="8928991" cy="1008112"/>
          </a:xfrm>
        </p:spPr>
        <p:txBody>
          <a:bodyPr/>
          <a:lstStyle/>
          <a:p>
            <a:r>
              <a:rPr lang="tr-TR" sz="3000" dirty="0"/>
              <a:t>Relationship of the </a:t>
            </a:r>
            <a:r>
              <a:rPr lang="tr-TR" sz="3000" dirty="0" smtClean="0"/>
              <a:t>Three Measures </a:t>
            </a:r>
            <a:r>
              <a:rPr lang="tr-TR" sz="3000" dirty="0"/>
              <a:t>of Central </a:t>
            </a:r>
            <a:r>
              <a:rPr lang="tr-TR" sz="3000" dirty="0" smtClean="0"/>
              <a:t>Tendency for </a:t>
            </a:r>
            <a:r>
              <a:rPr lang="tr-TR" sz="3000" dirty="0"/>
              <a:t>Unimodal Distributions</a:t>
            </a:r>
            <a:endParaRPr lang="tr-TR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5229200"/>
            <a:ext cx="8155632" cy="1008112"/>
          </a:xfrm>
        </p:spPr>
        <p:txBody>
          <a:bodyPr/>
          <a:lstStyle/>
          <a:p>
            <a:r>
              <a:rPr lang="tr-TR" sz="2000" dirty="0" smtClean="0"/>
              <a:t>Source: Doane, D.P., Seward, L. E. (2011). Measuring Skewness: A Forgotten Statistic?, Journal of Statistics Education, Vol.19, No.2.</a:t>
            </a:r>
            <a:endParaRPr lang="tr-T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 3-</a:t>
            </a:r>
            <a:fld id="{65F188A1-59A5-432E-A204-3A70B767B0D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9" t="14063" r="13178" b="40104"/>
          <a:stretch/>
        </p:blipFill>
        <p:spPr bwMode="auto">
          <a:xfrm>
            <a:off x="107505" y="2080399"/>
            <a:ext cx="8928991" cy="3004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6691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If a distribution is symmetrical, it does not have to be bell-shaped.</a:t>
            </a:r>
          </a:p>
          <a:p>
            <a:endParaRPr lang="tr-TR" dirty="0" smtClean="0"/>
          </a:p>
          <a:p>
            <a:r>
              <a:rPr lang="tr-TR" dirty="0" smtClean="0"/>
              <a:t>If a distribution is skewed, it does not have to be uni-modal (having only one mode).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 3-</a:t>
            </a:r>
            <a:fld id="{65F188A1-59A5-432E-A204-3A70B767B0D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9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 3-</a:t>
            </a:r>
            <a:fld id="{65F188A1-59A5-432E-A204-3A70B767B0D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 Course In Business Statistics, 4th © 2006 Prentice-Hall, Inc.</a:t>
            </a:r>
            <a:endParaRPr lang="en-US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2" t="8073" r="16105" b="4427"/>
          <a:stretch/>
        </p:blipFill>
        <p:spPr bwMode="auto">
          <a:xfrm>
            <a:off x="251520" y="548680"/>
            <a:ext cx="8658942" cy="6256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95536" y="-17512"/>
            <a:ext cx="8596064" cy="566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342" tIns="42672" rIns="85342" bIns="42672" numCol="1" anchor="t" anchorCtr="0" compatLnSpc="1">
            <a:prstTxWarp prst="textNoShape">
              <a:avLst/>
            </a:prstTxWarp>
          </a:bodyPr>
          <a:lstStyle>
            <a:lvl1pPr marL="320675" indent="-320675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3738" indent="-268288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068388" indent="-215900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493838" indent="-212725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1919288" indent="-212725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376488" indent="-212725" algn="l" defTabSz="852488" rtl="0" fontAlgn="base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833688" indent="-212725" algn="l" defTabSz="852488" rtl="0" fontAlgn="base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290888" indent="-212725" algn="l" defTabSz="852488" rtl="0" fontAlgn="base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748088" indent="-212725" algn="l" defTabSz="852488" rtl="0" fontAlgn="base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tr-TR" sz="1700" dirty="0" smtClean="0"/>
              <a:t>Source: Doane, D.P., Seward, L. E. (2011). Measuring Skewness: A Forgotten Statistic?, Journal of Statistics Education, Vol.19, No.2.</a:t>
            </a:r>
            <a:endParaRPr lang="tr-TR" sz="1700" dirty="0"/>
          </a:p>
        </p:txBody>
      </p:sp>
    </p:spTree>
    <p:extLst>
      <p:ext uri="{BB962C8B-B14F-4D97-AF65-F5344CB8AC3E}">
        <p14:creationId xmlns:p14="http://schemas.microsoft.com/office/powerpoint/2010/main" val="418400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06760"/>
            <a:ext cx="7793038" cy="762000"/>
          </a:xfrm>
        </p:spPr>
        <p:txBody>
          <a:bodyPr/>
          <a:lstStyle/>
          <a:p>
            <a:r>
              <a:rPr lang="tr-TR" dirty="0" smtClean="0"/>
              <a:t>How to detect Skewness?</a:t>
            </a:r>
            <a:br>
              <a:rPr lang="tr-TR" dirty="0" smtClean="0"/>
            </a:br>
            <a:r>
              <a:rPr lang="tr-TR" dirty="0" smtClean="0"/>
              <a:t>Charts vs Statistical Measures?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8496944" cy="4997152"/>
          </a:xfrm>
        </p:spPr>
        <p:txBody>
          <a:bodyPr/>
          <a:lstStyle/>
          <a:p>
            <a:r>
              <a:rPr lang="tr-TR" sz="2500" dirty="0" smtClean="0"/>
              <a:t>The simplest way to see if a distribution is skewed or symmetrical is to construct a </a:t>
            </a:r>
            <a:r>
              <a:rPr lang="tr-TR" sz="2500" dirty="0" smtClean="0">
                <a:solidFill>
                  <a:srgbClr val="FF0000"/>
                </a:solidFill>
              </a:rPr>
              <a:t>histogram</a:t>
            </a:r>
            <a:r>
              <a:rPr lang="tr-TR" sz="2500" dirty="0" smtClean="0"/>
              <a:t> or a </a:t>
            </a:r>
            <a:r>
              <a:rPr lang="tr-TR" sz="2500" dirty="0" smtClean="0">
                <a:solidFill>
                  <a:srgbClr val="FF0000"/>
                </a:solidFill>
              </a:rPr>
              <a:t>box-plot</a:t>
            </a:r>
            <a:r>
              <a:rPr lang="tr-TR" sz="2500" dirty="0" smtClean="0"/>
              <a:t>.</a:t>
            </a:r>
          </a:p>
          <a:p>
            <a:r>
              <a:rPr lang="en-US" sz="2500" dirty="0"/>
              <a:t>A </a:t>
            </a:r>
            <a:r>
              <a:rPr lang="en-US" sz="2500" b="1" dirty="0"/>
              <a:t>measure of </a:t>
            </a:r>
            <a:r>
              <a:rPr lang="en-US" sz="2500" b="1" dirty="0" err="1"/>
              <a:t>skewness</a:t>
            </a:r>
            <a:r>
              <a:rPr lang="en-US" sz="2500" b="1" dirty="0"/>
              <a:t> </a:t>
            </a:r>
            <a:r>
              <a:rPr lang="en-US" sz="2500" dirty="0"/>
              <a:t>is a </a:t>
            </a:r>
            <a:r>
              <a:rPr lang="en-US" sz="2500" dirty="0" smtClean="0"/>
              <a:t>single</a:t>
            </a:r>
            <a:r>
              <a:rPr lang="tr-TR" sz="2500" dirty="0" smtClean="0"/>
              <a:t> </a:t>
            </a:r>
            <a:r>
              <a:rPr lang="en-US" sz="2500" dirty="0" smtClean="0"/>
              <a:t>value </a:t>
            </a:r>
            <a:r>
              <a:rPr lang="en-US" sz="2500" dirty="0"/>
              <a:t>that indicates the degree </a:t>
            </a:r>
            <a:r>
              <a:rPr lang="en-US" sz="2500" dirty="0" smtClean="0"/>
              <a:t>and</a:t>
            </a:r>
            <a:r>
              <a:rPr lang="tr-TR" sz="2500" dirty="0" smtClean="0"/>
              <a:t> direction </a:t>
            </a:r>
            <a:r>
              <a:rPr lang="tr-TR" sz="2500" dirty="0"/>
              <a:t>of asymmetry</a:t>
            </a:r>
            <a:r>
              <a:rPr lang="tr-TR" sz="2500" dirty="0" smtClean="0"/>
              <a:t>.</a:t>
            </a:r>
          </a:p>
          <a:p>
            <a:r>
              <a:rPr lang="tr-TR" sz="2500" dirty="0" smtClean="0"/>
              <a:t>Signs of skewness measures:</a:t>
            </a:r>
          </a:p>
          <a:p>
            <a:pPr lvl="1"/>
            <a:r>
              <a:rPr lang="tr-TR" sz="2500" dirty="0"/>
              <a:t>Skewness = 0     Symmetrical distribution</a:t>
            </a:r>
          </a:p>
          <a:p>
            <a:pPr lvl="1"/>
            <a:r>
              <a:rPr lang="tr-TR" sz="2500" dirty="0"/>
              <a:t>Skewness &gt;0      Skewed to the right (positively skewed)</a:t>
            </a:r>
          </a:p>
          <a:p>
            <a:pPr lvl="1"/>
            <a:r>
              <a:rPr lang="tr-TR" sz="2500" dirty="0"/>
              <a:t>Skewness &lt;0      Skewed to the lef (negatively skewed)</a:t>
            </a:r>
          </a:p>
          <a:p>
            <a:r>
              <a:rPr lang="tr-TR" sz="2500" dirty="0" smtClean="0"/>
              <a:t>The larger the measure of skewness, the more skewed the distribution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 3-</a:t>
            </a:r>
            <a:fld id="{65F188A1-59A5-432E-A204-3A70B767B0D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48209"/>
      </p:ext>
    </p:extLst>
  </p:cSld>
  <p:clrMapOvr>
    <a:masterClrMapping/>
  </p:clrMapOvr>
</p:sld>
</file>

<file path=ppt/theme/theme1.xml><?xml version="1.0" encoding="utf-8"?>
<a:theme xmlns:a="http://schemas.openxmlformats.org/drawingml/2006/main" name="PrenHall1">
  <a:themeElements>
    <a:clrScheme name="PrenHall1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PrenHall1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renHall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Designs\PrenHall1.pot</Template>
  <TotalTime>2389</TotalTime>
  <Pages>20</Pages>
  <Words>1333</Words>
  <Application>Microsoft Office PowerPoint</Application>
  <PresentationFormat>On-screen Show (4:3)</PresentationFormat>
  <Paragraphs>351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Cambria Math</vt:lpstr>
      <vt:lpstr>Calibri</vt:lpstr>
      <vt:lpstr>Wingdings</vt:lpstr>
      <vt:lpstr>Tahoma</vt:lpstr>
      <vt:lpstr>PrenHall1</vt:lpstr>
      <vt:lpstr>Chapter 3 Describing Data Using  Numerical Measures</vt:lpstr>
      <vt:lpstr>Summary Measures</vt:lpstr>
      <vt:lpstr>Measures of Shape</vt:lpstr>
      <vt:lpstr>1) Measures of Skewness</vt:lpstr>
      <vt:lpstr>Distribution Shape and  Box and Whisker Plot</vt:lpstr>
      <vt:lpstr>Relationship of the Three Measures of Central Tendency for Unimodal Distributions</vt:lpstr>
      <vt:lpstr>PowerPoint Presentation</vt:lpstr>
      <vt:lpstr>PowerPoint Presentation</vt:lpstr>
      <vt:lpstr>How to detect Skewness? Charts vs Statistical Measures?</vt:lpstr>
      <vt:lpstr>Measures of Skewness</vt:lpstr>
      <vt:lpstr>Measures of Skewness</vt:lpstr>
      <vt:lpstr>rth Moment Around the Mean</vt:lpstr>
      <vt:lpstr>Fisher-Pearson coefficient of skewness</vt:lpstr>
      <vt:lpstr>Interpretation of Fisher-Pearson’s Skewness Measure</vt:lpstr>
      <vt:lpstr>An Example</vt:lpstr>
      <vt:lpstr>Another example:</vt:lpstr>
      <vt:lpstr>PowerPoint Presentation</vt:lpstr>
      <vt:lpstr>PowerPoint Presentation</vt:lpstr>
      <vt:lpstr>2) Measure of Kurtosis</vt:lpstr>
      <vt:lpstr>Measures of Kurtosis</vt:lpstr>
      <vt:lpstr>PowerPoint Presentation</vt:lpstr>
      <vt:lpstr>PowerPoint Presentation</vt:lpstr>
    </vt:vector>
  </TitlesOfParts>
  <Company>University of San Diego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Statistics: A Decision-Making Approach, 6th edition</dc:title>
  <dc:subject>Chapter 3</dc:subject>
  <dc:creator>Dirk Yandell</dc:creator>
  <cp:lastModifiedBy>SamsungXP</cp:lastModifiedBy>
  <cp:revision>158</cp:revision>
  <cp:lastPrinted>1998-11-22T23:37:53Z</cp:lastPrinted>
  <dcterms:created xsi:type="dcterms:W3CDTF">2001-01-13T00:04:22Z</dcterms:created>
  <dcterms:modified xsi:type="dcterms:W3CDTF">2012-11-05T16:56:52Z</dcterms:modified>
</cp:coreProperties>
</file>