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70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7F5DF583-A422-42CC-B168-05927FC91870}" type="datetimeFigureOut">
              <a:rPr lang="tr-TR" smtClean="0"/>
              <a:pPr/>
              <a:t>15.02.2010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7F5DF583-A422-42CC-B168-05927FC91870}" type="datetimeFigureOut">
              <a:rPr lang="tr-TR" smtClean="0"/>
              <a:pPr/>
              <a:t>15.02.2010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7F5DF583-A422-42CC-B168-05927FC91870}" type="datetimeFigureOut">
              <a:rPr lang="tr-TR" smtClean="0"/>
              <a:pPr/>
              <a:t>15.02.2010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7F5DF583-A422-42CC-B168-05927FC91870}" type="datetimeFigureOut">
              <a:rPr lang="tr-TR" smtClean="0"/>
              <a:pPr/>
              <a:t>15.02.2010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5DF583-A422-42CC-B168-05927FC91870}" type="datetimeFigureOut">
              <a:rPr lang="tr-TR" smtClean="0"/>
              <a:pPr/>
              <a:t>15.02.2010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7F5DF583-A422-42CC-B168-05927FC91870}" type="datetimeFigureOut">
              <a:rPr lang="tr-TR" smtClean="0"/>
              <a:pPr/>
              <a:t>15.02.2010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7F5DF583-A422-42CC-B168-05927FC91870}" type="datetimeFigureOut">
              <a:rPr lang="tr-TR" smtClean="0"/>
              <a:pPr/>
              <a:t>15.02.2010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7F5DF583-A422-42CC-B168-05927FC91870}" type="datetimeFigureOut">
              <a:rPr lang="tr-TR" smtClean="0"/>
              <a:pPr/>
              <a:t>15.02.2010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DF583-A422-42CC-B168-05927FC91870}" type="datetimeFigureOut">
              <a:rPr lang="tr-TR" smtClean="0"/>
              <a:pPr/>
              <a:t>15.02.2010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5DF583-A422-42CC-B168-05927FC91870}" type="datetimeFigureOut">
              <a:rPr lang="tr-TR" smtClean="0"/>
              <a:pPr/>
              <a:t>15.02.2010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5DF583-A422-42CC-B168-05927FC91870}" type="datetimeFigureOut">
              <a:rPr lang="tr-TR" smtClean="0"/>
              <a:pPr/>
              <a:t>15.02.2010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DF583-A422-42CC-B168-05927FC91870}" type="datetimeFigureOut">
              <a:rPr lang="tr-TR" smtClean="0"/>
              <a:pPr/>
              <a:t>15.02.2010</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9043F-D267-428B-BB3F-9B2F017C61A0}"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pPr eaLnBrk="1" hangingPunct="1"/>
            <a:r>
              <a:rPr lang="tr-TR" sz="4800" dirty="0" smtClean="0">
                <a:cs typeface="Times New Roman" pitchFamily="18" charset="0"/>
              </a:rPr>
              <a:t>Tahmin</a:t>
            </a:r>
          </a:p>
        </p:txBody>
      </p:sp>
      <p:sp>
        <p:nvSpPr>
          <p:cNvPr id="150531" name="Rectangle 3"/>
          <p:cNvSpPr>
            <a:spLocks noGrp="1" noChangeArrowheads="1"/>
          </p:cNvSpPr>
          <p:nvPr>
            <p:ph type="body" idx="1"/>
          </p:nvPr>
        </p:nvSpPr>
        <p:spPr/>
        <p:txBody>
          <a:bodyPr/>
          <a:lstStyle/>
          <a:p>
            <a:pPr eaLnBrk="1" hangingPunct="1"/>
            <a:r>
              <a:rPr lang="tr-TR" sz="4000" dirty="0" smtClean="0"/>
              <a:t>Nokta Tahmini</a:t>
            </a:r>
          </a:p>
          <a:p>
            <a:pPr eaLnBrk="1" hangingPunct="1"/>
            <a:endParaRPr lang="tr-TR" dirty="0" smtClean="0"/>
          </a:p>
          <a:p>
            <a:pPr eaLnBrk="1" hangingPunct="1"/>
            <a:r>
              <a:rPr lang="tr-TR" sz="4000" dirty="0" smtClean="0"/>
              <a:t>Aralık Tahmini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tr-TR" sz="3600" smtClean="0"/>
              <a:t>ANAKÜTLE ORAN TAHMİNİ</a:t>
            </a:r>
          </a:p>
        </p:txBody>
      </p:sp>
      <p:sp>
        <p:nvSpPr>
          <p:cNvPr id="41988" name="Rectangle 3"/>
          <p:cNvSpPr>
            <a:spLocks noGrp="1" noChangeArrowheads="1"/>
          </p:cNvSpPr>
          <p:nvPr>
            <p:ph type="body" idx="1"/>
          </p:nvPr>
        </p:nvSpPr>
        <p:spPr/>
        <p:txBody>
          <a:bodyPr/>
          <a:lstStyle/>
          <a:p>
            <a:pPr eaLnBrk="1" hangingPunct="1"/>
            <a:r>
              <a:rPr lang="tr-TR" smtClean="0"/>
              <a:t>np ve nq&gt;5 ise veya n&gt;100 ise normal dağılım yaklaşımıyla A.K. oranı tahmin edilebilir.Bu koşullar sağlanmıyorsa düzeltme faktörü  kullanılır.</a:t>
            </a:r>
          </a:p>
          <a:p>
            <a:pPr eaLnBrk="1" hangingPunct="1"/>
            <a:endParaRPr lang="tr-TR" smtClean="0"/>
          </a:p>
        </p:txBody>
      </p:sp>
      <p:sp>
        <p:nvSpPr>
          <p:cNvPr id="4198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1986" name="Object 4"/>
          <p:cNvGraphicFramePr>
            <a:graphicFrameLocks noChangeAspect="1"/>
          </p:cNvGraphicFramePr>
          <p:nvPr/>
        </p:nvGraphicFramePr>
        <p:xfrm>
          <a:off x="2771775" y="4437063"/>
          <a:ext cx="4248150" cy="730250"/>
        </p:xfrm>
        <a:graphic>
          <a:graphicData uri="http://schemas.openxmlformats.org/presentationml/2006/ole">
            <p:oleObj spid="_x0000_s3074" name="Denklem" r:id="rId3" imgW="1497950" imgH="253890"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tr-TR" smtClean="0"/>
              <a:t>	Örnek</a:t>
            </a:r>
          </a:p>
        </p:txBody>
      </p:sp>
      <p:sp>
        <p:nvSpPr>
          <p:cNvPr id="158723" name="Rectangle 3"/>
          <p:cNvSpPr>
            <a:spLocks noGrp="1" noChangeArrowheads="1"/>
          </p:cNvSpPr>
          <p:nvPr>
            <p:ph type="body" idx="1"/>
          </p:nvPr>
        </p:nvSpPr>
        <p:spPr/>
        <p:txBody>
          <a:bodyPr/>
          <a:lstStyle/>
          <a:p>
            <a:pPr eaLnBrk="1" hangingPunct="1"/>
            <a:r>
              <a:rPr lang="tr-TR" smtClean="0"/>
              <a:t>Araba direksiyonlarının olması gerektiğinden daha sert olduğu düşünülmektedir. Seçilen 80 arabanın direksiyonun 15inde bu problem görülmüştür. Üretim prosesinde bu hatanın meydana gelme oranını tahmin ediniz(hata payı %5)</a:t>
            </a:r>
          </a:p>
          <a:p>
            <a:pPr eaLnBrk="1" hangingPunct="1"/>
            <a:endParaRPr lang="tr-TR"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endParaRPr lang="en-US" smtClean="0"/>
          </a:p>
        </p:txBody>
      </p:sp>
      <p:sp>
        <p:nvSpPr>
          <p:cNvPr id="43012" name="Rectangle 3"/>
          <p:cNvSpPr>
            <a:spLocks noGrp="1" noChangeArrowheads="1"/>
          </p:cNvSpPr>
          <p:nvPr>
            <p:ph type="body" idx="1"/>
          </p:nvPr>
        </p:nvSpPr>
        <p:spPr/>
        <p:txBody>
          <a:bodyPr/>
          <a:lstStyle/>
          <a:p>
            <a:pPr eaLnBrk="1" hangingPunct="1"/>
            <a:r>
              <a:rPr lang="tr-TR" smtClean="0"/>
              <a:t>0.1020&lt;=p&lt;=0.2730</a:t>
            </a:r>
          </a:p>
        </p:txBody>
      </p:sp>
      <p:sp>
        <p:nvSpPr>
          <p:cNvPr id="4301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3010" name="Object 4"/>
          <p:cNvGraphicFramePr>
            <a:graphicFrameLocks noChangeAspect="1"/>
          </p:cNvGraphicFramePr>
          <p:nvPr/>
        </p:nvGraphicFramePr>
        <p:xfrm>
          <a:off x="1547813" y="3716338"/>
          <a:ext cx="6264275" cy="1355725"/>
        </p:xfrm>
        <a:graphic>
          <a:graphicData uri="http://schemas.openxmlformats.org/presentationml/2006/ole">
            <p:oleObj spid="_x0000_s4098" name="Denklem" r:id="rId3" imgW="2336800" imgH="508000" progId="Equation.3">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tr-TR" smtClean="0"/>
              <a:t>Örnek</a:t>
            </a:r>
          </a:p>
        </p:txBody>
      </p:sp>
      <p:sp>
        <p:nvSpPr>
          <p:cNvPr id="159747" name="Rectangle 3"/>
          <p:cNvSpPr>
            <a:spLocks noGrp="1" noChangeArrowheads="1"/>
          </p:cNvSpPr>
          <p:nvPr>
            <p:ph type="body" idx="1"/>
          </p:nvPr>
        </p:nvSpPr>
        <p:spPr/>
        <p:txBody>
          <a:bodyPr/>
          <a:lstStyle/>
          <a:p>
            <a:pPr eaLnBrk="1" hangingPunct="1"/>
            <a:r>
              <a:rPr lang="tr-TR" smtClean="0"/>
              <a:t>Kusurlu oranı %8 olan 8000 birimlik üretimden tesadüfi olarak 500 birim seçilmiş ve bunlardan 60’ının kusurlu olduğu saptanmıştır.%95 olasılıkla bu oranda önemli bir değişme olduğu söylenebilir mi?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endParaRPr lang="en-US" smtClean="0"/>
          </a:p>
        </p:txBody>
      </p:sp>
      <p:sp>
        <p:nvSpPr>
          <p:cNvPr id="44037" name="Rectangle 3"/>
          <p:cNvSpPr>
            <a:spLocks noGrp="1" noChangeArrowheads="1"/>
          </p:cNvSpPr>
          <p:nvPr>
            <p:ph type="body" idx="1"/>
          </p:nvPr>
        </p:nvSpPr>
        <p:spPr/>
        <p:txBody>
          <a:bodyPr/>
          <a:lstStyle/>
          <a:p>
            <a:pPr eaLnBrk="1" hangingPunct="1"/>
            <a:endParaRPr lang="en-US" smtClean="0"/>
          </a:p>
        </p:txBody>
      </p:sp>
      <p:sp>
        <p:nvSpPr>
          <p:cNvPr id="4403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4034" name="Object 4"/>
          <p:cNvGraphicFramePr>
            <a:graphicFrameLocks noChangeAspect="1"/>
          </p:cNvGraphicFramePr>
          <p:nvPr/>
        </p:nvGraphicFramePr>
        <p:xfrm>
          <a:off x="1908175" y="2708275"/>
          <a:ext cx="1511300" cy="900113"/>
        </p:xfrm>
        <a:graphic>
          <a:graphicData uri="http://schemas.openxmlformats.org/presentationml/2006/ole">
            <p:oleObj spid="_x0000_s5122" name="Denklem" r:id="rId3" imgW="748975" imgH="444307" progId="Equation.3">
              <p:embed/>
            </p:oleObj>
          </a:graphicData>
        </a:graphic>
      </p:graphicFrame>
      <p:sp>
        <p:nvSpPr>
          <p:cNvPr id="4403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4040" name="Rectangle 9"/>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graphicFrame>
        <p:nvGraphicFramePr>
          <p:cNvPr id="44035" name="Object 8"/>
          <p:cNvGraphicFramePr>
            <a:graphicFrameLocks noChangeAspect="1"/>
          </p:cNvGraphicFramePr>
          <p:nvPr/>
        </p:nvGraphicFramePr>
        <p:xfrm>
          <a:off x="1979613" y="4149725"/>
          <a:ext cx="5327650" cy="1154113"/>
        </p:xfrm>
        <a:graphic>
          <a:graphicData uri="http://schemas.openxmlformats.org/presentationml/2006/ole">
            <p:oleObj spid="_x0000_s5123" name="Denklem" r:id="rId4" imgW="2070100" imgH="444500" progId="Equation.3">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endParaRPr lang="en-US" smtClean="0"/>
          </a:p>
        </p:txBody>
      </p:sp>
      <p:sp>
        <p:nvSpPr>
          <p:cNvPr id="45060" name="Rectangle 3"/>
          <p:cNvSpPr>
            <a:spLocks noGrp="1" noChangeArrowheads="1"/>
          </p:cNvSpPr>
          <p:nvPr>
            <p:ph type="body" idx="1"/>
          </p:nvPr>
        </p:nvSpPr>
        <p:spPr/>
        <p:txBody>
          <a:bodyPr/>
          <a:lstStyle/>
          <a:p>
            <a:pPr eaLnBrk="1" hangingPunct="1"/>
            <a:endParaRPr lang="en-US" smtClean="0"/>
          </a:p>
        </p:txBody>
      </p:sp>
      <p:sp>
        <p:nvSpPr>
          <p:cNvPr id="4506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5058" name="Object 4"/>
          <p:cNvGraphicFramePr>
            <a:graphicFrameLocks noChangeAspect="1"/>
          </p:cNvGraphicFramePr>
          <p:nvPr/>
        </p:nvGraphicFramePr>
        <p:xfrm>
          <a:off x="1835150" y="2349500"/>
          <a:ext cx="5472113" cy="941388"/>
        </p:xfrm>
        <a:graphic>
          <a:graphicData uri="http://schemas.openxmlformats.org/presentationml/2006/ole">
            <p:oleObj spid="_x0000_s6146" name="Denklem" r:id="rId3" imgW="1497950" imgH="253890" progId="Equation.3">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tr-TR" smtClean="0"/>
              <a:t>Örnek</a:t>
            </a:r>
          </a:p>
        </p:txBody>
      </p:sp>
      <p:sp>
        <p:nvSpPr>
          <p:cNvPr id="160771" name="Rectangle 3"/>
          <p:cNvSpPr>
            <a:spLocks noGrp="1" noChangeArrowheads="1"/>
          </p:cNvSpPr>
          <p:nvPr>
            <p:ph type="body" idx="1"/>
          </p:nvPr>
        </p:nvSpPr>
        <p:spPr/>
        <p:txBody>
          <a:bodyPr/>
          <a:lstStyle/>
          <a:p>
            <a:pPr eaLnBrk="1" hangingPunct="1">
              <a:buFont typeface="Wingdings" pitchFamily="2" charset="2"/>
              <a:buNone/>
            </a:pPr>
            <a:r>
              <a:rPr lang="tr-TR" smtClean="0"/>
              <a:t>Bir beyaz eşya firmasında ilk 2 ayda gerçekleşen 450 satışdan tesadüfi olarak seçilen 80 satışdan 32sinde bakım talebi olduğu saptanmıştır. Bu dönemdeki toplam bakım talebini tahmin ediniz</a:t>
            </a:r>
          </a:p>
          <a:p>
            <a:pPr eaLnBrk="1" hangingPunct="1">
              <a:buFont typeface="Wingdings" pitchFamily="2" charset="2"/>
              <a:buNone/>
            </a:pPr>
            <a:endParaRPr lang="tr-TR"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endParaRPr lang="en-US" smtClean="0"/>
          </a:p>
        </p:txBody>
      </p:sp>
      <p:sp>
        <p:nvSpPr>
          <p:cNvPr id="46084" name="Rectangle 3"/>
          <p:cNvSpPr>
            <a:spLocks noGrp="1" noChangeArrowheads="1"/>
          </p:cNvSpPr>
          <p:nvPr>
            <p:ph type="body" idx="1"/>
          </p:nvPr>
        </p:nvSpPr>
        <p:spPr/>
        <p:txBody>
          <a:bodyPr/>
          <a:lstStyle/>
          <a:p>
            <a:pPr eaLnBrk="1" hangingPunct="1"/>
            <a:r>
              <a:rPr lang="tr-TR" smtClean="0"/>
              <a:t>p=32/80=0.4</a:t>
            </a:r>
          </a:p>
          <a:p>
            <a:pPr eaLnBrk="1" hangingPunct="1"/>
            <a:r>
              <a:rPr lang="tr-TR" smtClean="0"/>
              <a:t>n/N=80/450=0.178&gt;0.05</a:t>
            </a:r>
          </a:p>
          <a:p>
            <a:pPr eaLnBrk="1" hangingPunct="1"/>
            <a:endParaRPr lang="tr-TR" smtClean="0"/>
          </a:p>
        </p:txBody>
      </p:sp>
      <p:sp>
        <p:nvSpPr>
          <p:cNvPr id="4608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6082" name="Object 4"/>
          <p:cNvGraphicFramePr>
            <a:graphicFrameLocks noChangeAspect="1"/>
          </p:cNvGraphicFramePr>
          <p:nvPr/>
        </p:nvGraphicFramePr>
        <p:xfrm>
          <a:off x="1042988" y="3716338"/>
          <a:ext cx="7778750" cy="1422400"/>
        </p:xfrm>
        <a:graphic>
          <a:graphicData uri="http://schemas.openxmlformats.org/presentationml/2006/ole">
            <p:oleObj spid="_x0000_s7170" name="Denklem" r:id="rId3" imgW="2451100" imgH="444500" progId="Equation.3">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endParaRPr lang="en-US" smtClean="0"/>
          </a:p>
        </p:txBody>
      </p:sp>
      <p:sp>
        <p:nvSpPr>
          <p:cNvPr id="161795" name="Rectangle 3"/>
          <p:cNvSpPr>
            <a:spLocks noGrp="1" noChangeArrowheads="1"/>
          </p:cNvSpPr>
          <p:nvPr>
            <p:ph type="body" idx="1"/>
          </p:nvPr>
        </p:nvSpPr>
        <p:spPr/>
        <p:txBody>
          <a:bodyPr/>
          <a:lstStyle/>
          <a:p>
            <a:pPr eaLnBrk="1" hangingPunct="1"/>
            <a:r>
              <a:rPr lang="tr-TR" smtClean="0"/>
              <a:t>0.4+-2.58*0.0497(çıkan oranlarla 450 çarpıldığında bakım talebi hesaplanır</a:t>
            </a:r>
          </a:p>
          <a:p>
            <a:pPr eaLnBrk="1" hangingPunct="1"/>
            <a:r>
              <a:rPr lang="tr-TR" smtClean="0"/>
              <a:t>Sonuç:122-238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042988" y="333375"/>
            <a:ext cx="7793037" cy="1462088"/>
          </a:xfrm>
        </p:spPr>
        <p:txBody>
          <a:bodyPr/>
          <a:lstStyle/>
          <a:p>
            <a:pPr eaLnBrk="1" hangingPunct="1"/>
            <a:r>
              <a:rPr lang="tr-TR" sz="3200" smtClean="0"/>
              <a:t>A.K ORTALAMASININ TAHMİNİ</a:t>
            </a:r>
          </a:p>
        </p:txBody>
      </p:sp>
      <p:sp>
        <p:nvSpPr>
          <p:cNvPr id="151555" name="Rectangle 3"/>
          <p:cNvSpPr>
            <a:spLocks noGrp="1" noChangeArrowheads="1"/>
          </p:cNvSpPr>
          <p:nvPr>
            <p:ph type="body" idx="1"/>
          </p:nvPr>
        </p:nvSpPr>
        <p:spPr/>
        <p:txBody>
          <a:bodyPr/>
          <a:lstStyle/>
          <a:p>
            <a:pPr eaLnBrk="1" hangingPunct="1"/>
            <a:r>
              <a:rPr lang="tr-TR" smtClean="0"/>
              <a:t>-Anakütlenin normal dağıldığı ve varyans biliniyorsa her örnek büyüklüğü için normal dağılım kullanılır.</a:t>
            </a:r>
          </a:p>
          <a:p>
            <a:pPr eaLnBrk="1" hangingPunct="1"/>
            <a:r>
              <a:rPr lang="tr-TR" smtClean="0"/>
              <a:t>A.K normal dağıldığı biliniyorsa varyans bilinmiyorsa n&gt;30 için normal, n&lt;30 için t dağılımı kullanılır.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tr-TR" dirty="0" smtClean="0"/>
              <a:t>A.K’nin Dağılımı </a:t>
            </a:r>
            <a:r>
              <a:rPr lang="tr-TR" dirty="0"/>
              <a:t>B</a:t>
            </a:r>
            <a:r>
              <a:rPr lang="tr-TR" dirty="0" smtClean="0"/>
              <a:t>elirli </a:t>
            </a:r>
            <a:r>
              <a:rPr lang="tr-TR" dirty="0"/>
              <a:t>D</a:t>
            </a:r>
            <a:r>
              <a:rPr lang="tr-TR" dirty="0" smtClean="0"/>
              <a:t>eğilse</a:t>
            </a:r>
          </a:p>
        </p:txBody>
      </p:sp>
      <p:sp>
        <p:nvSpPr>
          <p:cNvPr id="152579" name="Rectangle 3"/>
          <p:cNvSpPr>
            <a:spLocks noGrp="1" noChangeArrowheads="1"/>
          </p:cNvSpPr>
          <p:nvPr>
            <p:ph type="body" idx="1"/>
          </p:nvPr>
        </p:nvSpPr>
        <p:spPr/>
        <p:txBody>
          <a:bodyPr/>
          <a:lstStyle/>
          <a:p>
            <a:pPr eaLnBrk="1" hangingPunct="1"/>
            <a:r>
              <a:rPr lang="tr-TR" dirty="0" smtClean="0"/>
              <a:t>n&gt;30 için </a:t>
            </a:r>
            <a:r>
              <a:rPr lang="tr-TR" dirty="0"/>
              <a:t>N</a:t>
            </a:r>
            <a:r>
              <a:rPr lang="tr-TR" dirty="0" smtClean="0"/>
              <a:t>ormal (Merkezi Limit Teoremi’nden hareketle)</a:t>
            </a:r>
          </a:p>
          <a:p>
            <a:pPr eaLnBrk="1" hangingPunct="1"/>
            <a:r>
              <a:rPr lang="tr-TR" dirty="0" smtClean="0"/>
              <a:t>n&lt;30 için </a:t>
            </a:r>
            <a:r>
              <a:rPr lang="tr-TR" dirty="0"/>
              <a:t>C</a:t>
            </a:r>
            <a:r>
              <a:rPr lang="tr-TR" dirty="0" smtClean="0"/>
              <a:t>hebyshef Eşitsizliği’nden yararlanılır.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normAutofit/>
          </a:bodyPr>
          <a:lstStyle/>
          <a:p>
            <a:pPr eaLnBrk="1" hangingPunct="1"/>
            <a:r>
              <a:rPr lang="tr-TR" dirty="0" smtClean="0"/>
              <a:t>A.K.Ortalamasının Aralık Tahmini</a:t>
            </a:r>
          </a:p>
        </p:txBody>
      </p:sp>
      <p:sp>
        <p:nvSpPr>
          <p:cNvPr id="39940" name="Rectangle 3"/>
          <p:cNvSpPr>
            <a:spLocks noGrp="1" noChangeArrowheads="1"/>
          </p:cNvSpPr>
          <p:nvPr>
            <p:ph type="body" idx="1"/>
          </p:nvPr>
        </p:nvSpPr>
        <p:spPr/>
        <p:txBody>
          <a:bodyPr/>
          <a:lstStyle/>
          <a:p>
            <a:pPr eaLnBrk="1" hangingPunct="1"/>
            <a:endParaRPr lang="en-US" dirty="0" smtClean="0"/>
          </a:p>
        </p:txBody>
      </p:sp>
      <p:sp>
        <p:nvSpPr>
          <p:cNvPr id="3994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39938" name="Object 4"/>
          <p:cNvGraphicFramePr>
            <a:graphicFrameLocks noChangeAspect="1"/>
          </p:cNvGraphicFramePr>
          <p:nvPr/>
        </p:nvGraphicFramePr>
        <p:xfrm>
          <a:off x="1625600" y="2997200"/>
          <a:ext cx="6362700" cy="1468438"/>
        </p:xfrm>
        <a:graphic>
          <a:graphicData uri="http://schemas.openxmlformats.org/presentationml/2006/ole">
            <p:oleObj spid="_x0000_s1026" name="Equation" r:id="rId3" imgW="1193760" imgH="279360" progId="Equation.3">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fontScale="90000"/>
          </a:bodyPr>
          <a:lstStyle/>
          <a:p>
            <a:pPr eaLnBrk="1" hangingPunct="1"/>
            <a:r>
              <a:rPr lang="tr-TR" dirty="0" smtClean="0"/>
              <a:t>Örnek 1:</a:t>
            </a:r>
            <a:br>
              <a:rPr lang="tr-TR" dirty="0" smtClean="0"/>
            </a:br>
            <a:endParaRPr lang="tr-TR" dirty="0" smtClean="0"/>
          </a:p>
        </p:txBody>
      </p:sp>
      <p:sp>
        <p:nvSpPr>
          <p:cNvPr id="153603" name="Rectangle 3"/>
          <p:cNvSpPr>
            <a:spLocks noGrp="1" noChangeArrowheads="1"/>
          </p:cNvSpPr>
          <p:nvPr>
            <p:ph type="body" idx="1"/>
          </p:nvPr>
        </p:nvSpPr>
        <p:spPr/>
        <p:txBody>
          <a:bodyPr/>
          <a:lstStyle/>
          <a:p>
            <a:r>
              <a:rPr lang="tr-TR" dirty="0" smtClean="0"/>
              <a:t>Bir kağıt fabrikasının ortalama kağıt kalınlığını belirlemek amacıyla tesadüfi olarak çektiği 15 kağıdın ölçümleri aşağıdaki gibidir. </a:t>
            </a:r>
            <a:r>
              <a:rPr lang="tr-TR" dirty="0"/>
              <a:t>O</a:t>
            </a:r>
            <a:r>
              <a:rPr lang="tr-TR" dirty="0" smtClean="0"/>
              <a:t>rtalama kağıt ağırlığını tahmin ediniz. </a:t>
            </a:r>
          </a:p>
          <a:p>
            <a:r>
              <a:rPr lang="tr-TR" dirty="0" smtClean="0"/>
              <a:t>(</a:t>
            </a:r>
            <a:r>
              <a:rPr lang="tr-TR" dirty="0"/>
              <a:t>E</a:t>
            </a:r>
            <a:r>
              <a:rPr lang="tr-TR" dirty="0" smtClean="0"/>
              <a:t>xcelde kağıt fabrikası)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tr-TR" dirty="0" smtClean="0"/>
              <a:t>Örnek 2:</a:t>
            </a:r>
          </a:p>
        </p:txBody>
      </p:sp>
      <p:sp>
        <p:nvSpPr>
          <p:cNvPr id="154627" name="Rectangle 3"/>
          <p:cNvSpPr>
            <a:spLocks noGrp="1" noChangeArrowheads="1"/>
          </p:cNvSpPr>
          <p:nvPr>
            <p:ph type="body" idx="1"/>
          </p:nvPr>
        </p:nvSpPr>
        <p:spPr/>
        <p:txBody>
          <a:bodyPr/>
          <a:lstStyle/>
          <a:p>
            <a:pPr eaLnBrk="1" hangingPunct="1"/>
            <a:r>
              <a:rPr lang="tr-TR" sz="2800" dirty="0" smtClean="0"/>
              <a:t>Standart sapması 20 saat ortalama dayanma süresi 550 saat olan ampullerin üretildiği bir fabrikada ortalama dayanma süresinin değişip değişmedinin araştırılması amacıyla 100er birimlik örnek çekilmektedir. Tesadüfen çekilen 100 birimin ortalama dayanma süresi 540 saat olarak bulunmuştur. Kalitenin kontrol altında olduğu söylenebilir mi? (%95 güvenle</a:t>
            </a:r>
            <a:r>
              <a:rPr lang="tr-TR" sz="2800" dirty="0"/>
              <a:t>)</a:t>
            </a:r>
            <a:endParaRPr lang="tr-TR"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endParaRPr lang="en-US" smtClean="0"/>
          </a:p>
        </p:txBody>
      </p:sp>
      <p:sp>
        <p:nvSpPr>
          <p:cNvPr id="155651" name="Rectangle 3"/>
          <p:cNvSpPr>
            <a:spLocks noGrp="1" noChangeArrowheads="1"/>
          </p:cNvSpPr>
          <p:nvPr>
            <p:ph type="body" idx="1"/>
          </p:nvPr>
        </p:nvSpPr>
        <p:spPr/>
        <p:txBody>
          <a:bodyPr/>
          <a:lstStyle/>
          <a:p>
            <a:pPr eaLnBrk="1" hangingPunct="1"/>
            <a:r>
              <a:rPr lang="tr-TR" dirty="0" smtClean="0"/>
              <a:t>536-544 saat olarak tahmin edilmektedir. Standartın altında ürün üretilmektedir.Örnek ortalaması hangi aralıklarda olsaydı standarda uygun olacaktı?</a:t>
            </a:r>
          </a:p>
          <a:p>
            <a:pPr eaLnBrk="1" hangingPunct="1"/>
            <a:endParaRPr lang="tr-TR" dirty="0"/>
          </a:p>
          <a:p>
            <a:r>
              <a:rPr lang="tr-TR" dirty="0"/>
              <a:t>(</a:t>
            </a:r>
            <a:r>
              <a:rPr lang="tr-TR" dirty="0" smtClean="0"/>
              <a:t>İpucu: Formülden örnek ortalaması çekildiğinde standart üretim bulunur)</a:t>
            </a:r>
            <a:br>
              <a:rPr lang="tr-TR" dirty="0" smtClean="0"/>
            </a:br>
            <a:endParaRPr lang="tr-TR" dirty="0" smtClean="0"/>
          </a:p>
          <a:p>
            <a:pPr eaLnBrk="1" hangingPunct="1"/>
            <a:endParaRPr lang="tr-TR" dirty="0" smtClean="0"/>
          </a:p>
          <a:p>
            <a:pPr eaLnBrk="1" hangingPunct="1"/>
            <a:endParaRPr lang="tr-TR"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tr-TR" smtClean="0"/>
              <a:t>Örnek</a:t>
            </a:r>
          </a:p>
        </p:txBody>
      </p:sp>
      <p:sp>
        <p:nvSpPr>
          <p:cNvPr id="156675" name="Rectangle 3"/>
          <p:cNvSpPr>
            <a:spLocks noGrp="1" noChangeArrowheads="1"/>
          </p:cNvSpPr>
          <p:nvPr>
            <p:ph type="body" idx="1"/>
          </p:nvPr>
        </p:nvSpPr>
        <p:spPr/>
        <p:txBody>
          <a:bodyPr/>
          <a:lstStyle/>
          <a:p>
            <a:pPr eaLnBrk="1" hangingPunct="1">
              <a:lnSpc>
                <a:spcPct val="90000"/>
              </a:lnSpc>
            </a:pPr>
            <a:r>
              <a:rPr lang="tr-TR" smtClean="0"/>
              <a:t>Bir fabrikada üretilen tellerin dayanıklılığı 200kgdır. Dayanıklılığı arttırmak için kullanılan yeni bir maddenin etkisini araştırmak için tesadüfi olarak seçilen 100 telin ortalama dayanıklılığı 210 kg ss’nın 12 kg olduğu saptanmıştır.%99 olasılıkla üretimin bu aşamada daha dayanıklı olduğu söylenebilir mi?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endParaRPr lang="en-US" smtClean="0"/>
          </a:p>
        </p:txBody>
      </p:sp>
      <p:sp>
        <p:nvSpPr>
          <p:cNvPr id="157699" name="Rectangle 3"/>
          <p:cNvSpPr>
            <a:spLocks noGrp="1" noChangeArrowheads="1"/>
          </p:cNvSpPr>
          <p:nvPr>
            <p:ph type="body" idx="1"/>
          </p:nvPr>
        </p:nvSpPr>
        <p:spPr/>
        <p:txBody>
          <a:bodyPr/>
          <a:lstStyle/>
          <a:p>
            <a:pPr eaLnBrk="1" hangingPunct="1"/>
            <a:r>
              <a:rPr lang="tr-TR" smtClean="0"/>
              <a:t>örnek ort: 210 s=12 n=100</a:t>
            </a:r>
          </a:p>
          <a:p>
            <a:pPr eaLnBrk="1" hangingPunct="1"/>
            <a:r>
              <a:rPr lang="tr-TR" smtClean="0"/>
              <a:t>Standart hata=12/10=1.2</a:t>
            </a:r>
          </a:p>
          <a:p>
            <a:pPr eaLnBrk="1" hangingPunct="1"/>
            <a:r>
              <a:rPr lang="tr-TR" smtClean="0"/>
              <a:t>210+- 2.58 *1.2</a:t>
            </a:r>
          </a:p>
          <a:p>
            <a:pPr eaLnBrk="1" hangingPunct="1"/>
            <a:r>
              <a:rPr lang="tr-TR" smtClean="0"/>
              <a:t>206.9 ile 213.1 arasında</a:t>
            </a:r>
          </a:p>
          <a:p>
            <a:pPr eaLnBrk="1" hangingPunct="1">
              <a:buFont typeface="Wingdings" pitchFamily="2" charset="2"/>
              <a:buNone/>
            </a:pPr>
            <a:r>
              <a:rPr lang="tr-TR" smtClean="0"/>
              <a:t>Yani artmıştır madde etkili olmuştur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372</Words>
  <Application>Microsoft Office PowerPoint</Application>
  <PresentationFormat>On-screen Show (4:3)</PresentationFormat>
  <Paragraphs>39</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1" baseType="lpstr">
      <vt:lpstr>Office Theme</vt:lpstr>
      <vt:lpstr>Equation</vt:lpstr>
      <vt:lpstr>Denklem</vt:lpstr>
      <vt:lpstr>Tahmin</vt:lpstr>
      <vt:lpstr>A.K ORTALAMASININ TAHMİNİ</vt:lpstr>
      <vt:lpstr>A.K’nin Dağılımı Belirli Değilse</vt:lpstr>
      <vt:lpstr>A.K.Ortalamasının Aralık Tahmini</vt:lpstr>
      <vt:lpstr>Örnek 1: </vt:lpstr>
      <vt:lpstr>Örnek 2:</vt:lpstr>
      <vt:lpstr>Slide 7</vt:lpstr>
      <vt:lpstr>Örnek</vt:lpstr>
      <vt:lpstr>Slide 9</vt:lpstr>
      <vt:lpstr>ANAKÜTLE ORAN TAHMİNİ</vt:lpstr>
      <vt:lpstr> Örnek</vt:lpstr>
      <vt:lpstr>Slide 12</vt:lpstr>
      <vt:lpstr>Örnek</vt:lpstr>
      <vt:lpstr>Slide 14</vt:lpstr>
      <vt:lpstr>Slide 15</vt:lpstr>
      <vt:lpstr>Örnek</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Tahmin</dc:title>
  <dc:creator>Cigdem</dc:creator>
  <cp:lastModifiedBy>Cigdem</cp:lastModifiedBy>
  <cp:revision>3</cp:revision>
  <dcterms:created xsi:type="dcterms:W3CDTF">2009-11-01T06:57:27Z</dcterms:created>
  <dcterms:modified xsi:type="dcterms:W3CDTF">2010-02-15T12:26:42Z</dcterms:modified>
</cp:coreProperties>
</file>