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 id="294" r:id="rId33"/>
    <p:sldId id="295" r:id="rId34"/>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56"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67C4CB35-B2AD-4E2A-B465-9BFD2A1BE73B}" type="datetimeFigureOut">
              <a:rPr lang="tr-TR" smtClean="0"/>
              <a:pPr/>
              <a:t>06.03.2011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50B574F-6961-496A-8CB1-4371E95A78A0}"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7C4CB35-B2AD-4E2A-B465-9BFD2A1BE73B}" type="datetimeFigureOut">
              <a:rPr lang="tr-TR" smtClean="0"/>
              <a:pPr/>
              <a:t>06.03.2011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50B574F-6961-496A-8CB1-4371E95A78A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7C4CB35-B2AD-4E2A-B465-9BFD2A1BE73B}" type="datetimeFigureOut">
              <a:rPr lang="tr-TR" smtClean="0"/>
              <a:pPr/>
              <a:t>06.03.2011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50B574F-6961-496A-8CB1-4371E95A78A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67C4CB35-B2AD-4E2A-B465-9BFD2A1BE73B}" type="datetimeFigureOut">
              <a:rPr lang="tr-TR" smtClean="0"/>
              <a:pPr/>
              <a:t>06.03.2011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50B574F-6961-496A-8CB1-4371E95A78A0}"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67C4CB35-B2AD-4E2A-B465-9BFD2A1BE73B}" type="datetimeFigureOut">
              <a:rPr lang="tr-TR" smtClean="0"/>
              <a:pPr/>
              <a:t>06.03.2011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650B574F-6961-496A-8CB1-4371E95A78A0}"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67C4CB35-B2AD-4E2A-B465-9BFD2A1BE73B}" type="datetimeFigureOut">
              <a:rPr lang="tr-TR" smtClean="0"/>
              <a:pPr/>
              <a:t>06.03.2011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50B574F-6961-496A-8CB1-4371E95A78A0}"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67C4CB35-B2AD-4E2A-B465-9BFD2A1BE73B}" type="datetimeFigureOut">
              <a:rPr lang="tr-TR" smtClean="0"/>
              <a:pPr/>
              <a:t>06.03.2011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650B574F-6961-496A-8CB1-4371E95A78A0}"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67C4CB35-B2AD-4E2A-B465-9BFD2A1BE73B}" type="datetimeFigureOut">
              <a:rPr lang="tr-TR" smtClean="0"/>
              <a:pPr/>
              <a:t>06.03.2011</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650B574F-6961-496A-8CB1-4371E95A78A0}"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67C4CB35-B2AD-4E2A-B465-9BFD2A1BE73B}" type="datetimeFigureOut">
              <a:rPr lang="tr-TR" smtClean="0"/>
              <a:pPr/>
              <a:t>06.03.2011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650B574F-6961-496A-8CB1-4371E95A78A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67C4CB35-B2AD-4E2A-B465-9BFD2A1BE73B}" type="datetimeFigureOut">
              <a:rPr lang="tr-TR" smtClean="0"/>
              <a:pPr/>
              <a:t>06.03.2011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50B574F-6961-496A-8CB1-4371E95A78A0}"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67C4CB35-B2AD-4E2A-B465-9BFD2A1BE73B}" type="datetimeFigureOut">
              <a:rPr lang="tr-TR" smtClean="0"/>
              <a:pPr/>
              <a:t>06.03.2011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650B574F-6961-496A-8CB1-4371E95A78A0}"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4CB35-B2AD-4E2A-B465-9BFD2A1BE73B}" type="datetimeFigureOut">
              <a:rPr lang="tr-TR" smtClean="0"/>
              <a:pPr/>
              <a:t>06.03.2011</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0B574F-6961-496A-8CB1-4371E95A78A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9.v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oleObject" Target="../embeddings/oleObject26.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10.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tr-TR" smtClean="0"/>
              <a:t>HİPOTEZ TESTLERİ</a:t>
            </a:r>
          </a:p>
        </p:txBody>
      </p:sp>
      <p:sp>
        <p:nvSpPr>
          <p:cNvPr id="162819" name="Rectangle 3"/>
          <p:cNvSpPr>
            <a:spLocks noGrp="1" noChangeArrowheads="1"/>
          </p:cNvSpPr>
          <p:nvPr>
            <p:ph type="body" idx="1"/>
          </p:nvPr>
        </p:nvSpPr>
        <p:spPr/>
        <p:txBody>
          <a:bodyPr/>
          <a:lstStyle/>
          <a:p>
            <a:pPr eaLnBrk="1" hangingPunct="1"/>
            <a:r>
              <a:rPr lang="tr-TR" smtClean="0"/>
              <a:t>Hipotezlerin Yazılması</a:t>
            </a:r>
          </a:p>
          <a:p>
            <a:pPr eaLnBrk="1" hangingPunct="1"/>
            <a:r>
              <a:rPr lang="tr-TR" smtClean="0"/>
              <a:t>Anlamlılık Seviyesinin Belirlenmesi</a:t>
            </a:r>
          </a:p>
          <a:p>
            <a:pPr eaLnBrk="1" hangingPunct="1"/>
            <a:r>
              <a:rPr lang="tr-TR" smtClean="0"/>
              <a:t>Test İstatistiğinin Hesaplanması</a:t>
            </a:r>
          </a:p>
          <a:p>
            <a:pPr eaLnBrk="1" hangingPunct="1"/>
            <a:r>
              <a:rPr lang="tr-TR" smtClean="0"/>
              <a:t>Karar Aşaması</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tr-TR" smtClean="0"/>
              <a:t>ÖRNEK  2</a:t>
            </a:r>
          </a:p>
        </p:txBody>
      </p:sp>
      <p:sp>
        <p:nvSpPr>
          <p:cNvPr id="166915" name="Rectangle 3"/>
          <p:cNvSpPr>
            <a:spLocks noGrp="1" noChangeArrowheads="1"/>
          </p:cNvSpPr>
          <p:nvPr>
            <p:ph type="body" idx="1"/>
          </p:nvPr>
        </p:nvSpPr>
        <p:spPr/>
        <p:txBody>
          <a:bodyPr/>
          <a:lstStyle/>
          <a:p>
            <a:pPr eaLnBrk="1" hangingPunct="1">
              <a:lnSpc>
                <a:spcPct val="90000"/>
              </a:lnSpc>
            </a:pPr>
            <a:r>
              <a:rPr lang="tr-TR" sz="2800" b="1" dirty="0" smtClean="0"/>
              <a:t>Örnek:</a:t>
            </a:r>
            <a:r>
              <a:rPr lang="tr-TR" sz="2800" dirty="0" smtClean="0"/>
              <a:t> Kalite Kontrol uygulamalarında</a:t>
            </a:r>
          </a:p>
          <a:p>
            <a:pPr eaLnBrk="1" hangingPunct="1">
              <a:lnSpc>
                <a:spcPct val="90000"/>
              </a:lnSpc>
            </a:pPr>
            <a:r>
              <a:rPr lang="tr-TR" sz="2800" dirty="0" smtClean="0"/>
              <a:t>Ho: Proses Kontrol Altındadır</a:t>
            </a:r>
          </a:p>
          <a:p>
            <a:pPr eaLnBrk="1" hangingPunct="1">
              <a:lnSpc>
                <a:spcPct val="90000"/>
              </a:lnSpc>
            </a:pPr>
            <a:r>
              <a:rPr lang="tr-TR" sz="2800" dirty="0" smtClean="0"/>
              <a:t>H1: Proses Kontrol Altında Değil</a:t>
            </a:r>
          </a:p>
          <a:p>
            <a:pPr eaLnBrk="1" hangingPunct="1">
              <a:lnSpc>
                <a:spcPct val="90000"/>
              </a:lnSpc>
            </a:pPr>
            <a:r>
              <a:rPr lang="tr-TR" sz="2800" dirty="0" smtClean="0"/>
              <a:t>Bir üretici firmanın ürettiği ürünlerin ortalama ağırlığının 0,250 gr olması gerektiği belirlenmiştir. Prosesin doğru çalışıp çalışmadığının araştırılması amacıyla 40 tane ürün seçilmiştir.Ürünlerin ağırlıkları verilmektedir. (SPSSde: tek ortalama testi)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tr-TR" smtClean="0"/>
              <a:t>Örnek 3:</a:t>
            </a:r>
          </a:p>
        </p:txBody>
      </p:sp>
      <p:sp>
        <p:nvSpPr>
          <p:cNvPr id="167939" name="Rectangle 3"/>
          <p:cNvSpPr>
            <a:spLocks noGrp="1" noChangeArrowheads="1"/>
          </p:cNvSpPr>
          <p:nvPr>
            <p:ph type="body" idx="1"/>
          </p:nvPr>
        </p:nvSpPr>
        <p:spPr/>
        <p:txBody>
          <a:bodyPr/>
          <a:lstStyle/>
          <a:p>
            <a:pPr eaLnBrk="1" hangingPunct="1"/>
            <a:r>
              <a:rPr lang="tr-TR" dirty="0" smtClean="0"/>
              <a:t>Örnek: Bir üretici firma ürettiği ürünün uzunluğunun en az 10 cm olduğunu iddia etmektedir. Prosesden tesadüfi olarak seçilen 48 birim incelendiğinde üreticinin iddiasının doğru olduğu söylenebilir mi? (SPSS’de Tek Ortalama İki)</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pPr eaLnBrk="1" hangingPunct="1"/>
            <a:r>
              <a:rPr lang="tr-TR" dirty="0" smtClean="0"/>
              <a:t>İki A.K Ortalama Testleri</a:t>
            </a:r>
          </a:p>
        </p:txBody>
      </p:sp>
      <p:sp>
        <p:nvSpPr>
          <p:cNvPr id="52228" name="Rectangle 3"/>
          <p:cNvSpPr>
            <a:spLocks noGrp="1" noChangeArrowheads="1"/>
          </p:cNvSpPr>
          <p:nvPr>
            <p:ph type="body" idx="1"/>
          </p:nvPr>
        </p:nvSpPr>
        <p:spPr/>
        <p:txBody>
          <a:bodyPr/>
          <a:lstStyle/>
          <a:p>
            <a:pPr marL="609600" indent="-609600" eaLnBrk="1" hangingPunct="1">
              <a:buNone/>
            </a:pPr>
            <a:r>
              <a:rPr lang="tr-TR" sz="2000" b="1" dirty="0" smtClean="0"/>
              <a:t>	</a:t>
            </a:r>
            <a:r>
              <a:rPr lang="tr-TR" b="1" dirty="0" smtClean="0"/>
              <a:t>1-Standart Sapmaları Biliniyorsa;</a:t>
            </a:r>
          </a:p>
          <a:p>
            <a:pPr marL="609600" indent="-609600" eaLnBrk="1" hangingPunct="1"/>
            <a:endParaRPr lang="tr-TR" b="1" dirty="0" smtClean="0"/>
          </a:p>
        </p:txBody>
      </p:sp>
      <p:sp>
        <p:nvSpPr>
          <p:cNvPr id="5222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2226" name="Object 4"/>
          <p:cNvGraphicFramePr>
            <a:graphicFrameLocks noChangeAspect="1"/>
          </p:cNvGraphicFramePr>
          <p:nvPr/>
        </p:nvGraphicFramePr>
        <p:xfrm>
          <a:off x="2154238" y="3084513"/>
          <a:ext cx="2962275" cy="1233487"/>
        </p:xfrm>
        <a:graphic>
          <a:graphicData uri="http://schemas.openxmlformats.org/presentationml/2006/ole">
            <p:oleObj spid="_x0000_s6146" name="Equation" r:id="rId3" imgW="1180800" imgH="495000" progId="Equation.3">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endParaRPr lang="en-US" smtClean="0"/>
          </a:p>
        </p:txBody>
      </p:sp>
      <p:sp>
        <p:nvSpPr>
          <p:cNvPr id="53253" name="Rectangle 3"/>
          <p:cNvSpPr>
            <a:spLocks noGrp="1" noChangeArrowheads="1"/>
          </p:cNvSpPr>
          <p:nvPr>
            <p:ph type="body" idx="1"/>
          </p:nvPr>
        </p:nvSpPr>
        <p:spPr>
          <a:xfrm>
            <a:off x="1187450" y="2133600"/>
            <a:ext cx="7772400" cy="4114800"/>
          </a:xfrm>
        </p:spPr>
        <p:txBody>
          <a:bodyPr/>
          <a:lstStyle/>
          <a:p>
            <a:pPr marL="609600" indent="-609600" eaLnBrk="1" hangingPunct="1">
              <a:buNone/>
            </a:pPr>
            <a:r>
              <a:rPr lang="tr-TR" dirty="0" smtClean="0"/>
              <a:t>	2- </a:t>
            </a:r>
            <a:r>
              <a:rPr lang="tr-TR" b="1" dirty="0" smtClean="0"/>
              <a:t>A.K standart sapmaları bilinmiyor ancak eşit oldukları biliniyorsa</a:t>
            </a:r>
            <a:r>
              <a:rPr lang="tr-TR" dirty="0" smtClean="0"/>
              <a:t>;Standart sapmaları örnekten tahmin edilir. Ortak bir s hesaplanır:</a:t>
            </a:r>
          </a:p>
          <a:p>
            <a:pPr marL="609600" indent="-609600" eaLnBrk="1" hangingPunct="1"/>
            <a:endParaRPr lang="tr-TR" dirty="0" smtClean="0"/>
          </a:p>
        </p:txBody>
      </p:sp>
      <p:sp>
        <p:nvSpPr>
          <p:cNvPr id="5325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3250" name="Object 4"/>
          <p:cNvGraphicFramePr>
            <a:graphicFrameLocks noChangeAspect="1"/>
          </p:cNvGraphicFramePr>
          <p:nvPr/>
        </p:nvGraphicFramePr>
        <p:xfrm>
          <a:off x="2398713" y="4060825"/>
          <a:ext cx="3768725" cy="1141413"/>
        </p:xfrm>
        <a:graphic>
          <a:graphicData uri="http://schemas.openxmlformats.org/presentationml/2006/ole">
            <p:oleObj spid="_x0000_s7170" name="Equation" r:id="rId3" imgW="1523880" imgH="457200" progId="Equation.DSMT4">
              <p:embed/>
            </p:oleObj>
          </a:graphicData>
        </a:graphic>
      </p:graphicFrame>
      <p:sp>
        <p:nvSpPr>
          <p:cNvPr id="53255" name="Rectangle 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en-US"/>
          </a:p>
        </p:txBody>
      </p:sp>
      <p:graphicFrame>
        <p:nvGraphicFramePr>
          <p:cNvPr id="53251" name="Object 6"/>
          <p:cNvGraphicFramePr>
            <a:graphicFrameLocks noChangeAspect="1"/>
          </p:cNvGraphicFramePr>
          <p:nvPr/>
        </p:nvGraphicFramePr>
        <p:xfrm>
          <a:off x="2308225" y="5516563"/>
          <a:ext cx="1828800" cy="779462"/>
        </p:xfrm>
        <a:graphic>
          <a:graphicData uri="http://schemas.openxmlformats.org/presentationml/2006/ole">
            <p:oleObj spid="_x0000_s7171" name="Equation" r:id="rId4" imgW="1143000" imgH="482400" progId="Equation.DSMT4">
              <p:embed/>
            </p:oleObj>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endParaRPr lang="en-US" smtClean="0"/>
          </a:p>
        </p:txBody>
      </p:sp>
      <p:sp>
        <p:nvSpPr>
          <p:cNvPr id="54276" name="Rectangle 3"/>
          <p:cNvSpPr>
            <a:spLocks noGrp="1" noChangeArrowheads="1"/>
          </p:cNvSpPr>
          <p:nvPr>
            <p:ph type="body" idx="1"/>
          </p:nvPr>
        </p:nvSpPr>
        <p:spPr/>
        <p:txBody>
          <a:bodyPr/>
          <a:lstStyle/>
          <a:p>
            <a:pPr eaLnBrk="1" hangingPunct="1"/>
            <a:r>
              <a:rPr lang="tr-TR" b="1" dirty="0" smtClean="0"/>
              <a:t>3-A.K standart sapmaları bilinmiyor fakat farklı oldukları biliniyorsa;</a:t>
            </a:r>
          </a:p>
          <a:p>
            <a:pPr eaLnBrk="1" hangingPunct="1"/>
            <a:endParaRPr lang="tr-TR" dirty="0" smtClean="0"/>
          </a:p>
        </p:txBody>
      </p:sp>
      <p:sp>
        <p:nvSpPr>
          <p:cNvPr id="5427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4274" name="Object 6"/>
          <p:cNvGraphicFramePr>
            <a:graphicFrameLocks noChangeAspect="1"/>
          </p:cNvGraphicFramePr>
          <p:nvPr/>
        </p:nvGraphicFramePr>
        <p:xfrm>
          <a:off x="2106613" y="3716338"/>
          <a:ext cx="3032125" cy="1363662"/>
        </p:xfrm>
        <a:graphic>
          <a:graphicData uri="http://schemas.openxmlformats.org/presentationml/2006/ole">
            <p:oleObj spid="_x0000_s8194" name="Equation" r:id="rId3" imgW="1091880" imgH="495000" progId="Equation.DSMT4">
              <p:embed/>
            </p:oleObj>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normAutofit fontScale="90000"/>
          </a:bodyPr>
          <a:lstStyle/>
          <a:p>
            <a:pPr eaLnBrk="1" hangingPunct="1"/>
            <a:r>
              <a:rPr lang="tr-TR" smtClean="0"/>
              <a:t>Bağımsız Örnekler İçin Ortalama Testleri</a:t>
            </a:r>
          </a:p>
        </p:txBody>
      </p:sp>
      <p:sp>
        <p:nvSpPr>
          <p:cNvPr id="168963" name="Rectangle 3"/>
          <p:cNvSpPr>
            <a:spLocks noGrp="1" noChangeArrowheads="1"/>
          </p:cNvSpPr>
          <p:nvPr>
            <p:ph type="body" idx="1"/>
          </p:nvPr>
        </p:nvSpPr>
        <p:spPr/>
        <p:txBody>
          <a:bodyPr/>
          <a:lstStyle/>
          <a:p>
            <a:pPr algn="just" eaLnBrk="1" hangingPunct="1">
              <a:lnSpc>
                <a:spcPct val="90000"/>
              </a:lnSpc>
            </a:pPr>
            <a:r>
              <a:rPr lang="tr-TR" sz="2400" b="1" dirty="0" smtClean="0"/>
              <a:t>Örnek 1: </a:t>
            </a:r>
            <a:r>
              <a:rPr lang="tr-TR" sz="2400" dirty="0" smtClean="0"/>
              <a:t>Bir rekabet kuruluna gelen şikayetler değerlendirildiğinde bir ürünün farklı illerde farklı fiyatlara satıldığını iddia etmektedir.Bu şikayet üzerinde kurul her iki ilde aynı dönemde tesadüfi olarak satış noktaları seçerek ürünün fiyatını belirlemek istemiştir. 1. ilden tesadüfi olarak seçilen 50 satış merkezinden elde edilen ortalama fiyat 11545 TL(s1=  1989 TL), diğer ilden  tesadüfi olarak seçilen 30 satış merkezinden alınan fiyat ortalaması 12243 TL (s2=1843) olarak belirlenmiştir. Fiyatın illere göre anlamlı bir şekilde farklılaştığı söylenebilir mi?(hata payı 0,05)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endParaRPr lang="en-US" smtClean="0"/>
          </a:p>
        </p:txBody>
      </p:sp>
      <p:sp>
        <p:nvSpPr>
          <p:cNvPr id="169987" name="Rectangle 3"/>
          <p:cNvSpPr>
            <a:spLocks noGrp="1" noChangeArrowheads="1"/>
          </p:cNvSpPr>
          <p:nvPr>
            <p:ph type="body" idx="1"/>
          </p:nvPr>
        </p:nvSpPr>
        <p:spPr/>
        <p:txBody>
          <a:bodyPr/>
          <a:lstStyle/>
          <a:p>
            <a:pPr algn="just" eaLnBrk="1" hangingPunct="1"/>
            <a:r>
              <a:rPr lang="tr-TR" sz="2800" b="1" dirty="0" smtClean="0"/>
              <a:t>Örnek </a:t>
            </a:r>
            <a:r>
              <a:rPr lang="tr-TR" sz="2800" dirty="0" smtClean="0"/>
              <a:t>2:Bir üretim prosesine yapılan müdahale ile üretim süresinin kısaltılması düşünülmektedir. Ancak yapılan müdahalenin etki olup olmadığının araştırılmak istenmektedir. Müdahale yapılmadan önce tesadüfi çekilen 50 birimin ortalaması 27.3 dakika(standart sapma 3.7), yeni yöntemle üretimden elde edilen 50 birimlik örneğin ortalaması 25.4 (standart sapma 3.1)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endParaRPr lang="en-US" smtClean="0"/>
          </a:p>
        </p:txBody>
      </p:sp>
      <p:sp>
        <p:nvSpPr>
          <p:cNvPr id="171011" name="Rectangle 3"/>
          <p:cNvSpPr>
            <a:spLocks noGrp="1" noChangeArrowheads="1"/>
          </p:cNvSpPr>
          <p:nvPr>
            <p:ph type="body" idx="1"/>
          </p:nvPr>
        </p:nvSpPr>
        <p:spPr/>
        <p:txBody>
          <a:bodyPr/>
          <a:lstStyle/>
          <a:p>
            <a:pPr eaLnBrk="1" hangingPunct="1"/>
            <a:endParaRPr lang="tr-TR" sz="2800" dirty="0" smtClean="0"/>
          </a:p>
          <a:p>
            <a:pPr eaLnBrk="1" hangingPunct="1"/>
            <a:r>
              <a:rPr lang="tr-TR" sz="2800" b="1" dirty="0" smtClean="0"/>
              <a:t>Örnek 3:</a:t>
            </a:r>
            <a:r>
              <a:rPr lang="tr-TR" sz="2800" dirty="0" smtClean="0"/>
              <a:t> Bir makine sanayinde kullanılan çelikler 2 ayrı fabrikadan alınmaktadır. Her iki firmadan alınan çeliklerin dirençlerinin aynı olup olmadığının araştırılması için 36’şar çelik çubuk tesadüfi olarak seçilmiş ve aşağıdaki bilgiler elde edilmiştir.(</a:t>
            </a:r>
            <a:r>
              <a:rPr lang="tr-TR" sz="2800" dirty="0" err="1" smtClean="0"/>
              <a:t>excelde</a:t>
            </a:r>
            <a:r>
              <a:rPr lang="tr-TR" sz="2800" dirty="0" smtClean="0"/>
              <a:t> iki ortalama bağımsız)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normAutofit fontScale="90000"/>
          </a:bodyPr>
          <a:lstStyle/>
          <a:p>
            <a:pPr algn="ctr" eaLnBrk="1" hangingPunct="1"/>
            <a:r>
              <a:rPr lang="tr-TR" sz="3200" dirty="0" smtClean="0"/>
              <a:t>İki ve İkiden Fazla </a:t>
            </a:r>
            <a:r>
              <a:rPr lang="tr-TR" sz="3200" dirty="0" err="1" smtClean="0"/>
              <a:t>Anakütle</a:t>
            </a:r>
            <a:r>
              <a:rPr lang="tr-TR" sz="3200" dirty="0" smtClean="0"/>
              <a:t> Ortalaması Arasındaki  Farkın Testi</a:t>
            </a:r>
            <a:r>
              <a:rPr lang="tr-TR" dirty="0" smtClean="0"/>
              <a:t> (ANOVA)</a:t>
            </a:r>
          </a:p>
        </p:txBody>
      </p:sp>
      <p:sp>
        <p:nvSpPr>
          <p:cNvPr id="175107" name="Rectangle 3"/>
          <p:cNvSpPr>
            <a:spLocks noGrp="1" noChangeArrowheads="1"/>
          </p:cNvSpPr>
          <p:nvPr>
            <p:ph type="body" idx="1"/>
          </p:nvPr>
        </p:nvSpPr>
        <p:spPr/>
        <p:txBody>
          <a:bodyPr/>
          <a:lstStyle/>
          <a:p>
            <a:pPr eaLnBrk="1" hangingPunct="1"/>
            <a:r>
              <a:rPr lang="tr-TR" smtClean="0"/>
              <a:t>İkiden fazla anakütle ortalamasının eşitliğinin araştırılmasında kullanılan bir analizdir.</a:t>
            </a:r>
          </a:p>
          <a:p>
            <a:pPr eaLnBrk="1" hangingPunct="1"/>
            <a:r>
              <a:rPr lang="tr-TR" smtClean="0"/>
              <a:t>Uygulanma koşulu:</a:t>
            </a:r>
          </a:p>
          <a:p>
            <a:pPr eaLnBrk="1" hangingPunct="1"/>
            <a:r>
              <a:rPr lang="tr-TR" smtClean="0"/>
              <a:t>Anakütleler normal dağılmalı</a:t>
            </a:r>
          </a:p>
          <a:p>
            <a:pPr eaLnBrk="1" hangingPunct="1"/>
            <a:r>
              <a:rPr lang="tr-TR" smtClean="0"/>
              <a:t>Varyansları eşit olmalı</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tr-TR" smtClean="0"/>
              <a:t>ANOVA</a:t>
            </a:r>
          </a:p>
        </p:txBody>
      </p:sp>
      <p:sp>
        <p:nvSpPr>
          <p:cNvPr id="176131" name="Rectangle 3"/>
          <p:cNvSpPr>
            <a:spLocks noGrp="1" noChangeArrowheads="1"/>
          </p:cNvSpPr>
          <p:nvPr>
            <p:ph type="body" idx="1"/>
          </p:nvPr>
        </p:nvSpPr>
        <p:spPr/>
        <p:txBody>
          <a:bodyPr/>
          <a:lstStyle/>
          <a:p>
            <a:pPr eaLnBrk="1" hangingPunct="1"/>
            <a:r>
              <a:rPr lang="tr-TR" smtClean="0"/>
              <a:t>Tek Yönlü ANOVA</a:t>
            </a:r>
          </a:p>
          <a:p>
            <a:pPr eaLnBrk="1" hangingPunct="1"/>
            <a:r>
              <a:rPr lang="tr-TR" smtClean="0"/>
              <a:t>İki Yönlü ANOVA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2"/>
          <p:cNvSpPr>
            <a:spLocks noGrp="1" noChangeArrowheads="1"/>
          </p:cNvSpPr>
          <p:nvPr>
            <p:ph type="title"/>
          </p:nvPr>
        </p:nvSpPr>
        <p:spPr/>
        <p:txBody>
          <a:bodyPr/>
          <a:lstStyle/>
          <a:p>
            <a:pPr eaLnBrk="1" hangingPunct="1"/>
            <a:r>
              <a:rPr lang="tr-TR" smtClean="0"/>
              <a:t>Hipotezlerin Yazılması</a:t>
            </a:r>
          </a:p>
        </p:txBody>
      </p:sp>
      <p:sp>
        <p:nvSpPr>
          <p:cNvPr id="47110" name="Rectangle 3"/>
          <p:cNvSpPr>
            <a:spLocks noGrp="1" noChangeArrowheads="1"/>
          </p:cNvSpPr>
          <p:nvPr>
            <p:ph type="body" idx="1"/>
          </p:nvPr>
        </p:nvSpPr>
        <p:spPr/>
        <p:txBody>
          <a:bodyPr/>
          <a:lstStyle/>
          <a:p>
            <a:pPr eaLnBrk="1" hangingPunct="1"/>
            <a:endParaRPr lang="en-US" smtClean="0"/>
          </a:p>
        </p:txBody>
      </p:sp>
      <p:sp>
        <p:nvSpPr>
          <p:cNvPr id="47111"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7106" name="Object 4"/>
          <p:cNvGraphicFramePr>
            <a:graphicFrameLocks noChangeAspect="1"/>
          </p:cNvGraphicFramePr>
          <p:nvPr/>
        </p:nvGraphicFramePr>
        <p:xfrm>
          <a:off x="1908175" y="2997200"/>
          <a:ext cx="1295400" cy="828675"/>
        </p:xfrm>
        <a:graphic>
          <a:graphicData uri="http://schemas.openxmlformats.org/presentationml/2006/ole">
            <p:oleObj spid="_x0000_s1026" name="Denklem" r:id="rId3" imgW="711200" imgH="457200" progId="Equation.3">
              <p:embed/>
            </p:oleObj>
          </a:graphicData>
        </a:graphic>
      </p:graphicFrame>
      <p:sp>
        <p:nvSpPr>
          <p:cNvPr id="47112"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7107" name="Object 6"/>
          <p:cNvGraphicFramePr>
            <a:graphicFrameLocks noChangeAspect="1"/>
          </p:cNvGraphicFramePr>
          <p:nvPr/>
        </p:nvGraphicFramePr>
        <p:xfrm>
          <a:off x="4140200" y="2924175"/>
          <a:ext cx="1368425" cy="874713"/>
        </p:xfrm>
        <a:graphic>
          <a:graphicData uri="http://schemas.openxmlformats.org/presentationml/2006/ole">
            <p:oleObj spid="_x0000_s1027" name="Denklem" r:id="rId4" imgW="711200" imgH="457200" progId="Equation.3">
              <p:embed/>
            </p:oleObj>
          </a:graphicData>
        </a:graphic>
      </p:graphicFrame>
      <p:sp>
        <p:nvSpPr>
          <p:cNvPr id="47113" name="Rectangle 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7108" name="Object 8"/>
          <p:cNvGraphicFramePr>
            <a:graphicFrameLocks noChangeAspect="1"/>
          </p:cNvGraphicFramePr>
          <p:nvPr/>
        </p:nvGraphicFramePr>
        <p:xfrm>
          <a:off x="6011863" y="2924175"/>
          <a:ext cx="1296987" cy="830263"/>
        </p:xfrm>
        <a:graphic>
          <a:graphicData uri="http://schemas.openxmlformats.org/presentationml/2006/ole">
            <p:oleObj spid="_x0000_s1028" name="Denklem" r:id="rId5" imgW="711200" imgH="457200" progId="Equation.3">
              <p:embed/>
            </p:oleObj>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tr-TR" smtClean="0"/>
              <a:t>Tek Yönlü ANOVA</a:t>
            </a:r>
          </a:p>
        </p:txBody>
      </p:sp>
      <p:sp>
        <p:nvSpPr>
          <p:cNvPr id="58372" name="Rectangle 3"/>
          <p:cNvSpPr>
            <a:spLocks noGrp="1" noChangeArrowheads="1"/>
          </p:cNvSpPr>
          <p:nvPr>
            <p:ph type="body" idx="1"/>
          </p:nvPr>
        </p:nvSpPr>
        <p:spPr/>
        <p:txBody>
          <a:bodyPr/>
          <a:lstStyle/>
          <a:p>
            <a:pPr eaLnBrk="1" hangingPunct="1"/>
            <a:r>
              <a:rPr lang="tr-TR" smtClean="0"/>
              <a:t>Hipotezin Yazılması;</a:t>
            </a:r>
          </a:p>
          <a:p>
            <a:pPr eaLnBrk="1" hangingPunct="1">
              <a:buFont typeface="Wingdings" pitchFamily="2" charset="2"/>
              <a:buNone/>
            </a:pPr>
            <a:endParaRPr lang="tr-TR" smtClean="0"/>
          </a:p>
          <a:p>
            <a:pPr eaLnBrk="1" hangingPunct="1"/>
            <a:endParaRPr lang="tr-TR" smtClean="0"/>
          </a:p>
          <a:p>
            <a:pPr eaLnBrk="1" hangingPunct="1">
              <a:buFont typeface="Wingdings" pitchFamily="2" charset="2"/>
              <a:buNone/>
            </a:pPr>
            <a:endParaRPr lang="tr-TR" smtClean="0"/>
          </a:p>
        </p:txBody>
      </p:sp>
      <p:sp>
        <p:nvSpPr>
          <p:cNvPr id="5837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8370" name="Object 4"/>
          <p:cNvGraphicFramePr>
            <a:graphicFrameLocks noChangeAspect="1"/>
          </p:cNvGraphicFramePr>
          <p:nvPr/>
        </p:nvGraphicFramePr>
        <p:xfrm>
          <a:off x="1547813" y="3284538"/>
          <a:ext cx="5183187" cy="1263650"/>
        </p:xfrm>
        <a:graphic>
          <a:graphicData uri="http://schemas.openxmlformats.org/presentationml/2006/ole">
            <p:oleObj spid="_x0000_s12290" name="Denklem" r:id="rId3" imgW="1879600" imgH="457200" progId="Equation.3">
              <p:embed/>
            </p:oleObj>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normAutofit fontScale="90000"/>
          </a:bodyPr>
          <a:lstStyle/>
          <a:p>
            <a:pPr algn="ctr" eaLnBrk="1" hangingPunct="1"/>
            <a:r>
              <a:rPr lang="tr-TR" sz="3600" smtClean="0"/>
              <a:t>Hata Payı ve Test İstatistiğinin Hesaplanması</a:t>
            </a:r>
          </a:p>
        </p:txBody>
      </p:sp>
      <p:sp>
        <p:nvSpPr>
          <p:cNvPr id="59396" name="Rectangle 3"/>
          <p:cNvSpPr>
            <a:spLocks noGrp="1" noChangeArrowheads="1"/>
          </p:cNvSpPr>
          <p:nvPr>
            <p:ph type="body" idx="1"/>
          </p:nvPr>
        </p:nvSpPr>
        <p:spPr/>
        <p:txBody>
          <a:bodyPr/>
          <a:lstStyle/>
          <a:p>
            <a:pPr eaLnBrk="1" hangingPunct="1"/>
            <a:r>
              <a:rPr lang="tr-TR" dirty="0" smtClean="0"/>
              <a:t>Hata payı (</a:t>
            </a:r>
            <a:r>
              <a:rPr lang="el-GR" dirty="0" smtClean="0"/>
              <a:t>α</a:t>
            </a:r>
            <a:r>
              <a:rPr lang="tr-TR" dirty="0" smtClean="0"/>
              <a:t>) araştırmacı tarafından belirlenir.</a:t>
            </a:r>
          </a:p>
          <a:p>
            <a:pPr eaLnBrk="1" hangingPunct="1"/>
            <a:endParaRPr lang="tr-TR" dirty="0" smtClean="0"/>
          </a:p>
        </p:txBody>
      </p:sp>
      <p:sp>
        <p:nvSpPr>
          <p:cNvPr id="59397"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9394" name="Object 4"/>
          <p:cNvGraphicFramePr>
            <a:graphicFrameLocks noChangeAspect="1"/>
          </p:cNvGraphicFramePr>
          <p:nvPr/>
        </p:nvGraphicFramePr>
        <p:xfrm>
          <a:off x="2268538" y="3481388"/>
          <a:ext cx="1727200" cy="1481137"/>
        </p:xfrm>
        <a:graphic>
          <a:graphicData uri="http://schemas.openxmlformats.org/presentationml/2006/ole">
            <p:oleObj spid="_x0000_s13314" name="Denklem" r:id="rId3" imgW="533169" imgH="457002" progId="Equation.3">
              <p:embed/>
            </p:oleObj>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endParaRPr lang="en-US" smtClean="0"/>
          </a:p>
        </p:txBody>
      </p:sp>
      <p:sp>
        <p:nvSpPr>
          <p:cNvPr id="60421" name="Rectangle 3"/>
          <p:cNvSpPr>
            <a:spLocks noGrp="1" noChangeArrowheads="1"/>
          </p:cNvSpPr>
          <p:nvPr>
            <p:ph type="body" idx="1"/>
          </p:nvPr>
        </p:nvSpPr>
        <p:spPr/>
        <p:txBody>
          <a:bodyPr/>
          <a:lstStyle/>
          <a:p>
            <a:pPr eaLnBrk="1" hangingPunct="1"/>
            <a:endParaRPr lang="en-US" dirty="0" smtClean="0"/>
          </a:p>
        </p:txBody>
      </p:sp>
      <p:sp>
        <p:nvSpPr>
          <p:cNvPr id="6042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0418" name="Object 4"/>
          <p:cNvGraphicFramePr>
            <a:graphicFrameLocks noChangeAspect="1"/>
          </p:cNvGraphicFramePr>
          <p:nvPr/>
        </p:nvGraphicFramePr>
        <p:xfrm>
          <a:off x="2760663" y="2708275"/>
          <a:ext cx="3621087" cy="1079500"/>
        </p:xfrm>
        <a:graphic>
          <a:graphicData uri="http://schemas.openxmlformats.org/presentationml/2006/ole">
            <p:oleObj spid="_x0000_s14338" name="Equation" r:id="rId3" imgW="1498320" imgH="444240" progId="Equation.3">
              <p:embed/>
            </p:oleObj>
          </a:graphicData>
        </a:graphic>
      </p:graphicFrame>
      <p:sp>
        <p:nvSpPr>
          <p:cNvPr id="6042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0419" name="Object 6"/>
          <p:cNvGraphicFramePr>
            <a:graphicFrameLocks noChangeAspect="1"/>
          </p:cNvGraphicFramePr>
          <p:nvPr/>
        </p:nvGraphicFramePr>
        <p:xfrm>
          <a:off x="2752725" y="4508500"/>
          <a:ext cx="3494088" cy="879475"/>
        </p:xfrm>
        <a:graphic>
          <a:graphicData uri="http://schemas.openxmlformats.org/presentationml/2006/ole">
            <p:oleObj spid="_x0000_s14339" name="Equation" r:id="rId4" imgW="1777680" imgH="444240" progId="Equation.3">
              <p:embed/>
            </p:oleObj>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pPr eaLnBrk="1" hangingPunct="1"/>
            <a:endParaRPr lang="en-US" smtClean="0"/>
          </a:p>
        </p:txBody>
      </p:sp>
      <p:sp>
        <p:nvSpPr>
          <p:cNvPr id="177155" name="Rectangle 3"/>
          <p:cNvSpPr>
            <a:spLocks noGrp="1" noChangeArrowheads="1"/>
          </p:cNvSpPr>
          <p:nvPr>
            <p:ph type="body" idx="1"/>
          </p:nvPr>
        </p:nvSpPr>
        <p:spPr/>
        <p:txBody>
          <a:bodyPr/>
          <a:lstStyle/>
          <a:p>
            <a:pPr eaLnBrk="1" hangingPunct="1">
              <a:lnSpc>
                <a:spcPct val="90000"/>
              </a:lnSpc>
            </a:pPr>
            <a:r>
              <a:rPr lang="tr-TR" sz="2800" dirty="0" smtClean="0"/>
              <a:t>İşletmede üretim 3 fabrikada yapılmaktadır. Bu fabrikalarda işçilerin saatte ürettikleri parça sayısı olarak hesaplanan emek prodüktivitesinin aynı olup olmadığını araştırmak üzere her üç fabrikadan tesadüfi olarak 5’er işçi seçilmiş ve saatte ürettikleri parça sayıları belirlenmiştir.%1 anlamlılık seviyesinde 3 fabrikadaki işçilerin emek prodüktivitesinin aynı olduğu söylenebilir mi?</a:t>
            </a:r>
          </a:p>
          <a:p>
            <a:pPr eaLnBrk="1" hangingPunct="1">
              <a:lnSpc>
                <a:spcPct val="90000"/>
              </a:lnSpc>
            </a:pPr>
            <a:r>
              <a:rPr lang="tr-TR" sz="2800" dirty="0" smtClean="0"/>
              <a:t>(</a:t>
            </a:r>
            <a:r>
              <a:rPr lang="tr-TR" sz="2800" dirty="0" err="1" smtClean="0"/>
              <a:t>Excelde</a:t>
            </a:r>
            <a:r>
              <a:rPr lang="tr-TR" sz="2800" dirty="0" smtClean="0"/>
              <a:t> </a:t>
            </a:r>
            <a:r>
              <a:rPr lang="tr-TR" sz="2800" dirty="0" err="1" smtClean="0"/>
              <a:t>anova</a:t>
            </a:r>
            <a:r>
              <a:rPr lang="tr-TR" sz="2800" dirty="0" smtClean="0"/>
              <a:t> 1)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endParaRPr lang="en-US" smtClean="0"/>
          </a:p>
        </p:txBody>
      </p:sp>
      <p:sp>
        <p:nvSpPr>
          <p:cNvPr id="178179" name="Rectangle 3"/>
          <p:cNvSpPr>
            <a:spLocks noGrp="1" noChangeArrowheads="1"/>
          </p:cNvSpPr>
          <p:nvPr>
            <p:ph type="body" idx="1"/>
          </p:nvPr>
        </p:nvSpPr>
        <p:spPr/>
        <p:txBody>
          <a:bodyPr/>
          <a:lstStyle/>
          <a:p>
            <a:pPr eaLnBrk="1" hangingPunct="1"/>
            <a:r>
              <a:rPr lang="tr-TR" dirty="0" smtClean="0"/>
              <a:t>Bir firmanın dört satış noktasındaki aylık ortalama satışlar arasında %5 anlamlılık seviyesinde fark olup olmadığı araştırılacaktır. Yapılan incelemede 1. satış noktada 4 aylık, 2. noktanın 6 aylık, 3. ve 4. </a:t>
            </a:r>
            <a:r>
              <a:rPr lang="tr-TR" dirty="0" err="1" smtClean="0"/>
              <a:t>bölgelerinsatış</a:t>
            </a:r>
            <a:r>
              <a:rPr lang="tr-TR" dirty="0" smtClean="0"/>
              <a:t> noktalarının 5’er aylık satışlarının aşağıdaki gibi olduğu saptanmıştır.(anova2)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eaLnBrk="1" hangingPunct="1"/>
            <a:r>
              <a:rPr lang="tr-TR" smtClean="0"/>
              <a:t>ORAN TESTLERİ</a:t>
            </a:r>
          </a:p>
        </p:txBody>
      </p:sp>
      <p:sp>
        <p:nvSpPr>
          <p:cNvPr id="179203" name="Rectangle 3"/>
          <p:cNvSpPr>
            <a:spLocks noGrp="1" noChangeArrowheads="1"/>
          </p:cNvSpPr>
          <p:nvPr>
            <p:ph type="body" idx="1"/>
          </p:nvPr>
        </p:nvSpPr>
        <p:spPr/>
        <p:txBody>
          <a:bodyPr/>
          <a:lstStyle/>
          <a:p>
            <a:pPr eaLnBrk="1" hangingPunct="1"/>
            <a:r>
              <a:rPr lang="tr-TR" smtClean="0"/>
              <a:t>Tek Oran Testi</a:t>
            </a:r>
          </a:p>
          <a:p>
            <a:pPr eaLnBrk="1" hangingPunct="1"/>
            <a:r>
              <a:rPr lang="tr-TR" smtClean="0"/>
              <a:t>İki Oran Testi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endParaRPr lang="en-US" smtClean="0"/>
          </a:p>
        </p:txBody>
      </p:sp>
      <p:sp>
        <p:nvSpPr>
          <p:cNvPr id="180227" name="Rectangle 3"/>
          <p:cNvSpPr>
            <a:spLocks noGrp="1" noChangeArrowheads="1"/>
          </p:cNvSpPr>
          <p:nvPr>
            <p:ph type="body" idx="1"/>
          </p:nvPr>
        </p:nvSpPr>
        <p:spPr/>
        <p:txBody>
          <a:bodyPr/>
          <a:lstStyle/>
          <a:p>
            <a:pPr eaLnBrk="1" hangingPunct="1"/>
            <a:r>
              <a:rPr lang="tr-TR" smtClean="0"/>
              <a:t>Hipotezlerin Yazılması</a:t>
            </a:r>
          </a:p>
          <a:p>
            <a:pPr eaLnBrk="1" hangingPunct="1"/>
            <a:r>
              <a:rPr lang="tr-TR" smtClean="0"/>
              <a:t>Hata Payı (anlamlılık düzeyinin belirlenmesi)</a:t>
            </a:r>
          </a:p>
          <a:p>
            <a:pPr eaLnBrk="1" hangingPunct="1"/>
            <a:r>
              <a:rPr lang="tr-TR" smtClean="0"/>
              <a:t>Test İstatistiğinin Hesaplanması</a:t>
            </a:r>
          </a:p>
          <a:p>
            <a:pPr eaLnBrk="1" hangingPunct="1"/>
            <a:r>
              <a:rPr lang="tr-TR" smtClean="0"/>
              <a:t>Karar aşaması</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endParaRPr lang="en-US" smtClean="0"/>
          </a:p>
        </p:txBody>
      </p:sp>
      <p:sp>
        <p:nvSpPr>
          <p:cNvPr id="61444" name="Rectangle 3"/>
          <p:cNvSpPr>
            <a:spLocks noGrp="1" noChangeArrowheads="1"/>
          </p:cNvSpPr>
          <p:nvPr>
            <p:ph type="body" idx="1"/>
          </p:nvPr>
        </p:nvSpPr>
        <p:spPr/>
        <p:txBody>
          <a:bodyPr/>
          <a:lstStyle/>
          <a:p>
            <a:pPr eaLnBrk="1" hangingPunct="1"/>
            <a:r>
              <a:rPr lang="tr-TR" smtClean="0"/>
              <a:t>Test İstatistiğinin Hesaplanması</a:t>
            </a:r>
          </a:p>
          <a:p>
            <a:pPr eaLnBrk="1" hangingPunct="1"/>
            <a:endParaRPr lang="tr-TR" smtClean="0"/>
          </a:p>
        </p:txBody>
      </p:sp>
      <p:sp>
        <p:nvSpPr>
          <p:cNvPr id="61445"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1442" name="Object 4"/>
          <p:cNvGraphicFramePr>
            <a:graphicFrameLocks noChangeAspect="1"/>
          </p:cNvGraphicFramePr>
          <p:nvPr/>
        </p:nvGraphicFramePr>
        <p:xfrm>
          <a:off x="2771775" y="3357563"/>
          <a:ext cx="2376488" cy="1550987"/>
        </p:xfrm>
        <a:graphic>
          <a:graphicData uri="http://schemas.openxmlformats.org/presentationml/2006/ole">
            <p:oleObj spid="_x0000_s15362" name="Denklem" r:id="rId3" imgW="685502" imgH="444307" progId="Equation.3">
              <p:embed/>
            </p:oleObj>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8"/>
          <p:cNvSpPr>
            <a:spLocks noGrp="1" noChangeArrowheads="1"/>
          </p:cNvSpPr>
          <p:nvPr>
            <p:ph type="title"/>
          </p:nvPr>
        </p:nvSpPr>
        <p:spPr/>
        <p:txBody>
          <a:bodyPr/>
          <a:lstStyle/>
          <a:p>
            <a:pPr eaLnBrk="1" hangingPunct="1"/>
            <a:endParaRPr lang="en-US" dirty="0" smtClean="0"/>
          </a:p>
        </p:txBody>
      </p:sp>
      <p:graphicFrame>
        <p:nvGraphicFramePr>
          <p:cNvPr id="62466" name="Object 4"/>
          <p:cNvGraphicFramePr>
            <a:graphicFrameLocks noChangeAspect="1"/>
          </p:cNvGraphicFramePr>
          <p:nvPr>
            <p:ph sz="half" idx="1"/>
          </p:nvPr>
        </p:nvGraphicFramePr>
        <p:xfrm>
          <a:off x="214282" y="2357431"/>
          <a:ext cx="8342645" cy="1143008"/>
        </p:xfrm>
        <a:graphic>
          <a:graphicData uri="http://schemas.openxmlformats.org/presentationml/2006/ole">
            <p:oleObj spid="_x0000_s16386" name="Equation" r:id="rId3" imgW="3251160" imgH="444240" progId="Equation.3">
              <p:embed/>
            </p:oleObj>
          </a:graphicData>
        </a:graphic>
      </p:graphicFrame>
      <p:graphicFrame>
        <p:nvGraphicFramePr>
          <p:cNvPr id="62467" name="Object 7"/>
          <p:cNvGraphicFramePr>
            <a:graphicFrameLocks noChangeAspect="1"/>
          </p:cNvGraphicFramePr>
          <p:nvPr>
            <p:ph sz="half" idx="2"/>
          </p:nvPr>
        </p:nvGraphicFramePr>
        <p:xfrm>
          <a:off x="1619250" y="4221163"/>
          <a:ext cx="6192838" cy="1330325"/>
        </p:xfrm>
        <a:graphic>
          <a:graphicData uri="http://schemas.openxmlformats.org/presentationml/2006/ole">
            <p:oleObj spid="_x0000_s16387" name="Denklem" r:id="rId4" imgW="2070100" imgH="444500" progId="Equation.3">
              <p:embed/>
            </p:oleObj>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pPr eaLnBrk="1" hangingPunct="1"/>
            <a:endParaRPr lang="en-US" smtClean="0"/>
          </a:p>
        </p:txBody>
      </p:sp>
      <p:sp>
        <p:nvSpPr>
          <p:cNvPr id="181251" name="Rectangle 3"/>
          <p:cNvSpPr>
            <a:spLocks noGrp="1" noChangeArrowheads="1"/>
          </p:cNvSpPr>
          <p:nvPr>
            <p:ph type="body" idx="1"/>
          </p:nvPr>
        </p:nvSpPr>
        <p:spPr/>
        <p:txBody>
          <a:bodyPr/>
          <a:lstStyle/>
          <a:p>
            <a:pPr eaLnBrk="1" hangingPunct="1"/>
            <a:r>
              <a:rPr lang="tr-TR" b="1" smtClean="0"/>
              <a:t>Örnek: </a:t>
            </a:r>
            <a:r>
              <a:rPr lang="tr-TR" smtClean="0"/>
              <a:t>Yeni piyasaya sürülecek bir mamülün tercihinde ambalaj renginin etkili olup olmayacağını test etmek üzere tesadüfi olarak seçilen 400 tüketiciden 224ü sarı diğerleri ise mavi ambalajı tercih etmiştir. %1 anlamlılık düzeyinde renk farklılığının tercihi etkilediği söylenebilir mi?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p:txBody>
          <a:bodyPr>
            <a:normAutofit fontScale="90000"/>
          </a:bodyPr>
          <a:lstStyle/>
          <a:p>
            <a:pPr eaLnBrk="1" hangingPunct="1"/>
            <a:r>
              <a:rPr lang="tr-TR" sz="4000" smtClean="0"/>
              <a:t>Hata Payının Belirlenmesi ve Test İstatistiğinin Hesaplanması</a:t>
            </a:r>
          </a:p>
        </p:txBody>
      </p:sp>
      <p:sp>
        <p:nvSpPr>
          <p:cNvPr id="48133" name="Rectangle 3"/>
          <p:cNvSpPr>
            <a:spLocks noGrp="1" noChangeArrowheads="1"/>
          </p:cNvSpPr>
          <p:nvPr>
            <p:ph type="body" idx="1"/>
          </p:nvPr>
        </p:nvSpPr>
        <p:spPr/>
        <p:txBody>
          <a:bodyPr/>
          <a:lstStyle/>
          <a:p>
            <a:pPr eaLnBrk="1" hangingPunct="1"/>
            <a:r>
              <a:rPr lang="tr-TR" smtClean="0"/>
              <a:t>1. tip hata</a:t>
            </a:r>
          </a:p>
        </p:txBody>
      </p:sp>
      <p:sp>
        <p:nvSpPr>
          <p:cNvPr id="4813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8130" name="Object 4"/>
          <p:cNvGraphicFramePr>
            <a:graphicFrameLocks noChangeAspect="1"/>
          </p:cNvGraphicFramePr>
          <p:nvPr/>
        </p:nvGraphicFramePr>
        <p:xfrm>
          <a:off x="1908175" y="2492375"/>
          <a:ext cx="720725" cy="676275"/>
        </p:xfrm>
        <a:graphic>
          <a:graphicData uri="http://schemas.openxmlformats.org/presentationml/2006/ole">
            <p:oleObj spid="_x0000_s2050" name="Denklem" r:id="rId3" imgW="152334" imgH="139639" progId="Equation.3">
              <p:embed/>
            </p:oleObj>
          </a:graphicData>
        </a:graphic>
      </p:graphicFrame>
      <p:sp>
        <p:nvSpPr>
          <p:cNvPr id="48135" name="Rectangle 7"/>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graphicFrame>
        <p:nvGraphicFramePr>
          <p:cNvPr id="48131" name="Object 6"/>
          <p:cNvGraphicFramePr>
            <a:graphicFrameLocks noChangeAspect="1"/>
          </p:cNvGraphicFramePr>
          <p:nvPr/>
        </p:nvGraphicFramePr>
        <p:xfrm>
          <a:off x="1763713" y="3860800"/>
          <a:ext cx="2520950" cy="1096963"/>
        </p:xfrm>
        <a:graphic>
          <a:graphicData uri="http://schemas.openxmlformats.org/presentationml/2006/ole">
            <p:oleObj spid="_x0000_s2051" name="Denklem" r:id="rId4" imgW="1028254" imgH="444307" progId="Equation.3">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endParaRPr lang="en-US" smtClean="0"/>
          </a:p>
        </p:txBody>
      </p:sp>
      <p:sp>
        <p:nvSpPr>
          <p:cNvPr id="63492" name="Rectangle 3"/>
          <p:cNvSpPr>
            <a:spLocks noGrp="1" noChangeArrowheads="1"/>
          </p:cNvSpPr>
          <p:nvPr>
            <p:ph type="body" idx="1"/>
          </p:nvPr>
        </p:nvSpPr>
        <p:spPr/>
        <p:txBody>
          <a:bodyPr/>
          <a:lstStyle/>
          <a:p>
            <a:pPr eaLnBrk="1" hangingPunct="1"/>
            <a:r>
              <a:rPr lang="tr-TR" smtClean="0"/>
              <a:t>Çözüm:</a:t>
            </a:r>
          </a:p>
          <a:p>
            <a:pPr eaLnBrk="1" hangingPunct="1"/>
            <a:endParaRPr lang="tr-TR" smtClean="0"/>
          </a:p>
        </p:txBody>
      </p:sp>
      <p:sp>
        <p:nvSpPr>
          <p:cNvPr id="63493"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3490" name="Object 4"/>
          <p:cNvGraphicFramePr>
            <a:graphicFrameLocks noChangeAspect="1"/>
          </p:cNvGraphicFramePr>
          <p:nvPr/>
        </p:nvGraphicFramePr>
        <p:xfrm>
          <a:off x="1619250" y="2924175"/>
          <a:ext cx="2376488" cy="1239838"/>
        </p:xfrm>
        <a:graphic>
          <a:graphicData uri="http://schemas.openxmlformats.org/presentationml/2006/ole">
            <p:oleObj spid="_x0000_s17410" name="Denklem" r:id="rId3" imgW="876300" imgH="457200" progId="Equation.3">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r>
              <a:rPr lang="tr-TR" dirty="0" smtClean="0"/>
              <a:t>İKİ A.K ORAN TESTİ</a:t>
            </a:r>
          </a:p>
        </p:txBody>
      </p:sp>
      <p:sp>
        <p:nvSpPr>
          <p:cNvPr id="182275" name="Rectangle 3"/>
          <p:cNvSpPr>
            <a:spLocks noGrp="1" noChangeArrowheads="1"/>
          </p:cNvSpPr>
          <p:nvPr>
            <p:ph type="body" idx="1"/>
          </p:nvPr>
        </p:nvSpPr>
        <p:spPr/>
        <p:txBody>
          <a:bodyPr/>
          <a:lstStyle/>
          <a:p>
            <a:pPr eaLnBrk="1" hangingPunct="1"/>
            <a:r>
              <a:rPr lang="tr-TR" smtClean="0"/>
              <a:t>Hipotezlerin yazılması</a:t>
            </a:r>
          </a:p>
          <a:p>
            <a:pPr eaLnBrk="1" hangingPunct="1"/>
            <a:r>
              <a:rPr lang="tr-TR" smtClean="0"/>
              <a:t>Anlamlılık düzeyinin belirlenmesi</a:t>
            </a:r>
          </a:p>
          <a:p>
            <a:pPr eaLnBrk="1" hangingPunct="1"/>
            <a:r>
              <a:rPr lang="tr-TR" smtClean="0"/>
              <a:t>Test İstatistiğinin Hesaplanması</a:t>
            </a:r>
          </a:p>
          <a:p>
            <a:pPr eaLnBrk="1" hangingPunct="1"/>
            <a:r>
              <a:rPr lang="tr-TR" smtClean="0"/>
              <a:t>Karar Aşaması</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p:txBody>
          <a:bodyPr/>
          <a:lstStyle/>
          <a:p>
            <a:pPr eaLnBrk="1" hangingPunct="1"/>
            <a:r>
              <a:rPr lang="tr-TR" smtClean="0"/>
              <a:t>Test İstatistiği</a:t>
            </a:r>
          </a:p>
        </p:txBody>
      </p:sp>
      <p:sp>
        <p:nvSpPr>
          <p:cNvPr id="64517" name="Rectangle 3"/>
          <p:cNvSpPr>
            <a:spLocks noGrp="1" noChangeArrowheads="1"/>
          </p:cNvSpPr>
          <p:nvPr>
            <p:ph type="body" idx="1"/>
          </p:nvPr>
        </p:nvSpPr>
        <p:spPr/>
        <p:txBody>
          <a:bodyPr/>
          <a:lstStyle/>
          <a:p>
            <a:pPr eaLnBrk="1" hangingPunct="1">
              <a:buFont typeface="Wingdings" pitchFamily="2" charset="2"/>
              <a:buNone/>
            </a:pPr>
            <a:endParaRPr lang="en-US" dirty="0" smtClean="0"/>
          </a:p>
        </p:txBody>
      </p:sp>
      <p:sp>
        <p:nvSpPr>
          <p:cNvPr id="64518"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4514" name="Object 4"/>
          <p:cNvGraphicFramePr>
            <a:graphicFrameLocks noChangeAspect="1"/>
          </p:cNvGraphicFramePr>
          <p:nvPr/>
        </p:nvGraphicFramePr>
        <p:xfrm>
          <a:off x="1908175" y="2636838"/>
          <a:ext cx="2016125" cy="1176337"/>
        </p:xfrm>
        <a:graphic>
          <a:graphicData uri="http://schemas.openxmlformats.org/presentationml/2006/ole">
            <p:oleObj spid="_x0000_s18434" name="Denklem" r:id="rId3" imgW="799753" imgH="469696" progId="Equation.3">
              <p:embed/>
            </p:oleObj>
          </a:graphicData>
        </a:graphic>
      </p:graphicFrame>
      <p:sp>
        <p:nvSpPr>
          <p:cNvPr id="64519"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64515" name="Object 6"/>
          <p:cNvGraphicFramePr>
            <a:graphicFrameLocks noChangeAspect="1"/>
          </p:cNvGraphicFramePr>
          <p:nvPr/>
        </p:nvGraphicFramePr>
        <p:xfrm>
          <a:off x="1706563" y="4681538"/>
          <a:ext cx="3136900" cy="1079500"/>
        </p:xfrm>
        <a:graphic>
          <a:graphicData uri="http://schemas.openxmlformats.org/presentationml/2006/ole">
            <p:oleObj spid="_x0000_s18435" name="Equation" r:id="rId4" imgW="1409400" imgH="482400" progId="Equation.3">
              <p:embed/>
            </p:oleObj>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endParaRPr lang="en-US" smtClean="0"/>
          </a:p>
        </p:txBody>
      </p:sp>
      <p:sp>
        <p:nvSpPr>
          <p:cNvPr id="183299" name="Rectangle 3"/>
          <p:cNvSpPr>
            <a:spLocks noGrp="1" noChangeArrowheads="1"/>
          </p:cNvSpPr>
          <p:nvPr>
            <p:ph type="body" idx="1"/>
          </p:nvPr>
        </p:nvSpPr>
        <p:spPr/>
        <p:txBody>
          <a:bodyPr/>
          <a:lstStyle/>
          <a:p>
            <a:pPr eaLnBrk="1" hangingPunct="1">
              <a:lnSpc>
                <a:spcPct val="90000"/>
              </a:lnSpc>
            </a:pPr>
            <a:r>
              <a:rPr lang="tr-TR" sz="2800" b="1" dirty="0" smtClean="0"/>
              <a:t>Örnek:</a:t>
            </a:r>
            <a:r>
              <a:rPr lang="tr-TR" sz="2800" dirty="0" smtClean="0"/>
              <a:t> Bir gıda firması yeni piyasaya süreceği margarinin kentsel bölgelerde tesadüfi olarak 400, kırsal bölgelerde ise 300 tüketiciye margarini tattırmıştır. Kentsel bölgede 220, kırsal bölgede 195 tüketici margarini beğendiklerini ve kullanacaklarını belirtmiştir.%5 anlamlılık düzeyinde bu margarinin kırsal ve kentsel bölgelerde aynı oranda beğenileceği söylenebilir mi?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tr-TR" smtClean="0"/>
              <a:t>Karar Aşaması</a:t>
            </a:r>
          </a:p>
        </p:txBody>
      </p:sp>
      <p:sp>
        <p:nvSpPr>
          <p:cNvPr id="163843" name="Rectangle 3"/>
          <p:cNvSpPr>
            <a:spLocks noGrp="1" noChangeArrowheads="1"/>
          </p:cNvSpPr>
          <p:nvPr>
            <p:ph type="body" idx="1"/>
          </p:nvPr>
        </p:nvSpPr>
        <p:spPr/>
        <p:txBody>
          <a:bodyPr/>
          <a:lstStyle/>
          <a:p>
            <a:pPr eaLnBrk="1" hangingPunct="1"/>
            <a:r>
              <a:rPr lang="tr-TR" smtClean="0"/>
              <a:t>Z&gt;Ztablo HO red</a:t>
            </a:r>
          </a:p>
          <a:p>
            <a:pPr eaLnBrk="1" hangingPunct="1"/>
            <a:r>
              <a:rPr lang="tr-TR" smtClean="0"/>
              <a:t>T&gt;ttablo HO red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tr-TR" smtClean="0"/>
              <a:t>ORTALAMA TESTLERİ</a:t>
            </a:r>
          </a:p>
        </p:txBody>
      </p:sp>
      <p:sp>
        <p:nvSpPr>
          <p:cNvPr id="164867" name="Rectangle 3"/>
          <p:cNvSpPr>
            <a:spLocks noGrp="1" noChangeArrowheads="1"/>
          </p:cNvSpPr>
          <p:nvPr>
            <p:ph type="body" idx="1"/>
          </p:nvPr>
        </p:nvSpPr>
        <p:spPr/>
        <p:txBody>
          <a:bodyPr/>
          <a:lstStyle/>
          <a:p>
            <a:pPr eaLnBrk="1" hangingPunct="1"/>
            <a:r>
              <a:rPr lang="tr-TR" dirty="0" smtClean="0"/>
              <a:t>Tek Ortalama Testi</a:t>
            </a:r>
          </a:p>
          <a:p>
            <a:pPr eaLnBrk="1" hangingPunct="1">
              <a:buFont typeface="Wingdings" pitchFamily="2" charset="2"/>
              <a:buNone/>
            </a:pPr>
            <a:endParaRPr lang="tr-TR" dirty="0" smtClean="0"/>
          </a:p>
          <a:p>
            <a:pPr eaLnBrk="1" hangingPunct="1"/>
            <a:r>
              <a:rPr lang="tr-TR" dirty="0" smtClean="0"/>
              <a:t>İki A.K Ortalama Testi (Bağımlı ve Bağımsız)</a:t>
            </a:r>
          </a:p>
          <a:p>
            <a:pPr eaLnBrk="1" hangingPunct="1">
              <a:buFont typeface="Wingdings" pitchFamily="2" charset="2"/>
              <a:buNone/>
            </a:pPr>
            <a:endParaRPr lang="tr-TR" dirty="0" smtClean="0"/>
          </a:p>
          <a:p>
            <a:pPr eaLnBrk="1" hangingPunct="1"/>
            <a:r>
              <a:rPr lang="tr-TR" dirty="0" smtClean="0"/>
              <a:t>İkiden Fazla A.K Ortalama Testi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2"/>
          <p:cNvSpPr>
            <a:spLocks noGrp="1" noChangeArrowheads="1"/>
          </p:cNvSpPr>
          <p:nvPr>
            <p:ph type="title"/>
          </p:nvPr>
        </p:nvSpPr>
        <p:spPr/>
        <p:txBody>
          <a:bodyPr>
            <a:normAutofit fontScale="90000"/>
          </a:bodyPr>
          <a:lstStyle/>
          <a:p>
            <a:pPr eaLnBrk="1" hangingPunct="1"/>
            <a:r>
              <a:rPr lang="tr-TR" smtClean="0"/>
              <a:t>Tek Ortalama Testi</a:t>
            </a:r>
            <a:br>
              <a:rPr lang="tr-TR" smtClean="0"/>
            </a:br>
            <a:endParaRPr lang="tr-TR" smtClean="0"/>
          </a:p>
        </p:txBody>
      </p:sp>
      <p:sp>
        <p:nvSpPr>
          <p:cNvPr id="49158" name="Rectangle 3"/>
          <p:cNvSpPr>
            <a:spLocks noGrp="1" noChangeArrowheads="1"/>
          </p:cNvSpPr>
          <p:nvPr>
            <p:ph type="body" idx="1"/>
          </p:nvPr>
        </p:nvSpPr>
        <p:spPr/>
        <p:txBody>
          <a:bodyPr/>
          <a:lstStyle/>
          <a:p>
            <a:pPr eaLnBrk="1" hangingPunct="1"/>
            <a:r>
              <a:rPr lang="tr-TR" smtClean="0"/>
              <a:t>Hipotezleri;</a:t>
            </a:r>
          </a:p>
          <a:p>
            <a:pPr eaLnBrk="1" hangingPunct="1"/>
            <a:endParaRPr lang="tr-TR" smtClean="0"/>
          </a:p>
        </p:txBody>
      </p:sp>
      <p:sp>
        <p:nvSpPr>
          <p:cNvPr id="49159"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49154" name="Object 4"/>
          <p:cNvGraphicFramePr>
            <a:graphicFrameLocks noChangeAspect="1"/>
          </p:cNvGraphicFramePr>
          <p:nvPr/>
        </p:nvGraphicFramePr>
        <p:xfrm>
          <a:off x="1187450" y="2852738"/>
          <a:ext cx="1655763" cy="993775"/>
        </p:xfrm>
        <a:graphic>
          <a:graphicData uri="http://schemas.openxmlformats.org/presentationml/2006/ole">
            <p:oleObj spid="_x0000_s3074" name="Denklem" r:id="rId3" imgW="812447" imgH="482391" progId="Equation.3">
              <p:embed/>
            </p:oleObj>
          </a:graphicData>
        </a:graphic>
      </p:graphicFrame>
      <p:sp>
        <p:nvSpPr>
          <p:cNvPr id="49160" name="Rectangle 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en-US"/>
          </a:p>
        </p:txBody>
      </p:sp>
      <p:graphicFrame>
        <p:nvGraphicFramePr>
          <p:cNvPr id="49155" name="Object 6"/>
          <p:cNvGraphicFramePr>
            <a:graphicFrameLocks noChangeAspect="1"/>
          </p:cNvGraphicFramePr>
          <p:nvPr/>
        </p:nvGraphicFramePr>
        <p:xfrm>
          <a:off x="3276600" y="2806700"/>
          <a:ext cx="1727200" cy="1036638"/>
        </p:xfrm>
        <a:graphic>
          <a:graphicData uri="http://schemas.openxmlformats.org/presentationml/2006/ole">
            <p:oleObj spid="_x0000_s3075" name="Denklem" r:id="rId4" imgW="812447" imgH="482391" progId="Equation.3">
              <p:embed/>
            </p:oleObj>
          </a:graphicData>
        </a:graphic>
      </p:graphicFrame>
      <p:sp>
        <p:nvSpPr>
          <p:cNvPr id="49161" name="Rectangle 9"/>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en-US"/>
          </a:p>
        </p:txBody>
      </p:sp>
      <p:graphicFrame>
        <p:nvGraphicFramePr>
          <p:cNvPr id="49156" name="Object 8"/>
          <p:cNvGraphicFramePr>
            <a:graphicFrameLocks noChangeAspect="1"/>
          </p:cNvGraphicFramePr>
          <p:nvPr/>
        </p:nvGraphicFramePr>
        <p:xfrm>
          <a:off x="5724525" y="2781300"/>
          <a:ext cx="1655763" cy="993775"/>
        </p:xfrm>
        <a:graphic>
          <a:graphicData uri="http://schemas.openxmlformats.org/presentationml/2006/ole">
            <p:oleObj spid="_x0000_s3076" name="Denklem" r:id="rId5" imgW="812447" imgH="482391"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pPr eaLnBrk="1" hangingPunct="1"/>
            <a:r>
              <a:rPr lang="tr-TR" smtClean="0"/>
              <a:t>Hata Payı ve Test İstatistiği</a:t>
            </a:r>
          </a:p>
        </p:txBody>
      </p:sp>
      <p:sp>
        <p:nvSpPr>
          <p:cNvPr id="50181" name="Rectangle 3"/>
          <p:cNvSpPr>
            <a:spLocks noGrp="1" noChangeArrowheads="1"/>
          </p:cNvSpPr>
          <p:nvPr>
            <p:ph type="body" idx="1"/>
          </p:nvPr>
        </p:nvSpPr>
        <p:spPr/>
        <p:txBody>
          <a:bodyPr/>
          <a:lstStyle/>
          <a:p>
            <a:pPr eaLnBrk="1" hangingPunct="1"/>
            <a:endParaRPr lang="en-US" smtClean="0"/>
          </a:p>
        </p:txBody>
      </p:sp>
      <p:sp>
        <p:nvSpPr>
          <p:cNvPr id="50182"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0178" name="Object 4"/>
          <p:cNvGraphicFramePr>
            <a:graphicFrameLocks noChangeAspect="1"/>
          </p:cNvGraphicFramePr>
          <p:nvPr/>
        </p:nvGraphicFramePr>
        <p:xfrm>
          <a:off x="1979613" y="2420938"/>
          <a:ext cx="936625" cy="877887"/>
        </p:xfrm>
        <a:graphic>
          <a:graphicData uri="http://schemas.openxmlformats.org/presentationml/2006/ole">
            <p:oleObj spid="_x0000_s4098" name="Denklem" r:id="rId3" imgW="152334" imgH="139639" progId="Equation.3">
              <p:embed/>
            </p:oleObj>
          </a:graphicData>
        </a:graphic>
      </p:graphicFrame>
      <p:sp>
        <p:nvSpPr>
          <p:cNvPr id="50183"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0179" name="Object 6"/>
          <p:cNvGraphicFramePr>
            <a:graphicFrameLocks noChangeAspect="1"/>
          </p:cNvGraphicFramePr>
          <p:nvPr/>
        </p:nvGraphicFramePr>
        <p:xfrm>
          <a:off x="2051050" y="4149725"/>
          <a:ext cx="2233613" cy="949325"/>
        </p:xfrm>
        <a:graphic>
          <a:graphicData uri="http://schemas.openxmlformats.org/presentationml/2006/ole">
            <p:oleObj spid="_x0000_s4099" name="Denklem" r:id="rId4" imgW="1079500" imgH="45720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tr-TR" smtClean="0"/>
              <a:t>Ortalamanın Standart Hatası</a:t>
            </a:r>
          </a:p>
        </p:txBody>
      </p:sp>
      <p:sp>
        <p:nvSpPr>
          <p:cNvPr id="51205" name="Rectangle 3"/>
          <p:cNvSpPr>
            <a:spLocks noGrp="1" noChangeArrowheads="1"/>
          </p:cNvSpPr>
          <p:nvPr>
            <p:ph type="body" idx="1"/>
          </p:nvPr>
        </p:nvSpPr>
        <p:spPr/>
        <p:txBody>
          <a:bodyPr/>
          <a:lstStyle/>
          <a:p>
            <a:pPr eaLnBrk="1" hangingPunct="1"/>
            <a:endParaRPr lang="en-US" smtClean="0"/>
          </a:p>
        </p:txBody>
      </p:sp>
      <p:sp>
        <p:nvSpPr>
          <p:cNvPr id="51206"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1202" name="Object 4"/>
          <p:cNvGraphicFramePr>
            <a:graphicFrameLocks noChangeAspect="1"/>
          </p:cNvGraphicFramePr>
          <p:nvPr/>
        </p:nvGraphicFramePr>
        <p:xfrm>
          <a:off x="1979613" y="2420938"/>
          <a:ext cx="1655762" cy="1138237"/>
        </p:xfrm>
        <a:graphic>
          <a:graphicData uri="http://schemas.openxmlformats.org/presentationml/2006/ole">
            <p:oleObj spid="_x0000_s5122" name="Denklem" r:id="rId3" imgW="609600" imgH="419100" progId="Equation.3">
              <p:embed/>
            </p:oleObj>
          </a:graphicData>
        </a:graphic>
      </p:graphicFrame>
      <p:sp>
        <p:nvSpPr>
          <p:cNvPr id="51207"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51203" name="Object 6"/>
          <p:cNvGraphicFramePr>
            <a:graphicFrameLocks noChangeAspect="1"/>
          </p:cNvGraphicFramePr>
          <p:nvPr/>
        </p:nvGraphicFramePr>
        <p:xfrm>
          <a:off x="1908175" y="4221163"/>
          <a:ext cx="2590800" cy="1044575"/>
        </p:xfrm>
        <a:graphic>
          <a:graphicData uri="http://schemas.openxmlformats.org/presentationml/2006/ole">
            <p:oleObj spid="_x0000_s5123" name="Denklem" r:id="rId4" imgW="1130300" imgH="45720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tr-TR" smtClean="0"/>
              <a:t>ÖRNEK 1:</a:t>
            </a:r>
          </a:p>
        </p:txBody>
      </p:sp>
      <p:sp>
        <p:nvSpPr>
          <p:cNvPr id="165891" name="Rectangle 3"/>
          <p:cNvSpPr>
            <a:spLocks noGrp="1" noChangeArrowheads="1"/>
          </p:cNvSpPr>
          <p:nvPr>
            <p:ph type="body" idx="1"/>
          </p:nvPr>
        </p:nvSpPr>
        <p:spPr/>
        <p:txBody>
          <a:bodyPr/>
          <a:lstStyle/>
          <a:p>
            <a:pPr eaLnBrk="1" hangingPunct="1">
              <a:lnSpc>
                <a:spcPct val="80000"/>
              </a:lnSpc>
            </a:pPr>
            <a:r>
              <a:rPr lang="tr-TR" sz="2800" dirty="0" smtClean="0"/>
              <a:t>Üretilen cam şişelerin iç basınç gücü önemli bir kalite karakteristiğidir. Şişelerin basınç değerlerinin normal dağıldığı kabul edilmektedir. Üretici firma basıncın ortalama 175 olup olmadığını araştırmak istiyor. 25 birimlik örnek seçiyor ve hidrostatik basınç testi makinesine cam kırılana kadar basınç uyguluyor. Basınç dayanıklılık ortalaması 182 elde ediliyor Üretim standartlara uygun yapılıyor mu araştırınız. Standart sapma 10 </a:t>
            </a:r>
            <a:r>
              <a:rPr lang="tr-TR" sz="2800" dirty="0" err="1" smtClean="0"/>
              <a:t>psi</a:t>
            </a:r>
            <a:endParaRPr lang="tr-TR" sz="28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547</TotalTime>
  <Words>715</Words>
  <Application>Microsoft Office PowerPoint</Application>
  <PresentationFormat>Ekran Gösterisi (4:3)</PresentationFormat>
  <Paragraphs>72</Paragraphs>
  <Slides>33</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3</vt:i4>
      </vt:variant>
      <vt:variant>
        <vt:lpstr>Slayt Başlıkları</vt:lpstr>
      </vt:variant>
      <vt:variant>
        <vt:i4>33</vt:i4>
      </vt:variant>
    </vt:vector>
  </HeadingPairs>
  <TitlesOfParts>
    <vt:vector size="37" baseType="lpstr">
      <vt:lpstr>Ofis Teması</vt:lpstr>
      <vt:lpstr>Denklem</vt:lpstr>
      <vt:lpstr>Equation</vt:lpstr>
      <vt:lpstr>MathType 6.0 Equation</vt:lpstr>
      <vt:lpstr>HİPOTEZ TESTLERİ</vt:lpstr>
      <vt:lpstr>Hipotezlerin Yazılması</vt:lpstr>
      <vt:lpstr>Hata Payının Belirlenmesi ve Test İstatistiğinin Hesaplanması</vt:lpstr>
      <vt:lpstr>Karar Aşaması</vt:lpstr>
      <vt:lpstr>ORTALAMA TESTLERİ</vt:lpstr>
      <vt:lpstr>Tek Ortalama Testi </vt:lpstr>
      <vt:lpstr>Hata Payı ve Test İstatistiği</vt:lpstr>
      <vt:lpstr>Ortalamanın Standart Hatası</vt:lpstr>
      <vt:lpstr>ÖRNEK 1:</vt:lpstr>
      <vt:lpstr>ÖRNEK  2</vt:lpstr>
      <vt:lpstr>Örnek 3:</vt:lpstr>
      <vt:lpstr>İki A.K Ortalama Testleri</vt:lpstr>
      <vt:lpstr>Slayt 13</vt:lpstr>
      <vt:lpstr>Slayt 14</vt:lpstr>
      <vt:lpstr>Bağımsız Örnekler İçin Ortalama Testleri</vt:lpstr>
      <vt:lpstr>Slayt 16</vt:lpstr>
      <vt:lpstr>Slayt 17</vt:lpstr>
      <vt:lpstr>İki ve İkiden Fazla Anakütle Ortalaması Arasındaki  Farkın Testi (ANOVA)</vt:lpstr>
      <vt:lpstr>ANOVA</vt:lpstr>
      <vt:lpstr>Tek Yönlü ANOVA</vt:lpstr>
      <vt:lpstr>Hata Payı ve Test İstatistiğinin Hesaplanması</vt:lpstr>
      <vt:lpstr>Slayt 22</vt:lpstr>
      <vt:lpstr>Slayt 23</vt:lpstr>
      <vt:lpstr>Slayt 24</vt:lpstr>
      <vt:lpstr>ORAN TESTLERİ</vt:lpstr>
      <vt:lpstr>Slayt 26</vt:lpstr>
      <vt:lpstr>Slayt 27</vt:lpstr>
      <vt:lpstr>Slayt 28</vt:lpstr>
      <vt:lpstr>Slayt 29</vt:lpstr>
      <vt:lpstr>Slayt 30</vt:lpstr>
      <vt:lpstr>İKİ A.K ORAN TESTİ</vt:lpstr>
      <vt:lpstr>Test İstatistiği</vt:lpstr>
      <vt:lpstr>Slayt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HİPOTEZ TESTLERİ</dc:title>
  <dc:creator>pc</dc:creator>
  <cp:lastModifiedBy>Hp</cp:lastModifiedBy>
  <cp:revision>50</cp:revision>
  <dcterms:created xsi:type="dcterms:W3CDTF">2009-12-16T06:14:45Z</dcterms:created>
  <dcterms:modified xsi:type="dcterms:W3CDTF">2011-03-06T17:47:55Z</dcterms:modified>
</cp:coreProperties>
</file>