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47" r:id="rId2"/>
    <p:sldId id="322" r:id="rId3"/>
    <p:sldId id="454" r:id="rId4"/>
    <p:sldId id="468" r:id="rId5"/>
    <p:sldId id="422" r:id="rId6"/>
    <p:sldId id="625" r:id="rId7"/>
    <p:sldId id="462" r:id="rId8"/>
    <p:sldId id="464" r:id="rId9"/>
    <p:sldId id="465" r:id="rId10"/>
    <p:sldId id="418" r:id="rId11"/>
    <p:sldId id="420" r:id="rId12"/>
    <p:sldId id="425" r:id="rId13"/>
    <p:sldId id="426" r:id="rId14"/>
    <p:sldId id="427" r:id="rId15"/>
    <p:sldId id="409" r:id="rId16"/>
    <p:sldId id="458" r:id="rId17"/>
    <p:sldId id="6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506" userDrawn="1">
          <p15:clr>
            <a:srgbClr val="A4A3A4"/>
          </p15:clr>
        </p15:guide>
        <p15:guide id="3" pos="1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DD"/>
    <a:srgbClr val="C3D69B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0" y="204"/>
      </p:cViewPr>
      <p:guideLst>
        <p:guide orient="horz" pos="459"/>
        <p:guide pos="506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CEB3-802B-430A-95D4-709E7879EC8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B382C-230F-424C-8558-190FEA499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6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AEA9-99B1-AB52-ADED-25E4CA2CE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2F75-89AE-0A89-62A5-71E7922D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101A-7652-14B3-1D57-7D8FAF60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C72B-47A1-084C-F37C-45E56AF7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64F1-12BB-99A8-B4FA-F7503020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D551-3856-450B-A25B-15D10746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DAC70-69FA-EF66-6A7F-6038CCFC8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DE5AB-5E25-6D1B-5E43-4407EE22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FC82-1769-1BD1-D5EF-BEEF9B39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7F1C-3291-85F4-AD45-FFC3E02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68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242D2-D34F-06AD-F99D-D41E46FBE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B90E5-D733-7E92-6C84-AEAE32CC5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C64B-DE80-646F-A6DD-FE614044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DE86-223D-9313-F544-F9CC4A5E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3882-15AE-022D-A982-7BE8F02E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59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CEB9-4A49-F80F-9155-8FC2146C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24F75-BD6A-225B-332D-CD8A393D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4157-DEC7-A54D-E1C5-8DC9300E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2049C-2041-64E8-FE57-76110B8D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7856-A4CE-C18E-63CB-E9E44267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7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C8EE-11E2-762A-1E81-F901E765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D618A-C5BA-32AB-5A53-0B7E65AA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4AE6-32DE-8713-12FC-5A0916B0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2680-AB90-E053-FE48-34AEB000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1C2E-91D7-54A7-7071-A86A6E56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3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BFD1-206F-883A-1654-BDF21C8C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2336-92B0-74D8-4169-D15EEB164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BFF36-D67B-58D5-CE5B-93C74FFB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38D7-5C10-2D9D-0C4E-7D15B614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B9FE4-4F9F-64F6-5514-0ED89B37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091B9-A496-1413-CD3B-5DFDB4F4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03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8E59-54BA-FC49-D749-4E105B25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7706C-794F-1460-8344-45AE135E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D6A7F-1D46-A9FF-FF9A-0BDC65BAC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18499-BBF4-046A-5F05-3EBDF1720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DDE70-9284-A4B7-EADE-7E57A879F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73E2B-E545-B389-60E7-D074615F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D6960-88E0-1B9A-6C1F-86315B07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36BE6-B827-B23E-F8F3-0CC360DC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9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5F64-FD93-E6A4-1E01-C9B332D0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24679-BF09-B573-5A31-A4DBEC24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314E5-4124-B158-0E3A-8741BF60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CA63-231F-E5D1-7B2C-64E6637F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54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F163F-F6A7-D8C1-6B4C-E660AA9B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C253E-1BD5-72AF-FB2E-38C58F7B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0B800-E564-4ED7-769E-62E48038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2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47E5-D243-27E4-7E3E-445DEDAB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BE1D-75A3-B4AF-2882-95F665A1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D68FB-2FE2-C620-D0F3-FF5D941EF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B184-1900-0745-574B-3001B448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EF7D2-17A9-4963-F49B-6E72E248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2A91C-710A-1C41-3342-CB5ADD39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49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A7FA-6235-2A0F-8AF5-660D331C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99BDB-96FF-481C-44CD-4AAED7909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083C-3B63-4991-864A-32553ACE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950B4-099C-B0D3-D296-2AE59B41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A6309-F0B5-381C-C3FA-265D738E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F7853-2576-7F7C-1ADC-AE3E9910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3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8BA6E-1D4E-602A-BE71-214EE7C9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A2CB0-CCBC-7E83-08A4-BC2691BE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60AC-A636-D274-17AA-F6A8F21B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43DEB-072A-466D-9B76-1A1BDB77215F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E2C1-8A88-E7F7-ABE5-464C48B7D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14F2-F75E-4124-DDB2-65DF09B22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DC49-0971-4335-B5DE-BCF01763C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5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1.bin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5.emf"/><Relationship Id="rId14" Type="http://schemas.openxmlformats.org/officeDocument/2006/relationships/image" Target="../media/image5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57.bin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5.emf"/><Relationship Id="rId7" Type="http://schemas.openxmlformats.org/officeDocument/2006/relationships/image" Target="../media/image66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5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6.bin"/><Relationship Id="rId2" Type="http://schemas.openxmlformats.org/officeDocument/2006/relationships/image" Target="../media/image20.png"/><Relationship Id="rId16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4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B8DE-5900-0D48-A462-F666A81ADE6F}"/>
              </a:ext>
            </a:extLst>
          </p:cNvPr>
          <p:cNvSpPr>
            <a:spLocks noGrp="1"/>
          </p:cNvSpPr>
          <p:nvPr/>
        </p:nvSpPr>
        <p:spPr>
          <a:xfrm>
            <a:off x="1585931" y="1030430"/>
            <a:ext cx="89154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A neutral gas of charged particles is called a </a:t>
            </a:r>
            <a:r>
              <a:rPr lang="en-GB" sz="2400" b="1" dirty="0">
                <a:solidFill>
                  <a:srgbClr val="FF0000"/>
                </a:solidFill>
              </a:rPr>
              <a:t>plasma</a:t>
            </a:r>
            <a:r>
              <a:rPr lang="en-GB" sz="2400" dirty="0"/>
              <a:t>. 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6C3B2-FAA6-D042-B829-9465C98F9C37}"/>
              </a:ext>
            </a:extLst>
          </p:cNvPr>
          <p:cNvSpPr txBox="1"/>
          <p:nvPr/>
        </p:nvSpPr>
        <p:spPr>
          <a:xfrm>
            <a:off x="587642" y="310646"/>
            <a:ext cx="4104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 </a:t>
            </a:r>
            <a:r>
              <a:rPr lang="en-US" sz="2400" dirty="0"/>
              <a:t>Dielectric constant of a plasma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5932" y="1882712"/>
            <a:ext cx="943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Metals, doped semiconductors and ionized gases </a:t>
            </a:r>
            <a:r>
              <a:rPr lang="en-GB" sz="2400" dirty="0"/>
              <a:t>can be treated as single component plasmas in which ions are immobile and charge carriers are </a:t>
            </a:r>
            <a:r>
              <a:rPr lang="en-GB" sz="2400" u="sng" dirty="0">
                <a:solidFill>
                  <a:srgbClr val="FF3035"/>
                </a:solidFill>
              </a:rPr>
              <a:t>free to move</a:t>
            </a:r>
            <a:r>
              <a:rPr lang="en-GB" sz="2400" dirty="0"/>
              <a:t>. In metals, charge carriers come from valence electrons, in semiconductors, mostly from donors (n-type) or acceptors  (p-type)</a:t>
            </a:r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02864" y="3769724"/>
            <a:ext cx="8172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Two-component plasmas </a:t>
            </a:r>
            <a:r>
              <a:rPr lang="en-GB" sz="2400" dirty="0"/>
              <a:t>are ones where both positive and negative charges are on mobile particles e.g. the extremely hot deuterium and tritium plasmas in a fusion reactor, where there are both both  free ions and electrons with very different plasma frequencies.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84FB4-4A37-F978-0927-D7318EF003E4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04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65285" y="1223604"/>
            <a:ext cx="3083714" cy="177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907705"/>
            <a:ext cx="8953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For aluminium</a:t>
            </a:r>
            <a:r>
              <a:rPr lang="en-GB" sz="2400" dirty="0"/>
              <a:t> (see diagram), 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8000"/>
                </a:solidFill>
              </a:rPr>
              <a:t>Prediction of plasma frequency</a:t>
            </a:r>
          </a:p>
          <a:p>
            <a:pPr lvl="0"/>
            <a:r>
              <a:rPr lang="en-GB" sz="2400" dirty="0">
                <a:solidFill>
                  <a:srgbClr val="008000"/>
                </a:solidFill>
              </a:rPr>
              <a:t>    edge is roughly correct </a:t>
            </a:r>
          </a:p>
          <a:p>
            <a:pPr lvl="0"/>
            <a:r>
              <a:rPr lang="en-GB" sz="2400" dirty="0">
                <a:solidFill>
                  <a:srgbClr val="008000"/>
                </a:solidFill>
              </a:rPr>
              <a:t>    Agreement can be improved</a:t>
            </a:r>
          </a:p>
          <a:p>
            <a:pPr lvl="0"/>
            <a:r>
              <a:rPr lang="en-GB" sz="2400" dirty="0">
                <a:solidFill>
                  <a:srgbClr val="008000"/>
                </a:solidFill>
              </a:rPr>
              <a:t>    by using m</a:t>
            </a:r>
            <a:r>
              <a:rPr lang="en-GB" sz="2400" baseline="30000" dirty="0">
                <a:solidFill>
                  <a:srgbClr val="008000"/>
                </a:solidFill>
              </a:rPr>
              <a:t>* </a:t>
            </a:r>
            <a:r>
              <a:rPr lang="en-GB" sz="2400" dirty="0">
                <a:solidFill>
                  <a:srgbClr val="008000"/>
                </a:solidFill>
              </a:rPr>
              <a:t>rather than </a:t>
            </a:r>
            <a:r>
              <a:rPr lang="en-GB" sz="2400" dirty="0" err="1">
                <a:solidFill>
                  <a:srgbClr val="008000"/>
                </a:solidFill>
              </a:rPr>
              <a:t>m</a:t>
            </a:r>
            <a:r>
              <a:rPr lang="en-GB" sz="2400" baseline="-25000" dirty="0" err="1">
                <a:solidFill>
                  <a:srgbClr val="008000"/>
                </a:solidFill>
              </a:rPr>
              <a:t>o</a:t>
            </a:r>
            <a:r>
              <a:rPr lang="en-GB" sz="2400" baseline="-25000" dirty="0">
                <a:solidFill>
                  <a:srgbClr val="008000"/>
                </a:solidFill>
              </a:rPr>
              <a:t> </a:t>
            </a:r>
            <a:r>
              <a:rPr lang="en-GB" sz="2400" dirty="0">
                <a:solidFill>
                  <a:srgbClr val="008000"/>
                </a:solidFill>
              </a:rPr>
              <a:t>to</a:t>
            </a:r>
          </a:p>
          <a:p>
            <a:pPr lvl="0"/>
            <a:r>
              <a:rPr lang="en-GB" sz="2400" dirty="0">
                <a:solidFill>
                  <a:srgbClr val="008000"/>
                </a:solidFill>
              </a:rPr>
              <a:t>    calculate       . 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/>
              <a:t>The reflectivity is less than</a:t>
            </a:r>
          </a:p>
          <a:p>
            <a:pPr lvl="0"/>
            <a:r>
              <a:rPr lang="en-GB" sz="2400" dirty="0"/>
              <a:t>     100% below         ; adding</a:t>
            </a:r>
          </a:p>
          <a:p>
            <a:pPr lvl="0"/>
            <a:r>
              <a:rPr lang="en-GB" sz="2400" dirty="0"/>
              <a:t>     damping only has a small effect.</a:t>
            </a:r>
            <a:endParaRPr lang="en-GB" sz="2400" dirty="0">
              <a:solidFill>
                <a:srgbClr val="0000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00FF"/>
                </a:solidFill>
              </a:rPr>
              <a:t>The main reduction in reflectivity</a:t>
            </a:r>
          </a:p>
          <a:p>
            <a:pPr lvl="0"/>
            <a:r>
              <a:rPr lang="en-GB" sz="2400" dirty="0">
                <a:solidFill>
                  <a:srgbClr val="0000FF"/>
                </a:solidFill>
              </a:rPr>
              <a:t>     is due to </a:t>
            </a:r>
            <a:r>
              <a:rPr lang="en-GB" sz="2400" dirty="0" err="1">
                <a:solidFill>
                  <a:srgbClr val="0000FF"/>
                </a:solidFill>
              </a:rPr>
              <a:t>interband</a:t>
            </a:r>
            <a:r>
              <a:rPr lang="en-GB" sz="2400" dirty="0">
                <a:solidFill>
                  <a:srgbClr val="0000FF"/>
                </a:solidFill>
              </a:rPr>
              <a:t> transitions </a:t>
            </a:r>
          </a:p>
          <a:p>
            <a:pPr lvl="0"/>
            <a:r>
              <a:rPr lang="en-GB" sz="2400" dirty="0">
                <a:solidFill>
                  <a:srgbClr val="0000FF"/>
                </a:solidFill>
              </a:rPr>
              <a:t>     with onset at 1.5 </a:t>
            </a:r>
            <a:r>
              <a:rPr lang="en-GB" sz="2400" dirty="0" err="1">
                <a:solidFill>
                  <a:srgbClr val="0000FF"/>
                </a:solidFill>
              </a:rPr>
              <a:t>eV</a:t>
            </a:r>
            <a:r>
              <a:rPr lang="en-GB" sz="2400" dirty="0">
                <a:solidFill>
                  <a:srgbClr val="0000FF"/>
                </a:solidFill>
              </a:rPr>
              <a:t>. </a:t>
            </a:r>
          </a:p>
          <a:p>
            <a:pPr lvl="0"/>
            <a:r>
              <a:rPr lang="en-GB" sz="2400" dirty="0">
                <a:solidFill>
                  <a:srgbClr val="0000FF"/>
                </a:solidFill>
              </a:rPr>
              <a:t>     Reflectivity tends to 1.0 below</a:t>
            </a:r>
          </a:p>
          <a:p>
            <a:pPr lvl="0"/>
            <a:r>
              <a:rPr lang="en-GB" sz="2400" dirty="0">
                <a:solidFill>
                  <a:srgbClr val="0000FF"/>
                </a:solidFill>
              </a:rPr>
              <a:t>     1.5 </a:t>
            </a:r>
            <a:r>
              <a:rPr lang="en-GB" sz="2400" dirty="0" err="1">
                <a:solidFill>
                  <a:srgbClr val="0000FF"/>
                </a:solidFill>
              </a:rPr>
              <a:t>eV</a:t>
            </a:r>
            <a:r>
              <a:rPr lang="en-GB" sz="2400" dirty="0">
                <a:solidFill>
                  <a:srgbClr val="0000FF"/>
                </a:solidFill>
              </a:rPr>
              <a:t> (no </a:t>
            </a:r>
            <a:r>
              <a:rPr lang="en-GB" sz="2400" dirty="0" err="1">
                <a:solidFill>
                  <a:srgbClr val="0000FF"/>
                </a:solidFill>
              </a:rPr>
              <a:t>interband</a:t>
            </a:r>
            <a:r>
              <a:rPr lang="en-GB" sz="2400" dirty="0">
                <a:solidFill>
                  <a:srgbClr val="0000FF"/>
                </a:solidFill>
              </a:rPr>
              <a:t> transitions there).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116279" y="2808585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393700" progId="Equation.DSMT4">
                  <p:embed/>
                </p:oleObj>
              </mc:Choice>
              <mc:Fallback>
                <p:oleObj name="Equation" r:id="rId2" imgW="381000" imgH="3937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16279" y="2808585"/>
                        <a:ext cx="381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9286" b="12723"/>
          <a:stretch/>
        </p:blipFill>
        <p:spPr>
          <a:xfrm>
            <a:off x="6522772" y="907704"/>
            <a:ext cx="4939184" cy="4300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0970" y="295213"/>
            <a:ext cx="3437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+mj-lt"/>
              </a:rPr>
              <a:t> </a:t>
            </a:r>
            <a:r>
              <a:rPr lang="en-GB" sz="2400" dirty="0"/>
              <a:t>Reflectivity of real metals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606801" y="35560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300" imgH="393700" progId="Equation.DSMT4">
                  <p:embed/>
                </p:oleObj>
              </mc:Choice>
              <mc:Fallback>
                <p:oleObj name="Equation" r:id="rId5" imgW="368300" imgH="3937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801" y="3556000"/>
                        <a:ext cx="368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C63A0F-4962-AF41-E3F3-D7E3E6C1EE01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65396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75904" y="2878064"/>
            <a:ext cx="5186682" cy="3211825"/>
            <a:chOff x="218438" y="3187269"/>
            <a:chExt cx="5186682" cy="3211825"/>
          </a:xfrm>
        </p:grpSpPr>
        <p:sp>
          <p:nvSpPr>
            <p:cNvPr id="2" name="TextBox 1"/>
            <p:cNvSpPr txBox="1"/>
            <p:nvPr/>
          </p:nvSpPr>
          <p:spPr>
            <a:xfrm>
              <a:off x="232288" y="3187269"/>
              <a:ext cx="1729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e.g. </a:t>
              </a:r>
              <a:r>
                <a:rPr lang="en-US" sz="2400" b="1" dirty="0"/>
                <a:t>COPPER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8438" y="3721438"/>
              <a:ext cx="5186682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The 11 valence electrons of Cu fill up the 3d band and half fill the 4s band. </a:t>
              </a:r>
            </a:p>
            <a:p>
              <a:endParaRPr lang="en-GB" sz="2400" dirty="0"/>
            </a:p>
            <a:p>
              <a:r>
                <a:rPr lang="en-GB" sz="2400" dirty="0"/>
                <a:t>The Fermi energy lies within the 4s band. An optical transition can excite an electron from an occupied state to an empty state at or above the Fermi level.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E6E09B-5865-B1F3-591B-C425B11E6A29}"/>
              </a:ext>
            </a:extLst>
          </p:cNvPr>
          <p:cNvGrpSpPr/>
          <p:nvPr/>
        </p:nvGrpSpPr>
        <p:grpSpPr>
          <a:xfrm>
            <a:off x="1566072" y="940893"/>
            <a:ext cx="9889738" cy="1867844"/>
            <a:chOff x="1369426" y="940893"/>
            <a:chExt cx="9889738" cy="1867844"/>
          </a:xfrm>
        </p:grpSpPr>
        <p:sp>
          <p:nvSpPr>
            <p:cNvPr id="4" name="TextBox 3"/>
            <p:cNvSpPr txBox="1"/>
            <p:nvPr/>
          </p:nvSpPr>
          <p:spPr>
            <a:xfrm>
              <a:off x="1369426" y="940893"/>
              <a:ext cx="9889738" cy="1828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Light penetrates only a short way into the surface of a good conductor (remember the skin depth).  </a:t>
              </a:r>
            </a:p>
            <a:p>
              <a:pPr>
                <a:lnSpc>
                  <a:spcPct val="70000"/>
                </a:lnSpc>
              </a:pPr>
              <a:r>
                <a:rPr lang="en-GB" sz="2400" dirty="0"/>
                <a:t> </a:t>
              </a:r>
            </a:p>
            <a:p>
              <a:r>
                <a:rPr lang="en-GB" sz="2400" dirty="0" err="1"/>
                <a:t>Interband</a:t>
              </a:r>
              <a:r>
                <a:rPr lang="en-GB" sz="2400" dirty="0"/>
                <a:t> transitions can cause absorption of light that has penetrated</a:t>
              </a:r>
            </a:p>
            <a:p>
              <a:r>
                <a:rPr lang="en-GB" sz="2400" dirty="0"/>
                <a:t>the surface. The reflectivity then  falls below 1 when              .  </a:t>
              </a:r>
              <a:endParaRPr lang="en-US" sz="2400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6200057"/>
                </p:ext>
              </p:extLst>
            </p:nvPr>
          </p:nvGraphicFramePr>
          <p:xfrm>
            <a:off x="7987875" y="2313437"/>
            <a:ext cx="8636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63600" imgH="495300" progId="Equation.DSMT4">
                    <p:embed/>
                  </p:oleObj>
                </mc:Choice>
                <mc:Fallback>
                  <p:oleObj name="Equation" r:id="rId2" imgW="863600" imgH="495300" progId="Equation.DSMT4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987875" y="2313437"/>
                          <a:ext cx="8636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6244746-7E46-C6C4-6E73-F6BEB2FFD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89" y="2944166"/>
            <a:ext cx="4640373" cy="3500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1E128-CFA2-693F-1164-618ED3E70CB7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5B7C9-0F28-B6EB-E226-9FA9E171D438}"/>
              </a:ext>
            </a:extLst>
          </p:cNvPr>
          <p:cNvSpPr txBox="1"/>
          <p:nvPr/>
        </p:nvSpPr>
        <p:spPr>
          <a:xfrm>
            <a:off x="714787" y="384081"/>
            <a:ext cx="404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Interband</a:t>
            </a:r>
            <a:r>
              <a:rPr lang="en-GB" sz="2400" dirty="0"/>
              <a:t> absorption in metals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5E2F2-6991-59B3-1F32-D7505C05E071}"/>
              </a:ext>
            </a:extLst>
          </p:cNvPr>
          <p:cNvCxnSpPr/>
          <p:nvPr/>
        </p:nvCxnSpPr>
        <p:spPr>
          <a:xfrm flipV="1">
            <a:off x="7492181" y="3293806"/>
            <a:ext cx="0" cy="6751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2910" y="486882"/>
            <a:ext cx="10187443" cy="5786535"/>
            <a:chOff x="450077" y="486882"/>
            <a:chExt cx="10187443" cy="5786535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220" y="486882"/>
              <a:ext cx="4432300" cy="372158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50077" y="729833"/>
              <a:ext cx="589910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plasma frequency corresponds to an energy of 10.8 eV but, between 2 and 10 eV, the optical properties are dominated by the effect of </a:t>
              </a:r>
              <a:r>
                <a:rPr lang="en-GB" sz="2400" dirty="0" err="1"/>
                <a:t>interband</a:t>
              </a:r>
              <a:r>
                <a:rPr lang="en-GB" sz="2400" dirty="0"/>
                <a:t> transitions.</a:t>
              </a:r>
            </a:p>
            <a:p>
              <a:r>
                <a:rPr lang="en-GB" sz="2400" dirty="0"/>
                <a:t> </a:t>
              </a:r>
            </a:p>
            <a:p>
              <a:endParaRPr lang="en-US" sz="2400" dirty="0"/>
            </a:p>
          </p:txBody>
        </p:sp>
        <p:pic>
          <p:nvPicPr>
            <p:cNvPr id="9" name="Picture 8" descr="copper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51" t="16970" r="5051" b="13922"/>
            <a:stretch/>
          </p:blipFill>
          <p:spPr bwMode="auto">
            <a:xfrm>
              <a:off x="7560219" y="4247173"/>
              <a:ext cx="2321024" cy="20262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B1EFA7-C0FE-3D30-05A7-221C6BDE8C5A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8EB82-607C-DA24-E182-04D17AC7B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163" y="2772784"/>
            <a:ext cx="4640373" cy="35006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71D7B7-D680-70A2-A916-76F8EEDA8985}"/>
              </a:ext>
            </a:extLst>
          </p:cNvPr>
          <p:cNvCxnSpPr/>
          <p:nvPr/>
        </p:nvCxnSpPr>
        <p:spPr>
          <a:xfrm flipV="1">
            <a:off x="2241755" y="3122424"/>
            <a:ext cx="0" cy="6751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0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1113" y="253460"/>
            <a:ext cx="66012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GOLD: </a:t>
            </a:r>
            <a:r>
              <a:rPr lang="en-GB" sz="2400" dirty="0"/>
              <a:t>the </a:t>
            </a:r>
            <a:r>
              <a:rPr lang="en-GB" sz="2400" dirty="0" err="1"/>
              <a:t>interband</a:t>
            </a:r>
            <a:r>
              <a:rPr lang="en-GB" sz="2400" dirty="0"/>
              <a:t> absorption threshold between the d bands and the Fermi level occurs at 2</a:t>
            </a:r>
            <a:r>
              <a:rPr lang="en-GB" sz="2400" i="1" dirty="0"/>
              <a:t>.</a:t>
            </a:r>
            <a:r>
              <a:rPr lang="en-GB" sz="2400" dirty="0"/>
              <a:t>4 eV, (516 nm), a slightly higher energy than copper. Plasma edge is at 9 eV. Gold reflects red, orange and yellow light more than green and blue. This accounts for its characteristic yellowish colour.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 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 descr="gol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693" y="1104900"/>
            <a:ext cx="2338118" cy="21641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1600944" y="3517900"/>
            <a:ext cx="9352165" cy="3257728"/>
            <a:chOff x="320292" y="3517900"/>
            <a:chExt cx="9352165" cy="3257728"/>
          </a:xfrm>
        </p:grpSpPr>
        <p:pic>
          <p:nvPicPr>
            <p:cNvPr id="6" name="Picture 5" descr="silver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0044" y="3517900"/>
              <a:ext cx="2372413" cy="17686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320292" y="5575300"/>
              <a:ext cx="9293608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SILVER: </a:t>
              </a:r>
              <a:r>
                <a:rPr lang="en-GB" sz="2400" dirty="0"/>
                <a:t>The </a:t>
              </a:r>
              <a:r>
                <a:rPr lang="en-GB" sz="2400" dirty="0" err="1"/>
                <a:t>interband</a:t>
              </a:r>
              <a:r>
                <a:rPr lang="en-GB" sz="2400" dirty="0"/>
                <a:t> absorption edge is in the UV at ~4eV.  The reflectivity remains high for the entire visible spectrum, accounting for its silver colour and use in high quality mirrors. </a:t>
              </a:r>
            </a:p>
          </p:txBody>
        </p:sp>
      </p:grpSp>
      <p:pic>
        <p:nvPicPr>
          <p:cNvPr id="1026" name="Picture 2" descr="electromagnetic radiation - Why silver reflectivity decreases at around 350  - Physics Stack Exchange">
            <a:extLst>
              <a:ext uri="{FF2B5EF4-FFF2-40B4-BE49-F238E27FC236}">
                <a16:creationId xmlns:a16="http://schemas.microsoft.com/office/drawing/2014/main" id="{E80CC65E-61F6-3D05-D347-A0FA255D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87" y="2614851"/>
            <a:ext cx="3906177" cy="295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50E460-8801-C0F0-9974-92AD994399C2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71830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8128" y="395502"/>
            <a:ext cx="3060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Doped semiconductors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92300" y="4713106"/>
            <a:ext cx="6019800" cy="1078317"/>
            <a:chOff x="749300" y="4713105"/>
            <a:chExt cx="6019800" cy="1078317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952500" y="4838922"/>
            <a:ext cx="5549899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549900" imgH="952500" progId="Equation.DSMT4">
                    <p:embed/>
                  </p:oleObj>
                </mc:Choice>
                <mc:Fallback>
                  <p:oleObj name="Equation" r:id="rId2" imgW="5549900" imgH="9525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52500" y="4838922"/>
                          <a:ext cx="5549899" cy="952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749300" y="4713105"/>
              <a:ext cx="6019800" cy="1048802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70637" y="971720"/>
            <a:ext cx="5603742" cy="4154984"/>
            <a:chOff x="427637" y="971719"/>
            <a:chExt cx="5603742" cy="4154984"/>
          </a:xfrm>
        </p:grpSpPr>
        <p:sp>
          <p:nvSpPr>
            <p:cNvPr id="8" name="TextBox 7"/>
            <p:cNvSpPr txBox="1"/>
            <p:nvPr/>
          </p:nvSpPr>
          <p:spPr>
            <a:xfrm>
              <a:off x="427637" y="971719"/>
              <a:ext cx="5603742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Modifications to Drude-Lorentz model :</a:t>
              </a:r>
            </a:p>
            <a:p>
              <a:r>
                <a:rPr lang="en-GB" sz="2400" b="1" dirty="0"/>
                <a:t>The effective mass of the carriers </a:t>
              </a:r>
              <a:r>
                <a:rPr lang="en-GB" sz="2400" dirty="0"/>
                <a:t>i.e. </a:t>
              </a:r>
              <a:r>
                <a:rPr lang="en-GB" sz="2400" i="1" dirty="0" err="1"/>
                <a:t>m</a:t>
              </a:r>
              <a:r>
                <a:rPr lang="en-GB" sz="2400" i="1" baseline="-25000" dirty="0" err="1"/>
                <a:t>o</a:t>
              </a:r>
              <a:r>
                <a:rPr lang="en-GB" sz="2400" dirty="0"/>
                <a:t> is replaced by </a:t>
              </a:r>
              <a:r>
                <a:rPr lang="en-GB" sz="2400" i="1" dirty="0"/>
                <a:t>m*</a:t>
              </a:r>
              <a:r>
                <a:rPr lang="en-GB" sz="2400" dirty="0"/>
                <a:t> in expression for      . </a:t>
              </a:r>
            </a:p>
            <a:p>
              <a:pPr marL="342900" indent="-342900">
                <a:buFont typeface="Arial"/>
                <a:buChar char="•"/>
              </a:pPr>
              <a:r>
                <a:rPr lang="en-GB" sz="2400" b="1" dirty="0"/>
                <a:t>The background permittivity of the semiconductor lattice </a:t>
              </a:r>
              <a:r>
                <a:rPr lang="en-GB" sz="2400" dirty="0"/>
                <a:t>is large and    must be replaced by    </a:t>
              </a:r>
              <a:r>
                <a:rPr lang="en-GB" sz="2400" i="1" dirty="0"/>
                <a:t>        </a:t>
              </a:r>
              <a:r>
                <a:rPr lang="en-GB" sz="2400" dirty="0"/>
                <a:t>where          is value of </a:t>
              </a:r>
              <a:r>
                <a:rPr lang="en-GB" sz="2400" i="1" dirty="0"/>
                <a:t>    </a:t>
              </a:r>
              <a:r>
                <a:rPr lang="en-GB" sz="2400" i="1" baseline="-25000" dirty="0"/>
                <a:t> </a:t>
              </a:r>
              <a:r>
                <a:rPr lang="en-GB" sz="2400" dirty="0"/>
                <a:t> in the transparent region below the </a:t>
              </a:r>
              <a:r>
                <a:rPr lang="en-GB" sz="2400" dirty="0" err="1"/>
                <a:t>interband</a:t>
              </a:r>
              <a:r>
                <a:rPr lang="en-GB" sz="2400" dirty="0"/>
                <a:t> absorption edge in the </a:t>
              </a:r>
              <a:r>
                <a:rPr lang="en-GB" sz="2400" dirty="0" err="1"/>
                <a:t>undoped</a:t>
              </a:r>
              <a:r>
                <a:rPr lang="en-GB" sz="2400" dirty="0"/>
                <a:t> material.</a:t>
              </a:r>
            </a:p>
            <a:p>
              <a:pPr marL="342900" indent="-342900">
                <a:buFont typeface="Arial"/>
                <a:buChar char="•"/>
              </a:pPr>
              <a:r>
                <a:rPr lang="en-GB" sz="2400" dirty="0"/>
                <a:t>Plasma frequency is therefore modified.</a:t>
              </a:r>
            </a:p>
            <a:p>
              <a:endParaRPr lang="en-US" sz="2400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8912362"/>
                </p:ext>
              </p:extLst>
            </p:nvPr>
          </p:nvGraphicFramePr>
          <p:xfrm>
            <a:off x="5055537" y="2422991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600" imgH="457200" progId="Equation.3">
                    <p:embed/>
                  </p:oleObj>
                </mc:Choice>
                <mc:Fallback>
                  <p:oleObj name="Equation" r:id="rId4" imgW="355600" imgH="45720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055537" y="2422991"/>
                          <a:ext cx="3556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7060488"/>
                </p:ext>
              </p:extLst>
            </p:nvPr>
          </p:nvGraphicFramePr>
          <p:xfrm>
            <a:off x="4541213" y="1706562"/>
            <a:ext cx="3556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600" imgH="495300" progId="Equation.DSMT4">
                    <p:embed/>
                  </p:oleObj>
                </mc:Choice>
                <mc:Fallback>
                  <p:oleObj name="Equation" r:id="rId6" imgW="355600" imgH="4953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41213" y="1706562"/>
                          <a:ext cx="3556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0701014"/>
                </p:ext>
              </p:extLst>
            </p:nvPr>
          </p:nvGraphicFramePr>
          <p:xfrm>
            <a:off x="1830006" y="3202516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600" imgH="457200" progId="Equation.DSMT4">
                    <p:embed/>
                  </p:oleObj>
                </mc:Choice>
                <mc:Fallback>
                  <p:oleObj name="Equation" r:id="rId8" imgW="355600" imgH="457200" progId="Equation.DSMT4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30006" y="3202516"/>
                          <a:ext cx="3556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0230901"/>
                </p:ext>
              </p:extLst>
            </p:nvPr>
          </p:nvGraphicFramePr>
          <p:xfrm>
            <a:off x="3424423" y="2787650"/>
            <a:ext cx="6985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98500" imgH="495300" progId="Equation.DSMT4">
                    <p:embed/>
                  </p:oleObj>
                </mc:Choice>
                <mc:Fallback>
                  <p:oleObj name="Equation" r:id="rId10" imgW="698500" imgH="495300" progId="Equation.DSMT4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24423" y="2787650"/>
                          <a:ext cx="6985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6167115"/>
                </p:ext>
              </p:extLst>
            </p:nvPr>
          </p:nvGraphicFramePr>
          <p:xfrm>
            <a:off x="5096062" y="2821516"/>
            <a:ext cx="4445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500" imgH="495300" progId="Equation.3">
                    <p:embed/>
                  </p:oleObj>
                </mc:Choice>
                <mc:Fallback>
                  <p:oleObj name="Equation" r:id="rId12" imgW="444500" imgH="495300" progId="Equation.3">
                    <p:embed/>
                    <p:pic>
                      <p:nvPicPr>
                        <p:cNvPr id="18" name="Object 1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096062" y="2821516"/>
                          <a:ext cx="444500" cy="495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1586872" y="901093"/>
            <a:ext cx="10172113" cy="5801876"/>
            <a:chOff x="443871" y="1019623"/>
            <a:chExt cx="10172113" cy="5801876"/>
          </a:xfrm>
        </p:grpSpPr>
        <p:sp>
          <p:nvSpPr>
            <p:cNvPr id="3" name="TextBox 2"/>
            <p:cNvSpPr txBox="1"/>
            <p:nvPr/>
          </p:nvSpPr>
          <p:spPr>
            <a:xfrm>
              <a:off x="7247468" y="5388027"/>
              <a:ext cx="852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N/m</a:t>
              </a:r>
              <a:r>
                <a:rPr lang="en-US" sz="2400" baseline="30000" dirty="0"/>
                <a:t>3</a:t>
              </a:r>
              <a:endParaRPr lang="en-US" sz="24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43871" y="1019623"/>
              <a:ext cx="10172113" cy="5801876"/>
              <a:chOff x="520313" y="883102"/>
              <a:chExt cx="10172113" cy="580187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14"/>
              <a:srcRect t="3408" r="37640"/>
              <a:stretch/>
            </p:blipFill>
            <p:spPr>
              <a:xfrm>
                <a:off x="6302808" y="1267718"/>
                <a:ext cx="4140090" cy="328857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14"/>
              <a:srcRect l="64457" t="12856" r="9431" b="40418"/>
              <a:stretch/>
            </p:blipFill>
            <p:spPr>
              <a:xfrm>
                <a:off x="8876325" y="4495973"/>
                <a:ext cx="1816101" cy="160241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520313" y="5853981"/>
                <a:ext cx="77310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00FF"/>
                    </a:solidFill>
                  </a:rPr>
                  <a:t>The plasma reflectivity edge is in the mid- to far-infrared where most intrinsic semiconductors are transparent.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680448" y="883102"/>
                <a:ext cx="3847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3035"/>
                    </a:solidFill>
                  </a:rPr>
                  <a:t>Plasma frequency depends on doping: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F06FA3-D2DD-1061-5736-FA6A201A29EA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85472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45" y="394696"/>
            <a:ext cx="252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Plasma oscillations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0462" y="1097010"/>
            <a:ext cx="927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a medium with no net charge, Gauss’s law  states that: 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431900"/>
              </p:ext>
            </p:extLst>
          </p:nvPr>
        </p:nvGraphicFramePr>
        <p:xfrm>
          <a:off x="4396608" y="1814513"/>
          <a:ext cx="265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300" imgH="431800" progId="Equation.3">
                  <p:embed/>
                </p:oleObj>
              </mc:Choice>
              <mc:Fallback>
                <p:oleObj name="Equation" r:id="rId2" imgW="2654300" imgH="4318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96608" y="1814513"/>
                        <a:ext cx="265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70463" y="2469507"/>
            <a:ext cx="4853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Consider a wave solution of the form </a:t>
            </a:r>
            <a:endParaRPr lang="en-US" sz="24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559"/>
              </p:ext>
            </p:extLst>
          </p:nvPr>
        </p:nvGraphicFramePr>
        <p:xfrm>
          <a:off x="6374931" y="2520306"/>
          <a:ext cx="234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500" imgH="431800" progId="Equation.DSMT4">
                  <p:embed/>
                </p:oleObj>
              </mc:Choice>
              <mc:Fallback>
                <p:oleObj name="Equation" r:id="rId4" imgW="2349500" imgH="4318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4931" y="2520306"/>
                        <a:ext cx="2349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565147" y="3145307"/>
            <a:ext cx="9611675" cy="3416320"/>
            <a:chOff x="294326" y="3145307"/>
            <a:chExt cx="9611675" cy="3416320"/>
          </a:xfrm>
        </p:grpSpPr>
        <p:sp>
          <p:nvSpPr>
            <p:cNvPr id="11" name="TextBox 10"/>
            <p:cNvSpPr txBox="1"/>
            <p:nvPr/>
          </p:nvSpPr>
          <p:spPr>
            <a:xfrm>
              <a:off x="294326" y="3145307"/>
              <a:ext cx="9611675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Substituting </a:t>
              </a:r>
              <a:r>
                <a:rPr lang="en-GB" sz="2400" i="1" dirty="0"/>
                <a:t>E</a:t>
              </a:r>
              <a:r>
                <a:rPr lang="en-GB" sz="2400" dirty="0"/>
                <a:t> into Gauss’s law we find that </a:t>
              </a:r>
            </a:p>
            <a:p>
              <a:endParaRPr lang="en-GB" sz="2400" dirty="0"/>
            </a:p>
            <a:p>
              <a:endParaRPr lang="en-GB" sz="2400" dirty="0"/>
            </a:p>
            <a:p>
              <a:r>
                <a:rPr lang="en-GB" sz="2400" dirty="0"/>
                <a:t>	               </a:t>
              </a:r>
            </a:p>
            <a:p>
              <a:r>
                <a:rPr lang="en-GB" sz="2400" dirty="0"/>
                <a:t>i.e.  the </a:t>
              </a:r>
              <a:r>
                <a:rPr lang="en-GB" sz="2400" b="1" dirty="0">
                  <a:solidFill>
                    <a:srgbClr val="3366FF"/>
                  </a:solidFill>
                </a:rPr>
                <a:t>waves are transverse</a:t>
              </a:r>
              <a:r>
                <a:rPr lang="en-GB" sz="2400" dirty="0"/>
                <a:t>.</a:t>
              </a:r>
            </a:p>
            <a:p>
              <a:endParaRPr lang="en-US" sz="2400" dirty="0"/>
            </a:p>
            <a:p>
              <a:r>
                <a:rPr lang="en-GB" sz="2400" dirty="0"/>
                <a:t>But, if                then            need not be zero – the material can then support </a:t>
              </a:r>
            </a:p>
            <a:p>
              <a:r>
                <a:rPr lang="en-GB" sz="2400" b="1" dirty="0">
                  <a:solidFill>
                    <a:srgbClr val="3366FF"/>
                  </a:solidFill>
                </a:rPr>
                <a:t>longitudinal electromagnetic waves. </a:t>
              </a:r>
            </a:p>
            <a:p>
              <a:endParaRPr lang="en-US" sz="2400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8281203" y="3946526"/>
            <a:ext cx="1016001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16000" imgH="355600" progId="Equation.DSMT4">
                    <p:embed/>
                  </p:oleObj>
                </mc:Choice>
                <mc:Fallback>
                  <p:oleObj name="Equation" r:id="rId6" imgW="1016000" imgH="3556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281203" y="3946526"/>
                          <a:ext cx="1016001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965910"/>
                </p:ext>
              </p:extLst>
            </p:nvPr>
          </p:nvGraphicFramePr>
          <p:xfrm>
            <a:off x="1275789" y="5422900"/>
            <a:ext cx="7493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49300" imgH="355600" progId="Equation.DSMT4">
                    <p:embed/>
                  </p:oleObj>
                </mc:Choice>
                <mc:Fallback>
                  <p:oleObj name="Equation" r:id="rId8" imgW="749300" imgH="355600" progId="Equation.DSMT4">
                    <p:embed/>
                    <p:pic>
                      <p:nvPicPr>
                        <p:cNvPr id="13" name="Object 1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75789" y="5422900"/>
                          <a:ext cx="7493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967879" y="5372100"/>
            <a:ext cx="520701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20700" imgH="317500" progId="Equation.DSMT4">
                    <p:embed/>
                  </p:oleObj>
                </mc:Choice>
                <mc:Fallback>
                  <p:oleObj name="Equation" r:id="rId10" imgW="520700" imgH="317500" progId="Equation.DSMT4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967879" y="5372100"/>
                          <a:ext cx="520701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"/>
            <p:cNvGraphicFramePr>
              <a:graphicFrameLocks noChangeAspect="1"/>
            </p:cNvGraphicFramePr>
            <p:nvPr/>
          </p:nvGraphicFramePr>
          <p:xfrm>
            <a:off x="476716" y="3666596"/>
            <a:ext cx="7620001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620000" imgH="990600" progId="Equation.3">
                    <p:embed/>
                  </p:oleObj>
                </mc:Choice>
                <mc:Fallback>
                  <p:oleObj name="Equation" r:id="rId12" imgW="7620000" imgH="990600" progId="Equation.3">
                    <p:embed/>
                    <p:pic>
                      <p:nvPicPr>
                        <p:cNvPr id="2" name="Object 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6716" y="3666596"/>
                          <a:ext cx="7620001" cy="99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1C184B-63B8-BACA-554A-E2BF7528A083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3248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9875" y="603527"/>
            <a:ext cx="76057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have seen that for an undamped system of free electrons,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            at the plasma frequency so that we can have longitudinal EM waves at       .</a:t>
            </a:r>
          </a:p>
          <a:p>
            <a:r>
              <a:rPr lang="en-GB" sz="2400" dirty="0"/>
              <a:t> </a:t>
            </a:r>
          </a:p>
          <a:p>
            <a:endParaRPr lang="en-GB" sz="2400" dirty="0"/>
          </a:p>
          <a:p>
            <a:r>
              <a:rPr lang="en-GB" sz="2400" dirty="0"/>
              <a:t> </a:t>
            </a:r>
          </a:p>
          <a:p>
            <a:endParaRPr lang="en-GB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925974"/>
              </p:ext>
            </p:extLst>
          </p:nvPr>
        </p:nvGraphicFramePr>
        <p:xfrm>
          <a:off x="3413509" y="1451007"/>
          <a:ext cx="1828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800100" progId="Equation.DSMT4">
                  <p:embed/>
                </p:oleObj>
              </mc:Choice>
              <mc:Fallback>
                <p:oleObj name="Equation" r:id="rId2" imgW="1828800" imgH="8001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3509" y="1451007"/>
                        <a:ext cx="18288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309121"/>
              </p:ext>
            </p:extLst>
          </p:nvPr>
        </p:nvGraphicFramePr>
        <p:xfrm>
          <a:off x="4747009" y="2857947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393700" progId="Equation.DSMT4">
                  <p:embed/>
                </p:oleObj>
              </mc:Choice>
              <mc:Fallback>
                <p:oleObj name="Equation" r:id="rId4" imgW="381000" imgH="39370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7009" y="2857947"/>
                        <a:ext cx="381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54928"/>
              </p:ext>
            </p:extLst>
          </p:nvPr>
        </p:nvGraphicFramePr>
        <p:xfrm>
          <a:off x="1585384" y="2468479"/>
          <a:ext cx="72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900" imgH="457200" progId="Equation.DSMT4">
                  <p:embed/>
                </p:oleObj>
              </mc:Choice>
              <mc:Fallback>
                <p:oleObj name="Equation" r:id="rId6" imgW="723900" imgH="457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5384" y="2468479"/>
                        <a:ext cx="723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429874" y="1578007"/>
            <a:ext cx="9726866" cy="5041357"/>
            <a:chOff x="286874" y="1302163"/>
            <a:chExt cx="9726866" cy="5041357"/>
          </a:xfrm>
        </p:grpSpPr>
        <p:sp>
          <p:nvSpPr>
            <p:cNvPr id="9" name="TextBox 8"/>
            <p:cNvSpPr txBox="1"/>
            <p:nvPr/>
          </p:nvSpPr>
          <p:spPr>
            <a:xfrm>
              <a:off x="286874" y="3351098"/>
              <a:ext cx="724069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These waves are associated with </a:t>
              </a:r>
              <a:r>
                <a:rPr lang="en-GB" sz="2400" b="1" u="sng" dirty="0"/>
                <a:t>collective</a:t>
              </a:r>
              <a:r>
                <a:rPr lang="en-GB" sz="2400" b="1" dirty="0"/>
                <a:t> </a:t>
              </a:r>
            </a:p>
            <a:p>
              <a:r>
                <a:rPr lang="en-GB" sz="2400" b="1" dirty="0"/>
                <a:t>longitudinal oscillations of the  electrons </a:t>
              </a:r>
              <a:r>
                <a:rPr lang="en-GB" sz="2400" dirty="0"/>
                <a:t>relative</a:t>
              </a:r>
            </a:p>
            <a:p>
              <a:r>
                <a:rPr lang="en-GB" sz="2400" dirty="0"/>
                <a:t>to the background of the positive ion lattice </a:t>
              </a:r>
            </a:p>
            <a:p>
              <a:r>
                <a:rPr lang="en-GB" sz="2400" dirty="0"/>
                <a:t>and are called </a:t>
              </a:r>
              <a:r>
                <a:rPr lang="en-GB" sz="2400" b="1" dirty="0"/>
                <a:t>bulk</a:t>
              </a:r>
              <a:r>
                <a:rPr lang="en-GB" sz="2400" dirty="0"/>
                <a:t> or </a:t>
              </a:r>
              <a:r>
                <a:rPr lang="en-GB" sz="2400" b="1" dirty="0"/>
                <a:t>volume</a:t>
              </a:r>
              <a:r>
                <a:rPr lang="en-GB" sz="2400" dirty="0"/>
                <a:t> </a:t>
              </a:r>
              <a:r>
                <a:rPr lang="en-GB" sz="2400" b="1" dirty="0" err="1"/>
                <a:t>plasmons</a:t>
              </a:r>
              <a:r>
                <a:rPr lang="en-GB" sz="2400" dirty="0"/>
                <a:t>. </a:t>
              </a:r>
            </a:p>
            <a:p>
              <a:endParaRPr lang="en-GB" sz="2400" dirty="0"/>
            </a:p>
            <a:p>
              <a:r>
                <a:rPr lang="en-GB" sz="2400" dirty="0"/>
                <a:t>Light in vacuum is transverse – so cannot directly</a:t>
              </a:r>
            </a:p>
            <a:p>
              <a:r>
                <a:rPr lang="en-GB" sz="2400" dirty="0"/>
                <a:t>excite bulk plasmons with photons.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486421" y="1302163"/>
              <a:ext cx="3527319" cy="5041357"/>
              <a:chOff x="6486421" y="1302163"/>
              <a:chExt cx="3527319" cy="504135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8345" y="3503663"/>
                <a:ext cx="3155395" cy="2839856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 rot="16200000">
                <a:off x="7101789" y="2229340"/>
                <a:ext cx="2223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High electron density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7463926" y="2216639"/>
                <a:ext cx="2185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Low electron density</a:t>
                </a:r>
              </a:p>
            </p:txBody>
          </p:sp>
          <p:cxnSp>
            <p:nvCxnSpPr>
              <p:cNvPr id="31" name="Straight Connector 30"/>
              <p:cNvCxnSpPr>
                <a:stCxn id="3" idx="1"/>
              </p:cNvCxnSpPr>
              <p:nvPr/>
            </p:nvCxnSpPr>
            <p:spPr>
              <a:xfrm flipH="1">
                <a:off x="8210341" y="3525849"/>
                <a:ext cx="3291" cy="2079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8382001" y="3478263"/>
                <a:ext cx="3292" cy="23013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807201" y="4432300"/>
                <a:ext cx="5334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8115301" y="4419600"/>
                <a:ext cx="5334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7454901" y="4432300"/>
                <a:ext cx="5334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8750301" y="4432300"/>
                <a:ext cx="5334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486421" y="4191001"/>
                <a:ext cx="3347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915401" y="5876357"/>
                <a:ext cx="634999" cy="4671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0D9AAE8-A7FF-A3BC-4F56-BE10F30DE3C6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12364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1" y="1508036"/>
            <a:ext cx="80899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The </a:t>
            </a:r>
            <a:r>
              <a:rPr lang="en-GB" sz="2800" b="1" dirty="0">
                <a:solidFill>
                  <a:srgbClr val="FF0000"/>
                </a:solidFill>
              </a:rPr>
              <a:t>plasma frequency </a:t>
            </a:r>
            <a:r>
              <a:rPr lang="en-GB" sz="2800" dirty="0"/>
              <a:t>is therefore both the frequency above which conductors become transparent </a:t>
            </a:r>
          </a:p>
          <a:p>
            <a:endParaRPr lang="en-GB" sz="2800" dirty="0"/>
          </a:p>
          <a:p>
            <a:r>
              <a:rPr lang="en-GB" sz="2800" dirty="0"/>
              <a:t>                                   and </a:t>
            </a:r>
          </a:p>
          <a:p>
            <a:endParaRPr lang="en-GB" sz="2800" dirty="0"/>
          </a:p>
          <a:p>
            <a:r>
              <a:rPr lang="en-GB" sz="2800" dirty="0"/>
              <a:t>the natural oscillation frequency of the electron gas relative to the ion cores.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6ABC5-86DB-C1E3-6663-6747D660B073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369588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1E1831F-A4CB-7F48-B873-A2A32D4EAD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2130" y="2153012"/>
            <a:ext cx="5036577" cy="774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596075-B292-9646-B5E8-44833A7BA0F8}"/>
              </a:ext>
            </a:extLst>
          </p:cNvPr>
          <p:cNvSpPr txBox="1"/>
          <p:nvPr/>
        </p:nvSpPr>
        <p:spPr>
          <a:xfrm>
            <a:off x="1601242" y="3321420"/>
            <a:ext cx="9024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i="1" dirty="0"/>
              <a:t>ϒ</a:t>
            </a:r>
            <a:r>
              <a:rPr lang="en-US" sz="2400" dirty="0"/>
              <a:t> is the damping rate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3035"/>
                </a:solidFill>
              </a:rPr>
              <a:t>note: no restoring force because the  electron is free)</a:t>
            </a:r>
            <a:r>
              <a:rPr lang="en-US" sz="2400" dirty="0"/>
              <a:t>. This is the same equation as for the Lorentz</a:t>
            </a:r>
          </a:p>
          <a:p>
            <a:r>
              <a:rPr lang="en-US" sz="2400" dirty="0"/>
              <a:t>oscillator with </a:t>
            </a:r>
            <a:r>
              <a:rPr lang="en-US" sz="2400" i="1" dirty="0" err="1"/>
              <a:t>χ</a:t>
            </a:r>
            <a:r>
              <a:rPr lang="en-US" sz="2400" i="1" baseline="-25000" dirty="0" err="1"/>
              <a:t>b</a:t>
            </a:r>
            <a:r>
              <a:rPr lang="en-US" sz="2400" dirty="0"/>
              <a:t>=0, </a:t>
            </a:r>
            <a:r>
              <a:rPr lang="en-US" sz="2400" i="1" dirty="0" err="1"/>
              <a:t>ω</a:t>
            </a:r>
            <a:r>
              <a:rPr lang="en-US" sz="2400" i="1" baseline="-25000" dirty="0" err="1"/>
              <a:t>o</a:t>
            </a:r>
            <a:r>
              <a:rPr lang="en-US" sz="2400" dirty="0"/>
              <a:t>=0).</a:t>
            </a:r>
          </a:p>
          <a:p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D28C0C-322B-854F-A6B2-E2B67A102400}"/>
              </a:ext>
            </a:extLst>
          </p:cNvPr>
          <p:cNvSpPr txBox="1"/>
          <p:nvPr/>
        </p:nvSpPr>
        <p:spPr>
          <a:xfrm>
            <a:off x="1564503" y="658832"/>
            <a:ext cx="8427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Take the case of </a:t>
            </a:r>
            <a:r>
              <a:rPr lang="en-GB" sz="2400" b="1" dirty="0">
                <a:solidFill>
                  <a:srgbClr val="FF0000"/>
                </a:solidFill>
              </a:rPr>
              <a:t>free electrons </a:t>
            </a:r>
            <a:r>
              <a:rPr lang="en-GB" sz="2400" dirty="0"/>
              <a:t>in a metal as an example. Let’s work out the dielectric constant. The equation of motion of a </a:t>
            </a:r>
            <a:r>
              <a:rPr lang="en-GB" sz="2400" u="sng" dirty="0"/>
              <a:t>single electron </a:t>
            </a:r>
            <a:r>
              <a:rPr lang="en-GB" sz="2400" dirty="0"/>
              <a:t> is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3A997EEB-A112-B549-BC48-5AD080017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0" y="2623665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100" imgH="279400" progId="Equation.DSMT4">
                  <p:embed/>
                </p:oleObj>
              </mc:Choice>
              <mc:Fallback>
                <p:oleObj name="Equation" r:id="rId3" imgW="165100" imgH="2794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3A997EEB-A112-B549-BC48-5AD080017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8500" y="2623665"/>
                        <a:ext cx="165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1A9ADE7-92BE-FE43-AB16-A3054477349A}"/>
              </a:ext>
            </a:extLst>
          </p:cNvPr>
          <p:cNvSpPr/>
          <p:nvPr/>
        </p:nvSpPr>
        <p:spPr>
          <a:xfrm>
            <a:off x="2590218" y="2109058"/>
            <a:ext cx="5740400" cy="102921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8247E-62C1-4497-ED22-00765CB93DAD}"/>
              </a:ext>
            </a:extLst>
          </p:cNvPr>
          <p:cNvSpPr txBox="1"/>
          <p:nvPr/>
        </p:nvSpPr>
        <p:spPr>
          <a:xfrm>
            <a:off x="11024244" y="9832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D9B2EA8-7B92-87C1-FFF7-566635188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407208"/>
              </p:ext>
            </p:extLst>
          </p:nvPr>
        </p:nvGraphicFramePr>
        <p:xfrm>
          <a:off x="2640934" y="4851252"/>
          <a:ext cx="3407494" cy="83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90900" imgH="838200" progId="Equation.DSMT4">
                  <p:embed/>
                </p:oleObj>
              </mc:Choice>
              <mc:Fallback>
                <p:oleObj name="Equation" r:id="rId5" imgW="3390900" imgH="8382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934" y="4851252"/>
                        <a:ext cx="3407494" cy="830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649190-23F7-0E81-8DA0-2A569B265120}"/>
              </a:ext>
            </a:extLst>
          </p:cNvPr>
          <p:cNvSpPr txBox="1"/>
          <p:nvPr/>
        </p:nvSpPr>
        <p:spPr>
          <a:xfrm>
            <a:off x="1566226" y="4995865"/>
            <a:ext cx="974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D3587-75AD-B930-E86F-B7CAD3FAE87B}"/>
              </a:ext>
            </a:extLst>
          </p:cNvPr>
          <p:cNvSpPr txBox="1"/>
          <p:nvPr/>
        </p:nvSpPr>
        <p:spPr>
          <a:xfrm>
            <a:off x="6864557" y="4582547"/>
            <a:ext cx="184731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34A5017-EAA2-C800-31E5-812E10F59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46735"/>
              </p:ext>
            </p:extLst>
          </p:nvPr>
        </p:nvGraphicFramePr>
        <p:xfrm>
          <a:off x="7306359" y="4385547"/>
          <a:ext cx="259654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30500" imgH="863600" progId="Equation.DSMT4">
                  <p:embed/>
                </p:oleObj>
              </mc:Choice>
              <mc:Fallback>
                <p:oleObj name="Equation" r:id="rId7" imgW="2730500" imgH="8636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6359" y="4385547"/>
                        <a:ext cx="2596543" cy="855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50C286B-02C6-71DE-177D-B9444F38B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204875"/>
              </p:ext>
            </p:extLst>
          </p:nvPr>
        </p:nvGraphicFramePr>
        <p:xfrm>
          <a:off x="7294153" y="5275210"/>
          <a:ext cx="23447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76500" imgH="914400" progId="Equation.DSMT4">
                  <p:embed/>
                </p:oleObj>
              </mc:Choice>
              <mc:Fallback>
                <p:oleObj name="Equation" r:id="rId9" imgW="2476500" imgH="914400" progId="Equation.DSMT4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153" y="5275210"/>
                        <a:ext cx="2344737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98AC379-2267-5440-24F6-F84FAC6C9F5A}"/>
              </a:ext>
            </a:extLst>
          </p:cNvPr>
          <p:cNvSpPr txBox="1"/>
          <p:nvPr/>
        </p:nvSpPr>
        <p:spPr>
          <a:xfrm>
            <a:off x="10070489" y="5381463"/>
            <a:ext cx="1455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(the </a:t>
            </a:r>
            <a:r>
              <a:rPr lang="en-US" sz="1800" dirty="0">
                <a:solidFill>
                  <a:srgbClr val="FF0000"/>
                </a:solidFill>
              </a:rPr>
              <a:t>plasma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frequency</a:t>
            </a:r>
            <a:r>
              <a:rPr lang="en-US" sz="1800" dirty="0"/>
              <a:t>)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685425" y="2166938"/>
          <a:ext cx="622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3000" imgH="863600" progId="Equation.DSMT4">
                  <p:embed/>
                </p:oleObj>
              </mc:Choice>
              <mc:Fallback>
                <p:oleObj name="Equation" r:id="rId2" imgW="6223000" imgH="863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85425" y="2166938"/>
                        <a:ext cx="6223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061122" y="2149476"/>
            <a:ext cx="3096294" cy="9144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68327" y="810479"/>
            <a:ext cx="917430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is usual to replace the damping rate by the inverse electron scattering</a:t>
            </a:r>
          </a:p>
          <a:p>
            <a:r>
              <a:rPr lang="en-US" sz="2400" dirty="0"/>
              <a:t>time, </a:t>
            </a:r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51451" y="1422400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700" imgH="342900" progId="Equation.DSMT4">
                  <p:embed/>
                </p:oleObj>
              </mc:Choice>
              <mc:Fallback>
                <p:oleObj name="Equation" r:id="rId4" imgW="1028700" imgH="3429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1451" y="1422400"/>
                        <a:ext cx="1028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571435" y="3462546"/>
            <a:ext cx="8757016" cy="3163296"/>
            <a:chOff x="428434" y="3462546"/>
            <a:chExt cx="8757016" cy="3163296"/>
          </a:xfrm>
        </p:grpSpPr>
        <p:grpSp>
          <p:nvGrpSpPr>
            <p:cNvPr id="9" name="Group 8"/>
            <p:cNvGrpSpPr/>
            <p:nvPr/>
          </p:nvGrpSpPr>
          <p:grpSpPr>
            <a:xfrm>
              <a:off x="428434" y="3462546"/>
              <a:ext cx="8757016" cy="3163296"/>
              <a:chOff x="428434" y="3462546"/>
              <a:chExt cx="8757016" cy="3163296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/>
            </p:nvGraphicFramePr>
            <p:xfrm>
              <a:off x="2113924" y="4249946"/>
              <a:ext cx="2209801" cy="838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209800" imgH="838200" progId="Equation.DSMT4">
                      <p:embed/>
                    </p:oleObj>
                  </mc:Choice>
                  <mc:Fallback>
                    <p:oleObj name="Equation" r:id="rId6" imgW="2209800" imgH="838200" progId="Equation.DSMT4">
                      <p:embed/>
                      <p:pic>
                        <p:nvPicPr>
                          <p:cNvPr id="6" name="Object 5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113924" y="4249946"/>
                            <a:ext cx="2209801" cy="838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6"/>
              <p:cNvGraphicFramePr>
                <a:graphicFrameLocks noChangeAspect="1"/>
              </p:cNvGraphicFramePr>
              <p:nvPr/>
            </p:nvGraphicFramePr>
            <p:xfrm>
              <a:off x="5111800" y="4249946"/>
              <a:ext cx="2095500" cy="838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095500" imgH="838200" progId="Equation.DSMT4">
                      <p:embed/>
                    </p:oleObj>
                  </mc:Choice>
                  <mc:Fallback>
                    <p:oleObj name="Equation" r:id="rId8" imgW="2095500" imgH="838200" progId="Equation.DSMT4">
                      <p:embed/>
                      <p:pic>
                        <p:nvPicPr>
                          <p:cNvPr id="7" name="Object 6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111800" y="4249946"/>
                            <a:ext cx="2095500" cy="838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Rectangle 7"/>
              <p:cNvSpPr/>
              <p:nvPr/>
            </p:nvSpPr>
            <p:spPr>
              <a:xfrm>
                <a:off x="435117" y="5425514"/>
                <a:ext cx="8750333" cy="1200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From        and        we can find </a:t>
                </a:r>
                <a:r>
                  <a:rPr lang="en-GB" sz="2400" i="1" dirty="0"/>
                  <a:t>n</a:t>
                </a:r>
                <a:r>
                  <a:rPr lang="en-GB" sz="2400" dirty="0"/>
                  <a:t> and       using the standard equations – and hence the absorption coefficient and reflectivity.</a:t>
                </a:r>
              </a:p>
              <a:p>
                <a:r>
                  <a:rPr lang="en-GB" sz="2400" dirty="0"/>
                  <a:t> 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428434" y="3462546"/>
                <a:ext cx="38374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Real and imaginary parts are:</a:t>
                </a:r>
              </a:p>
            </p:txBody>
          </p:sp>
        </p:grp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570700"/>
                </p:ext>
              </p:extLst>
            </p:nvPr>
          </p:nvGraphicFramePr>
          <p:xfrm>
            <a:off x="1364353" y="5442447"/>
            <a:ext cx="279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400" imgH="457200" progId="Equation.DSMT4">
                    <p:embed/>
                  </p:oleObj>
                </mc:Choice>
                <mc:Fallback>
                  <p:oleObj name="Equation" r:id="rId10" imgW="279400" imgH="4572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64353" y="5442447"/>
                          <a:ext cx="2794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226165"/>
                </p:ext>
              </p:extLst>
            </p:nvPr>
          </p:nvGraphicFramePr>
          <p:xfrm>
            <a:off x="2313178" y="5437891"/>
            <a:ext cx="279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400" imgH="457200" progId="Equation.DSMT4">
                    <p:embed/>
                  </p:oleObj>
                </mc:Choice>
                <mc:Fallback>
                  <p:oleObj name="Equation" r:id="rId12" imgW="279400" imgH="4572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13178" y="5437891"/>
                          <a:ext cx="279400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539989"/>
                </p:ext>
              </p:extLst>
            </p:nvPr>
          </p:nvGraphicFramePr>
          <p:xfrm>
            <a:off x="5042791" y="5580166"/>
            <a:ext cx="2159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900" imgH="203200" progId="Equation.DSMT4">
                    <p:embed/>
                  </p:oleObj>
                </mc:Choice>
                <mc:Fallback>
                  <p:oleObj name="Equation" r:id="rId14" imgW="215900" imgH="203200" progId="Equation.DSMT4">
                    <p:embed/>
                    <p:pic>
                      <p:nvPicPr>
                        <p:cNvPr id="12" name="Object 1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042791" y="5580166"/>
                          <a:ext cx="2159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8EC4185-CD4A-E554-DA4A-0E502BB16F18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320438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18245" y="5035562"/>
            <a:ext cx="8161868" cy="1699483"/>
            <a:chOff x="375245" y="4858923"/>
            <a:chExt cx="8161868" cy="169948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9231534"/>
                </p:ext>
              </p:extLst>
            </p:nvPr>
          </p:nvGraphicFramePr>
          <p:xfrm>
            <a:off x="3287108" y="5689195"/>
            <a:ext cx="22225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22500" imgH="800100" progId="Equation.DSMT4">
                    <p:embed/>
                  </p:oleObj>
                </mc:Choice>
                <mc:Fallback>
                  <p:oleObj name="Equation" r:id="rId2" imgW="2222500" imgH="8001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287108" y="5689195"/>
                          <a:ext cx="2222500" cy="800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2976118" y="5588792"/>
              <a:ext cx="2881313" cy="969614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5245" y="4858923"/>
              <a:ext cx="8161868" cy="830997"/>
              <a:chOff x="711198" y="4140830"/>
              <a:chExt cx="8161868" cy="830997"/>
            </a:xfrm>
          </p:grpSpPr>
          <p:graphicFrame>
            <p:nvGraphicFramePr>
              <p:cNvPr id="3" name="Object 2"/>
              <p:cNvGraphicFramePr>
                <a:graphicFrameLocks noChangeAspect="1"/>
              </p:cNvGraphicFramePr>
              <p:nvPr/>
            </p:nvGraphicFramePr>
            <p:xfrm>
              <a:off x="5756053" y="4225495"/>
              <a:ext cx="723901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723900" imgH="355600" progId="Equation.DSMT4">
                      <p:embed/>
                    </p:oleObj>
                  </mc:Choice>
                  <mc:Fallback>
                    <p:oleObj name="Equation" r:id="rId4" imgW="723900" imgH="355600" progId="Equation.DSMT4">
                      <p:embed/>
                      <p:pic>
                        <p:nvPicPr>
                          <p:cNvPr id="3" name="Object 2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756053" y="4225495"/>
                            <a:ext cx="723901" cy="355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0"/>
              <p:cNvGraphicFramePr>
                <a:graphicFrameLocks noChangeAspect="1"/>
              </p:cNvGraphicFramePr>
              <p:nvPr/>
            </p:nvGraphicFramePr>
            <p:xfrm>
              <a:off x="8187265" y="4225495"/>
              <a:ext cx="685801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685800" imgH="342900" progId="Equation.DSMT4">
                      <p:embed/>
                    </p:oleObj>
                  </mc:Choice>
                  <mc:Fallback>
                    <p:oleObj name="Equation" r:id="rId6" imgW="685800" imgH="342900" progId="Equation.DSMT4">
                      <p:embed/>
                      <p:pic>
                        <p:nvPicPr>
                          <p:cNvPr id="11" name="Object 10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187265" y="4225495"/>
                            <a:ext cx="685801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TextBox 14"/>
              <p:cNvSpPr txBox="1"/>
              <p:nvPr/>
            </p:nvSpPr>
            <p:spPr>
              <a:xfrm>
                <a:off x="711198" y="4140830"/>
                <a:ext cx="81618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Comparison of previous expressions for     </a:t>
                </a:r>
                <a:r>
                  <a:rPr lang="en-US" sz="2400" i="1" dirty="0"/>
                  <a:t>      </a:t>
                </a:r>
                <a:r>
                  <a:rPr lang="en-US" sz="2400" dirty="0"/>
                  <a:t> with that for            shows that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518245" y="857779"/>
            <a:ext cx="9289456" cy="5558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/>
              <a:t>In the </a:t>
            </a:r>
            <a:r>
              <a:rPr lang="en-GB" sz="2400" b="1" dirty="0" err="1">
                <a:solidFill>
                  <a:srgbClr val="0000FF"/>
                </a:solidFill>
              </a:rPr>
              <a:t>Drude</a:t>
            </a:r>
            <a:r>
              <a:rPr lang="en-GB" sz="2400" b="1" dirty="0">
                <a:solidFill>
                  <a:srgbClr val="0000FF"/>
                </a:solidFill>
              </a:rPr>
              <a:t> model </a:t>
            </a:r>
            <a:r>
              <a:rPr lang="en-GB" sz="2400" dirty="0"/>
              <a:t>the DC electrical conductivity is </a:t>
            </a:r>
          </a:p>
          <a:p>
            <a:r>
              <a:rPr lang="en-GB" sz="2400" dirty="0"/>
              <a:t> </a:t>
            </a:r>
          </a:p>
          <a:p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and the AC or ‘optical’ conductivity is</a:t>
            </a:r>
          </a:p>
          <a:p>
            <a:pPr>
              <a:lnSpc>
                <a:spcPct val="70000"/>
              </a:lnSpc>
            </a:pPr>
            <a:endParaRPr lang="en-GB" sz="2400" dirty="0"/>
          </a:p>
          <a:p>
            <a:pPr>
              <a:lnSpc>
                <a:spcPct val="70000"/>
              </a:lnSpc>
            </a:pPr>
            <a:endParaRPr lang="en-GB" sz="2400" dirty="0"/>
          </a:p>
          <a:p>
            <a:pPr>
              <a:lnSpc>
                <a:spcPct val="70000"/>
              </a:lnSpc>
            </a:pPr>
            <a:endParaRPr lang="en-GB" sz="2400" dirty="0"/>
          </a:p>
          <a:p>
            <a:pPr>
              <a:lnSpc>
                <a:spcPct val="70000"/>
              </a:lnSpc>
            </a:pPr>
            <a:endParaRPr lang="en-GB" sz="2400" dirty="0"/>
          </a:p>
          <a:p>
            <a:pPr>
              <a:lnSpc>
                <a:spcPct val="70000"/>
              </a:lnSpc>
            </a:pPr>
            <a:endParaRPr lang="en-GB" sz="2400" dirty="0"/>
          </a:p>
          <a:p>
            <a:pPr>
              <a:lnSpc>
                <a:spcPct val="70000"/>
              </a:lnSpc>
            </a:pPr>
            <a:endParaRPr lang="en-GB" sz="2400" dirty="0"/>
          </a:p>
          <a:p>
            <a:pPr>
              <a:lnSpc>
                <a:spcPct val="70000"/>
              </a:lnSpc>
            </a:pPr>
            <a:endParaRPr lang="en-GB" sz="2400" dirty="0"/>
          </a:p>
          <a:p>
            <a:pPr>
              <a:lnSpc>
                <a:spcPct val="70000"/>
              </a:lnSpc>
            </a:pPr>
            <a:endParaRPr lang="en-GB" sz="2400" dirty="0"/>
          </a:p>
          <a:p>
            <a:pPr>
              <a:lnSpc>
                <a:spcPct val="70000"/>
              </a:lnSpc>
            </a:pPr>
            <a:endParaRPr lang="en-GB" sz="2400" dirty="0"/>
          </a:p>
          <a:p>
            <a:pPr>
              <a:lnSpc>
                <a:spcPct val="70000"/>
              </a:lnSpc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37785"/>
              </p:ext>
            </p:extLst>
          </p:nvPr>
        </p:nvGraphicFramePr>
        <p:xfrm>
          <a:off x="8159846" y="1067825"/>
          <a:ext cx="237490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4900" imgH="838200" progId="Equation.DSMT4">
                  <p:embed/>
                </p:oleObj>
              </mc:Choice>
              <mc:Fallback>
                <p:oleObj name="Equation" r:id="rId8" imgW="2374900" imgH="838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59846" y="1067825"/>
                        <a:ext cx="2374901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3845" y="298972"/>
            <a:ext cx="7495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+mj-lt"/>
              </a:rPr>
              <a:t> </a:t>
            </a:r>
            <a:r>
              <a:rPr lang="en-GB" sz="2400" dirty="0"/>
              <a:t>Relationship between dielectric constant and conductivity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99157"/>
              </p:ext>
            </p:extLst>
          </p:nvPr>
        </p:nvGraphicFramePr>
        <p:xfrm>
          <a:off x="6542065" y="2131150"/>
          <a:ext cx="1854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54200" imgH="723900" progId="Equation.DSMT4">
                  <p:embed/>
                </p:oleObj>
              </mc:Choice>
              <mc:Fallback>
                <p:oleObj name="Equation" r:id="rId10" imgW="1854200" imgH="7239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42065" y="2131150"/>
                        <a:ext cx="18542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454776" y="2086102"/>
            <a:ext cx="2066925" cy="83150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518245" y="3156627"/>
            <a:ext cx="9651200" cy="1569660"/>
            <a:chOff x="375245" y="3166252"/>
            <a:chExt cx="9651200" cy="1569660"/>
          </a:xfrm>
        </p:grpSpPr>
        <p:grpSp>
          <p:nvGrpSpPr>
            <p:cNvPr id="18" name="Group 17"/>
            <p:cNvGrpSpPr/>
            <p:nvPr/>
          </p:nvGrpSpPr>
          <p:grpSpPr>
            <a:xfrm>
              <a:off x="375245" y="3166252"/>
              <a:ext cx="9651200" cy="1569660"/>
              <a:chOff x="375245" y="3166252"/>
              <a:chExt cx="9651200" cy="156966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75245" y="3166252"/>
                <a:ext cx="9651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i="1" dirty="0"/>
                  <a:t>N</a:t>
                </a:r>
                <a:r>
                  <a:rPr lang="en-GB" sz="2400" dirty="0"/>
                  <a:t> is the number of free electrons per unit volume and </a:t>
                </a:r>
                <a:r>
                  <a:rPr lang="en-GB" sz="2400" i="1" dirty="0" err="1"/>
                  <a:t>τ</a:t>
                </a:r>
                <a:r>
                  <a:rPr lang="en-GB" sz="2400" dirty="0"/>
                  <a:t> is the momentum scattering time. </a:t>
                </a:r>
              </a:p>
              <a:p>
                <a:r>
                  <a:rPr lang="en-GB" sz="2400" dirty="0"/>
                  <a:t>For metals and highly doped semiconductors </a:t>
                </a:r>
                <a:r>
                  <a:rPr lang="en-GB" sz="2400" i="1" dirty="0"/>
                  <a:t>  </a:t>
                </a:r>
                <a:r>
                  <a:rPr lang="en-GB" sz="2400" dirty="0"/>
                  <a:t>  ~ 10</a:t>
                </a:r>
                <a:r>
                  <a:rPr lang="en-GB" sz="2400" baseline="30000" dirty="0"/>
                  <a:t>-14</a:t>
                </a:r>
                <a:r>
                  <a:rPr lang="en-GB" sz="2400" dirty="0"/>
                  <a:t>-10</a:t>
                </a:r>
                <a:r>
                  <a:rPr lang="en-GB" sz="2400" baseline="30000" dirty="0"/>
                  <a:t>-13</a:t>
                </a:r>
                <a:r>
                  <a:rPr lang="en-GB" sz="2400" dirty="0"/>
                  <a:t> s  so that          doesn’t vary much from the static value until frequency is in the infrared.</a:t>
                </a:r>
              </a:p>
            </p:txBody>
          </p: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6000880"/>
                  </p:ext>
                </p:extLst>
              </p:nvPr>
            </p:nvGraphicFramePr>
            <p:xfrm>
              <a:off x="9077529" y="3982730"/>
              <a:ext cx="685801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685800" imgH="342900" progId="Equation.DSMT4">
                      <p:embed/>
                    </p:oleObj>
                  </mc:Choice>
                  <mc:Fallback>
                    <p:oleObj name="Equation" r:id="rId12" imgW="685800" imgH="342900" progId="Equation.DSMT4">
                      <p:embed/>
                      <p:pic>
                        <p:nvPicPr>
                          <p:cNvPr id="7" name="Object 6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9077529" y="3982730"/>
                            <a:ext cx="685801" cy="3429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6094634" y="4050462"/>
            <a:ext cx="1905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500" imgH="215900" progId="Equation.DSMT4">
                    <p:embed/>
                  </p:oleObj>
                </mc:Choice>
                <mc:Fallback>
                  <p:oleObj name="Equation" r:id="rId14" imgW="190500" imgH="2159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094634" y="4050462"/>
                          <a:ext cx="1905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3B5FE4-0D8A-86F3-6856-ED0D3E39552A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1705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57999" y="1005201"/>
            <a:ext cx="3914078" cy="3385105"/>
            <a:chOff x="5714999" y="926544"/>
            <a:chExt cx="3914077" cy="3385105"/>
          </a:xfrm>
        </p:grpSpPr>
        <p:pic>
          <p:nvPicPr>
            <p:cNvPr id="14" name="Picture 13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2" r="9232"/>
            <a:stretch/>
          </p:blipFill>
          <p:spPr bwMode="auto">
            <a:xfrm>
              <a:off x="5714999" y="926544"/>
              <a:ext cx="3914077" cy="33851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FFFF"/>
              </a:solidFill>
            </a:ln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988300" y="1104900"/>
              <a:ext cx="25400" cy="2271979"/>
            </a:xfrm>
            <a:prstGeom prst="line">
              <a:avLst/>
            </a:prstGeom>
            <a:ln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75494"/>
              </p:ext>
            </p:extLst>
          </p:nvPr>
        </p:nvGraphicFramePr>
        <p:xfrm>
          <a:off x="2820282" y="1005201"/>
          <a:ext cx="1816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6100" imgH="787400" progId="Equation.DSMT4">
                  <p:embed/>
                </p:oleObj>
              </mc:Choice>
              <mc:Fallback>
                <p:oleObj name="Equation" r:id="rId3" imgW="1816100" imgH="7874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0282" y="1005201"/>
                        <a:ext cx="18161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57307"/>
              </p:ext>
            </p:extLst>
          </p:nvPr>
        </p:nvGraphicFramePr>
        <p:xfrm>
          <a:off x="2839753" y="2033779"/>
          <a:ext cx="199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93900" imgH="457200" progId="Equation.DSMT4">
                  <p:embed/>
                </p:oleObj>
              </mc:Choice>
              <mc:Fallback>
                <p:oleObj name="Equation" r:id="rId5" imgW="1993900" imgH="4572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9753" y="2033779"/>
                        <a:ext cx="1993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894166"/>
              </p:ext>
            </p:extLst>
          </p:nvPr>
        </p:nvGraphicFramePr>
        <p:xfrm>
          <a:off x="1652303" y="2881803"/>
          <a:ext cx="2044701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44700" imgH="812800" progId="Equation.DSMT4">
                  <p:embed/>
                </p:oleObj>
              </mc:Choice>
              <mc:Fallback>
                <p:oleObj name="Equation" r:id="rId7" imgW="2044700" imgH="8128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2303" y="2881803"/>
                        <a:ext cx="2044701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768158" y="2993872"/>
            <a:ext cx="2951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plotted in the figure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640" y="392663"/>
            <a:ext cx="4004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Undamped plasma reflectivity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283615"/>
              </p:ext>
            </p:extLst>
          </p:nvPr>
        </p:nvGraphicFramePr>
        <p:xfrm>
          <a:off x="4272798" y="4269397"/>
          <a:ext cx="266699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700" imgH="355600" progId="Equation.DSMT4">
                  <p:embed/>
                </p:oleObj>
              </mc:Choice>
              <mc:Fallback>
                <p:oleObj name="Equation" r:id="rId9" imgW="266700" imgH="355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2798" y="4269397"/>
                        <a:ext cx="266699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319403" y="4214732"/>
            <a:ext cx="9553193" cy="1938992"/>
            <a:chOff x="383934" y="3948795"/>
            <a:chExt cx="9553194" cy="1938992"/>
          </a:xfrm>
        </p:grpSpPr>
        <p:sp>
          <p:nvSpPr>
            <p:cNvPr id="18" name="TextBox 17"/>
            <p:cNvSpPr txBox="1"/>
            <p:nvPr/>
          </p:nvSpPr>
          <p:spPr>
            <a:xfrm>
              <a:off x="383934" y="3948795"/>
              <a:ext cx="955319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GB" sz="2400" dirty="0"/>
                <a:t>	If                then       is negative and     is purely imaginary so that </a:t>
              </a:r>
              <a:r>
                <a:rPr lang="en-GB" sz="2400" i="1" dirty="0"/>
                <a:t>n</a:t>
              </a:r>
              <a:r>
                <a:rPr lang="en-GB" sz="2400" dirty="0"/>
                <a:t>=0.</a:t>
              </a:r>
            </a:p>
            <a:p>
              <a:pPr lvl="0"/>
              <a:r>
                <a:rPr lang="en-GB" sz="2400" dirty="0"/>
                <a:t> </a:t>
              </a:r>
            </a:p>
            <a:p>
              <a:r>
                <a:rPr lang="en-GB" sz="2400" dirty="0"/>
                <a:t>     Reflectivity is  </a:t>
              </a:r>
            </a:p>
            <a:p>
              <a:endParaRPr lang="en-GB" sz="2400" dirty="0"/>
            </a:p>
            <a:p>
              <a:r>
                <a:rPr lang="en-GB" sz="2400" dirty="0"/>
                <a:t>     If                  then       is positive and       is real so that R&lt;1.</a:t>
              </a:r>
              <a:endParaRPr lang="en-US" sz="2400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5171342"/>
                </p:ext>
              </p:extLst>
            </p:nvPr>
          </p:nvGraphicFramePr>
          <p:xfrm>
            <a:off x="5624843" y="4019571"/>
            <a:ext cx="1905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0500" imgH="266700" progId="Equation.DSMT4">
                    <p:embed/>
                  </p:oleObj>
                </mc:Choice>
                <mc:Fallback>
                  <p:oleObj name="Equation" r:id="rId11" imgW="190500" imgH="266700" progId="Equation.DSMT4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624843" y="4019571"/>
                          <a:ext cx="1905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25243"/>
              </p:ext>
            </p:extLst>
          </p:nvPr>
        </p:nvGraphicFramePr>
        <p:xfrm>
          <a:off x="3520086" y="4777969"/>
          <a:ext cx="1701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01800" imgH="762000" progId="Equation.DSMT4">
                  <p:embed/>
                </p:oleObj>
              </mc:Choice>
              <mc:Fallback>
                <p:oleObj name="Equation" r:id="rId13" imgW="1701800" imgH="7620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0086" y="4777969"/>
                        <a:ext cx="17018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290255"/>
              </p:ext>
            </p:extLst>
          </p:nvPr>
        </p:nvGraphicFramePr>
        <p:xfrm>
          <a:off x="3850796" y="5710357"/>
          <a:ext cx="266699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6700" imgH="355600" progId="Equation.DSMT4">
                  <p:embed/>
                </p:oleObj>
              </mc:Choice>
              <mc:Fallback>
                <p:oleObj name="Equation" r:id="rId9" imgW="266700" imgH="35560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0796" y="5710357"/>
                        <a:ext cx="266699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456289"/>
              </p:ext>
            </p:extLst>
          </p:nvPr>
        </p:nvGraphicFramePr>
        <p:xfrm>
          <a:off x="6127024" y="5721173"/>
          <a:ext cx="190501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500" imgH="266700" progId="Equation.DSMT4">
                  <p:embed/>
                </p:oleObj>
              </mc:Choice>
              <mc:Fallback>
                <p:oleObj name="Equation" r:id="rId11" imgW="190500" imgH="266700" progId="Equation.DSMT4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7024" y="5721173"/>
                        <a:ext cx="190501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529801"/>
              </p:ext>
            </p:extLst>
          </p:nvPr>
        </p:nvGraphicFramePr>
        <p:xfrm>
          <a:off x="2679739" y="4223419"/>
          <a:ext cx="863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63600" imgH="495300" progId="Equation.DSMT4">
                  <p:embed/>
                </p:oleObj>
              </mc:Choice>
              <mc:Fallback>
                <p:oleObj name="Equation" r:id="rId15" imgW="863600" imgH="4953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79739" y="4223419"/>
                        <a:ext cx="8636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761202"/>
              </p:ext>
            </p:extLst>
          </p:nvPr>
        </p:nvGraphicFramePr>
        <p:xfrm>
          <a:off x="2111309" y="5633358"/>
          <a:ext cx="863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63600" imgH="495300" progId="Equation.3">
                  <p:embed/>
                </p:oleObj>
              </mc:Choice>
              <mc:Fallback>
                <p:oleObj name="Equation" r:id="rId17" imgW="863600" imgH="4953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1309" y="5633358"/>
                        <a:ext cx="8636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41C7E2-E2FC-7984-EE8B-7518F736BBCA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2669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85899" y="712212"/>
            <a:ext cx="98900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If              electrons can move fast enough to screen optical field, which hardly penetrates the surface even when including damping. Reflectivity is high.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800" dirty="0"/>
              <a:t>If              field penetrates significantly - more loss and lower reflectivity. Electrons cannot move fast enough to screen the optical field.</a:t>
            </a:r>
          </a:p>
          <a:p>
            <a:pPr lvl="0"/>
            <a:endParaRPr lang="en-GB" sz="2800" dirty="0"/>
          </a:p>
          <a:p>
            <a:pPr marL="342900" indent="-342900">
              <a:buFont typeface="Arial"/>
              <a:buChar char="•"/>
            </a:pPr>
            <a:r>
              <a:rPr lang="en-GB" sz="2800" dirty="0">
                <a:solidFill>
                  <a:srgbClr val="0000FF"/>
                </a:solidFill>
              </a:rPr>
              <a:t>In metals plasma frequency is in range 1-5 x 10</a:t>
            </a:r>
            <a:r>
              <a:rPr lang="en-GB" sz="2800" baseline="30000" dirty="0">
                <a:solidFill>
                  <a:srgbClr val="0000FF"/>
                </a:solidFill>
              </a:rPr>
              <a:t>15 </a:t>
            </a:r>
            <a:r>
              <a:rPr lang="en-GB" sz="2800" dirty="0">
                <a:solidFill>
                  <a:srgbClr val="0000FF"/>
                </a:solidFill>
              </a:rPr>
              <a:t>Hz (4-20 eV) and they become transparent in the deep UV.</a:t>
            </a:r>
          </a:p>
          <a:p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311402" y="763011"/>
          <a:ext cx="863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600" imgH="495300" progId="Equation.DSMT4">
                  <p:embed/>
                </p:oleObj>
              </mc:Choice>
              <mc:Fallback>
                <p:oleObj name="Equation" r:id="rId2" imgW="863600" imgH="4953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1402" y="763011"/>
                        <a:ext cx="8636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11402" y="2459489"/>
          <a:ext cx="863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600" imgH="495300" progId="Equation.3">
                  <p:embed/>
                </p:oleObj>
              </mc:Choice>
              <mc:Fallback>
                <p:oleObj name="Equation" r:id="rId4" imgW="863600" imgH="495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1402" y="2459489"/>
                        <a:ext cx="8636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70D0D5-9C49-4FBA-F993-C95A9A25C1E8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363887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583" y="260289"/>
            <a:ext cx="8915400" cy="725487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sz="2400" dirty="0">
                <a:latin typeface="+mn-lt"/>
              </a:rPr>
              <a:t>Low frequency reflectivity with damping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428" y="1068223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For metals at very low frequencies (e.g.  microwave and far infrared) where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41601" y="2139950"/>
          <a:ext cx="4648201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48200" imgH="850900" progId="Equation.DSMT4">
                  <p:embed/>
                </p:oleObj>
              </mc:Choice>
              <mc:Fallback>
                <p:oleObj name="Equation" r:id="rId2" imgW="4648200" imgH="8509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1601" y="2139950"/>
                        <a:ext cx="4648201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095821" y="3168038"/>
          <a:ext cx="297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850900" progId="Equation.DSMT4">
                  <p:embed/>
                </p:oleObj>
              </mc:Choice>
              <mc:Fallback>
                <p:oleObj name="Equation" r:id="rId4" imgW="2971800" imgH="8509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5821" y="3168038"/>
                        <a:ext cx="29718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87738" y="43180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0" imgH="431800" progId="Equation.3">
                  <p:embed/>
                </p:oleObj>
              </mc:Choice>
              <mc:Fallback>
                <p:oleObj name="Equation" r:id="rId6" imgW="2159000" imgH="4318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87738" y="4318000"/>
                        <a:ext cx="2159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508013" y="5009636"/>
            <a:ext cx="8108354" cy="1564203"/>
            <a:chOff x="365013" y="5009635"/>
            <a:chExt cx="8108354" cy="1564203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3311526" y="5722938"/>
            <a:ext cx="2230437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374900" imgH="762000" progId="Equation.DSMT4">
                    <p:embed/>
                  </p:oleObj>
                </mc:Choice>
                <mc:Fallback>
                  <p:oleObj name="Equation" r:id="rId8" imgW="2374900" imgH="762000" progId="Equation.DSMT4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526" y="5722938"/>
                          <a:ext cx="2230437" cy="850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5924622" y="5917919"/>
              <a:ext cx="2548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(and both are &gt;&gt;1)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5013" y="5009635"/>
              <a:ext cx="5554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Recall that in this strongly absorbing limit:  </a:t>
              </a: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2641600" y="4432300"/>
            <a:ext cx="687388" cy="2408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647048" y="2400300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0" imgH="393700" progId="Equation.DSMT4">
                  <p:embed/>
                </p:oleObj>
              </mc:Choice>
              <mc:Fallback>
                <p:oleObj name="Equation" r:id="rId10" imgW="1524000" imgH="3937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47048" y="2400300"/>
                        <a:ext cx="1524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066088" y="1668463"/>
          <a:ext cx="181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16100" imgH="317500" progId="Equation.3">
                  <p:embed/>
                </p:oleObj>
              </mc:Choice>
              <mc:Fallback>
                <p:oleObj name="Equation" r:id="rId12" imgW="1816100" imgH="3175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66088" y="1668463"/>
                        <a:ext cx="18161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Oval 13"/>
          <p:cNvSpPr/>
          <p:nvPr/>
        </p:nvSpPr>
        <p:spPr>
          <a:xfrm>
            <a:off x="7862808" y="1520472"/>
            <a:ext cx="884565" cy="58015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55164" y="1545544"/>
            <a:ext cx="1524000" cy="58015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8946568" y="2086366"/>
            <a:ext cx="224480" cy="31393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893188" y="2071126"/>
            <a:ext cx="224480" cy="31393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2486024" y="1502669"/>
          <a:ext cx="977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77900" imgH="266700" progId="Equation.DSMT4">
                  <p:embed/>
                </p:oleObj>
              </mc:Choice>
              <mc:Fallback>
                <p:oleObj name="Equation" r:id="rId14" imgW="977900" imgH="2667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86024" y="1502669"/>
                        <a:ext cx="9779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CAEB13-816D-D0A2-C8B3-A278312A1C0E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299499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59076" y="1030289"/>
          <a:ext cx="689451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62700" imgH="2019300" progId="Equation.DSMT4">
                  <p:embed/>
                </p:oleObj>
              </mc:Choice>
              <mc:Fallback>
                <p:oleObj name="Equation" r:id="rId2" imgW="6362700" imgH="20193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59076" y="1030289"/>
                        <a:ext cx="6894512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6857" y="394474"/>
            <a:ext cx="398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Reflectivity (normal incidence)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59075" y="5400311"/>
            <a:ext cx="8222416" cy="1384995"/>
            <a:chOff x="1616075" y="5400310"/>
            <a:chExt cx="8222416" cy="138499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995488" y="5661025"/>
            <a:ext cx="4051300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051300" imgH="977900" progId="Equation.3">
                    <p:embed/>
                  </p:oleObj>
                </mc:Choice>
                <mc:Fallback>
                  <p:oleObj name="Equation" r:id="rId4" imgW="4051300" imgH="977900" progId="Equation.3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95488" y="5661025"/>
                          <a:ext cx="4051300" cy="977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6572252" y="5400310"/>
              <a:ext cx="3266239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Hagen-Rubens</a:t>
              </a:r>
            </a:p>
            <a:p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relation for infrared </a:t>
              </a:r>
            </a:p>
            <a:p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reflectivity of metals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6075" y="5614097"/>
              <a:ext cx="4784725" cy="1171207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71789" y="3170238"/>
            <a:ext cx="7273898" cy="2222500"/>
            <a:chOff x="1728789" y="3170238"/>
            <a:chExt cx="7273898" cy="222250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728789" y="3170238"/>
            <a:ext cx="6518275" cy="222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626100" imgH="1917700" progId="Equation.DSMT4">
                    <p:embed/>
                  </p:oleObj>
                </mc:Choice>
                <mc:Fallback>
                  <p:oleObj name="Equation" r:id="rId6" imgW="5626100" imgH="1917700" progId="Equation.DSMT4">
                    <p:embed/>
                    <p:pic>
                      <p:nvPicPr>
                        <p:cNvPr id="9" name="Object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28789" y="3170238"/>
                          <a:ext cx="6518275" cy="2222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6078539" y="4382080"/>
              <a:ext cx="2924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Using results from 7.2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457948" y="4256939"/>
              <a:ext cx="620591" cy="31746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95CC30-7D83-5F38-301D-14102CA1C83C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96487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8562" y="407514"/>
            <a:ext cx="91497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Absorption coefficient   </a:t>
            </a:r>
          </a:p>
          <a:p>
            <a:endParaRPr lang="en-GB" sz="3200" dirty="0">
              <a:latin typeface="+mj-lt"/>
            </a:endParaRPr>
          </a:p>
          <a:p>
            <a:endParaRPr lang="en-GB" sz="3200" dirty="0">
              <a:latin typeface="+mj-lt"/>
            </a:endParaRPr>
          </a:p>
          <a:p>
            <a:endParaRPr lang="en-GB" sz="3200" dirty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69285"/>
              </p:ext>
            </p:extLst>
          </p:nvPr>
        </p:nvGraphicFramePr>
        <p:xfrm>
          <a:off x="3178178" y="1139359"/>
          <a:ext cx="5351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40300" imgH="838200" progId="Equation.DSMT4">
                  <p:embed/>
                </p:oleObj>
              </mc:Choice>
              <mc:Fallback>
                <p:oleObj name="Equation" r:id="rId2" imgW="4940300" imgH="8382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8178" y="1139359"/>
                        <a:ext cx="5351463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946400" y="957612"/>
            <a:ext cx="3314700" cy="111248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76632" y="2370670"/>
            <a:ext cx="8472832" cy="2874431"/>
            <a:chOff x="433632" y="2370669"/>
            <a:chExt cx="8472832" cy="2874431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68103" y="4231104"/>
            <a:ext cx="5308601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308600" imgH="876300" progId="Equation.DSMT4">
                    <p:embed/>
                  </p:oleObj>
                </mc:Choice>
                <mc:Fallback>
                  <p:oleObj name="Equation" r:id="rId4" imgW="5308600" imgH="876300" progId="Equation.DSMT4">
                    <p:embed/>
                    <p:pic>
                      <p:nvPicPr>
                        <p:cNvPr id="7" name="Object 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68103" y="4231104"/>
                          <a:ext cx="5308601" cy="876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3489104" y="3362345"/>
            <a:ext cx="2064893" cy="526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01800" imgH="406400" progId="Equation.DSMT4">
                    <p:embed/>
                  </p:oleObj>
                </mc:Choice>
                <mc:Fallback>
                  <p:oleObj name="Equation" r:id="rId6" imgW="1701800" imgH="406400" progId="Equation.DSMT4">
                    <p:embed/>
                    <p:pic>
                      <p:nvPicPr>
                        <p:cNvPr id="10" name="Object 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89104" y="3362345"/>
                          <a:ext cx="2064893" cy="5262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3511107" y="4150490"/>
              <a:ext cx="2881313" cy="1094610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3632" y="2370669"/>
              <a:ext cx="84728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Skin depth</a:t>
              </a:r>
            </a:p>
            <a:p>
              <a:r>
                <a:rPr lang="en-GB" sz="2400" dirty="0"/>
                <a:t>Field strength in a conductor decays exponentially from surface as </a:t>
              </a:r>
            </a:p>
            <a:p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575916" y="5461000"/>
            <a:ext cx="9496861" cy="1200328"/>
            <a:chOff x="432915" y="5461000"/>
            <a:chExt cx="9496861" cy="1200328"/>
          </a:xfrm>
        </p:grpSpPr>
        <p:sp>
          <p:nvSpPr>
            <p:cNvPr id="2" name="TextBox 1"/>
            <p:cNvSpPr txBox="1"/>
            <p:nvPr/>
          </p:nvSpPr>
          <p:spPr>
            <a:xfrm>
              <a:off x="432915" y="5461000"/>
              <a:ext cx="9496861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higher frequencies, when                 is no longer true, approximations</a:t>
              </a:r>
            </a:p>
            <a:p>
              <a:r>
                <a:rPr lang="en-US" sz="2400" dirty="0"/>
                <a:t>break down, as is the case for near infrared absorption due to free carriers</a:t>
              </a:r>
            </a:p>
            <a:p>
              <a:r>
                <a:rPr lang="en-US" sz="2400" dirty="0"/>
                <a:t>In semiconductors (lecture 8).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2324037"/>
                </p:ext>
              </p:extLst>
            </p:nvPr>
          </p:nvGraphicFramePr>
          <p:xfrm>
            <a:off x="4101210" y="5570029"/>
            <a:ext cx="9779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77900" imgH="266700" progId="Equation.DSMT4">
                    <p:embed/>
                  </p:oleObj>
                </mc:Choice>
                <mc:Fallback>
                  <p:oleObj name="Equation" r:id="rId8" imgW="977900" imgH="266700" progId="Equation.DSMT4">
                    <p:embed/>
                    <p:pic>
                      <p:nvPicPr>
                        <p:cNvPr id="11" name="Object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01210" y="5570029"/>
                          <a:ext cx="977900" cy="26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F402063-3B62-7E65-8BC4-37BD693635C0}"/>
              </a:ext>
            </a:extLst>
          </p:cNvPr>
          <p:cNvSpPr txBox="1"/>
          <p:nvPr/>
        </p:nvSpPr>
        <p:spPr>
          <a:xfrm>
            <a:off x="11024244" y="0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8412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7e3d22-4ea1-422d-b0ad-8fcc89406b9e}" enabled="0" method="" siteId="{377e3d22-4ea1-422d-b0ad-8fcc89406b9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1127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Low frequency reflectivity with damping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PH30077 part II</dc:title>
  <dc:creator>Daniel Wolverson</dc:creator>
  <cp:lastModifiedBy>Daniel Wolverson</cp:lastModifiedBy>
  <cp:revision>67</cp:revision>
  <dcterms:created xsi:type="dcterms:W3CDTF">2023-12-14T09:52:10Z</dcterms:created>
  <dcterms:modified xsi:type="dcterms:W3CDTF">2025-09-19T14:27:58Z</dcterms:modified>
</cp:coreProperties>
</file>