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331" r:id="rId2"/>
    <p:sldId id="405" r:id="rId3"/>
    <p:sldId id="406" r:id="rId4"/>
    <p:sldId id="432" r:id="rId5"/>
    <p:sldId id="433" r:id="rId6"/>
    <p:sldId id="453" r:id="rId7"/>
    <p:sldId id="407" r:id="rId8"/>
    <p:sldId id="40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75" userDrawn="1">
          <p15:clr>
            <a:srgbClr val="A4A3A4"/>
          </p15:clr>
        </p15:guide>
        <p15:guide id="2" pos="43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ve andrews"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3CDDD"/>
    <a:srgbClr val="C3D69B"/>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87" autoAdjust="0"/>
    <p:restoredTop sz="94660"/>
  </p:normalViewPr>
  <p:slideViewPr>
    <p:cSldViewPr snapToGrid="0" showGuides="1">
      <p:cViewPr varScale="1">
        <p:scale>
          <a:sx n="108" d="100"/>
          <a:sy n="108" d="100"/>
        </p:scale>
        <p:origin x="576" y="102"/>
      </p:cViewPr>
      <p:guideLst>
        <p:guide orient="horz" pos="3475"/>
        <p:guide pos="438"/>
      </p:guideLst>
    </p:cSldViewPr>
  </p:slideViewPr>
  <p:notesTextViewPr>
    <p:cViewPr>
      <p:scale>
        <a:sx n="1" d="1"/>
        <a:sy n="1" d="1"/>
      </p:scale>
      <p:origin x="0" y="0"/>
    </p:cViewPr>
  </p:notesTextViewPr>
  <p:sorterViewPr>
    <p:cViewPr varScale="1">
      <p:scale>
        <a:sx n="1" d="1"/>
        <a:sy n="1" d="1"/>
      </p:scale>
      <p:origin x="0" y="-8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C3CEB3-802B-430A-95D4-709E7879EC82}" type="datetimeFigureOut">
              <a:rPr lang="en-GB" smtClean="0"/>
              <a:t>19/09/2025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9B382C-230F-424C-8558-190FEA499D1A}" type="slidenum">
              <a:rPr lang="en-GB" smtClean="0"/>
              <a:t>‹#›</a:t>
            </a:fld>
            <a:endParaRPr lang="en-GB"/>
          </a:p>
        </p:txBody>
      </p:sp>
    </p:spTree>
    <p:extLst>
      <p:ext uri="{BB962C8B-B14F-4D97-AF65-F5344CB8AC3E}">
        <p14:creationId xmlns:p14="http://schemas.microsoft.com/office/powerpoint/2010/main" val="175766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AAEA9-99B1-AB52-ADED-25E4CA2CEB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EDB2F75-89AE-0A89-62A5-71E7922D68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502101A-7652-14B3-1D57-7D8FAF60E1C4}"/>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AB7BC72B-47A1-084C-F37C-45E56AF7A82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0964F1-12BB-99A8-B4FA-F75030208B61}"/>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2969005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D2D551-3856-450B-A25B-15D10746ED2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5ADAC70-69FA-EF66-6A7F-6038CCFC8FD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AADE5AB-5E25-6D1B-5E43-4407EE2213D9}"/>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89CCFC82-1769-1BD1-D5EF-BEEF9B39FFC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83A7F1C-3291-85F4-AD45-FFC3E0295892}"/>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4050680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F2242D2-D34F-06AD-F99D-D41E46FBEE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A9B90E5-D733-7E92-6C84-AEAE32CC59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819C64B-DE80-646F-A6DD-FE6140446C0F}"/>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3B7FDE86-223D-9313-F544-F9CC4A5E138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04B3882-15AE-022D-A982-7BE8F02E36F8}"/>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4083593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4CEB9-4A49-F80F-9155-8FC2146C37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D624F75-BD6A-225B-332D-CD8A393D967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CE64157-DEC7-A54D-E1C5-8DC9300E8C78}"/>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D072049C-2041-64E8-FE57-76110B8D35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957856-A4CE-C18E-63CB-E9E44267F84A}"/>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35122711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BC8EE-11E2-762A-1E81-F901E76595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C7D618A-C5BA-32AB-5A53-0B7E65AA4E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0CD4AE6-32DE-8713-12FC-5A0916B019AC}"/>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57602680-AB90-E053-FE48-34AEB000E89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F671C2E-91D7-54A7-7071-A86A6E562285}"/>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1396038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7BFD1-206F-883A-1654-BDF21C8CD5E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50732336-92B0-74D8-4169-D15EEB164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8D6BFF36-D67B-58D5-CE5B-93C74FFB11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987438D7-5C10-2D9D-0C4E-7D15B614F822}"/>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6" name="Footer Placeholder 5">
            <a:extLst>
              <a:ext uri="{FF2B5EF4-FFF2-40B4-BE49-F238E27FC236}">
                <a16:creationId xmlns:a16="http://schemas.microsoft.com/office/drawing/2014/main" id="{DF7B9FE4-4F9F-64F6-5514-0ED89B378DB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6B091B9-A496-1413-CD3B-5DFDB4F4009A}"/>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14880390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68E59-54BA-FC49-D749-4E105B25AA2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387706C-794F-1460-8344-45AE135ECD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6D6A7F-1D46-A9FF-FF9A-0BDC65BAC4C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46718499-BBF4-046A-5F05-3EBDF17208E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DDDE70-9284-A4B7-EADE-7E57A879FD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7873E2B-E545-B389-60E7-D074615F201A}"/>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8" name="Footer Placeholder 7">
            <a:extLst>
              <a:ext uri="{FF2B5EF4-FFF2-40B4-BE49-F238E27FC236}">
                <a16:creationId xmlns:a16="http://schemas.microsoft.com/office/drawing/2014/main" id="{554D6960-88E0-1B9A-6C1F-86315B07E702}"/>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0036BE6-B827-B23E-F8F3-0CC360DC2BB4}"/>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24052930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65F64-FD93-E6A4-1E01-C9B332D083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5824679-BF09-B573-5A31-A4DBEC2409EB}"/>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4" name="Footer Placeholder 3">
            <a:extLst>
              <a:ext uri="{FF2B5EF4-FFF2-40B4-BE49-F238E27FC236}">
                <a16:creationId xmlns:a16="http://schemas.microsoft.com/office/drawing/2014/main" id="{E71314E5-4124-B158-0E3A-8741BF609F43}"/>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6CDCA63-231F-E5D1-7B2C-64E6637F9D1A}"/>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40215497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F163F-F6A7-D8C1-6B4C-E660AA9BEC57}"/>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3" name="Footer Placeholder 2">
            <a:extLst>
              <a:ext uri="{FF2B5EF4-FFF2-40B4-BE49-F238E27FC236}">
                <a16:creationId xmlns:a16="http://schemas.microsoft.com/office/drawing/2014/main" id="{D3DC253E-1BD5-72AF-FB2E-38C58F7B8C04}"/>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70B800-E564-4ED7-769E-62E4803869A0}"/>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4196027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E47E5-D243-27E4-7E3E-445DEDAB97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B35BE1D-75A3-B4AF-2882-95F665A19A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BC3D68FB-2FE2-C620-D0F3-FF5D941EFD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77B184-1900-0745-574B-3001B44882E1}"/>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6" name="Footer Placeholder 5">
            <a:extLst>
              <a:ext uri="{FF2B5EF4-FFF2-40B4-BE49-F238E27FC236}">
                <a16:creationId xmlns:a16="http://schemas.microsoft.com/office/drawing/2014/main" id="{E25EF7D2-17A9-4963-F49B-6E72E248D0B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A22A91C-710A-1C41-3342-CB5ADD397C98}"/>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6624937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EA7FA-6235-2A0F-8AF5-660D331C4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6199BDB-96FF-481C-44CD-4AAED79097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4D9C083C-3B63-4991-864A-32553ACE69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4950B4-099C-B0D3-D296-2AE59B417D80}"/>
              </a:ext>
            </a:extLst>
          </p:cNvPr>
          <p:cNvSpPr>
            <a:spLocks noGrp="1"/>
          </p:cNvSpPr>
          <p:nvPr>
            <p:ph type="dt" sz="half" idx="10"/>
          </p:nvPr>
        </p:nvSpPr>
        <p:spPr/>
        <p:txBody>
          <a:bodyPr/>
          <a:lstStyle/>
          <a:p>
            <a:fld id="{1AE43DEB-072A-466D-9B76-1A1BDB77215F}" type="datetimeFigureOut">
              <a:rPr lang="en-GB" smtClean="0"/>
              <a:t>19/09/2025</a:t>
            </a:fld>
            <a:endParaRPr lang="en-GB"/>
          </a:p>
        </p:txBody>
      </p:sp>
      <p:sp>
        <p:nvSpPr>
          <p:cNvPr id="6" name="Footer Placeholder 5">
            <a:extLst>
              <a:ext uri="{FF2B5EF4-FFF2-40B4-BE49-F238E27FC236}">
                <a16:creationId xmlns:a16="http://schemas.microsoft.com/office/drawing/2014/main" id="{BFDA6309-F0B5-381C-C3FA-265D738E15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1EF7853-2576-7F7C-1ADC-AE3E99105D5E}"/>
              </a:ext>
            </a:extLst>
          </p:cNvPr>
          <p:cNvSpPr>
            <a:spLocks noGrp="1"/>
          </p:cNvSpPr>
          <p:nvPr>
            <p:ph type="sldNum" sz="quarter" idx="12"/>
          </p:nvPr>
        </p:nvSpPr>
        <p:spPr/>
        <p:txBody>
          <a:bodyPr/>
          <a:lstStyle/>
          <a:p>
            <a:fld id="{EB86DC49-0971-4335-B5DE-BCF01763C4A6}" type="slidenum">
              <a:rPr lang="en-GB" smtClean="0"/>
              <a:t>‹#›</a:t>
            </a:fld>
            <a:endParaRPr lang="en-GB"/>
          </a:p>
        </p:txBody>
      </p:sp>
    </p:spTree>
    <p:extLst>
      <p:ext uri="{BB962C8B-B14F-4D97-AF65-F5344CB8AC3E}">
        <p14:creationId xmlns:p14="http://schemas.microsoft.com/office/powerpoint/2010/main" val="1301638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08BA6E-1D4E-602A-BE71-214EE7C9B5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CA2CB0-CCBC-7E83-08A4-BC2691BEED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37460AC-A636-D274-17AA-F6A8F21BEF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E43DEB-072A-466D-9B76-1A1BDB77215F}" type="datetimeFigureOut">
              <a:rPr lang="en-GB" smtClean="0"/>
              <a:t>19/09/2025</a:t>
            </a:fld>
            <a:endParaRPr lang="en-GB"/>
          </a:p>
        </p:txBody>
      </p:sp>
      <p:sp>
        <p:nvSpPr>
          <p:cNvPr id="5" name="Footer Placeholder 4">
            <a:extLst>
              <a:ext uri="{FF2B5EF4-FFF2-40B4-BE49-F238E27FC236}">
                <a16:creationId xmlns:a16="http://schemas.microsoft.com/office/drawing/2014/main" id="{1A25E2C1-8A88-E7F7-ABE5-464C48B7D6C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5C014F2-F75E-4124-DDB2-65DF09B226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86DC49-0971-4335-B5DE-BCF01763C4A6}" type="slidenum">
              <a:rPr lang="en-GB" smtClean="0"/>
              <a:t>‹#›</a:t>
            </a:fld>
            <a:endParaRPr lang="en-GB"/>
          </a:p>
        </p:txBody>
      </p:sp>
    </p:spTree>
    <p:extLst>
      <p:ext uri="{BB962C8B-B14F-4D97-AF65-F5344CB8AC3E}">
        <p14:creationId xmlns:p14="http://schemas.microsoft.com/office/powerpoint/2010/main" val="4243574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e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image" Target="../media/image7.emf"/></Relationships>
</file>

<file path=ppt/slides/_rels/slide4.xml.rels><?xml version="1.0" encoding="UTF-8" standalone="yes"?>
<Relationships xmlns="http://schemas.openxmlformats.org/package/2006/relationships"><Relationship Id="rId3" Type="http://schemas.openxmlformats.org/officeDocument/2006/relationships/image" Target="../media/image8.emf"/><Relationship Id="rId7" Type="http://schemas.openxmlformats.org/officeDocument/2006/relationships/image" Target="../media/image10.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9.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9.bin"/><Relationship Id="rId13"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3.emf"/><Relationship Id="rId12" Type="http://schemas.openxmlformats.org/officeDocument/2006/relationships/oleObject" Target="../embeddings/oleObject11.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4.emf"/><Relationship Id="rId14" Type="http://schemas.openxmlformats.org/officeDocument/2006/relationships/oleObject" Target="../embeddings/oleObject12.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9.emf"/><Relationship Id="rId4" Type="http://schemas.openxmlformats.org/officeDocument/2006/relationships/oleObject" Target="../embeddings/oleObject14.bin"/><Relationship Id="rId9" Type="http://schemas.openxmlformats.org/officeDocument/2006/relationships/image" Target="../media/image21.emf"/></Relationships>
</file>

<file path=ppt/slides/_rels/slide7.xml.rels><?xml version="1.0" encoding="UTF-8" standalone="yes"?>
<Relationships xmlns="http://schemas.openxmlformats.org/package/2006/relationships"><Relationship Id="rId8" Type="http://schemas.openxmlformats.org/officeDocument/2006/relationships/image" Target="../media/image25.e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4.emf"/><Relationship Id="rId5" Type="http://schemas.openxmlformats.org/officeDocument/2006/relationships/oleObject" Target="../embeddings/oleObject18.bin"/><Relationship Id="rId4" Type="http://schemas.openxmlformats.org/officeDocument/2006/relationships/image" Target="../media/image23.emf"/></Relationships>
</file>

<file path=ppt/slides/_rels/slide8.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image" Target="../media/image26.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 name="Group 52"/>
          <p:cNvGrpSpPr/>
          <p:nvPr/>
        </p:nvGrpSpPr>
        <p:grpSpPr>
          <a:xfrm>
            <a:off x="672723" y="4790122"/>
            <a:ext cx="4786605" cy="1078317"/>
            <a:chOff x="1530350" y="4716700"/>
            <a:chExt cx="5951537" cy="1304369"/>
          </a:xfrm>
        </p:grpSpPr>
        <p:sp>
          <p:nvSpPr>
            <p:cNvPr id="26" name="Freeform 5"/>
            <p:cNvSpPr>
              <a:spLocks/>
            </p:cNvSpPr>
            <p:nvPr/>
          </p:nvSpPr>
          <p:spPr bwMode="auto">
            <a:xfrm>
              <a:off x="3357562" y="4807188"/>
              <a:ext cx="1193800" cy="533400"/>
            </a:xfrm>
            <a:custGeom>
              <a:avLst/>
              <a:gdLst>
                <a:gd name="T0" fmla="*/ 0 w 752"/>
                <a:gd name="T1" fmla="*/ 192 h 336"/>
                <a:gd name="T2" fmla="*/ 144 w 752"/>
                <a:gd name="T3" fmla="*/ 192 h 336"/>
                <a:gd name="T4" fmla="*/ 192 w 752"/>
                <a:gd name="T5" fmla="*/ 0 h 336"/>
                <a:gd name="T6" fmla="*/ 240 w 752"/>
                <a:gd name="T7" fmla="*/ 336 h 336"/>
                <a:gd name="T8" fmla="*/ 336 w 752"/>
                <a:gd name="T9" fmla="*/ 0 h 336"/>
                <a:gd name="T10" fmla="*/ 384 w 752"/>
                <a:gd name="T11" fmla="*/ 336 h 336"/>
                <a:gd name="T12" fmla="*/ 480 w 752"/>
                <a:gd name="T13" fmla="*/ 48 h 336"/>
                <a:gd name="T14" fmla="*/ 480 w 752"/>
                <a:gd name="T15" fmla="*/ 0 h 336"/>
                <a:gd name="T16" fmla="*/ 576 w 752"/>
                <a:gd name="T17" fmla="*/ 336 h 336"/>
                <a:gd name="T18" fmla="*/ 629 w 752"/>
                <a:gd name="T19" fmla="*/ 174 h 336"/>
                <a:gd name="T20" fmla="*/ 752 w 752"/>
                <a:gd name="T21" fmla="*/ 183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2"/>
                <a:gd name="T34" fmla="*/ 0 h 336"/>
                <a:gd name="T35" fmla="*/ 752 w 75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2" h="336">
                  <a:moveTo>
                    <a:pt x="0" y="192"/>
                  </a:moveTo>
                  <a:lnTo>
                    <a:pt x="144" y="192"/>
                  </a:lnTo>
                  <a:lnTo>
                    <a:pt x="192" y="0"/>
                  </a:lnTo>
                  <a:lnTo>
                    <a:pt x="240" y="336"/>
                  </a:lnTo>
                  <a:lnTo>
                    <a:pt x="336" y="0"/>
                  </a:lnTo>
                  <a:lnTo>
                    <a:pt x="384" y="336"/>
                  </a:lnTo>
                  <a:lnTo>
                    <a:pt x="480" y="48"/>
                  </a:lnTo>
                  <a:lnTo>
                    <a:pt x="480" y="0"/>
                  </a:lnTo>
                  <a:lnTo>
                    <a:pt x="576" y="336"/>
                  </a:lnTo>
                  <a:lnTo>
                    <a:pt x="629" y="174"/>
                  </a:lnTo>
                  <a:lnTo>
                    <a:pt x="752" y="183"/>
                  </a:lnTo>
                </a:path>
              </a:pathLst>
            </a:custGeom>
            <a:noFill/>
            <a:ln w="34925">
              <a:gradFill flip="none" rotWithShape="1">
                <a:gsLst>
                  <a:gs pos="0">
                    <a:schemeClr val="accent1"/>
                  </a:gs>
                  <a:gs pos="100000">
                    <a:prstClr val="white"/>
                  </a:gs>
                </a:gsLst>
                <a:path path="shape">
                  <a:fillToRect l="50000" t="50000" r="50000" b="50000"/>
                </a:path>
                <a:tileRect/>
              </a:gradFill>
              <a:round/>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txBody>
            <a:bodyPr wrap="none" anchor="ctr"/>
            <a:lstStyle/>
            <a:p>
              <a:endParaRPr lang="ar-EG"/>
            </a:p>
          </p:txBody>
        </p:sp>
        <p:sp>
          <p:nvSpPr>
            <p:cNvPr id="28" name="Freeform 7"/>
            <p:cNvSpPr>
              <a:spLocks/>
            </p:cNvSpPr>
            <p:nvPr/>
          </p:nvSpPr>
          <p:spPr bwMode="auto">
            <a:xfrm>
              <a:off x="1874837" y="4772263"/>
              <a:ext cx="1193800" cy="533400"/>
            </a:xfrm>
            <a:custGeom>
              <a:avLst/>
              <a:gdLst>
                <a:gd name="T0" fmla="*/ 0 w 752"/>
                <a:gd name="T1" fmla="*/ 192 h 336"/>
                <a:gd name="T2" fmla="*/ 144 w 752"/>
                <a:gd name="T3" fmla="*/ 192 h 336"/>
                <a:gd name="T4" fmla="*/ 192 w 752"/>
                <a:gd name="T5" fmla="*/ 0 h 336"/>
                <a:gd name="T6" fmla="*/ 240 w 752"/>
                <a:gd name="T7" fmla="*/ 336 h 336"/>
                <a:gd name="T8" fmla="*/ 336 w 752"/>
                <a:gd name="T9" fmla="*/ 0 h 336"/>
                <a:gd name="T10" fmla="*/ 384 w 752"/>
                <a:gd name="T11" fmla="*/ 336 h 336"/>
                <a:gd name="T12" fmla="*/ 480 w 752"/>
                <a:gd name="T13" fmla="*/ 48 h 336"/>
                <a:gd name="T14" fmla="*/ 480 w 752"/>
                <a:gd name="T15" fmla="*/ 0 h 336"/>
                <a:gd name="T16" fmla="*/ 576 w 752"/>
                <a:gd name="T17" fmla="*/ 336 h 336"/>
                <a:gd name="T18" fmla="*/ 629 w 752"/>
                <a:gd name="T19" fmla="*/ 174 h 336"/>
                <a:gd name="T20" fmla="*/ 752 w 752"/>
                <a:gd name="T21" fmla="*/ 183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2"/>
                <a:gd name="T34" fmla="*/ 0 h 336"/>
                <a:gd name="T35" fmla="*/ 752 w 75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2" h="336">
                  <a:moveTo>
                    <a:pt x="0" y="192"/>
                  </a:moveTo>
                  <a:lnTo>
                    <a:pt x="144" y="192"/>
                  </a:lnTo>
                  <a:lnTo>
                    <a:pt x="192" y="0"/>
                  </a:lnTo>
                  <a:lnTo>
                    <a:pt x="240" y="336"/>
                  </a:lnTo>
                  <a:lnTo>
                    <a:pt x="336" y="0"/>
                  </a:lnTo>
                  <a:lnTo>
                    <a:pt x="384" y="336"/>
                  </a:lnTo>
                  <a:lnTo>
                    <a:pt x="480" y="48"/>
                  </a:lnTo>
                  <a:lnTo>
                    <a:pt x="480" y="0"/>
                  </a:lnTo>
                  <a:lnTo>
                    <a:pt x="576" y="336"/>
                  </a:lnTo>
                  <a:lnTo>
                    <a:pt x="629" y="174"/>
                  </a:lnTo>
                  <a:lnTo>
                    <a:pt x="752" y="183"/>
                  </a:lnTo>
                </a:path>
              </a:pathLst>
            </a:custGeom>
            <a:noFill/>
            <a:ln w="34925">
              <a:gradFill flip="none" rotWithShape="1">
                <a:gsLst>
                  <a:gs pos="0">
                    <a:schemeClr val="accent1"/>
                  </a:gs>
                  <a:gs pos="100000">
                    <a:prstClr val="white"/>
                  </a:gs>
                </a:gsLst>
                <a:path path="shape">
                  <a:fillToRect l="50000" t="50000" r="50000" b="50000"/>
                </a:path>
                <a:tileRect/>
              </a:gradFill>
              <a:round/>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txBody>
            <a:bodyPr wrap="none" anchor="ctr"/>
            <a:lstStyle/>
            <a:p>
              <a:endParaRPr lang="ar-EG"/>
            </a:p>
          </p:txBody>
        </p:sp>
        <p:sp>
          <p:nvSpPr>
            <p:cNvPr id="22" name="Freeform 10"/>
            <p:cNvSpPr>
              <a:spLocks/>
            </p:cNvSpPr>
            <p:nvPr/>
          </p:nvSpPr>
          <p:spPr bwMode="auto">
            <a:xfrm>
              <a:off x="6288087" y="4751625"/>
              <a:ext cx="1193800" cy="533400"/>
            </a:xfrm>
            <a:custGeom>
              <a:avLst/>
              <a:gdLst>
                <a:gd name="T0" fmla="*/ 0 w 752"/>
                <a:gd name="T1" fmla="*/ 192 h 336"/>
                <a:gd name="T2" fmla="*/ 144 w 752"/>
                <a:gd name="T3" fmla="*/ 192 h 336"/>
                <a:gd name="T4" fmla="*/ 192 w 752"/>
                <a:gd name="T5" fmla="*/ 0 h 336"/>
                <a:gd name="T6" fmla="*/ 240 w 752"/>
                <a:gd name="T7" fmla="*/ 336 h 336"/>
                <a:gd name="T8" fmla="*/ 336 w 752"/>
                <a:gd name="T9" fmla="*/ 0 h 336"/>
                <a:gd name="T10" fmla="*/ 384 w 752"/>
                <a:gd name="T11" fmla="*/ 336 h 336"/>
                <a:gd name="T12" fmla="*/ 480 w 752"/>
                <a:gd name="T13" fmla="*/ 48 h 336"/>
                <a:gd name="T14" fmla="*/ 480 w 752"/>
                <a:gd name="T15" fmla="*/ 0 h 336"/>
                <a:gd name="T16" fmla="*/ 576 w 752"/>
                <a:gd name="T17" fmla="*/ 336 h 336"/>
                <a:gd name="T18" fmla="*/ 629 w 752"/>
                <a:gd name="T19" fmla="*/ 174 h 336"/>
                <a:gd name="T20" fmla="*/ 752 w 752"/>
                <a:gd name="T21" fmla="*/ 183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2"/>
                <a:gd name="T34" fmla="*/ 0 h 336"/>
                <a:gd name="T35" fmla="*/ 752 w 75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2" h="336">
                  <a:moveTo>
                    <a:pt x="0" y="192"/>
                  </a:moveTo>
                  <a:lnTo>
                    <a:pt x="144" y="192"/>
                  </a:lnTo>
                  <a:lnTo>
                    <a:pt x="192" y="0"/>
                  </a:lnTo>
                  <a:lnTo>
                    <a:pt x="240" y="336"/>
                  </a:lnTo>
                  <a:lnTo>
                    <a:pt x="336" y="0"/>
                  </a:lnTo>
                  <a:lnTo>
                    <a:pt x="384" y="336"/>
                  </a:lnTo>
                  <a:lnTo>
                    <a:pt x="480" y="48"/>
                  </a:lnTo>
                  <a:lnTo>
                    <a:pt x="480" y="0"/>
                  </a:lnTo>
                  <a:lnTo>
                    <a:pt x="576" y="336"/>
                  </a:lnTo>
                  <a:lnTo>
                    <a:pt x="629" y="174"/>
                  </a:lnTo>
                  <a:lnTo>
                    <a:pt x="752" y="183"/>
                  </a:lnTo>
                </a:path>
              </a:pathLst>
            </a:custGeom>
            <a:noFill/>
            <a:ln w="34925">
              <a:gradFill flip="none" rotWithShape="1">
                <a:gsLst>
                  <a:gs pos="0">
                    <a:schemeClr val="accent1"/>
                  </a:gs>
                  <a:gs pos="100000">
                    <a:prstClr val="white"/>
                  </a:gs>
                </a:gsLst>
                <a:path path="shape">
                  <a:fillToRect l="50000" t="50000" r="50000" b="50000"/>
                </a:path>
                <a:tileRect/>
              </a:gradFill>
              <a:round/>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txBody>
            <a:bodyPr wrap="none" anchor="ctr"/>
            <a:lstStyle/>
            <a:p>
              <a:endParaRPr lang="ar-EG"/>
            </a:p>
          </p:txBody>
        </p:sp>
        <p:sp>
          <p:nvSpPr>
            <p:cNvPr id="24" name="Freeform 12"/>
            <p:cNvSpPr>
              <a:spLocks/>
            </p:cNvSpPr>
            <p:nvPr/>
          </p:nvSpPr>
          <p:spPr bwMode="auto">
            <a:xfrm>
              <a:off x="4805362" y="4716700"/>
              <a:ext cx="1193800" cy="533400"/>
            </a:xfrm>
            <a:custGeom>
              <a:avLst/>
              <a:gdLst>
                <a:gd name="T0" fmla="*/ 0 w 752"/>
                <a:gd name="T1" fmla="*/ 192 h 336"/>
                <a:gd name="T2" fmla="*/ 144 w 752"/>
                <a:gd name="T3" fmla="*/ 192 h 336"/>
                <a:gd name="T4" fmla="*/ 192 w 752"/>
                <a:gd name="T5" fmla="*/ 0 h 336"/>
                <a:gd name="T6" fmla="*/ 240 w 752"/>
                <a:gd name="T7" fmla="*/ 336 h 336"/>
                <a:gd name="T8" fmla="*/ 336 w 752"/>
                <a:gd name="T9" fmla="*/ 0 h 336"/>
                <a:gd name="T10" fmla="*/ 384 w 752"/>
                <a:gd name="T11" fmla="*/ 336 h 336"/>
                <a:gd name="T12" fmla="*/ 480 w 752"/>
                <a:gd name="T13" fmla="*/ 48 h 336"/>
                <a:gd name="T14" fmla="*/ 480 w 752"/>
                <a:gd name="T15" fmla="*/ 0 h 336"/>
                <a:gd name="T16" fmla="*/ 576 w 752"/>
                <a:gd name="T17" fmla="*/ 336 h 336"/>
                <a:gd name="T18" fmla="*/ 629 w 752"/>
                <a:gd name="T19" fmla="*/ 174 h 336"/>
                <a:gd name="T20" fmla="*/ 752 w 752"/>
                <a:gd name="T21" fmla="*/ 183 h 3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52"/>
                <a:gd name="T34" fmla="*/ 0 h 336"/>
                <a:gd name="T35" fmla="*/ 752 w 752"/>
                <a:gd name="T36" fmla="*/ 336 h 3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52" h="336">
                  <a:moveTo>
                    <a:pt x="0" y="192"/>
                  </a:moveTo>
                  <a:lnTo>
                    <a:pt x="144" y="192"/>
                  </a:lnTo>
                  <a:lnTo>
                    <a:pt x="192" y="0"/>
                  </a:lnTo>
                  <a:lnTo>
                    <a:pt x="240" y="336"/>
                  </a:lnTo>
                  <a:lnTo>
                    <a:pt x="336" y="0"/>
                  </a:lnTo>
                  <a:lnTo>
                    <a:pt x="384" y="336"/>
                  </a:lnTo>
                  <a:lnTo>
                    <a:pt x="480" y="48"/>
                  </a:lnTo>
                  <a:lnTo>
                    <a:pt x="480" y="0"/>
                  </a:lnTo>
                  <a:lnTo>
                    <a:pt x="576" y="336"/>
                  </a:lnTo>
                  <a:lnTo>
                    <a:pt x="629" y="174"/>
                  </a:lnTo>
                  <a:lnTo>
                    <a:pt x="752" y="183"/>
                  </a:lnTo>
                </a:path>
              </a:pathLst>
            </a:custGeom>
            <a:noFill/>
            <a:ln w="34925">
              <a:gradFill flip="none" rotWithShape="1">
                <a:gsLst>
                  <a:gs pos="0">
                    <a:schemeClr val="accent1"/>
                  </a:gs>
                  <a:gs pos="100000">
                    <a:prstClr val="white"/>
                  </a:gs>
                </a:gsLst>
                <a:path path="shape">
                  <a:fillToRect l="50000" t="50000" r="50000" b="50000"/>
                </a:path>
                <a:tileRect/>
              </a:gradFill>
              <a:round/>
              <a:headEnd/>
              <a:tailEnd/>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txBody>
            <a:bodyPr wrap="none" anchor="ctr"/>
            <a:lstStyle/>
            <a:p>
              <a:endParaRPr lang="ar-EG"/>
            </a:p>
          </p:txBody>
        </p:sp>
        <p:sp>
          <p:nvSpPr>
            <p:cNvPr id="27" name="Oval 6"/>
            <p:cNvSpPr>
              <a:spLocks noChangeArrowheads="1"/>
            </p:cNvSpPr>
            <p:nvPr/>
          </p:nvSpPr>
          <p:spPr bwMode="auto">
            <a:xfrm>
              <a:off x="1530350" y="4880213"/>
              <a:ext cx="455612" cy="482600"/>
            </a:xfrm>
            <a:prstGeom prst="ellipse">
              <a:avLst/>
            </a:prstGeom>
            <a:gradFill flip="none" rotWithShape="1">
              <a:gsLst>
                <a:gs pos="0">
                  <a:schemeClr val="tx1"/>
                </a:gs>
                <a:gs pos="100000">
                  <a:srgbClr val="FFFFFF"/>
                </a:gs>
              </a:gsLst>
              <a:path path="circle">
                <a:fillToRect l="100000" t="100000"/>
              </a:path>
              <a:tileRect r="-100000" b="-100000"/>
            </a:gradFill>
            <a:ln w="9525">
              <a:solidFill>
                <a:schemeClr val="tx1"/>
              </a:solidFill>
              <a:round/>
              <a:headEnd/>
              <a:tailEnd/>
            </a:ln>
            <a:effectLst>
              <a:outerShdw blurRad="50800" dist="38100" dir="2700000" algn="tl" rotWithShape="0">
                <a:srgbClr val="000000">
                  <a:alpha val="43000"/>
                </a:srgbClr>
              </a:outerShdw>
            </a:effectLst>
          </p:spPr>
          <p:txBody>
            <a:bodyPr wrap="none" anchor="ctr"/>
            <a:lstStyle/>
            <a:p>
              <a:endParaRPr lang="ar-EG"/>
            </a:p>
          </p:txBody>
        </p:sp>
        <p:sp>
          <p:nvSpPr>
            <p:cNvPr id="29" name="Oval 8"/>
            <p:cNvSpPr>
              <a:spLocks noChangeArrowheads="1"/>
            </p:cNvSpPr>
            <p:nvPr/>
          </p:nvSpPr>
          <p:spPr bwMode="auto">
            <a:xfrm>
              <a:off x="2941637" y="4808776"/>
              <a:ext cx="533400" cy="533400"/>
            </a:xfrm>
            <a:prstGeom prst="ellipse">
              <a:avLst/>
            </a:prstGeom>
            <a:gradFill flip="none" rotWithShape="1">
              <a:gsLst>
                <a:gs pos="0">
                  <a:schemeClr val="accent2">
                    <a:lumMod val="75000"/>
                  </a:schemeClr>
                </a:gs>
                <a:gs pos="100000">
                  <a:srgbClr val="FFFFFF"/>
                </a:gs>
              </a:gsLst>
              <a:path path="circle">
                <a:fillToRect l="100000" t="100000"/>
              </a:path>
              <a:tileRect r="-100000" b="-100000"/>
            </a:gradFill>
            <a:ln w="9525">
              <a:solidFill>
                <a:schemeClr val="tx1"/>
              </a:solidFill>
              <a:round/>
              <a:headEnd/>
              <a:tailEnd/>
            </a:ln>
            <a:effectLst>
              <a:outerShdw blurRad="50800" dist="38100" dir="2700000" algn="tl" rotWithShape="0">
                <a:srgbClr val="000000">
                  <a:alpha val="43000"/>
                </a:srgbClr>
              </a:outerShdw>
            </a:effectLst>
          </p:spPr>
          <p:txBody>
            <a:bodyPr wrap="none" anchor="ctr"/>
            <a:lstStyle/>
            <a:p>
              <a:endParaRPr lang="ar-EG"/>
            </a:p>
          </p:txBody>
        </p:sp>
        <p:sp>
          <p:nvSpPr>
            <p:cNvPr id="23" name="Oval 11"/>
            <p:cNvSpPr>
              <a:spLocks noChangeArrowheads="1"/>
            </p:cNvSpPr>
            <p:nvPr/>
          </p:nvSpPr>
          <p:spPr bwMode="auto">
            <a:xfrm>
              <a:off x="4460875" y="4824650"/>
              <a:ext cx="455612" cy="482600"/>
            </a:xfrm>
            <a:prstGeom prst="ellipse">
              <a:avLst/>
            </a:prstGeom>
            <a:gradFill flip="none" rotWithShape="1">
              <a:gsLst>
                <a:gs pos="0">
                  <a:schemeClr val="tx1"/>
                </a:gs>
                <a:gs pos="100000">
                  <a:srgbClr val="FFFFFF"/>
                </a:gs>
              </a:gsLst>
              <a:path path="circle">
                <a:fillToRect l="100000" t="100000"/>
              </a:path>
              <a:tileRect r="-100000" b="-100000"/>
            </a:gradFill>
            <a:ln w="9525">
              <a:solidFill>
                <a:schemeClr val="tx1"/>
              </a:solidFill>
              <a:round/>
              <a:headEnd/>
              <a:tailEnd/>
            </a:ln>
            <a:effectLst>
              <a:outerShdw blurRad="50800" dist="38100" dir="2700000" algn="tl" rotWithShape="0">
                <a:srgbClr val="000000">
                  <a:alpha val="43000"/>
                </a:srgbClr>
              </a:outerShdw>
            </a:effectLst>
          </p:spPr>
          <p:txBody>
            <a:bodyPr wrap="none" anchor="ctr"/>
            <a:lstStyle/>
            <a:p>
              <a:endParaRPr lang="ar-EG"/>
            </a:p>
          </p:txBody>
        </p:sp>
        <p:sp>
          <p:nvSpPr>
            <p:cNvPr id="25" name="Oval 13"/>
            <p:cNvSpPr>
              <a:spLocks noChangeArrowheads="1"/>
            </p:cNvSpPr>
            <p:nvPr/>
          </p:nvSpPr>
          <p:spPr bwMode="auto">
            <a:xfrm>
              <a:off x="5872162" y="4753213"/>
              <a:ext cx="533400" cy="533400"/>
            </a:xfrm>
            <a:prstGeom prst="ellipse">
              <a:avLst/>
            </a:prstGeom>
            <a:gradFill flip="none" rotWithShape="1">
              <a:gsLst>
                <a:gs pos="0">
                  <a:schemeClr val="accent2">
                    <a:lumMod val="75000"/>
                  </a:schemeClr>
                </a:gs>
                <a:gs pos="100000">
                  <a:srgbClr val="FFFFFF"/>
                </a:gs>
              </a:gsLst>
              <a:path path="circle">
                <a:fillToRect l="100000" t="100000"/>
              </a:path>
              <a:tileRect r="-100000" b="-100000"/>
            </a:gradFill>
            <a:ln w="9525">
              <a:solidFill>
                <a:schemeClr val="tx1"/>
              </a:solidFill>
              <a:round/>
              <a:headEnd/>
              <a:tailEnd/>
            </a:ln>
            <a:effectLst>
              <a:outerShdw blurRad="50800" dist="38100" dir="2700000" algn="tl" rotWithShape="0">
                <a:srgbClr val="000000">
                  <a:alpha val="43000"/>
                </a:srgbClr>
              </a:outerShdw>
            </a:effectLst>
          </p:spPr>
          <p:txBody>
            <a:bodyPr wrap="none" anchor="ctr"/>
            <a:lstStyle/>
            <a:p>
              <a:endParaRPr lang="ar-EG"/>
            </a:p>
          </p:txBody>
        </p:sp>
        <p:sp>
          <p:nvSpPr>
            <p:cNvPr id="8" name="Line 16"/>
            <p:cNvSpPr>
              <a:spLocks noChangeShapeType="1"/>
            </p:cNvSpPr>
            <p:nvPr/>
          </p:nvSpPr>
          <p:spPr bwMode="auto">
            <a:xfrm>
              <a:off x="3213100" y="5466000"/>
              <a:ext cx="0"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17"/>
            <p:cNvSpPr>
              <a:spLocks noChangeShapeType="1"/>
            </p:cNvSpPr>
            <p:nvPr/>
          </p:nvSpPr>
          <p:spPr bwMode="auto">
            <a:xfrm>
              <a:off x="3213100" y="5635862"/>
              <a:ext cx="3778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Text Box 18"/>
            <p:cNvSpPr txBox="1">
              <a:spLocks noChangeArrowheads="1"/>
            </p:cNvSpPr>
            <p:nvPr/>
          </p:nvSpPr>
          <p:spPr bwMode="auto">
            <a:xfrm>
              <a:off x="3395662" y="5629512"/>
              <a:ext cx="38504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ea typeface="ＭＳ Ｐゴシック" charset="0"/>
                </a:defRPr>
              </a:lvl1pPr>
              <a:lvl2pPr marL="742950" indent="-285750" eaLnBrk="0" hangingPunct="0">
                <a:defRPr sz="2800" b="1">
                  <a:solidFill>
                    <a:schemeClr val="tx1"/>
                  </a:solidFill>
                  <a:latin typeface="Arial" charset="0"/>
                  <a:ea typeface="ＭＳ Ｐゴシック" charset="0"/>
                </a:defRPr>
              </a:lvl2pPr>
              <a:lvl3pPr marL="1143000" indent="-228600" eaLnBrk="0" hangingPunct="0">
                <a:defRPr sz="2800" b="1">
                  <a:solidFill>
                    <a:schemeClr val="tx1"/>
                  </a:solidFill>
                  <a:latin typeface="Arial" charset="0"/>
                  <a:ea typeface="ＭＳ Ｐゴシック" charset="0"/>
                </a:defRPr>
              </a:lvl3pPr>
              <a:lvl4pPr marL="1600200" indent="-228600" eaLnBrk="0" hangingPunct="0">
                <a:defRPr sz="2800" b="1">
                  <a:solidFill>
                    <a:schemeClr val="tx1"/>
                  </a:solidFill>
                  <a:latin typeface="Arial" charset="0"/>
                  <a:ea typeface="ＭＳ Ｐゴシック" charset="0"/>
                </a:defRPr>
              </a:lvl4pPr>
              <a:lvl5pPr marL="2057400" indent="-228600" eaLnBrk="0" hangingPunct="0">
                <a:defRPr sz="2800" b="1">
                  <a:solidFill>
                    <a:schemeClr val="tx1"/>
                  </a:solidFill>
                  <a:latin typeface="Arial" charset="0"/>
                  <a:ea typeface="ＭＳ Ｐゴシック" charset="0"/>
                </a:defRPr>
              </a:lvl5pPr>
              <a:lvl6pPr marL="2514600" indent="-228600" eaLnBrk="0" fontAlgn="base" hangingPunct="0">
                <a:spcBef>
                  <a:spcPct val="0"/>
                </a:spcBef>
                <a:spcAft>
                  <a:spcPct val="0"/>
                </a:spcAft>
                <a:defRPr sz="2800" b="1">
                  <a:solidFill>
                    <a:schemeClr val="tx1"/>
                  </a:solidFill>
                  <a:latin typeface="Arial" charset="0"/>
                  <a:ea typeface="ＭＳ Ｐゴシック" charset="0"/>
                </a:defRPr>
              </a:lvl6pPr>
              <a:lvl7pPr marL="2971800" indent="-228600" eaLnBrk="0" fontAlgn="base" hangingPunct="0">
                <a:spcBef>
                  <a:spcPct val="0"/>
                </a:spcBef>
                <a:spcAft>
                  <a:spcPct val="0"/>
                </a:spcAft>
                <a:defRPr sz="2800" b="1">
                  <a:solidFill>
                    <a:schemeClr val="tx1"/>
                  </a:solidFill>
                  <a:latin typeface="Arial" charset="0"/>
                  <a:ea typeface="ＭＳ Ｐゴシック" charset="0"/>
                </a:defRPr>
              </a:lvl7pPr>
              <a:lvl8pPr marL="3429000" indent="-228600" eaLnBrk="0" fontAlgn="base" hangingPunct="0">
                <a:spcBef>
                  <a:spcPct val="0"/>
                </a:spcBef>
                <a:spcAft>
                  <a:spcPct val="0"/>
                </a:spcAft>
                <a:defRPr sz="2800" b="1">
                  <a:solidFill>
                    <a:schemeClr val="tx1"/>
                  </a:solidFill>
                  <a:latin typeface="Arial" charset="0"/>
                  <a:ea typeface="ＭＳ Ｐゴシック" charset="0"/>
                </a:defRPr>
              </a:lvl8pPr>
              <a:lvl9pPr marL="3886200" indent="-228600" eaLnBrk="0" fontAlgn="base" hangingPunct="0">
                <a:spcBef>
                  <a:spcPct val="0"/>
                </a:spcBef>
                <a:spcAft>
                  <a:spcPct val="0"/>
                </a:spcAft>
                <a:defRPr sz="2800" b="1">
                  <a:solidFill>
                    <a:schemeClr val="tx1"/>
                  </a:solidFill>
                  <a:latin typeface="Arial" charset="0"/>
                  <a:ea typeface="ＭＳ Ｐゴシック" charset="0"/>
                </a:defRPr>
              </a:lvl9pPr>
            </a:lstStyle>
            <a:p>
              <a:r>
                <a:rPr lang="en-US" sz="1800" b="0" i="1"/>
                <a:t>x</a:t>
              </a:r>
              <a:r>
                <a:rPr lang="en-US" sz="1800" b="0" i="1" baseline="-25000"/>
                <a:t>n</a:t>
              </a:r>
              <a:endParaRPr lang="en-US" sz="1800" b="0"/>
            </a:p>
          </p:txBody>
        </p:sp>
        <p:sp>
          <p:nvSpPr>
            <p:cNvPr id="11" name="Line 19"/>
            <p:cNvSpPr>
              <a:spLocks noChangeShapeType="1"/>
            </p:cNvSpPr>
            <p:nvPr/>
          </p:nvSpPr>
          <p:spPr bwMode="auto">
            <a:xfrm>
              <a:off x="4708525" y="5488225"/>
              <a:ext cx="0"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20"/>
            <p:cNvSpPr>
              <a:spLocks noChangeShapeType="1"/>
            </p:cNvSpPr>
            <p:nvPr/>
          </p:nvSpPr>
          <p:spPr bwMode="auto">
            <a:xfrm>
              <a:off x="4708525" y="5658087"/>
              <a:ext cx="3778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Text Box 21"/>
            <p:cNvSpPr txBox="1">
              <a:spLocks noChangeArrowheads="1"/>
            </p:cNvSpPr>
            <p:nvPr/>
          </p:nvSpPr>
          <p:spPr bwMode="auto">
            <a:xfrm>
              <a:off x="4891087" y="5651737"/>
              <a:ext cx="38504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ea typeface="ＭＳ Ｐゴシック" charset="0"/>
                </a:defRPr>
              </a:lvl1pPr>
              <a:lvl2pPr marL="742950" indent="-285750" eaLnBrk="0" hangingPunct="0">
                <a:defRPr sz="2800" b="1">
                  <a:solidFill>
                    <a:schemeClr val="tx1"/>
                  </a:solidFill>
                  <a:latin typeface="Arial" charset="0"/>
                  <a:ea typeface="ＭＳ Ｐゴシック" charset="0"/>
                </a:defRPr>
              </a:lvl2pPr>
              <a:lvl3pPr marL="1143000" indent="-228600" eaLnBrk="0" hangingPunct="0">
                <a:defRPr sz="2800" b="1">
                  <a:solidFill>
                    <a:schemeClr val="tx1"/>
                  </a:solidFill>
                  <a:latin typeface="Arial" charset="0"/>
                  <a:ea typeface="ＭＳ Ｐゴシック" charset="0"/>
                </a:defRPr>
              </a:lvl3pPr>
              <a:lvl4pPr marL="1600200" indent="-228600" eaLnBrk="0" hangingPunct="0">
                <a:defRPr sz="2800" b="1">
                  <a:solidFill>
                    <a:schemeClr val="tx1"/>
                  </a:solidFill>
                  <a:latin typeface="Arial" charset="0"/>
                  <a:ea typeface="ＭＳ Ｐゴシック" charset="0"/>
                </a:defRPr>
              </a:lvl4pPr>
              <a:lvl5pPr marL="2057400" indent="-228600" eaLnBrk="0" hangingPunct="0">
                <a:defRPr sz="2800" b="1">
                  <a:solidFill>
                    <a:schemeClr val="tx1"/>
                  </a:solidFill>
                  <a:latin typeface="Arial" charset="0"/>
                  <a:ea typeface="ＭＳ Ｐゴシック" charset="0"/>
                </a:defRPr>
              </a:lvl5pPr>
              <a:lvl6pPr marL="2514600" indent="-228600" eaLnBrk="0" fontAlgn="base" hangingPunct="0">
                <a:spcBef>
                  <a:spcPct val="0"/>
                </a:spcBef>
                <a:spcAft>
                  <a:spcPct val="0"/>
                </a:spcAft>
                <a:defRPr sz="2800" b="1">
                  <a:solidFill>
                    <a:schemeClr val="tx1"/>
                  </a:solidFill>
                  <a:latin typeface="Arial" charset="0"/>
                  <a:ea typeface="ＭＳ Ｐゴシック" charset="0"/>
                </a:defRPr>
              </a:lvl6pPr>
              <a:lvl7pPr marL="2971800" indent="-228600" eaLnBrk="0" fontAlgn="base" hangingPunct="0">
                <a:spcBef>
                  <a:spcPct val="0"/>
                </a:spcBef>
                <a:spcAft>
                  <a:spcPct val="0"/>
                </a:spcAft>
                <a:defRPr sz="2800" b="1">
                  <a:solidFill>
                    <a:schemeClr val="tx1"/>
                  </a:solidFill>
                  <a:latin typeface="Arial" charset="0"/>
                  <a:ea typeface="ＭＳ Ｐゴシック" charset="0"/>
                </a:defRPr>
              </a:lvl7pPr>
              <a:lvl8pPr marL="3429000" indent="-228600" eaLnBrk="0" fontAlgn="base" hangingPunct="0">
                <a:spcBef>
                  <a:spcPct val="0"/>
                </a:spcBef>
                <a:spcAft>
                  <a:spcPct val="0"/>
                </a:spcAft>
                <a:defRPr sz="2800" b="1">
                  <a:solidFill>
                    <a:schemeClr val="tx1"/>
                  </a:solidFill>
                  <a:latin typeface="Arial" charset="0"/>
                  <a:ea typeface="ＭＳ Ｐゴシック" charset="0"/>
                </a:defRPr>
              </a:lvl8pPr>
              <a:lvl9pPr marL="3886200" indent="-228600" eaLnBrk="0" fontAlgn="base" hangingPunct="0">
                <a:spcBef>
                  <a:spcPct val="0"/>
                </a:spcBef>
                <a:spcAft>
                  <a:spcPct val="0"/>
                </a:spcAft>
                <a:defRPr sz="2800" b="1">
                  <a:solidFill>
                    <a:schemeClr val="tx1"/>
                  </a:solidFill>
                  <a:latin typeface="Arial" charset="0"/>
                  <a:ea typeface="ＭＳ Ｐゴシック" charset="0"/>
                </a:defRPr>
              </a:lvl9pPr>
            </a:lstStyle>
            <a:p>
              <a:r>
                <a:rPr lang="en-US" sz="1800" b="0" i="1"/>
                <a:t>y</a:t>
              </a:r>
              <a:r>
                <a:rPr lang="en-US" sz="1800" b="0" i="1" baseline="-25000"/>
                <a:t>n</a:t>
              </a:r>
              <a:endParaRPr lang="en-US" sz="1800" b="0"/>
            </a:p>
          </p:txBody>
        </p:sp>
        <p:sp>
          <p:nvSpPr>
            <p:cNvPr id="14" name="Line 22"/>
            <p:cNvSpPr>
              <a:spLocks noChangeShapeType="1"/>
            </p:cNvSpPr>
            <p:nvPr/>
          </p:nvSpPr>
          <p:spPr bwMode="auto">
            <a:xfrm>
              <a:off x="1743075" y="5432662"/>
              <a:ext cx="0"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5" name="Line 23"/>
            <p:cNvSpPr>
              <a:spLocks noChangeShapeType="1"/>
            </p:cNvSpPr>
            <p:nvPr/>
          </p:nvSpPr>
          <p:spPr bwMode="auto">
            <a:xfrm>
              <a:off x="1743075" y="5602525"/>
              <a:ext cx="3778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6" name="Text Box 24"/>
            <p:cNvSpPr txBox="1">
              <a:spLocks noChangeArrowheads="1"/>
            </p:cNvSpPr>
            <p:nvPr/>
          </p:nvSpPr>
          <p:spPr bwMode="auto">
            <a:xfrm>
              <a:off x="1925637" y="5596175"/>
              <a:ext cx="52129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ea typeface="ＭＳ Ｐゴシック" charset="0"/>
                </a:defRPr>
              </a:lvl1pPr>
              <a:lvl2pPr marL="742950" indent="-285750" eaLnBrk="0" hangingPunct="0">
                <a:defRPr sz="2800" b="1">
                  <a:solidFill>
                    <a:schemeClr val="tx1"/>
                  </a:solidFill>
                  <a:latin typeface="Arial" charset="0"/>
                  <a:ea typeface="ＭＳ Ｐゴシック" charset="0"/>
                </a:defRPr>
              </a:lvl2pPr>
              <a:lvl3pPr marL="1143000" indent="-228600" eaLnBrk="0" hangingPunct="0">
                <a:defRPr sz="2800" b="1">
                  <a:solidFill>
                    <a:schemeClr val="tx1"/>
                  </a:solidFill>
                  <a:latin typeface="Arial" charset="0"/>
                  <a:ea typeface="ＭＳ Ｐゴシック" charset="0"/>
                </a:defRPr>
              </a:lvl3pPr>
              <a:lvl4pPr marL="1600200" indent="-228600" eaLnBrk="0" hangingPunct="0">
                <a:defRPr sz="2800" b="1">
                  <a:solidFill>
                    <a:schemeClr val="tx1"/>
                  </a:solidFill>
                  <a:latin typeface="Arial" charset="0"/>
                  <a:ea typeface="ＭＳ Ｐゴシック" charset="0"/>
                </a:defRPr>
              </a:lvl4pPr>
              <a:lvl5pPr marL="2057400" indent="-228600" eaLnBrk="0" hangingPunct="0">
                <a:defRPr sz="2800" b="1">
                  <a:solidFill>
                    <a:schemeClr val="tx1"/>
                  </a:solidFill>
                  <a:latin typeface="Arial" charset="0"/>
                  <a:ea typeface="ＭＳ Ｐゴシック" charset="0"/>
                </a:defRPr>
              </a:lvl5pPr>
              <a:lvl6pPr marL="2514600" indent="-228600" eaLnBrk="0" fontAlgn="base" hangingPunct="0">
                <a:spcBef>
                  <a:spcPct val="0"/>
                </a:spcBef>
                <a:spcAft>
                  <a:spcPct val="0"/>
                </a:spcAft>
                <a:defRPr sz="2800" b="1">
                  <a:solidFill>
                    <a:schemeClr val="tx1"/>
                  </a:solidFill>
                  <a:latin typeface="Arial" charset="0"/>
                  <a:ea typeface="ＭＳ Ｐゴシック" charset="0"/>
                </a:defRPr>
              </a:lvl6pPr>
              <a:lvl7pPr marL="2971800" indent="-228600" eaLnBrk="0" fontAlgn="base" hangingPunct="0">
                <a:spcBef>
                  <a:spcPct val="0"/>
                </a:spcBef>
                <a:spcAft>
                  <a:spcPct val="0"/>
                </a:spcAft>
                <a:defRPr sz="2800" b="1">
                  <a:solidFill>
                    <a:schemeClr val="tx1"/>
                  </a:solidFill>
                  <a:latin typeface="Arial" charset="0"/>
                  <a:ea typeface="ＭＳ Ｐゴシック" charset="0"/>
                </a:defRPr>
              </a:lvl7pPr>
              <a:lvl8pPr marL="3429000" indent="-228600" eaLnBrk="0" fontAlgn="base" hangingPunct="0">
                <a:spcBef>
                  <a:spcPct val="0"/>
                </a:spcBef>
                <a:spcAft>
                  <a:spcPct val="0"/>
                </a:spcAft>
                <a:defRPr sz="2800" b="1">
                  <a:solidFill>
                    <a:schemeClr val="tx1"/>
                  </a:solidFill>
                  <a:latin typeface="Arial" charset="0"/>
                  <a:ea typeface="ＭＳ Ｐゴシック" charset="0"/>
                </a:defRPr>
              </a:lvl8pPr>
              <a:lvl9pPr marL="3886200" indent="-228600" eaLnBrk="0" fontAlgn="base" hangingPunct="0">
                <a:spcBef>
                  <a:spcPct val="0"/>
                </a:spcBef>
                <a:spcAft>
                  <a:spcPct val="0"/>
                </a:spcAft>
                <a:defRPr sz="2800" b="1">
                  <a:solidFill>
                    <a:schemeClr val="tx1"/>
                  </a:solidFill>
                  <a:latin typeface="Arial" charset="0"/>
                  <a:ea typeface="ＭＳ Ｐゴシック" charset="0"/>
                </a:defRPr>
              </a:lvl9pPr>
            </a:lstStyle>
            <a:p>
              <a:r>
                <a:rPr lang="en-US" sz="1800" b="0" i="1"/>
                <a:t>y</a:t>
              </a:r>
              <a:r>
                <a:rPr lang="en-US" sz="1800" b="0" i="1" baseline="-25000"/>
                <a:t>n-1</a:t>
              </a:r>
              <a:endParaRPr lang="en-US" sz="1800" b="0"/>
            </a:p>
          </p:txBody>
        </p:sp>
        <p:sp>
          <p:nvSpPr>
            <p:cNvPr id="17" name="Line 25"/>
            <p:cNvSpPr>
              <a:spLocks noChangeShapeType="1"/>
            </p:cNvSpPr>
            <p:nvPr/>
          </p:nvSpPr>
          <p:spPr bwMode="auto">
            <a:xfrm>
              <a:off x="6157912" y="5421550"/>
              <a:ext cx="0" cy="366713"/>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8" name="Line 26"/>
            <p:cNvSpPr>
              <a:spLocks noChangeShapeType="1"/>
            </p:cNvSpPr>
            <p:nvPr/>
          </p:nvSpPr>
          <p:spPr bwMode="auto">
            <a:xfrm>
              <a:off x="6157912" y="5591412"/>
              <a:ext cx="377825" cy="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Text Box 27"/>
            <p:cNvSpPr txBox="1">
              <a:spLocks noChangeArrowheads="1"/>
            </p:cNvSpPr>
            <p:nvPr/>
          </p:nvSpPr>
          <p:spPr bwMode="auto">
            <a:xfrm>
              <a:off x="6340475" y="5585062"/>
              <a:ext cx="581523"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800" b="1">
                  <a:solidFill>
                    <a:schemeClr val="tx1"/>
                  </a:solidFill>
                  <a:latin typeface="Arial" charset="0"/>
                  <a:ea typeface="ＭＳ Ｐゴシック" charset="0"/>
                </a:defRPr>
              </a:lvl1pPr>
              <a:lvl2pPr marL="742950" indent="-285750" eaLnBrk="0" hangingPunct="0">
                <a:defRPr sz="2800" b="1">
                  <a:solidFill>
                    <a:schemeClr val="tx1"/>
                  </a:solidFill>
                  <a:latin typeface="Arial" charset="0"/>
                  <a:ea typeface="ＭＳ Ｐゴシック" charset="0"/>
                </a:defRPr>
              </a:lvl2pPr>
              <a:lvl3pPr marL="1143000" indent="-228600" eaLnBrk="0" hangingPunct="0">
                <a:defRPr sz="2800" b="1">
                  <a:solidFill>
                    <a:schemeClr val="tx1"/>
                  </a:solidFill>
                  <a:latin typeface="Arial" charset="0"/>
                  <a:ea typeface="ＭＳ Ｐゴシック" charset="0"/>
                </a:defRPr>
              </a:lvl3pPr>
              <a:lvl4pPr marL="1600200" indent="-228600" eaLnBrk="0" hangingPunct="0">
                <a:defRPr sz="2800" b="1">
                  <a:solidFill>
                    <a:schemeClr val="tx1"/>
                  </a:solidFill>
                  <a:latin typeface="Arial" charset="0"/>
                  <a:ea typeface="ＭＳ Ｐゴシック" charset="0"/>
                </a:defRPr>
              </a:lvl4pPr>
              <a:lvl5pPr marL="2057400" indent="-228600" eaLnBrk="0" hangingPunct="0">
                <a:defRPr sz="2800" b="1">
                  <a:solidFill>
                    <a:schemeClr val="tx1"/>
                  </a:solidFill>
                  <a:latin typeface="Arial" charset="0"/>
                  <a:ea typeface="ＭＳ Ｐゴシック" charset="0"/>
                </a:defRPr>
              </a:lvl5pPr>
              <a:lvl6pPr marL="2514600" indent="-228600" eaLnBrk="0" fontAlgn="base" hangingPunct="0">
                <a:spcBef>
                  <a:spcPct val="0"/>
                </a:spcBef>
                <a:spcAft>
                  <a:spcPct val="0"/>
                </a:spcAft>
                <a:defRPr sz="2800" b="1">
                  <a:solidFill>
                    <a:schemeClr val="tx1"/>
                  </a:solidFill>
                  <a:latin typeface="Arial" charset="0"/>
                  <a:ea typeface="ＭＳ Ｐゴシック" charset="0"/>
                </a:defRPr>
              </a:lvl6pPr>
              <a:lvl7pPr marL="2971800" indent="-228600" eaLnBrk="0" fontAlgn="base" hangingPunct="0">
                <a:spcBef>
                  <a:spcPct val="0"/>
                </a:spcBef>
                <a:spcAft>
                  <a:spcPct val="0"/>
                </a:spcAft>
                <a:defRPr sz="2800" b="1">
                  <a:solidFill>
                    <a:schemeClr val="tx1"/>
                  </a:solidFill>
                  <a:latin typeface="Arial" charset="0"/>
                  <a:ea typeface="ＭＳ Ｐゴシック" charset="0"/>
                </a:defRPr>
              </a:lvl7pPr>
              <a:lvl8pPr marL="3429000" indent="-228600" eaLnBrk="0" fontAlgn="base" hangingPunct="0">
                <a:spcBef>
                  <a:spcPct val="0"/>
                </a:spcBef>
                <a:spcAft>
                  <a:spcPct val="0"/>
                </a:spcAft>
                <a:defRPr sz="2800" b="1">
                  <a:solidFill>
                    <a:schemeClr val="tx1"/>
                  </a:solidFill>
                  <a:latin typeface="Arial" charset="0"/>
                  <a:ea typeface="ＭＳ Ｐゴシック" charset="0"/>
                </a:defRPr>
              </a:lvl8pPr>
              <a:lvl9pPr marL="3886200" indent="-228600" eaLnBrk="0" fontAlgn="base" hangingPunct="0">
                <a:spcBef>
                  <a:spcPct val="0"/>
                </a:spcBef>
                <a:spcAft>
                  <a:spcPct val="0"/>
                </a:spcAft>
                <a:defRPr sz="2800" b="1">
                  <a:solidFill>
                    <a:schemeClr val="tx1"/>
                  </a:solidFill>
                  <a:latin typeface="Arial" charset="0"/>
                  <a:ea typeface="ＭＳ Ｐゴシック" charset="0"/>
                </a:defRPr>
              </a:lvl9pPr>
            </a:lstStyle>
            <a:p>
              <a:r>
                <a:rPr lang="en-US" sz="1800" b="0" i="1"/>
                <a:t>x</a:t>
              </a:r>
              <a:r>
                <a:rPr lang="en-US" sz="1800" b="0" i="1" baseline="-25000"/>
                <a:t>n+1</a:t>
              </a:r>
              <a:endParaRPr lang="en-US" sz="1800" b="0"/>
            </a:p>
          </p:txBody>
        </p:sp>
      </p:grpSp>
      <p:sp>
        <p:nvSpPr>
          <p:cNvPr id="30" name="Content Placeholder 2"/>
          <p:cNvSpPr txBox="1">
            <a:spLocks/>
          </p:cNvSpPr>
          <p:nvPr/>
        </p:nvSpPr>
        <p:spPr>
          <a:xfrm>
            <a:off x="584116" y="846003"/>
            <a:ext cx="8869363" cy="1644330"/>
          </a:xfrm>
          <a:prstGeom prst="rect">
            <a:avLst/>
          </a:prstGeom>
          <a:solidFill>
            <a:schemeClr val="bg1"/>
          </a:solidFill>
          <a:ln>
            <a:solidFill>
              <a:srgbClr val="FFFFFF"/>
            </a:solidFill>
          </a:ln>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lnSpc>
                <a:spcPct val="120000"/>
              </a:lnSpc>
            </a:pPr>
            <a:r>
              <a:rPr lang="en-US" sz="2400" dirty="0"/>
              <a:t>Phonon revision (look back at PH22006)</a:t>
            </a:r>
          </a:p>
          <a:p>
            <a:pPr>
              <a:lnSpc>
                <a:spcPct val="120000"/>
              </a:lnSpc>
            </a:pPr>
            <a:r>
              <a:rPr lang="en-US" sz="2400" dirty="0"/>
              <a:t>Coupling of light to optical phonons</a:t>
            </a:r>
          </a:p>
          <a:p>
            <a:pPr>
              <a:lnSpc>
                <a:spcPct val="120000"/>
              </a:lnSpc>
            </a:pPr>
            <a:r>
              <a:rPr lang="en-US" sz="2400" dirty="0"/>
              <a:t>Infrared reflectivity of insulators and semiconductors</a:t>
            </a:r>
          </a:p>
        </p:txBody>
      </p:sp>
      <p:sp>
        <p:nvSpPr>
          <p:cNvPr id="4" name="TextBox 3">
            <a:extLst>
              <a:ext uri="{FF2B5EF4-FFF2-40B4-BE49-F238E27FC236}">
                <a16:creationId xmlns:a16="http://schemas.microsoft.com/office/drawing/2014/main" id="{821B9EE9-AED4-D6CE-FE43-9F9162A35CBD}"/>
              </a:ext>
            </a:extLst>
          </p:cNvPr>
          <p:cNvSpPr txBox="1"/>
          <p:nvPr/>
        </p:nvSpPr>
        <p:spPr>
          <a:xfrm>
            <a:off x="584116" y="330608"/>
            <a:ext cx="6094520" cy="461665"/>
          </a:xfrm>
          <a:prstGeom prst="rect">
            <a:avLst/>
          </a:prstGeom>
          <a:noFill/>
        </p:spPr>
        <p:txBody>
          <a:bodyPr wrap="square">
            <a:spAutoFit/>
          </a:bodyPr>
          <a:lstStyle/>
          <a:p>
            <a:r>
              <a:rPr lang="en-GB" sz="2400" b="1" dirty="0"/>
              <a:t>Interaction of light with lattice vibrations</a:t>
            </a:r>
          </a:p>
        </p:txBody>
      </p:sp>
      <p:pic>
        <p:nvPicPr>
          <p:cNvPr id="7" name="Picture 6">
            <a:extLst>
              <a:ext uri="{FF2B5EF4-FFF2-40B4-BE49-F238E27FC236}">
                <a16:creationId xmlns:a16="http://schemas.microsoft.com/office/drawing/2014/main" id="{419A5185-A721-C8B3-2EC6-1CD159B3B1A3}"/>
              </a:ext>
            </a:extLst>
          </p:cNvPr>
          <p:cNvPicPr>
            <a:picLocks noChangeAspect="1"/>
          </p:cNvPicPr>
          <p:nvPr/>
        </p:nvPicPr>
        <p:blipFill>
          <a:blip r:embed="rId2"/>
          <a:stretch>
            <a:fillRect/>
          </a:stretch>
        </p:blipFill>
        <p:spPr>
          <a:xfrm>
            <a:off x="584116" y="2417838"/>
            <a:ext cx="4875212" cy="1825036"/>
          </a:xfrm>
          <a:prstGeom prst="rect">
            <a:avLst/>
          </a:prstGeom>
        </p:spPr>
      </p:pic>
      <p:pic>
        <p:nvPicPr>
          <p:cNvPr id="20" name="Picture 19">
            <a:extLst>
              <a:ext uri="{FF2B5EF4-FFF2-40B4-BE49-F238E27FC236}">
                <a16:creationId xmlns:a16="http://schemas.microsoft.com/office/drawing/2014/main" id="{C05E3088-1E64-3FBA-6A25-623C12277256}"/>
              </a:ext>
            </a:extLst>
          </p:cNvPr>
          <p:cNvPicPr>
            <a:picLocks noChangeAspect="1"/>
          </p:cNvPicPr>
          <p:nvPr/>
        </p:nvPicPr>
        <p:blipFill>
          <a:blip r:embed="rId3"/>
          <a:stretch>
            <a:fillRect/>
          </a:stretch>
        </p:blipFill>
        <p:spPr>
          <a:xfrm>
            <a:off x="6168514" y="3182548"/>
            <a:ext cx="5589496" cy="2396971"/>
          </a:xfrm>
          <a:prstGeom prst="rect">
            <a:avLst/>
          </a:prstGeom>
        </p:spPr>
      </p:pic>
      <p:sp>
        <p:nvSpPr>
          <p:cNvPr id="21" name="TextBox 20">
            <a:extLst>
              <a:ext uri="{FF2B5EF4-FFF2-40B4-BE49-F238E27FC236}">
                <a16:creationId xmlns:a16="http://schemas.microsoft.com/office/drawing/2014/main" id="{ACA7A5FF-2D5A-385D-BC2B-0B066E55F02A}"/>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530194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p:cNvGrpSpPr>
          <p:nvPr/>
        </p:nvGrpSpPr>
        <p:grpSpPr bwMode="auto">
          <a:xfrm>
            <a:off x="7268596" y="804487"/>
            <a:ext cx="3909060" cy="5284470"/>
            <a:chOff x="8772" y="1590"/>
            <a:chExt cx="6555" cy="8607"/>
          </a:xfrm>
        </p:grpSpPr>
        <p:sp>
          <p:nvSpPr>
            <p:cNvPr id="3" name="Rectangle 2"/>
            <p:cNvSpPr>
              <a:spLocks noChangeArrowheads="1"/>
            </p:cNvSpPr>
            <p:nvPr/>
          </p:nvSpPr>
          <p:spPr bwMode="auto">
            <a:xfrm>
              <a:off x="8772" y="1590"/>
              <a:ext cx="6555" cy="8550"/>
            </a:xfrm>
            <a:prstGeom prst="rect">
              <a:avLst/>
            </a:prstGeom>
            <a:solidFill>
              <a:srgbClr val="FFFFFF">
                <a:alpha val="0"/>
              </a:srgbClr>
            </a:solidFill>
            <a:ln w="25400">
              <a:solidFill>
                <a:srgbClr val="FF0000"/>
              </a:solidFill>
              <a:miter lim="800000"/>
              <a:headEnd/>
              <a:tailEnd/>
            </a:ln>
          </p:spPr>
          <p:txBody>
            <a:bodyPr rot="0" vert="horz" wrap="square" lIns="91440" tIns="45720" rIns="91440" bIns="45720" anchor="t" anchorCtr="0" upright="1">
              <a:noAutofit/>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86" y="1875"/>
              <a:ext cx="6411" cy="69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35" y="8487"/>
              <a:ext cx="2825" cy="16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Text Box 318"/>
            <p:cNvSpPr txBox="1">
              <a:spLocks noChangeArrowheads="1"/>
            </p:cNvSpPr>
            <p:nvPr/>
          </p:nvSpPr>
          <p:spPr bwMode="auto">
            <a:xfrm>
              <a:off x="9171" y="8886"/>
              <a:ext cx="2907" cy="1311"/>
            </a:xfrm>
            <a:prstGeom prst="rect">
              <a:avLst/>
            </a:prstGeom>
            <a:solidFill>
              <a:srgbClr val="FFFFFF">
                <a:alpha val="0"/>
              </a:srgbClr>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r>
                <a:rPr lang="en-GB" sz="1600" b="1">
                  <a:solidFill>
                    <a:srgbClr val="FF0000"/>
                  </a:solidFill>
                  <a:latin typeface="Arial"/>
                  <a:ea typeface="Times New Roman"/>
                </a:rPr>
                <a:t>DISPERSION CURVES FOR DIAMOND</a:t>
              </a:r>
              <a:endParaRPr lang="en-GB" sz="1200">
                <a:latin typeface="Times New Roman"/>
                <a:ea typeface="Times New Roman"/>
              </a:endParaRPr>
            </a:p>
          </p:txBody>
        </p:sp>
      </p:grpSp>
      <p:sp>
        <p:nvSpPr>
          <p:cNvPr id="7" name="TextBox 6"/>
          <p:cNvSpPr txBox="1"/>
          <p:nvPr/>
        </p:nvSpPr>
        <p:spPr>
          <a:xfrm>
            <a:off x="595450" y="336766"/>
            <a:ext cx="6177560" cy="3416320"/>
          </a:xfrm>
          <a:prstGeom prst="rect">
            <a:avLst/>
          </a:prstGeom>
          <a:noFill/>
        </p:spPr>
        <p:txBody>
          <a:bodyPr wrap="square" rtlCol="0">
            <a:spAutoFit/>
          </a:bodyPr>
          <a:lstStyle/>
          <a:p>
            <a:r>
              <a:rPr lang="en-GB" sz="2400" dirty="0"/>
              <a:t>Phonon dispersion curves</a:t>
            </a:r>
          </a:p>
          <a:p>
            <a:r>
              <a:rPr lang="en-GB" sz="2400" dirty="0"/>
              <a:t> </a:t>
            </a:r>
          </a:p>
          <a:p>
            <a:r>
              <a:rPr lang="en-GB" sz="2400" dirty="0"/>
              <a:t>The direction of motion of the atoms compared to the wavevector can be LONGITUDINAL or TRANSVERSE and atoms  within a unit cell can vibrate in phase (ACOUSTIC mode) or out of phase (OPTICAL mode) with each other. Modes are denoted as LA, TA, LO, TO. </a:t>
            </a:r>
          </a:p>
          <a:p>
            <a:r>
              <a:rPr lang="en-GB" sz="2400" dirty="0"/>
              <a:t> </a:t>
            </a:r>
            <a:endParaRPr lang="en-US" sz="2400" dirty="0"/>
          </a:p>
        </p:txBody>
      </p:sp>
      <p:grpSp>
        <p:nvGrpSpPr>
          <p:cNvPr id="10" name="Group 9"/>
          <p:cNvGrpSpPr/>
          <p:nvPr/>
        </p:nvGrpSpPr>
        <p:grpSpPr>
          <a:xfrm>
            <a:off x="621073" y="3254870"/>
            <a:ext cx="6185929" cy="3416320"/>
            <a:chOff x="-521927" y="3410366"/>
            <a:chExt cx="6185929" cy="3416320"/>
          </a:xfrm>
        </p:grpSpPr>
        <p:sp>
          <p:nvSpPr>
            <p:cNvPr id="9" name="TextBox 8"/>
            <p:cNvSpPr txBox="1"/>
            <p:nvPr/>
          </p:nvSpPr>
          <p:spPr>
            <a:xfrm>
              <a:off x="-521927" y="3410366"/>
              <a:ext cx="6185929" cy="3416320"/>
            </a:xfrm>
            <a:prstGeom prst="rect">
              <a:avLst/>
            </a:prstGeom>
            <a:noFill/>
          </p:spPr>
          <p:txBody>
            <a:bodyPr wrap="square" rtlCol="0">
              <a:spAutoFit/>
            </a:bodyPr>
            <a:lstStyle/>
            <a:p>
              <a:endParaRPr lang="en-GB" sz="2400" dirty="0"/>
            </a:p>
            <a:p>
              <a:r>
                <a:rPr lang="en-GB" sz="2400" dirty="0"/>
                <a:t>In diamond the LO and TO phonons have</a:t>
              </a:r>
            </a:p>
            <a:p>
              <a:r>
                <a:rPr lang="en-GB" sz="2400" dirty="0"/>
                <a:t>the same energy at q=0; need polar bonds</a:t>
              </a:r>
            </a:p>
            <a:p>
              <a:r>
                <a:rPr lang="en-GB" sz="2400" dirty="0"/>
                <a:t>to remove the degeneracy. For the </a:t>
              </a:r>
              <a:r>
                <a:rPr lang="en-GB" sz="2400" b="1" dirty="0"/>
                <a:t>acoustic</a:t>
              </a:r>
              <a:r>
                <a:rPr lang="en-GB" sz="2400" dirty="0"/>
                <a:t> branch at small wavevectors the dispersion curve is linear:</a:t>
              </a:r>
            </a:p>
            <a:p>
              <a:endParaRPr lang="en-GB" sz="2400" dirty="0"/>
            </a:p>
            <a:p>
              <a:r>
                <a:rPr lang="en-GB" sz="2400" dirty="0"/>
                <a:t>where </a:t>
              </a:r>
              <a:r>
                <a:rPr lang="en-GB" sz="2400" dirty="0" err="1"/>
                <a:t>v</a:t>
              </a:r>
              <a:r>
                <a:rPr lang="en-GB" sz="2400" baseline="-25000" dirty="0" err="1"/>
                <a:t>s</a:t>
              </a:r>
              <a:r>
                <a:rPr lang="en-GB" sz="2400" dirty="0"/>
                <a:t> is the velocity of sound.</a:t>
              </a:r>
              <a:endParaRPr lang="en-US" sz="2400" dirty="0"/>
            </a:p>
            <a:p>
              <a:endParaRPr lang="en-US" sz="2400" dirty="0"/>
            </a:p>
          </p:txBody>
        </p:sp>
        <p:graphicFrame>
          <p:nvGraphicFramePr>
            <p:cNvPr id="8" name="Object 7"/>
            <p:cNvGraphicFramePr>
              <a:graphicFrameLocks noChangeAspect="1"/>
            </p:cNvGraphicFramePr>
            <p:nvPr>
              <p:extLst>
                <p:ext uri="{D42A27DB-BD31-4B8C-83A1-F6EECF244321}">
                  <p14:modId xmlns:p14="http://schemas.microsoft.com/office/powerpoint/2010/main" val="125602612"/>
                </p:ext>
              </p:extLst>
            </p:nvPr>
          </p:nvGraphicFramePr>
          <p:xfrm>
            <a:off x="1732613" y="5573152"/>
            <a:ext cx="952500" cy="355600"/>
          </p:xfrm>
          <a:graphic>
            <a:graphicData uri="http://schemas.openxmlformats.org/presentationml/2006/ole">
              <mc:AlternateContent xmlns:mc="http://schemas.openxmlformats.org/markup-compatibility/2006">
                <mc:Choice xmlns:v="urn:schemas-microsoft-com:vml" Requires="v">
                  <p:oleObj name="Equation" r:id="rId4" imgW="952500" imgH="355600" progId="Equation.DSMT4">
                    <p:embed/>
                  </p:oleObj>
                </mc:Choice>
                <mc:Fallback>
                  <p:oleObj name="Equation" r:id="rId4" imgW="952500" imgH="355600" progId="Equation.DSMT4">
                    <p:embed/>
                    <p:pic>
                      <p:nvPicPr>
                        <p:cNvPr id="8" name="Object 7"/>
                        <p:cNvPicPr/>
                        <p:nvPr/>
                      </p:nvPicPr>
                      <p:blipFill>
                        <a:blip r:embed="rId5"/>
                        <a:stretch>
                          <a:fillRect/>
                        </a:stretch>
                      </p:blipFill>
                      <p:spPr>
                        <a:xfrm>
                          <a:off x="1732613" y="5573152"/>
                          <a:ext cx="952500" cy="355600"/>
                        </a:xfrm>
                        <a:prstGeom prst="rect">
                          <a:avLst/>
                        </a:prstGeom>
                      </p:spPr>
                    </p:pic>
                  </p:oleObj>
                </mc:Fallback>
              </mc:AlternateContent>
            </a:graphicData>
          </a:graphic>
        </p:graphicFrame>
      </p:grpSp>
      <p:sp>
        <p:nvSpPr>
          <p:cNvPr id="11" name="TextBox 10">
            <a:extLst>
              <a:ext uri="{FF2B5EF4-FFF2-40B4-BE49-F238E27FC236}">
                <a16:creationId xmlns:a16="http://schemas.microsoft.com/office/drawing/2014/main" id="{2044F0A0-8C99-238C-14B2-C5CA73922FD3}"/>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12539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88202" y="1186663"/>
            <a:ext cx="3686518" cy="34414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Text Box 325"/>
          <p:cNvSpPr txBox="1">
            <a:spLocks noChangeArrowheads="1"/>
          </p:cNvSpPr>
          <p:nvPr/>
        </p:nvSpPr>
        <p:spPr bwMode="auto">
          <a:xfrm>
            <a:off x="7544403" y="4727988"/>
            <a:ext cx="4052355" cy="1067089"/>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r>
              <a:rPr lang="en-GB" sz="2000" dirty="0">
                <a:latin typeface="Arial"/>
                <a:ea typeface="Times New Roman"/>
              </a:rPr>
              <a:t>Dispersion of photon mode (</a:t>
            </a:r>
            <a:r>
              <a:rPr lang="en-GB" sz="2000" i="1" dirty="0">
                <a:latin typeface="Arial"/>
                <a:ea typeface="Times New Roman"/>
              </a:rPr>
              <a:t>exaggerated slope</a:t>
            </a:r>
            <a:r>
              <a:rPr lang="en-GB" sz="2000" dirty="0">
                <a:latin typeface="Arial"/>
                <a:ea typeface="Times New Roman"/>
              </a:rPr>
              <a:t>) compared to vibrational dispersion curves. </a:t>
            </a:r>
          </a:p>
          <a:p>
            <a:r>
              <a:rPr lang="en-GB" sz="2000" i="1" dirty="0">
                <a:latin typeface="Arial"/>
                <a:ea typeface="Times New Roman"/>
              </a:rPr>
              <a:t>Fox, fig 10.2</a:t>
            </a:r>
            <a:r>
              <a:rPr lang="en-GB" sz="2000" dirty="0">
                <a:latin typeface="Arial"/>
                <a:ea typeface="Times New Roman"/>
              </a:rPr>
              <a:t>  </a:t>
            </a:r>
            <a:endParaRPr lang="en-GB" sz="2000" dirty="0">
              <a:latin typeface="Times New Roman"/>
              <a:ea typeface="Times New Roman"/>
            </a:endParaRPr>
          </a:p>
        </p:txBody>
      </p:sp>
      <p:sp>
        <p:nvSpPr>
          <p:cNvPr id="11" name="TextBox 10"/>
          <p:cNvSpPr txBox="1"/>
          <p:nvPr/>
        </p:nvSpPr>
        <p:spPr>
          <a:xfrm>
            <a:off x="595241" y="336769"/>
            <a:ext cx="6010798" cy="6278642"/>
          </a:xfrm>
          <a:prstGeom prst="rect">
            <a:avLst/>
          </a:prstGeom>
          <a:noFill/>
        </p:spPr>
        <p:txBody>
          <a:bodyPr wrap="square" rtlCol="0">
            <a:spAutoFit/>
          </a:bodyPr>
          <a:lstStyle/>
          <a:p>
            <a:r>
              <a:rPr lang="en-GB" sz="2400" dirty="0"/>
              <a:t>Infra-red active phonons</a:t>
            </a:r>
          </a:p>
          <a:p>
            <a:r>
              <a:rPr lang="en-GB" sz="2400" dirty="0"/>
              <a:t> </a:t>
            </a:r>
          </a:p>
          <a:p>
            <a:r>
              <a:rPr lang="en-GB" sz="2400" dirty="0"/>
              <a:t>In an ionic solid positively charged atoms move in opposite direction to negatively charged ones in an optical mode, i.e. there is an oscillating dipole that can couple to an EM wave if the phonon is transverse. </a:t>
            </a:r>
            <a:r>
              <a:rPr lang="en-GB" sz="2400" b="1" dirty="0">
                <a:solidFill>
                  <a:srgbClr val="FF0000"/>
                </a:solidFill>
              </a:rPr>
              <a:t>Polar TO phonons are said to be </a:t>
            </a:r>
            <a:r>
              <a:rPr lang="en-GB" sz="2400" dirty="0">
                <a:solidFill>
                  <a:srgbClr val="FF0000"/>
                </a:solidFill>
              </a:rPr>
              <a:t>“</a:t>
            </a:r>
            <a:r>
              <a:rPr lang="en-GB" sz="2400" b="1" i="1" dirty="0">
                <a:solidFill>
                  <a:srgbClr val="FF0000"/>
                </a:solidFill>
              </a:rPr>
              <a:t>IR active</a:t>
            </a:r>
            <a:r>
              <a:rPr lang="en-GB" sz="2400" dirty="0">
                <a:solidFill>
                  <a:srgbClr val="FF0000"/>
                </a:solidFill>
              </a:rPr>
              <a:t>”</a:t>
            </a:r>
          </a:p>
          <a:p>
            <a:endParaRPr lang="en-GB" sz="2400" dirty="0"/>
          </a:p>
          <a:p>
            <a:r>
              <a:rPr lang="en-GB" sz="2400" dirty="0"/>
              <a:t>EM  wave and vibrational wave must have the same frequency and momentum to couple.</a:t>
            </a:r>
          </a:p>
          <a:p>
            <a:r>
              <a:rPr lang="en-GB" sz="2400" dirty="0"/>
              <a:t> </a:t>
            </a:r>
          </a:p>
          <a:p>
            <a:r>
              <a:rPr lang="en-GB" sz="2400" dirty="0"/>
              <a:t>The dispersion curves shows that this is only possible directly for the </a:t>
            </a:r>
            <a:r>
              <a:rPr lang="en-GB" sz="2400" b="1" dirty="0"/>
              <a:t>optical</a:t>
            </a:r>
            <a:r>
              <a:rPr lang="en-GB" sz="2400" dirty="0"/>
              <a:t> branch at wavevectors q ~0 (because                           ).</a:t>
            </a:r>
          </a:p>
          <a:p>
            <a:r>
              <a:rPr lang="en-GB" sz="2400" dirty="0"/>
              <a:t> </a:t>
            </a:r>
          </a:p>
          <a:p>
            <a:endParaRPr lang="en-US" dirty="0"/>
          </a:p>
        </p:txBody>
      </p:sp>
      <p:graphicFrame>
        <p:nvGraphicFramePr>
          <p:cNvPr id="2" name="Object 1"/>
          <p:cNvGraphicFramePr>
            <a:graphicFrameLocks noChangeAspect="1"/>
          </p:cNvGraphicFramePr>
          <p:nvPr>
            <p:extLst>
              <p:ext uri="{D42A27DB-BD31-4B8C-83A1-F6EECF244321}">
                <p14:modId xmlns:p14="http://schemas.microsoft.com/office/powerpoint/2010/main" val="1092416406"/>
              </p:ext>
            </p:extLst>
          </p:nvPr>
        </p:nvGraphicFramePr>
        <p:xfrm>
          <a:off x="4053103" y="5521159"/>
          <a:ext cx="1790700" cy="342900"/>
        </p:xfrm>
        <a:graphic>
          <a:graphicData uri="http://schemas.openxmlformats.org/presentationml/2006/ole">
            <mc:AlternateContent xmlns:mc="http://schemas.openxmlformats.org/markup-compatibility/2006">
              <mc:Choice xmlns:v="urn:schemas-microsoft-com:vml" Requires="v">
                <p:oleObj name="Equation" r:id="rId3" imgW="1790700" imgH="342900" progId="Equation.DSMT4">
                  <p:embed/>
                </p:oleObj>
              </mc:Choice>
              <mc:Fallback>
                <p:oleObj name="Equation" r:id="rId3" imgW="1790700" imgH="342900" progId="Equation.DSMT4">
                  <p:embed/>
                  <p:pic>
                    <p:nvPicPr>
                      <p:cNvPr id="2" name="Object 1"/>
                      <p:cNvPicPr/>
                      <p:nvPr/>
                    </p:nvPicPr>
                    <p:blipFill>
                      <a:blip r:embed="rId4"/>
                      <a:stretch>
                        <a:fillRect/>
                      </a:stretch>
                    </p:blipFill>
                    <p:spPr>
                      <a:xfrm>
                        <a:off x="4053103" y="5521159"/>
                        <a:ext cx="1790700" cy="342900"/>
                      </a:xfrm>
                      <a:prstGeom prst="rect">
                        <a:avLst/>
                      </a:prstGeom>
                    </p:spPr>
                  </p:pic>
                </p:oleObj>
              </mc:Fallback>
            </mc:AlternateContent>
          </a:graphicData>
        </a:graphic>
      </p:graphicFrame>
      <p:sp>
        <p:nvSpPr>
          <p:cNvPr id="3" name="TextBox 2">
            <a:extLst>
              <a:ext uri="{FF2B5EF4-FFF2-40B4-BE49-F238E27FC236}">
                <a16:creationId xmlns:a16="http://schemas.microsoft.com/office/drawing/2014/main" id="{5B4E72F7-4105-A8B0-B3F3-62D1B8AC95A2}"/>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3443600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5399" y="1273579"/>
            <a:ext cx="9976385" cy="461665"/>
          </a:xfrm>
          <a:prstGeom prst="rect">
            <a:avLst/>
          </a:prstGeom>
          <a:noFill/>
        </p:spPr>
        <p:txBody>
          <a:bodyPr wrap="none" rtlCol="0">
            <a:spAutoFit/>
          </a:bodyPr>
          <a:lstStyle/>
          <a:p>
            <a:r>
              <a:rPr lang="en-US" sz="2400" dirty="0"/>
              <a:t>Equations of motion for + and – ions in optical field </a:t>
            </a:r>
            <a:r>
              <a:rPr lang="en-US" sz="2400" i="1" dirty="0"/>
              <a:t>E(t)</a:t>
            </a:r>
            <a:r>
              <a:rPr lang="en-US" sz="2400" dirty="0"/>
              <a:t>: need 2 equations now.</a:t>
            </a:r>
          </a:p>
        </p:txBody>
      </p:sp>
      <p:graphicFrame>
        <p:nvGraphicFramePr>
          <p:cNvPr id="5" name="Object 4"/>
          <p:cNvGraphicFramePr>
            <a:graphicFrameLocks noChangeAspect="1"/>
          </p:cNvGraphicFramePr>
          <p:nvPr>
            <p:extLst>
              <p:ext uri="{D42A27DB-BD31-4B8C-83A1-F6EECF244321}">
                <p14:modId xmlns:p14="http://schemas.microsoft.com/office/powerpoint/2010/main" val="2700736999"/>
              </p:ext>
            </p:extLst>
          </p:nvPr>
        </p:nvGraphicFramePr>
        <p:xfrm>
          <a:off x="672231" y="1735241"/>
          <a:ext cx="8432800" cy="762000"/>
        </p:xfrm>
        <a:graphic>
          <a:graphicData uri="http://schemas.openxmlformats.org/presentationml/2006/ole">
            <mc:AlternateContent xmlns:mc="http://schemas.openxmlformats.org/markup-compatibility/2006">
              <mc:Choice xmlns:v="urn:schemas-microsoft-com:vml" Requires="v">
                <p:oleObj name="Equation" r:id="rId2" imgW="8432800" imgH="762000" progId="Equation.DSMT4">
                  <p:embed/>
                </p:oleObj>
              </mc:Choice>
              <mc:Fallback>
                <p:oleObj name="Equation" r:id="rId2" imgW="8432800" imgH="762000" progId="Equation.DSMT4">
                  <p:embed/>
                  <p:pic>
                    <p:nvPicPr>
                      <p:cNvPr id="5" name="Object 4"/>
                      <p:cNvPicPr/>
                      <p:nvPr/>
                    </p:nvPicPr>
                    <p:blipFill>
                      <a:blip r:embed="rId3"/>
                      <a:stretch>
                        <a:fillRect/>
                      </a:stretch>
                    </p:blipFill>
                    <p:spPr>
                      <a:xfrm>
                        <a:off x="672231" y="1735241"/>
                        <a:ext cx="8432800" cy="762000"/>
                      </a:xfrm>
                      <a:prstGeom prst="rect">
                        <a:avLst/>
                      </a:prstGeom>
                    </p:spPr>
                  </p:pic>
                </p:oleObj>
              </mc:Fallback>
            </mc:AlternateContent>
          </a:graphicData>
        </a:graphic>
      </p:graphicFrame>
      <p:sp>
        <p:nvSpPr>
          <p:cNvPr id="13" name="TextBox 12"/>
          <p:cNvSpPr txBox="1"/>
          <p:nvPr/>
        </p:nvSpPr>
        <p:spPr>
          <a:xfrm>
            <a:off x="601208" y="2799487"/>
            <a:ext cx="8427169" cy="1569660"/>
          </a:xfrm>
          <a:prstGeom prst="rect">
            <a:avLst/>
          </a:prstGeom>
          <a:noFill/>
        </p:spPr>
        <p:txBody>
          <a:bodyPr wrap="square" rtlCol="0">
            <a:spAutoFit/>
          </a:bodyPr>
          <a:lstStyle/>
          <a:p>
            <a:r>
              <a:rPr lang="en-US" sz="2400" i="1" dirty="0"/>
              <a:t>Q</a:t>
            </a:r>
            <a:r>
              <a:rPr lang="en-US" sz="2400" dirty="0"/>
              <a:t> is effective ion charge,  </a:t>
            </a:r>
            <a:r>
              <a:rPr lang="en-US" sz="2400" i="1" dirty="0"/>
              <a:t>K</a:t>
            </a:r>
            <a:r>
              <a:rPr lang="en-US" sz="2400" dirty="0"/>
              <a:t> is restoring force constant.</a:t>
            </a:r>
          </a:p>
          <a:p>
            <a:endParaRPr lang="en-US" sz="2400" dirty="0"/>
          </a:p>
          <a:p>
            <a:endParaRPr lang="en-US" sz="2400" dirty="0"/>
          </a:p>
          <a:p>
            <a:endParaRPr lang="en-US" sz="2400" dirty="0"/>
          </a:p>
        </p:txBody>
      </p:sp>
      <p:sp>
        <p:nvSpPr>
          <p:cNvPr id="3" name="TextBox 2"/>
          <p:cNvSpPr txBox="1"/>
          <p:nvPr/>
        </p:nvSpPr>
        <p:spPr>
          <a:xfrm>
            <a:off x="585128" y="339559"/>
            <a:ext cx="6583662" cy="461665"/>
          </a:xfrm>
          <a:prstGeom prst="rect">
            <a:avLst/>
          </a:prstGeom>
          <a:noFill/>
        </p:spPr>
        <p:txBody>
          <a:bodyPr wrap="none" rtlCol="0">
            <a:spAutoFit/>
          </a:bodyPr>
          <a:lstStyle/>
          <a:p>
            <a:r>
              <a:rPr lang="en-US" sz="2400" dirty="0"/>
              <a:t>Lorentz oscillator model of driven lattice vibrations </a:t>
            </a:r>
          </a:p>
        </p:txBody>
      </p:sp>
      <p:grpSp>
        <p:nvGrpSpPr>
          <p:cNvPr id="8" name="Group 7"/>
          <p:cNvGrpSpPr/>
          <p:nvPr/>
        </p:nvGrpSpPr>
        <p:grpSpPr>
          <a:xfrm>
            <a:off x="601207" y="3550481"/>
            <a:ext cx="8468634" cy="2644574"/>
            <a:chOff x="736600" y="3550481"/>
            <a:chExt cx="8468634" cy="2644574"/>
          </a:xfrm>
        </p:grpSpPr>
        <p:graphicFrame>
          <p:nvGraphicFramePr>
            <p:cNvPr id="6" name="Object 5"/>
            <p:cNvGraphicFramePr>
              <a:graphicFrameLocks noChangeAspect="1"/>
            </p:cNvGraphicFramePr>
            <p:nvPr/>
          </p:nvGraphicFramePr>
          <p:xfrm>
            <a:off x="1993901" y="4420671"/>
            <a:ext cx="4707473" cy="936293"/>
          </p:xfrm>
          <a:graphic>
            <a:graphicData uri="http://schemas.openxmlformats.org/presentationml/2006/ole">
              <mc:AlternateContent xmlns:mc="http://schemas.openxmlformats.org/markup-compatibility/2006">
                <mc:Choice xmlns:v="urn:schemas-microsoft-com:vml" Requires="v">
                  <p:oleObj name="Equation" r:id="rId4" imgW="2298700" imgH="457200" progId="Equation.DSMT4">
                    <p:embed/>
                  </p:oleObj>
                </mc:Choice>
                <mc:Fallback>
                  <p:oleObj name="Equation" r:id="rId4" imgW="2298700" imgH="457200" progId="Equation.DSMT4">
                    <p:embed/>
                    <p:pic>
                      <p:nvPicPr>
                        <p:cNvPr id="6" name="Object 5"/>
                        <p:cNvPicPr/>
                        <p:nvPr/>
                      </p:nvPicPr>
                      <p:blipFill>
                        <a:blip r:embed="rId5"/>
                        <a:stretch>
                          <a:fillRect/>
                        </a:stretch>
                      </p:blipFill>
                      <p:spPr>
                        <a:xfrm>
                          <a:off x="1993901" y="4420671"/>
                          <a:ext cx="4707473" cy="936293"/>
                        </a:xfrm>
                        <a:prstGeom prst="rect">
                          <a:avLst/>
                        </a:prstGeom>
                      </p:spPr>
                    </p:pic>
                  </p:oleObj>
                </mc:Fallback>
              </mc:AlternateContent>
            </a:graphicData>
          </a:graphic>
        </p:graphicFrame>
        <p:sp>
          <p:nvSpPr>
            <p:cNvPr id="14" name="TextBox 13"/>
            <p:cNvSpPr txBox="1"/>
            <p:nvPr/>
          </p:nvSpPr>
          <p:spPr>
            <a:xfrm>
              <a:off x="4300597" y="5733390"/>
              <a:ext cx="3261599" cy="461665"/>
            </a:xfrm>
            <a:prstGeom prst="rect">
              <a:avLst/>
            </a:prstGeom>
            <a:noFill/>
          </p:spPr>
          <p:txBody>
            <a:bodyPr wrap="none" rtlCol="0">
              <a:spAutoFit/>
            </a:bodyPr>
            <a:lstStyle/>
            <a:p>
              <a:r>
                <a:rPr lang="en-US" sz="2400" dirty="0"/>
                <a:t> is the reduced ion mass </a:t>
              </a:r>
            </a:p>
          </p:txBody>
        </p:sp>
        <p:graphicFrame>
          <p:nvGraphicFramePr>
            <p:cNvPr id="15" name="Object 14"/>
            <p:cNvGraphicFramePr>
              <a:graphicFrameLocks noChangeAspect="1"/>
            </p:cNvGraphicFramePr>
            <p:nvPr/>
          </p:nvGraphicFramePr>
          <p:xfrm>
            <a:off x="1289049" y="5680075"/>
            <a:ext cx="2819400" cy="514350"/>
          </p:xfrm>
          <a:graphic>
            <a:graphicData uri="http://schemas.openxmlformats.org/presentationml/2006/ole">
              <mc:AlternateContent xmlns:mc="http://schemas.openxmlformats.org/markup-compatibility/2006">
                <mc:Choice xmlns:v="urn:schemas-microsoft-com:vml" Requires="v">
                  <p:oleObj name="Equation" r:id="rId6" imgW="1320800" imgH="241300" progId="Equation.DSMT4">
                    <p:embed/>
                  </p:oleObj>
                </mc:Choice>
                <mc:Fallback>
                  <p:oleObj name="Equation" r:id="rId6" imgW="1320800" imgH="241300" progId="Equation.DSMT4">
                    <p:embed/>
                    <p:pic>
                      <p:nvPicPr>
                        <p:cNvPr id="15" name="Object 14"/>
                        <p:cNvPicPr/>
                        <p:nvPr/>
                      </p:nvPicPr>
                      <p:blipFill>
                        <a:blip r:embed="rId7"/>
                        <a:stretch>
                          <a:fillRect/>
                        </a:stretch>
                      </p:blipFill>
                      <p:spPr>
                        <a:xfrm>
                          <a:off x="1289049" y="5680075"/>
                          <a:ext cx="2819400" cy="514350"/>
                        </a:xfrm>
                        <a:prstGeom prst="rect">
                          <a:avLst/>
                        </a:prstGeom>
                      </p:spPr>
                    </p:pic>
                  </p:oleObj>
                </mc:Fallback>
              </mc:AlternateContent>
            </a:graphicData>
          </a:graphic>
        </p:graphicFrame>
        <p:sp>
          <p:nvSpPr>
            <p:cNvPr id="2" name="TextBox 1"/>
            <p:cNvSpPr txBox="1"/>
            <p:nvPr/>
          </p:nvSpPr>
          <p:spPr>
            <a:xfrm>
              <a:off x="736600" y="3550481"/>
              <a:ext cx="8468634" cy="1200328"/>
            </a:xfrm>
            <a:prstGeom prst="rect">
              <a:avLst/>
            </a:prstGeom>
            <a:noFill/>
          </p:spPr>
          <p:txBody>
            <a:bodyPr wrap="none" rtlCol="0">
              <a:spAutoFit/>
            </a:bodyPr>
            <a:lstStyle/>
            <a:p>
              <a:r>
                <a:rPr lang="en-GB" sz="2400" dirty="0"/>
                <a:t>Dividing each equation by the relevant mass and subtracting them</a:t>
              </a:r>
            </a:p>
            <a:p>
              <a:r>
                <a:rPr lang="en-GB" sz="2400" dirty="0"/>
                <a:t>from each other, we get</a:t>
              </a:r>
            </a:p>
            <a:p>
              <a:endParaRPr lang="en-US" sz="2400" dirty="0"/>
            </a:p>
          </p:txBody>
        </p:sp>
      </p:grpSp>
      <p:sp>
        <p:nvSpPr>
          <p:cNvPr id="7" name="TextBox 6">
            <a:extLst>
              <a:ext uri="{FF2B5EF4-FFF2-40B4-BE49-F238E27FC236}">
                <a16:creationId xmlns:a16="http://schemas.microsoft.com/office/drawing/2014/main" id="{DA6FA478-78BF-7E3A-5BBB-1A51A520E41A}"/>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1679623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84534" y="514073"/>
            <a:ext cx="8774198" cy="2308324"/>
          </a:xfrm>
          <a:prstGeom prst="rect">
            <a:avLst/>
          </a:prstGeom>
          <a:noFill/>
        </p:spPr>
        <p:txBody>
          <a:bodyPr wrap="square" rtlCol="0">
            <a:spAutoFit/>
          </a:bodyPr>
          <a:lstStyle/>
          <a:p>
            <a:r>
              <a:rPr lang="en-GB" sz="2400" dirty="0"/>
              <a:t>Now change to use  coordinate                         and introduce phonon damping constant     (inverse of phonon lifetime of  ~1-10 </a:t>
            </a:r>
            <a:r>
              <a:rPr lang="en-GB" sz="2400" dirty="0" err="1"/>
              <a:t>ps</a:t>
            </a:r>
            <a:r>
              <a:rPr lang="en-GB" sz="2400" dirty="0"/>
              <a:t>, caused by phonon-phonon scattering associated with </a:t>
            </a:r>
            <a:r>
              <a:rPr lang="en-GB" sz="2400" dirty="0" err="1"/>
              <a:t>anharmonicity</a:t>
            </a:r>
            <a:r>
              <a:rPr lang="en-GB" sz="2400" dirty="0"/>
              <a:t> of lattice vibrations).</a:t>
            </a:r>
          </a:p>
          <a:p>
            <a:endParaRPr lang="en-GB" sz="2400" dirty="0"/>
          </a:p>
          <a:p>
            <a:endParaRPr lang="en-US" sz="2400" dirty="0"/>
          </a:p>
        </p:txBody>
      </p:sp>
      <p:graphicFrame>
        <p:nvGraphicFramePr>
          <p:cNvPr id="5" name="Object 4"/>
          <p:cNvGraphicFramePr>
            <a:graphicFrameLocks noChangeAspect="1"/>
          </p:cNvGraphicFramePr>
          <p:nvPr>
            <p:extLst>
              <p:ext uri="{D42A27DB-BD31-4B8C-83A1-F6EECF244321}">
                <p14:modId xmlns:p14="http://schemas.microsoft.com/office/powerpoint/2010/main" val="1602920703"/>
              </p:ext>
            </p:extLst>
          </p:nvPr>
        </p:nvGraphicFramePr>
        <p:xfrm>
          <a:off x="4665559" y="487440"/>
          <a:ext cx="1495724" cy="526273"/>
        </p:xfrm>
        <a:graphic>
          <a:graphicData uri="http://schemas.openxmlformats.org/presentationml/2006/ole">
            <mc:AlternateContent xmlns:mc="http://schemas.openxmlformats.org/markup-compatibility/2006">
              <mc:Choice xmlns:v="urn:schemas-microsoft-com:vml" Requires="v">
                <p:oleObj name="Equation" r:id="rId2" imgW="685800" imgH="241300" progId="Equation.DSMT4">
                  <p:embed/>
                </p:oleObj>
              </mc:Choice>
              <mc:Fallback>
                <p:oleObj name="Equation" r:id="rId2" imgW="685800" imgH="241300" progId="Equation.DSMT4">
                  <p:embed/>
                  <p:pic>
                    <p:nvPicPr>
                      <p:cNvPr id="5" name="Object 4"/>
                      <p:cNvPicPr/>
                      <p:nvPr/>
                    </p:nvPicPr>
                    <p:blipFill>
                      <a:blip r:embed="rId3"/>
                      <a:stretch>
                        <a:fillRect/>
                      </a:stretch>
                    </p:blipFill>
                    <p:spPr>
                      <a:xfrm>
                        <a:off x="4665559" y="487440"/>
                        <a:ext cx="1495724" cy="526273"/>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3257879694"/>
              </p:ext>
            </p:extLst>
          </p:nvPr>
        </p:nvGraphicFramePr>
        <p:xfrm>
          <a:off x="5413421" y="2157413"/>
          <a:ext cx="2006601" cy="787400"/>
        </p:xfrm>
        <a:graphic>
          <a:graphicData uri="http://schemas.openxmlformats.org/presentationml/2006/ole">
            <mc:AlternateContent xmlns:mc="http://schemas.openxmlformats.org/markup-compatibility/2006">
              <mc:Choice xmlns:v="urn:schemas-microsoft-com:vml" Requires="v">
                <p:oleObj name="Equation" r:id="rId4" imgW="2006600" imgH="787400" progId="Equation.DSMT4">
                  <p:embed/>
                </p:oleObj>
              </mc:Choice>
              <mc:Fallback>
                <p:oleObj name="Equation" r:id="rId4" imgW="2006600" imgH="787400" progId="Equation.DSMT4">
                  <p:embed/>
                  <p:pic>
                    <p:nvPicPr>
                      <p:cNvPr id="6" name="Object 5"/>
                      <p:cNvPicPr/>
                      <p:nvPr/>
                    </p:nvPicPr>
                    <p:blipFill>
                      <a:blip r:embed="rId5"/>
                      <a:stretch>
                        <a:fillRect/>
                      </a:stretch>
                    </p:blipFill>
                    <p:spPr>
                      <a:xfrm>
                        <a:off x="5413421" y="2157413"/>
                        <a:ext cx="2006601" cy="787400"/>
                      </a:xfrm>
                      <a:prstGeom prst="rect">
                        <a:avLst/>
                      </a:prstGeom>
                    </p:spPr>
                  </p:pic>
                </p:oleObj>
              </mc:Fallback>
            </mc:AlternateContent>
          </a:graphicData>
        </a:graphic>
      </p:graphicFrame>
      <p:graphicFrame>
        <p:nvGraphicFramePr>
          <p:cNvPr id="7" name="Object 6"/>
          <p:cNvGraphicFramePr>
            <a:graphicFrameLocks noChangeAspect="1"/>
          </p:cNvGraphicFramePr>
          <p:nvPr>
            <p:extLst>
              <p:ext uri="{D42A27DB-BD31-4B8C-83A1-F6EECF244321}">
                <p14:modId xmlns:p14="http://schemas.microsoft.com/office/powerpoint/2010/main" val="3631543099"/>
              </p:ext>
            </p:extLst>
          </p:nvPr>
        </p:nvGraphicFramePr>
        <p:xfrm>
          <a:off x="2041698" y="2081074"/>
          <a:ext cx="3197193" cy="829651"/>
        </p:xfrm>
        <a:graphic>
          <a:graphicData uri="http://schemas.openxmlformats.org/presentationml/2006/ole">
            <mc:AlternateContent xmlns:mc="http://schemas.openxmlformats.org/markup-compatibility/2006">
              <mc:Choice xmlns:v="urn:schemas-microsoft-com:vml" Requires="v">
                <p:oleObj name="Equation" r:id="rId6" imgW="2006600" imgH="520700" progId="Equation.DSMT4">
                  <p:embed/>
                </p:oleObj>
              </mc:Choice>
              <mc:Fallback>
                <p:oleObj name="Equation" r:id="rId6" imgW="2006600" imgH="520700" progId="Equation.DSMT4">
                  <p:embed/>
                  <p:pic>
                    <p:nvPicPr>
                      <p:cNvPr id="7" name="Object 6"/>
                      <p:cNvPicPr/>
                      <p:nvPr/>
                    </p:nvPicPr>
                    <p:blipFill>
                      <a:blip r:embed="rId7"/>
                      <a:stretch>
                        <a:fillRect/>
                      </a:stretch>
                    </p:blipFill>
                    <p:spPr>
                      <a:xfrm>
                        <a:off x="2041698" y="2081074"/>
                        <a:ext cx="3197193" cy="829651"/>
                      </a:xfrm>
                      <a:prstGeom prst="rect">
                        <a:avLst/>
                      </a:prstGeom>
                    </p:spPr>
                  </p:pic>
                </p:oleObj>
              </mc:Fallback>
            </mc:AlternateContent>
          </a:graphicData>
        </a:graphic>
      </p:graphicFrame>
      <p:graphicFrame>
        <p:nvGraphicFramePr>
          <p:cNvPr id="10" name="Object 9"/>
          <p:cNvGraphicFramePr>
            <a:graphicFrameLocks noChangeAspect="1"/>
          </p:cNvGraphicFramePr>
          <p:nvPr>
            <p:extLst>
              <p:ext uri="{D42A27DB-BD31-4B8C-83A1-F6EECF244321}">
                <p14:modId xmlns:p14="http://schemas.microsoft.com/office/powerpoint/2010/main" val="1140773860"/>
              </p:ext>
            </p:extLst>
          </p:nvPr>
        </p:nvGraphicFramePr>
        <p:xfrm>
          <a:off x="2982958" y="969322"/>
          <a:ext cx="215900" cy="279400"/>
        </p:xfrm>
        <a:graphic>
          <a:graphicData uri="http://schemas.openxmlformats.org/presentationml/2006/ole">
            <mc:AlternateContent xmlns:mc="http://schemas.openxmlformats.org/markup-compatibility/2006">
              <mc:Choice xmlns:v="urn:schemas-microsoft-com:vml" Requires="v">
                <p:oleObj name="Equation" r:id="rId8" imgW="215900" imgH="279400" progId="Equation.DSMT4">
                  <p:embed/>
                </p:oleObj>
              </mc:Choice>
              <mc:Fallback>
                <p:oleObj name="Equation" r:id="rId8" imgW="215900" imgH="279400" progId="Equation.DSMT4">
                  <p:embed/>
                  <p:pic>
                    <p:nvPicPr>
                      <p:cNvPr id="10" name="Object 9"/>
                      <p:cNvPicPr/>
                      <p:nvPr/>
                    </p:nvPicPr>
                    <p:blipFill>
                      <a:blip r:embed="rId9"/>
                      <a:stretch>
                        <a:fillRect/>
                      </a:stretch>
                    </p:blipFill>
                    <p:spPr>
                      <a:xfrm>
                        <a:off x="2982958" y="969322"/>
                        <a:ext cx="215900" cy="279400"/>
                      </a:xfrm>
                      <a:prstGeom prst="rect">
                        <a:avLst/>
                      </a:prstGeom>
                    </p:spPr>
                  </p:pic>
                </p:oleObj>
              </mc:Fallback>
            </mc:AlternateContent>
          </a:graphicData>
        </a:graphic>
      </p:graphicFrame>
      <p:grpSp>
        <p:nvGrpSpPr>
          <p:cNvPr id="15" name="Group 14"/>
          <p:cNvGrpSpPr/>
          <p:nvPr/>
        </p:nvGrpSpPr>
        <p:grpSpPr>
          <a:xfrm>
            <a:off x="575420" y="3198400"/>
            <a:ext cx="9240501" cy="3489294"/>
            <a:chOff x="533253" y="3127376"/>
            <a:chExt cx="9240501" cy="3489294"/>
          </a:xfrm>
        </p:grpSpPr>
        <p:sp>
          <p:nvSpPr>
            <p:cNvPr id="3" name="Rectangle 2"/>
            <p:cNvSpPr/>
            <p:nvPr/>
          </p:nvSpPr>
          <p:spPr>
            <a:xfrm>
              <a:off x="2062114" y="4401808"/>
              <a:ext cx="6061402" cy="2214862"/>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aphicFrame>
          <p:nvGraphicFramePr>
            <p:cNvPr id="8" name="Object 7"/>
            <p:cNvGraphicFramePr>
              <a:graphicFrameLocks noChangeAspect="1"/>
            </p:cNvGraphicFramePr>
            <p:nvPr/>
          </p:nvGraphicFramePr>
          <p:xfrm>
            <a:off x="1560514" y="3127376"/>
            <a:ext cx="4737100" cy="838200"/>
          </p:xfrm>
          <a:graphic>
            <a:graphicData uri="http://schemas.openxmlformats.org/presentationml/2006/ole">
              <mc:AlternateContent xmlns:mc="http://schemas.openxmlformats.org/markup-compatibility/2006">
                <mc:Choice xmlns:v="urn:schemas-microsoft-com:vml" Requires="v">
                  <p:oleObj name="Equation" r:id="rId10" imgW="4737100" imgH="838200" progId="Equation.DSMT4">
                    <p:embed/>
                  </p:oleObj>
                </mc:Choice>
                <mc:Fallback>
                  <p:oleObj name="Equation" r:id="rId10" imgW="4737100" imgH="838200" progId="Equation.DSMT4">
                    <p:embed/>
                    <p:pic>
                      <p:nvPicPr>
                        <p:cNvPr id="8" name="Object 7"/>
                        <p:cNvPicPr/>
                        <p:nvPr/>
                      </p:nvPicPr>
                      <p:blipFill>
                        <a:blip r:embed="rId11"/>
                        <a:stretch>
                          <a:fillRect/>
                        </a:stretch>
                      </p:blipFill>
                      <p:spPr>
                        <a:xfrm>
                          <a:off x="1560514" y="3127376"/>
                          <a:ext cx="4737100" cy="838200"/>
                        </a:xfrm>
                        <a:prstGeom prst="rect">
                          <a:avLst/>
                        </a:prstGeom>
                      </p:spPr>
                    </p:pic>
                  </p:oleObj>
                </mc:Fallback>
              </mc:AlternateContent>
            </a:graphicData>
          </a:graphic>
        </p:graphicFrame>
        <p:graphicFrame>
          <p:nvGraphicFramePr>
            <p:cNvPr id="9" name="Object 8"/>
            <p:cNvGraphicFramePr>
              <a:graphicFrameLocks noChangeAspect="1"/>
            </p:cNvGraphicFramePr>
            <p:nvPr/>
          </p:nvGraphicFramePr>
          <p:xfrm>
            <a:off x="2559050" y="4395788"/>
            <a:ext cx="4851401" cy="850900"/>
          </p:xfrm>
          <a:graphic>
            <a:graphicData uri="http://schemas.openxmlformats.org/presentationml/2006/ole">
              <mc:AlternateContent xmlns:mc="http://schemas.openxmlformats.org/markup-compatibility/2006">
                <mc:Choice xmlns:v="urn:schemas-microsoft-com:vml" Requires="v">
                  <p:oleObj name="Equation" r:id="rId12" imgW="4851400" imgH="850900" progId="Equation.DSMT4">
                    <p:embed/>
                  </p:oleObj>
                </mc:Choice>
                <mc:Fallback>
                  <p:oleObj name="Equation" r:id="rId12" imgW="4851400" imgH="850900" progId="Equation.DSMT4">
                    <p:embed/>
                    <p:pic>
                      <p:nvPicPr>
                        <p:cNvPr id="9" name="Object 8"/>
                        <p:cNvPicPr/>
                        <p:nvPr/>
                      </p:nvPicPr>
                      <p:blipFill>
                        <a:blip r:embed="rId13"/>
                        <a:stretch>
                          <a:fillRect/>
                        </a:stretch>
                      </p:blipFill>
                      <p:spPr>
                        <a:xfrm>
                          <a:off x="2559050" y="4395788"/>
                          <a:ext cx="4851401" cy="850900"/>
                        </a:xfrm>
                        <a:prstGeom prst="rect">
                          <a:avLst/>
                        </a:prstGeom>
                      </p:spPr>
                    </p:pic>
                  </p:oleObj>
                </mc:Fallback>
              </mc:AlternateContent>
            </a:graphicData>
          </a:graphic>
        </p:graphicFrame>
        <p:sp>
          <p:nvSpPr>
            <p:cNvPr id="11" name="TextBox 10"/>
            <p:cNvSpPr txBox="1"/>
            <p:nvPr/>
          </p:nvSpPr>
          <p:spPr>
            <a:xfrm>
              <a:off x="565642" y="4603488"/>
              <a:ext cx="1554656" cy="461665"/>
            </a:xfrm>
            <a:prstGeom prst="rect">
              <a:avLst/>
            </a:prstGeom>
            <a:noFill/>
          </p:spPr>
          <p:txBody>
            <a:bodyPr wrap="none" rtlCol="0">
              <a:spAutoFit/>
            </a:bodyPr>
            <a:lstStyle/>
            <a:p>
              <a:r>
                <a:rPr lang="en-US" sz="2400" dirty="0"/>
                <a:t>Rewrite as </a:t>
              </a:r>
            </a:p>
          </p:txBody>
        </p:sp>
        <p:sp>
          <p:nvSpPr>
            <p:cNvPr id="12" name="TextBox 11"/>
            <p:cNvSpPr txBox="1"/>
            <p:nvPr/>
          </p:nvSpPr>
          <p:spPr>
            <a:xfrm>
              <a:off x="2414115" y="5558138"/>
              <a:ext cx="5492509" cy="461665"/>
            </a:xfrm>
            <a:prstGeom prst="rect">
              <a:avLst/>
            </a:prstGeom>
            <a:noFill/>
          </p:spPr>
          <p:txBody>
            <a:bodyPr wrap="none" rtlCol="0">
              <a:spAutoFit/>
            </a:bodyPr>
            <a:lstStyle/>
            <a:p>
              <a:r>
                <a:rPr lang="en-US" sz="2400" dirty="0"/>
                <a:t>high frequency (</a:t>
              </a:r>
              <a:r>
                <a:rPr lang="en-US" sz="2400" i="1" dirty="0" err="1"/>
                <a:t>ω</a:t>
              </a:r>
              <a:r>
                <a:rPr lang="en-US" sz="2400" dirty="0"/>
                <a:t>&gt;&gt;Ω</a:t>
              </a:r>
              <a:r>
                <a:rPr lang="en-US" sz="2400" baseline="-25000" dirty="0"/>
                <a:t>TO</a:t>
              </a:r>
              <a:r>
                <a:rPr lang="en-US" sz="2400" dirty="0"/>
                <a:t>)           static (</a:t>
              </a:r>
              <a:r>
                <a:rPr lang="en-US" sz="2400" i="1" dirty="0" err="1"/>
                <a:t>ω</a:t>
              </a:r>
              <a:r>
                <a:rPr lang="en-US" sz="2400" dirty="0"/>
                <a:t>=0) </a:t>
              </a:r>
            </a:p>
          </p:txBody>
        </p:sp>
        <p:cxnSp>
          <p:nvCxnSpPr>
            <p:cNvPr id="14" name="Straight Connector 13"/>
            <p:cNvCxnSpPr/>
            <p:nvPr/>
          </p:nvCxnSpPr>
          <p:spPr>
            <a:xfrm flipH="1" flipV="1">
              <a:off x="4565383" y="5094862"/>
              <a:ext cx="1630723" cy="636575"/>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p:nvCxnSpPr>
          <p:spPr>
            <a:xfrm>
              <a:off x="3797419" y="5080092"/>
              <a:ext cx="103380" cy="478044"/>
            </a:xfrm>
            <a:prstGeom prst="line">
              <a:avLst/>
            </a:prstGeom>
          </p:spPr>
          <p:style>
            <a:lnRef idx="2">
              <a:schemeClr val="accent1"/>
            </a:lnRef>
            <a:fillRef idx="0">
              <a:schemeClr val="accent1"/>
            </a:fillRef>
            <a:effectRef idx="1">
              <a:schemeClr val="accent1"/>
            </a:effectRef>
            <a:fontRef idx="minor">
              <a:schemeClr val="tx1"/>
            </a:fontRef>
          </p:style>
        </p:cxnSp>
        <p:graphicFrame>
          <p:nvGraphicFramePr>
            <p:cNvPr id="2" name="Object 1"/>
            <p:cNvGraphicFramePr>
              <a:graphicFrameLocks noChangeAspect="1"/>
            </p:cNvGraphicFramePr>
            <p:nvPr/>
          </p:nvGraphicFramePr>
          <p:xfrm>
            <a:off x="3394075" y="6051550"/>
            <a:ext cx="1320800" cy="355600"/>
          </p:xfrm>
          <a:graphic>
            <a:graphicData uri="http://schemas.openxmlformats.org/presentationml/2006/ole">
              <mc:AlternateContent xmlns:mc="http://schemas.openxmlformats.org/markup-compatibility/2006">
                <mc:Choice xmlns:v="urn:schemas-microsoft-com:vml" Requires="v">
                  <p:oleObj name="Equation" r:id="rId14" imgW="1320800" imgH="355600" progId="Equation.DSMT4">
                    <p:embed/>
                  </p:oleObj>
                </mc:Choice>
                <mc:Fallback>
                  <p:oleObj name="Equation" r:id="rId14" imgW="1320800" imgH="355600" progId="Equation.DSMT4">
                    <p:embed/>
                    <p:pic>
                      <p:nvPicPr>
                        <p:cNvPr id="2" name="Object 1"/>
                        <p:cNvPicPr/>
                        <p:nvPr/>
                      </p:nvPicPr>
                      <p:blipFill>
                        <a:blip r:embed="rId15"/>
                        <a:stretch>
                          <a:fillRect/>
                        </a:stretch>
                      </p:blipFill>
                      <p:spPr>
                        <a:xfrm>
                          <a:off x="3394075" y="6051550"/>
                          <a:ext cx="1320800" cy="355600"/>
                        </a:xfrm>
                        <a:prstGeom prst="rect">
                          <a:avLst/>
                        </a:prstGeom>
                      </p:spPr>
                    </p:pic>
                  </p:oleObj>
                </mc:Fallback>
              </mc:AlternateContent>
            </a:graphicData>
          </a:graphic>
        </p:graphicFrame>
        <p:sp>
          <p:nvSpPr>
            <p:cNvPr id="13" name="TextBox 12"/>
            <p:cNvSpPr txBox="1"/>
            <p:nvPr/>
          </p:nvSpPr>
          <p:spPr>
            <a:xfrm>
              <a:off x="6620647" y="3127551"/>
              <a:ext cx="3153107" cy="830997"/>
            </a:xfrm>
            <a:prstGeom prst="rect">
              <a:avLst/>
            </a:prstGeom>
            <a:noFill/>
          </p:spPr>
          <p:txBody>
            <a:bodyPr wrap="none" rtlCol="0">
              <a:spAutoFit/>
            </a:bodyPr>
            <a:lstStyle/>
            <a:p>
              <a:r>
                <a:rPr lang="en-US" sz="2400" dirty="0"/>
                <a:t>(using results of atomic </a:t>
              </a:r>
            </a:p>
            <a:p>
              <a:r>
                <a:rPr lang="en-US" sz="2400" dirty="0"/>
                <a:t>oscillator model)</a:t>
              </a:r>
            </a:p>
          </p:txBody>
        </p:sp>
        <p:sp>
          <p:nvSpPr>
            <p:cNvPr id="17" name="TextBox 16"/>
            <p:cNvSpPr txBox="1"/>
            <p:nvPr/>
          </p:nvSpPr>
          <p:spPr>
            <a:xfrm>
              <a:off x="533253" y="3289302"/>
              <a:ext cx="974546" cy="461665"/>
            </a:xfrm>
            <a:prstGeom prst="rect">
              <a:avLst/>
            </a:prstGeom>
            <a:noFill/>
          </p:spPr>
          <p:txBody>
            <a:bodyPr wrap="none" rtlCol="0">
              <a:spAutoFit/>
            </a:bodyPr>
            <a:lstStyle/>
            <a:p>
              <a:r>
                <a:rPr lang="en-US" sz="2400" dirty="0"/>
                <a:t>Hence</a:t>
              </a:r>
            </a:p>
          </p:txBody>
        </p:sp>
        <p:sp>
          <p:nvSpPr>
            <p:cNvPr id="18" name="Rectangle 17"/>
            <p:cNvSpPr/>
            <p:nvPr/>
          </p:nvSpPr>
          <p:spPr>
            <a:xfrm>
              <a:off x="2349350" y="4279901"/>
              <a:ext cx="5774167" cy="2336769"/>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9" name="TextBox 18">
            <a:extLst>
              <a:ext uri="{FF2B5EF4-FFF2-40B4-BE49-F238E27FC236}">
                <a16:creationId xmlns:a16="http://schemas.microsoft.com/office/drawing/2014/main" id="{6D23E067-85B1-4F33-D0BD-21A6ABC0CD9F}"/>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1084534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p:cNvGraphicFramePr>
            <a:graphicFrameLocks noChangeAspect="1"/>
          </p:cNvGraphicFramePr>
          <p:nvPr>
            <p:extLst>
              <p:ext uri="{D42A27DB-BD31-4B8C-83A1-F6EECF244321}">
                <p14:modId xmlns:p14="http://schemas.microsoft.com/office/powerpoint/2010/main" val="128837382"/>
              </p:ext>
            </p:extLst>
          </p:nvPr>
        </p:nvGraphicFramePr>
        <p:xfrm>
          <a:off x="1686514" y="1184470"/>
          <a:ext cx="4102099" cy="838200"/>
        </p:xfrm>
        <a:graphic>
          <a:graphicData uri="http://schemas.openxmlformats.org/presentationml/2006/ole">
            <mc:AlternateContent xmlns:mc="http://schemas.openxmlformats.org/markup-compatibility/2006">
              <mc:Choice xmlns:v="urn:schemas-microsoft-com:vml" Requires="v">
                <p:oleObj name="Equation" r:id="rId2" imgW="4102100" imgH="838200" progId="Equation.DSMT4">
                  <p:embed/>
                </p:oleObj>
              </mc:Choice>
              <mc:Fallback>
                <p:oleObj name="Equation" r:id="rId2" imgW="4102100" imgH="838200" progId="Equation.DSMT4">
                  <p:embed/>
                  <p:pic>
                    <p:nvPicPr>
                      <p:cNvPr id="6" name="Object 5"/>
                      <p:cNvPicPr/>
                      <p:nvPr/>
                    </p:nvPicPr>
                    <p:blipFill>
                      <a:blip r:embed="rId3"/>
                      <a:stretch>
                        <a:fillRect/>
                      </a:stretch>
                    </p:blipFill>
                    <p:spPr>
                      <a:xfrm>
                        <a:off x="1686514" y="1184470"/>
                        <a:ext cx="4102099" cy="838200"/>
                      </a:xfrm>
                      <a:prstGeom prst="rect">
                        <a:avLst/>
                      </a:prstGeom>
                    </p:spPr>
                  </p:pic>
                </p:oleObj>
              </mc:Fallback>
            </mc:AlternateContent>
          </a:graphicData>
        </a:graphic>
      </p:graphicFrame>
      <p:sp>
        <p:nvSpPr>
          <p:cNvPr id="2" name="TextBox 1"/>
          <p:cNvSpPr txBox="1"/>
          <p:nvPr/>
        </p:nvSpPr>
        <p:spPr>
          <a:xfrm>
            <a:off x="594792" y="595805"/>
            <a:ext cx="3603871" cy="461665"/>
          </a:xfrm>
          <a:prstGeom prst="rect">
            <a:avLst/>
          </a:prstGeom>
          <a:noFill/>
        </p:spPr>
        <p:txBody>
          <a:bodyPr wrap="none" rtlCol="0">
            <a:spAutoFit/>
          </a:bodyPr>
          <a:lstStyle/>
          <a:p>
            <a:r>
              <a:rPr lang="en-US" sz="2400" dirty="0"/>
              <a:t>Note that for light damping</a:t>
            </a:r>
          </a:p>
        </p:txBody>
      </p:sp>
      <p:sp>
        <p:nvSpPr>
          <p:cNvPr id="3" name="TextBox 2"/>
          <p:cNvSpPr txBox="1"/>
          <p:nvPr/>
        </p:nvSpPr>
        <p:spPr>
          <a:xfrm>
            <a:off x="1736566" y="2596994"/>
            <a:ext cx="2645276" cy="461665"/>
          </a:xfrm>
          <a:prstGeom prst="rect">
            <a:avLst/>
          </a:prstGeom>
          <a:noFill/>
        </p:spPr>
        <p:txBody>
          <a:bodyPr wrap="none" rtlCol="0">
            <a:spAutoFit/>
          </a:bodyPr>
          <a:lstStyle/>
          <a:p>
            <a:r>
              <a:rPr lang="en-US" sz="2400" dirty="0"/>
              <a:t>which has solution  </a:t>
            </a:r>
          </a:p>
        </p:txBody>
      </p:sp>
      <p:graphicFrame>
        <p:nvGraphicFramePr>
          <p:cNvPr id="7" name="Object 6"/>
          <p:cNvGraphicFramePr>
            <a:graphicFrameLocks noChangeAspect="1"/>
          </p:cNvGraphicFramePr>
          <p:nvPr/>
        </p:nvGraphicFramePr>
        <p:xfrm>
          <a:off x="4303713" y="2340171"/>
          <a:ext cx="4470400" cy="939800"/>
        </p:xfrm>
        <a:graphic>
          <a:graphicData uri="http://schemas.openxmlformats.org/presentationml/2006/ole">
            <mc:AlternateContent xmlns:mc="http://schemas.openxmlformats.org/markup-compatibility/2006">
              <mc:Choice xmlns:v="urn:schemas-microsoft-com:vml" Requires="v">
                <p:oleObj name="Equation" r:id="rId4" imgW="4470400" imgH="939800" progId="Equation.DSMT4">
                  <p:embed/>
                </p:oleObj>
              </mc:Choice>
              <mc:Fallback>
                <p:oleObj name="Equation" r:id="rId4" imgW="4470400" imgH="939800" progId="Equation.DSMT4">
                  <p:embed/>
                  <p:pic>
                    <p:nvPicPr>
                      <p:cNvPr id="7" name="Object 6"/>
                      <p:cNvPicPr/>
                      <p:nvPr/>
                    </p:nvPicPr>
                    <p:blipFill>
                      <a:blip r:embed="rId5"/>
                      <a:stretch>
                        <a:fillRect/>
                      </a:stretch>
                    </p:blipFill>
                    <p:spPr>
                      <a:xfrm>
                        <a:off x="4303713" y="2340171"/>
                        <a:ext cx="4470400" cy="939800"/>
                      </a:xfrm>
                      <a:prstGeom prst="rect">
                        <a:avLst/>
                      </a:prstGeom>
                    </p:spPr>
                  </p:pic>
                </p:oleObj>
              </mc:Fallback>
            </mc:AlternateContent>
          </a:graphicData>
        </a:graphic>
      </p:graphicFrame>
      <p:grpSp>
        <p:nvGrpSpPr>
          <p:cNvPr id="10" name="Group 9"/>
          <p:cNvGrpSpPr/>
          <p:nvPr/>
        </p:nvGrpSpPr>
        <p:grpSpPr>
          <a:xfrm>
            <a:off x="1791783" y="3548531"/>
            <a:ext cx="8795501" cy="830997"/>
            <a:chOff x="648782" y="4152852"/>
            <a:chExt cx="8795500" cy="830997"/>
          </a:xfrm>
        </p:grpSpPr>
        <p:sp>
          <p:nvSpPr>
            <p:cNvPr id="8" name="TextBox 7"/>
            <p:cNvSpPr txBox="1"/>
            <p:nvPr/>
          </p:nvSpPr>
          <p:spPr>
            <a:xfrm>
              <a:off x="1366581" y="4152852"/>
              <a:ext cx="8077701" cy="830997"/>
            </a:xfrm>
            <a:prstGeom prst="rect">
              <a:avLst/>
            </a:prstGeom>
            <a:noFill/>
          </p:spPr>
          <p:txBody>
            <a:bodyPr wrap="none" rtlCol="0">
              <a:spAutoFit/>
            </a:bodyPr>
            <a:lstStyle/>
            <a:p>
              <a:r>
                <a:rPr lang="en-US" sz="2400" baseline="-25000" dirty="0"/>
                <a:t> </a:t>
              </a:r>
              <a:r>
                <a:rPr lang="en-US" sz="2400" dirty="0"/>
                <a:t> is the condition for longitudinal EM waves to exist in materials</a:t>
              </a:r>
            </a:p>
            <a:p>
              <a:r>
                <a:rPr lang="en-US" sz="2400" dirty="0"/>
                <a:t>(lecture 8) so that </a:t>
              </a:r>
              <a:r>
                <a:rPr lang="en-US" sz="2400" dirty="0" err="1"/>
                <a:t>ω</a:t>
              </a:r>
              <a:r>
                <a:rPr lang="en-US" sz="2400" dirty="0"/>
                <a:t>’ can be identified with  Ω</a:t>
              </a:r>
              <a:r>
                <a:rPr lang="en-US" sz="2400" baseline="-25000" dirty="0"/>
                <a:t>LO</a:t>
              </a:r>
              <a:r>
                <a:rPr lang="en-US" sz="2400" dirty="0"/>
                <a:t> </a:t>
              </a:r>
            </a:p>
          </p:txBody>
        </p:sp>
        <p:graphicFrame>
          <p:nvGraphicFramePr>
            <p:cNvPr id="9" name="Object 8"/>
            <p:cNvGraphicFramePr>
              <a:graphicFrameLocks noChangeAspect="1"/>
            </p:cNvGraphicFramePr>
            <p:nvPr/>
          </p:nvGraphicFramePr>
          <p:xfrm>
            <a:off x="648782" y="4272724"/>
            <a:ext cx="749300" cy="355600"/>
          </p:xfrm>
          <a:graphic>
            <a:graphicData uri="http://schemas.openxmlformats.org/presentationml/2006/ole">
              <mc:AlternateContent xmlns:mc="http://schemas.openxmlformats.org/markup-compatibility/2006">
                <mc:Choice xmlns:v="urn:schemas-microsoft-com:vml" Requires="v">
                  <p:oleObj name="Equation" r:id="rId6" imgW="749300" imgH="355600" progId="Equation.DSMT4">
                    <p:embed/>
                  </p:oleObj>
                </mc:Choice>
                <mc:Fallback>
                  <p:oleObj name="Equation" r:id="rId6" imgW="749300" imgH="355600" progId="Equation.DSMT4">
                    <p:embed/>
                    <p:pic>
                      <p:nvPicPr>
                        <p:cNvPr id="9" name="Object 8"/>
                        <p:cNvPicPr/>
                        <p:nvPr/>
                      </p:nvPicPr>
                      <p:blipFill>
                        <a:blip r:embed="rId7"/>
                        <a:stretch>
                          <a:fillRect/>
                        </a:stretch>
                      </p:blipFill>
                      <p:spPr>
                        <a:xfrm>
                          <a:off x="648782" y="4272724"/>
                          <a:ext cx="749300" cy="355600"/>
                        </a:xfrm>
                        <a:prstGeom prst="rect">
                          <a:avLst/>
                        </a:prstGeom>
                      </p:spPr>
                    </p:pic>
                  </p:oleObj>
                </mc:Fallback>
              </mc:AlternateContent>
            </a:graphicData>
          </a:graphic>
        </p:graphicFrame>
      </p:grpSp>
      <p:sp>
        <p:nvSpPr>
          <p:cNvPr id="11" name="Rectangle 10"/>
          <p:cNvSpPr/>
          <p:nvPr/>
        </p:nvSpPr>
        <p:spPr>
          <a:xfrm>
            <a:off x="1677867" y="2276670"/>
            <a:ext cx="8825034" cy="223183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12" name="Group 11"/>
          <p:cNvGrpSpPr/>
          <p:nvPr/>
        </p:nvGrpSpPr>
        <p:grpSpPr>
          <a:xfrm>
            <a:off x="1676373" y="4625038"/>
            <a:ext cx="5491119" cy="1938992"/>
            <a:chOff x="533372" y="4625038"/>
            <a:chExt cx="5491119" cy="1938992"/>
          </a:xfrm>
        </p:grpSpPr>
        <p:sp>
          <p:nvSpPr>
            <p:cNvPr id="4" name="Rectangle 3"/>
            <p:cNvSpPr/>
            <p:nvPr/>
          </p:nvSpPr>
          <p:spPr>
            <a:xfrm>
              <a:off x="533372" y="4625038"/>
              <a:ext cx="5491119" cy="1938992"/>
            </a:xfrm>
            <a:prstGeom prst="rect">
              <a:avLst/>
            </a:prstGeom>
          </p:spPr>
          <p:txBody>
            <a:bodyPr wrap="none">
              <a:spAutoFit/>
            </a:bodyPr>
            <a:lstStyle/>
            <a:p>
              <a:r>
                <a:rPr lang="en-US" sz="2400" dirty="0"/>
                <a:t>The ratio of LO and TO frequencies is thus</a:t>
              </a:r>
            </a:p>
            <a:p>
              <a:endParaRPr lang="en-US" sz="2400" b="1" dirty="0">
                <a:solidFill>
                  <a:srgbClr val="FF0000"/>
                </a:solidFill>
              </a:endParaRPr>
            </a:p>
            <a:p>
              <a:endParaRPr lang="en-US" sz="2400" b="1" dirty="0">
                <a:solidFill>
                  <a:srgbClr val="FF0000"/>
                </a:solidFill>
              </a:endParaRPr>
            </a:p>
            <a:p>
              <a:endParaRPr lang="en-US" sz="2400" b="1" dirty="0">
                <a:solidFill>
                  <a:srgbClr val="FF0000"/>
                </a:solidFill>
              </a:endParaRPr>
            </a:p>
            <a:p>
              <a:r>
                <a:rPr lang="en-US" sz="2400" dirty="0"/>
                <a:t>(called the </a:t>
              </a:r>
              <a:r>
                <a:rPr lang="en-US" sz="2400" b="1" dirty="0"/>
                <a:t>Lyddane Sachs Teller</a:t>
              </a:r>
              <a:r>
                <a:rPr lang="en-US" sz="2400" dirty="0"/>
                <a:t> relation) </a:t>
              </a:r>
            </a:p>
          </p:txBody>
        </p:sp>
        <p:graphicFrame>
          <p:nvGraphicFramePr>
            <p:cNvPr id="5" name="Object 4"/>
            <p:cNvGraphicFramePr>
              <a:graphicFrameLocks noChangeAspect="1"/>
            </p:cNvGraphicFramePr>
            <p:nvPr>
              <p:extLst>
                <p:ext uri="{D42A27DB-BD31-4B8C-83A1-F6EECF244321}">
                  <p14:modId xmlns:p14="http://schemas.microsoft.com/office/powerpoint/2010/main" val="2788051528"/>
                </p:ext>
              </p:extLst>
            </p:nvPr>
          </p:nvGraphicFramePr>
          <p:xfrm>
            <a:off x="2336564" y="5198042"/>
            <a:ext cx="1257299" cy="838200"/>
          </p:xfrm>
          <a:graphic>
            <a:graphicData uri="http://schemas.openxmlformats.org/presentationml/2006/ole">
              <mc:AlternateContent xmlns:mc="http://schemas.openxmlformats.org/markup-compatibility/2006">
                <mc:Choice xmlns:v="urn:schemas-microsoft-com:vml" Requires="v">
                  <p:oleObj name="Equation" r:id="rId8" imgW="1257300" imgH="838200" progId="Equation.DSMT4">
                    <p:embed/>
                  </p:oleObj>
                </mc:Choice>
                <mc:Fallback>
                  <p:oleObj name="Equation" r:id="rId8" imgW="1257300" imgH="838200" progId="Equation.DSMT4">
                    <p:embed/>
                    <p:pic>
                      <p:nvPicPr>
                        <p:cNvPr id="5" name="Object 4"/>
                        <p:cNvPicPr/>
                        <p:nvPr/>
                      </p:nvPicPr>
                      <p:blipFill>
                        <a:blip r:embed="rId9"/>
                        <a:stretch>
                          <a:fillRect/>
                        </a:stretch>
                      </p:blipFill>
                      <p:spPr>
                        <a:xfrm>
                          <a:off x="2336564" y="5198042"/>
                          <a:ext cx="1257299" cy="838200"/>
                        </a:xfrm>
                        <a:prstGeom prst="rect">
                          <a:avLst/>
                        </a:prstGeom>
                      </p:spPr>
                    </p:pic>
                  </p:oleObj>
                </mc:Fallback>
              </mc:AlternateContent>
            </a:graphicData>
          </a:graphic>
        </p:graphicFrame>
        <p:sp>
          <p:nvSpPr>
            <p:cNvPr id="13" name="Rectangle 12"/>
            <p:cNvSpPr/>
            <p:nvPr/>
          </p:nvSpPr>
          <p:spPr>
            <a:xfrm>
              <a:off x="2056040" y="5141457"/>
              <a:ext cx="1892300" cy="958286"/>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4" name="TextBox 13">
            <a:extLst>
              <a:ext uri="{FF2B5EF4-FFF2-40B4-BE49-F238E27FC236}">
                <a16:creationId xmlns:a16="http://schemas.microsoft.com/office/drawing/2014/main" id="{9553BF9C-6F3B-71E3-76EF-F742BE9F599A}"/>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55207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3255" y="2367936"/>
            <a:ext cx="9561195" cy="3390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8" name="Text Box 354"/>
          <p:cNvSpPr txBox="1">
            <a:spLocks noChangeArrowheads="1"/>
          </p:cNvSpPr>
          <p:nvPr/>
        </p:nvSpPr>
        <p:spPr bwMode="auto">
          <a:xfrm>
            <a:off x="2114917" y="5822875"/>
            <a:ext cx="4017646" cy="723900"/>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r>
              <a:rPr lang="en-GB" sz="2000" b="1" dirty="0">
                <a:solidFill>
                  <a:srgbClr val="0000FF"/>
                </a:solidFill>
                <a:latin typeface="Times New Roman"/>
                <a:ea typeface="Times New Roman"/>
              </a:rPr>
              <a:t>Fox, Fig 10.4. </a:t>
            </a:r>
            <a:r>
              <a:rPr lang="en-GB" sz="2000" b="1" dirty="0" err="1">
                <a:solidFill>
                  <a:srgbClr val="0000FF"/>
                </a:solidFill>
                <a:latin typeface="Times New Roman"/>
                <a:ea typeface="Times New Roman"/>
              </a:rPr>
              <a:t>ν</a:t>
            </a:r>
            <a:r>
              <a:rPr lang="en-GB" sz="2000" b="1" baseline="-25000" dirty="0" err="1">
                <a:solidFill>
                  <a:srgbClr val="0000FF"/>
                </a:solidFill>
                <a:latin typeface="Times New Roman"/>
                <a:ea typeface="Times New Roman"/>
              </a:rPr>
              <a:t>TO</a:t>
            </a:r>
            <a:r>
              <a:rPr lang="en-GB" sz="2000" b="1" dirty="0">
                <a:solidFill>
                  <a:srgbClr val="0000FF"/>
                </a:solidFill>
                <a:latin typeface="Times New Roman"/>
                <a:ea typeface="Times New Roman"/>
              </a:rPr>
              <a:t> = 10 THz,   </a:t>
            </a:r>
            <a:endParaRPr lang="en-GB" sz="2000" dirty="0">
              <a:latin typeface="Times New Roman"/>
              <a:ea typeface="Times New Roman"/>
            </a:endParaRPr>
          </a:p>
          <a:p>
            <a:r>
              <a:rPr lang="en-GB" sz="2000" b="1" dirty="0" err="1">
                <a:solidFill>
                  <a:srgbClr val="0000FF"/>
                </a:solidFill>
                <a:latin typeface="Times New Roman"/>
                <a:ea typeface="Times New Roman"/>
              </a:rPr>
              <a:t>ν</a:t>
            </a:r>
            <a:r>
              <a:rPr lang="en-GB" sz="2000" b="1" baseline="-25000" dirty="0" err="1">
                <a:solidFill>
                  <a:srgbClr val="0000FF"/>
                </a:solidFill>
                <a:latin typeface="Times New Roman"/>
                <a:ea typeface="Times New Roman"/>
              </a:rPr>
              <a:t>LO</a:t>
            </a:r>
            <a:r>
              <a:rPr lang="en-GB" sz="2000" b="1" dirty="0">
                <a:solidFill>
                  <a:srgbClr val="0000FF"/>
                </a:solidFill>
                <a:latin typeface="Times New Roman"/>
                <a:ea typeface="Times New Roman"/>
              </a:rPr>
              <a:t> = 11 THz, </a:t>
            </a:r>
            <a:r>
              <a:rPr lang="en-GB" sz="2000" b="1" dirty="0" err="1">
                <a:solidFill>
                  <a:srgbClr val="0000FF"/>
                </a:solidFill>
                <a:latin typeface="Times New Roman"/>
                <a:ea typeface="Times New Roman"/>
              </a:rPr>
              <a:t>ε</a:t>
            </a:r>
            <a:r>
              <a:rPr lang="en-GB" sz="2000" b="1" baseline="-25000" dirty="0" err="1">
                <a:solidFill>
                  <a:srgbClr val="0000FF"/>
                </a:solidFill>
                <a:latin typeface="Times New Roman"/>
                <a:ea typeface="Times New Roman"/>
              </a:rPr>
              <a:t>ST</a:t>
            </a:r>
            <a:r>
              <a:rPr lang="en-GB" sz="2000" b="1" dirty="0">
                <a:solidFill>
                  <a:srgbClr val="0000FF"/>
                </a:solidFill>
                <a:latin typeface="Times New Roman"/>
                <a:ea typeface="Times New Roman"/>
              </a:rPr>
              <a:t>=12.1 and </a:t>
            </a:r>
            <a:r>
              <a:rPr lang="en-GB" sz="2000" b="1" dirty="0" err="1">
                <a:solidFill>
                  <a:srgbClr val="0000FF"/>
                </a:solidFill>
                <a:latin typeface="Times New Roman"/>
                <a:ea typeface="Times New Roman"/>
              </a:rPr>
              <a:t>ε</a:t>
            </a:r>
            <a:r>
              <a:rPr lang="en-GB" sz="2000" b="1" baseline="-25000" dirty="0">
                <a:solidFill>
                  <a:srgbClr val="0000FF"/>
                </a:solidFill>
                <a:latin typeface="Times New Roman"/>
                <a:ea typeface="Times New Roman"/>
              </a:rPr>
              <a:t>∞</a:t>
            </a:r>
            <a:r>
              <a:rPr lang="en-GB" sz="2000" b="1" dirty="0">
                <a:solidFill>
                  <a:srgbClr val="0000FF"/>
                </a:solidFill>
                <a:latin typeface="Times New Roman"/>
                <a:ea typeface="Times New Roman"/>
              </a:rPr>
              <a:t>=10.        </a:t>
            </a:r>
            <a:endParaRPr lang="en-GB" sz="2000" dirty="0">
              <a:latin typeface="Times New Roman"/>
              <a:ea typeface="Times New Roman"/>
            </a:endParaRPr>
          </a:p>
        </p:txBody>
      </p:sp>
      <p:sp>
        <p:nvSpPr>
          <p:cNvPr id="6" name="Text Box 358"/>
          <p:cNvSpPr txBox="1">
            <a:spLocks noChangeArrowheads="1"/>
          </p:cNvSpPr>
          <p:nvPr/>
        </p:nvSpPr>
        <p:spPr bwMode="auto">
          <a:xfrm>
            <a:off x="583067" y="369561"/>
            <a:ext cx="6003178" cy="770461"/>
          </a:xfrm>
          <a:prstGeom prst="rect">
            <a:avLst/>
          </a:prstGeom>
          <a:solidFill>
            <a:srgbClr val="FFFFFF"/>
          </a:solidFill>
          <a:ln w="31750">
            <a:noFill/>
            <a:miter lim="800000"/>
            <a:headEnd/>
            <a:tailEnd/>
          </a:ln>
        </p:spPr>
        <p:txBody>
          <a:bodyPr rot="0" vert="horz" wrap="square" lIns="91440" tIns="45720" rIns="91440" bIns="45720" anchor="t" anchorCtr="0" upright="1">
            <a:noAutofit/>
          </a:bodyPr>
          <a:lstStyle/>
          <a:p>
            <a:r>
              <a:rPr lang="en-GB" b="1" dirty="0">
                <a:solidFill>
                  <a:schemeClr val="tx2">
                    <a:lumMod val="60000"/>
                    <a:lumOff val="40000"/>
                  </a:schemeClr>
                </a:solidFill>
                <a:latin typeface="Verdana"/>
                <a:ea typeface="Times New Roman"/>
              </a:rPr>
              <a:t>CALCULATED INFRARED REFLECTIVITY OF POLAR CRYSTAL FOR VERY LIGHT DAMPING</a:t>
            </a:r>
            <a:endParaRPr lang="en-GB" sz="1200" b="1" dirty="0">
              <a:solidFill>
                <a:schemeClr val="tx2">
                  <a:lumMod val="60000"/>
                  <a:lumOff val="40000"/>
                </a:schemeClr>
              </a:solidFill>
              <a:latin typeface="Times New Roman"/>
              <a:ea typeface="Times New Roman"/>
            </a:endParaRPr>
          </a:p>
        </p:txBody>
      </p:sp>
      <p:graphicFrame>
        <p:nvGraphicFramePr>
          <p:cNvPr id="4" name="Object 3"/>
          <p:cNvGraphicFramePr>
            <a:graphicFrameLocks noChangeAspect="1"/>
          </p:cNvGraphicFramePr>
          <p:nvPr/>
        </p:nvGraphicFramePr>
        <p:xfrm>
          <a:off x="3670302" y="2181225"/>
          <a:ext cx="469899" cy="406400"/>
        </p:xfrm>
        <a:graphic>
          <a:graphicData uri="http://schemas.openxmlformats.org/presentationml/2006/ole">
            <mc:AlternateContent xmlns:mc="http://schemas.openxmlformats.org/markup-compatibility/2006">
              <mc:Choice xmlns:v="urn:schemas-microsoft-com:vml" Requires="v">
                <p:oleObj name="Equation" r:id="rId3" imgW="469900" imgH="406400" progId="Equation.DSMT4">
                  <p:embed/>
                </p:oleObj>
              </mc:Choice>
              <mc:Fallback>
                <p:oleObj name="Equation" r:id="rId3" imgW="469900" imgH="406400" progId="Equation.DSMT4">
                  <p:embed/>
                  <p:pic>
                    <p:nvPicPr>
                      <p:cNvPr id="4" name="Object 3"/>
                      <p:cNvPicPr/>
                      <p:nvPr/>
                    </p:nvPicPr>
                    <p:blipFill>
                      <a:blip r:embed="rId4"/>
                      <a:stretch>
                        <a:fillRect/>
                      </a:stretch>
                    </p:blipFill>
                    <p:spPr>
                      <a:xfrm>
                        <a:off x="3670302" y="2181225"/>
                        <a:ext cx="469899" cy="406400"/>
                      </a:xfrm>
                      <a:prstGeom prst="rect">
                        <a:avLst/>
                      </a:prstGeom>
                    </p:spPr>
                  </p:pic>
                </p:oleObj>
              </mc:Fallback>
            </mc:AlternateContent>
          </a:graphicData>
        </a:graphic>
      </p:graphicFrame>
      <p:graphicFrame>
        <p:nvGraphicFramePr>
          <p:cNvPr id="14" name="Object 13"/>
          <p:cNvGraphicFramePr>
            <a:graphicFrameLocks noChangeAspect="1"/>
          </p:cNvGraphicFramePr>
          <p:nvPr/>
        </p:nvGraphicFramePr>
        <p:xfrm>
          <a:off x="4235450" y="2207915"/>
          <a:ext cx="482600" cy="406400"/>
        </p:xfrm>
        <a:graphic>
          <a:graphicData uri="http://schemas.openxmlformats.org/presentationml/2006/ole">
            <mc:AlternateContent xmlns:mc="http://schemas.openxmlformats.org/markup-compatibility/2006">
              <mc:Choice xmlns:v="urn:schemas-microsoft-com:vml" Requires="v">
                <p:oleObj name="Equation" r:id="rId5" imgW="482600" imgH="406400" progId="Equation.DSMT4">
                  <p:embed/>
                </p:oleObj>
              </mc:Choice>
              <mc:Fallback>
                <p:oleObj name="Equation" r:id="rId5" imgW="482600" imgH="406400" progId="Equation.DSMT4">
                  <p:embed/>
                  <p:pic>
                    <p:nvPicPr>
                      <p:cNvPr id="14" name="Object 13"/>
                      <p:cNvPicPr/>
                      <p:nvPr/>
                    </p:nvPicPr>
                    <p:blipFill>
                      <a:blip r:embed="rId6"/>
                      <a:stretch>
                        <a:fillRect/>
                      </a:stretch>
                    </p:blipFill>
                    <p:spPr>
                      <a:xfrm>
                        <a:off x="4235450" y="2207915"/>
                        <a:ext cx="482600" cy="406400"/>
                      </a:xfrm>
                      <a:prstGeom prst="rect">
                        <a:avLst/>
                      </a:prstGeom>
                    </p:spPr>
                  </p:pic>
                </p:oleObj>
              </mc:Fallback>
            </mc:AlternateContent>
          </a:graphicData>
        </a:graphic>
      </p:graphicFrame>
      <p:grpSp>
        <p:nvGrpSpPr>
          <p:cNvPr id="2" name="Group 1"/>
          <p:cNvGrpSpPr/>
          <p:nvPr/>
        </p:nvGrpSpPr>
        <p:grpSpPr>
          <a:xfrm>
            <a:off x="4443338" y="705647"/>
            <a:ext cx="6721471" cy="1889740"/>
            <a:chOff x="3300338" y="796353"/>
            <a:chExt cx="6721471" cy="1889740"/>
          </a:xfrm>
        </p:grpSpPr>
        <p:sp>
          <p:nvSpPr>
            <p:cNvPr id="9" name="Text Box 345"/>
            <p:cNvSpPr txBox="1">
              <a:spLocks noChangeArrowheads="1"/>
            </p:cNvSpPr>
            <p:nvPr/>
          </p:nvSpPr>
          <p:spPr bwMode="auto">
            <a:xfrm>
              <a:off x="3300338" y="1520890"/>
              <a:ext cx="3004184" cy="700405"/>
            </a:xfrm>
            <a:prstGeom prst="rect">
              <a:avLst/>
            </a:prstGeom>
            <a:solidFill>
              <a:srgbClr val="FFFFFF"/>
            </a:solidFill>
            <a:ln w="25400">
              <a:solidFill>
                <a:srgbClr val="0000FF"/>
              </a:solidFill>
              <a:miter lim="800000"/>
              <a:headEnd/>
              <a:tailEnd/>
            </a:ln>
          </p:spPr>
          <p:txBody>
            <a:bodyPr rot="0" vert="horz" wrap="square" lIns="91440" tIns="45720" rIns="91440" bIns="45720" anchor="t" anchorCtr="0" upright="1">
              <a:noAutofit/>
            </a:bodyPr>
            <a:lstStyle/>
            <a:p>
              <a:pPr algn="ctr"/>
              <a:r>
                <a:rPr lang="en-GB" b="1" dirty="0">
                  <a:solidFill>
                    <a:srgbClr val="0000FF"/>
                  </a:solidFill>
                  <a:latin typeface="Arial"/>
                  <a:ea typeface="Times New Roman"/>
                </a:rPr>
                <a:t>100% reflectivity between </a:t>
              </a:r>
              <a:r>
                <a:rPr lang="en-GB" sz="2000" b="1" dirty="0" err="1">
                  <a:solidFill>
                    <a:srgbClr val="0000FF"/>
                  </a:solidFill>
                  <a:latin typeface="Times New Roman"/>
                  <a:ea typeface="Times New Roman"/>
                </a:rPr>
                <a:t>ν</a:t>
              </a:r>
              <a:r>
                <a:rPr lang="en-GB" sz="2000" b="1" baseline="-25000" dirty="0" err="1">
                  <a:solidFill>
                    <a:srgbClr val="0000FF"/>
                  </a:solidFill>
                  <a:latin typeface="Times New Roman"/>
                  <a:ea typeface="Times New Roman"/>
                </a:rPr>
                <a:t>TO</a:t>
              </a:r>
              <a:r>
                <a:rPr lang="en-GB" b="1" dirty="0">
                  <a:solidFill>
                    <a:srgbClr val="0000FF"/>
                  </a:solidFill>
                  <a:latin typeface="Arial"/>
                  <a:ea typeface="Times New Roman"/>
                </a:rPr>
                <a:t> and </a:t>
              </a:r>
              <a:r>
                <a:rPr lang="en-GB" sz="2000" b="1" dirty="0" err="1">
                  <a:solidFill>
                    <a:srgbClr val="0000FF"/>
                  </a:solidFill>
                  <a:latin typeface="Times New Roman"/>
                  <a:ea typeface="Times New Roman"/>
                </a:rPr>
                <a:t>ν</a:t>
              </a:r>
              <a:r>
                <a:rPr lang="en-GB" sz="2000" b="1" baseline="-25000" dirty="0" err="1">
                  <a:solidFill>
                    <a:srgbClr val="0000FF"/>
                  </a:solidFill>
                  <a:latin typeface="Times New Roman"/>
                  <a:ea typeface="Times New Roman"/>
                </a:rPr>
                <a:t>LO</a:t>
              </a:r>
              <a:r>
                <a:rPr lang="en-GB" b="1" dirty="0">
                  <a:solidFill>
                    <a:srgbClr val="0000FF"/>
                  </a:solidFill>
                  <a:latin typeface="Arial"/>
                  <a:ea typeface="Times New Roman"/>
                </a:rPr>
                <a:t>. </a:t>
              </a:r>
              <a:endParaRPr lang="en-GB" sz="1200" dirty="0">
                <a:latin typeface="Times New Roman"/>
                <a:ea typeface="Times New Roman"/>
              </a:endParaRPr>
            </a:p>
            <a:p>
              <a:r>
                <a:rPr lang="en-GB" sz="1200" dirty="0">
                  <a:latin typeface="Times New Roman"/>
                  <a:ea typeface="Times New Roman"/>
                </a:rPr>
                <a:t> </a:t>
              </a:r>
            </a:p>
          </p:txBody>
        </p:sp>
        <p:cxnSp>
          <p:nvCxnSpPr>
            <p:cNvPr id="10" name="Line 346"/>
            <p:cNvCxnSpPr/>
            <p:nvPr/>
          </p:nvCxnSpPr>
          <p:spPr bwMode="auto">
            <a:xfrm>
              <a:off x="6052428" y="2215558"/>
              <a:ext cx="1628774" cy="470535"/>
            </a:xfrm>
            <a:prstGeom prst="line">
              <a:avLst/>
            </a:prstGeom>
            <a:noFill/>
            <a:ln w="25400">
              <a:solidFill>
                <a:srgbClr val="0000FF"/>
              </a:solidFill>
              <a:round/>
              <a:headEnd/>
              <a:tailEnd type="triangle" w="med" len="med"/>
            </a:ln>
            <a:extLst>
              <a:ext uri="{909E8E84-426E-40dd-AFC4-6F175D3DCCD1}">
                <a14:hiddenFill xmlns:a14="http://schemas.microsoft.com/office/drawing/2010/main" xmlns="">
                  <a:noFill/>
                </a14:hiddenFill>
              </a:ext>
            </a:extLst>
          </p:spPr>
        </p:cxnSp>
        <p:cxnSp>
          <p:nvCxnSpPr>
            <p:cNvPr id="11" name="Line 347"/>
            <p:cNvCxnSpPr/>
            <p:nvPr/>
          </p:nvCxnSpPr>
          <p:spPr bwMode="auto">
            <a:xfrm flipH="1">
              <a:off x="7753592" y="2649896"/>
              <a:ext cx="361950" cy="0"/>
            </a:xfrm>
            <a:prstGeom prst="line">
              <a:avLst/>
            </a:prstGeom>
            <a:noFill/>
            <a:ln w="25400">
              <a:solidFill>
                <a:srgbClr val="FF0000"/>
              </a:solidFill>
              <a:round/>
              <a:headEnd type="arrow" w="med" len="med"/>
              <a:tailEnd type="arrow" w="med" len="med"/>
            </a:ln>
            <a:extLst>
              <a:ext uri="{909E8E84-426E-40dd-AFC4-6F175D3DCCD1}">
                <a14:hiddenFill xmlns:a14="http://schemas.microsoft.com/office/drawing/2010/main" xmlns="">
                  <a:noFill/>
                </a14:hiddenFill>
              </a:ext>
            </a:extLst>
          </p:spPr>
        </p:cxnSp>
        <p:cxnSp>
          <p:nvCxnSpPr>
            <p:cNvPr id="12" name="Line 348"/>
            <p:cNvCxnSpPr>
              <a:cxnSpLocks/>
            </p:cNvCxnSpPr>
            <p:nvPr/>
          </p:nvCxnSpPr>
          <p:spPr bwMode="auto">
            <a:xfrm flipV="1">
              <a:off x="7934566" y="2044142"/>
              <a:ext cx="0" cy="607555"/>
            </a:xfrm>
            <a:prstGeom prst="line">
              <a:avLst/>
            </a:prstGeom>
            <a:noFill/>
            <a:ln w="31750">
              <a:solidFill>
                <a:srgbClr val="FF0000"/>
              </a:solidFill>
              <a:round/>
              <a:headEnd/>
              <a:tailEnd/>
            </a:ln>
            <a:extLst>
              <a:ext uri="{909E8E84-426E-40dd-AFC4-6F175D3DCCD1}">
                <a14:hiddenFill xmlns:a14="http://schemas.microsoft.com/office/drawing/2010/main" xmlns="">
                  <a:noFill/>
                </a14:hiddenFill>
              </a:ext>
            </a:extLst>
          </p:spPr>
        </p:cxnSp>
        <p:sp>
          <p:nvSpPr>
            <p:cNvPr id="13" name="Text Box 349"/>
            <p:cNvSpPr txBox="1">
              <a:spLocks noChangeArrowheads="1"/>
            </p:cNvSpPr>
            <p:nvPr/>
          </p:nvSpPr>
          <p:spPr bwMode="auto">
            <a:xfrm>
              <a:off x="6451601" y="796353"/>
              <a:ext cx="3570208" cy="944224"/>
            </a:xfrm>
            <a:prstGeom prst="rect">
              <a:avLst/>
            </a:prstGeom>
            <a:solidFill>
              <a:srgbClr val="FFFFFF"/>
            </a:solidFill>
            <a:ln w="25400">
              <a:solidFill>
                <a:srgbClr val="FF0000"/>
              </a:solidFill>
              <a:miter lim="800000"/>
              <a:headEnd/>
              <a:tailEnd/>
            </a:ln>
          </p:spPr>
          <p:txBody>
            <a:bodyPr rot="0" vert="horz" wrap="square" lIns="91440" tIns="45720" rIns="91440" bIns="45720" anchor="t" anchorCtr="0" upright="1">
              <a:noAutofit/>
            </a:bodyPr>
            <a:lstStyle/>
            <a:p>
              <a:pPr algn="ctr"/>
              <a:r>
                <a:rPr lang="en-GB" b="1" dirty="0">
                  <a:solidFill>
                    <a:srgbClr val="FF0000"/>
                  </a:solidFill>
                  <a:latin typeface="Arial"/>
                  <a:ea typeface="Times New Roman"/>
                </a:rPr>
                <a:t>This region is called the </a:t>
              </a:r>
              <a:r>
                <a:rPr lang="en-GB" b="1" i="1" dirty="0" err="1">
                  <a:solidFill>
                    <a:srgbClr val="FF0000"/>
                  </a:solidFill>
                  <a:latin typeface="Arial"/>
                  <a:ea typeface="Times New Roman"/>
                </a:rPr>
                <a:t>Reststrahlen</a:t>
              </a:r>
              <a:r>
                <a:rPr lang="en-GB" b="1" dirty="0">
                  <a:solidFill>
                    <a:srgbClr val="FF0000"/>
                  </a:solidFill>
                  <a:latin typeface="Arial"/>
                  <a:ea typeface="Times New Roman"/>
                </a:rPr>
                <a:t> (‘residual rays’) band</a:t>
              </a:r>
            </a:p>
            <a:p>
              <a:pPr algn="ctr"/>
              <a:endParaRPr lang="en-GB" sz="1200" dirty="0">
                <a:latin typeface="Times New Roman"/>
                <a:ea typeface="Times New Roman"/>
              </a:endParaRPr>
            </a:p>
          </p:txBody>
        </p:sp>
        <p:graphicFrame>
          <p:nvGraphicFramePr>
            <p:cNvPr id="5" name="Object 4"/>
            <p:cNvGraphicFramePr>
              <a:graphicFrameLocks noChangeAspect="1"/>
            </p:cNvGraphicFramePr>
            <p:nvPr/>
          </p:nvGraphicFramePr>
          <p:xfrm>
            <a:off x="7239001" y="1765977"/>
            <a:ext cx="2197100" cy="304800"/>
          </p:xfrm>
          <a:graphic>
            <a:graphicData uri="http://schemas.openxmlformats.org/presentationml/2006/ole">
              <mc:AlternateContent xmlns:mc="http://schemas.openxmlformats.org/markup-compatibility/2006">
                <mc:Choice xmlns:v="urn:schemas-microsoft-com:vml" Requires="v">
                  <p:oleObj name="Equation" r:id="rId7" imgW="2197100" imgH="304800" progId="Equation.DSMT4">
                    <p:embed/>
                  </p:oleObj>
                </mc:Choice>
                <mc:Fallback>
                  <p:oleObj name="Equation" r:id="rId7" imgW="2197100" imgH="304800" progId="Equation.DSMT4">
                    <p:embed/>
                    <p:pic>
                      <p:nvPicPr>
                        <p:cNvPr id="5" name="Object 4"/>
                        <p:cNvPicPr/>
                        <p:nvPr/>
                      </p:nvPicPr>
                      <p:blipFill>
                        <a:blip r:embed="rId8"/>
                        <a:stretch>
                          <a:fillRect/>
                        </a:stretch>
                      </p:blipFill>
                      <p:spPr>
                        <a:xfrm>
                          <a:off x="7239001" y="1765977"/>
                          <a:ext cx="2197100" cy="304800"/>
                        </a:xfrm>
                        <a:prstGeom prst="rect">
                          <a:avLst/>
                        </a:prstGeom>
                      </p:spPr>
                    </p:pic>
                  </p:oleObj>
                </mc:Fallback>
              </mc:AlternateContent>
            </a:graphicData>
          </a:graphic>
        </p:graphicFrame>
      </p:grpSp>
      <p:sp>
        <p:nvSpPr>
          <p:cNvPr id="7" name="TextBox 6"/>
          <p:cNvSpPr txBox="1"/>
          <p:nvPr/>
        </p:nvSpPr>
        <p:spPr>
          <a:xfrm>
            <a:off x="7235407" y="5794499"/>
            <a:ext cx="3570208" cy="707886"/>
          </a:xfrm>
          <a:prstGeom prst="rect">
            <a:avLst/>
          </a:prstGeom>
          <a:noFill/>
        </p:spPr>
        <p:txBody>
          <a:bodyPr wrap="none" rtlCol="0">
            <a:spAutoFit/>
          </a:bodyPr>
          <a:lstStyle/>
          <a:p>
            <a:r>
              <a:rPr lang="en-US" sz="2000" b="1" dirty="0">
                <a:solidFill>
                  <a:srgbClr val="0000FF"/>
                </a:solidFill>
              </a:rPr>
              <a:t>Values close to many important </a:t>
            </a:r>
          </a:p>
          <a:p>
            <a:r>
              <a:rPr lang="en-US" sz="2000" b="1" dirty="0">
                <a:solidFill>
                  <a:srgbClr val="0000FF"/>
                </a:solidFill>
              </a:rPr>
              <a:t>semiconductors e.g. </a:t>
            </a:r>
            <a:r>
              <a:rPr lang="en-US" sz="2000" b="1" dirty="0" err="1">
                <a:solidFill>
                  <a:srgbClr val="0000FF"/>
                </a:solidFill>
              </a:rPr>
              <a:t>GaAs</a:t>
            </a:r>
            <a:endParaRPr lang="en-US" sz="2000" b="1" dirty="0">
              <a:solidFill>
                <a:srgbClr val="0000FF"/>
              </a:solidFill>
            </a:endParaRPr>
          </a:p>
        </p:txBody>
      </p:sp>
      <p:sp>
        <p:nvSpPr>
          <p:cNvPr id="3" name="TextBox 2">
            <a:extLst>
              <a:ext uri="{FF2B5EF4-FFF2-40B4-BE49-F238E27FC236}">
                <a16:creationId xmlns:a16="http://schemas.microsoft.com/office/drawing/2014/main" id="{5A5DE284-9AB6-8714-3366-4A29B5CE0BF5}"/>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spTree>
    <p:extLst>
      <p:ext uri="{BB962C8B-B14F-4D97-AF65-F5344CB8AC3E}">
        <p14:creationId xmlns:p14="http://schemas.microsoft.com/office/powerpoint/2010/main" val="2235329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90157" y="1034044"/>
            <a:ext cx="4197580" cy="3300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p:cNvPicPr>
            <a:picLocks noChangeAspect="1" noChangeArrowheads="1"/>
          </p:cNvPicPr>
          <p:nvPr/>
        </p:nvPicPr>
        <p:blipFill>
          <a:blip r:embed="rId3">
            <a:extLst>
              <a:ext uri="{28A0092B-C50C-407E-A947-70E740481C1C}">
                <a14:useLocalDpi xmlns:a14="http://schemas.microsoft.com/office/drawing/2010/main" val="0"/>
              </a:ext>
            </a:extLst>
          </a:blip>
          <a:srcRect t="39761" b="16926"/>
          <a:stretch/>
        </p:blipFill>
        <p:spPr bwMode="auto">
          <a:xfrm>
            <a:off x="8820270" y="5140170"/>
            <a:ext cx="3212758" cy="115314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7" name="Text Box 363"/>
          <p:cNvSpPr txBox="1">
            <a:spLocks noChangeArrowheads="1"/>
          </p:cNvSpPr>
          <p:nvPr/>
        </p:nvSpPr>
        <p:spPr bwMode="auto">
          <a:xfrm>
            <a:off x="6096000" y="4484715"/>
            <a:ext cx="5970428" cy="36933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rot="0" vert="horz" wrap="square" lIns="91440" tIns="45720" rIns="91440" bIns="45720" anchor="t" anchorCtr="0" upright="1">
            <a:noAutofit/>
          </a:bodyPr>
          <a:lstStyle/>
          <a:p>
            <a:pPr algn="ctr"/>
            <a:r>
              <a:rPr lang="en-GB" dirty="0">
                <a:latin typeface="Arial"/>
                <a:ea typeface="Times New Roman"/>
              </a:rPr>
              <a:t>IR reflectivity of </a:t>
            </a:r>
            <a:r>
              <a:rPr lang="en-GB" dirty="0" err="1">
                <a:latin typeface="Arial"/>
                <a:ea typeface="Times New Roman"/>
              </a:rPr>
              <a:t>InAs</a:t>
            </a:r>
            <a:r>
              <a:rPr lang="en-GB" dirty="0">
                <a:latin typeface="Arial"/>
                <a:ea typeface="Times New Roman"/>
              </a:rPr>
              <a:t> and GaAs at 4.2 K: Fox, fig 10.5</a:t>
            </a:r>
            <a:endParaRPr lang="en-GB" dirty="0">
              <a:latin typeface="Times New Roman"/>
              <a:ea typeface="Times New Roman"/>
            </a:endParaRPr>
          </a:p>
        </p:txBody>
      </p:sp>
      <p:sp>
        <p:nvSpPr>
          <p:cNvPr id="2" name="TextBox 1"/>
          <p:cNvSpPr txBox="1"/>
          <p:nvPr/>
        </p:nvSpPr>
        <p:spPr>
          <a:xfrm>
            <a:off x="585927" y="929440"/>
            <a:ext cx="5212245" cy="5262979"/>
          </a:xfrm>
          <a:prstGeom prst="rect">
            <a:avLst/>
          </a:prstGeom>
          <a:noFill/>
        </p:spPr>
        <p:txBody>
          <a:bodyPr wrap="square" rtlCol="0">
            <a:spAutoFit/>
          </a:bodyPr>
          <a:lstStyle/>
          <a:p>
            <a:r>
              <a:rPr lang="en-GB" sz="2400" dirty="0"/>
              <a:t>Experimental data shows that the reflectivity is high between the LO and TO  frequencies but is less than 100% </a:t>
            </a:r>
          </a:p>
          <a:p>
            <a:r>
              <a:rPr lang="en-GB" sz="2400" dirty="0"/>
              <a:t>because there is damping of the resonance.</a:t>
            </a:r>
          </a:p>
          <a:p>
            <a:r>
              <a:rPr lang="en-GB" sz="2400" dirty="0"/>
              <a:t> </a:t>
            </a:r>
          </a:p>
          <a:p>
            <a:r>
              <a:rPr lang="en-GB" sz="2400" dirty="0"/>
              <a:t>The damping also softens the  edges of the resonance.</a:t>
            </a:r>
          </a:p>
          <a:p>
            <a:r>
              <a:rPr lang="en-GB" sz="2400" dirty="0"/>
              <a:t> </a:t>
            </a:r>
          </a:p>
          <a:p>
            <a:r>
              <a:rPr lang="en-GB" sz="2400" dirty="0"/>
              <a:t> The infrared transmission dip due to TO phonon absorption can be seen in the spectra for sapphire and </a:t>
            </a:r>
            <a:r>
              <a:rPr lang="en-GB" sz="2400" dirty="0" err="1"/>
              <a:t>CdSe</a:t>
            </a:r>
            <a:r>
              <a:rPr lang="en-GB" sz="2400" dirty="0"/>
              <a:t>, earlier.</a:t>
            </a:r>
          </a:p>
          <a:p>
            <a:r>
              <a:rPr lang="en-GB" sz="2400" dirty="0"/>
              <a:t> </a:t>
            </a:r>
          </a:p>
          <a:p>
            <a:endParaRPr lang="en-US" sz="2400" dirty="0"/>
          </a:p>
        </p:txBody>
      </p:sp>
      <p:sp>
        <p:nvSpPr>
          <p:cNvPr id="8" name="TextBox 7"/>
          <p:cNvSpPr txBox="1"/>
          <p:nvPr/>
        </p:nvSpPr>
        <p:spPr>
          <a:xfrm>
            <a:off x="577049" y="326714"/>
            <a:ext cx="9685535" cy="461665"/>
          </a:xfrm>
          <a:prstGeom prst="rect">
            <a:avLst/>
          </a:prstGeom>
          <a:noFill/>
        </p:spPr>
        <p:txBody>
          <a:bodyPr wrap="square" rtlCol="0">
            <a:spAutoFit/>
          </a:bodyPr>
          <a:lstStyle/>
          <a:p>
            <a:r>
              <a:rPr lang="en-US" sz="2400" dirty="0"/>
              <a:t>Infrared Reflectivity of some real polar crystals</a:t>
            </a:r>
          </a:p>
        </p:txBody>
      </p:sp>
      <p:sp>
        <p:nvSpPr>
          <p:cNvPr id="3" name="TextBox 2">
            <a:extLst>
              <a:ext uri="{FF2B5EF4-FFF2-40B4-BE49-F238E27FC236}">
                <a16:creationId xmlns:a16="http://schemas.microsoft.com/office/drawing/2014/main" id="{EF649F09-9BD1-FEEA-6F1B-FF21A1073BC7}"/>
              </a:ext>
            </a:extLst>
          </p:cNvPr>
          <p:cNvSpPr txBox="1"/>
          <p:nvPr/>
        </p:nvSpPr>
        <p:spPr>
          <a:xfrm>
            <a:off x="11024244" y="0"/>
            <a:ext cx="1101264" cy="369332"/>
          </a:xfrm>
          <a:prstGeom prst="rect">
            <a:avLst/>
          </a:prstGeom>
          <a:noFill/>
        </p:spPr>
        <p:txBody>
          <a:bodyPr wrap="none" rtlCol="0">
            <a:spAutoFit/>
          </a:bodyPr>
          <a:lstStyle/>
          <a:p>
            <a:r>
              <a:rPr lang="en-GB" dirty="0"/>
              <a:t>Chapter 9</a:t>
            </a:r>
          </a:p>
        </p:txBody>
      </p:sp>
      <p:pic>
        <p:nvPicPr>
          <p:cNvPr id="4" name="Picture 3">
            <a:extLst>
              <a:ext uri="{FF2B5EF4-FFF2-40B4-BE49-F238E27FC236}">
                <a16:creationId xmlns:a16="http://schemas.microsoft.com/office/drawing/2014/main" id="{A2894C90-2A07-B28D-765E-13375F71E4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24201" b="59921"/>
          <a:stretch/>
        </p:blipFill>
        <p:spPr bwMode="auto">
          <a:xfrm>
            <a:off x="6376162" y="5226272"/>
            <a:ext cx="2435230" cy="10670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58897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7e3d22-4ea1-422d-b0ad-8fcc89406b9e}" enabled="0" method="" siteId="{377e3d22-4ea1-422d-b0ad-8fcc89406b9e}" removed="1"/>
</clbl:labelList>
</file>

<file path=docProps/app.xml><?xml version="1.0" encoding="utf-8"?>
<Properties xmlns="http://schemas.openxmlformats.org/officeDocument/2006/extended-properties" xmlns:vt="http://schemas.openxmlformats.org/officeDocument/2006/docPropsVTypes">
  <TotalTime>627</TotalTime>
  <Words>586</Words>
  <Application>Microsoft Office PowerPoint</Application>
  <PresentationFormat>Widescreen</PresentationFormat>
  <Paragraphs>76</Paragraphs>
  <Slides>8</Slides>
  <Notes>0</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vt:i4>
      </vt:variant>
    </vt:vector>
  </HeadingPairs>
  <TitlesOfParts>
    <vt:vector size="15" baseType="lpstr">
      <vt:lpstr>Arial</vt:lpstr>
      <vt:lpstr>Calibri</vt:lpstr>
      <vt:lpstr>Calibri Light</vt:lpstr>
      <vt:lpstr>Times New Roman</vt:lpstr>
      <vt:lpstr>Verdana</vt: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PH30077 part II</dc:title>
  <dc:creator>Daniel Wolverson</dc:creator>
  <cp:lastModifiedBy>Daniel Wolverson</cp:lastModifiedBy>
  <cp:revision>47</cp:revision>
  <dcterms:created xsi:type="dcterms:W3CDTF">2023-12-14T09:52:10Z</dcterms:created>
  <dcterms:modified xsi:type="dcterms:W3CDTF">2025-09-19T14:51:16Z</dcterms:modified>
</cp:coreProperties>
</file>