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4" r:id="rId4"/>
    <p:sldId id="288" r:id="rId5"/>
    <p:sldId id="280" r:id="rId6"/>
    <p:sldId id="283" r:id="rId7"/>
    <p:sldId id="292" r:id="rId8"/>
    <p:sldId id="281" r:id="rId9"/>
    <p:sldId id="290" r:id="rId10"/>
    <p:sldId id="291" r:id="rId11"/>
    <p:sldId id="289" r:id="rId12"/>
    <p:sldId id="282" r:id="rId13"/>
    <p:sldId id="284" r:id="rId14"/>
    <p:sldId id="285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686"/>
    <a:srgbClr val="8CB8CE"/>
    <a:srgbClr val="F1E0A1"/>
    <a:srgbClr val="FAF7B4"/>
    <a:srgbClr val="FFFBEF"/>
    <a:srgbClr val="FCFAF2"/>
    <a:srgbClr val="4472C4"/>
    <a:srgbClr val="CC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51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06349-C9A0-4348-B1EA-0557A0210F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B4CE-2781-4328-A407-40DC5DC31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2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캡스톤설계프로젝트</a:t>
            </a:r>
            <a:r>
              <a:rPr lang="ko-KR" altLang="en-US" dirty="0"/>
              <a:t> </a:t>
            </a:r>
            <a:r>
              <a:rPr lang="en-US" altLang="ko-KR" dirty="0"/>
              <a:t>AIU </a:t>
            </a:r>
            <a:r>
              <a:rPr lang="ko-KR" altLang="en-US" dirty="0"/>
              <a:t>팀입니다</a:t>
            </a:r>
            <a:r>
              <a:rPr lang="en-US" altLang="ko-KR" dirty="0"/>
              <a:t>. </a:t>
            </a:r>
            <a:r>
              <a:rPr lang="ko-KR" altLang="en-US" dirty="0"/>
              <a:t>저희 프로젝트 주제는 </a:t>
            </a:r>
            <a:r>
              <a:rPr lang="en-US" altLang="ko-KR" dirty="0" err="1"/>
              <a:t>Kingo</a:t>
            </a:r>
            <a:r>
              <a:rPr lang="en-US" altLang="ko-KR" dirty="0"/>
              <a:t> Manager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2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보시는 것은 </a:t>
            </a:r>
            <a:r>
              <a:rPr lang="en-US" altLang="ko-KR" dirty="0"/>
              <a:t>GNN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과 </a:t>
            </a:r>
            <a:r>
              <a:rPr lang="en-US" altLang="ko-KR" dirty="0"/>
              <a:t>output </a:t>
            </a:r>
            <a:r>
              <a:rPr lang="ko-KR" altLang="en-US" dirty="0"/>
              <a:t>입니다</a:t>
            </a:r>
            <a:r>
              <a:rPr lang="en-US" altLang="ko-KR" dirty="0"/>
              <a:t>. GNN</a:t>
            </a:r>
            <a:r>
              <a:rPr lang="ko-KR" altLang="en-US" dirty="0"/>
              <a:t>은 </a:t>
            </a:r>
            <a:r>
              <a:rPr lang="en-US" altLang="ko-KR" dirty="0"/>
              <a:t>Unlabeled </a:t>
            </a:r>
            <a:r>
              <a:rPr lang="ko-KR" altLang="en-US" dirty="0"/>
              <a:t>된 </a:t>
            </a:r>
            <a:r>
              <a:rPr lang="ko-KR" altLang="en-US" dirty="0" err="1"/>
              <a:t>노드들로부터</a:t>
            </a:r>
            <a:r>
              <a:rPr lang="ko-KR" altLang="en-US" dirty="0"/>
              <a:t> </a:t>
            </a:r>
            <a:r>
              <a:rPr lang="en-US" altLang="ko-KR" dirty="0"/>
              <a:t>semi-supervised learning </a:t>
            </a:r>
            <a:r>
              <a:rPr lang="ko-KR" altLang="en-US" dirty="0"/>
              <a:t>하여서 노드들 간의 연관성을 찾아냅니다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0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다음으로 학습에 사용할 데이터셋에 대한 설명입니다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진로활동과 관련된 정보는 아주 방대하기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이번 프로젝트에서 저희는 </a:t>
            </a:r>
            <a:r>
              <a:rPr lang="ko-KR" altLang="en-US" sz="1200" dirty="0" err="1"/>
              <a:t>소프트웨어학를</a:t>
            </a:r>
            <a:r>
              <a:rPr lang="ko-KR" altLang="en-US" sz="1200" dirty="0"/>
              <a:t> 대상으로 하여 데이터셋을 수집할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이번 프로젝트 이후 보다 일반적인 서비스를 런칭할 경우 주변 학과로 점점 확대할 계획입니다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6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데이터셋에 필요한 진로활동 정보를 모으기 위해서 저희는 성균관대학교에 재학중인 학생들에게 진로활동에 관한 설문조사를 진행할 것이며</a:t>
            </a:r>
            <a:r>
              <a:rPr lang="en-US" altLang="ko-KR" sz="1200" dirty="0"/>
              <a:t>, </a:t>
            </a:r>
            <a:r>
              <a:rPr lang="ko-KR" altLang="en-US" sz="1200" dirty="0"/>
              <a:t>채용 홈페이지 및 학사 공지사항 등의 웹페이지로부터 관련 데이터를 </a:t>
            </a:r>
            <a:r>
              <a:rPr lang="ko-KR" altLang="en-US" sz="1200" dirty="0" err="1"/>
              <a:t>크로링</a:t>
            </a:r>
            <a:r>
              <a:rPr lang="ko-KR" altLang="en-US" sz="1200" dirty="0"/>
              <a:t> 할 계획입니다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학교에서 제공하는 </a:t>
            </a:r>
            <a:r>
              <a:rPr lang="ko-KR" altLang="en-US" sz="1200" dirty="0" err="1"/>
              <a:t>킹고봇</a:t>
            </a:r>
            <a:r>
              <a:rPr lang="ko-KR" altLang="en-US" sz="1200" dirty="0"/>
              <a:t> 서비스에 학사정보에 관한 데이터가 학습되어 있을 것으로 예상되어 </a:t>
            </a:r>
            <a:r>
              <a:rPr lang="ko-KR" altLang="en-US" sz="1200" dirty="0" err="1"/>
              <a:t>킹고봇으로부터</a:t>
            </a:r>
            <a:r>
              <a:rPr lang="ko-KR" altLang="en-US" sz="1200" dirty="0"/>
              <a:t> 데이터셋을 편리하게 만드는 방법도 </a:t>
            </a:r>
            <a:r>
              <a:rPr lang="ko-KR" altLang="en-US" sz="1200" dirty="0" err="1"/>
              <a:t>구상중입니다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0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UI</a:t>
            </a:r>
            <a:r>
              <a:rPr lang="ko-KR" altLang="en-US" dirty="0"/>
              <a:t>에는 앞서 설명드릴 관리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/>
              <a:t>검색 태그를 넣을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마지막으로 전체 구조도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관리기능을 제공하기 위해서 해당 학생의 학사 정보를 학교 서버로부터 받아온 후에 </a:t>
            </a:r>
            <a:r>
              <a:rPr lang="ko-KR" altLang="en-US" sz="1200" dirty="0" err="1"/>
              <a:t>킹고매니저</a:t>
            </a:r>
            <a:r>
              <a:rPr lang="ko-KR" altLang="en-US" sz="1200" dirty="0"/>
              <a:t> 앱에 보여줄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 사용자의 학사 현황과 관심도 등을 분석하여 </a:t>
            </a:r>
            <a:r>
              <a:rPr lang="en-US" altLang="ko-KR" sz="1200" dirty="0"/>
              <a:t>GNN </a:t>
            </a:r>
            <a:r>
              <a:rPr lang="ko-KR" altLang="en-US" sz="1200" dirty="0"/>
              <a:t>기반의 추천 알고리즘에 적용한 후에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추천정보를 </a:t>
            </a:r>
            <a:r>
              <a:rPr lang="ko-KR" altLang="en-US" sz="1200" dirty="0" err="1"/>
              <a:t>킹고매니저</a:t>
            </a:r>
            <a:r>
              <a:rPr lang="ko-KR" altLang="en-US" sz="1200" dirty="0"/>
              <a:t> 앱을 통해서 보여줄 계획입니다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추가적으로 채용정보</a:t>
            </a:r>
            <a:r>
              <a:rPr lang="en-US" altLang="ko-KR" sz="1200" dirty="0"/>
              <a:t>, </a:t>
            </a:r>
            <a:r>
              <a:rPr lang="ko-KR" altLang="en-US" sz="1200" dirty="0"/>
              <a:t>동아리 정보</a:t>
            </a:r>
            <a:r>
              <a:rPr lang="en-US" altLang="ko-KR" sz="1200" dirty="0"/>
              <a:t> </a:t>
            </a:r>
            <a:r>
              <a:rPr lang="ko-KR" altLang="en-US" sz="1200" dirty="0"/>
              <a:t>등을</a:t>
            </a:r>
            <a:r>
              <a:rPr lang="en-US" altLang="ko-KR" sz="1200" dirty="0"/>
              <a:t> </a:t>
            </a:r>
            <a:r>
              <a:rPr lang="ko-KR" altLang="en-US" sz="1200" dirty="0"/>
              <a:t>저희가 지정한 </a:t>
            </a:r>
            <a:r>
              <a:rPr lang="ko-KR" altLang="en-US" sz="1200" dirty="0" err="1"/>
              <a:t>포멧으로</a:t>
            </a:r>
            <a:r>
              <a:rPr lang="ko-KR" altLang="en-US" sz="1200" dirty="0"/>
              <a:t> 데이터베이스에 저장할 것입니다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0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0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저희는 누구나 긴 학교생활 끝에 졸업을 하려고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현재 </a:t>
            </a:r>
            <a:r>
              <a:rPr lang="ko-KR" altLang="en-US" sz="1200" dirty="0" err="1"/>
              <a:t>캡스톤</a:t>
            </a:r>
            <a:r>
              <a:rPr lang="ko-KR" altLang="en-US" sz="1200" dirty="0"/>
              <a:t> 설계 프로젝트를 </a:t>
            </a:r>
            <a:r>
              <a:rPr lang="ko-KR" altLang="en-US" sz="1200" dirty="0" err="1"/>
              <a:t>듣고계시는</a:t>
            </a:r>
            <a:r>
              <a:rPr lang="ko-KR" altLang="en-US" sz="1200" dirty="0"/>
              <a:t> 수강생들도 많이 느끼듯이</a:t>
            </a:r>
            <a:r>
              <a:rPr lang="en-US" altLang="ko-KR" sz="1200" dirty="0"/>
              <a:t>, </a:t>
            </a:r>
            <a:r>
              <a:rPr lang="ko-KR" altLang="en-US" sz="1200" dirty="0"/>
              <a:t>학교생활과 공부 이외에도 안정적으로 졸업하기 위해서는 신경을 써야 할 일들이 상당히 많습니다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9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성균관대학교를 졸업하기 위해서는 대표적으로 </a:t>
            </a:r>
            <a:r>
              <a:rPr lang="en-US" altLang="ko-KR" sz="1200" dirty="0"/>
              <a:t>3</a:t>
            </a:r>
            <a:r>
              <a:rPr lang="ko-KR" altLang="en-US" sz="1200" dirty="0"/>
              <a:t>품인증을 통과해야 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학교  생활 중에 적절한 경진대회나 대내</a:t>
            </a:r>
            <a:r>
              <a:rPr lang="en-US" altLang="ko-KR" sz="1200" dirty="0"/>
              <a:t>/</a:t>
            </a:r>
            <a:r>
              <a:rPr lang="ko-KR" altLang="en-US" sz="1200" dirty="0"/>
              <a:t>대외 활동도 참여해야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4</a:t>
            </a:r>
            <a:r>
              <a:rPr lang="ko-KR" altLang="en-US" sz="1200" dirty="0"/>
              <a:t>학년이 되어서 취업을 하기 위해서는 취업정보도 충분히 알아보아야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꼭 필요하지만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알아보기 위해서 많은 시간과 노력이 드는 학교 진로활동을 누군가 편하게 관리해 준다면 정말 편리할 것입니다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1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저희는 이러한 생각에서 출발하여 </a:t>
            </a:r>
            <a:r>
              <a:rPr lang="ko-KR" altLang="en-US" sz="1200" dirty="0" err="1"/>
              <a:t>킹고</a:t>
            </a:r>
            <a:r>
              <a:rPr lang="ko-KR" altLang="en-US" sz="1200" dirty="0"/>
              <a:t> 매니저 프로젝트를 기획하게 되었습니다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킹고</a:t>
            </a:r>
            <a:r>
              <a:rPr lang="ko-KR" altLang="en-US" sz="1200" dirty="0"/>
              <a:t> 매니저는 졸업요건 충족현황</a:t>
            </a:r>
            <a:r>
              <a:rPr lang="en-US" altLang="ko-KR" sz="1200" dirty="0"/>
              <a:t>, </a:t>
            </a:r>
            <a:r>
              <a:rPr lang="ko-KR" altLang="en-US" sz="1200" dirty="0"/>
              <a:t>채용정보</a:t>
            </a:r>
            <a:r>
              <a:rPr lang="en-US" altLang="ko-KR" sz="1200" dirty="0"/>
              <a:t>, </a:t>
            </a:r>
            <a:r>
              <a:rPr lang="ko-KR" altLang="en-US" sz="1200" dirty="0"/>
              <a:t>대내</a:t>
            </a:r>
            <a:r>
              <a:rPr lang="en-US" altLang="ko-KR" sz="1200" dirty="0"/>
              <a:t>/</a:t>
            </a:r>
            <a:r>
              <a:rPr lang="ko-KR" altLang="en-US" sz="1200" dirty="0"/>
              <a:t>대외 활동</a:t>
            </a:r>
            <a:r>
              <a:rPr lang="en-US" altLang="ko-KR" sz="1200" dirty="0"/>
              <a:t>, </a:t>
            </a:r>
            <a:r>
              <a:rPr lang="ko-KR" altLang="en-US" sz="1200" dirty="0"/>
              <a:t>학년별 추천활동 등의 진로활동을 종합적으로 관리 및 추천해주는 </a:t>
            </a:r>
            <a:r>
              <a:rPr lang="en-US" altLang="ko-KR" sz="1200" dirty="0"/>
              <a:t>AI manager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5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/>
              <a:t>킹고</a:t>
            </a:r>
            <a:r>
              <a:rPr lang="ko-KR" altLang="en-US" sz="1200" dirty="0"/>
              <a:t> 매니저에는 크게 </a:t>
            </a:r>
            <a:r>
              <a:rPr lang="en-US" altLang="ko-KR" sz="1200" dirty="0"/>
              <a:t>3</a:t>
            </a:r>
            <a:r>
              <a:rPr lang="ko-KR" altLang="en-US" sz="1200" dirty="0"/>
              <a:t>가지 기능이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바로 관리</a:t>
            </a:r>
            <a:r>
              <a:rPr lang="en-US" altLang="ko-KR" sz="1200" dirty="0"/>
              <a:t>, </a:t>
            </a:r>
            <a:r>
              <a:rPr lang="ko-KR" altLang="en-US" sz="1200" dirty="0"/>
              <a:t>추천</a:t>
            </a:r>
            <a:r>
              <a:rPr lang="en-US" altLang="ko-KR" sz="1200" dirty="0"/>
              <a:t>, </a:t>
            </a:r>
            <a:r>
              <a:rPr lang="ko-KR" altLang="en-US" sz="1200" dirty="0"/>
              <a:t>검색입니다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관리 기능은 졸업요건 충족 현황</a:t>
            </a:r>
            <a:r>
              <a:rPr lang="en-US" altLang="ko-KR" sz="1200" dirty="0"/>
              <a:t>, </a:t>
            </a:r>
            <a:r>
              <a:rPr lang="ko-KR" altLang="en-US" sz="1200" dirty="0"/>
              <a:t>학점관리와 같이 사용자의 학사 현황을 깔끔하게 정리해서 보여주는 기능입니다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추천 기능은 사용자의 학년과</a:t>
            </a:r>
            <a:r>
              <a:rPr lang="en-US" altLang="ko-KR" sz="1200" dirty="0"/>
              <a:t> </a:t>
            </a:r>
            <a:r>
              <a:rPr lang="ko-KR" altLang="en-US" sz="1200" dirty="0"/>
              <a:t>학사 현황</a:t>
            </a:r>
            <a:r>
              <a:rPr lang="en-US" altLang="ko-KR" sz="1200" dirty="0"/>
              <a:t>,</a:t>
            </a:r>
            <a:r>
              <a:rPr lang="ko-KR" altLang="en-US" sz="1200" dirty="0"/>
              <a:t> 관심도를 고려하여 적절한 진로활동을 추천해주는 기능입니다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검색 기능은 사용자가 직접 원하는 진로활동을 찾아볼 수 있는 기능입니다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8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/>
              <a:t>킹고</a:t>
            </a:r>
            <a:r>
              <a:rPr lang="ko-KR" altLang="en-US" sz="1200" dirty="0"/>
              <a:t> 매니저는 보시는 것과 같이 대학생활 설계</a:t>
            </a:r>
            <a:r>
              <a:rPr lang="en-US" altLang="ko-KR" sz="1200" dirty="0"/>
              <a:t>, </a:t>
            </a:r>
            <a:r>
              <a:rPr lang="ko-KR" altLang="en-US" sz="1200" dirty="0"/>
              <a:t>동아리</a:t>
            </a:r>
            <a:r>
              <a:rPr lang="en-US" altLang="ko-KR" sz="1200" dirty="0"/>
              <a:t>/</a:t>
            </a:r>
            <a:r>
              <a:rPr lang="ko-KR" altLang="en-US" sz="1200" dirty="0"/>
              <a:t>학회 활동</a:t>
            </a:r>
            <a:r>
              <a:rPr lang="en-US" altLang="ko-KR" sz="1200" dirty="0"/>
              <a:t>, </a:t>
            </a:r>
            <a:r>
              <a:rPr lang="ko-KR" altLang="en-US" sz="1200" dirty="0"/>
              <a:t>졸업요건</a:t>
            </a:r>
            <a:r>
              <a:rPr lang="en-US" altLang="ko-KR" sz="1200" dirty="0"/>
              <a:t>, </a:t>
            </a:r>
            <a:r>
              <a:rPr lang="ko-KR" altLang="en-US" sz="1200" dirty="0"/>
              <a:t>직무적성 검사 </a:t>
            </a:r>
            <a:r>
              <a:rPr lang="en-US" altLang="ko-KR" sz="1200" dirty="0"/>
              <a:t>…</a:t>
            </a:r>
            <a:r>
              <a:rPr lang="ko-KR" altLang="en-US" sz="1200" dirty="0"/>
              <a:t> 등 다양한 종류의 진로활동을 관리 및 추천해줄 계획입니다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8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킹고</a:t>
            </a:r>
            <a:r>
              <a:rPr lang="ko-KR" altLang="en-US" dirty="0"/>
              <a:t> 매니저는 앞서 </a:t>
            </a:r>
            <a:r>
              <a:rPr lang="ko-KR" altLang="en-US" dirty="0" err="1"/>
              <a:t>설명드린</a:t>
            </a:r>
            <a:r>
              <a:rPr lang="ko-KR" altLang="en-US" dirty="0"/>
              <a:t> 관리 기능을 구현하기 위해서 성균관대학교 서버와 통신하여 학적 정보 등을 가져온 후에 사용자 </a:t>
            </a:r>
            <a:r>
              <a:rPr lang="en-US" altLang="ko-KR" dirty="0"/>
              <a:t>UI</a:t>
            </a:r>
            <a:r>
              <a:rPr lang="ko-KR" altLang="en-US" dirty="0"/>
              <a:t>를 통해서 보여줄 계획입니다</a:t>
            </a:r>
            <a:r>
              <a:rPr lang="en-US" altLang="ko-KR" dirty="0"/>
              <a:t>. </a:t>
            </a:r>
            <a:r>
              <a:rPr lang="ko-KR" altLang="en-US" dirty="0"/>
              <a:t>만약 보안상의 문제로 학교 서버와 연동하는 것이 어렵다면</a:t>
            </a:r>
            <a:r>
              <a:rPr lang="en-US" altLang="ko-KR" dirty="0"/>
              <a:t>, </a:t>
            </a:r>
            <a:r>
              <a:rPr lang="ko-KR" altLang="en-US" dirty="0"/>
              <a:t>사용자가 직접 충족현황을 체크하는 것으로 대체할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4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다음으로 추천과 검색기능을 구현하기 위해서 저희 팀은 </a:t>
            </a:r>
            <a:r>
              <a:rPr lang="en-US" altLang="ko-KR" sz="1200" dirty="0"/>
              <a:t>GNN </a:t>
            </a:r>
            <a:r>
              <a:rPr lang="ko-KR" altLang="en-US" sz="1200" dirty="0"/>
              <a:t>기반의 추천 알고리즘 서비스를 사용할 것입니다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GNN</a:t>
            </a:r>
            <a:r>
              <a:rPr lang="ko-KR" altLang="en-US" sz="1200" dirty="0"/>
              <a:t>은 그래프 데이터에 적용 가능한 신경망이며</a:t>
            </a:r>
            <a:r>
              <a:rPr lang="en-US" altLang="ko-KR" sz="1200" dirty="0"/>
              <a:t>, </a:t>
            </a:r>
            <a:r>
              <a:rPr lang="ko-KR" altLang="en-US" sz="1200" dirty="0"/>
              <a:t>먼저 그래프를 구성하는 각 노드를 잘 표현하는 </a:t>
            </a:r>
            <a:r>
              <a:rPr lang="ko-KR" altLang="en-US" sz="1200" dirty="0" err="1"/>
              <a:t>임베딩을</a:t>
            </a:r>
            <a:r>
              <a:rPr lang="ko-KR" altLang="en-US" sz="1200" dirty="0"/>
              <a:t> 만듭니다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이웃 노드들 간의 정보를 이용해서 특정 노드를 잘 표현할 수 있는 특징</a:t>
            </a:r>
            <a:r>
              <a:rPr lang="en-US" altLang="ko-KR" sz="1200" dirty="0"/>
              <a:t>(</a:t>
            </a:r>
            <a:r>
              <a:rPr lang="ko-KR" altLang="en-US" sz="1200" dirty="0"/>
              <a:t>벡터</a:t>
            </a:r>
            <a:r>
              <a:rPr lang="en-US" altLang="ko-KR" sz="1200" dirty="0"/>
              <a:t>)</a:t>
            </a:r>
            <a:r>
              <a:rPr lang="ko-KR" altLang="en-US" sz="1200" dirty="0"/>
              <a:t>을 찾습니다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그래프의 노드들 간의 연관도를 학습시킬 수 있으며</a:t>
            </a:r>
            <a:r>
              <a:rPr lang="en-US" altLang="ko-KR" sz="1200" dirty="0"/>
              <a:t>, GNN</a:t>
            </a:r>
            <a:r>
              <a:rPr lang="ko-KR" altLang="en-US" sz="1200" dirty="0"/>
              <a:t>은 연관도가 높은 정보를 사용자에게 추천해주기 위한 딥러닝 모델로서 많이 활용됩니다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0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3239-80D5-AED2-8B2A-BA8AD029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E0F37-8D5C-4820-0632-16A73C96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B186-4B35-780A-8AA5-CB6984F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6BDC-5AED-892D-3F10-24FDBCB7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C4D3-4861-FB85-22EF-4F9A814C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E81C-4D71-A1FF-BB47-6F2A685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30CAF-BD36-9AD2-C057-F22BFC6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2E850-BAAC-184E-4F37-17E2D0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3D1FC-D527-F3F4-7DB8-D63248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F3A26-0E85-E0B6-700F-EF365D8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DB73F-7E27-AA8F-B906-234C03E3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DB842-FA5C-F219-34E0-7F220709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F33E-4F5E-5A29-F761-3CD8C28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7B65-1699-FF5C-3ECA-CF2EF41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FE14-244D-7D13-EE4D-D93E04AD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0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E0AC1-D751-47EE-8453-434BEB6EC136}"/>
              </a:ext>
            </a:extLst>
          </p:cNvPr>
          <p:cNvSpPr/>
          <p:nvPr userDrawn="1"/>
        </p:nvSpPr>
        <p:spPr>
          <a:xfrm flipH="1">
            <a:off x="127000" y="0"/>
            <a:ext cx="393700" cy="1396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0F813C-17BA-4816-80A4-724FD91D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09504"/>
            <a:ext cx="10515600" cy="496898"/>
          </a:xfrm>
        </p:spPr>
        <p:txBody>
          <a:bodyPr>
            <a:noAutofit/>
          </a:bodyPr>
          <a:lstStyle>
            <a:lvl1pPr>
              <a:defRPr sz="3600" spc="-300">
                <a:solidFill>
                  <a:srgbClr val="30303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F8A95E-68E1-4CF9-8CCE-F130981B36DC}"/>
              </a:ext>
            </a:extLst>
          </p:cNvPr>
          <p:cNvCxnSpPr>
            <a:cxnSpLocks/>
          </p:cNvCxnSpPr>
          <p:nvPr userDrawn="1"/>
        </p:nvCxnSpPr>
        <p:spPr>
          <a:xfrm>
            <a:off x="635000" y="6718300"/>
            <a:ext cx="9309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682CA15-B275-4CDA-AACC-FBC225242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000" y="706402"/>
            <a:ext cx="10515600" cy="2539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30303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57B1FBE-9BE1-415D-936E-468EEEEC30CF}"/>
              </a:ext>
            </a:extLst>
          </p:cNvPr>
          <p:cNvCxnSpPr/>
          <p:nvPr userDrawn="1"/>
        </p:nvCxnSpPr>
        <p:spPr>
          <a:xfrm>
            <a:off x="635000" y="1092200"/>
            <a:ext cx="11557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2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B19B-E73B-109A-3150-56CC789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CD59-472D-1293-31E9-C24ADCFB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BFE8-DF34-9C83-0F2E-C8D2BA7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C6DA6-D2B9-F483-7B46-F66C0324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46D25-C996-CAB6-F349-6681D00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2F1E-33B7-E632-23E4-FBB8CE01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95B8D-3EDE-0F4E-4BD0-170227FE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03B0-5F66-21B4-245A-270D059D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70CD-5222-9803-34FA-1C7E7EA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8B00-28BF-59DD-35D2-41033FA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9530-1F56-9765-1AA3-7DB1179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A6D9-8FEB-C0BB-04B6-CD3E9862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997EE-1A5F-12A8-322D-6649BB74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A894F-3639-9AFC-F959-0716F6E1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49E02-0962-4876-A0C9-796B094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A3BD1-D971-334F-591E-5B294B7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91DE-2F19-78B6-DAA6-A3997CCF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1EEF-8A57-6DC9-172E-28A172A0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3454E-E49D-1EA6-4F49-2DFB69DC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7AE3B-3DBA-C0D4-7FCE-F08728B2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D0351-87FE-F996-7327-56B93772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1E23D-7149-8BC6-03F4-8545553E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BC3A-E374-E48F-A1E2-CD86C87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48565-9D0A-1C7F-26CA-E9D697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F02E-06BC-1414-C007-441B2473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3618B-BE09-9341-B26C-9BBEE802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9729B-468C-8F57-350E-7A898C6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77A1D-6634-AD22-B72E-56E92054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1D9D1-B210-15DC-0F01-5F06EA10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B84DF-C887-D330-4B67-11027CEC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BE090-FACE-BD75-9B26-A57EC3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DEF6-C0B9-022B-AB41-18DA08D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0E18-358E-005B-8B73-05A7A502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F1FC1-F776-AAD1-CC14-EFC8D464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933AF-3110-CB6F-F203-1C2C8DD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0D218-33A0-B4F9-B33C-921A72E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EA412-1DFF-D28C-FC86-181C69C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C7D7-0B09-2086-7283-69F97B7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DF563-B7A5-F4C5-883E-4986E623F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9C99F-B418-2945-CE39-E5414903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AFDE4-5E40-01EC-E7C5-6873E36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0D793-E508-8AE4-87D2-E333F4E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3789B-F26B-096B-8426-D77416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3A203-B2D6-1687-D9AD-F53EFDC4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540C4-3267-BF68-3093-59DA5463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E081-6E0A-11F1-88DD-A39D49A4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CDDE-2C63-4A0F-8B09-75E8A3631EEB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EF0E-542A-7865-2870-0E27FEF7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4DDAE-2E3B-9B66-8FF1-FDF02D52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 err="1">
                <a:solidFill>
                  <a:srgbClr val="FCFAF2"/>
                </a:solidFill>
              </a:rPr>
              <a:t>Kingo</a:t>
            </a:r>
            <a:r>
              <a:rPr lang="en-US" altLang="ko-KR" dirty="0">
                <a:solidFill>
                  <a:srgbClr val="FCFAF2"/>
                </a:solidFill>
              </a:rPr>
              <a:t> Manager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04E41-FC01-104D-CFFF-0DFACAF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04" y="5264066"/>
            <a:ext cx="5327516" cy="121315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FCFAF2"/>
                </a:solidFill>
              </a:rPr>
              <a:t>Team AIU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E0C5-07D7-24CB-B7D1-92626D6F95FA}"/>
              </a:ext>
            </a:extLst>
          </p:cNvPr>
          <p:cNvSpPr txBox="1"/>
          <p:nvPr/>
        </p:nvSpPr>
        <p:spPr>
          <a:xfrm>
            <a:off x="4797357" y="251946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CFAF2"/>
                </a:solidFill>
              </a:rPr>
              <a:t>캡스톤설계프로젝트</a:t>
            </a:r>
            <a:endParaRPr lang="ko-KR" altLang="en-US" dirty="0">
              <a:solidFill>
                <a:srgbClr val="FCFA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Recommendation &amp; Search Method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/>
          </a:p>
        </p:txBody>
      </p:sp>
      <p:pic>
        <p:nvPicPr>
          <p:cNvPr id="4" name="Picture 4" descr="Image 2022-04-26 오후 3.26.20">
            <a:extLst>
              <a:ext uri="{FF2B5EF4-FFF2-40B4-BE49-F238E27FC236}">
                <a16:creationId xmlns:a16="http://schemas.microsoft.com/office/drawing/2014/main" id="{5485F32B-3D9A-3155-7648-AF8E01FF5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4"/>
          <a:stretch/>
        </p:blipFill>
        <p:spPr bwMode="auto">
          <a:xfrm>
            <a:off x="-609601" y="2189385"/>
            <a:ext cx="12376521" cy="36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Dataset range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A9C4FD-C54F-9883-1286-B2F04CD5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6" y="2986933"/>
            <a:ext cx="5309671" cy="13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873AF49-F447-3216-3298-13676483AC9B}"/>
              </a:ext>
            </a:extLst>
          </p:cNvPr>
          <p:cNvSpPr/>
          <p:nvPr/>
        </p:nvSpPr>
        <p:spPr>
          <a:xfrm>
            <a:off x="6380199" y="3095828"/>
            <a:ext cx="1355050" cy="1269490"/>
          </a:xfrm>
          <a:prstGeom prst="rightArrow">
            <a:avLst/>
          </a:prstGeom>
          <a:solidFill>
            <a:srgbClr val="8CB8CE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FB0F0-2243-BF15-8A14-3C9A601410A2}"/>
              </a:ext>
            </a:extLst>
          </p:cNvPr>
          <p:cNvSpPr txBox="1"/>
          <p:nvPr/>
        </p:nvSpPr>
        <p:spPr>
          <a:xfrm>
            <a:off x="8434482" y="3130409"/>
            <a:ext cx="357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효과가 좋으면</a:t>
            </a:r>
            <a:endParaRPr lang="en-US" altLang="ko-KR" sz="3600" dirty="0"/>
          </a:p>
          <a:p>
            <a:r>
              <a:rPr lang="ko-KR" altLang="en-US" sz="3600" dirty="0"/>
              <a:t>점진적으로 확대</a:t>
            </a:r>
          </a:p>
        </p:txBody>
      </p:sp>
    </p:spTree>
    <p:extLst>
      <p:ext uri="{BB962C8B-B14F-4D97-AF65-F5344CB8AC3E}">
        <p14:creationId xmlns:p14="http://schemas.microsoft.com/office/powerpoint/2010/main" val="340631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Dataset Collection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7170" name="Picture 2" descr="Google forms - Free logo icons">
            <a:extLst>
              <a:ext uri="{FF2B5EF4-FFF2-40B4-BE49-F238E27FC236}">
                <a16:creationId xmlns:a16="http://schemas.microsoft.com/office/drawing/2014/main" id="{132980C4-3015-9D9E-9AFE-20ABE20D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5" y="2456690"/>
            <a:ext cx="2509757" cy="25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잡코리아 - 취업 신입 경력 맞춤채용 연봉정보 | MixRank Play Store App Report -">
            <a:extLst>
              <a:ext uri="{FF2B5EF4-FFF2-40B4-BE49-F238E27FC236}">
                <a16:creationId xmlns:a16="http://schemas.microsoft.com/office/drawing/2014/main" id="{C8AF5427-D35B-51EC-570C-943CBBFB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45" y="2963855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킹고봇 이미">
            <a:extLst>
              <a:ext uri="{FF2B5EF4-FFF2-40B4-BE49-F238E27FC236}">
                <a16:creationId xmlns:a16="http://schemas.microsoft.com/office/drawing/2014/main" id="{CE7866AE-7B24-E212-6F7D-0D9E5EDC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044" y="2456690"/>
            <a:ext cx="1499906" cy="23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2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UI structure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6DA2C8F-9120-5CB8-B4CE-924F1E082C41}"/>
              </a:ext>
            </a:extLst>
          </p:cNvPr>
          <p:cNvSpPr/>
          <p:nvPr/>
        </p:nvSpPr>
        <p:spPr>
          <a:xfrm>
            <a:off x="7440988" y="1678774"/>
            <a:ext cx="1935816" cy="1889404"/>
          </a:xfrm>
          <a:prstGeom prst="ellips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4EA470-9186-5F1C-F63C-ECFFE9037EA3}"/>
              </a:ext>
            </a:extLst>
          </p:cNvPr>
          <p:cNvSpPr/>
          <p:nvPr/>
        </p:nvSpPr>
        <p:spPr>
          <a:xfrm>
            <a:off x="8948831" y="4016036"/>
            <a:ext cx="1935816" cy="1889404"/>
          </a:xfrm>
          <a:prstGeom prst="ellipse">
            <a:avLst/>
          </a:prstGeom>
          <a:solidFill>
            <a:srgbClr val="F1E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검색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692096-E25F-9753-C35F-0490618F84E3}"/>
              </a:ext>
            </a:extLst>
          </p:cNvPr>
          <p:cNvSpPr/>
          <p:nvPr/>
        </p:nvSpPr>
        <p:spPr>
          <a:xfrm>
            <a:off x="6164169" y="4016036"/>
            <a:ext cx="1935816" cy="1889404"/>
          </a:xfrm>
          <a:prstGeom prst="ellipse">
            <a:avLst/>
          </a:prstGeom>
          <a:solidFill>
            <a:srgbClr val="8C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추천</a:t>
            </a:r>
          </a:p>
        </p:txBody>
      </p:sp>
      <p:pic>
        <p:nvPicPr>
          <p:cNvPr id="12" name="Picture 14" descr="Free HD mockup of Apple iPhone 13 (2021) in PNG and PSD image format with  transparent background">
            <a:extLst>
              <a:ext uri="{FF2B5EF4-FFF2-40B4-BE49-F238E27FC236}">
                <a16:creationId xmlns:a16="http://schemas.microsoft.com/office/drawing/2014/main" id="{C422D38E-19F8-83D2-6AF1-63EDF1F0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1678774"/>
            <a:ext cx="1935816" cy="39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3CB1BFB-291B-4E16-3230-8C4C3E5BA383}"/>
              </a:ext>
            </a:extLst>
          </p:cNvPr>
          <p:cNvSpPr/>
          <p:nvPr/>
        </p:nvSpPr>
        <p:spPr>
          <a:xfrm rot="10800000">
            <a:off x="4588015" y="3128983"/>
            <a:ext cx="914681" cy="8783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5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</p:txBody>
      </p:sp>
      <p:pic>
        <p:nvPicPr>
          <p:cNvPr id="4" name="Picture 14" descr="Free HD mockup of Apple iPhone 13 (2021) in PNG and PSD image format with  transparent background">
            <a:extLst>
              <a:ext uri="{FF2B5EF4-FFF2-40B4-BE49-F238E27FC236}">
                <a16:creationId xmlns:a16="http://schemas.microsoft.com/office/drawing/2014/main" id="{4C9C1885-4CB2-54AC-1BA5-F1885999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49" y="1457299"/>
            <a:ext cx="1317563" cy="26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스크린샷 2022-03-17 오후 3.29.11">
            <a:extLst>
              <a:ext uri="{FF2B5EF4-FFF2-40B4-BE49-F238E27FC236}">
                <a16:creationId xmlns:a16="http://schemas.microsoft.com/office/drawing/2014/main" id="{1F5A28F3-A089-DF5F-6274-D91A8685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8" y="4339198"/>
            <a:ext cx="3265954" cy="176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Server, data 아이콘 에 WHCompare Isometric Web Hosting &amp; Servers">
            <a:extLst>
              <a:ext uri="{FF2B5EF4-FFF2-40B4-BE49-F238E27FC236}">
                <a16:creationId xmlns:a16="http://schemas.microsoft.com/office/drawing/2014/main" id="{50484A76-5A6E-BD41-9240-7FE8FF02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5" y="1241653"/>
            <a:ext cx="1766970" cy="17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Server, data 아이콘 에 WHCompare Isometric Web Hosting &amp; Servers">
            <a:extLst>
              <a:ext uri="{FF2B5EF4-FFF2-40B4-BE49-F238E27FC236}">
                <a16:creationId xmlns:a16="http://schemas.microsoft.com/office/drawing/2014/main" id="{6230BC8E-9452-D38E-A90B-6E3B1DEB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15" y="4356890"/>
            <a:ext cx="1766970" cy="17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성균관대학교 | 대학정보 | 성대역사 / 상징 | 성대 UI | 엠블렘">
            <a:extLst>
              <a:ext uri="{FF2B5EF4-FFF2-40B4-BE49-F238E27FC236}">
                <a16:creationId xmlns:a16="http://schemas.microsoft.com/office/drawing/2014/main" id="{351BFFE0-2AE6-6535-1ED3-EE735E34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55" y="1241653"/>
            <a:ext cx="1107369" cy="11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77E627-B147-D493-7A33-316AA44B7F4E}"/>
              </a:ext>
            </a:extLst>
          </p:cNvPr>
          <p:cNvSpPr txBox="1"/>
          <p:nvPr/>
        </p:nvSpPr>
        <p:spPr>
          <a:xfrm>
            <a:off x="4827607" y="6187655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Kingo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r>
              <a:rPr lang="ko-KR" altLang="en-US" dirty="0"/>
              <a:t> </a:t>
            </a:r>
            <a:r>
              <a:rPr lang="en-US" altLang="ko-KR" dirty="0"/>
              <a:t>Server &amp; DB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7B73A-ABB0-E1A8-1D4B-88E892FE43C9}"/>
              </a:ext>
            </a:extLst>
          </p:cNvPr>
          <p:cNvSpPr txBox="1"/>
          <p:nvPr/>
        </p:nvSpPr>
        <p:spPr>
          <a:xfrm>
            <a:off x="3707338" y="287123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 </a:t>
            </a:r>
            <a:r>
              <a:rPr lang="en-US" altLang="ko-KR" dirty="0"/>
              <a:t>: </a:t>
            </a:r>
            <a:r>
              <a:rPr lang="ko-KR" altLang="en-US" dirty="0"/>
              <a:t>학사정보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F4623-FF12-F463-F7BF-5E9D34786E73}"/>
              </a:ext>
            </a:extLst>
          </p:cNvPr>
          <p:cNvSpPr txBox="1"/>
          <p:nvPr/>
        </p:nvSpPr>
        <p:spPr>
          <a:xfrm>
            <a:off x="7470222" y="5707536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&amp;</a:t>
            </a:r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/>
              <a:t>사용자 데이터 검색</a:t>
            </a:r>
            <a:r>
              <a:rPr lang="en-US" altLang="ko-KR" dirty="0"/>
              <a:t>&amp;</a:t>
            </a:r>
            <a:r>
              <a:rPr lang="ko-KR" altLang="en-US" dirty="0"/>
              <a:t>열람정보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41B082-EB71-A859-27C0-91293B7066D7}"/>
              </a:ext>
            </a:extLst>
          </p:cNvPr>
          <p:cNvCxnSpPr>
            <a:cxnSpLocks/>
          </p:cNvCxnSpPr>
          <p:nvPr/>
        </p:nvCxnSpPr>
        <p:spPr>
          <a:xfrm>
            <a:off x="2937937" y="2808866"/>
            <a:ext cx="2304530" cy="1484229"/>
          </a:xfrm>
          <a:prstGeom prst="straightConnector1">
            <a:avLst/>
          </a:prstGeom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335D14-CCBA-9E4D-D1A1-27BB4BF85164}"/>
              </a:ext>
            </a:extLst>
          </p:cNvPr>
          <p:cNvCxnSpPr>
            <a:cxnSpLocks/>
          </p:cNvCxnSpPr>
          <p:nvPr/>
        </p:nvCxnSpPr>
        <p:spPr>
          <a:xfrm flipV="1">
            <a:off x="6961715" y="3598572"/>
            <a:ext cx="2079646" cy="909120"/>
          </a:xfrm>
          <a:prstGeom prst="straightConnector1">
            <a:avLst/>
          </a:prstGeom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43849-BE07-3313-4E3D-0B55F6F923B1}"/>
              </a:ext>
            </a:extLst>
          </p:cNvPr>
          <p:cNvSpPr txBox="1"/>
          <p:nvPr/>
        </p:nvSpPr>
        <p:spPr>
          <a:xfrm>
            <a:off x="6857268" y="343573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 </a:t>
            </a:r>
            <a:r>
              <a:rPr lang="en-US" altLang="ko-KR" dirty="0"/>
              <a:t>: </a:t>
            </a:r>
            <a:r>
              <a:rPr lang="ko-KR" altLang="en-US" dirty="0"/>
              <a:t>학사정보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B5ABC3-FA08-A63E-415B-9A7A7350D8B6}"/>
              </a:ext>
            </a:extLst>
          </p:cNvPr>
          <p:cNvSpPr txBox="1"/>
          <p:nvPr/>
        </p:nvSpPr>
        <p:spPr>
          <a:xfrm>
            <a:off x="1433706" y="6187655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GNN </a:t>
            </a:r>
            <a:r>
              <a:rPr lang="ko-KR" altLang="en-US" dirty="0"/>
              <a:t>추천 알고리즘 업데이트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00275A-64F1-77B0-6633-849966798792}"/>
              </a:ext>
            </a:extLst>
          </p:cNvPr>
          <p:cNvSpPr txBox="1"/>
          <p:nvPr/>
        </p:nvSpPr>
        <p:spPr>
          <a:xfrm>
            <a:off x="7436308" y="472333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</a:t>
            </a:r>
            <a:r>
              <a:rPr lang="en-US" altLang="ko-KR" dirty="0"/>
              <a:t>&amp;</a:t>
            </a:r>
            <a:r>
              <a:rPr lang="ko-KR" altLang="en-US" dirty="0"/>
              <a:t>검색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컨탠츠</a:t>
            </a:r>
            <a:r>
              <a:rPr lang="ko-KR" altLang="en-US" dirty="0"/>
              <a:t> 정보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8A2FF70-8A6F-1643-1A40-57F32C2163E7}"/>
              </a:ext>
            </a:extLst>
          </p:cNvPr>
          <p:cNvCxnSpPr>
            <a:stCxn id="12" idx="3"/>
            <a:endCxn id="4" idx="2"/>
          </p:cNvCxnSpPr>
          <p:nvPr/>
        </p:nvCxnSpPr>
        <p:spPr>
          <a:xfrm flipV="1">
            <a:off x="6979485" y="4117443"/>
            <a:ext cx="2877646" cy="11229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757CB65-A7B5-66D3-429D-049E3CC31B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9536" y="4094987"/>
            <a:ext cx="3384391" cy="1507297"/>
          </a:xfrm>
          <a:prstGeom prst="bentConnector3">
            <a:avLst>
              <a:gd name="adj1" fmla="val 33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5" name="직선 연결선 9224">
            <a:extLst>
              <a:ext uri="{FF2B5EF4-FFF2-40B4-BE49-F238E27FC236}">
                <a16:creationId xmlns:a16="http://schemas.microsoft.com/office/drawing/2014/main" id="{3C01065E-6F40-6D44-3216-21985B3C554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425632" y="5222683"/>
            <a:ext cx="786883" cy="17692"/>
          </a:xfrm>
          <a:prstGeom prst="line">
            <a:avLst/>
          </a:prstGeom>
          <a:ln w="28575" cap="flat" cmpd="sng" algn="ctr">
            <a:solidFill>
              <a:srgbClr val="2256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8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>
                <a:solidFill>
                  <a:srgbClr val="FCFAF2"/>
                </a:solidFill>
              </a:rPr>
              <a:t>Thank you!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619040" y="378802"/>
            <a:ext cx="8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519DB-F47E-4AA3-8DC1-A4DD6A9D5BAF}"/>
              </a:ext>
            </a:extLst>
          </p:cNvPr>
          <p:cNvSpPr txBox="1"/>
          <p:nvPr/>
        </p:nvSpPr>
        <p:spPr>
          <a:xfrm>
            <a:off x="3752208" y="1723463"/>
            <a:ext cx="528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1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B8214-83C7-44B4-AB18-CB9B6EBD094C}"/>
              </a:ext>
            </a:extLst>
          </p:cNvPr>
          <p:cNvSpPr txBox="1"/>
          <p:nvPr/>
        </p:nvSpPr>
        <p:spPr>
          <a:xfrm>
            <a:off x="3752208" y="2337394"/>
            <a:ext cx="528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2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C8C03-CDE5-4315-AAE3-A9990B909F91}"/>
              </a:ext>
            </a:extLst>
          </p:cNvPr>
          <p:cNvSpPr txBox="1"/>
          <p:nvPr/>
        </p:nvSpPr>
        <p:spPr>
          <a:xfrm>
            <a:off x="4222205" y="1868879"/>
            <a:ext cx="636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accent1"/>
                </a:solidFill>
              </a:rPr>
              <a:t>Background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8FAC31-85C0-4A6C-B898-D6A813ACD5ED}"/>
              </a:ext>
            </a:extLst>
          </p:cNvPr>
          <p:cNvSpPr txBox="1"/>
          <p:nvPr/>
        </p:nvSpPr>
        <p:spPr>
          <a:xfrm>
            <a:off x="4222205" y="2458884"/>
            <a:ext cx="636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accent1"/>
                </a:solidFill>
              </a:rPr>
              <a:t>Service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9FF1D-E39D-40F9-AC7F-B9BF7714789D}"/>
              </a:ext>
            </a:extLst>
          </p:cNvPr>
          <p:cNvSpPr txBox="1"/>
          <p:nvPr/>
        </p:nvSpPr>
        <p:spPr>
          <a:xfrm>
            <a:off x="9971768" y="6606059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0881C-05DA-FD0B-6060-CCC177E61BCA}"/>
              </a:ext>
            </a:extLst>
          </p:cNvPr>
          <p:cNvSpPr txBox="1"/>
          <p:nvPr/>
        </p:nvSpPr>
        <p:spPr>
          <a:xfrm>
            <a:off x="3752205" y="2893786"/>
            <a:ext cx="52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3	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3B1F1-FED1-0EFF-9087-BDA87751652F}"/>
              </a:ext>
            </a:extLst>
          </p:cNvPr>
          <p:cNvSpPr txBox="1"/>
          <p:nvPr/>
        </p:nvSpPr>
        <p:spPr>
          <a:xfrm>
            <a:off x="4222205" y="3001431"/>
            <a:ext cx="636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accent1"/>
                </a:solidFill>
              </a:rPr>
              <a:t>Recommendation &amp; Search Method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D45A4-8E05-A5E6-235E-E2AC1F8C7EA2}"/>
              </a:ext>
            </a:extLst>
          </p:cNvPr>
          <p:cNvSpPr txBox="1"/>
          <p:nvPr/>
        </p:nvSpPr>
        <p:spPr>
          <a:xfrm>
            <a:off x="3752205" y="3504535"/>
            <a:ext cx="528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4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2EA97-2FD7-2E38-D1B0-9A8C57466484}"/>
              </a:ext>
            </a:extLst>
          </p:cNvPr>
          <p:cNvSpPr txBox="1"/>
          <p:nvPr/>
        </p:nvSpPr>
        <p:spPr>
          <a:xfrm>
            <a:off x="4222205" y="3635981"/>
            <a:ext cx="636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accent1"/>
                </a:solidFill>
              </a:rPr>
              <a:t>Dataset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378B0-A115-E99A-1DD5-2259E5EEAE95}"/>
              </a:ext>
            </a:extLst>
          </p:cNvPr>
          <p:cNvSpPr txBox="1"/>
          <p:nvPr/>
        </p:nvSpPr>
        <p:spPr>
          <a:xfrm>
            <a:off x="3752205" y="4096566"/>
            <a:ext cx="528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5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4D4FF-34E9-64CE-D3C6-90C234003919}"/>
              </a:ext>
            </a:extLst>
          </p:cNvPr>
          <p:cNvSpPr txBox="1"/>
          <p:nvPr/>
        </p:nvSpPr>
        <p:spPr>
          <a:xfrm>
            <a:off x="4222205" y="4239044"/>
            <a:ext cx="636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accent1"/>
                </a:solidFill>
              </a:rPr>
              <a:t>UI &amp; Full Architecture</a:t>
            </a:r>
            <a:endParaRPr lang="ko-KR" altLang="en-US" sz="24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6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</p:txBody>
      </p:sp>
      <p:pic>
        <p:nvPicPr>
          <p:cNvPr id="1026" name="Picture 2" descr="연령대 별 졸업·입학 선물 추천 : 네이버 포스트">
            <a:extLst>
              <a:ext uri="{FF2B5EF4-FFF2-40B4-BE49-F238E27FC236}">
                <a16:creationId xmlns:a16="http://schemas.microsoft.com/office/drawing/2014/main" id="{5608EC5F-48A2-9C61-2091-118F43975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49" y="1775188"/>
            <a:ext cx="5711702" cy="36255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3572435" cy="7659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</p:txBody>
      </p:sp>
      <p:pic>
        <p:nvPicPr>
          <p:cNvPr id="1026" name="Picture 2" descr="연령대 별 졸업·입학 선물 추천 : 네이버 포스트">
            <a:extLst>
              <a:ext uri="{FF2B5EF4-FFF2-40B4-BE49-F238E27FC236}">
                <a16:creationId xmlns:a16="http://schemas.microsoft.com/office/drawing/2014/main" id="{5608EC5F-48A2-9C61-2091-118F43975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49" y="1775188"/>
            <a:ext cx="5711702" cy="36255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챌린지스퀘어">
            <a:extLst>
              <a:ext uri="{FF2B5EF4-FFF2-40B4-BE49-F238E27FC236}">
                <a16:creationId xmlns:a16="http://schemas.microsoft.com/office/drawing/2014/main" id="{8C01FECE-F564-1E7F-2059-22983221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58" y="1432146"/>
            <a:ext cx="1541930" cy="15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21 제13회 LINC+ 캡스톤디자인 경진대회 개최 안내(05.10부터 신청) | 아주대학교">
            <a:extLst>
              <a:ext uri="{FF2B5EF4-FFF2-40B4-BE49-F238E27FC236}">
                <a16:creationId xmlns:a16="http://schemas.microsoft.com/office/drawing/2014/main" id="{073596FE-1740-EE56-4D17-3E445E48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11" y="1513149"/>
            <a:ext cx="1857658" cy="312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D95538-382F-709F-437A-52DD5E3FBB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33" r="8607"/>
          <a:stretch/>
        </p:blipFill>
        <p:spPr>
          <a:xfrm>
            <a:off x="7238620" y="3811532"/>
            <a:ext cx="3426462" cy="2470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B4AB8-B06F-7F28-A281-5B0DF6362763}"/>
              </a:ext>
            </a:extLst>
          </p:cNvPr>
          <p:cNvSpPr txBox="1"/>
          <p:nvPr/>
        </p:nvSpPr>
        <p:spPr>
          <a:xfrm>
            <a:off x="450856" y="2327315"/>
            <a:ext cx="2262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각종 경진대회</a:t>
            </a:r>
            <a:endParaRPr lang="en-US" altLang="ko-KR" sz="2400" dirty="0"/>
          </a:p>
          <a:p>
            <a:r>
              <a:rPr lang="ko-KR" altLang="en-US" sz="2400" dirty="0"/>
              <a:t>대내</a:t>
            </a:r>
            <a:r>
              <a:rPr lang="en-US" altLang="ko-KR" sz="2400" dirty="0"/>
              <a:t>/</a:t>
            </a:r>
            <a:r>
              <a:rPr lang="ko-KR" altLang="en-US" sz="2400" dirty="0"/>
              <a:t>대외 활동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93E0-92FB-769C-CACD-0AF29E2E5659}"/>
              </a:ext>
            </a:extLst>
          </p:cNvPr>
          <p:cNvSpPr txBox="1"/>
          <p:nvPr/>
        </p:nvSpPr>
        <p:spPr>
          <a:xfrm>
            <a:off x="8655388" y="168213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 err="1"/>
              <a:t>품인증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945E3-B432-B6C3-5A5F-FE329742C698}"/>
              </a:ext>
            </a:extLst>
          </p:cNvPr>
          <p:cNvSpPr txBox="1"/>
          <p:nvPr/>
        </p:nvSpPr>
        <p:spPr>
          <a:xfrm>
            <a:off x="5697686" y="58370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취업정보</a:t>
            </a:r>
          </a:p>
        </p:txBody>
      </p:sp>
    </p:spTree>
    <p:extLst>
      <p:ext uri="{BB962C8B-B14F-4D97-AF65-F5344CB8AC3E}">
        <p14:creationId xmlns:p14="http://schemas.microsoft.com/office/powerpoint/2010/main" val="31639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/>
          </a:p>
        </p:txBody>
      </p:sp>
      <p:pic>
        <p:nvPicPr>
          <p:cNvPr id="2052" name="Picture 4" descr="Robot Robot">
            <a:extLst>
              <a:ext uri="{FF2B5EF4-FFF2-40B4-BE49-F238E27FC236}">
                <a16:creationId xmlns:a16="http://schemas.microsoft.com/office/drawing/2014/main" id="{D811DCAD-DE9F-CBC4-3E8C-5DCC4E41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1" y="1457299"/>
            <a:ext cx="3785244" cy="44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FE1C64-6B9E-86C7-D623-DE10622A44C7}"/>
              </a:ext>
            </a:extLst>
          </p:cNvPr>
          <p:cNvSpPr txBox="1"/>
          <p:nvPr/>
        </p:nvSpPr>
        <p:spPr>
          <a:xfrm>
            <a:off x="4343400" y="3632968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졸업요건 충족현황</a:t>
            </a:r>
            <a:r>
              <a:rPr lang="en-US" altLang="ko-KR" sz="2800" dirty="0"/>
              <a:t>, </a:t>
            </a:r>
            <a:r>
              <a:rPr lang="ko-KR" altLang="en-US" sz="2800" dirty="0"/>
              <a:t>채용정보</a:t>
            </a:r>
            <a:r>
              <a:rPr lang="en-US" altLang="ko-KR" sz="2800" dirty="0"/>
              <a:t>, </a:t>
            </a:r>
            <a:r>
              <a:rPr lang="ko-KR" altLang="en-US" sz="2800" dirty="0"/>
              <a:t>대내</a:t>
            </a:r>
            <a:r>
              <a:rPr lang="en-US" altLang="ko-KR" sz="2800" dirty="0"/>
              <a:t>/</a:t>
            </a:r>
            <a:r>
              <a:rPr lang="ko-KR" altLang="en-US" sz="2800" dirty="0"/>
              <a:t>대외 활동</a:t>
            </a:r>
            <a:r>
              <a:rPr lang="en-US" altLang="ko-KR" sz="2800" dirty="0"/>
              <a:t>, </a:t>
            </a:r>
            <a:r>
              <a:rPr lang="ko-KR" altLang="en-US" sz="2800" dirty="0"/>
              <a:t>학년별 추천 활동</a:t>
            </a:r>
            <a:r>
              <a:rPr lang="en-US" altLang="ko-KR" sz="2800" dirty="0"/>
              <a:t> </a:t>
            </a:r>
            <a:r>
              <a:rPr lang="ko-KR" altLang="en-US" sz="2800" dirty="0"/>
              <a:t>등의 </a:t>
            </a:r>
            <a:r>
              <a:rPr lang="ko-KR" altLang="en-US" sz="2800" b="1" dirty="0"/>
              <a:t>진로활동</a:t>
            </a:r>
            <a:r>
              <a:rPr lang="ko-KR" altLang="en-US" sz="2800" dirty="0"/>
              <a:t>을 종합적으로 관리 및 추천해주는 </a:t>
            </a:r>
            <a:r>
              <a:rPr lang="en-US" altLang="ko-KR" sz="2800" dirty="0"/>
              <a:t>AI manager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60DB4-7D3A-9789-44EF-8EA9DA1512EA}"/>
              </a:ext>
            </a:extLst>
          </p:cNvPr>
          <p:cNvSpPr txBox="1"/>
          <p:nvPr/>
        </p:nvSpPr>
        <p:spPr>
          <a:xfrm>
            <a:off x="6343746" y="2765611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Kingo</a:t>
            </a:r>
            <a:r>
              <a:rPr lang="en-US" altLang="ko-KR" sz="2800" b="1" dirty="0"/>
              <a:t> Manager!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990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Service Detail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4738518-A1ED-F194-49E7-2153237A8935}"/>
              </a:ext>
            </a:extLst>
          </p:cNvPr>
          <p:cNvSpPr/>
          <p:nvPr/>
        </p:nvSpPr>
        <p:spPr>
          <a:xfrm>
            <a:off x="838199" y="2294964"/>
            <a:ext cx="2943785" cy="2940424"/>
          </a:xfrm>
          <a:prstGeom prst="ellips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관리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8C4FF8-E754-3005-EC7C-450AFF04E0F1}"/>
              </a:ext>
            </a:extLst>
          </p:cNvPr>
          <p:cNvSpPr/>
          <p:nvPr/>
        </p:nvSpPr>
        <p:spPr>
          <a:xfrm>
            <a:off x="8410015" y="2294964"/>
            <a:ext cx="2943785" cy="2940424"/>
          </a:xfrm>
          <a:prstGeom prst="ellipse">
            <a:avLst/>
          </a:prstGeom>
          <a:solidFill>
            <a:srgbClr val="F1E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검색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BF20DB-0F72-CCCE-3DE0-E9077E6366BF}"/>
              </a:ext>
            </a:extLst>
          </p:cNvPr>
          <p:cNvSpPr/>
          <p:nvPr/>
        </p:nvSpPr>
        <p:spPr>
          <a:xfrm>
            <a:off x="4624107" y="2294964"/>
            <a:ext cx="2943785" cy="2940424"/>
          </a:xfrm>
          <a:prstGeom prst="ellipse">
            <a:avLst/>
          </a:prstGeom>
          <a:solidFill>
            <a:srgbClr val="8C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추천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1108D-A0A1-5E5C-F7EA-D48667BE6F1C}"/>
              </a:ext>
            </a:extLst>
          </p:cNvPr>
          <p:cNvSpPr txBox="1"/>
          <p:nvPr/>
        </p:nvSpPr>
        <p:spPr>
          <a:xfrm>
            <a:off x="1746475" y="428512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Manage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46480-4AF4-F36A-E295-A91FFFA03EE1}"/>
              </a:ext>
            </a:extLst>
          </p:cNvPr>
          <p:cNvSpPr txBox="1"/>
          <p:nvPr/>
        </p:nvSpPr>
        <p:spPr>
          <a:xfrm>
            <a:off x="4982425" y="4285129"/>
            <a:ext cx="222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Recommendation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501B1-6F4A-F420-88B5-D3948B70FAE2}"/>
              </a:ext>
            </a:extLst>
          </p:cNvPr>
          <p:cNvSpPr txBox="1"/>
          <p:nvPr/>
        </p:nvSpPr>
        <p:spPr>
          <a:xfrm>
            <a:off x="9491866" y="4285129"/>
            <a:ext cx="95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Search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Service Detail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545C3-249B-FFD2-8498-A9424886A77C}"/>
              </a:ext>
            </a:extLst>
          </p:cNvPr>
          <p:cNvSpPr txBox="1"/>
          <p:nvPr/>
        </p:nvSpPr>
        <p:spPr>
          <a:xfrm>
            <a:off x="353367" y="2318919"/>
            <a:ext cx="3451567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대학생활설계 </a:t>
            </a:r>
            <a:r>
              <a:rPr lang="en-US" altLang="ko-KR" sz="2000" dirty="0"/>
              <a:t>(</a:t>
            </a:r>
            <a:r>
              <a:rPr lang="ko-KR" altLang="en-US" sz="2000" dirty="0"/>
              <a:t>학점 관리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직무적성 검사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자기이해와 진로탐색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봉사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B87-D84F-2A49-062E-1818E397523B}"/>
              </a:ext>
            </a:extLst>
          </p:cNvPr>
          <p:cNvSpPr txBox="1"/>
          <p:nvPr/>
        </p:nvSpPr>
        <p:spPr>
          <a:xfrm>
            <a:off x="4223782" y="2318918"/>
            <a:ext cx="3451567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동아리</a:t>
            </a:r>
            <a:r>
              <a:rPr lang="en-US" altLang="ko-KR" sz="2000" dirty="0"/>
              <a:t>, </a:t>
            </a:r>
            <a:r>
              <a:rPr lang="ko-KR" altLang="en-US" sz="2000" dirty="0"/>
              <a:t>학회 활동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외국어 점수 획득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자격증 취득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공모전</a:t>
            </a:r>
            <a:r>
              <a:rPr lang="en-US" altLang="ko-KR" sz="2000" dirty="0"/>
              <a:t>/</a:t>
            </a:r>
            <a:r>
              <a:rPr lang="ko-KR" altLang="en-US" sz="2000" dirty="0"/>
              <a:t>외부활동</a:t>
            </a:r>
            <a:r>
              <a:rPr lang="en-US" altLang="ko-KR" sz="2000" dirty="0"/>
              <a:t>/</a:t>
            </a:r>
            <a:r>
              <a:rPr lang="ko-KR" altLang="en-US" sz="2000" dirty="0"/>
              <a:t>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0A357-6B16-3677-960B-AF3BB0181C43}"/>
              </a:ext>
            </a:extLst>
          </p:cNvPr>
          <p:cNvSpPr txBox="1"/>
          <p:nvPr/>
        </p:nvSpPr>
        <p:spPr>
          <a:xfrm>
            <a:off x="8094198" y="2318918"/>
            <a:ext cx="3850152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졸업요건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기업인턴십</a:t>
            </a:r>
            <a:r>
              <a:rPr lang="en-US" altLang="ko-KR" sz="2000" dirty="0"/>
              <a:t>/</a:t>
            </a:r>
            <a:r>
              <a:rPr lang="ko-KR" altLang="en-US" sz="2000" dirty="0"/>
              <a:t>산학협력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취업캠프</a:t>
            </a:r>
            <a:r>
              <a:rPr lang="en-US" altLang="ko-KR" sz="2000" dirty="0"/>
              <a:t>/</a:t>
            </a:r>
            <a:r>
              <a:rPr lang="ko-KR" altLang="en-US" sz="2000" dirty="0"/>
              <a:t>서류</a:t>
            </a:r>
            <a:r>
              <a:rPr lang="en-US" altLang="ko-KR" sz="2000" dirty="0"/>
              <a:t>, </a:t>
            </a:r>
            <a:r>
              <a:rPr lang="ko-KR" altLang="en-US" sz="2000" dirty="0"/>
              <a:t>면접 클리닉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대학원</a:t>
            </a:r>
          </a:p>
        </p:txBody>
      </p:sp>
    </p:spTree>
    <p:extLst>
      <p:ext uri="{BB962C8B-B14F-4D97-AF65-F5344CB8AC3E}">
        <p14:creationId xmlns:p14="http://schemas.microsoft.com/office/powerpoint/2010/main" val="402698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Manage Method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/>
          </a:p>
        </p:txBody>
      </p:sp>
      <p:pic>
        <p:nvPicPr>
          <p:cNvPr id="5134" name="Picture 14" descr="Free HD mockup of Apple iPhone 13 (2021) in PNG and PSD image format with  transparent background">
            <a:extLst>
              <a:ext uri="{FF2B5EF4-FFF2-40B4-BE49-F238E27FC236}">
                <a16:creationId xmlns:a16="http://schemas.microsoft.com/office/drawing/2014/main" id="{4B6244D0-FD8A-6B4B-FD6B-33D8BF07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1678774"/>
            <a:ext cx="1935816" cy="39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92B6BE-9A9E-DD2E-E0FB-BE48CA400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52" y="2676793"/>
            <a:ext cx="1482764" cy="1912349"/>
          </a:xfrm>
          <a:prstGeom prst="rect">
            <a:avLst/>
          </a:prstGeom>
        </p:spPr>
      </p:pic>
      <p:pic>
        <p:nvPicPr>
          <p:cNvPr id="5136" name="Picture 16" descr="Server, data 아이콘 에 WHCompare Isometric Web Hosting &amp; Servers">
            <a:extLst>
              <a:ext uri="{FF2B5EF4-FFF2-40B4-BE49-F238E27FC236}">
                <a16:creationId xmlns:a16="http://schemas.microsoft.com/office/drawing/2014/main" id="{29B97841-171F-FDCD-E247-5116027C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58" y="26767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81D320-34CE-A1DC-7B5F-AB5CE283CCDA}"/>
              </a:ext>
            </a:extLst>
          </p:cNvPr>
          <p:cNvCxnSpPr>
            <a:cxnSpLocks/>
          </p:cNvCxnSpPr>
          <p:nvPr/>
        </p:nvCxnSpPr>
        <p:spPr>
          <a:xfrm>
            <a:off x="4464424" y="3632967"/>
            <a:ext cx="3263152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47276F-00CB-A2DC-4781-C287A7AEB2BA}"/>
              </a:ext>
            </a:extLst>
          </p:cNvPr>
          <p:cNvSpPr txBox="1"/>
          <p:nvPr/>
        </p:nvSpPr>
        <p:spPr>
          <a:xfrm>
            <a:off x="7593369" y="5267275"/>
            <a:ext cx="3487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성균관대학교 </a:t>
            </a:r>
            <a:r>
              <a:rPr lang="en-US" altLang="ko-KR" sz="28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35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40834"/>
            <a:ext cx="10515600" cy="496898"/>
          </a:xfrm>
        </p:spPr>
        <p:txBody>
          <a:bodyPr/>
          <a:lstStyle/>
          <a:p>
            <a:r>
              <a:rPr lang="en-US" altLang="ko-KR" dirty="0"/>
              <a:t>Recommendation &amp; Search Method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959558"/>
          </a:xfrm>
          <a:prstGeom prst="rect">
            <a:avLst/>
          </a:prstGeom>
          <a:solidFill>
            <a:srgbClr val="F9F9F9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76108C-C032-DA55-7903-6370E349752F}"/>
              </a:ext>
            </a:extLst>
          </p:cNvPr>
          <p:cNvSpPr txBox="1">
            <a:spLocks/>
          </p:cNvSpPr>
          <p:nvPr/>
        </p:nvSpPr>
        <p:spPr>
          <a:xfrm>
            <a:off x="838200" y="145729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/>
          </a:p>
        </p:txBody>
      </p:sp>
      <p:pic>
        <p:nvPicPr>
          <p:cNvPr id="5122" name="Picture 2" descr="스크린샷 2022-03-17 오후 3.29.11">
            <a:extLst>
              <a:ext uri="{FF2B5EF4-FFF2-40B4-BE49-F238E27FC236}">
                <a16:creationId xmlns:a16="http://schemas.microsoft.com/office/drawing/2014/main" id="{C6C03E91-A8F5-75E4-613A-031E22C8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3625"/>
            <a:ext cx="10908553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A8BA5-A012-F19E-EAE3-6F933C22EFCE}"/>
              </a:ext>
            </a:extLst>
          </p:cNvPr>
          <p:cNvSpPr txBox="1"/>
          <p:nvPr/>
        </p:nvSpPr>
        <p:spPr>
          <a:xfrm>
            <a:off x="3063066" y="5743429"/>
            <a:ext cx="645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GNN</a:t>
            </a:r>
            <a:r>
              <a:rPr lang="ko-KR" altLang="en-US" sz="3200" dirty="0"/>
              <a:t>기반의 추천 알고리즘 서비스</a:t>
            </a:r>
          </a:p>
        </p:txBody>
      </p:sp>
    </p:spTree>
    <p:extLst>
      <p:ext uri="{BB962C8B-B14F-4D97-AF65-F5344CB8AC3E}">
        <p14:creationId xmlns:p14="http://schemas.microsoft.com/office/powerpoint/2010/main" val="42335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716</Words>
  <Application>Microsoft Office PowerPoint</Application>
  <PresentationFormat>와이드스크린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Kingo Manager</vt:lpstr>
      <vt:lpstr>PowerPoint 프레젠테이션</vt:lpstr>
      <vt:lpstr>Background</vt:lpstr>
      <vt:lpstr>Background</vt:lpstr>
      <vt:lpstr>Service</vt:lpstr>
      <vt:lpstr>Service Detail</vt:lpstr>
      <vt:lpstr>Service Detail</vt:lpstr>
      <vt:lpstr>Manage Method</vt:lpstr>
      <vt:lpstr>Recommendation &amp; Search Method</vt:lpstr>
      <vt:lpstr>Recommendation &amp; Search Method</vt:lpstr>
      <vt:lpstr>Dataset range</vt:lpstr>
      <vt:lpstr>Dataset Collection</vt:lpstr>
      <vt:lpstr>UI structure</vt:lpstr>
      <vt:lpstr>Full Architecture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박 충현</dc:creator>
  <cp:lastModifiedBy>12764</cp:lastModifiedBy>
  <cp:revision>10</cp:revision>
  <dcterms:created xsi:type="dcterms:W3CDTF">2022-09-14T06:41:45Z</dcterms:created>
  <dcterms:modified xsi:type="dcterms:W3CDTF">2022-09-15T03:44:30Z</dcterms:modified>
</cp:coreProperties>
</file>