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8" r:id="rId5"/>
    <p:sldId id="262" r:id="rId6"/>
    <p:sldId id="293" r:id="rId7"/>
    <p:sldId id="287" r:id="rId8"/>
    <p:sldId id="297" r:id="rId9"/>
    <p:sldId id="289" r:id="rId10"/>
    <p:sldId id="308" r:id="rId11"/>
    <p:sldId id="290" r:id="rId12"/>
    <p:sldId id="309" r:id="rId13"/>
    <p:sldId id="294" r:id="rId14"/>
    <p:sldId id="292" r:id="rId15"/>
    <p:sldId id="306" r:id="rId16"/>
    <p:sldId id="305" r:id="rId17"/>
    <p:sldId id="304" r:id="rId18"/>
    <p:sldId id="307" r:id="rId19"/>
    <p:sldId id="295" r:id="rId20"/>
    <p:sldId id="296" r:id="rId21"/>
    <p:sldId id="298" r:id="rId22"/>
    <p:sldId id="303" r:id="rId23"/>
    <p:sldId id="299" r:id="rId24"/>
    <p:sldId id="302" r:id="rId25"/>
    <p:sldId id="301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E3F"/>
    <a:srgbClr val="CC9900"/>
    <a:srgbClr val="D9D9D9"/>
    <a:srgbClr val="FFFBEF"/>
    <a:srgbClr val="FCFAF2"/>
    <a:srgbClr val="4472C4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3239-80D5-AED2-8B2A-BA8AD029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AE0F37-8D5C-4820-0632-16A73C96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B186-4B35-780A-8AA5-CB6984F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6BDC-5AED-892D-3F10-24FDBCB7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C4D3-4861-FB85-22EF-4F9A814C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E81C-4D71-A1FF-BB47-6F2A6852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30CAF-BD36-9AD2-C057-F22BFC69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2E850-BAAC-184E-4F37-17E2D0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3D1FC-D527-F3F4-7DB8-D63248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F3A26-0E85-E0B6-700F-EF365D8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DB73F-7E27-AA8F-B906-234C03E30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DB842-FA5C-F219-34E0-7F220709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F33E-4F5E-5A29-F761-3CD8C28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7B65-1699-FF5C-3ECA-CF2EF41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FE14-244D-7D13-EE4D-D93E04AD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B19B-E73B-109A-3150-56CC789E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CD59-472D-1293-31E9-C24ADCFB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BFE8-DF34-9C83-0F2E-C8D2BA72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C6DA6-D2B9-F483-7B46-F66C0324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46D25-C996-CAB6-F349-6681D00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2F1E-33B7-E632-23E4-FBB8CE01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95B8D-3EDE-0F4E-4BD0-170227FE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B03B0-5F66-21B4-245A-270D059D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070CD-5222-9803-34FA-1C7E7EAF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28B00-28BF-59DD-35D2-41033FA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9530-1F56-9765-1AA3-7DB1179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A6D9-8FEB-C0BB-04B6-CD3E9862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997EE-1A5F-12A8-322D-6649BB74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A894F-3639-9AFC-F959-0716F6E1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49E02-0962-4876-A0C9-796B094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A3BD1-D971-334F-591E-5B294B7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91DE-2F19-78B6-DAA6-A3997CCF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1EEF-8A57-6DC9-172E-28A172A0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3454E-E49D-1EA6-4F49-2DFB69DC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7AE3B-3DBA-C0D4-7FCE-F08728B27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D0351-87FE-F996-7327-56B93772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1E23D-7149-8BC6-03F4-8545553E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BC3A-E374-E48F-A1E2-CD86C87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48565-9D0A-1C7F-26CA-E9D697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F02E-06BC-1414-C007-441B2473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3618B-BE09-9341-B26C-9BBEE802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9729B-468C-8F57-350E-7A898C60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77A1D-6634-AD22-B72E-56E92054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6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1D9D1-B210-15DC-0F01-5F06EA10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B84DF-C887-D330-4B67-11027CEC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BE090-FACE-BD75-9B26-A57EC3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BDEF6-C0B9-022B-AB41-18DA08D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0E18-358E-005B-8B73-05A7A502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F1FC1-F776-AAD1-CC14-EFC8D464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933AF-3110-CB6F-F203-1C2C8DD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0D218-33A0-B4F9-B33C-921A72E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EA412-1DFF-D28C-FC86-181C69C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C7D7-0B09-2086-7283-69F97B7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DF563-B7A5-F4C5-883E-4986E623F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9C99F-B418-2945-CE39-E5414903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AFDE4-5E40-01EC-E7C5-6873E36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0D793-E508-8AE4-87D2-E333F4E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3789B-F26B-096B-8426-D77416F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3A203-B2D6-1687-D9AD-F53EFDC4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540C4-3267-BF68-3093-59DA5463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E081-6E0A-11F1-88DD-A39D49A4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CDDE-2C63-4A0F-8B09-75E8A3631EE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EF0E-542A-7865-2870-0E27FEF7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4DDAE-2E3B-9B66-8FF1-FDF02D52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 err="1">
                <a:solidFill>
                  <a:srgbClr val="FCFAF2"/>
                </a:solidFill>
              </a:rPr>
              <a:t>Kingo</a:t>
            </a:r>
            <a:r>
              <a:rPr lang="ko-KR" altLang="en-US" dirty="0">
                <a:solidFill>
                  <a:srgbClr val="FCFAF2"/>
                </a:solidFill>
              </a:rPr>
              <a:t> </a:t>
            </a:r>
            <a:r>
              <a:rPr lang="en-US" altLang="ko-KR" dirty="0">
                <a:solidFill>
                  <a:srgbClr val="FCFAF2"/>
                </a:solidFill>
              </a:rPr>
              <a:t>Manager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04E41-FC01-104D-CFFF-0DFACAF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804" y="5264066"/>
            <a:ext cx="5327516" cy="1213153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FCFAF2"/>
                </a:solidFill>
              </a:rPr>
              <a:t>Team AIU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CE0C5-07D7-24CB-B7D1-92626D6F95FA}"/>
              </a:ext>
            </a:extLst>
          </p:cNvPr>
          <p:cNvSpPr txBox="1"/>
          <p:nvPr/>
        </p:nvSpPr>
        <p:spPr>
          <a:xfrm>
            <a:off x="4797357" y="2519465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CFAF2"/>
                </a:solidFill>
              </a:rPr>
              <a:t>캡스톤설계프로젝트</a:t>
            </a:r>
            <a:endParaRPr lang="ko-KR" altLang="en-US" dirty="0">
              <a:solidFill>
                <a:srgbClr val="FCFA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1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1. </a:t>
            </a:r>
            <a:r>
              <a:rPr lang="en-US" altLang="ko-KR" sz="3500" b="1" dirty="0" err="1">
                <a:solidFill>
                  <a:srgbClr val="2E4E3F"/>
                </a:solidFill>
              </a:rPr>
              <a:t>Fontend</a:t>
            </a:r>
            <a:r>
              <a:rPr lang="en-US" altLang="ko-KR" sz="3500" b="1" dirty="0">
                <a:solidFill>
                  <a:srgbClr val="2E4E3F"/>
                </a:solidFill>
              </a:rPr>
              <a:t> - UI &amp; UX : </a:t>
            </a:r>
            <a:r>
              <a:rPr lang="ko-KR" altLang="en-US" sz="3500" b="1" dirty="0" err="1">
                <a:solidFill>
                  <a:srgbClr val="2E4E3F"/>
                </a:solidFill>
              </a:rPr>
              <a:t>메인화면</a:t>
            </a:r>
            <a:r>
              <a:rPr lang="en-US" altLang="ko-KR" sz="3500" b="1" dirty="0">
                <a:solidFill>
                  <a:srgbClr val="2E4E3F"/>
                </a:solidFill>
              </a:rPr>
              <a:t>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155A93-E315-A592-0DC7-621A6FF6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30463"/>
            <a:ext cx="5492167" cy="3878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751B32-5C97-9CF1-ABCC-A23A30251258}"/>
              </a:ext>
            </a:extLst>
          </p:cNvPr>
          <p:cNvSpPr txBox="1"/>
          <p:nvPr/>
        </p:nvSpPr>
        <p:spPr>
          <a:xfrm>
            <a:off x="6197719" y="2492688"/>
            <a:ext cx="5813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E4E3F"/>
                </a:solidFill>
              </a:rPr>
              <a:t>1. </a:t>
            </a:r>
            <a:r>
              <a:rPr lang="ko-KR" altLang="en-US" sz="1600" dirty="0">
                <a:solidFill>
                  <a:srgbClr val="2E4E3F"/>
                </a:solidFill>
              </a:rPr>
              <a:t>게시물을 클릭하면 다른 페이지로 넘어가서 게시물을 확인하는 것이 아니라 같은 페이지에서 게시물을 확인할 수 있게 한다</a:t>
            </a:r>
            <a:r>
              <a:rPr lang="en-US" altLang="ko-KR" sz="1600" dirty="0">
                <a:solidFill>
                  <a:srgbClr val="2E4E3F"/>
                </a:solidFill>
              </a:rPr>
              <a:t>.</a:t>
            </a:r>
            <a:endParaRPr lang="en-US" altLang="ko-KR" sz="2000" dirty="0">
              <a:solidFill>
                <a:srgbClr val="2E4E3F"/>
              </a:solidFill>
            </a:endParaRPr>
          </a:p>
          <a:p>
            <a:endParaRPr lang="en-US" altLang="ko-KR" sz="2000" b="1" dirty="0">
              <a:solidFill>
                <a:srgbClr val="2E4E3F"/>
              </a:solidFill>
            </a:endParaRPr>
          </a:p>
          <a:p>
            <a:r>
              <a:rPr lang="en-US" altLang="ko-KR" sz="2000" b="1" dirty="0">
                <a:solidFill>
                  <a:srgbClr val="2E4E3F"/>
                </a:solidFill>
              </a:rPr>
              <a:t>2.</a:t>
            </a:r>
            <a:r>
              <a:rPr lang="en-US" altLang="ko-KR" sz="2000" dirty="0">
                <a:solidFill>
                  <a:srgbClr val="2E4E3F"/>
                </a:solidFill>
              </a:rPr>
              <a:t> </a:t>
            </a:r>
            <a:r>
              <a:rPr lang="ko-KR" altLang="en-US" sz="1600" dirty="0">
                <a:solidFill>
                  <a:srgbClr val="2E4E3F"/>
                </a:solidFill>
              </a:rPr>
              <a:t>본인이 원하는 키워드가 들어간 게시물을 검색할 수 있다</a:t>
            </a:r>
            <a:r>
              <a:rPr lang="en-US" altLang="ko-KR" sz="1600" dirty="0">
                <a:solidFill>
                  <a:srgbClr val="2E4E3F"/>
                </a:solidFill>
              </a:rPr>
              <a:t>. </a:t>
            </a:r>
          </a:p>
          <a:p>
            <a:endParaRPr lang="en-US" altLang="ko-KR" sz="1600" dirty="0">
              <a:solidFill>
                <a:srgbClr val="2E4E3F"/>
              </a:solidFill>
            </a:endParaRPr>
          </a:p>
          <a:p>
            <a:endParaRPr lang="en-US" altLang="ko-KR" sz="1600" dirty="0">
              <a:solidFill>
                <a:srgbClr val="2E4E3F"/>
              </a:solidFill>
            </a:endParaRPr>
          </a:p>
          <a:p>
            <a:r>
              <a:rPr lang="en-US" altLang="ko-KR" sz="2000" b="1" dirty="0">
                <a:solidFill>
                  <a:srgbClr val="2E4E3F"/>
                </a:solidFill>
              </a:rPr>
              <a:t>3. </a:t>
            </a:r>
            <a:r>
              <a:rPr lang="ko-KR" altLang="en-US" sz="1600" dirty="0">
                <a:solidFill>
                  <a:srgbClr val="2E4E3F"/>
                </a:solidFill>
              </a:rPr>
              <a:t>설정 창에서 가입시 설정했던 본인의 관심사</a:t>
            </a:r>
            <a:r>
              <a:rPr lang="en-US" altLang="ko-KR" sz="1600" dirty="0">
                <a:solidFill>
                  <a:srgbClr val="2E4E3F"/>
                </a:solidFill>
              </a:rPr>
              <a:t>, </a:t>
            </a:r>
            <a:r>
              <a:rPr lang="ko-KR" altLang="en-US" sz="1600" dirty="0">
                <a:solidFill>
                  <a:srgbClr val="2E4E3F"/>
                </a:solidFill>
              </a:rPr>
              <a:t>관심 진로를 변경할 수 있다</a:t>
            </a:r>
            <a:r>
              <a:rPr lang="en-US" altLang="ko-KR" sz="1600" dirty="0">
                <a:solidFill>
                  <a:srgbClr val="2E4E3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1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1. </a:t>
            </a:r>
            <a:r>
              <a:rPr lang="en-US" altLang="ko-KR" sz="3500" b="1" dirty="0" err="1">
                <a:solidFill>
                  <a:srgbClr val="2E4E3F"/>
                </a:solidFill>
              </a:rPr>
              <a:t>Fontend</a:t>
            </a:r>
            <a:r>
              <a:rPr lang="en-US" altLang="ko-KR" sz="3500" b="1" dirty="0">
                <a:solidFill>
                  <a:srgbClr val="2E4E3F"/>
                </a:solidFill>
              </a:rPr>
              <a:t> – Implementation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5B2F914-9679-B9B6-4327-77F33EC8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72" y="2122566"/>
            <a:ext cx="5246255" cy="3232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6915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1. </a:t>
            </a:r>
            <a:r>
              <a:rPr lang="en-US" altLang="ko-KR" sz="3500" b="1" dirty="0" err="1">
                <a:solidFill>
                  <a:srgbClr val="2E4E3F"/>
                </a:solidFill>
              </a:rPr>
              <a:t>Fontend</a:t>
            </a:r>
            <a:r>
              <a:rPr lang="en-US" altLang="ko-KR" sz="3500" b="1" dirty="0">
                <a:solidFill>
                  <a:srgbClr val="2E4E3F"/>
                </a:solidFill>
              </a:rPr>
              <a:t> – Implementation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771D6CF-FC0B-B7BC-8A91-D7881396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0" y="1250741"/>
            <a:ext cx="6112972" cy="246856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7C9472B-D877-60D7-09B2-6AACAFFB8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0" y="3830439"/>
            <a:ext cx="6112972" cy="2468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3D1C1-90A0-92DD-D60B-32DB39223152}"/>
              </a:ext>
            </a:extLst>
          </p:cNvPr>
          <p:cNvSpPr txBox="1"/>
          <p:nvPr/>
        </p:nvSpPr>
        <p:spPr>
          <a:xfrm>
            <a:off x="6725703" y="2857534"/>
            <a:ext cx="501573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E4E3F"/>
                </a:solidFill>
              </a:rPr>
              <a:t>현재까지 구현한 것 </a:t>
            </a:r>
            <a:r>
              <a:rPr lang="en-US" altLang="ko-KR" b="1" dirty="0">
                <a:solidFill>
                  <a:srgbClr val="2E4E3F"/>
                </a:solidFill>
              </a:rPr>
              <a:t>: </a:t>
            </a:r>
            <a:r>
              <a:rPr lang="ko-KR" altLang="en-US" sz="1600" dirty="0">
                <a:solidFill>
                  <a:srgbClr val="2E4E3F"/>
                </a:solidFill>
              </a:rPr>
              <a:t>현재까지는 로그인 기능과 메인 화면의 핵심이 되는 기능 </a:t>
            </a:r>
            <a:r>
              <a:rPr lang="en-US" altLang="ko-KR" sz="1600" dirty="0">
                <a:solidFill>
                  <a:srgbClr val="2E4E3F"/>
                </a:solidFill>
              </a:rPr>
              <a:t>&amp; </a:t>
            </a:r>
            <a:r>
              <a:rPr lang="ko-KR" altLang="en-US" sz="1600" dirty="0">
                <a:solidFill>
                  <a:srgbClr val="2E4E3F"/>
                </a:solidFill>
              </a:rPr>
              <a:t>틀 정도만 구현한 상태입니다</a:t>
            </a:r>
            <a:r>
              <a:rPr lang="en-US" altLang="ko-KR" sz="1600" dirty="0">
                <a:solidFill>
                  <a:srgbClr val="2E4E3F"/>
                </a:solidFill>
              </a:rPr>
              <a:t>.</a:t>
            </a:r>
            <a:endParaRPr lang="en-US" altLang="ko-KR" sz="2000" dirty="0">
              <a:solidFill>
                <a:srgbClr val="2E4E3F"/>
              </a:solidFill>
            </a:endParaRPr>
          </a:p>
          <a:p>
            <a:endParaRPr lang="en-US" altLang="ko-KR" sz="2000" b="1" dirty="0">
              <a:solidFill>
                <a:srgbClr val="2E4E3F"/>
              </a:solidFill>
            </a:endParaRPr>
          </a:p>
          <a:p>
            <a:r>
              <a:rPr lang="ko-KR" altLang="en-US" b="1" dirty="0">
                <a:solidFill>
                  <a:srgbClr val="2E4E3F"/>
                </a:solidFill>
              </a:rPr>
              <a:t>앞으로 구현할 것 </a:t>
            </a:r>
            <a:r>
              <a:rPr lang="en-US" altLang="ko-KR" b="1" dirty="0">
                <a:solidFill>
                  <a:srgbClr val="2E4E3F"/>
                </a:solidFill>
              </a:rPr>
              <a:t>:</a:t>
            </a:r>
            <a:r>
              <a:rPr lang="ko-KR" altLang="en-US" sz="1600" dirty="0">
                <a:solidFill>
                  <a:srgbClr val="2E4E3F"/>
                </a:solidFill>
              </a:rPr>
              <a:t> </a:t>
            </a:r>
            <a:r>
              <a:rPr lang="ko-KR" altLang="en-US" sz="1600" dirty="0" err="1">
                <a:solidFill>
                  <a:srgbClr val="2E4E3F"/>
                </a:solidFill>
              </a:rPr>
              <a:t>디자인적인</a:t>
            </a:r>
            <a:r>
              <a:rPr lang="ko-KR" altLang="en-US" sz="1600" dirty="0">
                <a:solidFill>
                  <a:srgbClr val="2E4E3F"/>
                </a:solidFill>
              </a:rPr>
              <a:t> 부분이나</a:t>
            </a:r>
            <a:r>
              <a:rPr lang="en-US" altLang="ko-KR" sz="1600" dirty="0">
                <a:solidFill>
                  <a:srgbClr val="2E4E3F"/>
                </a:solidFill>
              </a:rPr>
              <a:t> </a:t>
            </a:r>
            <a:r>
              <a:rPr lang="ko-KR" altLang="en-US" sz="1600" dirty="0">
                <a:solidFill>
                  <a:srgbClr val="2E4E3F"/>
                </a:solidFill>
              </a:rPr>
              <a:t>세부적인 기능들을 앞으로 구현할 예정입니다</a:t>
            </a:r>
            <a:r>
              <a:rPr lang="en-US" altLang="ko-KR" sz="1600" dirty="0">
                <a:solidFill>
                  <a:srgbClr val="2E4E3F"/>
                </a:solidFill>
              </a:rPr>
              <a:t>.</a:t>
            </a:r>
            <a:endParaRPr lang="ko-KR" altLang="en-US" sz="2000" dirty="0">
              <a:solidFill>
                <a:srgbClr val="2E4E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1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유기적 모서리 셰이프">
            <a:extLst>
              <a:ext uri="{FF2B5EF4-FFF2-40B4-BE49-F238E27FC236}">
                <a16:creationId xmlns:a16="http://schemas.microsoft.com/office/drawing/2014/main" id="{000BA80E-1614-C36D-684F-D53613A7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-1459183" y="1459183"/>
            <a:ext cx="8699239" cy="5780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39F25-F7C2-F7AE-3653-F96FBCFFDE66}"/>
              </a:ext>
            </a:extLst>
          </p:cNvPr>
          <p:cNvSpPr txBox="1"/>
          <p:nvPr/>
        </p:nvSpPr>
        <p:spPr>
          <a:xfrm>
            <a:off x="526050" y="491651"/>
            <a:ext cx="23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Backend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E109DB-96C4-EFCA-9349-E1829893A4FC}"/>
              </a:ext>
            </a:extLst>
          </p:cNvPr>
          <p:cNvSpPr/>
          <p:nvPr/>
        </p:nvSpPr>
        <p:spPr>
          <a:xfrm>
            <a:off x="-1" y="1014871"/>
            <a:ext cx="2836191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76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2. Backend - deploy test server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5CD34EE-3FC8-B5B1-4636-FB46AF270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211"/>
          <a:stretch/>
        </p:blipFill>
        <p:spPr>
          <a:xfrm>
            <a:off x="1834891" y="4363454"/>
            <a:ext cx="8757501" cy="193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85621-9AD5-1F27-3D31-6D1EE8504209}"/>
              </a:ext>
            </a:extLst>
          </p:cNvPr>
          <p:cNvSpPr txBox="1"/>
          <p:nvPr/>
        </p:nvSpPr>
        <p:spPr>
          <a:xfrm>
            <a:off x="3771969" y="6279164"/>
            <a:ext cx="48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Deploy test flask server with </a:t>
            </a:r>
            <a:r>
              <a:rPr lang="en-US" altLang="ko-KR" dirty="0" err="1"/>
              <a:t>aws</a:t>
            </a:r>
            <a:r>
              <a:rPr lang="en-US" altLang="ko-KR" dirty="0"/>
              <a:t> lambda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6CBB24-EC3B-9DED-2C64-552C1FAD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1321768"/>
            <a:ext cx="8106906" cy="210722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91358BA-917A-D2B9-188D-2711CE0020E3}"/>
              </a:ext>
            </a:extLst>
          </p:cNvPr>
          <p:cNvSpPr/>
          <p:nvPr/>
        </p:nvSpPr>
        <p:spPr>
          <a:xfrm>
            <a:off x="5685740" y="3553905"/>
            <a:ext cx="527901" cy="631596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2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2. Backend - Login service with AWS RDS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9D4DD8F-FBC9-1E43-54A9-6396993D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1609471"/>
            <a:ext cx="7843101" cy="2103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41C16-1F57-C3C4-3425-FA11F65DCA66}"/>
              </a:ext>
            </a:extLst>
          </p:cNvPr>
          <p:cNvSpPr txBox="1"/>
          <p:nvPr/>
        </p:nvSpPr>
        <p:spPr>
          <a:xfrm>
            <a:off x="635000" y="1187621"/>
            <a:ext cx="750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“users” table in RDS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8AC74-507B-08F3-E107-BA32782D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265952"/>
            <a:ext cx="4640581" cy="1991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81BEC7-5663-C897-2C91-CBD9763AA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1" y="4265952"/>
            <a:ext cx="3732957" cy="1991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8F27C-19A1-DB20-AB28-234652CD31DC}"/>
              </a:ext>
            </a:extLst>
          </p:cNvPr>
          <p:cNvSpPr txBox="1"/>
          <p:nvPr/>
        </p:nvSpPr>
        <p:spPr>
          <a:xfrm>
            <a:off x="635000" y="3804722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46549-2537-A564-7A75-0A297B022833}"/>
              </a:ext>
            </a:extLst>
          </p:cNvPr>
          <p:cNvSpPr txBox="1"/>
          <p:nvPr/>
        </p:nvSpPr>
        <p:spPr>
          <a:xfrm>
            <a:off x="6413501" y="3804722"/>
            <a:ext cx="20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</p:spTree>
    <p:extLst>
      <p:ext uri="{BB962C8B-B14F-4D97-AF65-F5344CB8AC3E}">
        <p14:creationId xmlns:p14="http://schemas.microsoft.com/office/powerpoint/2010/main" val="204359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2. Backend - Login service with AWS RDS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A4061C4-3CFE-84D6-E41B-CF2591393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15"/>
          <a:stretch/>
        </p:blipFill>
        <p:spPr>
          <a:xfrm>
            <a:off x="3481630" y="1298778"/>
            <a:ext cx="7795967" cy="1486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489B25-9488-FA6A-9C61-CB4DDDC4F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01"/>
          <a:stretch/>
        </p:blipFill>
        <p:spPr>
          <a:xfrm>
            <a:off x="3481631" y="3009914"/>
            <a:ext cx="7795967" cy="1676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0C50C8-BF49-56CC-3993-28176E1E3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31" y="4852138"/>
            <a:ext cx="7795967" cy="1583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285DD-92EB-ABB6-6D16-97A2E7C5E41A}"/>
              </a:ext>
            </a:extLst>
          </p:cNvPr>
          <p:cNvSpPr txBox="1"/>
          <p:nvPr/>
        </p:nvSpPr>
        <p:spPr>
          <a:xfrm>
            <a:off x="635000" y="1891059"/>
            <a:ext cx="198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Adduser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D7DD3-1738-B971-6C52-0212D3BDB3AA}"/>
              </a:ext>
            </a:extLst>
          </p:cNvPr>
          <p:cNvSpPr txBox="1"/>
          <p:nvPr/>
        </p:nvSpPr>
        <p:spPr>
          <a:xfrm>
            <a:off x="635000" y="3525154"/>
            <a:ext cx="198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 with wrong password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A86F-40A7-09C5-FFD3-34965343D064}"/>
              </a:ext>
            </a:extLst>
          </p:cNvPr>
          <p:cNvSpPr txBox="1"/>
          <p:nvPr/>
        </p:nvSpPr>
        <p:spPr>
          <a:xfrm>
            <a:off x="635000" y="5287980"/>
            <a:ext cx="198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 with right password</a:t>
            </a:r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D093CC71-930D-1D7E-D2EE-B9A5AB8EBF05}"/>
              </a:ext>
            </a:extLst>
          </p:cNvPr>
          <p:cNvSpPr/>
          <p:nvPr/>
        </p:nvSpPr>
        <p:spPr>
          <a:xfrm>
            <a:off x="9062562" y="3932583"/>
            <a:ext cx="848412" cy="754144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340CCF0D-5439-188E-5211-AD41EBDD1318}"/>
              </a:ext>
            </a:extLst>
          </p:cNvPr>
          <p:cNvSpPr/>
          <p:nvPr/>
        </p:nvSpPr>
        <p:spPr>
          <a:xfrm>
            <a:off x="9241671" y="5660918"/>
            <a:ext cx="669303" cy="666294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2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2. Backend - Challenge : trial &amp; error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2" descr="GS Neotek Wise N">
            <a:extLst>
              <a:ext uri="{FF2B5EF4-FFF2-40B4-BE49-F238E27FC236}">
                <a16:creationId xmlns:a16="http://schemas.microsoft.com/office/drawing/2014/main" id="{D3F3CA70-9689-5027-3EAA-1CBAB0FA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286" y="2461027"/>
            <a:ext cx="2867344" cy="266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75CDBE-B7EE-E526-EF28-07373734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1" y="2508675"/>
            <a:ext cx="1675518" cy="2967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EBD0AE-066E-45E4-2A01-8490A699AC72}"/>
              </a:ext>
            </a:extLst>
          </p:cNvPr>
          <p:cNvSpPr txBox="1"/>
          <p:nvPr/>
        </p:nvSpPr>
        <p:spPr>
          <a:xfrm flipH="1">
            <a:off x="927089" y="1419100"/>
            <a:ext cx="559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관심도 정보를 관계형 데이터베이스에 저장</a:t>
            </a:r>
            <a:endParaRPr lang="en-US" altLang="ko-KR" dirty="0"/>
          </a:p>
          <a:p>
            <a:r>
              <a:rPr lang="en-US" altLang="ko-KR" dirty="0"/>
              <a:t>  * </a:t>
            </a:r>
            <a:r>
              <a:rPr lang="ko-KR" altLang="en-US" dirty="0"/>
              <a:t>어떤 게시물을 열람했는지</a:t>
            </a:r>
            <a:endParaRPr lang="en-US" altLang="ko-KR" dirty="0"/>
          </a:p>
          <a:p>
            <a:r>
              <a:rPr lang="en-US" altLang="ko-KR" dirty="0"/>
              <a:t>  * </a:t>
            </a:r>
            <a:r>
              <a:rPr lang="ko-KR" altLang="en-US" dirty="0"/>
              <a:t>얼마동안 게시물에 머물렀는지</a:t>
            </a:r>
          </a:p>
        </p:txBody>
      </p:sp>
      <p:pic>
        <p:nvPicPr>
          <p:cNvPr id="12" name="Picture 4" descr="Create MySQL Database with Amazon RDS | by Carl Hayes | Geek Culture |  Medium">
            <a:extLst>
              <a:ext uri="{FF2B5EF4-FFF2-40B4-BE49-F238E27FC236}">
                <a16:creationId xmlns:a16="http://schemas.microsoft.com/office/drawing/2014/main" id="{8C6FAEA9-ED8A-42B2-28F3-CAD5DFF0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07" y="2479709"/>
            <a:ext cx="2686113" cy="26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53336-A507-799E-5A23-1321DCDE22C3}"/>
              </a:ext>
            </a:extLst>
          </p:cNvPr>
          <p:cNvSpPr txBox="1"/>
          <p:nvPr/>
        </p:nvSpPr>
        <p:spPr>
          <a:xfrm>
            <a:off x="635000" y="5642781"/>
            <a:ext cx="18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application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A8C04-3427-49F1-B7D6-43FE1478CE96}"/>
              </a:ext>
            </a:extLst>
          </p:cNvPr>
          <p:cNvSpPr txBox="1"/>
          <p:nvPr/>
        </p:nvSpPr>
        <p:spPr>
          <a:xfrm>
            <a:off x="5085349" y="5642781"/>
            <a:ext cx="18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Amazon RDS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24FD1-C05E-6737-D36B-077CF52B7849}"/>
              </a:ext>
            </a:extLst>
          </p:cNvPr>
          <p:cNvSpPr txBox="1"/>
          <p:nvPr/>
        </p:nvSpPr>
        <p:spPr>
          <a:xfrm>
            <a:off x="9605790" y="5627562"/>
            <a:ext cx="140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model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29D22-08E4-DDD0-99FA-03265EB27105}"/>
              </a:ext>
            </a:extLst>
          </p:cNvPr>
          <p:cNvSpPr txBox="1"/>
          <p:nvPr/>
        </p:nvSpPr>
        <p:spPr>
          <a:xfrm>
            <a:off x="6956253" y="1414976"/>
            <a:ext cx="3467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관심도 정보 이용하여 </a:t>
            </a:r>
            <a:r>
              <a:rPr lang="en-US" altLang="ko-KR" dirty="0" err="1"/>
              <a:t>gnn</a:t>
            </a:r>
            <a:r>
              <a:rPr lang="ko-KR" altLang="en-US" dirty="0"/>
              <a:t>을 학습시킬 </a:t>
            </a:r>
            <a:r>
              <a:rPr lang="en-US" altLang="ko-KR" dirty="0"/>
              <a:t>adjacent </a:t>
            </a:r>
            <a:r>
              <a:rPr lang="en-US" altLang="ko-KR" dirty="0" err="1"/>
              <a:t>venctor</a:t>
            </a:r>
            <a:r>
              <a:rPr lang="ko-KR" altLang="en-US" dirty="0"/>
              <a:t>를 제공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A7731D6-B7F3-4CA9-198B-11B590D3E2F9}"/>
              </a:ext>
            </a:extLst>
          </p:cNvPr>
          <p:cNvSpPr/>
          <p:nvPr/>
        </p:nvSpPr>
        <p:spPr>
          <a:xfrm>
            <a:off x="2909865" y="2861409"/>
            <a:ext cx="1350042" cy="41260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3C4BBDE-7BFB-2F0C-0E4D-208B634ECB2A}"/>
              </a:ext>
            </a:extLst>
          </p:cNvPr>
          <p:cNvSpPr/>
          <p:nvPr/>
        </p:nvSpPr>
        <p:spPr>
          <a:xfrm>
            <a:off x="7235132" y="2861410"/>
            <a:ext cx="1350042" cy="41260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2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1035224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2. Backend - Limitation : constraint &amp; assumption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reate MySQL Database with Amazon RDS | by Carl Hayes | Geek Culture |  Medium">
            <a:extLst>
              <a:ext uri="{FF2B5EF4-FFF2-40B4-BE49-F238E27FC236}">
                <a16:creationId xmlns:a16="http://schemas.microsoft.com/office/drawing/2014/main" id="{BD4E42AE-F8F6-5403-308C-96AE31BD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73193"/>
            <a:ext cx="2152650" cy="212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734FFB0-095E-EABF-FFEB-D440029BBAD9}"/>
              </a:ext>
            </a:extLst>
          </p:cNvPr>
          <p:cNvSpPr/>
          <p:nvPr/>
        </p:nvSpPr>
        <p:spPr>
          <a:xfrm>
            <a:off x="5552499" y="3016393"/>
            <a:ext cx="1350042" cy="41260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GS Neotek Wise N">
            <a:extLst>
              <a:ext uri="{FF2B5EF4-FFF2-40B4-BE49-F238E27FC236}">
                <a16:creationId xmlns:a16="http://schemas.microsoft.com/office/drawing/2014/main" id="{5A39EB9A-F4D4-CB32-AFF9-59B98484D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171" y="1900650"/>
            <a:ext cx="2867344" cy="266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D8F768-E528-07BE-3C69-8A51DF6A99C5}"/>
              </a:ext>
            </a:extLst>
          </p:cNvPr>
          <p:cNvSpPr txBox="1"/>
          <p:nvPr/>
        </p:nvSpPr>
        <p:spPr>
          <a:xfrm>
            <a:off x="1073675" y="5009736"/>
            <a:ext cx="949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관심도 정보를 </a:t>
            </a:r>
            <a:r>
              <a:rPr lang="en-US" altLang="ko-KR" dirty="0"/>
              <a:t>Adjacent vector</a:t>
            </a:r>
            <a:r>
              <a:rPr lang="ko-KR" altLang="en-US" dirty="0"/>
              <a:t>로 변환해서 추천 알고리즘에 반영해 주어야 하는데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이것을 자동으로 하는 방법이 필요</a:t>
            </a:r>
          </a:p>
        </p:txBody>
      </p:sp>
      <p:pic>
        <p:nvPicPr>
          <p:cNvPr id="8" name="Picture 2" descr="Serverless Optimization Workshop (Performance and Cost)">
            <a:extLst>
              <a:ext uri="{FF2B5EF4-FFF2-40B4-BE49-F238E27FC236}">
                <a16:creationId xmlns:a16="http://schemas.microsoft.com/office/drawing/2014/main" id="{EFD7D432-26D1-D412-CE56-22CDD1CE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08" y="217327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유기적 모서리 셰이프">
            <a:extLst>
              <a:ext uri="{FF2B5EF4-FFF2-40B4-BE49-F238E27FC236}">
                <a16:creationId xmlns:a16="http://schemas.microsoft.com/office/drawing/2014/main" id="{000BA80E-1614-C36D-684F-D53613A7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-1459183" y="1459183"/>
            <a:ext cx="8699239" cy="5780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39F25-F7C2-F7AE-3653-F96FBCFFDE66}"/>
              </a:ext>
            </a:extLst>
          </p:cNvPr>
          <p:cNvSpPr txBox="1"/>
          <p:nvPr/>
        </p:nvSpPr>
        <p:spPr>
          <a:xfrm>
            <a:off x="526050" y="491651"/>
            <a:ext cx="23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AI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E109DB-96C4-EFCA-9349-E1829893A4FC}"/>
              </a:ext>
            </a:extLst>
          </p:cNvPr>
          <p:cNvSpPr/>
          <p:nvPr/>
        </p:nvSpPr>
        <p:spPr>
          <a:xfrm>
            <a:off x="-1" y="1014871"/>
            <a:ext cx="2836191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3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Objective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33A831-C3DC-C6EE-23D6-755F450DEDDB}"/>
              </a:ext>
            </a:extLst>
          </p:cNvPr>
          <p:cNvSpPr txBox="1"/>
          <p:nvPr/>
        </p:nvSpPr>
        <p:spPr>
          <a:xfrm>
            <a:off x="635000" y="1690169"/>
            <a:ext cx="10355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2E4E3F"/>
                </a:solidFill>
              </a:rPr>
              <a:t>1. </a:t>
            </a:r>
            <a:r>
              <a:rPr lang="ko-KR" altLang="en-US" sz="2400" b="1" dirty="0">
                <a:solidFill>
                  <a:srgbClr val="2E4E3F"/>
                </a:solidFill>
              </a:rPr>
              <a:t>새내기가 정보를 얻기 힘든 사람들에게 정보를 주는 어플</a:t>
            </a:r>
            <a:endParaRPr lang="en-US" altLang="ko-KR" sz="2400" b="1" dirty="0">
              <a:solidFill>
                <a:srgbClr val="2E4E3F"/>
              </a:solidFill>
            </a:endParaRP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r>
              <a:rPr lang="en-US" altLang="ko-KR" sz="3000" b="1" dirty="0">
                <a:solidFill>
                  <a:srgbClr val="2E4E3F"/>
                </a:solidFill>
              </a:rPr>
              <a:t>2. </a:t>
            </a:r>
            <a:r>
              <a:rPr lang="ko-KR" altLang="en-US" sz="2400" b="1" dirty="0">
                <a:solidFill>
                  <a:srgbClr val="2E4E3F"/>
                </a:solidFill>
              </a:rPr>
              <a:t>다양한 사이트를 일일이 찾아갈 필요를 줄여주는 어플</a:t>
            </a:r>
            <a:endParaRPr lang="en-US" altLang="ko-KR" sz="2400" b="1" dirty="0">
              <a:solidFill>
                <a:srgbClr val="2E4E3F"/>
              </a:solidFill>
            </a:endParaRP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r>
              <a:rPr lang="en-US" altLang="ko-KR" sz="3000" b="1" dirty="0">
                <a:solidFill>
                  <a:srgbClr val="2E4E3F"/>
                </a:solidFill>
              </a:rPr>
              <a:t>3. </a:t>
            </a:r>
            <a:r>
              <a:rPr lang="ko-KR" altLang="en-US" sz="2400" b="1" dirty="0" err="1">
                <a:solidFill>
                  <a:srgbClr val="2E4E3F"/>
                </a:solidFill>
              </a:rPr>
              <a:t>필요없는</a:t>
            </a:r>
            <a:r>
              <a:rPr lang="ko-KR" altLang="en-US" sz="2400" b="1" dirty="0">
                <a:solidFill>
                  <a:srgbClr val="2E4E3F"/>
                </a:solidFill>
              </a:rPr>
              <a:t> 정보는 알려주지 않는 어플</a:t>
            </a:r>
          </a:p>
        </p:txBody>
      </p:sp>
    </p:spTree>
    <p:extLst>
      <p:ext uri="{BB962C8B-B14F-4D97-AF65-F5344CB8AC3E}">
        <p14:creationId xmlns:p14="http://schemas.microsoft.com/office/powerpoint/2010/main" val="251935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3. AI - model (GNN-</a:t>
            </a:r>
            <a:r>
              <a:rPr lang="en-US" altLang="ko-KR" sz="3500" b="1" dirty="0" err="1">
                <a:solidFill>
                  <a:srgbClr val="2E4E3F"/>
                </a:solidFill>
              </a:rPr>
              <a:t>RecSys</a:t>
            </a:r>
            <a:r>
              <a:rPr lang="en-US" altLang="ko-KR" sz="3500" b="1" dirty="0">
                <a:solidFill>
                  <a:srgbClr val="2E4E3F"/>
                </a:solidFill>
              </a:rPr>
              <a:t>)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08C1B8-AA73-018C-CD53-91B256C7A13F}"/>
              </a:ext>
            </a:extLst>
          </p:cNvPr>
          <p:cNvSpPr txBox="1"/>
          <p:nvPr/>
        </p:nvSpPr>
        <p:spPr>
          <a:xfrm>
            <a:off x="635000" y="1349583"/>
            <a:ext cx="11035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What kind of recommendation?</a:t>
            </a:r>
          </a:p>
          <a:p>
            <a:r>
              <a:rPr lang="en-US" altLang="ko-KR" dirty="0"/>
              <a:t>For example, an organization might want to recommend items of interest to all users of its ecommerce platforms.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F604A-DED4-45E4-8EBE-8AABD5B0E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79169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3. AI - model (GNN-</a:t>
            </a:r>
            <a:r>
              <a:rPr lang="en-US" altLang="ko-KR" sz="3500" b="1" dirty="0" err="1">
                <a:solidFill>
                  <a:srgbClr val="2E4E3F"/>
                </a:solidFill>
              </a:rPr>
              <a:t>RecSys</a:t>
            </a:r>
            <a:r>
              <a:rPr lang="en-US" altLang="ko-KR" sz="3500" b="1" dirty="0">
                <a:solidFill>
                  <a:srgbClr val="2E4E3F"/>
                </a:solidFill>
              </a:rPr>
              <a:t>)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784DC0-4BA0-C121-173C-A256063B2339}"/>
              </a:ext>
            </a:extLst>
          </p:cNvPr>
          <p:cNvSpPr txBox="1"/>
          <p:nvPr/>
        </p:nvSpPr>
        <p:spPr>
          <a:xfrm>
            <a:off x="635000" y="1258936"/>
            <a:ext cx="11080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What kind of recommendation?</a:t>
            </a:r>
          </a:p>
          <a:p>
            <a:r>
              <a:rPr lang="en-US" altLang="ko-KR" dirty="0"/>
              <a:t> For example, an organization might want to recommend items of interest to all users of its ecommerce platforms.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68F59A-BB4D-B89C-E094-95DA7265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9" y="2254696"/>
            <a:ext cx="5563376" cy="2105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443C11-DBE0-E1C3-E388-6867124CE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80" y="2230880"/>
            <a:ext cx="3191320" cy="215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00CD72-22F9-2846-33CD-7A89E8DF5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05" y="4925054"/>
            <a:ext cx="6858000" cy="1104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E7BC13-EDEA-BC96-7494-2C443033A3A7}"/>
              </a:ext>
            </a:extLst>
          </p:cNvPr>
          <p:cNvSpPr txBox="1"/>
          <p:nvPr/>
        </p:nvSpPr>
        <p:spPr>
          <a:xfrm>
            <a:off x="2308382" y="4360015"/>
            <a:ext cx="265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Item – User interaction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2DA8A-5876-53CA-BC83-C9E905972EB5}"/>
              </a:ext>
            </a:extLst>
          </p:cNvPr>
          <p:cNvSpPr txBox="1"/>
          <p:nvPr/>
        </p:nvSpPr>
        <p:spPr>
          <a:xfrm>
            <a:off x="8832154" y="4360015"/>
            <a:ext cx="265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User feature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06D3E-2102-4AB0-ED1C-6320B08A58C4}"/>
              </a:ext>
            </a:extLst>
          </p:cNvPr>
          <p:cNvSpPr txBox="1"/>
          <p:nvPr/>
        </p:nvSpPr>
        <p:spPr>
          <a:xfrm>
            <a:off x="5306363" y="6029954"/>
            <a:ext cx="265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Item feature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8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3. AI - </a:t>
            </a:r>
            <a:r>
              <a:rPr lang="ko-KR" altLang="en-US" sz="3500" b="1" dirty="0">
                <a:solidFill>
                  <a:srgbClr val="2E4E3F"/>
                </a:solidFill>
              </a:rPr>
              <a:t>설문조사와 </a:t>
            </a:r>
            <a:r>
              <a:rPr lang="ko-KR" altLang="en-US" sz="3500" b="1" dirty="0" err="1">
                <a:solidFill>
                  <a:srgbClr val="2E4E3F"/>
                </a:solidFill>
              </a:rPr>
              <a:t>크롤링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2DD733-7AAF-6DB4-1DB0-89FFD907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15544"/>
              </p:ext>
            </p:extLst>
          </p:nvPr>
        </p:nvGraphicFramePr>
        <p:xfrm>
          <a:off x="2711132" y="1740975"/>
          <a:ext cx="6769736" cy="1643077"/>
        </p:xfrm>
        <a:graphic>
          <a:graphicData uri="http://schemas.openxmlformats.org/drawingml/2006/table">
            <a:tbl>
              <a:tblPr/>
              <a:tblGrid>
                <a:gridCol w="3221523">
                  <a:extLst>
                    <a:ext uri="{9D8B030D-6E8A-4147-A177-3AD203B41FA5}">
                      <a16:colId xmlns:a16="http://schemas.microsoft.com/office/drawing/2014/main" val="2210874722"/>
                    </a:ext>
                  </a:extLst>
                </a:gridCol>
                <a:gridCol w="3548213">
                  <a:extLst>
                    <a:ext uri="{9D8B030D-6E8A-4147-A177-3AD203B41FA5}">
                      <a16:colId xmlns:a16="http://schemas.microsoft.com/office/drawing/2014/main" val="3085316981"/>
                    </a:ext>
                  </a:extLst>
                </a:gridCol>
              </a:tblGrid>
              <a:tr h="265328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200" dirty="0">
                          <a:effectLst/>
                        </a:rPr>
                        <a:t>1. 1</a:t>
                      </a:r>
                      <a:r>
                        <a:rPr lang="ko-KR" altLang="en-US" sz="1200" dirty="0">
                          <a:effectLst/>
                        </a:rPr>
                        <a:t>학년에게 가장 추천하는 활동은 무엇인가요</a:t>
                      </a:r>
                      <a:r>
                        <a:rPr lang="en-US" altLang="ko-KR" sz="1200" dirty="0">
                          <a:effectLst/>
                        </a:rPr>
                        <a:t>? (</a:t>
                      </a:r>
                      <a:r>
                        <a:rPr lang="ko-KR" altLang="en-US" sz="1200" dirty="0">
                          <a:effectLst/>
                        </a:rPr>
                        <a:t>최대 </a:t>
                      </a:r>
                      <a:r>
                        <a:rPr lang="en-US" altLang="ko-KR" sz="1200" dirty="0">
                          <a:effectLst/>
                        </a:rPr>
                        <a:t>3</a:t>
                      </a:r>
                      <a:r>
                        <a:rPr lang="ko-KR" altLang="en-US" sz="1200" dirty="0">
                          <a:effectLst/>
                        </a:rPr>
                        <a:t>개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200" dirty="0">
                          <a:effectLst/>
                        </a:rPr>
                        <a:t>2. 2</a:t>
                      </a:r>
                      <a:r>
                        <a:rPr lang="ko-KR" altLang="en-US" sz="1200" dirty="0">
                          <a:effectLst/>
                        </a:rPr>
                        <a:t>학년에게 가장 추천하는 활동은 무엇인가요</a:t>
                      </a:r>
                      <a:r>
                        <a:rPr lang="en-US" altLang="ko-KR" sz="1200" dirty="0">
                          <a:effectLst/>
                        </a:rPr>
                        <a:t>? (</a:t>
                      </a:r>
                      <a:r>
                        <a:rPr lang="ko-KR" altLang="en-US" sz="1200" dirty="0">
                          <a:effectLst/>
                        </a:rPr>
                        <a:t>최대 </a:t>
                      </a:r>
                      <a:r>
                        <a:rPr lang="en-US" altLang="ko-KR" sz="1200" dirty="0">
                          <a:effectLst/>
                        </a:rPr>
                        <a:t>3</a:t>
                      </a:r>
                      <a:r>
                        <a:rPr lang="ko-KR" altLang="en-US" sz="1200" dirty="0">
                          <a:effectLst/>
                        </a:rPr>
                        <a:t>개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839013"/>
                  </a:ext>
                </a:extLst>
              </a:tr>
              <a:tr h="265328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학점관리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동아리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학회 활동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공모전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외부활동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스터디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학점관리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동아리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학회 활동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공모전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외부활동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스터디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161602"/>
                  </a:ext>
                </a:extLst>
              </a:tr>
              <a:tr h="23045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동아리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학회 활동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학점관리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자기이해와 진로탐색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동아리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학회 활동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838346"/>
                  </a:ext>
                </a:extLst>
              </a:tr>
              <a:tr h="265328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동아리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학회 활동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공모전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외부활동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스터디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학점관리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동아리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학회 활동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공모전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외부활동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스터디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572625"/>
                  </a:ext>
                </a:extLst>
              </a:tr>
              <a:tr h="141100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학점관리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동아리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학회 활동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학점관리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공모전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외부활동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>
                          <a:effectLst/>
                        </a:rPr>
                        <a:t>스터디</a:t>
                      </a:r>
                    </a:p>
                  </a:txBody>
                  <a:tcPr marL="24836" marR="24836" marT="16558" marB="165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68743"/>
                  </a:ext>
                </a:extLst>
              </a:tr>
            </a:tbl>
          </a:graphicData>
        </a:graphic>
      </p:graphicFrame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6892E09-758F-DA50-030B-473686FC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32" y="3850704"/>
            <a:ext cx="6769736" cy="21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3. AI - dataset </a:t>
            </a:r>
            <a:r>
              <a:rPr lang="ko-KR" altLang="en-US" sz="3500" b="1" dirty="0">
                <a:solidFill>
                  <a:srgbClr val="2E4E3F"/>
                </a:solidFill>
              </a:rPr>
              <a:t>가공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B57EDF-9EAC-8EFB-EE6C-002D80D40572}"/>
              </a:ext>
            </a:extLst>
          </p:cNvPr>
          <p:cNvSpPr txBox="1"/>
          <p:nvPr/>
        </p:nvSpPr>
        <p:spPr>
          <a:xfrm>
            <a:off x="758871" y="2441608"/>
            <a:ext cx="265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Item – User interaction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D98CB-D6A5-0DE3-4FF4-69B671C17C67}"/>
              </a:ext>
            </a:extLst>
          </p:cNvPr>
          <p:cNvSpPr txBox="1"/>
          <p:nvPr/>
        </p:nvSpPr>
        <p:spPr>
          <a:xfrm>
            <a:off x="729083" y="3914892"/>
            <a:ext cx="265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User feature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F3F11-F797-BAAC-37A9-19B4E0E3570C}"/>
              </a:ext>
            </a:extLst>
          </p:cNvPr>
          <p:cNvSpPr txBox="1"/>
          <p:nvPr/>
        </p:nvSpPr>
        <p:spPr>
          <a:xfrm>
            <a:off x="729083" y="5599473"/>
            <a:ext cx="265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Item feature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B74A583-89C1-2BB9-CA77-EC715F207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65259"/>
              </p:ext>
            </p:extLst>
          </p:nvPr>
        </p:nvGraphicFramePr>
        <p:xfrm>
          <a:off x="727576" y="1769624"/>
          <a:ext cx="536842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06">
                  <a:extLst>
                    <a:ext uri="{9D8B030D-6E8A-4147-A177-3AD203B41FA5}">
                      <a16:colId xmlns:a16="http://schemas.microsoft.com/office/drawing/2014/main" val="2925475799"/>
                    </a:ext>
                  </a:extLst>
                </a:gridCol>
                <a:gridCol w="1342106">
                  <a:extLst>
                    <a:ext uri="{9D8B030D-6E8A-4147-A177-3AD203B41FA5}">
                      <a16:colId xmlns:a16="http://schemas.microsoft.com/office/drawing/2014/main" val="3176200546"/>
                    </a:ext>
                  </a:extLst>
                </a:gridCol>
                <a:gridCol w="1342106">
                  <a:extLst>
                    <a:ext uri="{9D8B030D-6E8A-4147-A177-3AD203B41FA5}">
                      <a16:colId xmlns:a16="http://schemas.microsoft.com/office/drawing/2014/main" val="817299919"/>
                    </a:ext>
                  </a:extLst>
                </a:gridCol>
                <a:gridCol w="1342106">
                  <a:extLst>
                    <a:ext uri="{9D8B030D-6E8A-4147-A177-3AD203B41FA5}">
                      <a16:colId xmlns:a16="http://schemas.microsoft.com/office/drawing/2014/main" val="216769302"/>
                    </a:ext>
                  </a:extLst>
                </a:gridCol>
              </a:tblGrid>
              <a:tr h="253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Customer_id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Item_id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Time(s)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Click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85313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Counselling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8860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B9C2173-9FF3-0C5C-9F47-A4812E84C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324"/>
              </p:ext>
            </p:extLst>
          </p:nvPr>
        </p:nvGraphicFramePr>
        <p:xfrm>
          <a:off x="727574" y="3179324"/>
          <a:ext cx="7837002" cy="688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67">
                  <a:extLst>
                    <a:ext uri="{9D8B030D-6E8A-4147-A177-3AD203B41FA5}">
                      <a16:colId xmlns:a16="http://schemas.microsoft.com/office/drawing/2014/main" val="2925475799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3176200546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817299919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216769302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2978785004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2240241581"/>
                    </a:ext>
                  </a:extLst>
                </a:gridCol>
              </a:tblGrid>
              <a:tr h="383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Customer_id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원전공생인지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창의품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인성품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국제품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85313"/>
                  </a:ext>
                </a:extLst>
              </a:tr>
              <a:tr h="225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8860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B0F94B92-0835-4724-4243-9410964C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18218"/>
              </p:ext>
            </p:extLst>
          </p:nvPr>
        </p:nvGraphicFramePr>
        <p:xfrm>
          <a:off x="727573" y="4832882"/>
          <a:ext cx="9249344" cy="66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68">
                  <a:extLst>
                    <a:ext uri="{9D8B030D-6E8A-4147-A177-3AD203B41FA5}">
                      <a16:colId xmlns:a16="http://schemas.microsoft.com/office/drawing/2014/main" val="2925475799"/>
                    </a:ext>
                  </a:extLst>
                </a:gridCol>
                <a:gridCol w="1156168">
                  <a:extLst>
                    <a:ext uri="{9D8B030D-6E8A-4147-A177-3AD203B41FA5}">
                      <a16:colId xmlns:a16="http://schemas.microsoft.com/office/drawing/2014/main" val="3176200546"/>
                    </a:ext>
                  </a:extLst>
                </a:gridCol>
                <a:gridCol w="1156168">
                  <a:extLst>
                    <a:ext uri="{9D8B030D-6E8A-4147-A177-3AD203B41FA5}">
                      <a16:colId xmlns:a16="http://schemas.microsoft.com/office/drawing/2014/main" val="817299919"/>
                    </a:ext>
                  </a:extLst>
                </a:gridCol>
                <a:gridCol w="1156168">
                  <a:extLst>
                    <a:ext uri="{9D8B030D-6E8A-4147-A177-3AD203B41FA5}">
                      <a16:colId xmlns:a16="http://schemas.microsoft.com/office/drawing/2014/main" val="216769302"/>
                    </a:ext>
                  </a:extLst>
                </a:gridCol>
                <a:gridCol w="1156168">
                  <a:extLst>
                    <a:ext uri="{9D8B030D-6E8A-4147-A177-3AD203B41FA5}">
                      <a16:colId xmlns:a16="http://schemas.microsoft.com/office/drawing/2014/main" val="2978785004"/>
                    </a:ext>
                  </a:extLst>
                </a:gridCol>
                <a:gridCol w="1156168">
                  <a:extLst>
                    <a:ext uri="{9D8B030D-6E8A-4147-A177-3AD203B41FA5}">
                      <a16:colId xmlns:a16="http://schemas.microsoft.com/office/drawing/2014/main" val="2240241581"/>
                    </a:ext>
                  </a:extLst>
                </a:gridCol>
                <a:gridCol w="1156168">
                  <a:extLst>
                    <a:ext uri="{9D8B030D-6E8A-4147-A177-3AD203B41FA5}">
                      <a16:colId xmlns:a16="http://schemas.microsoft.com/office/drawing/2014/main" val="4076472411"/>
                    </a:ext>
                  </a:extLst>
                </a:gridCol>
                <a:gridCol w="1156168">
                  <a:extLst>
                    <a:ext uri="{9D8B030D-6E8A-4147-A177-3AD203B41FA5}">
                      <a16:colId xmlns:a16="http://schemas.microsoft.com/office/drawing/2014/main" val="1256248081"/>
                    </a:ext>
                  </a:extLst>
                </a:gridCol>
              </a:tblGrid>
              <a:tr h="251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Item_id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국제품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창의품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인성품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대학원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학점관리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85313"/>
                  </a:ext>
                </a:extLst>
              </a:tr>
              <a:tr h="35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Counselling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8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9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3. AI - trial &amp; error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6B7228-EFC3-6EB8-51F5-447BEF3D3922}"/>
              </a:ext>
            </a:extLst>
          </p:cNvPr>
          <p:cNvSpPr txBox="1"/>
          <p:nvPr/>
        </p:nvSpPr>
        <p:spPr>
          <a:xfrm>
            <a:off x="635000" y="1434353"/>
            <a:ext cx="1134184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ML </a:t>
            </a:r>
            <a:r>
              <a:rPr lang="ko-KR" altLang="en-US" sz="2400" dirty="0"/>
              <a:t>알고리즘 선정 과정에서 </a:t>
            </a:r>
            <a:r>
              <a:rPr lang="en-US" altLang="ko-KR" sz="2400" dirty="0"/>
              <a:t>Dataset </a:t>
            </a:r>
            <a:r>
              <a:rPr lang="ko-KR" altLang="en-US" sz="2400" dirty="0"/>
              <a:t>과 모델 사이의 </a:t>
            </a:r>
            <a:r>
              <a:rPr lang="en-US" altLang="ko-KR" sz="2400" dirty="0"/>
              <a:t>interface </a:t>
            </a:r>
            <a:r>
              <a:rPr lang="ko-KR" altLang="en-US" sz="2400" dirty="0"/>
              <a:t>에 대한 논의</a:t>
            </a:r>
            <a:r>
              <a:rPr lang="en-US" altLang="ko-KR" sz="2400" dirty="0"/>
              <a:t>, </a:t>
            </a:r>
            <a:r>
              <a:rPr lang="ko-KR" altLang="en-US" sz="2400" dirty="0"/>
              <a:t>모델 선정에 대한 논의가 부족해서 계획대로 진행되지 않았었다</a:t>
            </a:r>
            <a:r>
              <a:rPr lang="en-US" altLang="ko-KR" sz="2400" dirty="0"/>
              <a:t>. </a:t>
            </a:r>
            <a:r>
              <a:rPr lang="ko-KR" altLang="en-US" sz="2400" dirty="0"/>
              <a:t>더 다양한 모델을 찾아보고</a:t>
            </a:r>
            <a:r>
              <a:rPr lang="en-US" altLang="ko-KR" sz="2400" dirty="0"/>
              <a:t>, interface</a:t>
            </a:r>
            <a:r>
              <a:rPr lang="ko-KR" altLang="en-US" sz="2400" dirty="0"/>
              <a:t>에 대해서 더 많은 논의를 진행함 </a:t>
            </a:r>
          </a:p>
        </p:txBody>
      </p:sp>
    </p:spTree>
    <p:extLst>
      <p:ext uri="{BB962C8B-B14F-4D97-AF65-F5344CB8AC3E}">
        <p14:creationId xmlns:p14="http://schemas.microsoft.com/office/powerpoint/2010/main" val="2022305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3. AI - Limitation : constraint &amp; assumption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759743-CE5A-315F-1F08-A1EADF8B2673}"/>
              </a:ext>
            </a:extLst>
          </p:cNvPr>
          <p:cNvSpPr txBox="1"/>
          <p:nvPr/>
        </p:nvSpPr>
        <p:spPr>
          <a:xfrm>
            <a:off x="635000" y="1434353"/>
            <a:ext cx="113418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사용자는 소프트웨어학과 학생들이라고 가정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LinkedIn</a:t>
            </a:r>
            <a:r>
              <a:rPr lang="ko-KR" altLang="en-US" sz="2400" dirty="0"/>
              <a:t>과 같은 외부 사이트 부재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942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>
                <a:solidFill>
                  <a:srgbClr val="FCFAF2"/>
                </a:solidFill>
              </a:rPr>
              <a:t>Thank you!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Milestone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1A906988-DEBC-B4F6-1AE2-47DB6ECC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6" y="1609471"/>
            <a:ext cx="10663668" cy="37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Role of Each Member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26DC190-9CE5-4CA2-9F0D-52F33C55DB5F}"/>
              </a:ext>
            </a:extLst>
          </p:cNvPr>
          <p:cNvSpPr/>
          <p:nvPr/>
        </p:nvSpPr>
        <p:spPr>
          <a:xfrm>
            <a:off x="1916356" y="1145990"/>
            <a:ext cx="5400000" cy="5400000"/>
          </a:xfrm>
          <a:prstGeom prst="ellipse">
            <a:avLst/>
          </a:prstGeom>
          <a:solidFill>
            <a:srgbClr val="2E4E3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274F05-5F7F-0604-3581-B93E722048E5}"/>
              </a:ext>
            </a:extLst>
          </p:cNvPr>
          <p:cNvSpPr/>
          <p:nvPr/>
        </p:nvSpPr>
        <p:spPr>
          <a:xfrm>
            <a:off x="4808491" y="1129144"/>
            <a:ext cx="5400000" cy="5400000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764DE-DEC8-0F82-E5B8-C5D62A7A1A85}"/>
              </a:ext>
            </a:extLst>
          </p:cNvPr>
          <p:cNvSpPr txBox="1"/>
          <p:nvPr/>
        </p:nvSpPr>
        <p:spPr>
          <a:xfrm>
            <a:off x="2255986" y="3321312"/>
            <a:ext cx="2751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김준우 </a:t>
            </a:r>
            <a:r>
              <a:rPr lang="en-US" altLang="ko-KR" sz="2000" dirty="0">
                <a:solidFill>
                  <a:schemeClr val="bg1"/>
                </a:solidFill>
              </a:rPr>
              <a:t>: Frontend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err="1">
                <a:solidFill>
                  <a:schemeClr val="bg1"/>
                </a:solidFill>
              </a:rPr>
              <a:t>박충현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: Backend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0DA48-3B80-0EE7-5C4F-750FBF1C1783}"/>
              </a:ext>
            </a:extLst>
          </p:cNvPr>
          <p:cNvSpPr txBox="1"/>
          <p:nvPr/>
        </p:nvSpPr>
        <p:spPr>
          <a:xfrm>
            <a:off x="3975006" y="1400206"/>
            <a:ext cx="166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어플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1BE25-8B58-59DA-3CE4-413307BFB66B}"/>
              </a:ext>
            </a:extLst>
          </p:cNvPr>
          <p:cNvSpPr txBox="1"/>
          <p:nvPr/>
        </p:nvSpPr>
        <p:spPr>
          <a:xfrm>
            <a:off x="6300163" y="1409416"/>
            <a:ext cx="260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데이터 </a:t>
            </a:r>
            <a:r>
              <a:rPr lang="ko-KR" altLang="en-US" sz="2000" b="1" dirty="0" err="1">
                <a:solidFill>
                  <a:schemeClr val="bg1"/>
                </a:solidFill>
              </a:rPr>
              <a:t>크롤링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&amp; AI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40435-A851-82F2-6CD6-C5CC9BA793F3}"/>
              </a:ext>
            </a:extLst>
          </p:cNvPr>
          <p:cNvSpPr txBox="1"/>
          <p:nvPr/>
        </p:nvSpPr>
        <p:spPr>
          <a:xfrm>
            <a:off x="7386784" y="2830327"/>
            <a:ext cx="2751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박주현 </a:t>
            </a:r>
            <a:r>
              <a:rPr lang="en-US" altLang="ko-KR" dirty="0">
                <a:solidFill>
                  <a:schemeClr val="bg1"/>
                </a:solidFill>
              </a:rPr>
              <a:t>: GNN(Graph Neural Network) </a:t>
            </a:r>
            <a:r>
              <a:rPr lang="ko-KR" altLang="en-US" dirty="0">
                <a:solidFill>
                  <a:schemeClr val="bg1"/>
                </a:solidFill>
              </a:rPr>
              <a:t>기반의 추천 알고리즘 개발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800" dirty="0" err="1">
                <a:solidFill>
                  <a:schemeClr val="bg1"/>
                </a:solidFill>
              </a:rPr>
              <a:t>강신규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: </a:t>
            </a:r>
            <a:r>
              <a:rPr lang="ko-KR" altLang="en-US" sz="1800" dirty="0">
                <a:solidFill>
                  <a:schemeClr val="bg1"/>
                </a:solidFill>
              </a:rPr>
              <a:t>데이터 </a:t>
            </a:r>
            <a:r>
              <a:rPr lang="ko-KR" altLang="en-US" sz="1800" dirty="0" err="1">
                <a:solidFill>
                  <a:schemeClr val="bg1"/>
                </a:solidFill>
              </a:rPr>
              <a:t>크롤링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설문조사를 통한 </a:t>
            </a:r>
            <a:r>
              <a:rPr lang="en-US" altLang="ko-KR" sz="1800" dirty="0">
                <a:solidFill>
                  <a:schemeClr val="bg1"/>
                </a:solidFill>
              </a:rPr>
              <a:t>train dataset </a:t>
            </a:r>
            <a:r>
              <a:rPr lang="ko-KR" altLang="en-US" sz="1800" dirty="0">
                <a:solidFill>
                  <a:schemeClr val="bg1"/>
                </a:solidFill>
              </a:rPr>
              <a:t>확보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98FBF-5AF7-8A1B-4FAB-214C419F675A}"/>
              </a:ext>
            </a:extLst>
          </p:cNvPr>
          <p:cNvSpPr txBox="1"/>
          <p:nvPr/>
        </p:nvSpPr>
        <p:spPr>
          <a:xfrm>
            <a:off x="4973394" y="3644477"/>
            <a:ext cx="22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서비스 컨텐츠 구상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2BA3B-2B11-FF00-6D7F-6997F1A7CE40}"/>
              </a:ext>
            </a:extLst>
          </p:cNvPr>
          <p:cNvSpPr txBox="1"/>
          <p:nvPr/>
        </p:nvSpPr>
        <p:spPr>
          <a:xfrm>
            <a:off x="5699514" y="1818033"/>
            <a:ext cx="77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9083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9427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348237" y="402049"/>
            <a:ext cx="8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8FAC31-85C0-4A6C-B898-D6A813ACD5ED}"/>
              </a:ext>
            </a:extLst>
          </p:cNvPr>
          <p:cNvSpPr txBox="1"/>
          <p:nvPr/>
        </p:nvSpPr>
        <p:spPr>
          <a:xfrm>
            <a:off x="3477177" y="1951365"/>
            <a:ext cx="63652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2E4E3F"/>
                </a:solidFill>
              </a:rPr>
              <a:t>1. Frontend</a:t>
            </a: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r>
              <a:rPr lang="en-US" altLang="ko-KR" sz="3000" b="1" dirty="0">
                <a:solidFill>
                  <a:srgbClr val="2E4E3F"/>
                </a:solidFill>
              </a:rPr>
              <a:t>2. Backend</a:t>
            </a: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endParaRPr lang="en-US" altLang="ko-KR" sz="3000" b="1" dirty="0">
              <a:solidFill>
                <a:srgbClr val="2E4E3F"/>
              </a:solidFill>
            </a:endParaRPr>
          </a:p>
          <a:p>
            <a:r>
              <a:rPr lang="en-US" altLang="ko-KR" sz="3000" b="1" dirty="0">
                <a:solidFill>
                  <a:srgbClr val="2E4E3F"/>
                </a:solidFill>
              </a:rPr>
              <a:t>3. AI</a:t>
            </a:r>
            <a:endParaRPr lang="ko-KR" altLang="en-US" sz="3000" b="1" dirty="0">
              <a:solidFill>
                <a:srgbClr val="2E4E3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9FF1D-E39D-40F9-AC7F-B9BF7714789D}"/>
              </a:ext>
            </a:extLst>
          </p:cNvPr>
          <p:cNvSpPr txBox="1"/>
          <p:nvPr/>
        </p:nvSpPr>
        <p:spPr>
          <a:xfrm>
            <a:off x="9971768" y="6606059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6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유기적 모서리 셰이프">
            <a:extLst>
              <a:ext uri="{FF2B5EF4-FFF2-40B4-BE49-F238E27FC236}">
                <a16:creationId xmlns:a16="http://schemas.microsoft.com/office/drawing/2014/main" id="{000BA80E-1614-C36D-684F-D53613A7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-1459183" y="1459183"/>
            <a:ext cx="8699239" cy="5780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39F25-F7C2-F7AE-3653-F96FBCFFDE66}"/>
              </a:ext>
            </a:extLst>
          </p:cNvPr>
          <p:cNvSpPr txBox="1"/>
          <p:nvPr/>
        </p:nvSpPr>
        <p:spPr>
          <a:xfrm>
            <a:off x="526050" y="491651"/>
            <a:ext cx="23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Frontend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E109DB-96C4-EFCA-9349-E1829893A4FC}"/>
              </a:ext>
            </a:extLst>
          </p:cNvPr>
          <p:cNvSpPr/>
          <p:nvPr/>
        </p:nvSpPr>
        <p:spPr>
          <a:xfrm>
            <a:off x="-1" y="1014871"/>
            <a:ext cx="2836191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78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1. </a:t>
            </a:r>
            <a:r>
              <a:rPr lang="en-US" altLang="ko-KR" sz="3500" b="1" dirty="0" err="1">
                <a:solidFill>
                  <a:srgbClr val="2E4E3F"/>
                </a:solidFill>
              </a:rPr>
              <a:t>Fontend</a:t>
            </a:r>
            <a:r>
              <a:rPr lang="en-US" altLang="ko-KR" sz="3500" b="1" dirty="0">
                <a:solidFill>
                  <a:srgbClr val="2E4E3F"/>
                </a:solidFill>
              </a:rPr>
              <a:t> - UI &amp; UX : </a:t>
            </a:r>
            <a:r>
              <a:rPr lang="ko-KR" altLang="en-US" sz="3500" b="1" dirty="0">
                <a:solidFill>
                  <a:srgbClr val="2E4E3F"/>
                </a:solidFill>
              </a:rPr>
              <a:t>회원가입</a:t>
            </a:r>
            <a:r>
              <a:rPr lang="en-US" altLang="ko-KR" sz="3500" b="1" dirty="0">
                <a:solidFill>
                  <a:srgbClr val="2E4E3F"/>
                </a:solidFill>
              </a:rPr>
              <a:t>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C8A6198-F9A5-26B2-0153-F52E704BB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1126835"/>
            <a:ext cx="11166764" cy="54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1. </a:t>
            </a:r>
            <a:r>
              <a:rPr lang="en-US" altLang="ko-KR" sz="3500" b="1" dirty="0" err="1">
                <a:solidFill>
                  <a:srgbClr val="2E4E3F"/>
                </a:solidFill>
              </a:rPr>
              <a:t>Fontend</a:t>
            </a:r>
            <a:r>
              <a:rPr lang="en-US" altLang="ko-KR" sz="3500" b="1" dirty="0">
                <a:solidFill>
                  <a:srgbClr val="2E4E3F"/>
                </a:solidFill>
              </a:rPr>
              <a:t> - UI &amp; UX : </a:t>
            </a:r>
            <a:r>
              <a:rPr lang="ko-KR" altLang="en-US" sz="3500" b="1" dirty="0">
                <a:solidFill>
                  <a:srgbClr val="2E4E3F"/>
                </a:solidFill>
              </a:rPr>
              <a:t>회원가입</a:t>
            </a:r>
            <a:r>
              <a:rPr lang="en-US" altLang="ko-KR" sz="3500" b="1" dirty="0">
                <a:solidFill>
                  <a:srgbClr val="2E4E3F"/>
                </a:solidFill>
              </a:rPr>
              <a:t>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C8A6198-F9A5-26B2-0153-F52E704BB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9" y="2081609"/>
            <a:ext cx="5485226" cy="2694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CA458-8E8D-1E58-32E0-A8784FA5B853}"/>
              </a:ext>
            </a:extLst>
          </p:cNvPr>
          <p:cNvSpPr txBox="1"/>
          <p:nvPr/>
        </p:nvSpPr>
        <p:spPr>
          <a:xfrm>
            <a:off x="6120227" y="2490280"/>
            <a:ext cx="581346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E4E3F"/>
                </a:solidFill>
              </a:rPr>
              <a:t>1. </a:t>
            </a:r>
            <a:r>
              <a:rPr lang="ko-KR" altLang="en-US" sz="1600" dirty="0">
                <a:solidFill>
                  <a:srgbClr val="2E4E3F"/>
                </a:solidFill>
              </a:rPr>
              <a:t>회원가입시 이메일을 통해 인증 받아 본인의 이메일이 맞는지 확인한다</a:t>
            </a:r>
            <a:r>
              <a:rPr lang="en-US" altLang="ko-KR" sz="1600" dirty="0">
                <a:solidFill>
                  <a:srgbClr val="2E4E3F"/>
                </a:solidFill>
              </a:rPr>
              <a:t>.</a:t>
            </a:r>
            <a:endParaRPr lang="en-US" altLang="ko-KR" sz="2000" dirty="0">
              <a:solidFill>
                <a:srgbClr val="2E4E3F"/>
              </a:solidFill>
            </a:endParaRPr>
          </a:p>
          <a:p>
            <a:endParaRPr lang="en-US" altLang="ko-KR" sz="2000" dirty="0">
              <a:solidFill>
                <a:srgbClr val="2E4E3F"/>
              </a:solidFill>
            </a:endParaRPr>
          </a:p>
          <a:p>
            <a:endParaRPr lang="en-US" altLang="ko-KR" sz="2000" b="1" dirty="0">
              <a:solidFill>
                <a:srgbClr val="2E4E3F"/>
              </a:solidFill>
            </a:endParaRPr>
          </a:p>
          <a:p>
            <a:r>
              <a:rPr lang="en-US" altLang="ko-KR" sz="2000" b="1" dirty="0">
                <a:solidFill>
                  <a:srgbClr val="2E4E3F"/>
                </a:solidFill>
              </a:rPr>
              <a:t>2.</a:t>
            </a:r>
            <a:r>
              <a:rPr lang="en-US" altLang="ko-KR" sz="2000" dirty="0">
                <a:solidFill>
                  <a:srgbClr val="2E4E3F"/>
                </a:solidFill>
              </a:rPr>
              <a:t> </a:t>
            </a:r>
            <a:r>
              <a:rPr lang="ko-KR" altLang="en-US" sz="1600" dirty="0">
                <a:solidFill>
                  <a:srgbClr val="2E4E3F"/>
                </a:solidFill>
              </a:rPr>
              <a:t>처음 가입할 때 계정 인증에 관한 정보 외에 학생의 학년</a:t>
            </a:r>
            <a:r>
              <a:rPr lang="en-US" altLang="ko-KR" sz="1600" dirty="0">
                <a:solidFill>
                  <a:srgbClr val="2E4E3F"/>
                </a:solidFill>
              </a:rPr>
              <a:t>, 3</a:t>
            </a:r>
            <a:r>
              <a:rPr lang="ko-KR" altLang="en-US" sz="1600" dirty="0">
                <a:solidFill>
                  <a:srgbClr val="2E4E3F"/>
                </a:solidFill>
              </a:rPr>
              <a:t>품 인증 여부</a:t>
            </a:r>
            <a:r>
              <a:rPr lang="en-US" altLang="ko-KR" sz="1600" dirty="0">
                <a:solidFill>
                  <a:srgbClr val="2E4E3F"/>
                </a:solidFill>
              </a:rPr>
              <a:t>, </a:t>
            </a:r>
            <a:r>
              <a:rPr lang="ko-KR" altLang="en-US" sz="1600" dirty="0">
                <a:solidFill>
                  <a:srgbClr val="2E4E3F"/>
                </a:solidFill>
              </a:rPr>
              <a:t>관심사</a:t>
            </a:r>
            <a:r>
              <a:rPr lang="en-US" altLang="ko-KR" sz="1600" dirty="0">
                <a:solidFill>
                  <a:srgbClr val="2E4E3F"/>
                </a:solidFill>
              </a:rPr>
              <a:t>, </a:t>
            </a:r>
            <a:r>
              <a:rPr lang="ko-KR" altLang="en-US" sz="1600" dirty="0">
                <a:solidFill>
                  <a:srgbClr val="2E4E3F"/>
                </a:solidFill>
              </a:rPr>
              <a:t>관심 진로 등을 필수로 기입하게 한다</a:t>
            </a:r>
            <a:r>
              <a:rPr lang="en-US" altLang="ko-KR" sz="1600" dirty="0">
                <a:solidFill>
                  <a:srgbClr val="2E4E3F"/>
                </a:solidFill>
              </a:rPr>
              <a:t>.</a:t>
            </a:r>
            <a:r>
              <a:rPr lang="ko-KR" altLang="en-US" sz="2000" dirty="0">
                <a:solidFill>
                  <a:srgbClr val="2E4E3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83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5F96541-9BDE-58DD-8683-CF1721CC4206}"/>
              </a:ext>
            </a:extLst>
          </p:cNvPr>
          <p:cNvSpPr txBox="1">
            <a:spLocks/>
          </p:cNvSpPr>
          <p:nvPr/>
        </p:nvSpPr>
        <p:spPr>
          <a:xfrm>
            <a:off x="635000" y="421938"/>
            <a:ext cx="10515600" cy="7048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rgbClr val="2E4E3F"/>
                </a:solidFill>
              </a:rPr>
              <a:t>1. </a:t>
            </a:r>
            <a:r>
              <a:rPr lang="en-US" altLang="ko-KR" sz="3500" b="1" dirty="0" err="1">
                <a:solidFill>
                  <a:srgbClr val="2E4E3F"/>
                </a:solidFill>
              </a:rPr>
              <a:t>Fontend</a:t>
            </a:r>
            <a:r>
              <a:rPr lang="en-US" altLang="ko-KR" sz="3500" b="1" dirty="0">
                <a:solidFill>
                  <a:srgbClr val="2E4E3F"/>
                </a:solidFill>
              </a:rPr>
              <a:t> - UI &amp; UX : </a:t>
            </a:r>
            <a:r>
              <a:rPr lang="ko-KR" altLang="en-US" sz="3500" b="1" dirty="0" err="1">
                <a:solidFill>
                  <a:srgbClr val="2E4E3F"/>
                </a:solidFill>
              </a:rPr>
              <a:t>메인화면</a:t>
            </a:r>
            <a:r>
              <a:rPr lang="en-US" altLang="ko-KR" sz="3500" b="1" dirty="0">
                <a:solidFill>
                  <a:srgbClr val="2E4E3F"/>
                </a:solidFill>
              </a:rPr>
              <a:t> </a:t>
            </a:r>
            <a:endParaRPr lang="ko-KR" altLang="en-US" sz="3500" b="1" dirty="0">
              <a:solidFill>
                <a:srgbClr val="2E4E3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BCD3E3-FF9C-12EF-997D-F85DEAC4DC27}"/>
              </a:ext>
            </a:extLst>
          </p:cNvPr>
          <p:cNvCxnSpPr/>
          <p:nvPr/>
        </p:nvCxnSpPr>
        <p:spPr>
          <a:xfrm>
            <a:off x="635000" y="1015704"/>
            <a:ext cx="1155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155A93-E315-A592-0DC7-621A6FF6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31" y="1041421"/>
            <a:ext cx="8235537" cy="58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683</Words>
  <Application>Microsoft Office PowerPoint</Application>
  <PresentationFormat>와이드스크린</PresentationFormat>
  <Paragraphs>141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Kingo Manager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박 충현</dc:creator>
  <cp:lastModifiedBy>Kim JunWoo</cp:lastModifiedBy>
  <cp:revision>13</cp:revision>
  <dcterms:created xsi:type="dcterms:W3CDTF">2022-09-14T06:41:45Z</dcterms:created>
  <dcterms:modified xsi:type="dcterms:W3CDTF">2022-11-03T04:15:05Z</dcterms:modified>
</cp:coreProperties>
</file>