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16" r:id="rId3"/>
    <p:sldId id="311" r:id="rId4"/>
    <p:sldId id="314" r:id="rId5"/>
    <p:sldId id="315" r:id="rId6"/>
    <p:sldId id="317" r:id="rId7"/>
    <p:sldId id="310" r:id="rId8"/>
    <p:sldId id="27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EF"/>
    <a:srgbClr val="FCFAF2"/>
    <a:srgbClr val="4472C4"/>
    <a:srgbClr val="F1E0A1"/>
    <a:srgbClr val="225686"/>
    <a:srgbClr val="8CB8CE"/>
    <a:srgbClr val="FAF7B4"/>
    <a:srgbClr val="CC99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51" autoAdjust="0"/>
  </p:normalViewPr>
  <p:slideViewPr>
    <p:cSldViewPr snapToGrid="0">
      <p:cViewPr varScale="1">
        <p:scale>
          <a:sx n="65" d="100"/>
          <a:sy n="65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06349-C9A0-4348-B1EA-0557A0210F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B4CE-2781-4328-A407-40DC5DC31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2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예시에는 다음과 같은 것이 존재하는데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 사용을 고려 중인</a:t>
            </a:r>
            <a:r>
              <a:rPr lang="en-US" altLang="ko-KR" dirty="0"/>
              <a:t> GCN</a:t>
            </a:r>
            <a:r>
              <a:rPr lang="ko-KR" altLang="en-US" dirty="0"/>
              <a:t>에 가볍게 언급하면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은 </a:t>
            </a:r>
            <a:r>
              <a:rPr lang="en-US" altLang="ko-KR" dirty="0"/>
              <a:t>GNN</a:t>
            </a:r>
            <a:r>
              <a:rPr lang="ko-KR" altLang="en-US" dirty="0"/>
              <a:t>에 </a:t>
            </a:r>
            <a:r>
              <a:rPr lang="en-US" altLang="ko-KR" dirty="0"/>
              <a:t>convolution </a:t>
            </a:r>
            <a:r>
              <a:rPr lang="ko-KR" altLang="en-US" dirty="0"/>
              <a:t>연산</a:t>
            </a:r>
            <a:r>
              <a:rPr lang="en-US" altLang="ko-KR" dirty="0"/>
              <a:t>(</a:t>
            </a:r>
            <a:r>
              <a:rPr lang="ko-KR" altLang="en-US" dirty="0"/>
              <a:t>엄밀히 따지면 </a:t>
            </a:r>
            <a:r>
              <a:rPr lang="en-US" altLang="ko-KR" dirty="0"/>
              <a:t>convolution </a:t>
            </a:r>
            <a:r>
              <a:rPr lang="ko-KR" altLang="en-US" dirty="0"/>
              <a:t>개념이 </a:t>
            </a:r>
            <a:r>
              <a:rPr lang="en-US" altLang="ko-KR" dirty="0"/>
              <a:t>CNN</a:t>
            </a:r>
            <a:r>
              <a:rPr lang="ko-KR" altLang="en-US" dirty="0"/>
              <a:t>과 조금 다르다</a:t>
            </a:r>
            <a:r>
              <a:rPr lang="en-US" altLang="ko-KR" dirty="0"/>
              <a:t>)</a:t>
            </a:r>
            <a:r>
              <a:rPr lang="ko-KR" altLang="en-US" dirty="0"/>
              <a:t>을 적용했다고 생각하면 된다</a:t>
            </a:r>
            <a:r>
              <a:rPr lang="en-US" altLang="ko-KR" dirty="0"/>
              <a:t>.(</a:t>
            </a:r>
            <a:r>
              <a:rPr lang="ko-KR" altLang="en-US" dirty="0"/>
              <a:t>위상적 개념이 존재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들은</a:t>
            </a:r>
            <a:r>
              <a:rPr lang="en-US" altLang="ko-KR" dirty="0"/>
              <a:t> Importance Score</a:t>
            </a:r>
            <a:r>
              <a:rPr lang="ko-KR" altLang="en-US" dirty="0"/>
              <a:t>를 가지고 있어서 </a:t>
            </a:r>
            <a:r>
              <a:rPr lang="en-US" altLang="ko-KR" dirty="0"/>
              <a:t>Pooling </a:t>
            </a:r>
            <a:r>
              <a:rPr lang="ko-KR" altLang="en-US" dirty="0"/>
              <a:t>단계에서 중요도에 따라 가중치를 부여하는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의 예시로</a:t>
            </a:r>
            <a:r>
              <a:rPr lang="en-US" altLang="ko-KR" dirty="0"/>
              <a:t>, </a:t>
            </a:r>
            <a:r>
              <a:rPr lang="en-US" altLang="ko-KR" dirty="0" err="1"/>
              <a:t>PinSAGE</a:t>
            </a:r>
            <a:r>
              <a:rPr lang="ko-KR" altLang="en-US" dirty="0"/>
              <a:t>라는 것이 존재를 하는데</a:t>
            </a:r>
            <a:r>
              <a:rPr lang="en-US" altLang="ko-KR" dirty="0"/>
              <a:t>, </a:t>
            </a:r>
            <a:r>
              <a:rPr lang="ko-KR" altLang="en-US" dirty="0"/>
              <a:t>이것에 대해서 알 수 있는 예시로는 </a:t>
            </a:r>
            <a:r>
              <a:rPr lang="en-US" altLang="ko-KR" dirty="0" err="1"/>
              <a:t>pinterest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1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예시에는 다음과 같은 것이 존재하는데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 사용을 고려 중인</a:t>
            </a:r>
            <a:r>
              <a:rPr lang="en-US" altLang="ko-KR" dirty="0"/>
              <a:t> GCN</a:t>
            </a:r>
            <a:r>
              <a:rPr lang="ko-KR" altLang="en-US" dirty="0"/>
              <a:t>에 가볍게 언급하면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은 </a:t>
            </a:r>
            <a:r>
              <a:rPr lang="en-US" altLang="ko-KR" dirty="0"/>
              <a:t>GNN</a:t>
            </a:r>
            <a:r>
              <a:rPr lang="ko-KR" altLang="en-US" dirty="0"/>
              <a:t>에 </a:t>
            </a:r>
            <a:r>
              <a:rPr lang="en-US" altLang="ko-KR" dirty="0"/>
              <a:t>convolution </a:t>
            </a:r>
            <a:r>
              <a:rPr lang="ko-KR" altLang="en-US" dirty="0"/>
              <a:t>연산</a:t>
            </a:r>
            <a:r>
              <a:rPr lang="en-US" altLang="ko-KR" dirty="0"/>
              <a:t>(</a:t>
            </a:r>
            <a:r>
              <a:rPr lang="ko-KR" altLang="en-US" dirty="0"/>
              <a:t>엄밀히 따지면 </a:t>
            </a:r>
            <a:r>
              <a:rPr lang="en-US" altLang="ko-KR" dirty="0"/>
              <a:t>convolution </a:t>
            </a:r>
            <a:r>
              <a:rPr lang="ko-KR" altLang="en-US" dirty="0"/>
              <a:t>개념이 </a:t>
            </a:r>
            <a:r>
              <a:rPr lang="en-US" altLang="ko-KR" dirty="0"/>
              <a:t>CNN</a:t>
            </a:r>
            <a:r>
              <a:rPr lang="ko-KR" altLang="en-US" dirty="0"/>
              <a:t>과 조금 다르다</a:t>
            </a:r>
            <a:r>
              <a:rPr lang="en-US" altLang="ko-KR" dirty="0"/>
              <a:t>)</a:t>
            </a:r>
            <a:r>
              <a:rPr lang="ko-KR" altLang="en-US" dirty="0"/>
              <a:t>을 적용했다고 생각하면 된다</a:t>
            </a:r>
            <a:r>
              <a:rPr lang="en-US" altLang="ko-KR" dirty="0"/>
              <a:t>.(</a:t>
            </a:r>
            <a:r>
              <a:rPr lang="ko-KR" altLang="en-US" dirty="0"/>
              <a:t>위상적 개념이 존재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들은</a:t>
            </a:r>
            <a:r>
              <a:rPr lang="en-US" altLang="ko-KR" dirty="0"/>
              <a:t> Importance Score</a:t>
            </a:r>
            <a:r>
              <a:rPr lang="ko-KR" altLang="en-US" dirty="0"/>
              <a:t>를 가지고 있어서 </a:t>
            </a:r>
            <a:r>
              <a:rPr lang="en-US" altLang="ko-KR" dirty="0"/>
              <a:t>Pooling </a:t>
            </a:r>
            <a:r>
              <a:rPr lang="ko-KR" altLang="en-US" dirty="0"/>
              <a:t>단계에서 중요도에 따라 가중치를 부여하는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의 예시로</a:t>
            </a:r>
            <a:r>
              <a:rPr lang="en-US" altLang="ko-KR" dirty="0"/>
              <a:t>, </a:t>
            </a:r>
            <a:r>
              <a:rPr lang="en-US" altLang="ko-KR" dirty="0" err="1"/>
              <a:t>PinSAGE</a:t>
            </a:r>
            <a:r>
              <a:rPr lang="ko-KR" altLang="en-US" dirty="0"/>
              <a:t>라는 것이 존재를 하는데</a:t>
            </a:r>
            <a:r>
              <a:rPr lang="en-US" altLang="ko-KR" dirty="0"/>
              <a:t>, </a:t>
            </a:r>
            <a:r>
              <a:rPr lang="ko-KR" altLang="en-US" dirty="0"/>
              <a:t>이것에 대해서 알 수 있는 예시로는 </a:t>
            </a:r>
            <a:r>
              <a:rPr lang="en-US" altLang="ko-KR" dirty="0" err="1"/>
              <a:t>pinterest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3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예시에는 다음과 같은 것이 존재하는데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 사용을 고려 중인</a:t>
            </a:r>
            <a:r>
              <a:rPr lang="en-US" altLang="ko-KR" dirty="0"/>
              <a:t> GCN</a:t>
            </a:r>
            <a:r>
              <a:rPr lang="ko-KR" altLang="en-US" dirty="0"/>
              <a:t>에 가볍게 언급하면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은 </a:t>
            </a:r>
            <a:r>
              <a:rPr lang="en-US" altLang="ko-KR" dirty="0"/>
              <a:t>GNN</a:t>
            </a:r>
            <a:r>
              <a:rPr lang="ko-KR" altLang="en-US" dirty="0"/>
              <a:t>에 </a:t>
            </a:r>
            <a:r>
              <a:rPr lang="en-US" altLang="ko-KR" dirty="0"/>
              <a:t>convolution </a:t>
            </a:r>
            <a:r>
              <a:rPr lang="ko-KR" altLang="en-US" dirty="0"/>
              <a:t>연산</a:t>
            </a:r>
            <a:r>
              <a:rPr lang="en-US" altLang="ko-KR" dirty="0"/>
              <a:t>(</a:t>
            </a:r>
            <a:r>
              <a:rPr lang="ko-KR" altLang="en-US" dirty="0"/>
              <a:t>엄밀히 따지면 </a:t>
            </a:r>
            <a:r>
              <a:rPr lang="en-US" altLang="ko-KR" dirty="0"/>
              <a:t>convolution </a:t>
            </a:r>
            <a:r>
              <a:rPr lang="ko-KR" altLang="en-US" dirty="0"/>
              <a:t>개념이 </a:t>
            </a:r>
            <a:r>
              <a:rPr lang="en-US" altLang="ko-KR" dirty="0"/>
              <a:t>CNN</a:t>
            </a:r>
            <a:r>
              <a:rPr lang="ko-KR" altLang="en-US" dirty="0"/>
              <a:t>과 조금 다르다</a:t>
            </a:r>
            <a:r>
              <a:rPr lang="en-US" altLang="ko-KR" dirty="0"/>
              <a:t>)</a:t>
            </a:r>
            <a:r>
              <a:rPr lang="ko-KR" altLang="en-US" dirty="0"/>
              <a:t>을 적용했다고 생각하면 된다</a:t>
            </a:r>
            <a:r>
              <a:rPr lang="en-US" altLang="ko-KR" dirty="0"/>
              <a:t>.(</a:t>
            </a:r>
            <a:r>
              <a:rPr lang="ko-KR" altLang="en-US" dirty="0"/>
              <a:t>위상적 개념이 존재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들은</a:t>
            </a:r>
            <a:r>
              <a:rPr lang="en-US" altLang="ko-KR" dirty="0"/>
              <a:t> Importance Score</a:t>
            </a:r>
            <a:r>
              <a:rPr lang="ko-KR" altLang="en-US" dirty="0"/>
              <a:t>를 가지고 있어서 </a:t>
            </a:r>
            <a:r>
              <a:rPr lang="en-US" altLang="ko-KR" dirty="0"/>
              <a:t>Pooling </a:t>
            </a:r>
            <a:r>
              <a:rPr lang="ko-KR" altLang="en-US" dirty="0"/>
              <a:t>단계에서 중요도에 따라 가중치를 부여하는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의 예시로</a:t>
            </a:r>
            <a:r>
              <a:rPr lang="en-US" altLang="ko-KR" dirty="0"/>
              <a:t>, </a:t>
            </a:r>
            <a:r>
              <a:rPr lang="en-US" altLang="ko-KR" dirty="0" err="1"/>
              <a:t>PinSAGE</a:t>
            </a:r>
            <a:r>
              <a:rPr lang="ko-KR" altLang="en-US" dirty="0"/>
              <a:t>라는 것이 존재를 하는데</a:t>
            </a:r>
            <a:r>
              <a:rPr lang="en-US" altLang="ko-KR" dirty="0"/>
              <a:t>, </a:t>
            </a:r>
            <a:r>
              <a:rPr lang="ko-KR" altLang="en-US" dirty="0"/>
              <a:t>이것에 대해서 알 수 있는 예시로는 </a:t>
            </a:r>
            <a:r>
              <a:rPr lang="en-US" altLang="ko-KR" dirty="0" err="1"/>
              <a:t>pinterest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5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예시에는 다음과 같은 것이 존재하는데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 사용을 고려 중인</a:t>
            </a:r>
            <a:r>
              <a:rPr lang="en-US" altLang="ko-KR" dirty="0"/>
              <a:t> GCN</a:t>
            </a:r>
            <a:r>
              <a:rPr lang="ko-KR" altLang="en-US" dirty="0"/>
              <a:t>에 가볍게 언급하면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은 </a:t>
            </a:r>
            <a:r>
              <a:rPr lang="en-US" altLang="ko-KR" dirty="0"/>
              <a:t>GNN</a:t>
            </a:r>
            <a:r>
              <a:rPr lang="ko-KR" altLang="en-US" dirty="0"/>
              <a:t>에 </a:t>
            </a:r>
            <a:r>
              <a:rPr lang="en-US" altLang="ko-KR" dirty="0"/>
              <a:t>convolution </a:t>
            </a:r>
            <a:r>
              <a:rPr lang="ko-KR" altLang="en-US" dirty="0"/>
              <a:t>연산</a:t>
            </a:r>
            <a:r>
              <a:rPr lang="en-US" altLang="ko-KR" dirty="0"/>
              <a:t>(</a:t>
            </a:r>
            <a:r>
              <a:rPr lang="ko-KR" altLang="en-US" dirty="0"/>
              <a:t>엄밀히 따지면 </a:t>
            </a:r>
            <a:r>
              <a:rPr lang="en-US" altLang="ko-KR" dirty="0"/>
              <a:t>convolution </a:t>
            </a:r>
            <a:r>
              <a:rPr lang="ko-KR" altLang="en-US" dirty="0"/>
              <a:t>개념이 </a:t>
            </a:r>
            <a:r>
              <a:rPr lang="en-US" altLang="ko-KR" dirty="0"/>
              <a:t>CNN</a:t>
            </a:r>
            <a:r>
              <a:rPr lang="ko-KR" altLang="en-US" dirty="0"/>
              <a:t>과 조금 다르다</a:t>
            </a:r>
            <a:r>
              <a:rPr lang="en-US" altLang="ko-KR" dirty="0"/>
              <a:t>)</a:t>
            </a:r>
            <a:r>
              <a:rPr lang="ko-KR" altLang="en-US" dirty="0"/>
              <a:t>을 적용했다고 생각하면 된다</a:t>
            </a:r>
            <a:r>
              <a:rPr lang="en-US" altLang="ko-KR" dirty="0"/>
              <a:t>.(</a:t>
            </a:r>
            <a:r>
              <a:rPr lang="ko-KR" altLang="en-US" dirty="0"/>
              <a:t>위상적 개념이 존재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들은</a:t>
            </a:r>
            <a:r>
              <a:rPr lang="en-US" altLang="ko-KR" dirty="0"/>
              <a:t> Importance Score</a:t>
            </a:r>
            <a:r>
              <a:rPr lang="ko-KR" altLang="en-US" dirty="0"/>
              <a:t>를 가지고 있어서 </a:t>
            </a:r>
            <a:r>
              <a:rPr lang="en-US" altLang="ko-KR" dirty="0"/>
              <a:t>Pooling </a:t>
            </a:r>
            <a:r>
              <a:rPr lang="ko-KR" altLang="en-US" dirty="0"/>
              <a:t>단계에서 중요도에 따라 가중치를 부여하는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의 예시로</a:t>
            </a:r>
            <a:r>
              <a:rPr lang="en-US" altLang="ko-KR" dirty="0"/>
              <a:t>, </a:t>
            </a:r>
            <a:r>
              <a:rPr lang="en-US" altLang="ko-KR" dirty="0" err="1"/>
              <a:t>PinSAGE</a:t>
            </a:r>
            <a:r>
              <a:rPr lang="ko-KR" altLang="en-US" dirty="0"/>
              <a:t>라는 것이 존재를 하는데</a:t>
            </a:r>
            <a:r>
              <a:rPr lang="en-US" altLang="ko-KR" dirty="0"/>
              <a:t>, </a:t>
            </a:r>
            <a:r>
              <a:rPr lang="ko-KR" altLang="en-US" dirty="0"/>
              <a:t>이것에 대해서 알 수 있는 예시로는 </a:t>
            </a:r>
            <a:r>
              <a:rPr lang="en-US" altLang="ko-KR" dirty="0" err="1"/>
              <a:t>pinterest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3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7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들어주셔서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감사합니다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3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3239-80D5-AED2-8B2A-BA8AD029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AE0F37-8D5C-4820-0632-16A73C962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CB186-4B35-780A-8AA5-CB6984F2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6BDC-5AED-892D-3F10-24FDBCB7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3C4D3-4861-FB85-22EF-4F9A814C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8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4E81C-4D71-A1FF-BB47-6F2A6852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30CAF-BD36-9AD2-C057-F22BFC699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2E850-BAAC-184E-4F37-17E2D0A8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3D1FC-D527-F3F4-7DB8-D63248DE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F3A26-0E85-E0B6-700F-EF365D8F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DB73F-7E27-AA8F-B906-234C03E30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DB842-FA5C-F219-34E0-7F220709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F33E-4F5E-5A29-F761-3CD8C286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17B65-1699-FF5C-3ECA-CF2EF41C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FE14-244D-7D13-EE4D-D93E04AD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AB19B-E73B-109A-3150-56CC789E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9CD59-472D-1293-31E9-C24ADCFB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1BFE8-DF34-9C83-0F2E-C8D2BA72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C6DA6-D2B9-F483-7B46-F66C0324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46D25-C996-CAB6-F349-6681D001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7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D2F1E-33B7-E632-23E4-FBB8CE01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95B8D-3EDE-0F4E-4BD0-170227FE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B03B0-5F66-21B4-245A-270D059D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070CD-5222-9803-34FA-1C7E7EAF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28B00-28BF-59DD-35D2-41033FAA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6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9530-1F56-9765-1AA3-7DB1179B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7A6D9-8FEB-C0BB-04B6-CD3E9862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997EE-1A5F-12A8-322D-6649BB743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A894F-3639-9AFC-F959-0716F6E1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49E02-0962-4876-A0C9-796B094E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A3BD1-D971-334F-591E-5B294B7F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91DE-2F19-78B6-DAA6-A3997CCF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D1EEF-8A57-6DC9-172E-28A172A09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3454E-E49D-1EA6-4F49-2DFB69DC9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F7AE3B-3DBA-C0D4-7FCE-F08728B27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DD0351-87FE-F996-7327-56B93772B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31E23D-7149-8BC6-03F4-8545553E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A5BC3A-E374-E48F-A1E2-CD86C87B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048565-9D0A-1C7F-26CA-E9D6972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FF02E-06BC-1414-C007-441B2473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03618B-BE09-9341-B26C-9BBEE802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79729B-468C-8F57-350E-7A898C60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977A1D-6634-AD22-B72E-56E92054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6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81D9D1-B210-15DC-0F01-5F06EA10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B84DF-C887-D330-4B67-11027CEC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BE090-FACE-BD75-9B26-A57EC308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4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BDEF6-C0B9-022B-AB41-18DA08DF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D0E18-358E-005B-8B73-05A7A502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F1FC1-F776-AAD1-CC14-EFC8D4642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933AF-3110-CB6F-F203-1C2C8DDD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0D218-33A0-B4F9-B33C-921A72EB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EA412-1DFF-D28C-FC86-181C69CC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EC7D7-0B09-2086-7283-69F97B77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8DF563-B7A5-F4C5-883E-4986E623F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9C99F-B418-2945-CE39-E54149038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AFDE4-5E40-01EC-E7C5-6873E366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0D793-E508-8AE4-87D2-E333F4E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3789B-F26B-096B-8426-D77416F4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73A203-B2D6-1687-D9AD-F53EFDC4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540C4-3267-BF68-3093-59DA5463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5E081-6E0A-11F1-88DD-A39D49A47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BEF0E-542A-7865-2870-0E27FEF7E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4DDAE-2E3B-9B66-8FF1-FDF02D52E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710B14-F818-5787-97C1-379D7514AE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283AF-D2B8-3416-D1CD-A8EC5493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3547"/>
            <a:ext cx="9144000" cy="1408789"/>
          </a:xfrm>
        </p:spPr>
        <p:txBody>
          <a:bodyPr/>
          <a:lstStyle/>
          <a:p>
            <a:r>
              <a:rPr lang="en-US" altLang="ko-KR">
                <a:solidFill>
                  <a:srgbClr val="FCFAF2"/>
                </a:solidFill>
              </a:rPr>
              <a:t>Kingo </a:t>
            </a:r>
            <a:r>
              <a:rPr lang="en-US" altLang="ko-KR" dirty="0">
                <a:solidFill>
                  <a:srgbClr val="FCFAF2"/>
                </a:solidFill>
              </a:rPr>
              <a:t>Manager</a:t>
            </a:r>
            <a:endParaRPr lang="ko-KR" altLang="en-US" sz="4000" dirty="0">
              <a:solidFill>
                <a:srgbClr val="FCFAF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404E41-FC01-104D-CFFF-0DFACAF0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7804" y="5264066"/>
            <a:ext cx="5327516" cy="1213153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rgbClr val="FCFAF2"/>
                </a:solidFill>
              </a:rPr>
              <a:t>Team AIU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B1EF16-4332-3AF3-6507-D0DA6000E38E}"/>
              </a:ext>
            </a:extLst>
          </p:cNvPr>
          <p:cNvSpPr/>
          <p:nvPr/>
        </p:nvSpPr>
        <p:spPr>
          <a:xfrm>
            <a:off x="1524000" y="1760706"/>
            <a:ext cx="9144000" cy="3103124"/>
          </a:xfrm>
          <a:prstGeom prst="rect">
            <a:avLst/>
          </a:prstGeom>
          <a:noFill/>
          <a:ln w="76200">
            <a:solidFill>
              <a:srgbClr val="FFF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CE0C5-07D7-24CB-B7D1-92626D6F95FA}"/>
              </a:ext>
            </a:extLst>
          </p:cNvPr>
          <p:cNvSpPr txBox="1"/>
          <p:nvPr/>
        </p:nvSpPr>
        <p:spPr>
          <a:xfrm>
            <a:off x="4797357" y="2519465"/>
            <a:ext cx="25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CFAF2"/>
                </a:solidFill>
              </a:rPr>
              <a:t>캡스톤설계프로젝트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71A72-2896-9BC7-1DF7-0956439680A2}"/>
              </a:ext>
            </a:extLst>
          </p:cNvPr>
          <p:cNvSpPr txBox="1"/>
          <p:nvPr/>
        </p:nvSpPr>
        <p:spPr>
          <a:xfrm>
            <a:off x="-40107" y="6505945"/>
            <a:ext cx="445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All images are from Stanford CS224W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1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0" y="446296"/>
            <a:ext cx="313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2800" spc="-150" dirty="0" err="1">
                <a:solidFill>
                  <a:schemeClr val="bg1"/>
                </a:solidFill>
                <a:latin typeface="+mn-ea"/>
              </a:rPr>
              <a:t>크롤링</a:t>
            </a:r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 계획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E8E318-84E3-80E9-CD4C-720EDA2DF3F6}"/>
              </a:ext>
            </a:extLst>
          </p:cNvPr>
          <p:cNvGraphicFramePr>
            <a:graphicFrameLocks noGrp="1"/>
          </p:cNvGraphicFramePr>
          <p:nvPr/>
        </p:nvGraphicFramePr>
        <p:xfrm>
          <a:off x="2497305" y="1344937"/>
          <a:ext cx="7197390" cy="416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695">
                  <a:extLst>
                    <a:ext uri="{9D8B030D-6E8A-4147-A177-3AD203B41FA5}">
                      <a16:colId xmlns:a16="http://schemas.microsoft.com/office/drawing/2014/main" val="3039930925"/>
                    </a:ext>
                  </a:extLst>
                </a:gridCol>
                <a:gridCol w="3598695">
                  <a:extLst>
                    <a:ext uri="{9D8B030D-6E8A-4147-A177-3AD203B41FA5}">
                      <a16:colId xmlns:a16="http://schemas.microsoft.com/office/drawing/2014/main" val="99670936"/>
                    </a:ext>
                  </a:extLst>
                </a:gridCol>
              </a:tblGrid>
              <a:tr h="432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공문서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링크 공유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74396"/>
                  </a:ext>
                </a:extLst>
              </a:tr>
              <a:tr h="432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직무적성검사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7312"/>
                  </a:ext>
                </a:extLst>
              </a:tr>
              <a:tr h="1065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취업캠프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서류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면접 클리닉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졸업요건 中 </a:t>
                      </a:r>
                      <a:r>
                        <a:rPr lang="ko-KR" altLang="en-US" dirty="0" err="1"/>
                        <a:t>인성품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국제품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전공별 기타 졸업요건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07088"/>
                  </a:ext>
                </a:extLst>
              </a:tr>
              <a:tr h="74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공모전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대외활동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대회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 및 학회목록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0652"/>
                  </a:ext>
                </a:extLst>
              </a:tr>
              <a:tr h="74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졸업요건 中 </a:t>
                      </a:r>
                      <a:r>
                        <a:rPr lang="ko-KR" altLang="en-US" dirty="0" err="1"/>
                        <a:t>창의품</a:t>
                      </a:r>
                      <a:r>
                        <a:rPr lang="en-US" altLang="ko-KR" dirty="0"/>
                        <a:t>, AI</a:t>
                      </a:r>
                      <a:r>
                        <a:rPr lang="ko-KR" altLang="en-US" dirty="0"/>
                        <a:t>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인턴십품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학석연계</a:t>
                      </a:r>
                      <a:r>
                        <a:rPr lang="ko-KR" altLang="en-US" dirty="0"/>
                        <a:t> 및 대학원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28302"/>
                  </a:ext>
                </a:extLst>
              </a:tr>
              <a:tr h="74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기업인턴십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산학협력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자기이해와 진로탐색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789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700048-C22B-3464-ED85-58A1712DF42B}"/>
              </a:ext>
            </a:extLst>
          </p:cNvPr>
          <p:cNvSpPr txBox="1"/>
          <p:nvPr/>
        </p:nvSpPr>
        <p:spPr>
          <a:xfrm>
            <a:off x="380333" y="5969682"/>
            <a:ext cx="11431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예상 출처 </a:t>
            </a:r>
            <a:endParaRPr lang="en-US" altLang="ko-KR" dirty="0"/>
          </a:p>
          <a:p>
            <a:r>
              <a:rPr lang="ko-KR" altLang="en-US" dirty="0"/>
              <a:t>톨게이트</a:t>
            </a:r>
            <a:r>
              <a:rPr lang="en-US" altLang="ko-KR" dirty="0"/>
              <a:t>, </a:t>
            </a:r>
            <a:r>
              <a:rPr lang="ko-KR" altLang="en-US" dirty="0"/>
              <a:t>학교 공식홈페이지</a:t>
            </a:r>
            <a:r>
              <a:rPr lang="en-US" altLang="ko-KR" dirty="0"/>
              <a:t>,</a:t>
            </a:r>
            <a:r>
              <a:rPr lang="ko-KR" altLang="en-US" dirty="0"/>
              <a:t>소프트웨어학과 홈페이지 </a:t>
            </a:r>
            <a:r>
              <a:rPr lang="en-US" altLang="ko-KR" dirty="0"/>
              <a:t>,</a:t>
            </a:r>
            <a:r>
              <a:rPr lang="ko-KR" altLang="en-US" dirty="0"/>
              <a:t>학생성공 게이트웨이</a:t>
            </a:r>
            <a:r>
              <a:rPr lang="en-US" altLang="ko-KR" dirty="0"/>
              <a:t>, </a:t>
            </a:r>
            <a:r>
              <a:rPr lang="ko-KR" altLang="en-US" dirty="0" err="1"/>
              <a:t>챌린지스퀘어</a:t>
            </a:r>
            <a:r>
              <a:rPr lang="ko-KR" altLang="en-US" dirty="0"/>
              <a:t> </a:t>
            </a:r>
            <a:r>
              <a:rPr lang="ko-KR" altLang="en-US" dirty="0" err="1"/>
              <a:t>비교과</a:t>
            </a:r>
            <a:r>
              <a:rPr lang="ko-KR" altLang="en-US" dirty="0"/>
              <a:t> 프로그램</a:t>
            </a:r>
          </a:p>
        </p:txBody>
      </p:sp>
    </p:spTree>
    <p:extLst>
      <p:ext uri="{BB962C8B-B14F-4D97-AF65-F5344CB8AC3E}">
        <p14:creationId xmlns:p14="http://schemas.microsoft.com/office/powerpoint/2010/main" val="205529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0" y="446296"/>
            <a:ext cx="313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2800" spc="-150" dirty="0" err="1">
                <a:solidFill>
                  <a:schemeClr val="bg1"/>
                </a:solidFill>
                <a:latin typeface="+mn-ea"/>
              </a:rPr>
              <a:t>크롤링</a:t>
            </a:r>
            <a:endParaRPr lang="ko-KR" altLang="en-US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00048-C22B-3464-ED85-58A1712DF42B}"/>
              </a:ext>
            </a:extLst>
          </p:cNvPr>
          <p:cNvSpPr txBox="1"/>
          <p:nvPr/>
        </p:nvSpPr>
        <p:spPr>
          <a:xfrm>
            <a:off x="2813699" y="5969682"/>
            <a:ext cx="656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챌린지스퀘어</a:t>
            </a:r>
            <a:r>
              <a:rPr lang="ko-KR" altLang="en-US" dirty="0"/>
              <a:t> 비교과영역 </a:t>
            </a:r>
            <a:r>
              <a:rPr lang="en-US" altLang="ko-KR" dirty="0"/>
              <a:t>– </a:t>
            </a:r>
            <a:r>
              <a:rPr lang="ko-KR" altLang="en-US" dirty="0" err="1"/>
              <a:t>삼품관련</a:t>
            </a:r>
            <a:r>
              <a:rPr lang="ko-KR" altLang="en-US" dirty="0"/>
              <a:t> </a:t>
            </a:r>
            <a:r>
              <a:rPr lang="ko-KR" altLang="en-US" dirty="0" err="1"/>
              <a:t>비교과</a:t>
            </a:r>
            <a:r>
              <a:rPr lang="ko-KR" altLang="en-US" dirty="0"/>
              <a:t> 수강신청 페이지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82F4E07-D148-F4BE-5CD1-92C908D6E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3" y="1418866"/>
            <a:ext cx="11678653" cy="40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2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0" y="446296"/>
            <a:ext cx="313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2800" spc="-150" dirty="0" err="1">
                <a:solidFill>
                  <a:schemeClr val="bg1"/>
                </a:solidFill>
                <a:latin typeface="+mn-ea"/>
              </a:rPr>
              <a:t>크롤링</a:t>
            </a:r>
            <a:endParaRPr lang="ko-KR" altLang="en-US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00048-C22B-3464-ED85-58A1712DF42B}"/>
              </a:ext>
            </a:extLst>
          </p:cNvPr>
          <p:cNvSpPr txBox="1"/>
          <p:nvPr/>
        </p:nvSpPr>
        <p:spPr>
          <a:xfrm>
            <a:off x="4044956" y="5328297"/>
            <a:ext cx="381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소프트웨어학과 홈페이지 취업공고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3500FA5-477D-CF94-68F3-64D554C9A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0" y="1731956"/>
            <a:ext cx="10411232" cy="32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1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0" y="446296"/>
            <a:ext cx="313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2800" spc="-150" dirty="0" err="1">
                <a:solidFill>
                  <a:schemeClr val="bg1"/>
                </a:solidFill>
                <a:latin typeface="+mn-ea"/>
              </a:rPr>
              <a:t>크롤링</a:t>
            </a:r>
            <a:endParaRPr lang="ko-KR" altLang="en-US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00048-C22B-3464-ED85-58A1712DF42B}"/>
              </a:ext>
            </a:extLst>
          </p:cNvPr>
          <p:cNvSpPr txBox="1"/>
          <p:nvPr/>
        </p:nvSpPr>
        <p:spPr>
          <a:xfrm>
            <a:off x="4998585" y="495542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톨게이트 취업공고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531CF2-D6F2-E3B2-DE36-7EBD13389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5" y="1990530"/>
            <a:ext cx="10990370" cy="24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95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0" y="446296"/>
            <a:ext cx="313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Google </a:t>
            </a:r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설문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A642D1-B2E4-29DF-B630-6AF763599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95" y="1803965"/>
            <a:ext cx="5780009" cy="40391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95E619-1BE0-D219-4012-F8700E050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401" y="446296"/>
            <a:ext cx="4439073" cy="5554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8B6502-CE81-04C5-680F-884EE6FD7E61}"/>
              </a:ext>
            </a:extLst>
          </p:cNvPr>
          <p:cNvSpPr txBox="1"/>
          <p:nvPr/>
        </p:nvSpPr>
        <p:spPr>
          <a:xfrm>
            <a:off x="2438400" y="6268720"/>
            <a:ext cx="819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Google</a:t>
            </a:r>
            <a:r>
              <a:rPr lang="ko-KR" altLang="en-US" dirty="0"/>
              <a:t> 설문 배포 </a:t>
            </a:r>
            <a:r>
              <a:rPr lang="en-US" altLang="ko-KR" dirty="0"/>
              <a:t>:</a:t>
            </a:r>
            <a:r>
              <a:rPr lang="ko-KR" altLang="en-US" dirty="0"/>
              <a:t> 소프트웨어학과 학생들의 관심도를 확인하는 용도로 사용</a:t>
            </a:r>
          </a:p>
        </p:txBody>
      </p:sp>
    </p:spTree>
    <p:extLst>
      <p:ext uri="{BB962C8B-B14F-4D97-AF65-F5344CB8AC3E}">
        <p14:creationId xmlns:p14="http://schemas.microsoft.com/office/powerpoint/2010/main" val="586711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0" y="446296"/>
            <a:ext cx="490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Current : </a:t>
            </a:r>
            <a:r>
              <a:rPr lang="en-US" altLang="ko-KR" sz="2800" spc="-150" dirty="0" err="1">
                <a:solidFill>
                  <a:schemeClr val="bg1"/>
                </a:solidFill>
                <a:latin typeface="+mn-ea"/>
              </a:rPr>
              <a:t>FrontEnd</a:t>
            </a:r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 &amp; </a:t>
            </a:r>
            <a:r>
              <a:rPr lang="en-US" altLang="ko-KR" sz="2800" spc="-150" dirty="0" err="1">
                <a:solidFill>
                  <a:schemeClr val="bg1"/>
                </a:solidFill>
                <a:latin typeface="+mn-ea"/>
              </a:rPr>
              <a:t>BackEnd</a:t>
            </a:r>
            <a:endParaRPr lang="ko-KR" altLang="en-US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3176956" cy="145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리액트 (React.JS) 앱 개발을 해야 하는 이유 - 리치부캐 startup">
            <a:extLst>
              <a:ext uri="{FF2B5EF4-FFF2-40B4-BE49-F238E27FC236}">
                <a16:creationId xmlns:a16="http://schemas.microsoft.com/office/drawing/2014/main" id="{DCE2538A-9974-735D-E1EE-7CAECF6B7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1" y="2390094"/>
            <a:ext cx="3710377" cy="207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스파르타코딩클럽 4주차][python/flask] Flask 시작하기">
            <a:extLst>
              <a:ext uri="{FF2B5EF4-FFF2-40B4-BE49-F238E27FC236}">
                <a16:creationId xmlns:a16="http://schemas.microsoft.com/office/drawing/2014/main" id="{668139FB-AFD9-C8BE-1980-0B8B1D17B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380" y="249498"/>
            <a:ext cx="3990843" cy="248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ield Notes: Optimize your Java application for AWS Lambda with Quarkus |  AWS Architecture Blog">
            <a:extLst>
              <a:ext uri="{FF2B5EF4-FFF2-40B4-BE49-F238E27FC236}">
                <a16:creationId xmlns:a16="http://schemas.microsoft.com/office/drawing/2014/main" id="{A17B4E40-79F6-3A82-EB3D-2BCE9C833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59" y="3770136"/>
            <a:ext cx="3453233" cy="266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0A6B6DB-F167-C66A-D264-1F5953C0E3DB}"/>
              </a:ext>
            </a:extLst>
          </p:cNvPr>
          <p:cNvCxnSpPr>
            <a:stCxn id="2" idx="2"/>
          </p:cNvCxnSpPr>
          <p:nvPr/>
        </p:nvCxnSpPr>
        <p:spPr>
          <a:xfrm flipH="1">
            <a:off x="9678801" y="2736749"/>
            <a:ext cx="1" cy="10333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9209BB-D815-182B-5C7B-0B54F1AFA8C9}"/>
              </a:ext>
            </a:extLst>
          </p:cNvPr>
          <p:cNvSpPr txBox="1"/>
          <p:nvPr/>
        </p:nvSpPr>
        <p:spPr>
          <a:xfrm flipH="1">
            <a:off x="9930893" y="2988218"/>
            <a:ext cx="2439571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 Server Deploy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EFCE90-1E13-DA01-5908-476670DE7AEE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751698" y="4121252"/>
            <a:ext cx="3352061" cy="9827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261ED9F-32AF-37E4-4B15-6B1EB9279F8D}"/>
              </a:ext>
            </a:extLst>
          </p:cNvPr>
          <p:cNvCxnSpPr>
            <a:cxnSpLocks/>
          </p:cNvCxnSpPr>
          <p:nvPr/>
        </p:nvCxnSpPr>
        <p:spPr>
          <a:xfrm>
            <a:off x="4908884" y="3583077"/>
            <a:ext cx="3086254" cy="884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483C9F-96E4-BA80-2AC6-6451EF4C90B0}"/>
              </a:ext>
            </a:extLst>
          </p:cNvPr>
          <p:cNvSpPr txBox="1"/>
          <p:nvPr/>
        </p:nvSpPr>
        <p:spPr>
          <a:xfrm flipH="1">
            <a:off x="1789524" y="4780866"/>
            <a:ext cx="257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Developing </a:t>
            </a:r>
          </a:p>
          <a:p>
            <a:r>
              <a:rPr lang="en-US" altLang="ko-KR" dirty="0"/>
              <a:t>React Native based 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157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710B14-F818-5787-97C1-379D7514AE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283AF-D2B8-3416-D1CD-A8EC5493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3547"/>
            <a:ext cx="9144000" cy="1408789"/>
          </a:xfrm>
        </p:spPr>
        <p:txBody>
          <a:bodyPr/>
          <a:lstStyle/>
          <a:p>
            <a:r>
              <a:rPr lang="en-US" altLang="ko-KR" dirty="0">
                <a:solidFill>
                  <a:srgbClr val="FCFAF2"/>
                </a:solidFill>
              </a:rPr>
              <a:t>Thank you!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B1EF16-4332-3AF3-6507-D0DA6000E38E}"/>
              </a:ext>
            </a:extLst>
          </p:cNvPr>
          <p:cNvSpPr/>
          <p:nvPr/>
        </p:nvSpPr>
        <p:spPr>
          <a:xfrm>
            <a:off x="1524000" y="1760706"/>
            <a:ext cx="9144000" cy="3103124"/>
          </a:xfrm>
          <a:prstGeom prst="rect">
            <a:avLst/>
          </a:prstGeom>
          <a:noFill/>
          <a:ln w="76200">
            <a:solidFill>
              <a:srgbClr val="FFF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451</Words>
  <Application>Microsoft Office PowerPoint</Application>
  <PresentationFormat>와이드스크린</PresentationFormat>
  <Paragraphs>65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Kingo Manager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박 충현</dc:creator>
  <cp:lastModifiedBy>박 충현</cp:lastModifiedBy>
  <cp:revision>31</cp:revision>
  <dcterms:created xsi:type="dcterms:W3CDTF">2022-09-14T06:41:45Z</dcterms:created>
  <dcterms:modified xsi:type="dcterms:W3CDTF">2022-10-20T06:38:48Z</dcterms:modified>
</cp:coreProperties>
</file>