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8b0b906d6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8b0b906d6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8b0b906d6e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8b0b906d6e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8b0b906d6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8b0b906d6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8b0b906d6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8b0b906d6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8b0b906d6e_2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8b0b906d6e_2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8b0b906d6e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8b0b906d6e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grammarly.com/cover-letter" TargetMode="External"/><Relationship Id="rId4" Type="http://schemas.openxmlformats.org/officeDocument/2006/relationships/hyperlink" Target="https://www.saramin.co.kr/zf_user/tools/personal-statement-coaching-service" TargetMode="External"/><Relationship Id="rId5" Type="http://schemas.openxmlformats.org/officeDocument/2006/relationships/hyperlink" Target="https://getgpt.app/play/EDw8sv7o1o?provider=naver"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690325"/>
            <a:ext cx="8520600" cy="1423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ko"/>
              <a:t>Perfect Letter</a:t>
            </a:r>
            <a:endParaRPr/>
          </a:p>
          <a:p>
            <a:pPr indent="0" lvl="0" marL="457200" rtl="0" algn="ctr">
              <a:spcBef>
                <a:spcPts val="0"/>
              </a:spcBef>
              <a:spcAft>
                <a:spcPts val="0"/>
              </a:spcAft>
              <a:buNone/>
            </a:pPr>
            <a:r>
              <a:rPr lang="ko" sz="2200"/>
              <a:t>- </a:t>
            </a:r>
            <a:r>
              <a:rPr lang="ko" sz="2200"/>
              <a:t>Self introduction letter generator -</a:t>
            </a:r>
            <a:endParaRPr sz="2200"/>
          </a:p>
        </p:txBody>
      </p:sp>
      <p:sp>
        <p:nvSpPr>
          <p:cNvPr id="55" name="Google Shape;55;p13"/>
          <p:cNvSpPr txBox="1"/>
          <p:nvPr>
            <p:ph idx="1" type="subTitle"/>
          </p:nvPr>
        </p:nvSpPr>
        <p:spPr>
          <a:xfrm>
            <a:off x="430750" y="2571750"/>
            <a:ext cx="7888500" cy="1709700"/>
          </a:xfrm>
          <a:prstGeom prst="rect">
            <a:avLst/>
          </a:prstGeom>
        </p:spPr>
        <p:txBody>
          <a:bodyPr anchorCtr="0" anchor="t" bIns="91425" lIns="91425" spcFirstLastPara="1" rIns="91425" wrap="square" tIns="91425">
            <a:noAutofit/>
          </a:bodyPr>
          <a:lstStyle/>
          <a:p>
            <a:pPr indent="0" lvl="0" marL="0" rtl="0" algn="r">
              <a:lnSpc>
                <a:spcPct val="90000"/>
              </a:lnSpc>
              <a:spcBef>
                <a:spcPts val="0"/>
              </a:spcBef>
              <a:spcAft>
                <a:spcPts val="0"/>
              </a:spcAft>
              <a:buSzPts val="523"/>
              <a:buNone/>
            </a:pPr>
            <a:r>
              <a:rPr lang="ko" sz="2306"/>
              <a:t>Team name: Kapstone</a:t>
            </a:r>
            <a:endParaRPr sz="2306"/>
          </a:p>
          <a:p>
            <a:pPr indent="0" lvl="0" marL="0" rtl="0" algn="r">
              <a:lnSpc>
                <a:spcPct val="90000"/>
              </a:lnSpc>
              <a:spcBef>
                <a:spcPts val="0"/>
              </a:spcBef>
              <a:spcAft>
                <a:spcPts val="0"/>
              </a:spcAft>
              <a:buSzPts val="523"/>
              <a:buNone/>
            </a:pPr>
            <a:r>
              <a:t/>
            </a:r>
            <a:endParaRPr sz="1806"/>
          </a:p>
          <a:p>
            <a:pPr indent="0" lvl="0" marL="0" rtl="0" algn="r">
              <a:lnSpc>
                <a:spcPct val="140000"/>
              </a:lnSpc>
              <a:spcBef>
                <a:spcPts val="0"/>
              </a:spcBef>
              <a:spcAft>
                <a:spcPts val="0"/>
              </a:spcAft>
              <a:buSzPts val="523"/>
              <a:buNone/>
            </a:pPr>
            <a:r>
              <a:rPr lang="ko" sz="1806"/>
              <a:t>이주용</a:t>
            </a:r>
            <a:endParaRPr sz="1806"/>
          </a:p>
          <a:p>
            <a:pPr indent="0" lvl="0" marL="0" rtl="0" algn="r">
              <a:lnSpc>
                <a:spcPct val="140000"/>
              </a:lnSpc>
              <a:spcBef>
                <a:spcPts val="0"/>
              </a:spcBef>
              <a:spcAft>
                <a:spcPts val="0"/>
              </a:spcAft>
              <a:buSzPts val="523"/>
              <a:buNone/>
            </a:pPr>
            <a:r>
              <a:rPr lang="ko" sz="1806"/>
              <a:t>천예원</a:t>
            </a:r>
            <a:endParaRPr sz="1806"/>
          </a:p>
          <a:p>
            <a:pPr indent="0" lvl="0" marL="0" rtl="0" algn="r">
              <a:lnSpc>
                <a:spcPct val="140000"/>
              </a:lnSpc>
              <a:spcBef>
                <a:spcPts val="0"/>
              </a:spcBef>
              <a:spcAft>
                <a:spcPts val="0"/>
              </a:spcAft>
              <a:buSzPts val="523"/>
              <a:buNone/>
            </a:pPr>
            <a:r>
              <a:rPr lang="ko" sz="1806"/>
              <a:t>황지희</a:t>
            </a:r>
            <a:endParaRPr sz="1806"/>
          </a:p>
          <a:p>
            <a:pPr indent="0" lvl="0" marL="0" rtl="0" algn="r">
              <a:lnSpc>
                <a:spcPct val="140000"/>
              </a:lnSpc>
              <a:spcBef>
                <a:spcPts val="0"/>
              </a:spcBef>
              <a:spcAft>
                <a:spcPts val="0"/>
              </a:spcAft>
              <a:buSzPts val="523"/>
              <a:buNone/>
            </a:pPr>
            <a:r>
              <a:rPr lang="ko" sz="1806"/>
              <a:t>Jorge</a:t>
            </a:r>
            <a:endParaRPr sz="1806"/>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ko"/>
              <a:t>Motivation</a:t>
            </a:r>
            <a:endParaRPr b="1"/>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AutoNum type="arabicParenR"/>
            </a:pPr>
            <a:r>
              <a:rPr lang="ko"/>
              <a:t>Overwhelmingly </a:t>
            </a:r>
            <a:r>
              <a:rPr b="1" lang="ko"/>
              <a:t>w</a:t>
            </a:r>
            <a:r>
              <a:rPr b="1" lang="ko"/>
              <a:t>ide range of topics</a:t>
            </a:r>
            <a:endParaRPr b="1"/>
          </a:p>
          <a:p>
            <a:pPr indent="0" lvl="0" marL="457200" rtl="0" algn="l">
              <a:lnSpc>
                <a:spcPct val="115000"/>
              </a:lnSpc>
              <a:spcBef>
                <a:spcPts val="1200"/>
              </a:spcBef>
              <a:spcAft>
                <a:spcPts val="0"/>
              </a:spcAft>
              <a:buNone/>
            </a:pPr>
            <a:r>
              <a:rPr lang="ko" sz="1600"/>
              <a:t>ex. past, goal, education, personality, an experience of overcoming failure, the person who influenced me</a:t>
            </a:r>
            <a:endParaRPr sz="1600"/>
          </a:p>
          <a:p>
            <a:pPr indent="-342900" lvl="0" marL="457200" rtl="0" algn="l">
              <a:lnSpc>
                <a:spcPct val="150000"/>
              </a:lnSpc>
              <a:spcBef>
                <a:spcPts val="1200"/>
              </a:spcBef>
              <a:spcAft>
                <a:spcPts val="0"/>
              </a:spcAft>
              <a:buSzPts val="1800"/>
              <a:buAutoNum type="arabicParenR"/>
            </a:pPr>
            <a:r>
              <a:rPr lang="ko"/>
              <a:t>N</a:t>
            </a:r>
            <a:r>
              <a:rPr lang="ko"/>
              <a:t>eed to write multiple self-introduction letters in a </a:t>
            </a:r>
            <a:r>
              <a:rPr b="1" lang="ko"/>
              <a:t>short period</a:t>
            </a:r>
            <a:endParaRPr b="1"/>
          </a:p>
          <a:p>
            <a:pPr indent="-342900" lvl="0" marL="457200" rtl="0" algn="l">
              <a:lnSpc>
                <a:spcPct val="150000"/>
              </a:lnSpc>
              <a:spcBef>
                <a:spcPts val="0"/>
              </a:spcBef>
              <a:spcAft>
                <a:spcPts val="0"/>
              </a:spcAft>
              <a:buSzPts val="1800"/>
              <a:buAutoNum type="arabicParenR"/>
            </a:pPr>
            <a:r>
              <a:rPr lang="ko"/>
              <a:t>Each company has </a:t>
            </a:r>
            <a:r>
              <a:rPr b="1" lang="ko"/>
              <a:t>different requirements</a:t>
            </a:r>
            <a:r>
              <a:rPr lang="ko"/>
              <a:t> for self-introduction letter topics</a:t>
            </a:r>
            <a:endParaRPr/>
          </a:p>
          <a:p>
            <a:pPr indent="-342900" lvl="0" marL="457200" rtl="0" algn="l">
              <a:lnSpc>
                <a:spcPct val="150000"/>
              </a:lnSpc>
              <a:spcBef>
                <a:spcPts val="0"/>
              </a:spcBef>
              <a:spcAft>
                <a:spcPts val="0"/>
              </a:spcAft>
              <a:buSzPts val="1800"/>
              <a:buAutoNum type="arabicParenR"/>
            </a:pPr>
            <a:r>
              <a:rPr lang="ko"/>
              <a:t>Applicants </a:t>
            </a:r>
            <a:r>
              <a:rPr b="1" lang="ko"/>
              <a:t>struggle</a:t>
            </a:r>
            <a:r>
              <a:rPr lang="ko"/>
              <a:t> to extract lessons from their experiences and </a:t>
            </a:r>
            <a:r>
              <a:rPr b="1" lang="ko"/>
              <a:t>match </a:t>
            </a:r>
            <a:r>
              <a:rPr lang="ko"/>
              <a:t>them to specific questions given by a company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ko"/>
              <a:t>Self introduction letter questions examples…</a:t>
            </a:r>
            <a:endParaRPr b="1"/>
          </a:p>
        </p:txBody>
      </p:sp>
      <p:sp>
        <p:nvSpPr>
          <p:cNvPr id="67" name="Google Shape;67;p15"/>
          <p:cNvSpPr txBox="1"/>
          <p:nvPr>
            <p:ph idx="1" type="body"/>
          </p:nvPr>
        </p:nvSpPr>
        <p:spPr>
          <a:xfrm>
            <a:off x="311700" y="1152475"/>
            <a:ext cx="6198300" cy="1419300"/>
          </a:xfrm>
          <a:prstGeom prst="rect">
            <a:avLst/>
          </a:prstGeom>
        </p:spPr>
        <p:txBody>
          <a:bodyPr anchorCtr="0" anchor="t" bIns="91425" lIns="91425" spcFirstLastPara="1" rIns="91425" wrap="square" tIns="91425">
            <a:normAutofit/>
          </a:bodyPr>
          <a:lstStyle/>
          <a:p>
            <a:pPr indent="-306705" lvl="0" marL="457200" rtl="0" algn="l">
              <a:lnSpc>
                <a:spcPct val="95000"/>
              </a:lnSpc>
              <a:spcBef>
                <a:spcPts val="0"/>
              </a:spcBef>
              <a:spcAft>
                <a:spcPts val="0"/>
              </a:spcAft>
              <a:buClr>
                <a:srgbClr val="4A86E8"/>
              </a:buClr>
              <a:buSzPts val="1230"/>
              <a:buChar char="●"/>
            </a:pPr>
            <a:r>
              <a:rPr lang="ko" sz="1230">
                <a:solidFill>
                  <a:srgbClr val="4A86E8"/>
                </a:solidFill>
                <a:highlight>
                  <a:schemeClr val="accent6"/>
                </a:highlight>
              </a:rPr>
              <a:t>자신에게 주어졌던 일 중 가장 어려웠던 경험은 무엇이었습니까? 그 일을 하게 된 이유와 그때 느꼈던 감정, 진행하면서 가장 어려웠던 점과 그것을 극복하기 위해 했던 행동과 생각, 결과에 대해 최대한 구체적으로 작성해주십시오.</a:t>
            </a:r>
            <a:endParaRPr sz="1230">
              <a:solidFill>
                <a:srgbClr val="4A86E8"/>
              </a:solidFill>
              <a:highlight>
                <a:schemeClr val="accent6"/>
              </a:highlight>
            </a:endParaRPr>
          </a:p>
          <a:p>
            <a:pPr indent="0" lvl="0" marL="0" rtl="0" algn="l">
              <a:lnSpc>
                <a:spcPct val="95000"/>
              </a:lnSpc>
              <a:spcBef>
                <a:spcPts val="1200"/>
              </a:spcBef>
              <a:spcAft>
                <a:spcPts val="1200"/>
              </a:spcAft>
              <a:buSzPts val="935"/>
              <a:buNone/>
            </a:pPr>
            <a:r>
              <a:rPr b="1" lang="ko" sz="1230">
                <a:solidFill>
                  <a:srgbClr val="4A86E8"/>
                </a:solidFill>
                <a:highlight>
                  <a:schemeClr val="accent6"/>
                </a:highlight>
              </a:rPr>
              <a:t>(What was the most challenging task that you have done in your life? Write down why you did it, how you felt, what made it challenging, what you did to resolve the problem, and the result of the task)</a:t>
            </a:r>
            <a:endParaRPr b="1" sz="1230">
              <a:solidFill>
                <a:srgbClr val="4A86E8"/>
              </a:solidFill>
              <a:highlight>
                <a:schemeClr val="accent6"/>
              </a:highlight>
            </a:endParaRPr>
          </a:p>
        </p:txBody>
      </p:sp>
      <p:sp>
        <p:nvSpPr>
          <p:cNvPr id="68" name="Google Shape;68;p15"/>
          <p:cNvSpPr txBox="1"/>
          <p:nvPr/>
        </p:nvSpPr>
        <p:spPr>
          <a:xfrm>
            <a:off x="311700" y="2670925"/>
            <a:ext cx="5754900" cy="9480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rgbClr val="674EA7"/>
              </a:buClr>
              <a:buSzPts val="1200"/>
              <a:buChar char="●"/>
            </a:pPr>
            <a:r>
              <a:rPr lang="ko" sz="1200">
                <a:solidFill>
                  <a:srgbClr val="674EA7"/>
                </a:solidFill>
                <a:highlight>
                  <a:schemeClr val="accent6"/>
                </a:highlight>
              </a:rPr>
              <a:t>어떠한 일에 가장 크게 몰입해서 “재미있게”했던 경험에 대해 기술하세요.</a:t>
            </a:r>
            <a:endParaRPr sz="1200">
              <a:solidFill>
                <a:srgbClr val="674EA7"/>
              </a:solidFill>
              <a:highlight>
                <a:schemeClr val="accent6"/>
              </a:highlight>
            </a:endParaRPr>
          </a:p>
          <a:p>
            <a:pPr indent="0" lvl="0" marL="0" rtl="0" algn="l">
              <a:lnSpc>
                <a:spcPct val="115000"/>
              </a:lnSpc>
              <a:spcBef>
                <a:spcPts val="1200"/>
              </a:spcBef>
              <a:spcAft>
                <a:spcPts val="1200"/>
              </a:spcAft>
              <a:buNone/>
            </a:pPr>
            <a:r>
              <a:rPr b="1" lang="ko" sz="1200">
                <a:solidFill>
                  <a:srgbClr val="674EA7"/>
                </a:solidFill>
                <a:highlight>
                  <a:schemeClr val="accent6"/>
                </a:highlight>
              </a:rPr>
              <a:t>(Write about an experience that you “enjoyed” the most because of how you were deeply into it)</a:t>
            </a:r>
            <a:endParaRPr b="1" sz="1200">
              <a:solidFill>
                <a:srgbClr val="674EA7"/>
              </a:solidFill>
              <a:highlight>
                <a:schemeClr val="accent6"/>
              </a:highlight>
            </a:endParaRPr>
          </a:p>
        </p:txBody>
      </p:sp>
      <p:sp>
        <p:nvSpPr>
          <p:cNvPr id="69" name="Google Shape;69;p15"/>
          <p:cNvSpPr txBox="1"/>
          <p:nvPr/>
        </p:nvSpPr>
        <p:spPr>
          <a:xfrm>
            <a:off x="2333525" y="3797700"/>
            <a:ext cx="2039100" cy="89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ko" sz="1800">
                <a:solidFill>
                  <a:srgbClr val="FF0000"/>
                </a:solidFill>
              </a:rPr>
              <a:t>Too complicated and various…</a:t>
            </a:r>
            <a:endParaRPr b="1" sz="1800">
              <a:solidFill>
                <a:srgbClr val="FF0000"/>
              </a:solidFill>
            </a:endParaRPr>
          </a:p>
        </p:txBody>
      </p:sp>
      <p:pic>
        <p:nvPicPr>
          <p:cNvPr id="70" name="Google Shape;70;p15"/>
          <p:cNvPicPr preferRelativeResize="0"/>
          <p:nvPr/>
        </p:nvPicPr>
        <p:blipFill>
          <a:blip r:embed="rId3">
            <a:alphaModFix/>
          </a:blip>
          <a:stretch>
            <a:fillRect/>
          </a:stretch>
        </p:blipFill>
        <p:spPr>
          <a:xfrm>
            <a:off x="5941300" y="3342000"/>
            <a:ext cx="3202701" cy="1801499"/>
          </a:xfrm>
          <a:prstGeom prst="rect">
            <a:avLst/>
          </a:prstGeom>
          <a:noFill/>
          <a:ln>
            <a:noFill/>
          </a:ln>
        </p:spPr>
      </p:pic>
      <p:pic>
        <p:nvPicPr>
          <p:cNvPr id="71" name="Google Shape;71;p15"/>
          <p:cNvPicPr preferRelativeResize="0"/>
          <p:nvPr/>
        </p:nvPicPr>
        <p:blipFill>
          <a:blip r:embed="rId4">
            <a:alphaModFix/>
          </a:blip>
          <a:stretch>
            <a:fillRect/>
          </a:stretch>
        </p:blipFill>
        <p:spPr>
          <a:xfrm>
            <a:off x="6793200" y="1089350"/>
            <a:ext cx="2039100" cy="2039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ko"/>
              <a:t>What is it?</a:t>
            </a:r>
            <a:endParaRPr b="1"/>
          </a:p>
        </p:txBody>
      </p:sp>
      <p:sp>
        <p:nvSpPr>
          <p:cNvPr id="77" name="Google Shape;77;p16"/>
          <p:cNvSpPr txBox="1"/>
          <p:nvPr>
            <p:ph idx="1" type="body"/>
          </p:nvPr>
        </p:nvSpPr>
        <p:spPr>
          <a:xfrm>
            <a:off x="311700" y="1152475"/>
            <a:ext cx="4260300" cy="366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ko"/>
              <a:t>AI-based application</a:t>
            </a:r>
            <a:r>
              <a:rPr lang="ko"/>
              <a:t> that uses user experiences and information as input to </a:t>
            </a:r>
            <a:r>
              <a:rPr b="1" lang="ko"/>
              <a:t>generate self-introduction letters</a:t>
            </a:r>
            <a:r>
              <a:rPr lang="ko"/>
              <a:t> that contain each of keywords in appropriate sections based on the job the user is applying for.</a:t>
            </a:r>
            <a:endParaRPr/>
          </a:p>
          <a:p>
            <a:pPr indent="0" lvl="0" marL="0" rtl="0" algn="l">
              <a:spcBef>
                <a:spcPts val="1200"/>
              </a:spcBef>
              <a:spcAft>
                <a:spcPts val="0"/>
              </a:spcAft>
              <a:buClr>
                <a:schemeClr val="dk1"/>
              </a:buClr>
              <a:buSzPts val="1100"/>
              <a:buFont typeface="Arial"/>
              <a:buNone/>
            </a:pPr>
            <a:r>
              <a:rPr lang="ko"/>
              <a:t>Allow </a:t>
            </a:r>
            <a:r>
              <a:rPr b="1" lang="ko"/>
              <a:t>users </a:t>
            </a:r>
            <a:r>
              <a:rPr lang="ko"/>
              <a:t>to apply to more jobs efficiently.</a:t>
            </a:r>
            <a:endParaRPr/>
          </a:p>
          <a:p>
            <a:pPr indent="0" lvl="0" marL="0" rtl="0" algn="l">
              <a:spcBef>
                <a:spcPts val="1200"/>
              </a:spcBef>
              <a:spcAft>
                <a:spcPts val="1200"/>
              </a:spcAft>
              <a:buClr>
                <a:schemeClr val="dk1"/>
              </a:buClr>
              <a:buSzPts val="1100"/>
              <a:buFont typeface="Arial"/>
              <a:buNone/>
            </a:pPr>
            <a:r>
              <a:rPr lang="ko"/>
              <a:t>Avoid that </a:t>
            </a:r>
            <a:r>
              <a:rPr b="1" lang="ko"/>
              <a:t>companies </a:t>
            </a:r>
            <a:r>
              <a:rPr lang="ko"/>
              <a:t>discard good candidates due to poor wording.</a:t>
            </a:r>
            <a:endParaRPr sz="1900"/>
          </a:p>
        </p:txBody>
      </p:sp>
      <p:sp>
        <p:nvSpPr>
          <p:cNvPr id="78" name="Google Shape;78;p16"/>
          <p:cNvSpPr txBox="1"/>
          <p:nvPr/>
        </p:nvSpPr>
        <p:spPr>
          <a:xfrm>
            <a:off x="6943225" y="1152475"/>
            <a:ext cx="1761600" cy="785100"/>
          </a:xfrm>
          <a:prstGeom prst="rect">
            <a:avLst/>
          </a:prstGeom>
          <a:solidFill>
            <a:srgbClr val="FFF2CC"/>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ko" sz="1300">
                <a:solidFill>
                  <a:schemeClr val="dk1"/>
                </a:solidFill>
              </a:rPr>
              <a:t>USER </a:t>
            </a:r>
            <a:endParaRPr b="1" sz="1300">
              <a:solidFill>
                <a:schemeClr val="dk1"/>
              </a:solidFill>
            </a:endParaRPr>
          </a:p>
          <a:p>
            <a:pPr indent="0" lvl="0" marL="0" rtl="0" algn="ctr">
              <a:spcBef>
                <a:spcPts val="0"/>
              </a:spcBef>
              <a:spcAft>
                <a:spcPts val="0"/>
              </a:spcAft>
              <a:buNone/>
            </a:pPr>
            <a:r>
              <a:rPr b="1" lang="ko" sz="1300">
                <a:solidFill>
                  <a:schemeClr val="dk1"/>
                </a:solidFill>
              </a:rPr>
              <a:t>INPUT</a:t>
            </a:r>
            <a:endParaRPr b="1" sz="1300">
              <a:solidFill>
                <a:schemeClr val="dk1"/>
              </a:solidFill>
            </a:endParaRPr>
          </a:p>
          <a:p>
            <a:pPr indent="0" lvl="0" marL="0" rtl="0" algn="ctr">
              <a:spcBef>
                <a:spcPts val="0"/>
              </a:spcBef>
              <a:spcAft>
                <a:spcPts val="0"/>
              </a:spcAft>
              <a:buNone/>
            </a:pPr>
            <a:r>
              <a:rPr lang="ko" sz="1300">
                <a:solidFill>
                  <a:schemeClr val="dk1"/>
                </a:solidFill>
              </a:rPr>
              <a:t>(experience, skills…)</a:t>
            </a:r>
            <a:endParaRPr sz="1300">
              <a:solidFill>
                <a:schemeClr val="dk1"/>
              </a:solidFill>
            </a:endParaRPr>
          </a:p>
        </p:txBody>
      </p:sp>
      <p:sp>
        <p:nvSpPr>
          <p:cNvPr id="79" name="Google Shape;79;p16"/>
          <p:cNvSpPr txBox="1"/>
          <p:nvPr/>
        </p:nvSpPr>
        <p:spPr>
          <a:xfrm>
            <a:off x="5047300" y="1152475"/>
            <a:ext cx="1761600" cy="785100"/>
          </a:xfrm>
          <a:prstGeom prst="rect">
            <a:avLst/>
          </a:prstGeom>
          <a:solidFill>
            <a:srgbClr val="FFF2CC"/>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ko" sz="1300">
                <a:solidFill>
                  <a:schemeClr val="dk1"/>
                </a:solidFill>
              </a:rPr>
              <a:t>TARGET POSITION</a:t>
            </a:r>
            <a:endParaRPr b="1" sz="1300">
              <a:solidFill>
                <a:schemeClr val="dk1"/>
              </a:solidFill>
            </a:endParaRPr>
          </a:p>
          <a:p>
            <a:pPr indent="0" lvl="0" marL="0" rtl="0" algn="ctr">
              <a:spcBef>
                <a:spcPts val="0"/>
              </a:spcBef>
              <a:spcAft>
                <a:spcPts val="0"/>
              </a:spcAft>
              <a:buNone/>
            </a:pPr>
            <a:r>
              <a:rPr lang="ko" sz="1300">
                <a:solidFill>
                  <a:schemeClr val="dk1"/>
                </a:solidFill>
              </a:rPr>
              <a:t>(candidate expectations)</a:t>
            </a:r>
            <a:endParaRPr sz="1300">
              <a:solidFill>
                <a:schemeClr val="dk1"/>
              </a:solidFill>
            </a:endParaRPr>
          </a:p>
        </p:txBody>
      </p:sp>
      <p:sp>
        <p:nvSpPr>
          <p:cNvPr id="80" name="Google Shape;80;p16"/>
          <p:cNvSpPr txBox="1"/>
          <p:nvPr/>
        </p:nvSpPr>
        <p:spPr>
          <a:xfrm>
            <a:off x="5928104" y="3714487"/>
            <a:ext cx="2007900" cy="831300"/>
          </a:xfrm>
          <a:prstGeom prst="rect">
            <a:avLst/>
          </a:prstGeom>
          <a:solidFill>
            <a:srgbClr val="CFE2F3"/>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ko">
                <a:solidFill>
                  <a:schemeClr val="dk1"/>
                </a:solidFill>
              </a:rPr>
              <a:t>CUSTOM INTRODUCTION LETTER</a:t>
            </a:r>
            <a:endParaRPr b="1">
              <a:solidFill>
                <a:schemeClr val="dk1"/>
              </a:solidFill>
            </a:endParaRPr>
          </a:p>
        </p:txBody>
      </p:sp>
      <p:cxnSp>
        <p:nvCxnSpPr>
          <p:cNvPr id="81" name="Google Shape;81;p16"/>
          <p:cNvCxnSpPr>
            <a:stCxn id="78" idx="2"/>
            <a:endCxn id="80" idx="0"/>
          </p:cNvCxnSpPr>
          <p:nvPr/>
        </p:nvCxnSpPr>
        <p:spPr>
          <a:xfrm rot="5400000">
            <a:off x="6489625" y="2380075"/>
            <a:ext cx="1776900" cy="891900"/>
          </a:xfrm>
          <a:prstGeom prst="bentConnector3">
            <a:avLst>
              <a:gd fmla="val 50000" name="adj1"/>
            </a:avLst>
          </a:prstGeom>
          <a:noFill/>
          <a:ln cap="flat" cmpd="sng" w="19050">
            <a:solidFill>
              <a:schemeClr val="dk2"/>
            </a:solidFill>
            <a:prstDash val="solid"/>
            <a:round/>
            <a:headEnd len="med" w="med" type="none"/>
            <a:tailEnd len="med" w="med" type="none"/>
          </a:ln>
        </p:spPr>
      </p:cxnSp>
      <p:cxnSp>
        <p:nvCxnSpPr>
          <p:cNvPr id="82" name="Google Shape;82;p16"/>
          <p:cNvCxnSpPr>
            <a:stCxn id="79" idx="2"/>
            <a:endCxn id="80" idx="0"/>
          </p:cNvCxnSpPr>
          <p:nvPr/>
        </p:nvCxnSpPr>
        <p:spPr>
          <a:xfrm flipH="1" rot="-5400000">
            <a:off x="5541700" y="2323975"/>
            <a:ext cx="1776900" cy="1004100"/>
          </a:xfrm>
          <a:prstGeom prst="bentConnector3">
            <a:avLst>
              <a:gd fmla="val 50000" name="adj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ko"/>
              <a:t>Related work</a:t>
            </a:r>
            <a:endParaRPr b="1"/>
          </a:p>
        </p:txBody>
      </p:sp>
      <p:sp>
        <p:nvSpPr>
          <p:cNvPr id="88" name="Google Shape;8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ko"/>
              <a:t>Grammarly AI cover letter </a:t>
            </a:r>
            <a:r>
              <a:rPr lang="ko"/>
              <a:t>generator</a:t>
            </a:r>
            <a:r>
              <a:rPr lang="ko"/>
              <a:t>:</a:t>
            </a:r>
            <a:endParaRPr/>
          </a:p>
          <a:p>
            <a:pPr indent="0" lvl="0" marL="0" rtl="0" algn="l">
              <a:spcBef>
                <a:spcPts val="1200"/>
              </a:spcBef>
              <a:spcAft>
                <a:spcPts val="0"/>
              </a:spcAft>
              <a:buNone/>
            </a:pPr>
            <a:r>
              <a:rPr lang="ko" u="sng">
                <a:solidFill>
                  <a:schemeClr val="hlink"/>
                </a:solidFill>
                <a:hlinkClick r:id="rId3"/>
              </a:rPr>
              <a:t>https://www.grammarly.com/cover-letter</a:t>
            </a:r>
            <a:endParaRPr/>
          </a:p>
          <a:p>
            <a:pPr indent="0" lvl="0" marL="0" rtl="0" algn="l">
              <a:spcBef>
                <a:spcPts val="1200"/>
              </a:spcBef>
              <a:spcAft>
                <a:spcPts val="0"/>
              </a:spcAft>
              <a:buNone/>
            </a:pPr>
            <a:r>
              <a:rPr lang="ko"/>
              <a:t>SaramIn AI self-introduction letter coaching service:</a:t>
            </a:r>
            <a:endParaRPr/>
          </a:p>
          <a:p>
            <a:pPr indent="0" lvl="0" marL="0" rtl="0" algn="l">
              <a:spcBef>
                <a:spcPts val="1200"/>
              </a:spcBef>
              <a:spcAft>
                <a:spcPts val="0"/>
              </a:spcAft>
              <a:buNone/>
            </a:pPr>
            <a:r>
              <a:rPr lang="ko" u="sng">
                <a:solidFill>
                  <a:schemeClr val="hlink"/>
                </a:solidFill>
                <a:hlinkClick r:id="rId4"/>
              </a:rPr>
              <a:t>https://www.saramin.co.kr/zf_user/tools/personal-statement-coaching-service</a:t>
            </a:r>
            <a:endParaRPr/>
          </a:p>
          <a:p>
            <a:pPr indent="0" lvl="0" marL="0" rtl="0" algn="l">
              <a:spcBef>
                <a:spcPts val="1200"/>
              </a:spcBef>
              <a:spcAft>
                <a:spcPts val="0"/>
              </a:spcAft>
              <a:buNone/>
            </a:pPr>
            <a:r>
              <a:rPr lang="ko"/>
              <a:t>Self introduction letter generator GetGPT:</a:t>
            </a:r>
            <a:endParaRPr/>
          </a:p>
          <a:p>
            <a:pPr indent="0" lvl="0" marL="0" rtl="0" algn="l">
              <a:spcBef>
                <a:spcPts val="1200"/>
              </a:spcBef>
              <a:spcAft>
                <a:spcPts val="0"/>
              </a:spcAft>
              <a:buNone/>
            </a:pPr>
            <a:r>
              <a:rPr lang="ko" u="sng">
                <a:solidFill>
                  <a:schemeClr val="hlink"/>
                </a:solidFill>
                <a:hlinkClick r:id="rId5"/>
              </a:rPr>
              <a:t>https://getgpt.app/play/EDw8sv7o1o?provider=naver</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ko"/>
              <a:t>Differentiation</a:t>
            </a:r>
            <a:endParaRPr b="1"/>
          </a:p>
        </p:txBody>
      </p:sp>
      <p:sp>
        <p:nvSpPr>
          <p:cNvPr id="94" name="Google Shape;9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lnSpc>
                <a:spcPct val="150000"/>
              </a:lnSpc>
              <a:spcBef>
                <a:spcPts val="0"/>
              </a:spcBef>
              <a:spcAft>
                <a:spcPts val="0"/>
              </a:spcAft>
              <a:buSzPts val="2000"/>
              <a:buChar char="-"/>
            </a:pPr>
            <a:r>
              <a:rPr lang="ko" sz="2000"/>
              <a:t>Adaptability</a:t>
            </a:r>
            <a:endParaRPr sz="2000"/>
          </a:p>
          <a:p>
            <a:pPr indent="-355600" lvl="0" marL="457200" rtl="0" algn="l">
              <a:lnSpc>
                <a:spcPct val="150000"/>
              </a:lnSpc>
              <a:spcBef>
                <a:spcPts val="0"/>
              </a:spcBef>
              <a:spcAft>
                <a:spcPts val="0"/>
              </a:spcAft>
              <a:buSzPts val="2000"/>
              <a:buChar char="-"/>
            </a:pPr>
            <a:r>
              <a:rPr lang="ko" sz="2000"/>
              <a:t>More variety for input</a:t>
            </a:r>
            <a:endParaRPr sz="2000"/>
          </a:p>
          <a:p>
            <a:pPr indent="-355600" lvl="0" marL="457200" rtl="0" algn="l">
              <a:lnSpc>
                <a:spcPct val="150000"/>
              </a:lnSpc>
              <a:spcBef>
                <a:spcPts val="0"/>
              </a:spcBef>
              <a:spcAft>
                <a:spcPts val="0"/>
              </a:spcAft>
              <a:buSzPts val="2000"/>
              <a:buChar char="-"/>
            </a:pPr>
            <a:r>
              <a:rPr lang="ko" sz="2000"/>
              <a:t>Cover Letter ≠ Introduction Letter</a:t>
            </a:r>
            <a:endParaRPr sz="2000"/>
          </a:p>
          <a:p>
            <a:pPr indent="-355600" lvl="0" marL="457200" rtl="0" algn="l">
              <a:lnSpc>
                <a:spcPct val="150000"/>
              </a:lnSpc>
              <a:spcBef>
                <a:spcPts val="0"/>
              </a:spcBef>
              <a:spcAft>
                <a:spcPts val="0"/>
              </a:spcAft>
              <a:buSzPts val="2000"/>
              <a:buChar char="-"/>
            </a:pPr>
            <a:r>
              <a:rPr lang="ko" sz="2000"/>
              <a:t>Assistance from the draft writing stage</a:t>
            </a:r>
            <a:endParaRPr sz="2000"/>
          </a:p>
          <a:p>
            <a:pPr indent="-355600" lvl="0" marL="457200" rtl="0" algn="l">
              <a:lnSpc>
                <a:spcPct val="150000"/>
              </a:lnSpc>
              <a:spcBef>
                <a:spcPts val="0"/>
              </a:spcBef>
              <a:spcAft>
                <a:spcPts val="0"/>
              </a:spcAft>
              <a:buSzPts val="2000"/>
              <a:buChar char="-"/>
            </a:pPr>
            <a:r>
              <a:rPr lang="ko" sz="2000"/>
              <a:t>Content (experiences) recommendations for each section</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ko"/>
              <a:t>QUESTIONS?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