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88" r:id="rId4"/>
    <p:sldId id="289" r:id="rId5"/>
    <p:sldId id="278" r:id="rId6"/>
    <p:sldId id="283" r:id="rId7"/>
    <p:sldId id="286" r:id="rId8"/>
    <p:sldId id="285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85"/>
    <a:srgbClr val="FFFFFF"/>
    <a:srgbClr val="F3F3F5"/>
    <a:srgbClr val="0E341B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7518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144E9-4516-4EEB-9CA5-07D6A142A60E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C250-9BCE-4B0F-9C04-FBD11550D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7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8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41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73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4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2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3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9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2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프로토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7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6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5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C3044-85E6-A5CC-CFC4-9A138300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FB75A-9945-067C-DE48-3F689A7C2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E6916-FFFA-0FE9-49C4-93CBAE0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DDCE3-4A10-D1F0-73DB-21BA9AC9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8F390-FA2C-0D5B-CFE8-36BC2A08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2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7FCC1-C3C1-4346-C520-9A88F317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DEE32-2429-FD3F-38E6-E372CC9F6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86174-8B0F-389A-49B4-20C9B212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D7561-CF8D-A444-C933-502F812C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CCF7C-7482-F1FD-35B1-93A92C5B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1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AE71E-E658-5C73-DBDF-12D9D1599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2DA01-CC3F-2B33-0DA8-D0127B39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569AA-B115-C33B-AE4B-D27AF0FA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ED28-2E97-2670-8FD6-15F345B2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056A5-FFF2-D6ED-416B-7626F3A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9DE75-591F-77C3-04EA-FBB62183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70E29-C8EF-CC65-A935-DDD381BD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74384-EAD8-323E-BEFF-633932C5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9DE1D-52C1-860E-071F-5836DF9C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39B5D-4A6B-CA25-C80B-A57E6515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178F-51A0-3C28-AE45-30AE2748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8BE4D-28FC-F610-3654-8C776C5F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B92FC-1660-5142-F9E2-ADC2BC01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C145D-79F4-F046-76D8-570E845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1CDA6-8F22-F009-DDB0-3EA71358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9BCA-A5E9-09C9-23E3-B449CAE9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422A8-672F-3874-14A9-4C71724BE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ACCB3-0F1C-533E-6A94-8F0FFB53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FD9EB-B557-071B-09FA-4290B72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02B5E-F023-E71B-2FD0-F2E389B8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4DA35-3952-5AAA-0F09-02B08E12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C113-C943-3A9C-0046-60EAAB55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85E82-A70D-2BAF-62CD-1511E97B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0FD6B-DF9D-1752-EA7D-0EF5EFF57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44A785-548E-B981-08E9-5719A8AE7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397EA-1857-AF83-098C-354CF71ED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FC853-0402-58A3-7027-AA04BF67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F1EBC-DB91-1637-CDB1-3DC56856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49F28-2EC9-0190-CD1F-13C6DE2C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8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3573F-9B17-C21F-E77F-E797359D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6B3FAF-9131-3974-C90A-990487A5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F5AE-FEBF-0266-0910-AF5E1013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BD2EB-8200-2634-EAEE-C777318E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D75C3-195E-8179-3BDD-BA7A3018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91688-8A24-22B3-D0D9-B2E16A90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52F2B-8CFC-EA04-BB7F-6A0FF5DC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5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9DDB9-6486-BA89-28EB-C19F00AD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F4CE0-7B41-0809-D121-B593F846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03029-BAB6-7053-C42A-59F23350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92C10-A71F-8336-8803-1B8C9709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DB230-6FD3-7484-CC0A-3BAF4387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14C16-60A0-6000-1570-D5B4538D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8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9301F-4D1E-9FC1-93DB-DA51A9A0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B0AE9-9704-3117-572B-944419251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5762A-AD7B-EDD1-D830-6639FA04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C26E8-CA7E-894A-575F-06DB51FB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06E9-8EAB-A40A-CB77-D83AB75F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2E089-FE36-8D25-9CDE-6A55F8AF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6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90D87-3AD1-4DB3-AD44-2A2D5763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8EACA-513D-CC7B-FD4B-822A361C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CAD9C-21E4-1256-6E65-E142D446E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EE159-B75B-40B3-AAD9-4B1F2DC03EE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C2E06-9657-99C5-1D9F-F43F2E6E1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3D2D1-55C3-92DC-A61F-B549DAA4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846" y="3961666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862107" y="2019512"/>
            <a:ext cx="922084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SKKU Lab Recommendation Service :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FindMyLab</a:t>
            </a:r>
            <a:endParaRPr lang="en-US" altLang="ko-KR" sz="40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/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Weekly Progress Meeting(1)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3687494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331217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AI-related</a:t>
            </a:r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4100" name="Picture 4" descr="Article - Free interface icons">
            <a:extLst>
              <a:ext uri="{FF2B5EF4-FFF2-40B4-BE49-F238E27FC236}">
                <a16:creationId xmlns:a16="http://schemas.microsoft.com/office/drawing/2014/main" id="{2162A80F-FF31-563A-247D-67721FF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95" y="2522313"/>
            <a:ext cx="2475195" cy="247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D930C-0F38-8E9E-7CB7-2DE8A6F84F2D}"/>
              </a:ext>
            </a:extLst>
          </p:cNvPr>
          <p:cNvSpPr txBox="1"/>
          <p:nvPr/>
        </p:nvSpPr>
        <p:spPr>
          <a:xfrm>
            <a:off x="7396450" y="2527010"/>
            <a:ext cx="234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Key Words</a:t>
            </a:r>
            <a:endParaRPr lang="ko-KR" altLang="en-US" sz="3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84463A-F2F7-A216-0CF9-DAF2335A3E24}"/>
              </a:ext>
            </a:extLst>
          </p:cNvPr>
          <p:cNvCxnSpPr/>
          <p:nvPr/>
        </p:nvCxnSpPr>
        <p:spPr>
          <a:xfrm>
            <a:off x="4316090" y="2819397"/>
            <a:ext cx="2966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4DF1F1-05FD-DBBA-2027-373C7F2A8611}"/>
              </a:ext>
            </a:extLst>
          </p:cNvPr>
          <p:cNvSpPr txBox="1"/>
          <p:nvPr/>
        </p:nvSpPr>
        <p:spPr>
          <a:xfrm>
            <a:off x="6466196" y="3182184"/>
            <a:ext cx="44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 Learning, Block Chain, </a:t>
            </a:r>
            <a:r>
              <a:rPr lang="en-US" altLang="ko-KR" dirty="0" err="1"/>
              <a:t>etc</a:t>
            </a:r>
            <a:r>
              <a:rPr lang="en-US" altLang="ko-KR" dirty="0"/>
              <a:t> …</a:t>
            </a:r>
            <a:endParaRPr lang="ko-KR" altLang="en-US" dirty="0"/>
          </a:p>
        </p:txBody>
      </p:sp>
      <p:pic>
        <p:nvPicPr>
          <p:cNvPr id="13" name="Picture 4" descr="sentence-transformers (Sentence Transformers)">
            <a:extLst>
              <a:ext uri="{FF2B5EF4-FFF2-40B4-BE49-F238E27FC236}">
                <a16:creationId xmlns:a16="http://schemas.microsoft.com/office/drawing/2014/main" id="{E6F21522-D232-4F46-754C-3A4EBE78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09" y="4010064"/>
            <a:ext cx="2943574" cy="16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247D2D2-9D62-69A2-D913-0749F086C0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8345" y="4068960"/>
            <a:ext cx="935914" cy="775378"/>
          </a:xfrm>
          <a:prstGeom prst="bentConnector3">
            <a:avLst>
              <a:gd name="adj1" fmla="val 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AI-related</a:t>
            </a:r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5122" name="Picture 2" descr="Home - ACM ASIACCS 2025">
            <a:extLst>
              <a:ext uri="{FF2B5EF4-FFF2-40B4-BE49-F238E27FC236}">
                <a16:creationId xmlns:a16="http://schemas.microsoft.com/office/drawing/2014/main" id="{D0D75272-2B05-BEA8-E71F-2FDA6DF6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74" y="26958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189E2-31CD-D1F9-4DD1-2B7D95D74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87" y="2121525"/>
            <a:ext cx="4010139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6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5" y="731417"/>
            <a:ext cx="84166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Recommendation Algorithm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6146" name="Picture 2" descr="38,900+ Database Icon Stock Illustrations, Royalty-Free ...">
            <a:extLst>
              <a:ext uri="{FF2B5EF4-FFF2-40B4-BE49-F238E27FC236}">
                <a16:creationId xmlns:a16="http://schemas.microsoft.com/office/drawing/2014/main" id="{3C54ED6F-DD4C-E594-64BC-1A5E1226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81" y="2216752"/>
            <a:ext cx="3081950" cy="30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95E03-69F1-DC85-47AD-2CDBF7012BAD}"/>
              </a:ext>
            </a:extLst>
          </p:cNvPr>
          <p:cNvSpPr txBox="1"/>
          <p:nvPr/>
        </p:nvSpPr>
        <p:spPr>
          <a:xfrm>
            <a:off x="6529892" y="3028323"/>
            <a:ext cx="308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Keyword Frequency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F561E-2A61-CD49-1E0B-2D223F5DAE22}"/>
              </a:ext>
            </a:extLst>
          </p:cNvPr>
          <p:cNvSpPr txBox="1"/>
          <p:nvPr/>
        </p:nvSpPr>
        <p:spPr>
          <a:xfrm>
            <a:off x="6529892" y="4072844"/>
            <a:ext cx="288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Embedding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0425E-3B3F-DA5F-968A-7E4A5E007C6C}"/>
              </a:ext>
            </a:extLst>
          </p:cNvPr>
          <p:cNvSpPr txBox="1"/>
          <p:nvPr/>
        </p:nvSpPr>
        <p:spPr>
          <a:xfrm>
            <a:off x="3275536" y="539363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[Database]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8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5" y="731417"/>
            <a:ext cx="84166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Recommendation Algorithm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100DFA-86C5-4FC2-B6CC-BC598A220AD4}"/>
              </a:ext>
            </a:extLst>
          </p:cNvPr>
          <p:cNvCxnSpPr>
            <a:cxnSpLocks/>
          </p:cNvCxnSpPr>
          <p:nvPr/>
        </p:nvCxnSpPr>
        <p:spPr>
          <a:xfrm>
            <a:off x="6130194" y="1742738"/>
            <a:ext cx="0" cy="458007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419AA7-6275-9A1D-A157-7EF350CA72F8}"/>
              </a:ext>
            </a:extLst>
          </p:cNvPr>
          <p:cNvSpPr txBox="1"/>
          <p:nvPr/>
        </p:nvSpPr>
        <p:spPr>
          <a:xfrm>
            <a:off x="6481447" y="1860690"/>
            <a:ext cx="41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Keyword : Cosine Similarity &gt; 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FBD75-DAED-F28D-FFDA-CF6943050B4D}"/>
              </a:ext>
            </a:extLst>
          </p:cNvPr>
          <p:cNvSpPr txBox="1"/>
          <p:nvPr/>
        </p:nvSpPr>
        <p:spPr>
          <a:xfrm>
            <a:off x="6878698" y="2537766"/>
            <a:ext cx="349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Frequency of Keyword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511E5-E3AA-DF19-743F-B9B94819FA53}"/>
              </a:ext>
            </a:extLst>
          </p:cNvPr>
          <p:cNvSpPr txBox="1"/>
          <p:nvPr/>
        </p:nvSpPr>
        <p:spPr>
          <a:xfrm>
            <a:off x="1075762" y="1857216"/>
            <a:ext cx="29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All Keyword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F7D87-D82F-42C8-18A3-5C129A5C3A78}"/>
              </a:ext>
            </a:extLst>
          </p:cNvPr>
          <p:cNvSpPr txBox="1"/>
          <p:nvPr/>
        </p:nvSpPr>
        <p:spPr>
          <a:xfrm>
            <a:off x="1509115" y="2537766"/>
            <a:ext cx="349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Frequency X Cosine Similarity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EEA13C-5EE5-5847-0597-C118E4594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70206"/>
              </p:ext>
            </p:extLst>
          </p:nvPr>
        </p:nvGraphicFramePr>
        <p:xfrm>
          <a:off x="1753496" y="3319209"/>
          <a:ext cx="3873047" cy="1867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266">
                  <a:extLst>
                    <a:ext uri="{9D8B030D-6E8A-4147-A177-3AD203B41FA5}">
                      <a16:colId xmlns:a16="http://schemas.microsoft.com/office/drawing/2014/main" val="2377787561"/>
                    </a:ext>
                  </a:extLst>
                </a:gridCol>
                <a:gridCol w="1130843">
                  <a:extLst>
                    <a:ext uri="{9D8B030D-6E8A-4147-A177-3AD203B41FA5}">
                      <a16:colId xmlns:a16="http://schemas.microsoft.com/office/drawing/2014/main" val="2213789564"/>
                    </a:ext>
                  </a:extLst>
                </a:gridCol>
                <a:gridCol w="1258938">
                  <a:extLst>
                    <a:ext uri="{9D8B030D-6E8A-4147-A177-3AD203B41FA5}">
                      <a16:colId xmlns:a16="http://schemas.microsoft.com/office/drawing/2014/main" val="4275075161"/>
                    </a:ext>
                  </a:extLst>
                </a:gridCol>
              </a:tblGrid>
              <a:tr h="58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Professor 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Cosine Similarity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Frequency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73563"/>
                  </a:ext>
                </a:extLst>
              </a:tr>
              <a:tr h="58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Machine Learning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816847"/>
                  </a:ext>
                </a:extLst>
              </a:tr>
              <a:tr h="58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Security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88739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F82BE6C-E26A-8DAB-CD11-FC9167ABC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29288"/>
              </p:ext>
            </p:extLst>
          </p:nvPr>
        </p:nvGraphicFramePr>
        <p:xfrm>
          <a:off x="7166665" y="3319209"/>
          <a:ext cx="3873047" cy="1867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266">
                  <a:extLst>
                    <a:ext uri="{9D8B030D-6E8A-4147-A177-3AD203B41FA5}">
                      <a16:colId xmlns:a16="http://schemas.microsoft.com/office/drawing/2014/main" val="2377787561"/>
                    </a:ext>
                  </a:extLst>
                </a:gridCol>
                <a:gridCol w="1130843">
                  <a:extLst>
                    <a:ext uri="{9D8B030D-6E8A-4147-A177-3AD203B41FA5}">
                      <a16:colId xmlns:a16="http://schemas.microsoft.com/office/drawing/2014/main" val="2213789564"/>
                    </a:ext>
                  </a:extLst>
                </a:gridCol>
                <a:gridCol w="1258938">
                  <a:extLst>
                    <a:ext uri="{9D8B030D-6E8A-4147-A177-3AD203B41FA5}">
                      <a16:colId xmlns:a16="http://schemas.microsoft.com/office/drawing/2014/main" val="4275075161"/>
                    </a:ext>
                  </a:extLst>
                </a:gridCol>
              </a:tblGrid>
              <a:tr h="58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Professor 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Cosine Similarity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Frequency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73563"/>
                  </a:ext>
                </a:extLst>
              </a:tr>
              <a:tr h="58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Machine Learning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816847"/>
                  </a:ext>
                </a:extLst>
              </a:tr>
              <a:tr h="587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Security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88739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4EF36F0-C258-CF3E-DB18-0080CAA802D7}"/>
              </a:ext>
            </a:extLst>
          </p:cNvPr>
          <p:cNvSpPr txBox="1"/>
          <p:nvPr/>
        </p:nvSpPr>
        <p:spPr>
          <a:xfrm>
            <a:off x="1507025" y="5448968"/>
            <a:ext cx="401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 : 0.95 X 0.8 + 0.5 X 0.7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E09BBB-82C0-1BE9-CF5F-AFCC284CCCC9}"/>
              </a:ext>
            </a:extLst>
          </p:cNvPr>
          <p:cNvSpPr txBox="1"/>
          <p:nvPr/>
        </p:nvSpPr>
        <p:spPr>
          <a:xfrm>
            <a:off x="6878698" y="5448968"/>
            <a:ext cx="401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 : 0.8 (ML’s Frequency)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5" y="731417"/>
            <a:ext cx="84166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Algorithm Evaluation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0FFED9-A613-B8F9-C33B-16975CB0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72" y="2890837"/>
            <a:ext cx="6637701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0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5" y="731417"/>
            <a:ext cx="84166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Next Step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8194" name="Picture 2" descr="Ux 인터페이스 - 무료 상호 작용개 아이콘">
            <a:extLst>
              <a:ext uri="{FF2B5EF4-FFF2-40B4-BE49-F238E27FC236}">
                <a16:creationId xmlns:a16="http://schemas.microsoft.com/office/drawing/2014/main" id="{933B327D-9BA5-5424-0218-A7AD257B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27" y="2117272"/>
            <a:ext cx="2623455" cy="26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CAEF35-9184-8F4D-5446-B43A14B0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48" y="2001941"/>
            <a:ext cx="3087125" cy="30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96094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4368800" y="2728686"/>
            <a:ext cx="3454400" cy="177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 &amp; 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3687494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118D7DB-F23F-4ABE-0E81-ABCF44958BCF}"/>
              </a:ext>
            </a:extLst>
          </p:cNvPr>
          <p:cNvSpPr txBox="1">
            <a:spLocks/>
          </p:cNvSpPr>
          <p:nvPr/>
        </p:nvSpPr>
        <p:spPr>
          <a:xfrm>
            <a:off x="5671673" y="6241244"/>
            <a:ext cx="6084047" cy="37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62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90223E8-282A-F14F-9770-F788AE3C07F7}"/>
              </a:ext>
            </a:extLst>
          </p:cNvPr>
          <p:cNvCxnSpPr>
            <a:cxnSpLocks/>
          </p:cNvCxnSpPr>
          <p:nvPr/>
        </p:nvCxnSpPr>
        <p:spPr>
          <a:xfrm>
            <a:off x="777380" y="3570379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BE0A78E-45CA-5664-71FD-1C79DAE829DB}"/>
              </a:ext>
            </a:extLst>
          </p:cNvPr>
          <p:cNvGrpSpPr/>
          <p:nvPr/>
        </p:nvGrpSpPr>
        <p:grpSpPr>
          <a:xfrm>
            <a:off x="463802" y="2739101"/>
            <a:ext cx="11264397" cy="1575110"/>
            <a:chOff x="491323" y="2739101"/>
            <a:chExt cx="11264397" cy="157511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36F716-C286-4C5A-5887-EC446A50243A}"/>
                </a:ext>
              </a:extLst>
            </p:cNvPr>
            <p:cNvGrpSpPr/>
            <p:nvPr/>
          </p:nvGrpSpPr>
          <p:grpSpPr>
            <a:xfrm>
              <a:off x="491323" y="2739101"/>
              <a:ext cx="2058452" cy="1575110"/>
              <a:chOff x="677498" y="2387179"/>
              <a:chExt cx="2058452" cy="157511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4B4729-DC1A-3E17-D4B6-6E2EC018AE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9477" y="2387179"/>
                <a:ext cx="1574494" cy="1575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15D087-E3D8-8969-0B56-08A0E1DBF207}"/>
                  </a:ext>
                </a:extLst>
              </p:cNvPr>
              <p:cNvSpPr txBox="1"/>
              <p:nvPr/>
            </p:nvSpPr>
            <p:spPr>
              <a:xfrm>
                <a:off x="677498" y="3092561"/>
                <a:ext cx="20584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Abstract</a:t>
                </a:r>
                <a:b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</a:br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Extractor</a:t>
                </a:r>
                <a:endParaRPr lang="ko-KR" altLang="en-US" sz="14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61FDA1-F73A-550F-A548-66F2CF3D89F2}"/>
                  </a:ext>
                </a:extLst>
              </p:cNvPr>
              <p:cNvSpPr txBox="1"/>
              <p:nvPr/>
            </p:nvSpPr>
            <p:spPr>
              <a:xfrm>
                <a:off x="1413877" y="2623022"/>
                <a:ext cx="5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1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68DFAA4-46A3-886F-DE36-CF1BB5598B61}"/>
                </a:ext>
              </a:extLst>
            </p:cNvPr>
            <p:cNvGrpSpPr/>
            <p:nvPr/>
          </p:nvGrpSpPr>
          <p:grpSpPr>
            <a:xfrm>
              <a:off x="2332512" y="2739101"/>
              <a:ext cx="2058452" cy="1575110"/>
              <a:chOff x="677498" y="2387179"/>
              <a:chExt cx="2058452" cy="157511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DBF8567-A9B9-98B3-0BA7-3269F3ACF0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9477" y="2387179"/>
                <a:ext cx="1574494" cy="1575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94951A-6025-076F-9D83-679F2822C378}"/>
                  </a:ext>
                </a:extLst>
              </p:cNvPr>
              <p:cNvSpPr txBox="1"/>
              <p:nvPr/>
            </p:nvSpPr>
            <p:spPr>
              <a:xfrm>
                <a:off x="677498" y="3092561"/>
                <a:ext cx="20584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Back-End</a:t>
                </a:r>
                <a:endParaRPr lang="ko-KR" altLang="en-US" sz="14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526AF2-A215-E18F-6F66-752AD625A63E}"/>
                  </a:ext>
                </a:extLst>
              </p:cNvPr>
              <p:cNvSpPr txBox="1"/>
              <p:nvPr/>
            </p:nvSpPr>
            <p:spPr>
              <a:xfrm>
                <a:off x="1413877" y="2623022"/>
                <a:ext cx="5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2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EC7248C-D9BF-BB90-FBC7-75FB8EB7671B}"/>
                </a:ext>
              </a:extLst>
            </p:cNvPr>
            <p:cNvGrpSpPr/>
            <p:nvPr/>
          </p:nvGrpSpPr>
          <p:grpSpPr>
            <a:xfrm>
              <a:off x="4173701" y="2739101"/>
              <a:ext cx="2058452" cy="1575110"/>
              <a:chOff x="677498" y="2387179"/>
              <a:chExt cx="2058452" cy="1575110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C9E45A9-B934-4FF4-F79C-6BFE9FC03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9477" y="2387179"/>
                <a:ext cx="1574494" cy="1575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BE7D7E-E285-9A43-BD66-C22D2902F06C}"/>
                  </a:ext>
                </a:extLst>
              </p:cNvPr>
              <p:cNvSpPr txBox="1"/>
              <p:nvPr/>
            </p:nvSpPr>
            <p:spPr>
              <a:xfrm>
                <a:off x="677498" y="3002919"/>
                <a:ext cx="20584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AI-related</a:t>
                </a:r>
              </a:p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Content</a:t>
                </a:r>
                <a:endParaRPr lang="ko-KR" altLang="en-US" sz="14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74F8B8-199A-56CD-E9C8-3E935ECA9C3D}"/>
                  </a:ext>
                </a:extLst>
              </p:cNvPr>
              <p:cNvSpPr txBox="1"/>
              <p:nvPr/>
            </p:nvSpPr>
            <p:spPr>
              <a:xfrm>
                <a:off x="1413877" y="2623022"/>
                <a:ext cx="5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3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7E85AD-435E-F8D0-DA54-8851AB5CEF97}"/>
                </a:ext>
              </a:extLst>
            </p:cNvPr>
            <p:cNvGrpSpPr/>
            <p:nvPr/>
          </p:nvGrpSpPr>
          <p:grpSpPr>
            <a:xfrm>
              <a:off x="6014890" y="2739101"/>
              <a:ext cx="2058452" cy="1575110"/>
              <a:chOff x="677498" y="2387179"/>
              <a:chExt cx="2058452" cy="157511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1FB785B-B6CC-8461-D9D3-804E0A21C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9477" y="2387179"/>
                <a:ext cx="1574494" cy="1575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3B32E5-A5E6-F783-E237-1D1DADF79613}"/>
                  </a:ext>
                </a:extLst>
              </p:cNvPr>
              <p:cNvSpPr txBox="1"/>
              <p:nvPr/>
            </p:nvSpPr>
            <p:spPr>
              <a:xfrm>
                <a:off x="677498" y="2990961"/>
                <a:ext cx="20584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Recommendation </a:t>
                </a:r>
              </a:p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Algorithm</a:t>
                </a:r>
                <a:endParaRPr lang="ko-KR" altLang="en-US" sz="14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717FD0-DBDD-666C-A134-18CE4D72C865}"/>
                  </a:ext>
                </a:extLst>
              </p:cNvPr>
              <p:cNvSpPr txBox="1"/>
              <p:nvPr/>
            </p:nvSpPr>
            <p:spPr>
              <a:xfrm>
                <a:off x="1413877" y="2623022"/>
                <a:ext cx="5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4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28364D7-55E7-B7E0-715D-EF819CEA30B1}"/>
                </a:ext>
              </a:extLst>
            </p:cNvPr>
            <p:cNvGrpSpPr/>
            <p:nvPr/>
          </p:nvGrpSpPr>
          <p:grpSpPr>
            <a:xfrm>
              <a:off x="7856079" y="2739101"/>
              <a:ext cx="2058452" cy="1575110"/>
              <a:chOff x="677498" y="2387179"/>
              <a:chExt cx="2058452" cy="157511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CA226B2-A41F-CA46-FDE8-572BAC75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9476" y="2387179"/>
                <a:ext cx="1574494" cy="1575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D62180A-843B-8DD7-A531-4E524A3EC1AD}"/>
                  </a:ext>
                </a:extLst>
              </p:cNvPr>
              <p:cNvSpPr txBox="1"/>
              <p:nvPr/>
            </p:nvSpPr>
            <p:spPr>
              <a:xfrm>
                <a:off x="677498" y="2990961"/>
                <a:ext cx="20584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Algorithm</a:t>
                </a:r>
              </a:p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Evaluation</a:t>
                </a:r>
                <a:endParaRPr lang="ko-KR" altLang="en-US" sz="14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D7AFD-4F41-4E03-5173-26725FA10D88}"/>
                  </a:ext>
                </a:extLst>
              </p:cNvPr>
              <p:cNvSpPr txBox="1"/>
              <p:nvPr/>
            </p:nvSpPr>
            <p:spPr>
              <a:xfrm>
                <a:off x="1413877" y="2623022"/>
                <a:ext cx="5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5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C27CD13-E4FF-AC52-62E9-D6538B076586}"/>
                </a:ext>
              </a:extLst>
            </p:cNvPr>
            <p:cNvGrpSpPr/>
            <p:nvPr/>
          </p:nvGrpSpPr>
          <p:grpSpPr>
            <a:xfrm>
              <a:off x="9697268" y="2739101"/>
              <a:ext cx="2058452" cy="1575110"/>
              <a:chOff x="677498" y="2387179"/>
              <a:chExt cx="2058452" cy="157511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9AF8B4-09AC-5DE9-D3EF-BC7265BB6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9477" y="2387179"/>
                <a:ext cx="1574494" cy="1575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1D3424-1E48-56B1-9195-4C04C4A78345}"/>
                  </a:ext>
                </a:extLst>
              </p:cNvPr>
              <p:cNvSpPr txBox="1"/>
              <p:nvPr/>
            </p:nvSpPr>
            <p:spPr>
              <a:xfrm>
                <a:off x="677498" y="2990961"/>
                <a:ext cx="20584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Next short-term</a:t>
                </a:r>
                <a:b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</a:br>
                <a:r>
                  <a:rPr lang="en-US" altLang="ko-KR" sz="14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Goal</a:t>
                </a:r>
                <a:endParaRPr lang="ko-KR" altLang="en-US" sz="1400" dirty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985E60-B3C6-88D0-1AE2-138E62740AED}"/>
                  </a:ext>
                </a:extLst>
              </p:cNvPr>
              <p:cNvSpPr txBox="1"/>
              <p:nvPr/>
            </p:nvSpPr>
            <p:spPr>
              <a:xfrm>
                <a:off x="1413877" y="2623022"/>
                <a:ext cx="5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54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Topic Overview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133DF0-C991-A078-4CFB-0700B28B663A}"/>
              </a:ext>
            </a:extLst>
          </p:cNvPr>
          <p:cNvGrpSpPr/>
          <p:nvPr/>
        </p:nvGrpSpPr>
        <p:grpSpPr>
          <a:xfrm>
            <a:off x="1064972" y="2225812"/>
            <a:ext cx="6216271" cy="3255065"/>
            <a:chOff x="2947563" y="2152323"/>
            <a:chExt cx="6216271" cy="32550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EEA52D3-C595-D22D-7B57-5FD9147B5D8C}"/>
                </a:ext>
              </a:extLst>
            </p:cNvPr>
            <p:cNvGrpSpPr/>
            <p:nvPr/>
          </p:nvGrpSpPr>
          <p:grpSpPr>
            <a:xfrm>
              <a:off x="2947563" y="2152323"/>
              <a:ext cx="6216271" cy="3255065"/>
              <a:chOff x="2947563" y="2152323"/>
              <a:chExt cx="6216271" cy="3255065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9AD6412-8D0C-0126-07FD-77A03267D1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47563" y="2152323"/>
                <a:ext cx="6216271" cy="3255065"/>
                <a:chOff x="2796246" y="2450131"/>
                <a:chExt cx="4961957" cy="2598261"/>
              </a:xfrm>
            </p:grpSpPr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0EDF773F-FC98-2DEC-4DFC-E6E3C3CD9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796246" y="2450131"/>
                  <a:ext cx="4961957" cy="2598261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826F227-5BE0-9430-288F-FA2B2DFE1186}"/>
                    </a:ext>
                  </a:extLst>
                </p:cNvPr>
                <p:cNvSpPr/>
                <p:nvPr/>
              </p:nvSpPr>
              <p:spPr>
                <a:xfrm>
                  <a:off x="6920753" y="4703482"/>
                  <a:ext cx="735851" cy="286871"/>
                </a:xfrm>
                <a:prstGeom prst="rect">
                  <a:avLst/>
                </a:prstGeom>
                <a:solidFill>
                  <a:srgbClr val="04378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AA0025A-779C-A0FF-540F-1B26D53AE1A5}"/>
                  </a:ext>
                </a:extLst>
              </p:cNvPr>
              <p:cNvSpPr/>
              <p:nvPr/>
            </p:nvSpPr>
            <p:spPr>
              <a:xfrm>
                <a:off x="4398682" y="3125694"/>
                <a:ext cx="3185459" cy="1849596"/>
              </a:xfrm>
              <a:prstGeom prst="rect">
                <a:avLst/>
              </a:prstGeom>
              <a:solidFill>
                <a:srgbClr val="F3F3F5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18CDAD7-8D94-7255-A7DB-E5BA99887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29" t="50961" r="26346" b="32867"/>
            <a:stretch/>
          </p:blipFill>
          <p:spPr>
            <a:xfrm>
              <a:off x="4238249" y="2992398"/>
              <a:ext cx="1533899" cy="26659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E17D2B1-77CF-FDC0-47AC-735D6B5C7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37" t="31431" r="34313" b="48192"/>
            <a:stretch/>
          </p:blipFill>
          <p:spPr>
            <a:xfrm>
              <a:off x="3520917" y="3006761"/>
              <a:ext cx="694435" cy="237865"/>
            </a:xfrm>
            <a:prstGeom prst="rect">
              <a:avLst/>
            </a:prstGeom>
          </p:spPr>
        </p:pic>
        <p:sp>
          <p:nvSpPr>
            <p:cNvPr id="13" name="부제목 2">
              <a:extLst>
                <a:ext uri="{FF2B5EF4-FFF2-40B4-BE49-F238E27FC236}">
                  <a16:creationId xmlns:a16="http://schemas.microsoft.com/office/drawing/2014/main" id="{920C2359-8709-5054-ED16-F122F2F8F0F4}"/>
                </a:ext>
              </a:extLst>
            </p:cNvPr>
            <p:cNvSpPr txBox="1">
              <a:spLocks/>
            </p:cNvSpPr>
            <p:nvPr/>
          </p:nvSpPr>
          <p:spPr>
            <a:xfrm>
              <a:off x="4252637" y="3026596"/>
              <a:ext cx="455977" cy="3567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C4CACF-D8F1-FC15-8147-1C3B20948848}"/>
                </a:ext>
              </a:extLst>
            </p:cNvPr>
            <p:cNvGrpSpPr/>
            <p:nvPr/>
          </p:nvGrpSpPr>
          <p:grpSpPr>
            <a:xfrm>
              <a:off x="3415602" y="3308578"/>
              <a:ext cx="2130045" cy="832225"/>
              <a:chOff x="-1201122" y="4402587"/>
              <a:chExt cx="2130045" cy="832225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BFE3ADC-A7FB-CB6A-6F7D-0F2F974559B4}"/>
                  </a:ext>
                </a:extLst>
              </p:cNvPr>
              <p:cNvGrpSpPr/>
              <p:nvPr/>
            </p:nvGrpSpPr>
            <p:grpSpPr>
              <a:xfrm>
                <a:off x="-955504" y="4402587"/>
                <a:ext cx="1594066" cy="832224"/>
                <a:chOff x="-955504" y="4402587"/>
                <a:chExt cx="1594066" cy="832224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26698CA-89D2-2613-3EEA-657E991C59AB}"/>
                    </a:ext>
                  </a:extLst>
                </p:cNvPr>
                <p:cNvSpPr/>
                <p:nvPr/>
              </p:nvSpPr>
              <p:spPr>
                <a:xfrm>
                  <a:off x="-955504" y="4402587"/>
                  <a:ext cx="1594066" cy="832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9" name="그래픽 58" descr="남자 옆모습 단색으로 채워진">
                  <a:extLst>
                    <a:ext uri="{FF2B5EF4-FFF2-40B4-BE49-F238E27FC236}">
                      <a16:creationId xmlns:a16="http://schemas.microsoft.com/office/drawing/2014/main" id="{068BFC04-3B4D-A07B-B477-3609D1192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58905" y="4647921"/>
                  <a:ext cx="501490" cy="501490"/>
                </a:xfrm>
                <a:prstGeom prst="rect">
                  <a:avLst/>
                </a:prstGeom>
              </p:spPr>
            </p:pic>
          </p:grpSp>
          <p:sp>
            <p:nvSpPr>
              <p:cNvPr id="56" name="부제목 2">
                <a:extLst>
                  <a:ext uri="{FF2B5EF4-FFF2-40B4-BE49-F238E27FC236}">
                    <a16:creationId xmlns:a16="http://schemas.microsoft.com/office/drawing/2014/main" id="{4D8CBA81-0CE4-674E-70B2-0B5B6EABF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201122" y="4420084"/>
                <a:ext cx="2130045" cy="356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Natural Language Lab</a:t>
                </a:r>
              </a:p>
            </p:txBody>
          </p:sp>
          <p:sp>
            <p:nvSpPr>
              <p:cNvPr id="57" name="부제목 2">
                <a:extLst>
                  <a:ext uri="{FF2B5EF4-FFF2-40B4-BE49-F238E27FC236}">
                    <a16:creationId xmlns:a16="http://schemas.microsoft.com/office/drawing/2014/main" id="{AD86C7A8-B0AA-3A6E-8801-67BAF5DD8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93306" y="4627126"/>
                <a:ext cx="1259123" cy="6076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PhD Kim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#NLP #AI #ComputerVision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Recent Paper: How to get information from …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AF019D-FAED-386D-78E9-A6AAB47F309B}"/>
                </a:ext>
              </a:extLst>
            </p:cNvPr>
            <p:cNvGrpSpPr/>
            <p:nvPr/>
          </p:nvGrpSpPr>
          <p:grpSpPr>
            <a:xfrm>
              <a:off x="5593647" y="3308578"/>
              <a:ext cx="2130045" cy="832225"/>
              <a:chOff x="-1201122" y="4402587"/>
              <a:chExt cx="2130045" cy="83222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8D6CA60-E1F8-C517-A560-59A753615D40}"/>
                  </a:ext>
                </a:extLst>
              </p:cNvPr>
              <p:cNvSpPr/>
              <p:nvPr/>
            </p:nvSpPr>
            <p:spPr>
              <a:xfrm>
                <a:off x="-955504" y="4402587"/>
                <a:ext cx="1594066" cy="832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부제목 2">
                <a:extLst>
                  <a:ext uri="{FF2B5EF4-FFF2-40B4-BE49-F238E27FC236}">
                    <a16:creationId xmlns:a16="http://schemas.microsoft.com/office/drawing/2014/main" id="{1E4967B1-DA61-E51A-6382-2697F8F16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201122" y="4420084"/>
                <a:ext cx="2130045" cy="356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Machine Learning Lab</a:t>
                </a:r>
              </a:p>
            </p:txBody>
          </p:sp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7FA5BDEB-813E-A8E7-D7F1-84B4F33A6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93306" y="4627126"/>
                <a:ext cx="1259123" cy="6076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PhD Song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#ML #Unity #SmartFactory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Recent Paper: How to use machine Learning …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80FF0D8-B9D7-0166-29B0-815AF835BD94}"/>
                </a:ext>
              </a:extLst>
            </p:cNvPr>
            <p:cNvGrpSpPr/>
            <p:nvPr/>
          </p:nvGrpSpPr>
          <p:grpSpPr>
            <a:xfrm>
              <a:off x="3415602" y="4299723"/>
              <a:ext cx="2130045" cy="832225"/>
              <a:chOff x="-1201122" y="4402587"/>
              <a:chExt cx="2130045" cy="8322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1F22BC3-29BD-A092-9954-8B1D7467C140}"/>
                  </a:ext>
                </a:extLst>
              </p:cNvPr>
              <p:cNvSpPr/>
              <p:nvPr/>
            </p:nvSpPr>
            <p:spPr>
              <a:xfrm>
                <a:off x="-955504" y="4402587"/>
                <a:ext cx="1594066" cy="832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부제목 2">
                <a:extLst>
                  <a:ext uri="{FF2B5EF4-FFF2-40B4-BE49-F238E27FC236}">
                    <a16:creationId xmlns:a16="http://schemas.microsoft.com/office/drawing/2014/main" id="{786AD55F-5747-25D8-74B3-5A92F09A79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201122" y="4420084"/>
                <a:ext cx="2130045" cy="356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Computer Graphics Lab</a:t>
                </a:r>
              </a:p>
            </p:txBody>
          </p:sp>
          <p:sp>
            <p:nvSpPr>
              <p:cNvPr id="51" name="부제목 2">
                <a:extLst>
                  <a:ext uri="{FF2B5EF4-FFF2-40B4-BE49-F238E27FC236}">
                    <a16:creationId xmlns:a16="http://schemas.microsoft.com/office/drawing/2014/main" id="{F9F79096-FF25-AFBA-C407-5DBA63718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93306" y="4627126"/>
                <a:ext cx="1259123" cy="6076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PhD Jo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#ML #Visualization #ComputerVision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Recent Paper: How to improve graphics by using AI …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7E8C5B-6995-9A94-2E89-5878C6A7FBAE}"/>
                </a:ext>
              </a:extLst>
            </p:cNvPr>
            <p:cNvGrpSpPr/>
            <p:nvPr/>
          </p:nvGrpSpPr>
          <p:grpSpPr>
            <a:xfrm>
              <a:off x="5593647" y="4299723"/>
              <a:ext cx="2130045" cy="832225"/>
              <a:chOff x="-1201122" y="4402587"/>
              <a:chExt cx="2130045" cy="83222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DE0CA42-A1EA-6BF5-4A1F-1C7F1EF70CE2}"/>
                  </a:ext>
                </a:extLst>
              </p:cNvPr>
              <p:cNvSpPr/>
              <p:nvPr/>
            </p:nvSpPr>
            <p:spPr>
              <a:xfrm>
                <a:off x="-955504" y="4402587"/>
                <a:ext cx="1594066" cy="832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부제목 2">
                <a:extLst>
                  <a:ext uri="{FF2B5EF4-FFF2-40B4-BE49-F238E27FC236}">
                    <a16:creationId xmlns:a16="http://schemas.microsoft.com/office/drawing/2014/main" id="{0F87635A-2961-4B85-F885-BCB1FC539D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201122" y="4420084"/>
                <a:ext cx="2130045" cy="356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Security Lab</a:t>
                </a:r>
              </a:p>
            </p:txBody>
          </p:sp>
          <p:sp>
            <p:nvSpPr>
              <p:cNvPr id="48" name="부제목 2">
                <a:extLst>
                  <a:ext uri="{FF2B5EF4-FFF2-40B4-BE49-F238E27FC236}">
                    <a16:creationId xmlns:a16="http://schemas.microsoft.com/office/drawing/2014/main" id="{C0B1FBAD-330C-FD72-0983-36D24379E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93306" y="4627126"/>
                <a:ext cx="1259123" cy="6076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PhD Lee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#Security #AI #SoftwareEngineering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Recent Paper: How to detect virus by AI…</a:t>
                </a:r>
              </a:p>
            </p:txBody>
          </p:sp>
        </p:grpSp>
        <p:pic>
          <p:nvPicPr>
            <p:cNvPr id="29" name="그래픽 28" descr="남성 사무직 근로자 단색으로 채워진">
              <a:extLst>
                <a:ext uri="{FF2B5EF4-FFF2-40B4-BE49-F238E27FC236}">
                  <a16:creationId xmlns:a16="http://schemas.microsoft.com/office/drawing/2014/main" id="{7AFAE0FA-EA9A-279B-E302-4883AF5C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49790" y="4545057"/>
              <a:ext cx="473637" cy="473637"/>
            </a:xfrm>
            <a:prstGeom prst="rect">
              <a:avLst/>
            </a:prstGeom>
          </p:spPr>
        </p:pic>
        <p:pic>
          <p:nvPicPr>
            <p:cNvPr id="44" name="그래픽 43" descr="남성 프로그래머 단색으로 채워진">
              <a:extLst>
                <a:ext uri="{FF2B5EF4-FFF2-40B4-BE49-F238E27FC236}">
                  <a16:creationId xmlns:a16="http://schemas.microsoft.com/office/drawing/2014/main" id="{2B6011EA-C8DF-EF18-7B99-F55623CA6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34476" y="3580848"/>
              <a:ext cx="479463" cy="479463"/>
            </a:xfrm>
            <a:prstGeom prst="rect">
              <a:avLst/>
            </a:prstGeom>
          </p:spPr>
        </p:pic>
        <p:pic>
          <p:nvPicPr>
            <p:cNvPr id="45" name="그래픽 44" descr="여성 과학자 단색으로 채워진">
              <a:extLst>
                <a:ext uri="{FF2B5EF4-FFF2-40B4-BE49-F238E27FC236}">
                  <a16:creationId xmlns:a16="http://schemas.microsoft.com/office/drawing/2014/main" id="{B6C1856E-8441-64CF-C2A5-C8897DD8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89653" y="4539586"/>
              <a:ext cx="460173" cy="460173"/>
            </a:xfrm>
            <a:prstGeom prst="rect">
              <a:avLst/>
            </a:prstGeom>
          </p:spPr>
        </p:pic>
      </p:grpSp>
      <p:pic>
        <p:nvPicPr>
          <p:cNvPr id="1028" name="Picture 4" descr="Google Scholar - SOCY2210 Research Methods - Libraries at Boston College">
            <a:extLst>
              <a:ext uri="{FF2B5EF4-FFF2-40B4-BE49-F238E27FC236}">
                <a16:creationId xmlns:a16="http://schemas.microsoft.com/office/drawing/2014/main" id="{06BF3EA8-DD38-8CE4-B3F6-69C86AD8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88" y="4164122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bout Us – IEEE WIE ILS Egypt 2024">
            <a:extLst>
              <a:ext uri="{FF2B5EF4-FFF2-40B4-BE49-F238E27FC236}">
                <a16:creationId xmlns:a16="http://schemas.microsoft.com/office/drawing/2014/main" id="{FE8ECE22-D858-2D4F-9229-D4AA12E9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41" y="1891689"/>
            <a:ext cx="2906832" cy="103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&quot;acm&quot; in blue circle with gray rim, surrounded by blue diamond">
            <a:extLst>
              <a:ext uri="{FF2B5EF4-FFF2-40B4-BE49-F238E27FC236}">
                <a16:creationId xmlns:a16="http://schemas.microsoft.com/office/drawing/2014/main" id="{984D1DCB-C35F-E5A7-2222-6118940D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53" y="3128181"/>
            <a:ext cx="1336212" cy="133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화살표: 왼쪽 74">
            <a:extLst>
              <a:ext uri="{FF2B5EF4-FFF2-40B4-BE49-F238E27FC236}">
                <a16:creationId xmlns:a16="http://schemas.microsoft.com/office/drawing/2014/main" id="{F71A415C-A5C7-5CD3-959E-4E23606D2445}"/>
              </a:ext>
            </a:extLst>
          </p:cNvPr>
          <p:cNvSpPr/>
          <p:nvPr/>
        </p:nvSpPr>
        <p:spPr>
          <a:xfrm>
            <a:off x="7443719" y="3229296"/>
            <a:ext cx="889436" cy="1297700"/>
          </a:xfrm>
          <a:prstGeom prst="leftArrow">
            <a:avLst>
              <a:gd name="adj1" fmla="val 46684"/>
              <a:gd name="adj2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1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174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Abstract Extractor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F49B86-BCAB-BD17-B6A5-5B103784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41" y="2427141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BB38F-89C7-A48F-9731-6281D6B5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62" y="1856125"/>
            <a:ext cx="4319128" cy="39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3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Abstract Extractor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49F49-2DC1-CA5F-F523-6C386334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06" y="2239691"/>
            <a:ext cx="4471565" cy="2378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D121AE-8BBC-CC0D-B4D7-85A7C933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560" y="2489640"/>
            <a:ext cx="4218373" cy="1878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ACBB43-3436-45E1-67CE-3D20FBA9D9F3}"/>
              </a:ext>
            </a:extLst>
          </p:cNvPr>
          <p:cNvSpPr txBox="1"/>
          <p:nvPr/>
        </p:nvSpPr>
        <p:spPr>
          <a:xfrm>
            <a:off x="2169295" y="5107068"/>
            <a:ext cx="278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CrossRef</a:t>
            </a:r>
            <a:r>
              <a:rPr lang="en-US" altLang="ko-KR" dirty="0"/>
              <a:t> API]</a:t>
            </a:r>
          </a:p>
          <a:p>
            <a:pPr algn="ctr"/>
            <a:r>
              <a:rPr lang="en-US" altLang="ko-KR" dirty="0"/>
              <a:t>Get Work List by ORCID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649EE-2320-D003-15F8-D6696572FC99}"/>
              </a:ext>
            </a:extLst>
          </p:cNvPr>
          <p:cNvSpPr txBox="1"/>
          <p:nvPr/>
        </p:nvSpPr>
        <p:spPr>
          <a:xfrm>
            <a:off x="7451453" y="5107068"/>
            <a:ext cx="278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[IEEE API]</a:t>
            </a:r>
          </a:p>
          <a:p>
            <a:pPr algn="ctr"/>
            <a:r>
              <a:rPr lang="en-US" altLang="ko-KR" dirty="0"/>
              <a:t>Extract Abstract by DOI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1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Abstract Extractor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6EC49E-E714-BA83-322E-CCC6D7FD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14" y="2841876"/>
            <a:ext cx="4220043" cy="16557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F0D06D-AE36-53D3-2D80-392B1CEB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67" y="2192052"/>
            <a:ext cx="4620756" cy="294347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F67CAF-1D9E-0B1C-4E5A-5CD80283E70D}"/>
              </a:ext>
            </a:extLst>
          </p:cNvPr>
          <p:cNvCxnSpPr>
            <a:cxnSpLocks/>
          </p:cNvCxnSpPr>
          <p:nvPr/>
        </p:nvCxnSpPr>
        <p:spPr>
          <a:xfrm>
            <a:off x="5303520" y="2742880"/>
            <a:ext cx="1484555" cy="215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7EFE1-1A35-2F8E-79A2-81F9454BD53C}"/>
              </a:ext>
            </a:extLst>
          </p:cNvPr>
          <p:cNvSpPr txBox="1"/>
          <p:nvPr/>
        </p:nvSpPr>
        <p:spPr>
          <a:xfrm>
            <a:off x="1325636" y="5309933"/>
            <a:ext cx="423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[SKKU EEE Faculty Page]</a:t>
            </a:r>
          </a:p>
          <a:p>
            <a:pPr algn="ctr"/>
            <a:r>
              <a:rPr lang="en-US" altLang="ko-KR" sz="1400" dirty="0"/>
              <a:t>https://ice.skku.edu/eng_ice/intro/faculty_elec.do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1123B-E459-06E4-4A76-5803E8562F1E}"/>
              </a:ext>
            </a:extLst>
          </p:cNvPr>
          <p:cNvSpPr txBox="1"/>
          <p:nvPr/>
        </p:nvSpPr>
        <p:spPr>
          <a:xfrm>
            <a:off x="7817173" y="5309933"/>
            <a:ext cx="20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[Google Scholar]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6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Back-End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28B52-8777-2093-BEF3-4F4373B09A90}"/>
              </a:ext>
            </a:extLst>
          </p:cNvPr>
          <p:cNvSpPr txBox="1"/>
          <p:nvPr/>
        </p:nvSpPr>
        <p:spPr>
          <a:xfrm>
            <a:off x="7273555" y="5757251"/>
            <a:ext cx="259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Prototype Server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DEB52-DEA8-B1C8-7E6F-018036EFDEE0}"/>
              </a:ext>
            </a:extLst>
          </p:cNvPr>
          <p:cNvSpPr txBox="1"/>
          <p:nvPr/>
        </p:nvSpPr>
        <p:spPr>
          <a:xfrm>
            <a:off x="2303671" y="5757251"/>
            <a:ext cx="259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Document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55D4EE-6402-DB90-A730-F85550B1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91" y="2021872"/>
            <a:ext cx="3522209" cy="3616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583659-126C-8A67-9B41-4E6999BF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92" y="2142592"/>
            <a:ext cx="3975913" cy="3187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158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Back-End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6050A3-A9F5-D1C2-DB8B-78533073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78" y="2013996"/>
            <a:ext cx="6234244" cy="33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AI-related</a:t>
            </a:r>
            <a:r>
              <a:rPr lang="ko-KR" altLang="en-US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3076" name="Picture 4" descr="sentence-transformers (Sentence Transformers)">
            <a:extLst>
              <a:ext uri="{FF2B5EF4-FFF2-40B4-BE49-F238E27FC236}">
                <a16:creationId xmlns:a16="http://schemas.microsoft.com/office/drawing/2014/main" id="{2CA98C8A-CA49-313C-1074-E8D5CDE2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50" y="2264887"/>
            <a:ext cx="5814699" cy="32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3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softEdge rad="6350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533</Words>
  <Application>Microsoft Office PowerPoint</Application>
  <PresentationFormat>와이드스크린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G마켓 산스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장민석</dc:creator>
  <cp:lastModifiedBy>송민석</cp:lastModifiedBy>
  <cp:revision>65</cp:revision>
  <dcterms:created xsi:type="dcterms:W3CDTF">2024-09-30T13:14:46Z</dcterms:created>
  <dcterms:modified xsi:type="dcterms:W3CDTF">2024-10-17T16:04:59Z</dcterms:modified>
</cp:coreProperties>
</file>