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6" r:id="rId3"/>
    <p:sldId id="326" r:id="rId4"/>
    <p:sldId id="325" r:id="rId5"/>
    <p:sldId id="324" r:id="rId6"/>
    <p:sldId id="317" r:id="rId7"/>
    <p:sldId id="336" r:id="rId8"/>
    <p:sldId id="318" r:id="rId9"/>
    <p:sldId id="319" r:id="rId10"/>
    <p:sldId id="323" r:id="rId11"/>
    <p:sldId id="333" r:id="rId12"/>
    <p:sldId id="332" r:id="rId13"/>
    <p:sldId id="334" r:id="rId14"/>
    <p:sldId id="337" r:id="rId15"/>
    <p:sldId id="335" r:id="rId16"/>
    <p:sldId id="322" r:id="rId17"/>
    <p:sldId id="32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B2AA9F"/>
    <a:srgbClr val="6C9CC2"/>
    <a:srgbClr val="F5D8D3"/>
    <a:srgbClr val="F9EAE7"/>
    <a:srgbClr val="D1CCC5"/>
    <a:srgbClr val="A2978D"/>
    <a:srgbClr val="D7DBDC"/>
    <a:srgbClr val="91BA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0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Have you ever experienced </a:t>
            </a:r>
            <a:br>
              <a:rPr lang="en-US" altLang="ko-KR" dirty="0"/>
            </a:br>
            <a:r>
              <a:rPr lang="en-US" altLang="ko-KR" b="1" dirty="0"/>
              <a:t>confusion with lesson schedules</a:t>
            </a:r>
            <a:r>
              <a:rPr lang="en-US" altLang="ko-KR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experienced confusion with lesson schedules?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CF8-C749-ACB0-FA4C12B588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C0-9446-85F2-642F2DE8807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F8-C749-ACB0-FA4C12B588F2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C0-9446-85F2-642F2DE880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68.8</c:v>
                </c:pt>
                <c:pt idx="1">
                  <c:v>31.3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8-C749-ACB0-FA4C12B588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How do you </a:t>
            </a:r>
            <a:r>
              <a:rPr lang="en-US" altLang="ko-KR" b="1" dirty="0"/>
              <a:t>keep</a:t>
            </a:r>
            <a:r>
              <a:rPr lang="en-US" altLang="ko-KR" b="1" baseline="0" dirty="0"/>
              <a:t> track of each student’s curricula</a:t>
            </a:r>
            <a:r>
              <a:rPr lang="en-US" altLang="ko-KR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do you keep track of each students' curriculum?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6E-8D4D-B8D1-BF68E74ACB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6E-8D4D-B8D1-BF68E74ACB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6D-5C45-8989-8A3FC533B7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6D-5C45-8989-8A3FC533B7C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76D-5C45-8989-8A3FC533B7C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6E-8D4D-B8D1-BF68E74ACB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Ask to student everytime</c:v>
                </c:pt>
                <c:pt idx="1">
                  <c:v>Use excel</c:v>
                </c:pt>
                <c:pt idx="2">
                  <c:v>Use memo (digital/analog)</c:v>
                </c:pt>
                <c:pt idx="3">
                  <c:v>Have a strict curriculum for my own</c:v>
                </c:pt>
                <c:pt idx="4">
                  <c:v>INTERESTING - "I use them all"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</c:v>
                </c:pt>
                <c:pt idx="2">
                  <c:v>10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6E-8D4D-B8D1-BF68E74ACB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62" b="0" i="0" u="none" strike="noStrike" baseline="0" dirty="0"/>
              <a:t>How do you </a:t>
            </a:r>
            <a:r>
              <a:rPr lang="en-US" altLang="ko-KR" sz="1862" b="1" i="0" u="none" strike="noStrike" baseline="0" dirty="0"/>
              <a:t>manage students' grades </a:t>
            </a:r>
            <a:r>
              <a:rPr lang="en-US" altLang="ko-KR" sz="1862" b="0" i="0" u="none" strike="noStrike" baseline="0" dirty="0"/>
              <a:t>during tutoring sessions?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experienced confusion with lesson schedules?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0D-4BB7-BFC6-AF1C3C1949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0D-4BB7-BFC6-AF1C3C1949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0D-4BB7-BFC6-AF1C3C1949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0D-4BB7-BFC6-AF1C3C19495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0D-4BB7-BFC6-AF1C3C1949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 detailed analysis</c:v>
                </c:pt>
                <c:pt idx="1">
                  <c:v>Use Excel files</c:v>
                </c:pt>
                <c:pt idx="2">
                  <c:v>Utilize visualization tools like Notion</c:v>
                </c:pt>
                <c:pt idx="3">
                  <c:v>Follow personal criteria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87.5</c:v>
                </c:pt>
                <c:pt idx="1">
                  <c:v>6.3</c:v>
                </c:pt>
                <c:pt idx="2">
                  <c:v>3.1</c:v>
                </c:pt>
                <c:pt idx="3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0D-4BB7-BFC6-AF1C3C1949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Would you consider </a:t>
            </a:r>
            <a:r>
              <a:rPr lang="en-US" altLang="ko-KR" sz="18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using a service </a:t>
            </a:r>
            <a:r>
              <a:rPr lang="en-US" altLang="ko-KR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that helps manage tutoring?</a:t>
            </a:r>
            <a:endParaRPr lang="ko-KR" altLang="en-US" sz="18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experienced confusion with lesson schedules?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86-4065-8469-AA43A7009C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86-4065-8469-AA43A7009CA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86-4065-8469-AA43A7009C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94.9</c:v>
                </c:pt>
                <c:pt idx="1">
                  <c:v>5.0999999999999996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4286-4065-8469-AA43A7009C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/>
              <a:t>How many </a:t>
            </a:r>
            <a:r>
              <a:rPr lang="en-US" altLang="ko-KR" sz="2000" dirty="0"/>
              <a:t>private lessons do you take </a:t>
            </a:r>
            <a:r>
              <a:rPr lang="en-US" altLang="ko-KR" sz="2000" b="1" dirty="0"/>
              <a:t>at the same time</a:t>
            </a:r>
            <a:r>
              <a:rPr lang="en-US" altLang="ko-KR" sz="2000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experienced confusion with lesson schedules?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1B-4FB4-AB0B-E7FC3548E6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1B-4FB4-AB0B-E7FC3548E6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1B-4FB4-AB0B-E7FC3548E6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1B-4FB4-AB0B-E7FC3548E6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3FF-4BCF-B166-76E24B47F6F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59595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1B-4FB4-AB0B-E7FC3548E6A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51B-4FB4-AB0B-E7FC3548E6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More than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42.9</c:v>
                </c:pt>
                <c:pt idx="1">
                  <c:v>57.1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1B-4FB4-AB0B-E7FC3548E6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Have you ever experienced </a:t>
            </a:r>
            <a:br>
              <a:rPr lang="en-US" altLang="ko-KR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862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confusion with lesson schedules</a:t>
            </a:r>
            <a:r>
              <a:rPr lang="en-US" altLang="ko-KR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experienced confusion with lesson schedules?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23-43A5-B927-9526F96EB6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23-43A5-B927-9526F96EB6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4B-4697-9DF0-AAFCC7D88A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4B-4697-9DF0-AAFCC7D88AE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3-43A5-B927-9526F96EB6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57.1</c:v>
                </c:pt>
                <c:pt idx="1">
                  <c:v>42.9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23-43A5-B927-9526F96EB6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B6BE9-94C6-8A92-AF92-6515C4290C79}"/>
              </a:ext>
            </a:extLst>
          </p:cNvPr>
          <p:cNvSpPr/>
          <p:nvPr/>
        </p:nvSpPr>
        <p:spPr>
          <a:xfrm>
            <a:off x="1238842" y="2927484"/>
            <a:ext cx="9926463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/>
              <a:t>ALL-IN-ONE Platform For Private Lesson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E79C8-9127-11F0-56C5-FA95A3DBF04B}"/>
              </a:ext>
            </a:extLst>
          </p:cNvPr>
          <p:cNvSpPr txBox="1"/>
          <p:nvPr/>
        </p:nvSpPr>
        <p:spPr>
          <a:xfrm>
            <a:off x="8177504" y="4730135"/>
            <a:ext cx="36319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400" b="1" kern="0" dirty="0">
                <a:solidFill>
                  <a:schemeClr val="bg1"/>
                </a:solidFill>
              </a:rPr>
              <a:t>TEAM_D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88FE1-1EE6-87F0-AA99-CF6B3C9BE988}"/>
              </a:ext>
            </a:extLst>
          </p:cNvPr>
          <p:cNvSpPr txBox="1"/>
          <p:nvPr/>
        </p:nvSpPr>
        <p:spPr>
          <a:xfrm>
            <a:off x="3989225" y="6028350"/>
            <a:ext cx="764877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/>
                <a:ea typeface="Pretendard"/>
              </a:rPr>
              <a:t>Seunghwan</a:t>
            </a:r>
            <a:r>
              <a:rPr lang="en-US" altLang="ko-KR" sz="1800" b="1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/>
                <a:ea typeface="Pretendard"/>
              </a:rPr>
              <a:t>-Lee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 b="1" i="0" u="none" strike="noStrike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/>
                <a:ea typeface="Pretendard"/>
              </a:rPr>
              <a:t>Chaeyeon</a:t>
            </a:r>
            <a:r>
              <a:rPr lang="en-US" altLang="ko-KR" sz="1800" b="1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/>
                <a:ea typeface="Pretendard"/>
              </a:rPr>
              <a:t>-Lee  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  <a:ea typeface="Pretendard"/>
              </a:rPr>
              <a:t> </a:t>
            </a:r>
            <a:r>
              <a:rPr lang="en-US" altLang="ko-KR" sz="1800" b="1" i="0" u="none" strike="noStrike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/>
                <a:ea typeface="Pretendard"/>
              </a:rPr>
              <a:t>Moonhee</a:t>
            </a:r>
            <a:r>
              <a:rPr lang="en-US" altLang="ko-KR" sz="1800" b="1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/>
                <a:ea typeface="Pretendard"/>
              </a:rPr>
              <a:t>-Park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  </a:t>
            </a:r>
            <a:r>
              <a:rPr lang="en-US" altLang="ko-KR" sz="1800" b="1" i="0" u="none" strike="noStrike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/>
                <a:ea typeface="Pretendard"/>
              </a:rPr>
              <a:t>Jaeyoon</a:t>
            </a:r>
            <a:r>
              <a:rPr lang="en-US" altLang="ko-KR" sz="1800" b="1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/>
                <a:ea typeface="Pretendard"/>
              </a:rPr>
              <a:t>-Jung</a:t>
            </a:r>
            <a:endParaRPr lang="ko-KR" altLang="ko-KR" sz="18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B7F64-6638-EDCC-1C9A-58411115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1D69FB-3694-87CC-5DD3-9A83B006C8F5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52B7-8A5A-8A9C-C4C7-345F7FD5FE46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A5735-6994-5A6F-021F-AC6243A13B3F}"/>
              </a:ext>
            </a:extLst>
          </p:cNvPr>
          <p:cNvSpPr txBox="1"/>
          <p:nvPr/>
        </p:nvSpPr>
        <p:spPr>
          <a:xfrm>
            <a:off x="1074820" y="598400"/>
            <a:ext cx="2645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Flow</a:t>
            </a:r>
            <a:endParaRPr lang="ko-KR" altLang="en-US" sz="25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E140DB-DEC9-656C-D147-4DADD901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77" y="1696488"/>
            <a:ext cx="3753374" cy="45631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F84C0B-428E-642A-F220-2B2A2735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85" y="1834536"/>
            <a:ext cx="3373761" cy="42870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F8CA8B1-4A8B-795C-BA25-6FF73189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7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F9B32-CB05-F2A4-BBF8-C270428E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A34776-D1DA-4E16-9AF9-984225B3D45C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69B4B-3019-4102-8243-C36B968BDF50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FCE5A-BBE7-B5EC-CD4C-C1613D973F8B}"/>
              </a:ext>
            </a:extLst>
          </p:cNvPr>
          <p:cNvSpPr txBox="1"/>
          <p:nvPr/>
        </p:nvSpPr>
        <p:spPr>
          <a:xfrm>
            <a:off x="1074820" y="598400"/>
            <a:ext cx="2645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Flow</a:t>
            </a:r>
            <a:endParaRPr lang="ko-KR" altLang="en-US" sz="25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4101BB-A880-09E5-958B-29D91F86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8" y="1840037"/>
            <a:ext cx="3302530" cy="44195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B6B26D-FA9A-2676-055A-B8972363A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02" y="1481660"/>
            <a:ext cx="3705742" cy="47060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E5E9AF-16D7-A971-2575-8CB6D6C87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542" y="1014870"/>
            <a:ext cx="3505689" cy="517279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D90D48E-E565-EBDB-2EF5-23CAFCB7F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9461F-B38C-DD36-18AB-748B50C95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43A94-096D-4E30-4AAE-30E25C5B2D87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115FE-A47E-3C14-58C5-F98DCAC48FD7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6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F3968-7444-970A-463E-73F04F3ADFAD}"/>
              </a:ext>
            </a:extLst>
          </p:cNvPr>
          <p:cNvSpPr txBox="1"/>
          <p:nvPr/>
        </p:nvSpPr>
        <p:spPr>
          <a:xfrm>
            <a:off x="1074820" y="598400"/>
            <a:ext cx="1854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Survey</a:t>
            </a:r>
            <a:endParaRPr lang="ko-KR" altLang="en-US" sz="25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08323A-B6F2-F8FE-F3EC-4C8B4F35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98" y="1728787"/>
            <a:ext cx="3400425" cy="3400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D8F34B-A449-C389-45AB-FB6A60CAE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77" y="1407682"/>
            <a:ext cx="2930760" cy="48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D6E5-B89A-D151-8B3A-C66A79ABB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623C0B-28D6-A09C-4372-D8BEB465AC5D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B0E72-BE31-CA79-A732-F9E36D2CE6A9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6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6D378-F33B-56D3-3CB3-0DB7A9C38F00}"/>
              </a:ext>
            </a:extLst>
          </p:cNvPr>
          <p:cNvSpPr txBox="1"/>
          <p:nvPr/>
        </p:nvSpPr>
        <p:spPr>
          <a:xfrm>
            <a:off x="1074820" y="598400"/>
            <a:ext cx="33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Survey _ </a:t>
            </a:r>
            <a:r>
              <a:rPr lang="en-US" altLang="ko-KR" sz="25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</a:t>
            </a:r>
            <a:endParaRPr lang="ko-KR" altLang="en-US" sz="25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4CDFD-7E1B-9787-A778-BC108A6568C7}"/>
              </a:ext>
            </a:extLst>
          </p:cNvPr>
          <p:cNvSpPr txBox="1"/>
          <p:nvPr/>
        </p:nvSpPr>
        <p:spPr>
          <a:xfrm flipH="1">
            <a:off x="8503885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8DDD86-B33B-C8D4-BCE6-7B487EFF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61099D1-1239-51AA-8B9F-90026D1C4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241802"/>
              </p:ext>
            </p:extLst>
          </p:nvPr>
        </p:nvGraphicFramePr>
        <p:xfrm>
          <a:off x="455448" y="1772768"/>
          <a:ext cx="5470880" cy="387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C83F742-C0A7-6A9F-7677-D1B06AF33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276547"/>
              </p:ext>
            </p:extLst>
          </p:nvPr>
        </p:nvGraphicFramePr>
        <p:xfrm>
          <a:off x="5631790" y="1772767"/>
          <a:ext cx="6104761" cy="442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71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6D929-7C3B-94A1-DB4B-FAA12A2E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187979-6548-DD59-749C-90CF32DF6487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9B4B6-69E3-9E62-50B3-617597D918B6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6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A9314-FE92-2E42-DF38-04BCFDEDF84E}"/>
              </a:ext>
            </a:extLst>
          </p:cNvPr>
          <p:cNvSpPr txBox="1"/>
          <p:nvPr/>
        </p:nvSpPr>
        <p:spPr>
          <a:xfrm>
            <a:off x="1074820" y="598400"/>
            <a:ext cx="33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Survey _ </a:t>
            </a:r>
            <a:r>
              <a:rPr lang="en-US" altLang="ko-KR" sz="25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</a:t>
            </a:r>
            <a:endParaRPr lang="ko-KR" altLang="en-US" sz="25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93789-CF5D-F5AA-7648-52ABF03CFF36}"/>
              </a:ext>
            </a:extLst>
          </p:cNvPr>
          <p:cNvSpPr txBox="1"/>
          <p:nvPr/>
        </p:nvSpPr>
        <p:spPr>
          <a:xfrm flipH="1">
            <a:off x="8503885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8373E9-601E-9213-598A-AB082011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C17DEF8-D8A3-AAA7-03DF-77F6D7F1E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43033"/>
              </p:ext>
            </p:extLst>
          </p:nvPr>
        </p:nvGraphicFramePr>
        <p:xfrm>
          <a:off x="844438" y="1943481"/>
          <a:ext cx="5470880" cy="387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7FB48D1-5690-19E3-E11D-D3CAE8D3E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110806"/>
              </p:ext>
            </p:extLst>
          </p:nvPr>
        </p:nvGraphicFramePr>
        <p:xfrm>
          <a:off x="5768445" y="1943481"/>
          <a:ext cx="5470880" cy="387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5953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DADF-44A5-363A-A56F-B963D710E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531F61-3D76-0624-F62D-DCE603381A9C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596A2-6F81-C63B-7073-ACB52A1849CE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6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0A510-79FD-4250-DBCF-57D681112361}"/>
              </a:ext>
            </a:extLst>
          </p:cNvPr>
          <p:cNvSpPr txBox="1"/>
          <p:nvPr/>
        </p:nvSpPr>
        <p:spPr>
          <a:xfrm>
            <a:off x="1074820" y="598400"/>
            <a:ext cx="33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Survey _ </a:t>
            </a:r>
            <a:r>
              <a:rPr lang="en-US" altLang="ko-KR" sz="25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</a:t>
            </a:r>
            <a:endParaRPr lang="ko-KR" altLang="en-US" sz="25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A444D-B514-4DD0-6D28-0E2FA18CD887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766914-D73C-3133-D7D1-2651D6EC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D0B4BF-DA44-4624-23C1-BFF7F6F17CFF}"/>
              </a:ext>
            </a:extLst>
          </p:cNvPr>
          <p:cNvSpPr txBox="1"/>
          <p:nvPr/>
        </p:nvSpPr>
        <p:spPr>
          <a:xfrm>
            <a:off x="3545921" y="1915720"/>
            <a:ext cx="453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Hard to remember assigned homework 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 Sense of unease when checking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A0079-B9C7-4532-079B-E21419A1FC6E}"/>
              </a:ext>
            </a:extLst>
          </p:cNvPr>
          <p:cNvSpPr txBox="1"/>
          <p:nvPr/>
        </p:nvSpPr>
        <p:spPr>
          <a:xfrm>
            <a:off x="2934616" y="4929145"/>
            <a:ext cx="5762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Managing Multiple Excel Files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Class schedule, curriculum, progress, tuition fee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5D3EF-5742-E6B6-17D0-4A452A0D8291}"/>
              </a:ext>
            </a:extLst>
          </p:cNvPr>
          <p:cNvSpPr txBox="1"/>
          <p:nvPr/>
        </p:nvSpPr>
        <p:spPr>
          <a:xfrm>
            <a:off x="3545921" y="3233041"/>
            <a:ext cx="4539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Constraints of supplements</a:t>
            </a: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Especially with school exams </a:t>
            </a: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Have to prepare all by myself</a:t>
            </a:r>
          </a:p>
        </p:txBody>
      </p:sp>
    </p:spTree>
    <p:extLst>
      <p:ext uri="{BB962C8B-B14F-4D97-AF65-F5344CB8AC3E}">
        <p14:creationId xmlns:p14="http://schemas.microsoft.com/office/powerpoint/2010/main" val="300761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65178-6301-CCE5-3FE7-CE7B5B062C92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C2B87-3250-D077-0607-C86F9B936D9B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6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78A8-292B-1057-9BAE-F6F3BB381F91}"/>
              </a:ext>
            </a:extLst>
          </p:cNvPr>
          <p:cNvSpPr txBox="1"/>
          <p:nvPr/>
        </p:nvSpPr>
        <p:spPr>
          <a:xfrm>
            <a:off x="1074820" y="598400"/>
            <a:ext cx="3772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Survey _ </a:t>
            </a:r>
            <a:r>
              <a:rPr lang="en-US" altLang="ko-KR" sz="25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</a:t>
            </a:r>
            <a:endParaRPr lang="ko-KR" altLang="en-US" sz="25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99551-F814-2598-6CD4-C9A1AB60D917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B4B30C-D651-0D72-44C3-01AA45C3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CB7A3A4-D834-0054-2488-FDA498365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919399"/>
              </p:ext>
            </p:extLst>
          </p:nvPr>
        </p:nvGraphicFramePr>
        <p:xfrm>
          <a:off x="530382" y="1943480"/>
          <a:ext cx="5470880" cy="387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DAB4CCC-2C95-94EB-777D-DEEF6043E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034382"/>
              </p:ext>
            </p:extLst>
          </p:nvPr>
        </p:nvGraphicFramePr>
        <p:xfrm>
          <a:off x="6096000" y="1943480"/>
          <a:ext cx="5470880" cy="387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0288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20BA1-76FC-DC0B-2E59-9AD5B24A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DEB19E-7F67-CC5F-0436-00AE04B19E69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437EF-977A-2F84-B4DF-B78ED3FCBAB3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6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EB349-8E63-AF8D-0A47-A888745D57C0}"/>
              </a:ext>
            </a:extLst>
          </p:cNvPr>
          <p:cNvSpPr txBox="1"/>
          <p:nvPr/>
        </p:nvSpPr>
        <p:spPr>
          <a:xfrm>
            <a:off x="1074820" y="598400"/>
            <a:ext cx="641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Survey _ </a:t>
            </a:r>
            <a:r>
              <a:rPr lang="en-US" altLang="ko-KR" sz="25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expected features?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904CE9-BDAD-E198-7344-708EECAB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DB3019-A96B-8CBD-3625-0FB4D3FAAE06}"/>
              </a:ext>
            </a:extLst>
          </p:cNvPr>
          <p:cNvSpPr txBox="1"/>
          <p:nvPr/>
        </p:nvSpPr>
        <p:spPr>
          <a:xfrm>
            <a:off x="1075758" y="2823151"/>
            <a:ext cx="45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Shared Calendar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with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 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BF2EF-6042-656B-0449-8C4E282C031A}"/>
              </a:ext>
            </a:extLst>
          </p:cNvPr>
          <p:cNvSpPr txBox="1"/>
          <p:nvPr/>
        </p:nvSpPr>
        <p:spPr>
          <a:xfrm>
            <a:off x="934118" y="3635801"/>
            <a:ext cx="505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Detailed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grade management</a:t>
            </a:r>
          </a:p>
          <a:p>
            <a:pPr algn="ctr"/>
            <a:r>
              <a:rPr lang="en-US" altLang="ko-KR" dirty="0">
                <a:solidFill>
                  <a:srgbClr val="B2AA9F"/>
                </a:solidFill>
                <a:latin typeface="+mn-ea"/>
              </a:rPr>
              <a:t>(average? Improvement based on problem types?)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19C2D-B4BE-5EF0-68D2-96590E362002}"/>
              </a:ext>
            </a:extLst>
          </p:cNvPr>
          <p:cNvSpPr txBox="1"/>
          <p:nvPr/>
        </p:nvSpPr>
        <p:spPr>
          <a:xfrm>
            <a:off x="880469" y="4837151"/>
            <a:ext cx="505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(AI)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Mapping personal Problems &amp; solutions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 self-analysis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D4DE4-A163-5F0A-861E-4B5A004EF01B}"/>
              </a:ext>
            </a:extLst>
          </p:cNvPr>
          <p:cNvSpPr txBox="1"/>
          <p:nvPr/>
        </p:nvSpPr>
        <p:spPr>
          <a:xfrm>
            <a:off x="1192050" y="1920112"/>
            <a:ext cx="4539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Easy looking 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C8C5A-1DF9-61AB-5D19-26D3CB7331FA}"/>
              </a:ext>
            </a:extLst>
          </p:cNvPr>
          <p:cNvSpPr txBox="1"/>
          <p:nvPr/>
        </p:nvSpPr>
        <p:spPr>
          <a:xfrm>
            <a:off x="6236676" y="2754989"/>
            <a:ext cx="453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Point Penalty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(just like a game)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if you don’t do your homework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23B1A-ACDC-A302-F04C-EC8C139179CF}"/>
              </a:ext>
            </a:extLst>
          </p:cNvPr>
          <p:cNvSpPr txBox="1"/>
          <p:nvPr/>
        </p:nvSpPr>
        <p:spPr>
          <a:xfrm>
            <a:off x="6236675" y="3844638"/>
            <a:ext cx="45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Self-assessment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 weak points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B5211-E44D-51E0-C8F2-6DC6C7A451E2}"/>
              </a:ext>
            </a:extLst>
          </p:cNvPr>
          <p:cNvSpPr txBox="1"/>
          <p:nvPr/>
        </p:nvSpPr>
        <p:spPr>
          <a:xfrm>
            <a:off x="6236675" y="4862477"/>
            <a:ext cx="45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Progress Report – for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parent counseling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5784F-2D49-EE33-FC9C-234BF2CB98A4}"/>
              </a:ext>
            </a:extLst>
          </p:cNvPr>
          <p:cNvSpPr txBox="1"/>
          <p:nvPr/>
        </p:nvSpPr>
        <p:spPr>
          <a:xfrm>
            <a:off x="6213230" y="1976769"/>
            <a:ext cx="4539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Progress Report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108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18EA8-D1EA-02B7-4DC4-D81053BD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C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51064D-1AE7-592A-FB6A-AB944852EB65}"/>
              </a:ext>
            </a:extLst>
          </p:cNvPr>
          <p:cNvCxnSpPr>
            <a:cxnSpLocks/>
          </p:cNvCxnSpPr>
          <p:nvPr/>
        </p:nvCxnSpPr>
        <p:spPr>
          <a:xfrm>
            <a:off x="-233265" y="1016635"/>
            <a:ext cx="124905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A392BC-DC29-9D9B-8C8A-263CAAC7E9FF}"/>
              </a:ext>
            </a:extLst>
          </p:cNvPr>
          <p:cNvSpPr txBox="1"/>
          <p:nvPr/>
        </p:nvSpPr>
        <p:spPr>
          <a:xfrm>
            <a:off x="1519563" y="122814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4F3D9-4CC1-4CBD-4169-A8DF5846D30F}"/>
              </a:ext>
            </a:extLst>
          </p:cNvPr>
          <p:cNvSpPr txBox="1"/>
          <p:nvPr/>
        </p:nvSpPr>
        <p:spPr>
          <a:xfrm>
            <a:off x="2221054" y="1277843"/>
            <a:ext cx="34558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Final Proposal Feedback</a:t>
            </a:r>
            <a:endParaRPr lang="ko-KR" altLang="en-US" sz="2500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2EFA4-348F-C230-FDA0-1CF77E57AA1B}"/>
              </a:ext>
            </a:extLst>
          </p:cNvPr>
          <p:cNvSpPr txBox="1"/>
          <p:nvPr/>
        </p:nvSpPr>
        <p:spPr>
          <a:xfrm>
            <a:off x="1493915" y="204417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1646A-102B-29D1-309B-DB6B4ECC8D55}"/>
              </a:ext>
            </a:extLst>
          </p:cNvPr>
          <p:cNvSpPr txBox="1"/>
          <p:nvPr/>
        </p:nvSpPr>
        <p:spPr>
          <a:xfrm>
            <a:off x="2226315" y="3023118"/>
            <a:ext cx="16962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300" dirty="0">
                <a:solidFill>
                  <a:schemeClr val="bg1"/>
                </a:solidFill>
                <a:latin typeface="+mn-ea"/>
              </a:rPr>
              <a:t>Schedule</a:t>
            </a:r>
            <a:endParaRPr lang="ko-KR" altLang="en-US" sz="2500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FD0C6-50DC-B56C-60B6-D650759C7F37}"/>
              </a:ext>
            </a:extLst>
          </p:cNvPr>
          <p:cNvSpPr txBox="1"/>
          <p:nvPr/>
        </p:nvSpPr>
        <p:spPr>
          <a:xfrm>
            <a:off x="1489106" y="2936895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CAED3-98E9-B522-48FA-296E17D2A7C1}"/>
              </a:ext>
            </a:extLst>
          </p:cNvPr>
          <p:cNvSpPr txBox="1"/>
          <p:nvPr/>
        </p:nvSpPr>
        <p:spPr>
          <a:xfrm>
            <a:off x="2221054" y="3906557"/>
            <a:ext cx="10815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600" dirty="0">
                <a:solidFill>
                  <a:schemeClr val="bg1"/>
                </a:solidFill>
                <a:latin typeface="+mn-ea"/>
              </a:rPr>
              <a:t>Role</a:t>
            </a:r>
            <a:endParaRPr lang="ko-KR" altLang="en-US" sz="2500" b="1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C8195-8F3D-D6C3-5D85-2225FCAEE221}"/>
              </a:ext>
            </a:extLst>
          </p:cNvPr>
          <p:cNvSpPr txBox="1"/>
          <p:nvPr/>
        </p:nvSpPr>
        <p:spPr>
          <a:xfrm>
            <a:off x="1485900" y="390655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D340E-55B3-CB33-5154-DBD5F1E86EB1}"/>
              </a:ext>
            </a:extLst>
          </p:cNvPr>
          <p:cNvSpPr txBox="1"/>
          <p:nvPr/>
        </p:nvSpPr>
        <p:spPr>
          <a:xfrm>
            <a:off x="2221054" y="2084422"/>
            <a:ext cx="38220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300" dirty="0">
                <a:solidFill>
                  <a:schemeClr val="bg1"/>
                </a:solidFill>
                <a:latin typeface="+mn-ea"/>
              </a:rPr>
              <a:t>Technical 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E0DA5-F8E2-1D65-B8D0-E3ABE06BD42D}"/>
              </a:ext>
            </a:extLst>
          </p:cNvPr>
          <p:cNvSpPr txBox="1"/>
          <p:nvPr/>
        </p:nvSpPr>
        <p:spPr>
          <a:xfrm>
            <a:off x="42816" y="322500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Table of contents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CEDAE-B732-EEA9-6FFE-FF5D59DB8EDD}"/>
              </a:ext>
            </a:extLst>
          </p:cNvPr>
          <p:cNvSpPr txBox="1"/>
          <p:nvPr/>
        </p:nvSpPr>
        <p:spPr>
          <a:xfrm>
            <a:off x="1512350" y="4876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7F0F16-1CC7-8FE9-F9E3-D5B6E636DCAA}"/>
              </a:ext>
            </a:extLst>
          </p:cNvPr>
          <p:cNvSpPr txBox="1"/>
          <p:nvPr/>
        </p:nvSpPr>
        <p:spPr>
          <a:xfrm>
            <a:off x="2221054" y="4957926"/>
            <a:ext cx="14616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User flow</a:t>
            </a:r>
            <a:endParaRPr lang="ko-KR" altLang="en-US" sz="2500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F7FA1B-E6FD-E34F-95A4-F79CD19857AA}"/>
              </a:ext>
            </a:extLst>
          </p:cNvPr>
          <p:cNvSpPr txBox="1"/>
          <p:nvPr/>
        </p:nvSpPr>
        <p:spPr>
          <a:xfrm>
            <a:off x="1512350" y="57644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6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DE5E7-8B3C-4471-4C26-7D13D487EA8D}"/>
              </a:ext>
            </a:extLst>
          </p:cNvPr>
          <p:cNvSpPr txBox="1"/>
          <p:nvPr/>
        </p:nvSpPr>
        <p:spPr>
          <a:xfrm>
            <a:off x="2221054" y="5841365"/>
            <a:ext cx="10856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Survey</a:t>
            </a:r>
            <a:endParaRPr lang="ko-KR" altLang="en-US" sz="2500" b="1" spc="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E044A-32EF-1A4A-4E0C-CD738131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4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AEFC01-F974-BFA7-1CA2-93738CD3C642}"/>
              </a:ext>
            </a:extLst>
          </p:cNvPr>
          <p:cNvSpPr/>
          <p:nvPr/>
        </p:nvSpPr>
        <p:spPr>
          <a:xfrm>
            <a:off x="5264744" y="5169624"/>
            <a:ext cx="6174782" cy="1452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/>
            </a:pPr>
            <a:r>
              <a:rPr lang="en-US" altLang="ko-KR" sz="2000" b="1" dirty="0"/>
              <a:t>Yes, that’s correct.</a:t>
            </a:r>
          </a:p>
          <a:p>
            <a:pPr algn="ctr"/>
            <a:r>
              <a:rPr lang="en-US" altLang="ko-KR" sz="2000" b="1" dirty="0"/>
              <a:t> Only focuses on the lesson process. 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42DE14-0D83-7A10-60FD-92552AB769CB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7EF4F-77B2-1DD5-2013-EF14F33209D2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1DD99-0190-53F2-35DC-EA7A6542C472}"/>
              </a:ext>
            </a:extLst>
          </p:cNvPr>
          <p:cNvSpPr txBox="1"/>
          <p:nvPr/>
        </p:nvSpPr>
        <p:spPr>
          <a:xfrm>
            <a:off x="1074820" y="598400"/>
            <a:ext cx="5179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</a:rPr>
              <a:t>Final Proposal Feedback</a:t>
            </a:r>
            <a:endParaRPr lang="ko-KR" altLang="en-US" sz="4000" b="1" spc="300" dirty="0">
              <a:solidFill>
                <a:srgbClr val="59595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5AFC4B-F29A-AFD0-871A-71BC77A6F351}"/>
              </a:ext>
            </a:extLst>
          </p:cNvPr>
          <p:cNvSpPr/>
          <p:nvPr/>
        </p:nvSpPr>
        <p:spPr>
          <a:xfrm>
            <a:off x="5264744" y="1633339"/>
            <a:ext cx="6174781" cy="144076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/>
            </a:pPr>
            <a:r>
              <a:rPr lang="en-US" altLang="ko-KR" sz="2000" b="1" dirty="0"/>
              <a:t>The fact that teachers, students, and parents can </a:t>
            </a:r>
          </a:p>
          <a:p>
            <a:pPr algn="ctr"/>
            <a:r>
              <a:rPr lang="en-US" altLang="ko-KR" sz="2000" b="1" dirty="0"/>
              <a:t>all receive appropriate features.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BBB2C1-B016-EDB1-57C2-980CCF0014DF}"/>
              </a:ext>
            </a:extLst>
          </p:cNvPr>
          <p:cNvSpPr/>
          <p:nvPr/>
        </p:nvSpPr>
        <p:spPr>
          <a:xfrm>
            <a:off x="5264744" y="3409371"/>
            <a:ext cx="6174781" cy="1440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A. Yes, that’s correct.</a:t>
            </a:r>
          </a:p>
          <a:p>
            <a:pPr algn="ctr"/>
            <a:r>
              <a:rPr lang="en-US" altLang="ko-KR" sz="2000" b="1" dirty="0"/>
              <a:t> However, this is a competency expected of teachers,</a:t>
            </a:r>
          </a:p>
          <a:p>
            <a:pPr algn="ctr"/>
            <a:r>
              <a:rPr lang="en-US" altLang="ko-KR" sz="2000" b="1" dirty="0"/>
              <a:t> So it is not considered an additional burden.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E72F9-35EA-E541-A735-546DF6787F0B}"/>
              </a:ext>
            </a:extLst>
          </p:cNvPr>
          <p:cNvSpPr txBox="1"/>
          <p:nvPr/>
        </p:nvSpPr>
        <p:spPr>
          <a:xfrm>
            <a:off x="835935" y="2035717"/>
            <a:ext cx="362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Q. What is the biggest advantage of  </a:t>
            </a:r>
          </a:p>
          <a:p>
            <a:pPr algn="ctr"/>
            <a:r>
              <a:rPr lang="en-US" altLang="ko-KR" dirty="0"/>
              <a:t>this platform compared to others?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335CC-9BCD-B87C-C0BB-462D382AC010}"/>
              </a:ext>
            </a:extLst>
          </p:cNvPr>
          <p:cNvSpPr txBox="1"/>
          <p:nvPr/>
        </p:nvSpPr>
        <p:spPr>
          <a:xfrm>
            <a:off x="546755" y="3746387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Q. Is it correct that the teacher has to input all assignment reports or exam scores?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F2E78-F59E-B168-3F20-3FE937DD7C11}"/>
              </a:ext>
            </a:extLst>
          </p:cNvPr>
          <p:cNvSpPr txBox="1"/>
          <p:nvPr/>
        </p:nvSpPr>
        <p:spPr>
          <a:xfrm>
            <a:off x="673767" y="5416782"/>
            <a:ext cx="412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Q. Is it correct that there is no function</a:t>
            </a:r>
          </a:p>
          <a:p>
            <a:pPr algn="ctr"/>
            <a:r>
              <a:rPr lang="en-US" altLang="ko-KR" dirty="0"/>
              <a:t> for matching tutors and students?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B941DE-2B4D-8C2D-5965-88CA4DF14CF3}"/>
              </a:ext>
            </a:extLst>
          </p:cNvPr>
          <p:cNvCxnSpPr>
            <a:cxnSpLocks/>
          </p:cNvCxnSpPr>
          <p:nvPr/>
        </p:nvCxnSpPr>
        <p:spPr>
          <a:xfrm>
            <a:off x="546755" y="3249890"/>
            <a:ext cx="108927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137470-ACB4-63C4-EEA0-51C0AA134DC3}"/>
              </a:ext>
            </a:extLst>
          </p:cNvPr>
          <p:cNvCxnSpPr>
            <a:cxnSpLocks/>
          </p:cNvCxnSpPr>
          <p:nvPr/>
        </p:nvCxnSpPr>
        <p:spPr>
          <a:xfrm>
            <a:off x="546755" y="5058803"/>
            <a:ext cx="108927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4CE344B-D429-D272-F654-CE095D3C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4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75B00-A0F8-7CD3-C059-BE509577BC7A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79799-4917-FDA3-A965-680E2DF9357E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8774E-0866-E580-6373-E0FD7D9CE737}"/>
              </a:ext>
            </a:extLst>
          </p:cNvPr>
          <p:cNvSpPr txBox="1"/>
          <p:nvPr/>
        </p:nvSpPr>
        <p:spPr>
          <a:xfrm>
            <a:off x="1074820" y="598400"/>
            <a:ext cx="5295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</a:rPr>
              <a:t>Final Proposal Feedback</a:t>
            </a:r>
            <a:endParaRPr lang="ko-KR" altLang="en-US" sz="4000" b="1" spc="300" dirty="0">
              <a:solidFill>
                <a:srgbClr val="5959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3BAFD-035C-DB93-19FF-450946111760}"/>
              </a:ext>
            </a:extLst>
          </p:cNvPr>
          <p:cNvSpPr/>
          <p:nvPr/>
        </p:nvSpPr>
        <p:spPr>
          <a:xfrm>
            <a:off x="4920904" y="4438844"/>
            <a:ext cx="6518622" cy="2028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A. Yes, the features differ based on the user roles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69812-3F3C-4454-5A9C-ABFE6AA4A4A1}"/>
              </a:ext>
            </a:extLst>
          </p:cNvPr>
          <p:cNvSpPr txBox="1"/>
          <p:nvPr/>
        </p:nvSpPr>
        <p:spPr>
          <a:xfrm>
            <a:off x="480765" y="4801900"/>
            <a:ext cx="433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Q. Do users choose their roles when creating an account? </a:t>
            </a:r>
          </a:p>
          <a:p>
            <a:pPr algn="ctr"/>
            <a:r>
              <a:rPr lang="en-US" altLang="ko-KR" dirty="0"/>
              <a:t>If so, are there differences in functions or permissions by role?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B2CFC19-F40F-8AAE-437F-B0A3DBBD0665}"/>
              </a:ext>
            </a:extLst>
          </p:cNvPr>
          <p:cNvCxnSpPr>
            <a:cxnSpLocks/>
          </p:cNvCxnSpPr>
          <p:nvPr/>
        </p:nvCxnSpPr>
        <p:spPr>
          <a:xfrm>
            <a:off x="584573" y="4116426"/>
            <a:ext cx="108549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01013D-583C-506D-10B5-38C061DEA716}"/>
              </a:ext>
            </a:extLst>
          </p:cNvPr>
          <p:cNvSpPr txBox="1"/>
          <p:nvPr/>
        </p:nvSpPr>
        <p:spPr>
          <a:xfrm>
            <a:off x="584573" y="2009380"/>
            <a:ext cx="412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Q. Is there a feedback function? (Feedback: summary of today's class, class announcements, etc.)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90707A-4B6B-8080-D6F4-DE064C7206ED}"/>
              </a:ext>
            </a:extLst>
          </p:cNvPr>
          <p:cNvSpPr/>
          <p:nvPr/>
        </p:nvSpPr>
        <p:spPr>
          <a:xfrm>
            <a:off x="4920904" y="1765379"/>
            <a:ext cx="6518622" cy="202863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/>
            </a:pPr>
            <a:r>
              <a:rPr lang="en-US" altLang="ko-KR" sz="2000" b="1" dirty="0"/>
              <a:t>Yes, there is. However, real-time communication</a:t>
            </a:r>
          </a:p>
          <a:p>
            <a:pPr algn="ctr"/>
            <a:r>
              <a:rPr lang="en-US" altLang="ko-KR" sz="2000" b="1" dirty="0"/>
              <a:t> like </a:t>
            </a:r>
            <a:r>
              <a:rPr lang="en-US" altLang="ko-KR" sz="2000" b="1" dirty="0" err="1"/>
              <a:t>KakaoTalk</a:t>
            </a:r>
            <a:r>
              <a:rPr lang="en-US" altLang="ko-KR" sz="2000" b="1" dirty="0"/>
              <a:t> is not supported, but feedback for records, such as summaries of today's class or announcements, will be documented.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92612-5090-1249-9550-E2477CB6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3D8E81-CE59-21EA-3972-815DB03829D7}"/>
              </a:ext>
            </a:extLst>
          </p:cNvPr>
          <p:cNvSpPr/>
          <p:nvPr/>
        </p:nvSpPr>
        <p:spPr>
          <a:xfrm>
            <a:off x="5379044" y="1772770"/>
            <a:ext cx="6174782" cy="2038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/>
            </a:pPr>
            <a:r>
              <a:rPr lang="en-US" altLang="ko-KR" sz="2000" b="1" dirty="0"/>
              <a:t>Parental involvement is not mandatory. </a:t>
            </a:r>
          </a:p>
          <a:p>
            <a:pPr algn="ctr"/>
            <a:r>
              <a:rPr lang="en-US" altLang="ko-KR" sz="2000" b="1" dirty="0"/>
              <a:t>The platform is designed for convenience, allowing free participation.</a:t>
            </a:r>
          </a:p>
          <a:p>
            <a:pPr algn="ctr"/>
            <a:r>
              <a:rPr lang="en-US" altLang="ko-KR" sz="2000" b="1" dirty="0"/>
              <a:t> However, for elementary, middle, and high school students, teachers may recommend parental participation based on their discretion.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0C660E-375C-9AF3-20A3-60F7F7F5DFDF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B23FF-5385-58F2-372C-95913B29636D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62AAB-8DDA-C007-BC8C-338A6990B1E2}"/>
              </a:ext>
            </a:extLst>
          </p:cNvPr>
          <p:cNvSpPr txBox="1"/>
          <p:nvPr/>
        </p:nvSpPr>
        <p:spPr>
          <a:xfrm>
            <a:off x="1074820" y="598400"/>
            <a:ext cx="5295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</a:rPr>
              <a:t>Final Proposal Feedback</a:t>
            </a:r>
            <a:endParaRPr lang="ko-KR" altLang="en-US" sz="4000" b="1" spc="300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7C659-0249-C68B-CBDB-9BE08D1D32DE}"/>
              </a:ext>
            </a:extLst>
          </p:cNvPr>
          <p:cNvSpPr txBox="1"/>
          <p:nvPr/>
        </p:nvSpPr>
        <p:spPr>
          <a:xfrm>
            <a:off x="595065" y="2078958"/>
            <a:ext cx="4539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Q. If parental involvement is necessary, what about adult students</a:t>
            </a:r>
          </a:p>
          <a:p>
            <a:pPr algn="ctr"/>
            <a:r>
              <a:rPr lang="en-US" altLang="ko-KR" dirty="0"/>
              <a:t> (for exam preparation or other certifications)?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8F027-BAA1-A0B9-A886-AFBA1124AA72}"/>
              </a:ext>
            </a:extLst>
          </p:cNvPr>
          <p:cNvSpPr txBox="1"/>
          <p:nvPr/>
        </p:nvSpPr>
        <p:spPr>
          <a:xfrm>
            <a:off x="884002" y="3088921"/>
            <a:ext cx="425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 What if a parent cannot participate?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B4C53E-ED0B-2093-514E-828E309BE2D6}"/>
              </a:ext>
            </a:extLst>
          </p:cNvPr>
          <p:cNvSpPr/>
          <p:nvPr/>
        </p:nvSpPr>
        <p:spPr>
          <a:xfrm>
            <a:off x="5379044" y="4604428"/>
            <a:ext cx="6174782" cy="2028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A. Thank you for the great suggestion!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833F7-7FC1-F33E-C81C-A8B558590EEE}"/>
              </a:ext>
            </a:extLst>
          </p:cNvPr>
          <p:cNvSpPr txBox="1"/>
          <p:nvPr/>
        </p:nvSpPr>
        <p:spPr>
          <a:xfrm>
            <a:off x="595065" y="4726862"/>
            <a:ext cx="433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Q. It might also be good to consider cases where a student takes multiple tutoring classes, not just the situation where a teacher manages several students.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5DC98F-3D2D-4289-47C0-0AD3E75F2E91}"/>
              </a:ext>
            </a:extLst>
          </p:cNvPr>
          <p:cNvCxnSpPr>
            <a:cxnSpLocks/>
          </p:cNvCxnSpPr>
          <p:nvPr/>
        </p:nvCxnSpPr>
        <p:spPr>
          <a:xfrm>
            <a:off x="698873" y="4231189"/>
            <a:ext cx="108549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1BC0D19-61C4-0A27-2AF1-91509BF7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8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0925D-1A16-3A4C-1C40-8E0F7879699D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2E259-BF7B-3C8A-0709-7B04CE3657D8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8C893-225F-57FF-4531-961732CAB325}"/>
              </a:ext>
            </a:extLst>
          </p:cNvPr>
          <p:cNvSpPr txBox="1"/>
          <p:nvPr/>
        </p:nvSpPr>
        <p:spPr>
          <a:xfrm>
            <a:off x="1074820" y="598400"/>
            <a:ext cx="5699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Background 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6BA48-DB96-EC7A-5C79-9660CCCE6A6B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Picture 2" descr="Docker] 컨테이너 오케스트레이션">
            <a:extLst>
              <a:ext uri="{FF2B5EF4-FFF2-40B4-BE49-F238E27FC236}">
                <a16:creationId xmlns:a16="http://schemas.microsoft.com/office/drawing/2014/main" id="{F6ECA0D7-DB83-A622-64AC-FB143AC9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2" y="3244132"/>
            <a:ext cx="3462596" cy="19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ySQL 강좌 : 제 1강 - 소개 및 설치 - YUN DAE HEE">
            <a:extLst>
              <a:ext uri="{FF2B5EF4-FFF2-40B4-BE49-F238E27FC236}">
                <a16:creationId xmlns:a16="http://schemas.microsoft.com/office/drawing/2014/main" id="{3D47B273-03D1-537A-E86F-F4F2FC79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78" y="2958592"/>
            <a:ext cx="3490222" cy="232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D22A63-F4EA-FD13-1DF2-9A0549C2F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  <p:pic>
        <p:nvPicPr>
          <p:cNvPr id="4" name="그림 3" descr="그래픽, 그래픽 디자인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CCA5BA76-1A6F-8BA2-834E-555DD1E923D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" r="60951"/>
          <a:stretch/>
        </p:blipFill>
        <p:spPr>
          <a:xfrm>
            <a:off x="8906336" y="2521029"/>
            <a:ext cx="2071965" cy="2477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1AB99-5790-2E33-156D-D584335D9EE6}"/>
              </a:ext>
            </a:extLst>
          </p:cNvPr>
          <p:cNvSpPr txBox="1"/>
          <p:nvPr/>
        </p:nvSpPr>
        <p:spPr>
          <a:xfrm>
            <a:off x="2142099" y="5285408"/>
            <a:ext cx="8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Docker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4D428-39B2-68C2-4D54-777F7B155234}"/>
              </a:ext>
            </a:extLst>
          </p:cNvPr>
          <p:cNvSpPr txBox="1"/>
          <p:nvPr/>
        </p:nvSpPr>
        <p:spPr>
          <a:xfrm>
            <a:off x="9624520" y="528540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Figma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41795-9F8E-15E4-9598-E97E49A96DD1}"/>
              </a:ext>
            </a:extLst>
          </p:cNvPr>
          <p:cNvSpPr txBox="1"/>
          <p:nvPr/>
        </p:nvSpPr>
        <p:spPr>
          <a:xfrm>
            <a:off x="6093644" y="528540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72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E58DF-1B99-554A-8C25-4A2DCEB9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CB2D2C-68AD-8520-CE0F-5A4C80715EFC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C2E41-ACA7-916C-4798-20C52ABCC1B2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14E19-ED17-4349-E22C-2BBF2B36E7E7}"/>
              </a:ext>
            </a:extLst>
          </p:cNvPr>
          <p:cNvSpPr txBox="1"/>
          <p:nvPr/>
        </p:nvSpPr>
        <p:spPr>
          <a:xfrm>
            <a:off x="1074820" y="598400"/>
            <a:ext cx="5699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Background 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BF826A-4914-26B4-89AF-574946CC05F0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11C232-FB59-E7B6-0707-A2FA8005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  <p:pic>
        <p:nvPicPr>
          <p:cNvPr id="3" name="그림 2" descr="폰트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061EEE42-8EEC-3DC6-6BB6-55D4734BD5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3516" y="2668265"/>
            <a:ext cx="1920722" cy="1919640"/>
          </a:xfrm>
          <a:prstGeom prst="rect">
            <a:avLst/>
          </a:prstGeom>
        </p:spPr>
      </p:pic>
      <p:pic>
        <p:nvPicPr>
          <p:cNvPr id="5" name="그림 4" descr="그래픽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E5D86F27-2CDD-BFF7-88B0-DDF59887274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2666443"/>
            <a:ext cx="1980671" cy="1980671"/>
          </a:xfrm>
          <a:prstGeom prst="rect">
            <a:avLst/>
          </a:prstGeom>
        </p:spPr>
      </p:pic>
      <p:pic>
        <p:nvPicPr>
          <p:cNvPr id="6" name="그림 5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4DFBC06E-F9E8-0D49-79AA-A256DB70AD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9" y="2607234"/>
            <a:ext cx="2193130" cy="1980671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6481F5E-F28E-FC8A-213C-7CDBB5FA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30" y="2666443"/>
            <a:ext cx="1688773" cy="168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C6457D-84F9-9275-5707-136A5FB9E4BA}"/>
              </a:ext>
            </a:extLst>
          </p:cNvPr>
          <p:cNvSpPr txBox="1"/>
          <p:nvPr/>
        </p:nvSpPr>
        <p:spPr>
          <a:xfrm>
            <a:off x="1500769" y="5285408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971D1-0D4D-874C-7F6F-2E44D653D454}"/>
              </a:ext>
            </a:extLst>
          </p:cNvPr>
          <p:cNvSpPr txBox="1"/>
          <p:nvPr/>
        </p:nvSpPr>
        <p:spPr>
          <a:xfrm>
            <a:off x="10350158" y="52854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BA75C-81F5-7200-2D39-F7C4D21E2870}"/>
              </a:ext>
            </a:extLst>
          </p:cNvPr>
          <p:cNvSpPr txBox="1"/>
          <p:nvPr/>
        </p:nvSpPr>
        <p:spPr>
          <a:xfrm>
            <a:off x="6925845" y="528540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9AB5E-A909-2BBE-2019-D3BD9DEAD602}"/>
              </a:ext>
            </a:extLst>
          </p:cNvPr>
          <p:cNvSpPr txBox="1"/>
          <p:nvPr/>
        </p:nvSpPr>
        <p:spPr>
          <a:xfrm>
            <a:off x="3924767" y="5267136"/>
            <a:ext cx="85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Django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325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FE7C00-3D95-8B89-AC53-8847D2642051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1F69E-26D8-D4CD-14E6-23C2A3F8125D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B94D-CAA1-7BA4-15A7-163162C04603}"/>
              </a:ext>
            </a:extLst>
          </p:cNvPr>
          <p:cNvSpPr txBox="1"/>
          <p:nvPr/>
        </p:nvSpPr>
        <p:spPr>
          <a:xfrm>
            <a:off x="1074820" y="598400"/>
            <a:ext cx="241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0D106C-18FA-F21B-7F34-29BD3309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" t="4591" b="-1"/>
          <a:stretch/>
        </p:blipFill>
        <p:spPr>
          <a:xfrm>
            <a:off x="46653" y="2825978"/>
            <a:ext cx="12145347" cy="142949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001B2DF-4768-7A7A-A699-839EBACE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E23745-08E9-6597-3321-9E756924B0DE}"/>
              </a:ext>
            </a:extLst>
          </p:cNvPr>
          <p:cNvSpPr>
            <a:spLocks/>
          </p:cNvSpPr>
          <p:nvPr/>
        </p:nvSpPr>
        <p:spPr>
          <a:xfrm>
            <a:off x="425686" y="2059523"/>
            <a:ext cx="5410984" cy="2053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2DE18-EBDA-3668-A4AC-7A16552042BD}"/>
              </a:ext>
            </a:extLst>
          </p:cNvPr>
          <p:cNvSpPr>
            <a:spLocks/>
          </p:cNvSpPr>
          <p:nvPr/>
        </p:nvSpPr>
        <p:spPr>
          <a:xfrm>
            <a:off x="420606" y="4429162"/>
            <a:ext cx="5415946" cy="2053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EB650-EB70-5F41-F13A-4E251F602A87}"/>
              </a:ext>
            </a:extLst>
          </p:cNvPr>
          <p:cNvSpPr>
            <a:spLocks/>
          </p:cNvSpPr>
          <p:nvPr/>
        </p:nvSpPr>
        <p:spPr>
          <a:xfrm>
            <a:off x="6243736" y="2059523"/>
            <a:ext cx="5410984" cy="2053888"/>
          </a:xfrm>
          <a:prstGeom prst="rect">
            <a:avLst/>
          </a:prstGeom>
          <a:solidFill>
            <a:srgbClr val="F5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24F920-0903-48B9-ADD5-0BFD02777922}"/>
              </a:ext>
            </a:extLst>
          </p:cNvPr>
          <p:cNvSpPr>
            <a:spLocks/>
          </p:cNvSpPr>
          <p:nvPr/>
        </p:nvSpPr>
        <p:spPr>
          <a:xfrm>
            <a:off x="6238656" y="4429162"/>
            <a:ext cx="5415946" cy="205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3EFAD9-8806-6E65-533E-5F9983DD15B0}"/>
              </a:ext>
            </a:extLst>
          </p:cNvPr>
          <p:cNvSpPr/>
          <p:nvPr/>
        </p:nvSpPr>
        <p:spPr>
          <a:xfrm>
            <a:off x="272715" y="0"/>
            <a:ext cx="802105" cy="13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977CA-2926-4375-AA8C-ED123A6F576B}"/>
              </a:ext>
            </a:extLst>
          </p:cNvPr>
          <p:cNvSpPr txBox="1"/>
          <p:nvPr/>
        </p:nvSpPr>
        <p:spPr>
          <a:xfrm>
            <a:off x="1074820" y="131917"/>
            <a:ext cx="9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CB125-A1D6-73A7-6F45-15A797B5FB18}"/>
              </a:ext>
            </a:extLst>
          </p:cNvPr>
          <p:cNvSpPr txBox="1"/>
          <p:nvPr/>
        </p:nvSpPr>
        <p:spPr>
          <a:xfrm>
            <a:off x="1074820" y="598400"/>
            <a:ext cx="1488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20E59-E699-768A-5965-B69656B47697}"/>
              </a:ext>
            </a:extLst>
          </p:cNvPr>
          <p:cNvSpPr txBox="1"/>
          <p:nvPr/>
        </p:nvSpPr>
        <p:spPr>
          <a:xfrm>
            <a:off x="6243618" y="2633082"/>
            <a:ext cx="541098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Survey Management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Slides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 Figma support</a:t>
            </a:r>
            <a:endParaRPr lang="ko-KR" altLang="en-US" sz="2000" b="1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AB184-7FB0-CE28-4389-BE19136FAF08}"/>
              </a:ext>
            </a:extLst>
          </p:cNvPr>
          <p:cNvSpPr txBox="1"/>
          <p:nvPr/>
        </p:nvSpPr>
        <p:spPr>
          <a:xfrm>
            <a:off x="1846925" y="2851888"/>
            <a:ext cx="234410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User flow</a:t>
            </a:r>
          </a:p>
          <a:p>
            <a:pPr algn="ctr" latinLnBrk="1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Figma support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88BAC-28B6-979E-7E63-E8D4EFC75E5B}"/>
              </a:ext>
            </a:extLst>
          </p:cNvPr>
          <p:cNvSpPr txBox="1"/>
          <p:nvPr/>
        </p:nvSpPr>
        <p:spPr>
          <a:xfrm>
            <a:off x="1111275" y="5149286"/>
            <a:ext cx="381540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Bi-Weekly(1) Composition</a:t>
            </a:r>
          </a:p>
          <a:p>
            <a:pPr algn="ctr" latinLnBrk="1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Development initial set-up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48544-F096-E881-5EEC-0F91C55246F3}"/>
              </a:ext>
            </a:extLst>
          </p:cNvPr>
          <p:cNvSpPr txBox="1"/>
          <p:nvPr/>
        </p:nvSpPr>
        <p:spPr>
          <a:xfrm>
            <a:off x="6472970" y="4985748"/>
            <a:ext cx="494730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Figma Management</a:t>
            </a:r>
          </a:p>
          <a:p>
            <a:pPr algn="ctr" latinLnBrk="1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Project Manager</a:t>
            </a:r>
          </a:p>
          <a:p>
            <a:pPr algn="ctr" latinLnBrk="1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Notion management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321322-7192-9D81-F4DB-1C83E581406A}"/>
              </a:ext>
            </a:extLst>
          </p:cNvPr>
          <p:cNvSpPr/>
          <p:nvPr/>
        </p:nvSpPr>
        <p:spPr>
          <a:xfrm>
            <a:off x="2112700" y="2169855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chemeClr val="tx1"/>
                </a:solidFill>
              </a:rPr>
              <a:t>Jaeyoon</a:t>
            </a:r>
            <a:r>
              <a:rPr lang="en-US" altLang="ko-KR" sz="1800" b="1" dirty="0">
                <a:solidFill>
                  <a:schemeClr val="tx1"/>
                </a:solidFill>
              </a:rPr>
              <a:t>-Jung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1B8281F-EC64-FBA9-AB63-1F923D542259}"/>
              </a:ext>
            </a:extLst>
          </p:cNvPr>
          <p:cNvSpPr/>
          <p:nvPr/>
        </p:nvSpPr>
        <p:spPr>
          <a:xfrm>
            <a:off x="2112700" y="4551569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chemeClr val="tx1"/>
                </a:solidFill>
              </a:rPr>
              <a:t>Seunghwan</a:t>
            </a:r>
            <a:r>
              <a:rPr lang="en-US" altLang="ko-KR" sz="1800" b="1" dirty="0">
                <a:solidFill>
                  <a:schemeClr val="tx1"/>
                </a:solidFill>
              </a:rPr>
              <a:t>-Lee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297450-5D23-AA57-CC16-1EDBEDFFD6D3}"/>
              </a:ext>
            </a:extLst>
          </p:cNvPr>
          <p:cNvSpPr/>
          <p:nvPr/>
        </p:nvSpPr>
        <p:spPr>
          <a:xfrm>
            <a:off x="7930747" y="4512534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chemeClr val="tx1"/>
                </a:solidFill>
              </a:rPr>
              <a:t>Chaeyeon</a:t>
            </a:r>
            <a:r>
              <a:rPr lang="en-US" altLang="ko-KR" sz="1800" b="1" dirty="0">
                <a:solidFill>
                  <a:schemeClr val="tx1"/>
                </a:solidFill>
              </a:rPr>
              <a:t>-Lee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983F85A-9342-57B1-52FA-D71B4007D9B3}"/>
              </a:ext>
            </a:extLst>
          </p:cNvPr>
          <p:cNvSpPr/>
          <p:nvPr/>
        </p:nvSpPr>
        <p:spPr>
          <a:xfrm>
            <a:off x="7930748" y="2146138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chemeClr val="tx1"/>
                </a:solidFill>
              </a:rPr>
              <a:t>Moonhee</a:t>
            </a:r>
            <a:r>
              <a:rPr lang="en-US" altLang="ko-KR" sz="1800" b="1" dirty="0">
                <a:solidFill>
                  <a:schemeClr val="tx1"/>
                </a:solidFill>
              </a:rPr>
              <a:t>-Park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357B9E-ED79-1476-64F5-7E1D8B4A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1" y="169951"/>
            <a:ext cx="951987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614</Words>
  <Application>Microsoft Office PowerPoint</Application>
  <PresentationFormat>와이드스크린</PresentationFormat>
  <Paragraphs>126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moonhee7092@gmail.com</cp:lastModifiedBy>
  <cp:revision>20</cp:revision>
  <dcterms:created xsi:type="dcterms:W3CDTF">2022-12-21T02:15:26Z</dcterms:created>
  <dcterms:modified xsi:type="dcterms:W3CDTF">2024-10-11T02:42:08Z</dcterms:modified>
</cp:coreProperties>
</file>