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5" r:id="rId7"/>
    <p:sldId id="284" r:id="rId8"/>
    <p:sldId id="281" r:id="rId9"/>
    <p:sldId id="261" r:id="rId10"/>
    <p:sldId id="270" r:id="rId11"/>
    <p:sldId id="269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1" autoAdjust="0"/>
    <p:restoredTop sz="94660"/>
  </p:normalViewPr>
  <p:slideViewPr>
    <p:cSldViewPr snapToGrid="0">
      <p:cViewPr>
        <p:scale>
          <a:sx n="75" d="100"/>
          <a:sy n="75" d="100"/>
        </p:scale>
        <p:origin x="11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824220" y="-4099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702246" y="34681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762351" y="4521518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70A9F0"/>
                </a:solidFill>
              </a:rPr>
              <a:t>TEAM_D </a:t>
            </a:r>
            <a:r>
              <a:rPr lang="ko-KR" altLang="en-US" sz="1600" b="1" kern="0" dirty="0">
                <a:solidFill>
                  <a:srgbClr val="70A9F0"/>
                </a:solidFill>
              </a:rPr>
              <a:t>이승환 </a:t>
            </a:r>
            <a:r>
              <a:rPr lang="ko-KR" altLang="en-US" sz="1600" b="1" kern="0" dirty="0" err="1">
                <a:solidFill>
                  <a:srgbClr val="70A9F0"/>
                </a:solidFill>
              </a:rPr>
              <a:t>이채연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ko-KR" altLang="en-US" sz="1600" b="1" kern="0" dirty="0" err="1">
                <a:solidFill>
                  <a:srgbClr val="70A9F0"/>
                </a:solidFill>
              </a:rPr>
              <a:t>박문희</a:t>
            </a:r>
            <a:r>
              <a:rPr lang="ko-KR" altLang="en-US" sz="1600" b="1" kern="0" dirty="0">
                <a:solidFill>
                  <a:srgbClr val="70A9F0"/>
                </a:solidFill>
              </a:rPr>
              <a:t> 정재윤</a:t>
            </a:r>
            <a:endParaRPr lang="en-US" altLang="ko-KR" sz="1600" b="1" kern="0" dirty="0">
              <a:solidFill>
                <a:srgbClr val="70A9F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FF5F0F-8CC1-9BF6-FA02-F83E8627C1D4}"/>
              </a:ext>
            </a:extLst>
          </p:cNvPr>
          <p:cNvSpPr/>
          <p:nvPr/>
        </p:nvSpPr>
        <p:spPr>
          <a:xfrm>
            <a:off x="1354247" y="2557644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</a:rPr>
              <a:t>ALL-IN-ONE Platform For Private Lesson</a:t>
            </a:r>
          </a:p>
        </p:txBody>
      </p:sp>
    </p:spTree>
    <p:extLst>
      <p:ext uri="{BB962C8B-B14F-4D97-AF65-F5344CB8AC3E}">
        <p14:creationId xmlns:p14="http://schemas.microsoft.com/office/powerpoint/2010/main" val="27752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8078" y="648900"/>
            <a:ext cx="29803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kern="0" dirty="0">
                <a:solidFill>
                  <a:srgbClr val="70A9F0"/>
                </a:solidFill>
              </a:rPr>
              <a:t>Planning with role assignment</a:t>
            </a:r>
            <a:endParaRPr lang="ko-KR" altLang="en-US" sz="1500" dirty="0">
              <a:solidFill>
                <a:srgbClr val="70A9F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77457"/>
              </p:ext>
            </p:extLst>
          </p:nvPr>
        </p:nvGraphicFramePr>
        <p:xfrm>
          <a:off x="932434" y="2187907"/>
          <a:ext cx="10327132" cy="28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783">
                  <a:extLst>
                    <a:ext uri="{9D8B030D-6E8A-4147-A177-3AD203B41FA5}">
                      <a16:colId xmlns:a16="http://schemas.microsoft.com/office/drawing/2014/main" val="362225697"/>
                    </a:ext>
                  </a:extLst>
                </a:gridCol>
              </a:tblGrid>
              <a:tr h="288473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58188" y="2363518"/>
            <a:ext cx="2001150" cy="145335"/>
            <a:chOff x="1000585" y="2320985"/>
            <a:chExt cx="2952000" cy="0"/>
          </a:xfrm>
        </p:grpSpPr>
        <p:cxnSp>
          <p:nvCxnSpPr>
            <p:cNvPr id="21" name="직선 연결선 20"/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32434" y="2803388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이승환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03577B-070F-F07D-C39A-CAD4CFADFE3F}"/>
              </a:ext>
            </a:extLst>
          </p:cNvPr>
          <p:cNvGrpSpPr/>
          <p:nvPr/>
        </p:nvGrpSpPr>
        <p:grpSpPr>
          <a:xfrm>
            <a:off x="3703325" y="2358403"/>
            <a:ext cx="2001150" cy="145335"/>
            <a:chOff x="1000585" y="2320985"/>
            <a:chExt cx="2952000" cy="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1A0ECFC-FD56-64B4-5658-059EC42C2980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E67DDFE-7F0F-C673-25A8-A6ECCA742365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C9E9957-ABA7-C57D-A777-37FD52A4ED52}"/>
              </a:ext>
            </a:extLst>
          </p:cNvPr>
          <p:cNvGrpSpPr/>
          <p:nvPr/>
        </p:nvGrpSpPr>
        <p:grpSpPr>
          <a:xfrm>
            <a:off x="6386736" y="2353835"/>
            <a:ext cx="2001150" cy="145335"/>
            <a:chOff x="1000585" y="2320985"/>
            <a:chExt cx="2952000" cy="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A54B319-9FDA-9336-8365-0906EB8737F9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1E9D8EF-FF5A-E6D3-2EA7-FB0B828FE6E4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025DCA-E35A-7DCD-9B74-B060611837E8}"/>
              </a:ext>
            </a:extLst>
          </p:cNvPr>
          <p:cNvGrpSpPr/>
          <p:nvPr/>
        </p:nvGrpSpPr>
        <p:grpSpPr>
          <a:xfrm>
            <a:off x="8913583" y="2356632"/>
            <a:ext cx="2001150" cy="145335"/>
            <a:chOff x="1000585" y="2320985"/>
            <a:chExt cx="2952000" cy="0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345A2A3-6F2B-39D8-41E7-5DD202CB2122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C7549C2-65F5-1778-F249-FC33AB966AE6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C983F0A-0C33-6844-870A-C76A77C18FA4}"/>
              </a:ext>
            </a:extLst>
          </p:cNvPr>
          <p:cNvSpPr txBox="1"/>
          <p:nvPr/>
        </p:nvSpPr>
        <p:spPr>
          <a:xfrm>
            <a:off x="3577571" y="2808350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정재윤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CF5C1-A0CA-463A-C383-F2B5FFD9DDE2}"/>
              </a:ext>
            </a:extLst>
          </p:cNvPr>
          <p:cNvSpPr txBox="1"/>
          <p:nvPr/>
        </p:nvSpPr>
        <p:spPr>
          <a:xfrm>
            <a:off x="6260981" y="2801511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이채연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CEB95-D14D-4714-FB3D-C126418ED5D3}"/>
              </a:ext>
            </a:extLst>
          </p:cNvPr>
          <p:cNvSpPr txBox="1"/>
          <p:nvPr/>
        </p:nvSpPr>
        <p:spPr>
          <a:xfrm>
            <a:off x="8906118" y="2806473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/>
              <a:t>박문희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D5343-8616-3929-FAFB-49C3B88F3DC0}"/>
              </a:ext>
            </a:extLst>
          </p:cNvPr>
          <p:cNvSpPr txBox="1"/>
          <p:nvPr/>
        </p:nvSpPr>
        <p:spPr>
          <a:xfrm>
            <a:off x="793750" y="4040777"/>
            <a:ext cx="2583246" cy="10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0A9F0"/>
                </a:solidFill>
              </a:rPr>
              <a:t>- Team Leader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0A9F0"/>
                </a:solidFill>
              </a:rPr>
              <a:t>- Backend Development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B181C-8326-26FB-9B23-12DA47C9BEFC}"/>
              </a:ext>
            </a:extLst>
          </p:cNvPr>
          <p:cNvSpPr txBox="1"/>
          <p:nvPr/>
        </p:nvSpPr>
        <p:spPr>
          <a:xfrm>
            <a:off x="932434" y="3223796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Seunghwan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-Lee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C763-B88D-5E86-9E79-FC0D5649B591}"/>
              </a:ext>
            </a:extLst>
          </p:cNvPr>
          <p:cNvSpPr txBox="1"/>
          <p:nvPr/>
        </p:nvSpPr>
        <p:spPr>
          <a:xfrm>
            <a:off x="3596707" y="3223796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Jaeyoon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-Jung</a:t>
            </a:r>
            <a:endParaRPr lang="en-US" altLang="ko-KR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39DBB-2653-AD97-77A2-D2C2DB664222}"/>
              </a:ext>
            </a:extLst>
          </p:cNvPr>
          <p:cNvSpPr txBox="1"/>
          <p:nvPr/>
        </p:nvSpPr>
        <p:spPr>
          <a:xfrm>
            <a:off x="6241844" y="3223796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Chaeyeon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-Lee</a:t>
            </a:r>
            <a:endParaRPr lang="en-US" altLang="ko-KR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337F-468D-1DAF-CC06-350178BC5006}"/>
              </a:ext>
            </a:extLst>
          </p:cNvPr>
          <p:cNvSpPr txBox="1"/>
          <p:nvPr/>
        </p:nvSpPr>
        <p:spPr>
          <a:xfrm>
            <a:off x="8925254" y="3223796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</a:rPr>
              <a:t>Moonhee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-Park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FC60B-F7D0-4CE1-D4C1-D3F45438AF18}"/>
              </a:ext>
            </a:extLst>
          </p:cNvPr>
          <p:cNvSpPr txBox="1"/>
          <p:nvPr/>
        </p:nvSpPr>
        <p:spPr>
          <a:xfrm>
            <a:off x="3429988" y="4040777"/>
            <a:ext cx="2753986" cy="67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0A9F0"/>
                </a:solidFill>
              </a:rPr>
              <a:t>Frontend Development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594DEB-87CF-F9AE-8E0A-8460A9789B7B}"/>
              </a:ext>
            </a:extLst>
          </p:cNvPr>
          <p:cNvSpPr txBox="1"/>
          <p:nvPr/>
        </p:nvSpPr>
        <p:spPr>
          <a:xfrm>
            <a:off x="6172126" y="4040777"/>
            <a:ext cx="269576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0A9F0"/>
                </a:solidFill>
              </a:rPr>
              <a:t>PM (Project Manager)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0A9F0"/>
                </a:solidFill>
              </a:rPr>
              <a:t>Backend Development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0A9F0"/>
                </a:solidFill>
              </a:rPr>
              <a:t>Notion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9DDA2-49CF-FECF-E219-66ECBFE415D8}"/>
              </a:ext>
            </a:extLst>
          </p:cNvPr>
          <p:cNvSpPr txBox="1"/>
          <p:nvPr/>
        </p:nvSpPr>
        <p:spPr>
          <a:xfrm>
            <a:off x="8856040" y="4043421"/>
            <a:ext cx="271332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0A9F0"/>
                </a:solidFill>
              </a:rPr>
              <a:t>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2151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8078" y="648900"/>
            <a:ext cx="29803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kern="0" dirty="0">
                <a:solidFill>
                  <a:srgbClr val="70A9F0"/>
                </a:solidFill>
              </a:rPr>
              <a:t>Planning with role assignment</a:t>
            </a:r>
            <a:endParaRPr lang="ko-KR" altLang="en-US" sz="1500" dirty="0">
              <a:solidFill>
                <a:srgbClr val="70A9F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987C9D-5107-D44B-4481-1717C042E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96283"/>
              </p:ext>
            </p:extLst>
          </p:nvPr>
        </p:nvGraphicFramePr>
        <p:xfrm>
          <a:off x="158259" y="2055280"/>
          <a:ext cx="11916000" cy="358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06639074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7286923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95887261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882849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7295761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02434108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05274769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98438259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84776057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37955179"/>
                    </a:ext>
                  </a:extLst>
                </a:gridCol>
              </a:tblGrid>
              <a:tr h="556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W5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W6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W7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W8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W9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W10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W11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W12</a:t>
                      </a:r>
                      <a:endParaRPr lang="ko-KR" altLang="en-US" dirty="0"/>
                    </a:p>
                  </a:txBody>
                  <a:tcPr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W13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A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6934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Survey</a:t>
                      </a:r>
                    </a:p>
                  </a:txBody>
                  <a:tcPr anchor="ctr"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lt"/>
                        </a:rPr>
                        <a:t>Create</a:t>
                      </a:r>
                    </a:p>
                    <a:p>
                      <a:pPr algn="ctr"/>
                      <a:r>
                        <a:rPr lang="en-US" sz="1200" b="0" dirty="0">
                          <a:effectLst/>
                          <a:latin typeface="+mn-lt"/>
                        </a:rPr>
                        <a:t>questionnaire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Survey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  <a:latin typeface="+mn-lt"/>
                        </a:rPr>
                        <a:t>Analysis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3755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Design</a:t>
                      </a:r>
                    </a:p>
                  </a:txBody>
                  <a:tcPr anchor="ctr"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effectLst/>
                          <a:latin typeface="+mn-lt"/>
                        </a:rPr>
                        <a:t>WireFrame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Design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Design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8736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Frontend</a:t>
                      </a:r>
                    </a:p>
                  </a:txBody>
                  <a:tcPr anchor="ctr"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UI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UI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Beta </a:t>
                      </a:r>
                    </a:p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+mn-lt"/>
                        </a:rPr>
                        <a:t>Additional</a:t>
                      </a:r>
                    </a:p>
                    <a:p>
                      <a:pPr algn="ctr"/>
                      <a:r>
                        <a:rPr lang="en-US" altLang="ko-KR" sz="1200" b="0" dirty="0">
                          <a:effectLst/>
                          <a:latin typeface="+mn-lt"/>
                        </a:rPr>
                        <a:t>Improvements</a:t>
                      </a:r>
                      <a:endParaRPr lang="en-US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80636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Backend</a:t>
                      </a:r>
                    </a:p>
                  </a:txBody>
                  <a:tcPr anchor="ctr">
                    <a:solidFill>
                      <a:srgbClr val="70A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DB </a:t>
                      </a:r>
                    </a:p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Schema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Beta </a:t>
                      </a:r>
                    </a:p>
                    <a:p>
                      <a:pPr algn="ctr"/>
                      <a:r>
                        <a:rPr lang="en-US" sz="1600" b="0" dirty="0"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+mn-lt"/>
                        </a:rPr>
                        <a:t>Additional</a:t>
                      </a:r>
                    </a:p>
                    <a:p>
                      <a:pPr algn="ctr"/>
                      <a:r>
                        <a:rPr lang="en-US" altLang="ko-KR" sz="1200" b="0" dirty="0">
                          <a:effectLst/>
                          <a:latin typeface="+mn-lt"/>
                        </a:rPr>
                        <a:t>Improvements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5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solidFill>
                  <a:srgbClr val="70A9F0"/>
                </a:solidFill>
              </a:rPr>
              <a:t>Thank you!</a:t>
            </a:r>
            <a:endParaRPr lang="ko-KR" altLang="en-US" sz="5400" b="1" kern="0" dirty="0">
              <a:solidFill>
                <a:srgbClr val="70A9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1C705-7DFF-D41F-8AE5-1063831F0FEC}"/>
              </a:ext>
            </a:extLst>
          </p:cNvPr>
          <p:cNvSpPr txBox="1"/>
          <p:nvPr/>
        </p:nvSpPr>
        <p:spPr>
          <a:xfrm>
            <a:off x="6273106" y="3161124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Team_D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501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5529" y="615890"/>
            <a:ext cx="2625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rgbClr val="70A9F0"/>
                </a:solidFill>
              </a:rPr>
              <a:t>Background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750" y="1581190"/>
            <a:ext cx="11138780" cy="668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Many university students work as private tutors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Most platforms solely focus on matching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Very few platforms dealing with the overall process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               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23936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8394" y="615890"/>
            <a:ext cx="2859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rgbClr val="70A9F0"/>
                </a:solidFill>
              </a:rPr>
              <a:t>Problem Statement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749" y="1788607"/>
            <a:ext cx="10500064" cy="612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Main Problem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No integrated platform for private lesson process</a:t>
            </a:r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dirty="0"/>
              <a:t>Use various applications and tools for scheduling, management, and performance monitoring                                                  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              Inconvenience, missing information, inefficiency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A10ABB-95E2-26C1-D701-DF527C5B2458}"/>
              </a:ext>
            </a:extLst>
          </p:cNvPr>
          <p:cNvSpPr/>
          <p:nvPr/>
        </p:nvSpPr>
        <p:spPr>
          <a:xfrm>
            <a:off x="7471790" y="1142466"/>
            <a:ext cx="3649090" cy="3190665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Scheduling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Management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-apple-system"/>
              </a:rPr>
              <a:t>Assessment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-apple-system"/>
              </a:rPr>
              <a:t>Monitoring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-apple-system"/>
              </a:rPr>
              <a:t>…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2B5D76A-5A18-9BB1-C658-64A5853A76E5}"/>
              </a:ext>
            </a:extLst>
          </p:cNvPr>
          <p:cNvSpPr/>
          <p:nvPr/>
        </p:nvSpPr>
        <p:spPr>
          <a:xfrm>
            <a:off x="2003899" y="5364803"/>
            <a:ext cx="865761" cy="457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5529" y="615890"/>
            <a:ext cx="2625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rgbClr val="70A9F0"/>
                </a:solidFill>
              </a:rPr>
              <a:t>Problem Statement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750" y="1701517"/>
            <a:ext cx="10647717" cy="705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Problems that occur during private lesson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Tutor: </a:t>
            </a:r>
            <a:r>
              <a:rPr lang="en-US" altLang="ko-KR" sz="2400" dirty="0"/>
              <a:t>Difficult to manage the schedules and progress of multiple students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Student: </a:t>
            </a:r>
            <a:r>
              <a:rPr lang="en-US" altLang="ko-KR" sz="2400" dirty="0"/>
              <a:t>Lack of metacognitive awareness of one’s progress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Parents: </a:t>
            </a:r>
            <a:r>
              <a:rPr lang="en-US" altLang="ko-KR" sz="2400" dirty="0"/>
              <a:t>Lack of direct monitoring of lessons and seamless communication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                    </a:t>
            </a:r>
            <a:r>
              <a:rPr lang="en-US" altLang="ko-KR" sz="2000" dirty="0"/>
              <a:t>Low</a:t>
            </a:r>
            <a:r>
              <a:rPr lang="en-US" altLang="ko-KR" sz="2000" b="1" dirty="0"/>
              <a:t> </a:t>
            </a:r>
            <a:r>
              <a:rPr lang="en-US" altLang="ko-KR" sz="2000" dirty="0"/>
              <a:t>quality of lessons, Poor achievement, Various conflicts</a:t>
            </a:r>
            <a:r>
              <a:rPr lang="en-US" altLang="ko-KR" sz="2000" b="1" dirty="0"/>
              <a:t>        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               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D7ED305-2119-1411-AA28-6C8492ACAB17}"/>
              </a:ext>
            </a:extLst>
          </p:cNvPr>
          <p:cNvSpPr/>
          <p:nvPr/>
        </p:nvSpPr>
        <p:spPr>
          <a:xfrm>
            <a:off x="2057129" y="4927882"/>
            <a:ext cx="865761" cy="457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87119" y="5524135"/>
            <a:ext cx="73024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7" name="타원 6"/>
          <p:cNvSpPr/>
          <p:nvPr/>
        </p:nvSpPr>
        <p:spPr>
          <a:xfrm>
            <a:off x="7065737" y="959980"/>
            <a:ext cx="3657183" cy="3410939"/>
          </a:xfrm>
          <a:prstGeom prst="ellipse">
            <a:avLst/>
          </a:prstGeom>
          <a:solidFill>
            <a:srgbClr val="E8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Functions</a:t>
            </a:r>
          </a:p>
        </p:txBody>
      </p:sp>
      <p:sp>
        <p:nvSpPr>
          <p:cNvPr id="6" name="타원 5"/>
          <p:cNvSpPr/>
          <p:nvPr/>
        </p:nvSpPr>
        <p:spPr>
          <a:xfrm>
            <a:off x="1488960" y="959980"/>
            <a:ext cx="3657183" cy="3488611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Tutor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Student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Parents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2A9A7-4B47-C168-7823-3448DC2DB913}"/>
              </a:ext>
            </a:extLst>
          </p:cNvPr>
          <p:cNvSpPr/>
          <p:nvPr/>
        </p:nvSpPr>
        <p:spPr>
          <a:xfrm>
            <a:off x="2658788" y="4949169"/>
            <a:ext cx="68744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</a:rPr>
              <a:t>“ALL-IN-ONE Platform For Private Lesson”</a:t>
            </a: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A5AE9038-EC75-CD46-AF75-2E9C35317C35}"/>
              </a:ext>
            </a:extLst>
          </p:cNvPr>
          <p:cNvSpPr/>
          <p:nvPr/>
        </p:nvSpPr>
        <p:spPr>
          <a:xfrm>
            <a:off x="5604963" y="2266616"/>
            <a:ext cx="826851" cy="797668"/>
          </a:xfrm>
          <a:prstGeom prst="mathPlu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26224" y="1710279"/>
            <a:ext cx="63380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ffectLst/>
              </a:rPr>
              <a:t>1. Comprehensive Dashboard</a:t>
            </a:r>
            <a:endParaRPr lang="en-US" altLang="ko-KR" sz="2000" dirty="0">
              <a:solidFill>
                <a:srgbClr val="70A9F0"/>
              </a:solidFill>
            </a:endParaRPr>
          </a:p>
        </p:txBody>
      </p:sp>
      <p:sp>
        <p:nvSpPr>
          <p:cNvPr id="53" name="오른쪽 대괄호 52">
            <a:extLst>
              <a:ext uri="{FF2B5EF4-FFF2-40B4-BE49-F238E27FC236}">
                <a16:creationId xmlns:a16="http://schemas.microsoft.com/office/drawing/2014/main" id="{14097287-3E87-B6B4-41C2-8EC4D44B34DE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6A3183-A7F1-64C6-361F-532E85876ED9}"/>
              </a:ext>
            </a:extLst>
          </p:cNvPr>
          <p:cNvCxnSpPr>
            <a:stCxn id="53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B7BEF8-B156-AF5E-20BB-AD83EEDB21B1}"/>
              </a:ext>
            </a:extLst>
          </p:cNvPr>
          <p:cNvSpPr/>
          <p:nvPr/>
        </p:nvSpPr>
        <p:spPr>
          <a:xfrm>
            <a:off x="995529" y="615890"/>
            <a:ext cx="262539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70A9F0"/>
                </a:solidFill>
              </a:rPr>
              <a:t>Proposed solution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A322D3-0963-3CD9-A0C7-76FEF6A27A1E}"/>
              </a:ext>
            </a:extLst>
          </p:cNvPr>
          <p:cNvSpPr/>
          <p:nvPr/>
        </p:nvSpPr>
        <p:spPr>
          <a:xfrm>
            <a:off x="906150" y="3213970"/>
            <a:ext cx="2015093" cy="2015093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Integrated Calendar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69B7972-704F-FC44-600F-BBDA09022478}"/>
              </a:ext>
            </a:extLst>
          </p:cNvPr>
          <p:cNvSpPr/>
          <p:nvPr/>
        </p:nvSpPr>
        <p:spPr>
          <a:xfrm>
            <a:off x="950600" y="3260800"/>
            <a:ext cx="1919523" cy="1919523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70A9F0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3A1093-1A20-9BD7-19F4-CDAA54D658FC}"/>
              </a:ext>
            </a:extLst>
          </p:cNvPr>
          <p:cNvSpPr/>
          <p:nvPr/>
        </p:nvSpPr>
        <p:spPr>
          <a:xfrm>
            <a:off x="3662304" y="3229175"/>
            <a:ext cx="2015093" cy="2015093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Progress Report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541D0DE8-5CA4-E438-03A5-15362A34B232}"/>
              </a:ext>
            </a:extLst>
          </p:cNvPr>
          <p:cNvSpPr/>
          <p:nvPr/>
        </p:nvSpPr>
        <p:spPr>
          <a:xfrm flipV="1">
            <a:off x="3706754" y="3276005"/>
            <a:ext cx="1919523" cy="1919523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A8CEF5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C8B4DB-D4CC-A725-D370-A12B5A5BED96}"/>
              </a:ext>
            </a:extLst>
          </p:cNvPr>
          <p:cNvSpPr/>
          <p:nvPr/>
        </p:nvSpPr>
        <p:spPr>
          <a:xfrm>
            <a:off x="6429089" y="3213971"/>
            <a:ext cx="2015093" cy="2015093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Assignment Report</a:t>
            </a:r>
            <a:endParaRPr lang="en-US" altLang="ko-KR" sz="200" b="1" dirty="0">
              <a:solidFill>
                <a:schemeClr val="accent1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05C06F4-D2E3-6F27-7C3D-E0EFC1061DFA}"/>
              </a:ext>
            </a:extLst>
          </p:cNvPr>
          <p:cNvSpPr/>
          <p:nvPr/>
        </p:nvSpPr>
        <p:spPr>
          <a:xfrm>
            <a:off x="6473539" y="3260801"/>
            <a:ext cx="1919523" cy="1919523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70A9F0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덧셈 기호 24">
            <a:extLst>
              <a:ext uri="{FF2B5EF4-FFF2-40B4-BE49-F238E27FC236}">
                <a16:creationId xmlns:a16="http://schemas.microsoft.com/office/drawing/2014/main" id="{B6CA8C74-9E55-FFF8-D304-A6EB6D8F8061}"/>
              </a:ext>
            </a:extLst>
          </p:cNvPr>
          <p:cNvSpPr/>
          <p:nvPr/>
        </p:nvSpPr>
        <p:spPr>
          <a:xfrm>
            <a:off x="3155926" y="4027979"/>
            <a:ext cx="269933" cy="269933"/>
          </a:xfrm>
          <a:prstGeom prst="mathPlus">
            <a:avLst>
              <a:gd name="adj1" fmla="val 6213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덧셈 기호 25">
            <a:extLst>
              <a:ext uri="{FF2B5EF4-FFF2-40B4-BE49-F238E27FC236}">
                <a16:creationId xmlns:a16="http://schemas.microsoft.com/office/drawing/2014/main" id="{6A624402-F19C-D0C1-A557-34FC75CCC687}"/>
              </a:ext>
            </a:extLst>
          </p:cNvPr>
          <p:cNvSpPr/>
          <p:nvPr/>
        </p:nvSpPr>
        <p:spPr>
          <a:xfrm>
            <a:off x="5918493" y="4027979"/>
            <a:ext cx="269933" cy="269933"/>
          </a:xfrm>
          <a:prstGeom prst="mathPlus">
            <a:avLst>
              <a:gd name="adj1" fmla="val 6213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1E5DB7-AD32-DF53-1D9A-F54956036615}"/>
              </a:ext>
            </a:extLst>
          </p:cNvPr>
          <p:cNvSpPr/>
          <p:nvPr/>
        </p:nvSpPr>
        <p:spPr>
          <a:xfrm>
            <a:off x="9195441" y="3213971"/>
            <a:ext cx="2015093" cy="2015093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Exam Management system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5B7076D-51CE-9A7E-5A1E-3DEC32F13F5C}"/>
              </a:ext>
            </a:extLst>
          </p:cNvPr>
          <p:cNvSpPr/>
          <p:nvPr/>
        </p:nvSpPr>
        <p:spPr>
          <a:xfrm flipV="1">
            <a:off x="9239891" y="3260801"/>
            <a:ext cx="1919523" cy="1919523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A8CEF5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덧셈 기호 24">
            <a:extLst>
              <a:ext uri="{FF2B5EF4-FFF2-40B4-BE49-F238E27FC236}">
                <a16:creationId xmlns:a16="http://schemas.microsoft.com/office/drawing/2014/main" id="{5504F190-9629-181A-D094-4E026A0CEDBD}"/>
              </a:ext>
            </a:extLst>
          </p:cNvPr>
          <p:cNvSpPr/>
          <p:nvPr/>
        </p:nvSpPr>
        <p:spPr>
          <a:xfrm>
            <a:off x="8684845" y="4027980"/>
            <a:ext cx="269933" cy="269933"/>
          </a:xfrm>
          <a:prstGeom prst="mathPlus">
            <a:avLst>
              <a:gd name="adj1" fmla="val 6213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0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26224" y="1710279"/>
            <a:ext cx="63380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ffectLst/>
              </a:rPr>
              <a:t>2. Customized tracking system</a:t>
            </a:r>
            <a:endParaRPr lang="en-US" altLang="ko-KR" sz="2000" dirty="0">
              <a:solidFill>
                <a:srgbClr val="70A9F0"/>
              </a:solidFill>
            </a:endParaRPr>
          </a:p>
        </p:txBody>
      </p:sp>
      <p:sp>
        <p:nvSpPr>
          <p:cNvPr id="53" name="오른쪽 대괄호 52">
            <a:extLst>
              <a:ext uri="{FF2B5EF4-FFF2-40B4-BE49-F238E27FC236}">
                <a16:creationId xmlns:a16="http://schemas.microsoft.com/office/drawing/2014/main" id="{14097287-3E87-B6B4-41C2-8EC4D44B34DE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6A3183-A7F1-64C6-361F-532E85876ED9}"/>
              </a:ext>
            </a:extLst>
          </p:cNvPr>
          <p:cNvCxnSpPr>
            <a:stCxn id="53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B7BEF8-B156-AF5E-20BB-AD83EEDB21B1}"/>
              </a:ext>
            </a:extLst>
          </p:cNvPr>
          <p:cNvSpPr/>
          <p:nvPr/>
        </p:nvSpPr>
        <p:spPr>
          <a:xfrm>
            <a:off x="995529" y="615890"/>
            <a:ext cx="262539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70A9F0"/>
                </a:solidFill>
              </a:rPr>
              <a:t>Proposed solution</a:t>
            </a:r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09FA1CCA-5450-3F11-E48B-DEC3D116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42" y="2843401"/>
            <a:ext cx="2304321" cy="2304321"/>
          </a:xfrm>
          <a:prstGeom prst="rect">
            <a:avLst/>
          </a:prstGeom>
        </p:spPr>
      </p:pic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CCB3CB98-BB94-4B93-86BE-694CAE9B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82" y="2843401"/>
            <a:ext cx="2304320" cy="230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1B27F-3B3D-C583-1887-11B8403166FD}"/>
              </a:ext>
            </a:extLst>
          </p:cNvPr>
          <p:cNvSpPr txBox="1"/>
          <p:nvPr/>
        </p:nvSpPr>
        <p:spPr>
          <a:xfrm>
            <a:off x="1603360" y="5749160"/>
            <a:ext cx="403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0A9F0"/>
                </a:solidFill>
              </a:rPr>
              <a:t>Keep track of multiple students</a:t>
            </a:r>
            <a:endParaRPr lang="ko-KR" altLang="en-US" b="1" dirty="0">
              <a:solidFill>
                <a:srgbClr val="70A9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86FE3-72B2-B98B-C0CF-8268438EB08B}"/>
              </a:ext>
            </a:extLst>
          </p:cNvPr>
          <p:cNvSpPr txBox="1"/>
          <p:nvPr/>
        </p:nvSpPr>
        <p:spPr>
          <a:xfrm>
            <a:off x="7464266" y="5749160"/>
            <a:ext cx="4208675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0A9F0"/>
                </a:solidFill>
              </a:rPr>
              <a:t>Manage multiple curricula at once</a:t>
            </a:r>
            <a:endParaRPr lang="ko-KR" altLang="en-US" b="1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8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26224" y="1710279"/>
            <a:ext cx="63380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ffectLst/>
              </a:rPr>
              <a:t>3. Easy-looking monitoring system</a:t>
            </a:r>
            <a:endParaRPr lang="en-US" altLang="ko-KR" sz="2000" dirty="0">
              <a:solidFill>
                <a:srgbClr val="70A9F0"/>
              </a:solidFill>
            </a:endParaRPr>
          </a:p>
        </p:txBody>
      </p:sp>
      <p:sp>
        <p:nvSpPr>
          <p:cNvPr id="53" name="오른쪽 대괄호 52">
            <a:extLst>
              <a:ext uri="{FF2B5EF4-FFF2-40B4-BE49-F238E27FC236}">
                <a16:creationId xmlns:a16="http://schemas.microsoft.com/office/drawing/2014/main" id="{14097287-3E87-B6B4-41C2-8EC4D44B34DE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6A3183-A7F1-64C6-361F-532E85876ED9}"/>
              </a:ext>
            </a:extLst>
          </p:cNvPr>
          <p:cNvCxnSpPr>
            <a:stCxn id="53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B7BEF8-B156-AF5E-20BB-AD83EEDB21B1}"/>
              </a:ext>
            </a:extLst>
          </p:cNvPr>
          <p:cNvSpPr/>
          <p:nvPr/>
        </p:nvSpPr>
        <p:spPr>
          <a:xfrm>
            <a:off x="995529" y="615890"/>
            <a:ext cx="262539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70A9F0"/>
                </a:solidFill>
              </a:rPr>
              <a:t>Proposed solution</a:t>
            </a:r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1D7315A4-5213-74B9-E899-94BE2F4D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08" y="2919837"/>
            <a:ext cx="2428101" cy="2428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10180-70B9-F93E-4EC9-4E912F6002C1}"/>
              </a:ext>
            </a:extLst>
          </p:cNvPr>
          <p:cNvSpPr txBox="1"/>
          <p:nvPr/>
        </p:nvSpPr>
        <p:spPr>
          <a:xfrm>
            <a:off x="2016510" y="5657334"/>
            <a:ext cx="297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70A9F0"/>
                </a:solidFill>
              </a:rPr>
              <a:t>Simple, intuitive service </a:t>
            </a:r>
            <a:endParaRPr lang="ko-KR" altLang="en-US" b="1" dirty="0">
              <a:solidFill>
                <a:srgbClr val="70A9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92C3-314C-705A-FAF8-16CB44B0A39E}"/>
              </a:ext>
            </a:extLst>
          </p:cNvPr>
          <p:cNvSpPr txBox="1"/>
          <p:nvPr/>
        </p:nvSpPr>
        <p:spPr>
          <a:xfrm>
            <a:off x="7503141" y="5643609"/>
            <a:ext cx="2979296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0A9F0"/>
                </a:solidFill>
              </a:rPr>
              <a:t>Seamless communication</a:t>
            </a:r>
            <a:endParaRPr lang="ko-KR" altLang="en-US" b="1" dirty="0">
              <a:solidFill>
                <a:srgbClr val="70A9F0"/>
              </a:solidFill>
            </a:endParaRPr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2B1ADCCD-366E-2CE6-33E7-EDCDD5AD5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16" y="2919837"/>
            <a:ext cx="2314359" cy="23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0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8078" y="648900"/>
            <a:ext cx="29803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kern="0" dirty="0">
                <a:solidFill>
                  <a:srgbClr val="70A9F0"/>
                </a:solidFill>
              </a:rPr>
              <a:t>Planning with role assignment</a:t>
            </a:r>
            <a:endParaRPr lang="ko-KR" altLang="en-US" sz="1500" dirty="0">
              <a:solidFill>
                <a:srgbClr val="70A9F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01598"/>
              </p:ext>
            </p:extLst>
          </p:nvPr>
        </p:nvGraphicFramePr>
        <p:xfrm>
          <a:off x="818078" y="2462394"/>
          <a:ext cx="10327132" cy="28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783">
                  <a:extLst>
                    <a:ext uri="{9D8B030D-6E8A-4147-A177-3AD203B41FA5}">
                      <a16:colId xmlns:a16="http://schemas.microsoft.com/office/drawing/2014/main" val="362225697"/>
                    </a:ext>
                  </a:extLst>
                </a:gridCol>
              </a:tblGrid>
              <a:tr h="288473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943832" y="2638005"/>
            <a:ext cx="2001150" cy="145335"/>
            <a:chOff x="1000585" y="2320985"/>
            <a:chExt cx="2952000" cy="0"/>
          </a:xfrm>
        </p:grpSpPr>
        <p:cxnSp>
          <p:nvCxnSpPr>
            <p:cNvPr id="21" name="직선 연결선 20"/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18078" y="1846955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Figma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18078" y="3320897"/>
            <a:ext cx="2252659" cy="2196532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 descr="그래픽, 그래픽 디자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0E4EDD5C-16FD-9B7D-DE11-F28CA553E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" r="60951"/>
          <a:stretch/>
        </p:blipFill>
        <p:spPr>
          <a:xfrm>
            <a:off x="1205517" y="3535609"/>
            <a:ext cx="1477780" cy="17671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F54866-0E98-BE7C-E7C8-282228F0400D}"/>
              </a:ext>
            </a:extLst>
          </p:cNvPr>
          <p:cNvSpPr/>
          <p:nvPr/>
        </p:nvSpPr>
        <p:spPr>
          <a:xfrm>
            <a:off x="8784751" y="3320897"/>
            <a:ext cx="2252659" cy="2196532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898E62-5D96-3AF8-1AE4-CFEDD95A481E}"/>
              </a:ext>
            </a:extLst>
          </p:cNvPr>
          <p:cNvSpPr/>
          <p:nvPr/>
        </p:nvSpPr>
        <p:spPr>
          <a:xfrm>
            <a:off x="6144653" y="3320897"/>
            <a:ext cx="2252659" cy="2196532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755036-6996-72DF-FBC4-E812A1D2A35E}"/>
              </a:ext>
            </a:extLst>
          </p:cNvPr>
          <p:cNvSpPr/>
          <p:nvPr/>
        </p:nvSpPr>
        <p:spPr>
          <a:xfrm>
            <a:off x="3463215" y="3326393"/>
            <a:ext cx="2252659" cy="2196532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2" name="그림 11" descr="그래픽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E2FE4CF6-9BE9-97BE-E916-F2945FB556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80" y="3429000"/>
            <a:ext cx="2039209" cy="2039209"/>
          </a:xfrm>
          <a:prstGeom prst="rect">
            <a:avLst/>
          </a:prstGeom>
        </p:spPr>
      </p:pic>
      <p:pic>
        <p:nvPicPr>
          <p:cNvPr id="14" name="그림 13" descr="폰트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45421CE8-0350-E4BF-9773-E6E777793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t="3944" r="4478" b="4736"/>
          <a:stretch/>
        </p:blipFill>
        <p:spPr>
          <a:xfrm>
            <a:off x="6280424" y="3429324"/>
            <a:ext cx="1981116" cy="1980000"/>
          </a:xfrm>
          <a:prstGeom prst="rect">
            <a:avLst/>
          </a:prstGeom>
        </p:spPr>
      </p:pic>
      <p:pic>
        <p:nvPicPr>
          <p:cNvPr id="16" name="그림 15" descr="그래픽, 폰트, 텍스트, 로고이(가) 표시된 사진&#10;&#10;자동 생성된 설명">
            <a:extLst>
              <a:ext uri="{FF2B5EF4-FFF2-40B4-BE49-F238E27FC236}">
                <a16:creationId xmlns:a16="http://schemas.microsoft.com/office/drawing/2014/main" id="{1063A1B7-8884-6E9B-E80B-6E69C8BAF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18" y="3429000"/>
            <a:ext cx="1980324" cy="198032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03577B-070F-F07D-C39A-CAD4CFADFE3F}"/>
              </a:ext>
            </a:extLst>
          </p:cNvPr>
          <p:cNvGrpSpPr/>
          <p:nvPr/>
        </p:nvGrpSpPr>
        <p:grpSpPr>
          <a:xfrm>
            <a:off x="3588969" y="2632890"/>
            <a:ext cx="2001150" cy="145335"/>
            <a:chOff x="1000585" y="2320985"/>
            <a:chExt cx="2952000" cy="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1A0ECFC-FD56-64B4-5658-059EC42C2980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E67DDFE-7F0F-C673-25A8-A6ECCA742365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C9E9957-ABA7-C57D-A777-37FD52A4ED52}"/>
              </a:ext>
            </a:extLst>
          </p:cNvPr>
          <p:cNvGrpSpPr/>
          <p:nvPr/>
        </p:nvGrpSpPr>
        <p:grpSpPr>
          <a:xfrm>
            <a:off x="6272380" y="2628322"/>
            <a:ext cx="2001150" cy="145335"/>
            <a:chOff x="1000585" y="2320985"/>
            <a:chExt cx="2952000" cy="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A54B319-9FDA-9336-8365-0906EB8737F9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1E9D8EF-FF5A-E6D3-2EA7-FB0B828FE6E4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025DCA-E35A-7DCD-9B74-B060611837E8}"/>
              </a:ext>
            </a:extLst>
          </p:cNvPr>
          <p:cNvGrpSpPr/>
          <p:nvPr/>
        </p:nvGrpSpPr>
        <p:grpSpPr>
          <a:xfrm>
            <a:off x="8799227" y="2631119"/>
            <a:ext cx="2001150" cy="145335"/>
            <a:chOff x="1000585" y="2320985"/>
            <a:chExt cx="2952000" cy="0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345A2A3-6F2B-39D8-41E7-5DD202CB2122}"/>
                </a:ext>
              </a:extLst>
            </p:cNvPr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C7549C2-65F5-1778-F249-FC33AB966AE6}"/>
                </a:ext>
              </a:extLst>
            </p:cNvPr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C983F0A-0C33-6844-870A-C76A77C18FA4}"/>
              </a:ext>
            </a:extLst>
          </p:cNvPr>
          <p:cNvSpPr txBox="1"/>
          <p:nvPr/>
        </p:nvSpPr>
        <p:spPr>
          <a:xfrm>
            <a:off x="3463215" y="1851917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CSS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CF5C1-A0CA-463A-C383-F2B5FFD9DDE2}"/>
              </a:ext>
            </a:extLst>
          </p:cNvPr>
          <p:cNvSpPr txBox="1"/>
          <p:nvPr/>
        </p:nvSpPr>
        <p:spPr>
          <a:xfrm>
            <a:off x="6146625" y="1845078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Django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CEB95-D14D-4714-FB3D-C126418ED5D3}"/>
              </a:ext>
            </a:extLst>
          </p:cNvPr>
          <p:cNvSpPr txBox="1"/>
          <p:nvPr/>
        </p:nvSpPr>
        <p:spPr>
          <a:xfrm>
            <a:off x="8791762" y="1850040"/>
            <a:ext cx="22526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MySQL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728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303</Words>
  <Application>Microsoft Office PowerPoint</Application>
  <PresentationFormat>와이드스크린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moonhee7092@gmail.com</cp:lastModifiedBy>
  <cp:revision>13</cp:revision>
  <dcterms:created xsi:type="dcterms:W3CDTF">2020-02-14T03:17:50Z</dcterms:created>
  <dcterms:modified xsi:type="dcterms:W3CDTF">2024-10-03T11:37:12Z</dcterms:modified>
</cp:coreProperties>
</file>