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4" y="3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5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9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8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4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159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0B94-94C2-448F-99E2-BF76A333D8C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AA1B2-55CD-4546-9821-BFB77620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30.png"  /><Relationship Id="rId6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30.png"  /><Relationship Id="rId6" Type="http://schemas.openxmlformats.org/officeDocument/2006/relationships/image" Target="../media/image2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31.png"  /><Relationship Id="rId6" Type="http://schemas.openxmlformats.org/officeDocument/2006/relationships/image" Target="../media/image2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3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3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3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3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3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3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2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533" y="651934"/>
            <a:ext cx="12462933" cy="169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3" y="448734"/>
            <a:ext cx="3412067" cy="474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500000">
            <a:off x="8271933" y="5088467"/>
            <a:ext cx="2235200" cy="2235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500000">
            <a:off x="10329333" y="5088467"/>
            <a:ext cx="2235200" cy="2235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500000">
            <a:off x="6146800" y="5088467"/>
            <a:ext cx="2235200" cy="223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0934" y="2963334"/>
            <a:ext cx="12708467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933" y="4673600"/>
            <a:ext cx="12462933" cy="169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75267" y="499533"/>
            <a:ext cx="31750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133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Capstone Design Project</a:t>
            </a:r>
            <a:endParaRPr lang="ko-KR" altLang="en-US" sz="2133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19200" y="1473200"/>
            <a:ext cx="10600267" cy="177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6400" spc="-133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Weekly Progress</a:t>
            </a:r>
            <a:endParaRPr lang="ko-KR" altLang="en-US" sz="6400" spc="-133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09133" y="2827867"/>
            <a:ext cx="10981267" cy="18626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8734" spc="-133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Perfect StudyMate</a:t>
            </a:r>
            <a:endParaRPr lang="ko-KR" altLang="en-US" sz="8734" spc="-133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6607" y="5905500"/>
            <a:ext cx="5706533" cy="601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altLang="ko-KR" sz="140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Team k</a:t>
            </a:r>
          </a:p>
          <a:p>
            <a:pPr>
              <a:lnSpc>
                <a:spcPct val="116199"/>
              </a:lnSpc>
            </a:pPr>
            <a:r>
              <a:rPr lang="en-US" altLang="ko-KR" sz="1600">
                <a:solidFill>
                  <a:srgbClr val="000000">
                    <a:alpha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Juyong Rhee | Yewon Chun | Jihee Hwang | Jorge Alcorta</a:t>
            </a:r>
            <a:endParaRPr lang="ko-KR" altLang="ko-KR" sz="1600">
              <a:solidFill>
                <a:srgbClr val="000000">
                  <a:alpha val="6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l">
              <a:lnSpc>
                <a:spcPct val="116199"/>
              </a:lnSpc>
            </a:pPr>
            <a:endParaRPr lang="ko-KR" altLang="en-US" sz="140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73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1798" y="1346180"/>
            <a:ext cx="11315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Each model candidate is evaluated by n sample documents.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And each document consists of 5 to 10 question-ground truth pairs.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569718" y="148151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20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18" y="2702169"/>
            <a:ext cx="8270644" cy="37734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7440" y="5666714"/>
            <a:ext cx="6957161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This is example of question-ground truth pairs.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 is data generated by humans based on the contents of the pdf.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2" name="Picture 2" descr="カラフルな矢印のイラスト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66701" flipH="1">
            <a:off x="9080258" y="4833687"/>
            <a:ext cx="1215318" cy="5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9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9718" y="1429543"/>
            <a:ext cx="11947401" cy="1015663"/>
            <a:chOff x="569718" y="1429543"/>
            <a:chExt cx="11947401" cy="1015663"/>
          </a:xfrm>
        </p:grpSpPr>
        <p:sp>
          <p:nvSpPr>
            <p:cNvPr id="3" name="직사각형 2"/>
            <p:cNvSpPr/>
            <p:nvPr/>
          </p:nvSpPr>
          <p:spPr>
            <a:xfrm>
              <a:off x="1201158" y="1429543"/>
              <a:ext cx="1131596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Each model candidate is evaluated by n sample documents.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And each document consists of 5 to 10 question-ground truth pairs.</a:t>
              </a:r>
              <a:endPara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569718" y="1454996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18" y="2702169"/>
            <a:ext cx="8270644" cy="37734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7440" y="5666714"/>
            <a:ext cx="6957161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This is example of question-ground truth pairs.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 is data generated by humans based on the contents of the pdf.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2" name="Picture 2" descr="カラフルな矢印のイラスト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66701" flipH="1">
            <a:off x="9080258" y="4833687"/>
            <a:ext cx="1215318" cy="5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4833" y="3089850"/>
            <a:ext cx="10363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This week, we compared using human made dataset</a:t>
            </a:r>
            <a:r>
              <a:rPr lang="en-US" altLang="ko-KR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</a:t>
            </a:r>
            <a:r>
              <a:rPr lang="ko-KR" altLang="en-US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ut next week, we plan to use </a:t>
            </a:r>
            <a:r>
              <a:rPr lang="ko-KR" altLang="en-US" smtClean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synthetic QA dataset </a:t>
            </a:r>
            <a:r>
              <a:rPr lang="ko-KR" altLang="en-US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using QA testset generator provided by RAGAS.</a:t>
            </a:r>
            <a:endParaRPr lang="ko-KR" altLang="en-US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8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78" y="1284162"/>
            <a:ext cx="11315961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Why Synthetic Dataset?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00480" y="2265151"/>
            <a:ext cx="1010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Human generation of hundreds of QA samples from a document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can be time-consuming and labor-intensive.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00480" y="3587095"/>
            <a:ext cx="1010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Man-made questions are difficult to reach the level of complexity required for a thorough evaluation, which can ultimately affect the quality of the evaluation.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7900" y="2672816"/>
            <a:ext cx="10668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7900" y="3994760"/>
            <a:ext cx="10668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ノリノリのAIのキャラクター | かわいいフリー素材集 いらすと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41" y="99484"/>
            <a:ext cx="2197098" cy="219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カラフルな矢印のイラスト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85443" flipH="1">
            <a:off x="1631839" y="4921898"/>
            <a:ext cx="969652" cy="4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784978" y="4909039"/>
            <a:ext cx="6096000" cy="7954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 can generate a level of questions that are challenging to generate at the human level</a:t>
            </a:r>
            <a:r>
              <a:rPr lang="en-US" altLang="ko-KR" sz="1600" i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i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!!</a:t>
            </a:r>
            <a:endParaRPr lang="ko-KR" altLang="en-US" sz="1600" i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6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7680" y="2538492"/>
            <a:ext cx="11023600" cy="3618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2278" y="1409700"/>
            <a:ext cx="113159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Finally, five metrics can be evaluated from one QA pair.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9718" y="1454996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20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981" y="3123345"/>
            <a:ext cx="6658904" cy="952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465" y="2366793"/>
            <a:ext cx="1899559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Context Recall</a:t>
            </a:r>
            <a:endParaRPr lang="ko-KR" altLang="en-US" sz="2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27649" y="4347726"/>
            <a:ext cx="97435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 measures </a:t>
            </a:r>
            <a:r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how much the searched context matches the answer generated by </a:t>
            </a:r>
            <a:r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chatbot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That is, it is analyzed whether each argument in the round truth answer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can be attributed to the searched context.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5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7680" y="2538492"/>
            <a:ext cx="11023600" cy="3618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2278" y="1409700"/>
            <a:ext cx="113159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Finally, five metrics can be evaluated from one QA pair.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9718" y="1454996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20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465" y="2366793"/>
            <a:ext cx="2294731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Context Precision</a:t>
            </a:r>
            <a:endParaRPr lang="ko-KR" altLang="en-US" sz="2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27649" y="4347726"/>
            <a:ext cx="97435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 metrics that evaluates whether the </a:t>
            </a:r>
            <a:r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ground-truth related items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 the context are ranked high</a:t>
            </a: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that is,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whether the retriever has properly embedded and extracted values.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52" y="2940295"/>
            <a:ext cx="803069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7680" y="2538492"/>
            <a:ext cx="11023600" cy="3618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2278" y="1409700"/>
            <a:ext cx="113159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Finally, five metrics can be evaluated from one QA pair.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9718" y="1454996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20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465" y="2366793"/>
            <a:ext cx="2370072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Answer Relevancy</a:t>
            </a:r>
            <a:endParaRPr lang="ko-KR" altLang="en-US" sz="2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27704" y="4502387"/>
            <a:ext cx="9743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Answer Revancy is a metric that evaluates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how appropriate the generated answer is for a given prompt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865" y="2880671"/>
            <a:ext cx="462027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7680" y="2538492"/>
            <a:ext cx="11023600" cy="3618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2278" y="1409700"/>
            <a:ext cx="113159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Finally, five metrics can be evaluated from one QA pair.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9718" y="1454996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20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465" y="2366793"/>
            <a:ext cx="1661032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Faithfulness</a:t>
            </a:r>
            <a:endParaRPr lang="ko-KR" altLang="en-US" sz="2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27704" y="4502387"/>
            <a:ext cx="97435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Faithfullness is a metrics that measures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factual </a:t>
            </a:r>
            <a:r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consistency of generated answers against a retrieved context</a:t>
            </a: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 other words, it determines the fidelity between the context and the actual response.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65" y="3068992"/>
            <a:ext cx="1068854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7680" y="2538492"/>
            <a:ext cx="11023600" cy="3618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2278" y="1409700"/>
            <a:ext cx="113159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Finally, five metrics can be evaluated from one QA pair.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9718" y="1454996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 sz="20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465" y="2366793"/>
            <a:ext cx="2605265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answer_correctness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27704" y="4502387"/>
            <a:ext cx="97435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/>
              <a:t>Answer </a:t>
            </a:r>
            <a:r>
              <a:rPr lang="en-US" altLang="ko-KR"/>
              <a:t>c</a:t>
            </a:r>
            <a:r>
              <a:rPr lang="en-US" altLang="ko-KR" smtClean="0"/>
              <a:t>rrectness </a:t>
            </a:r>
            <a:r>
              <a:rPr lang="en-US" altLang="ko-KR"/>
              <a:t>involves gauging the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 of the generated answer when compared to the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ground </a:t>
            </a:r>
            <a:r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truth</a:t>
            </a:r>
            <a:r>
              <a:rPr lang="en-US" altLang="ko-KR" smtClean="0"/>
              <a:t>.</a:t>
            </a:r>
            <a:r>
              <a:rPr lang="en-US" altLang="ko-KR" smtClean="0"/>
              <a:t> </a:t>
            </a:r>
            <a:r>
              <a:rPr lang="en-US" altLang="ko-KR" smtClean="0"/>
              <a:t>A </a:t>
            </a:r>
            <a:r>
              <a:rPr lang="en-US" altLang="ko-KR"/>
              <a:t>higher score indicates a closer alignment between the generated answer and the ground truth, signifying better correctness.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529" y="3192269"/>
            <a:ext cx="430590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8038" y="1426634"/>
            <a:ext cx="11315961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Totally about 30 QA pairs evaluates 15 candidats of models.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76" y="2434571"/>
            <a:ext cx="9710684" cy="32952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57322" y="5903266"/>
            <a:ext cx="503822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Each model generates the answer and metrics.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8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7078" y="1284162"/>
            <a:ext cx="113159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Answer Relevancy, and answer correctness will be mainly used in evaluation.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064334" y="2207477"/>
            <a:ext cx="8063332" cy="4212697"/>
            <a:chOff x="1292516" y="2207477"/>
            <a:chExt cx="8063332" cy="4212697"/>
          </a:xfrm>
        </p:grpSpPr>
        <p:pic>
          <p:nvPicPr>
            <p:cNvPr id="8194" name="Picture 2" descr="AIと話す人のイラスト（男性） | かわいいフリー素材集 いらすとや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714" y="2576809"/>
              <a:ext cx="2582134" cy="2459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データセンターのイラスト | かわいいフリー素材集 いらすとや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646" y="2494527"/>
              <a:ext cx="3729354" cy="3021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오른쪽 화살표 9"/>
            <p:cNvSpPr/>
            <p:nvPr/>
          </p:nvSpPr>
          <p:spPr>
            <a:xfrm>
              <a:off x="5391509" y="4295958"/>
              <a:ext cx="1382205" cy="327803"/>
            </a:xfrm>
            <a:prstGeom prst="rightArrow">
              <a:avLst/>
            </a:prstGeom>
            <a:solidFill>
              <a:srgbClr val="FFC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38231" y="451219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Retrieve</a:t>
              </a:r>
              <a:endPara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 flipH="1">
              <a:off x="5382477" y="3719018"/>
              <a:ext cx="1382205" cy="327803"/>
            </a:xfrm>
            <a:prstGeom prst="rightArrow">
              <a:avLst/>
            </a:prstGeom>
            <a:solidFill>
              <a:srgbClr val="FFC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32053" y="3426236"/>
              <a:ext cx="911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Embed</a:t>
              </a:r>
              <a:endPara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88107" y="2231258"/>
              <a:ext cx="1254432" cy="33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Chroma DB</a:t>
              </a:r>
              <a:endParaRPr lang="ko-KR" altLang="en-US" sz="16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64682" y="2207477"/>
              <a:ext cx="1166265" cy="33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ChatBot</a:t>
              </a:r>
              <a:endParaRPr lang="ko-KR" altLang="en-US" sz="16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3742624" y="2835828"/>
              <a:ext cx="434260" cy="5334475"/>
            </a:xfrm>
            <a:prstGeom prst="rightBrace">
              <a:avLst>
                <a:gd name="adj1" fmla="val 76794"/>
                <a:gd name="adj2" fmla="val 49395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중괄호 22"/>
            <p:cNvSpPr/>
            <p:nvPr/>
          </p:nvSpPr>
          <p:spPr>
            <a:xfrm rot="5400000">
              <a:off x="5039947" y="2193485"/>
              <a:ext cx="434260" cy="7929122"/>
            </a:xfrm>
            <a:prstGeom prst="rightBrace">
              <a:avLst>
                <a:gd name="adj1" fmla="val 76794"/>
                <a:gd name="adj2" fmla="val 49395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0971" y="5448850"/>
              <a:ext cx="1934247" cy="33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Answer Relevancy</a:t>
              </a:r>
              <a:endParaRPr lang="ko-KR" altLang="en-US" sz="16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21232" y="6081620"/>
              <a:ext cx="2119363" cy="33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Answer Correctness</a:t>
              </a:r>
              <a:endParaRPr lang="ko-KR" altLang="en-US" sz="16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129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Milestone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58579"/>
              </p:ext>
            </p:extLst>
          </p:nvPr>
        </p:nvGraphicFramePr>
        <p:xfrm>
          <a:off x="1029552" y="1409700"/>
          <a:ext cx="10176925" cy="401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4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4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74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74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74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747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74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747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67477"/>
                <a:gridCol w="767477"/>
              </a:tblGrid>
              <a:tr h="3554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Week5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Week6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Week7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Week8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Week9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Week10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Week11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Week12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Week13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Week14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Week15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Langchain &amp; RAG Study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FF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FF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FF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AI Structure Design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AI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1100" baseline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Architecture Development</a:t>
                      </a:r>
                      <a:endParaRPr lang="en-US" altLang="ko-KR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Database Design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API Specification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API Integration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API</a:t>
                      </a:r>
                      <a:r>
                        <a:rPr lang="en-US" altLang="ko-KR" sz="1100" baseline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Implementation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A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UI/UX</a:t>
                      </a:r>
                      <a:r>
                        <a:rPr lang="en-US" altLang="ko-KR" sz="1100" baseline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Design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FrontEnd Implementation</a:t>
                      </a:r>
                      <a:endParaRPr lang="ko-KR" altLang="en-US" sz="11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Integration Testing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3999" y="5756353"/>
            <a:ext cx="11844867" cy="5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67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This week, we focused on </a:t>
            </a:r>
            <a:r>
              <a:rPr lang="en-US" altLang="ko-KR" sz="1867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integration </a:t>
            </a:r>
            <a:r>
              <a:rPr lang="en-US" altLang="ko-KR" sz="1867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and </a:t>
            </a:r>
            <a:r>
              <a:rPr lang="en-US" altLang="ko-KR" sz="1867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 performance evaluation</a:t>
            </a:r>
            <a:r>
              <a:rPr lang="en-US" altLang="ko-KR" sz="1867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867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16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25256" y="2032900"/>
            <a:ext cx="8554256" cy="4172600"/>
            <a:chOff x="517319" y="2002420"/>
            <a:chExt cx="8554256" cy="41726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319" y="2021540"/>
              <a:ext cx="4153480" cy="415348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6"/>
            <a:srcRect t="1350"/>
            <a:stretch/>
          </p:blipFill>
          <p:spPr>
            <a:xfrm>
              <a:off x="4775200" y="2002420"/>
              <a:ext cx="4296375" cy="4172600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307078" y="1284162"/>
            <a:ext cx="11315961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Answer Relevancy &amp; Correctness | loaders comparison</a:t>
            </a:r>
          </a:p>
        </p:txBody>
      </p:sp>
      <p:sp>
        <p:nvSpPr>
          <p:cNvPr id="5" name="타원 4"/>
          <p:cNvSpPr/>
          <p:nvPr/>
        </p:nvSpPr>
        <p:spPr>
          <a:xfrm>
            <a:off x="4100156" y="2295631"/>
            <a:ext cx="1141285" cy="23496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53636" y="2295630"/>
            <a:ext cx="832529" cy="23496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41608" y="4542095"/>
            <a:ext cx="938927" cy="10751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342710" y="6036223"/>
            <a:ext cx="211936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Answer Correctness</a:t>
            </a:r>
            <a:endParaRPr lang="ko-KR" altLang="en-US" sz="16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1608" y="6006117"/>
            <a:ext cx="1934247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Answer Relevancy</a:t>
            </a:r>
            <a:endParaRPr lang="ko-KR" altLang="en-US" sz="16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7078" y="1284162"/>
            <a:ext cx="113159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Answer Relevancy &amp; Correctness | llm comparison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490" y="1965763"/>
            <a:ext cx="4529568" cy="44379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433" y="1885904"/>
            <a:ext cx="4556248" cy="451473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32491" y="6218650"/>
            <a:ext cx="211936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Answer Correctness</a:t>
            </a:r>
            <a:endParaRPr lang="ko-KR" altLang="en-US" sz="16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3411" y="6218650"/>
            <a:ext cx="1934247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Answer Relevancy</a:t>
            </a:r>
            <a:endParaRPr lang="ko-KR" altLang="en-US" sz="16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41310" y="2209367"/>
            <a:ext cx="1141285" cy="16983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20108682">
            <a:off x="8344464" y="2082567"/>
            <a:ext cx="1141285" cy="26569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7078" y="1284162"/>
            <a:ext cx="11315961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Next Week …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0800" y="2416375"/>
            <a:ext cx="63587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More accurate evaluation composition using synthetic data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0800" y="3489415"/>
            <a:ext cx="81178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Composition of evaluations using more diverse domain pdf sources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0800" y="4562455"/>
            <a:ext cx="9204960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Selection and evaluation of final models using model metrics statistics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rather than simple distribution visualization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565" y="2640431"/>
            <a:ext cx="10668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64565" y="3689330"/>
            <a:ext cx="10668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4565" y="4781530"/>
            <a:ext cx="10668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129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Role Division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9100" y="1830555"/>
            <a:ext cx="11353800" cy="3979333"/>
            <a:chOff x="635000" y="3797300"/>
            <a:chExt cx="17030700" cy="5969000"/>
          </a:xfrm>
        </p:grpSpPr>
        <p:pic>
          <p:nvPicPr>
            <p:cNvPr id="10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" y="6908800"/>
              <a:ext cx="8394700" cy="2857500"/>
            </a:xfrm>
            <a:prstGeom prst="rect">
              <a:avLst/>
            </a:prstGeom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1000" y="6908800"/>
              <a:ext cx="8394700" cy="2857500"/>
            </a:xfrm>
            <a:prstGeom prst="rect">
              <a:avLst/>
            </a:prstGeom>
          </p:spPr>
        </p:pic>
        <p:pic>
          <p:nvPicPr>
            <p:cNvPr id="12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" y="3797300"/>
              <a:ext cx="8394700" cy="2857500"/>
            </a:xfrm>
            <a:prstGeom prst="rect">
              <a:avLst/>
            </a:prstGeom>
          </p:spPr>
        </p:pic>
        <p:pic>
          <p:nvPicPr>
            <p:cNvPr id="13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1000" y="3797300"/>
              <a:ext cx="8394700" cy="2857500"/>
            </a:xfrm>
            <a:prstGeom prst="rect">
              <a:avLst/>
            </a:prstGeom>
          </p:spPr>
        </p:pic>
        <p:pic>
          <p:nvPicPr>
            <p:cNvPr id="14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500" y="4203700"/>
              <a:ext cx="2044700" cy="2044700"/>
            </a:xfrm>
            <a:prstGeom prst="rect">
              <a:avLst/>
            </a:prstGeom>
          </p:spPr>
        </p:pic>
        <p:pic>
          <p:nvPicPr>
            <p:cNvPr id="15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8400" y="4279900"/>
              <a:ext cx="3149600" cy="533400"/>
            </a:xfrm>
            <a:prstGeom prst="rect">
              <a:avLst/>
            </a:prstGeom>
          </p:spPr>
        </p:pic>
        <p:sp>
          <p:nvSpPr>
            <p:cNvPr id="17" name="TextBox 14"/>
            <p:cNvSpPr txBox="1"/>
            <p:nvPr/>
          </p:nvSpPr>
          <p:spPr>
            <a:xfrm>
              <a:off x="3835400" y="4318000"/>
              <a:ext cx="2895600" cy="44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1667" b="1">
                  <a:solidFill>
                    <a:srgbClr val="0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Juyong Rhee</a:t>
              </a:r>
              <a:endParaRPr lang="ko-KR" altLang="en-US" sz="1667" b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3708400" y="5080000"/>
              <a:ext cx="4648200" cy="977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4499"/>
                </a:lnSpc>
              </a:pPr>
              <a:r>
                <a:rPr lang="en-US" sz="1333">
                  <a:solidFill>
                    <a:srgbClr val="000000">
                      <a:alpha val="76863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Team Leader</a:t>
              </a:r>
            </a:p>
            <a:p>
              <a:pPr lvl="0" algn="l">
                <a:lnSpc>
                  <a:spcPct val="124499"/>
                </a:lnSpc>
              </a:pPr>
              <a:r>
                <a:rPr lang="en-US" sz="1333">
                  <a:solidFill>
                    <a:srgbClr val="000000">
                      <a:alpha val="76863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BackEnd Development</a:t>
              </a:r>
            </a:p>
          </p:txBody>
        </p:sp>
        <p:pic>
          <p:nvPicPr>
            <p:cNvPr id="19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500" y="7327900"/>
              <a:ext cx="2044700" cy="2044700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3708400" y="7404100"/>
              <a:ext cx="3149600" cy="533400"/>
              <a:chOff x="3708400" y="7404100"/>
              <a:chExt cx="3149600" cy="533400"/>
            </a:xfrm>
          </p:grpSpPr>
          <p:pic>
            <p:nvPicPr>
              <p:cNvPr id="21" name="Picture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8400" y="7404100"/>
                <a:ext cx="3149600" cy="533400"/>
              </a:xfrm>
              <a:prstGeom prst="rect">
                <a:avLst/>
              </a:prstGeom>
            </p:spPr>
          </p:pic>
          <p:sp>
            <p:nvSpPr>
              <p:cNvPr id="22" name="TextBox 18"/>
              <p:cNvSpPr txBox="1"/>
              <p:nvPr/>
            </p:nvSpPr>
            <p:spPr>
              <a:xfrm>
                <a:off x="3835400" y="7442200"/>
                <a:ext cx="2895600" cy="4445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altLang="ko-KR" sz="1667" b="1">
                    <a:solidFill>
                      <a:srgbClr val="0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Jihee Hwang</a:t>
                </a:r>
                <a:endParaRPr lang="ko-KR" altLang="en-US" sz="1667" b="1">
                  <a:solidFill>
                    <a:srgbClr val="0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3" name="TextBox 19"/>
            <p:cNvSpPr txBox="1"/>
            <p:nvPr/>
          </p:nvSpPr>
          <p:spPr>
            <a:xfrm>
              <a:off x="3708400" y="8204200"/>
              <a:ext cx="4648200" cy="977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28611" indent="-228611">
                <a:lnSpc>
                  <a:spcPct val="124499"/>
                </a:lnSpc>
                <a:buFontTx/>
                <a:buChar char="-"/>
              </a:pPr>
              <a:r>
                <a:rPr lang="en-US" altLang="ko-KR" sz="1333">
                  <a:solidFill>
                    <a:srgbClr val="000000">
                      <a:alpha val="76863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UI/UX Designmer</a:t>
              </a:r>
            </a:p>
            <a:p>
              <a:pPr marL="228611" indent="-228611">
                <a:lnSpc>
                  <a:spcPct val="124499"/>
                </a:lnSpc>
                <a:buFontTx/>
                <a:buChar char="-"/>
              </a:pPr>
              <a:r>
                <a:rPr lang="en-US" sz="1333">
                  <a:solidFill>
                    <a:srgbClr val="000000">
                      <a:alpha val="76863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FrontEnd Development</a:t>
              </a:r>
            </a:p>
          </p:txBody>
        </p:sp>
        <p:pic>
          <p:nvPicPr>
            <p:cNvPr id="24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2200" y="4203700"/>
              <a:ext cx="2044700" cy="2044700"/>
            </a:xfrm>
            <a:prstGeom prst="rect">
              <a:avLst/>
            </a:prstGeom>
          </p:spPr>
        </p:pic>
        <p:pic>
          <p:nvPicPr>
            <p:cNvPr id="25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344400" y="4279900"/>
              <a:ext cx="3149600" cy="533400"/>
            </a:xfrm>
            <a:prstGeom prst="rect">
              <a:avLst/>
            </a:prstGeom>
          </p:spPr>
        </p:pic>
        <p:sp>
          <p:nvSpPr>
            <p:cNvPr id="26" name="TextBox 22"/>
            <p:cNvSpPr txBox="1"/>
            <p:nvPr/>
          </p:nvSpPr>
          <p:spPr>
            <a:xfrm>
              <a:off x="12471400" y="4318000"/>
              <a:ext cx="2895600" cy="44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1667" b="1">
                  <a:solidFill>
                    <a:srgbClr val="0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Yewon  Chun</a:t>
              </a:r>
              <a:endParaRPr lang="ko-KR" altLang="en-US" sz="1667" b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12344400" y="5080000"/>
              <a:ext cx="4648200" cy="977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28611" indent="-228611">
                <a:lnSpc>
                  <a:spcPct val="124499"/>
                </a:lnSpc>
                <a:buFontTx/>
                <a:buChar char="-"/>
              </a:pPr>
              <a:r>
                <a:rPr lang="en-US" altLang="ko-KR" sz="1333">
                  <a:solidFill>
                    <a:srgbClr val="000000">
                      <a:alpha val="76863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 Model Development</a:t>
              </a:r>
            </a:p>
            <a:p>
              <a:pPr marL="228611" indent="-228611">
                <a:lnSpc>
                  <a:spcPct val="124499"/>
                </a:lnSpc>
                <a:buFontTx/>
                <a:buChar char="-"/>
              </a:pPr>
              <a:r>
                <a:rPr lang="en-US" sz="1333">
                  <a:solidFill>
                    <a:srgbClr val="000000">
                      <a:alpha val="76863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Documentation</a:t>
              </a:r>
            </a:p>
          </p:txBody>
        </p:sp>
        <p:pic>
          <p:nvPicPr>
            <p:cNvPr id="29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2200" y="7327900"/>
              <a:ext cx="2044700" cy="2044700"/>
            </a:xfrm>
            <a:prstGeom prst="rect">
              <a:avLst/>
            </a:prstGeom>
          </p:spPr>
        </p:pic>
        <p:pic>
          <p:nvPicPr>
            <p:cNvPr id="30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344400" y="7404100"/>
              <a:ext cx="3149600" cy="533400"/>
            </a:xfrm>
            <a:prstGeom prst="rect">
              <a:avLst/>
            </a:prstGeom>
          </p:spPr>
        </p:pic>
        <p:pic>
          <p:nvPicPr>
            <p:cNvPr id="31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68500" y="4711700"/>
              <a:ext cx="939800" cy="939800"/>
            </a:xfrm>
            <a:prstGeom prst="rect">
              <a:avLst/>
            </a:prstGeom>
          </p:spPr>
        </p:pic>
        <p:pic>
          <p:nvPicPr>
            <p:cNvPr id="32" name="Picture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17200" y="7962900"/>
              <a:ext cx="749300" cy="762000"/>
            </a:xfrm>
            <a:prstGeom prst="rect">
              <a:avLst/>
            </a:prstGeom>
          </p:spPr>
        </p:pic>
        <p:sp>
          <p:nvSpPr>
            <p:cNvPr id="33" name="TextBox 30"/>
            <p:cNvSpPr txBox="1"/>
            <p:nvPr/>
          </p:nvSpPr>
          <p:spPr>
            <a:xfrm>
              <a:off x="12471400" y="7442200"/>
              <a:ext cx="2895600" cy="44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1667" b="1">
                  <a:solidFill>
                    <a:srgbClr val="0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Jorge Alcorta</a:t>
              </a:r>
              <a:endParaRPr lang="ko-KR" altLang="en-US" sz="1667" b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4" name="TextBox 31"/>
            <p:cNvSpPr txBox="1"/>
            <p:nvPr/>
          </p:nvSpPr>
          <p:spPr>
            <a:xfrm>
              <a:off x="12344400" y="8204200"/>
              <a:ext cx="4648200" cy="977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28611" indent="-228611">
                <a:lnSpc>
                  <a:spcPct val="124499"/>
                </a:lnSpc>
                <a:buFontTx/>
                <a:buChar char="-"/>
              </a:pPr>
              <a:r>
                <a:rPr lang="en-US" altLang="ko-KR" sz="1333">
                  <a:solidFill>
                    <a:srgbClr val="000000">
                      <a:alpha val="76863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 Model Development</a:t>
              </a:r>
            </a:p>
            <a:p>
              <a:pPr marL="228611" indent="-228611">
                <a:lnSpc>
                  <a:spcPct val="124499"/>
                </a:lnSpc>
                <a:buFontTx/>
                <a:buChar char="-"/>
              </a:pPr>
              <a:r>
                <a:rPr lang="en-US" sz="1333">
                  <a:solidFill>
                    <a:srgbClr val="000000">
                      <a:alpha val="76863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Presentation</a:t>
              </a:r>
            </a:p>
          </p:txBody>
        </p:sp>
        <p:pic>
          <p:nvPicPr>
            <p:cNvPr id="35" name="Picture 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22450" y="7804150"/>
              <a:ext cx="1066800" cy="1066800"/>
            </a:xfrm>
            <a:prstGeom prst="rect">
              <a:avLst/>
            </a:prstGeom>
          </p:spPr>
        </p:pic>
        <p:pic>
          <p:nvPicPr>
            <p:cNvPr id="37" name="Picture 2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26700" y="4657867"/>
              <a:ext cx="1130300" cy="1130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129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Integration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7079" y="1549400"/>
            <a:ext cx="8727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Following last week, FE &amp; BE Backend Integration was </a:t>
            </a: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implemented</a:t>
            </a:r>
            <a:r>
              <a:rPr lang="ko-KR" altLang="en-US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3571" y="2589217"/>
            <a:ext cx="5562862" cy="3408834"/>
            <a:chOff x="307079" y="2300877"/>
            <a:chExt cx="6238501" cy="3795333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CB5C8DBD-7A03-3294-EC84-2D5A45A9E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79" y="2300877"/>
              <a:ext cx="5497209" cy="3795333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8" name="Picture 4" descr="File:Eo circle green checkmark.sv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748" y="2775597"/>
              <a:ext cx="612832" cy="61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File:Eo circle green checkmark.sv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748" y="3433457"/>
              <a:ext cx="612832" cy="61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File:Eo circle green checkmark.sv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748" y="4689233"/>
              <a:ext cx="612832" cy="61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File:Eo circle green checkmark.sv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748" y="5390273"/>
              <a:ext cx="612832" cy="61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6582600" y="3624220"/>
            <a:ext cx="53219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implementation of functions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related to user registration and authentication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 been completed.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04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129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Integration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7079" y="1549400"/>
            <a:ext cx="8727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Following last week, FE &amp; BE Backend Integration was </a:t>
            </a: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implemented</a:t>
            </a:r>
            <a:r>
              <a:rPr lang="ko-KR" altLang="en-US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94099" y="2643298"/>
            <a:ext cx="6081022" cy="3137742"/>
            <a:chOff x="307079" y="2300878"/>
            <a:chExt cx="7244341" cy="38225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1016DF55-9A0E-68AB-F131-0C010D096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21208"/>
            <a:stretch/>
          </p:blipFill>
          <p:spPr>
            <a:xfrm>
              <a:off x="307079" y="2300878"/>
              <a:ext cx="6479801" cy="3822582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4" descr="File:Eo circle green checkmark.sv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588" y="2829953"/>
              <a:ext cx="612832" cy="61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File:Eo circle green checkmark.sv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588" y="3488321"/>
              <a:ext cx="612832" cy="61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File:Eo circle green checkmark.sv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588" y="4146689"/>
              <a:ext cx="612832" cy="61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File:Eo circle green checkmark.sv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588" y="4805057"/>
              <a:ext cx="612832" cy="61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6905413" y="3335006"/>
            <a:ext cx="4897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implementation of functions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related to chatrooms,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such as creating and deleting chatrooms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 been completed.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5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129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Integration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7079" y="1549400"/>
            <a:ext cx="8727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Following last week, FE &amp; BE Backend Integration was </a:t>
            </a: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implemented</a:t>
            </a:r>
            <a:r>
              <a:rPr lang="ko-KR" altLang="en-US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00F38DE-144A-22A3-E30C-DB779F2DB2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729"/>
          <a:stretch/>
        </p:blipFill>
        <p:spPr>
          <a:xfrm>
            <a:off x="307078" y="2300877"/>
            <a:ext cx="7556761" cy="2805517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00F38DE-144A-22A3-E30C-DB779F2DB2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655"/>
          <a:stretch/>
        </p:blipFill>
        <p:spPr>
          <a:xfrm>
            <a:off x="4244153" y="3594323"/>
            <a:ext cx="7239372" cy="212800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628488" y="5955322"/>
            <a:ext cx="110958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Further API Integration is expected to be completed in the following week.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1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81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1290" y="584200"/>
            <a:ext cx="4207933" cy="491067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000000"/>
                </a:solidFill>
                <a:latin typeface="나눔스퀘어_ac Bold"/>
                <a:ea typeface="나눔스퀘어_ac Bold"/>
              </a:rPr>
              <a:t>RAG Integration</a:t>
            </a:r>
            <a:endParaRPr lang="en-US" altLang="ko-KR" sz="2667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5203" y="5665558"/>
            <a:ext cx="5189584" cy="1001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나눔스퀘어_ac Bold"/>
                <a:ea typeface="나눔스퀘어_ac Bold"/>
              </a:rPr>
              <a:t>Backend code[/upload_document]</a:t>
            </a:r>
            <a:r>
              <a:rPr lang="en-US" altLang="ko-KR" sz="2000">
                <a:latin typeface="나눔스퀘어_ac Bold"/>
                <a:ea typeface="나눔스퀘어_ac Bold"/>
              </a:rPr>
              <a:t>: Get file from frontend and call EmbeddingsManager class for embedding</a:t>
            </a:r>
            <a:endParaRPr lang="en-US" altLang="ko-KR" sz="2000">
              <a:latin typeface="나눔스퀘어_ac Bold"/>
              <a:ea typeface="나눔스퀘어_ac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1627" y="4288447"/>
            <a:ext cx="5363881" cy="1005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나눔스퀘어_ac Bold"/>
                <a:ea typeface="나눔스퀘어_ac Bold"/>
              </a:rPr>
              <a:t>AI code[EmbeddingsManager]:</a:t>
            </a:r>
            <a:r>
              <a:rPr lang="en-US" altLang="ko-KR" sz="2000">
                <a:latin typeface="나눔스퀘어_ac Bold"/>
                <a:ea typeface="나눔스퀘어_ac Bold"/>
              </a:rPr>
              <a:t> Using PyMuPDFLoader to load PDF file, then split and vectorize</a:t>
            </a:r>
            <a:endParaRPr lang="en-US" altLang="ko-KR" sz="2000">
              <a:latin typeface="나눔스퀘어_ac Bold"/>
              <a:ea typeface="나눔스퀘어_ac Bold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4560" y="1677081"/>
            <a:ext cx="4933404" cy="3503838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05675" y="2676525"/>
            <a:ext cx="4248150" cy="150495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43692" y="4593094"/>
            <a:ext cx="5267325" cy="97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81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1290" y="584200"/>
            <a:ext cx="4207933" cy="491067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000000"/>
                </a:solidFill>
                <a:latin typeface="나눔스퀘어_ac Bold"/>
                <a:ea typeface="나눔스퀘어_ac Bold"/>
              </a:rPr>
              <a:t>RAG Integration</a:t>
            </a:r>
            <a:endParaRPr lang="en-US" altLang="ko-KR" sz="2667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4354" y="5223328"/>
            <a:ext cx="4781372" cy="1004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나눔스퀘어_ac Bold"/>
                <a:ea typeface="나눔스퀘어_ac Bold"/>
              </a:rPr>
              <a:t>Backend code[/send_message]</a:t>
            </a:r>
            <a:r>
              <a:rPr lang="en-US" altLang="ko-KR" sz="2000">
                <a:latin typeface="나눔스퀘어_ac Bold"/>
                <a:ea typeface="나눔스퀘어_ac Bold"/>
              </a:rPr>
              <a:t>: Call Chatbot class to get answer of user question</a:t>
            </a:r>
            <a:endParaRPr lang="en-US" altLang="ko-KR" sz="2000">
              <a:latin typeface="나눔스퀘어_ac Bold"/>
              <a:ea typeface="나눔스퀘어_ac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0196" y="4526571"/>
            <a:ext cx="5159776" cy="39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나눔스퀘어_ac Bold"/>
                <a:ea typeface="나눔스퀘어_ac Bold"/>
              </a:rPr>
              <a:t>AI code[Chatbot]</a:t>
            </a:r>
            <a:r>
              <a:rPr lang="en-US" altLang="ko-KR" sz="2000">
                <a:latin typeface="나눔스퀘어_ac Bold"/>
                <a:ea typeface="나눔스퀘어_ac Bold"/>
              </a:rPr>
              <a:t>: return response</a:t>
            </a:r>
            <a:endParaRPr lang="en-US" altLang="ko-KR" sz="2000">
              <a:latin typeface="나눔스퀘어_ac Bold"/>
              <a:ea typeface="나눔스퀘어_ac Bold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5798" y="1957387"/>
            <a:ext cx="3943350" cy="294322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0" y="2681287"/>
            <a:ext cx="5457825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795867"/>
            <a:ext cx="12268200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867" y="444500"/>
            <a:ext cx="5317067" cy="7535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500000">
            <a:off x="3996267" y="516467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-62230" y="584200"/>
            <a:ext cx="4207933" cy="491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667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Performance Evaluation</a:t>
            </a:r>
            <a:endParaRPr lang="ko-KR" altLang="en-US" sz="2667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7078" y="1284162"/>
            <a:ext cx="11315961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 part of the model performance improvement, a process of comparing the performance of several loader and lm combinations was constructed.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38" y="2374704"/>
            <a:ext cx="6495858" cy="415817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カラフルな矢印のイラスト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4791">
            <a:off x="6656740" y="2356997"/>
            <a:ext cx="1215318" cy="5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10815" y="3216192"/>
            <a:ext cx="105233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Loaders</a:t>
            </a:r>
            <a:endParaRPr lang="ko-KR" altLang="en-US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9535" y="3639502"/>
            <a:ext cx="1745991" cy="1164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PyPDFLoader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PyMyPDF4llm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LlamaParser</a:t>
            </a:r>
            <a:endParaRPr lang="ko-KR" altLang="en-US" sz="16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35855" y="3216192"/>
            <a:ext cx="7489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LLMs</a:t>
            </a:r>
            <a:endParaRPr lang="ko-KR" altLang="en-US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10019" y="3585524"/>
            <a:ext cx="2358338" cy="1903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gpt-3.5-turbo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gpt-3.5-turbo-0125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gpt-4o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</a:t>
            </a:r>
            <a:r>
              <a:rPr lang="en-US" altLang="ko-KR" sz="16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pt-4o-mini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</a:t>
            </a:r>
            <a:r>
              <a:rPr lang="en-US" altLang="ko-KR" sz="16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pt-4o-2024-11-20</a:t>
            </a:r>
            <a:endParaRPr lang="ko-KR" altLang="en-US" sz="16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10815" y="5905322"/>
            <a:ext cx="455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 x 5 = 15 candidats of combinations</a:t>
            </a:r>
          </a:p>
        </p:txBody>
      </p:sp>
      <p:sp>
        <p:nvSpPr>
          <p:cNvPr id="19" name="타원 18"/>
          <p:cNvSpPr/>
          <p:nvPr/>
        </p:nvSpPr>
        <p:spPr>
          <a:xfrm>
            <a:off x="6792756" y="58199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20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9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853</ep:Words>
  <ep:PresentationFormat>와이드스크린</ep:PresentationFormat>
  <ep:Paragraphs>160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2024-11-28T17:04:46.000</dcterms:created>
  <dc:creator>USER</dc:creator>
  <cp:lastModifiedBy>wndyd</cp:lastModifiedBy>
  <dcterms:modified xsi:type="dcterms:W3CDTF">2024-11-28T23:19:19.565</dcterms:modified>
  <cp:revision>24</cp:revision>
  <dc:title>PowerPoint 프레젠테이션</dc:title>
  <cp:version>1000.0000.01</cp:version>
</cp:coreProperties>
</file>