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8"/>
  </p:notesMasterIdLst>
  <p:sldIdLst>
    <p:sldId id="440" r:id="rId2"/>
    <p:sldId id="517" r:id="rId3"/>
    <p:sldId id="515" r:id="rId4"/>
    <p:sldId id="475" r:id="rId5"/>
    <p:sldId id="257" r:id="rId6"/>
    <p:sldId id="47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8" autoAdjust="0"/>
    <p:restoredTop sz="94875" autoAdjust="0"/>
  </p:normalViewPr>
  <p:slideViewPr>
    <p:cSldViewPr snapToGrid="0">
      <p:cViewPr varScale="1">
        <p:scale>
          <a:sx n="81" d="100"/>
          <a:sy n="81" d="100"/>
        </p:scale>
        <p:origin x="456" y="3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9A52C52-5D35-406F-B15E-16609098355B}" type="datetime1">
              <a:rPr lang="ko-KR" altLang="en-US"/>
              <a:pPr lvl="0">
                <a:defRPr/>
              </a:pPr>
              <a:t>2024-09-20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E5C1FF3-F69A-459F-BBFD-42C48BC8FD6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E5C1FF3-F69A-459F-BBFD-42C48BC8FD6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E5C1FF3-F69A-459F-BBFD-42C48BC8FD6A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867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E5C1FF3-F69A-459F-BBFD-42C48BC8FD6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E5C1FF3-F69A-459F-BBFD-42C48BC8FD6A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E5C1FF3-F69A-459F-BBFD-42C48BC8FD6A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8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E5C1FF3-F69A-459F-BBFD-42C48BC8FD6A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26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6C323-1FAD-B670-6B69-F1E626518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3B2984-CF2D-375D-5C5D-11987D1FB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C8660-99AE-FE4F-6E79-73FAC29A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4F4C-1AC3-45EB-AE8B-28C60D2C58E8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DD40-5FD4-C7B3-BF14-3FFBB77E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98D817-874B-F1D8-8C85-3B17113E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127A-3405-4E40-B635-C9A2189AB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7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A32D8-8DE8-D408-230D-0993319B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FF334B-E535-C460-C4C8-29B9DAA9A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002C8-F970-6D84-8EB0-A0392784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4F4C-1AC3-45EB-AE8B-28C60D2C58E8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EF887-6D05-475B-C1A1-AABCF6CA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2A848-7888-94D4-8779-CE6C5E98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127A-3405-4E40-B635-C9A2189AB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90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36BF5D-A3E3-CF67-1698-20894F32A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BDEF56-5180-2C44-9D84-98183BC21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D6972C-F4ED-B54D-2954-FC04B193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4F4C-1AC3-45EB-AE8B-28C60D2C58E8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10D30-0774-AF6B-11EC-E42953E6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2470F-B17B-E342-7DEB-FCE91002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127A-3405-4E40-B635-C9A2189AB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5941B-F277-B462-C787-3FEE54C2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E424D-6037-8020-A6D4-5E5F98C8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2183D-5DF0-61CC-A177-0F02E5CDB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4F4C-1AC3-45EB-AE8B-28C60D2C58E8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FE091-C482-7ECB-1D6A-C68DD97B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DC513-0AFF-F7AA-5B48-C4037CF5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127A-3405-4E40-B635-C9A2189AB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8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FCD07-D3EC-6AB5-1303-3587DA1C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6DB11-303E-B092-69DC-B17A89C0A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9C82F-4F0A-07CB-CA9B-6BD5C837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4F4C-1AC3-45EB-AE8B-28C60D2C58E8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E3871-0C19-DBF7-49DF-FD07EE82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68D30-738A-32B9-46F9-BE379F14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127A-3405-4E40-B635-C9A2189AB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88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9F394-0B1A-378A-1AEB-09E70240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EB18C-1408-D838-5969-BC368D42A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628D8E-0766-1588-4683-9483070F7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E3936-B537-498C-DE2A-54E9007F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4F4C-1AC3-45EB-AE8B-28C60D2C58E8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B6DBB3-8603-B5AF-F4B1-FE60066E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2B7BB-FEA3-1B89-6E07-897E4833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127A-3405-4E40-B635-C9A2189AB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45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528EA-9577-CF7B-A50F-9E31B52D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93361F-56C8-C94B-9A9C-86EE7E75D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26ACAB-5BCE-41F7-08EA-BEDF3A852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693F43-AA43-D282-8600-DA1A0E08C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00FE6-34C3-4BAE-C727-D91B87B80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CC13C7-FD98-4016-F017-85008FE5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4F4C-1AC3-45EB-AE8B-28C60D2C58E8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DF3EE7-6E5E-5C1B-BA52-00B07462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A98DCC-2406-26F5-8367-E52F2A71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127A-3405-4E40-B635-C9A2189AB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30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1FADD-51A4-3EA5-2BCD-5D64A591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195260-24C8-4F7E-B129-BA5E6D4B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4F4C-1AC3-45EB-AE8B-28C60D2C58E8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81B88D-44A7-4430-2902-41055083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34B63A-1A97-F9B7-E1DB-65311CF9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127A-3405-4E40-B635-C9A2189AB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56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327DD7-E697-C423-2B47-A6B5D35C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4F4C-1AC3-45EB-AE8B-28C60D2C58E8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BB988A-221D-9FA0-8BD3-C3481F09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7033C6-8D7F-B9EE-E316-E06FDC38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127A-3405-4E40-B635-C9A2189AB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81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AA911-2665-DFCE-0CFD-4937115A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421BB-A445-9D9E-5E05-D854347A2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6A0F1-48A2-27D4-2496-BC424FAFB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09AAB-CD32-2070-08BF-71BF926E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4F4C-1AC3-45EB-AE8B-28C60D2C58E8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56BCAD-ABF9-D826-DCEA-1B70D4E5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5188C-BD22-7FBA-AFFD-1E30F8A7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127A-3405-4E40-B635-C9A2189AB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33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38CFF-0331-1D80-2358-52AE5D02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2BCCBA-FD89-7785-9BBB-B401C6930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BC99FA-269F-C83E-3387-FE280E0CB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A774B8-0E6A-2721-FC33-0718BC6A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4F4C-1AC3-45EB-AE8B-28C60D2C58E8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0A055C-8310-BB6B-7934-C24BC80E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0431FF-7D1A-5869-B7E9-541C481D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127A-3405-4E40-B635-C9A2189AB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96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954FD5-15BF-D509-420B-E2AC01EE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879DFA-9368-C029-2C0D-F526E7E30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689D08-AAC1-6BEA-1747-3C5B02660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E4F4C-1AC3-45EB-AE8B-28C60D2C58E8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A0C230-782E-75DB-FC9E-3B69FCA76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B1055B-4972-706A-9344-A22C486AC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127A-3405-4E40-B635-C9A2189AB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93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F872B8A2-C0A4-F46E-A6B3-F7232ADCF8F3}"/>
              </a:ext>
            </a:extLst>
          </p:cNvPr>
          <p:cNvSpPr/>
          <p:nvPr/>
        </p:nvSpPr>
        <p:spPr>
          <a:xfrm>
            <a:off x="-1" y="2045970"/>
            <a:ext cx="11471830" cy="1648951"/>
          </a:xfrm>
          <a:custGeom>
            <a:avLst/>
            <a:gdLst>
              <a:gd name="connsiteX0" fmla="*/ 0 w 8892540"/>
              <a:gd name="connsiteY0" fmla="*/ 0 h 1485900"/>
              <a:gd name="connsiteX1" fmla="*/ 8393426 w 8892540"/>
              <a:gd name="connsiteY1" fmla="*/ 0 h 1485900"/>
              <a:gd name="connsiteX2" fmla="*/ 8892540 w 8892540"/>
              <a:gd name="connsiteY2" fmla="*/ 499114 h 1485900"/>
              <a:gd name="connsiteX3" fmla="*/ 8892540 w 8892540"/>
              <a:gd name="connsiteY3" fmla="*/ 708660 h 1485900"/>
              <a:gd name="connsiteX4" fmla="*/ 8892540 w 8892540"/>
              <a:gd name="connsiteY4" fmla="*/ 986786 h 1485900"/>
              <a:gd name="connsiteX5" fmla="*/ 8892540 w 8892540"/>
              <a:gd name="connsiteY5" fmla="*/ 1485900 h 1485900"/>
              <a:gd name="connsiteX6" fmla="*/ 8393426 w 8892540"/>
              <a:gd name="connsiteY6" fmla="*/ 1485900 h 1485900"/>
              <a:gd name="connsiteX7" fmla="*/ 0 w 8892540"/>
              <a:gd name="connsiteY7" fmla="*/ 1485900 h 1485900"/>
              <a:gd name="connsiteX8" fmla="*/ 0 w 8892540"/>
              <a:gd name="connsiteY8" fmla="*/ 70866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2540" h="1485900">
                <a:moveTo>
                  <a:pt x="0" y="0"/>
                </a:moveTo>
                <a:lnTo>
                  <a:pt x="8393426" y="0"/>
                </a:lnTo>
                <a:cubicBezTo>
                  <a:pt x="8669079" y="0"/>
                  <a:pt x="8892540" y="223461"/>
                  <a:pt x="8892540" y="499114"/>
                </a:cubicBezTo>
                <a:lnTo>
                  <a:pt x="8892540" y="708660"/>
                </a:lnTo>
                <a:lnTo>
                  <a:pt x="8892540" y="986786"/>
                </a:lnTo>
                <a:lnTo>
                  <a:pt x="8892540" y="1485900"/>
                </a:lnTo>
                <a:lnTo>
                  <a:pt x="8393426" y="1485900"/>
                </a:lnTo>
                <a:lnTo>
                  <a:pt x="0" y="1485900"/>
                </a:lnTo>
                <a:lnTo>
                  <a:pt x="0" y="70866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6600"/>
            </a:solidFill>
          </a:ln>
          <a:effectLst>
            <a:outerShdw blurRad="50800" dist="101600" dir="18600000" algn="bl" rotWithShape="0">
              <a:schemeClr val="accent6">
                <a:lumMod val="60000"/>
                <a:lumOff val="40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F583342-E8C4-8E15-AAC8-B3FCE62625AA}"/>
              </a:ext>
            </a:extLst>
          </p:cNvPr>
          <p:cNvSpPr/>
          <p:nvPr/>
        </p:nvSpPr>
        <p:spPr>
          <a:xfrm>
            <a:off x="-2" y="2045970"/>
            <a:ext cx="11220995" cy="1648951"/>
          </a:xfrm>
          <a:custGeom>
            <a:avLst/>
            <a:gdLst>
              <a:gd name="connsiteX0" fmla="*/ 0 w 8892540"/>
              <a:gd name="connsiteY0" fmla="*/ 0 h 1485900"/>
              <a:gd name="connsiteX1" fmla="*/ 8393426 w 8892540"/>
              <a:gd name="connsiteY1" fmla="*/ 0 h 1485900"/>
              <a:gd name="connsiteX2" fmla="*/ 8892540 w 8892540"/>
              <a:gd name="connsiteY2" fmla="*/ 499114 h 1485900"/>
              <a:gd name="connsiteX3" fmla="*/ 8892540 w 8892540"/>
              <a:gd name="connsiteY3" fmla="*/ 708660 h 1485900"/>
              <a:gd name="connsiteX4" fmla="*/ 8892540 w 8892540"/>
              <a:gd name="connsiteY4" fmla="*/ 986786 h 1485900"/>
              <a:gd name="connsiteX5" fmla="*/ 8892540 w 8892540"/>
              <a:gd name="connsiteY5" fmla="*/ 1485900 h 1485900"/>
              <a:gd name="connsiteX6" fmla="*/ 8393426 w 8892540"/>
              <a:gd name="connsiteY6" fmla="*/ 1485900 h 1485900"/>
              <a:gd name="connsiteX7" fmla="*/ 0 w 8892540"/>
              <a:gd name="connsiteY7" fmla="*/ 1485900 h 1485900"/>
              <a:gd name="connsiteX8" fmla="*/ 0 w 8892540"/>
              <a:gd name="connsiteY8" fmla="*/ 70866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2540" h="1485900">
                <a:moveTo>
                  <a:pt x="0" y="0"/>
                </a:moveTo>
                <a:lnTo>
                  <a:pt x="8393426" y="0"/>
                </a:lnTo>
                <a:cubicBezTo>
                  <a:pt x="8669079" y="0"/>
                  <a:pt x="8892540" y="223461"/>
                  <a:pt x="8892540" y="499114"/>
                </a:cubicBezTo>
                <a:lnTo>
                  <a:pt x="8892540" y="708660"/>
                </a:lnTo>
                <a:lnTo>
                  <a:pt x="8892540" y="986786"/>
                </a:lnTo>
                <a:lnTo>
                  <a:pt x="8892540" y="1485900"/>
                </a:lnTo>
                <a:lnTo>
                  <a:pt x="8393426" y="1485900"/>
                </a:lnTo>
                <a:lnTo>
                  <a:pt x="0" y="1485900"/>
                </a:lnTo>
                <a:lnTo>
                  <a:pt x="0" y="708660"/>
                </a:lnTo>
                <a:close/>
              </a:path>
            </a:pathLst>
          </a:cu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450F-E343-F66C-08B9-8F63FB4A230F}"/>
              </a:ext>
            </a:extLst>
          </p:cNvPr>
          <p:cNvSpPr txBox="1"/>
          <p:nvPr/>
        </p:nvSpPr>
        <p:spPr>
          <a:xfrm>
            <a:off x="258615" y="2570721"/>
            <a:ext cx="11471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Professor Recommendation Service</a:t>
            </a: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4EF1E8ED-AE44-05D2-F67C-54023DD74B6C}"/>
              </a:ext>
            </a:extLst>
          </p:cNvPr>
          <p:cNvSpPr/>
          <p:nvPr/>
        </p:nvSpPr>
        <p:spPr>
          <a:xfrm>
            <a:off x="1" y="6530108"/>
            <a:ext cx="1735493" cy="327891"/>
          </a:xfrm>
          <a:custGeom>
            <a:avLst/>
            <a:gdLst>
              <a:gd name="connsiteX0" fmla="*/ 0 w 8892540"/>
              <a:gd name="connsiteY0" fmla="*/ 0 h 1485900"/>
              <a:gd name="connsiteX1" fmla="*/ 8393426 w 8892540"/>
              <a:gd name="connsiteY1" fmla="*/ 0 h 1485900"/>
              <a:gd name="connsiteX2" fmla="*/ 8892540 w 8892540"/>
              <a:gd name="connsiteY2" fmla="*/ 499114 h 1485900"/>
              <a:gd name="connsiteX3" fmla="*/ 8892540 w 8892540"/>
              <a:gd name="connsiteY3" fmla="*/ 708660 h 1485900"/>
              <a:gd name="connsiteX4" fmla="*/ 8892540 w 8892540"/>
              <a:gd name="connsiteY4" fmla="*/ 986786 h 1485900"/>
              <a:gd name="connsiteX5" fmla="*/ 8892540 w 8892540"/>
              <a:gd name="connsiteY5" fmla="*/ 1485900 h 1485900"/>
              <a:gd name="connsiteX6" fmla="*/ 8393426 w 8892540"/>
              <a:gd name="connsiteY6" fmla="*/ 1485900 h 1485900"/>
              <a:gd name="connsiteX7" fmla="*/ 0 w 8892540"/>
              <a:gd name="connsiteY7" fmla="*/ 1485900 h 1485900"/>
              <a:gd name="connsiteX8" fmla="*/ 0 w 8892540"/>
              <a:gd name="connsiteY8" fmla="*/ 70866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2540" h="1485900">
                <a:moveTo>
                  <a:pt x="0" y="0"/>
                </a:moveTo>
                <a:lnTo>
                  <a:pt x="8393426" y="0"/>
                </a:lnTo>
                <a:cubicBezTo>
                  <a:pt x="8669079" y="0"/>
                  <a:pt x="8892540" y="223461"/>
                  <a:pt x="8892540" y="499114"/>
                </a:cubicBezTo>
                <a:lnTo>
                  <a:pt x="8892540" y="708660"/>
                </a:lnTo>
                <a:lnTo>
                  <a:pt x="8892540" y="986786"/>
                </a:lnTo>
                <a:lnTo>
                  <a:pt x="8892540" y="1485900"/>
                </a:lnTo>
                <a:lnTo>
                  <a:pt x="8393426" y="1485900"/>
                </a:lnTo>
                <a:lnTo>
                  <a:pt x="0" y="1485900"/>
                </a:lnTo>
                <a:lnTo>
                  <a:pt x="0" y="708660"/>
                </a:lnTo>
                <a:close/>
              </a:path>
            </a:pathLst>
          </a:cu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altLang="ko-KR" sz="18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54B817-D860-BE2E-6A54-2D2E718DBE6E}"/>
              </a:ext>
            </a:extLst>
          </p:cNvPr>
          <p:cNvSpPr txBox="1"/>
          <p:nvPr/>
        </p:nvSpPr>
        <p:spPr>
          <a:xfrm>
            <a:off x="89804" y="6530107"/>
            <a:ext cx="1962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2024.09.20</a:t>
            </a:r>
          </a:p>
          <a:p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16504449-7D3A-F60C-E8B4-E94A6DC90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0154" y="3865729"/>
            <a:ext cx="38356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b="1" dirty="0" err="1">
                <a:solidFill>
                  <a:srgbClr val="2A56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 panose="020B0600000101010101" pitchFamily="50" charset="-127"/>
              </a:rPr>
              <a:t>LastLap</a:t>
            </a:r>
            <a:endParaRPr lang="en-US" altLang="ko-KR" sz="2000" b="1" dirty="0">
              <a:solidFill>
                <a:srgbClr val="2A563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 panose="020B0600000101010101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rgbClr val="2A56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 panose="020B0600000101010101" pitchFamily="50" charset="-127"/>
              </a:rPr>
              <a:t>김현진 송민석 장민석 조재희</a:t>
            </a:r>
            <a:endParaRPr lang="id-ID" altLang="ko-KR" sz="2000" b="1" dirty="0">
              <a:solidFill>
                <a:srgbClr val="2A563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743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173BF5-F946-9CB3-2B68-B6B6595FEC01}"/>
              </a:ext>
            </a:extLst>
          </p:cNvPr>
          <p:cNvSpPr/>
          <p:nvPr/>
        </p:nvSpPr>
        <p:spPr>
          <a:xfrm>
            <a:off x="0" y="200025"/>
            <a:ext cx="11960035" cy="6657974"/>
          </a:xfrm>
          <a:custGeom>
            <a:avLst/>
            <a:gdLst>
              <a:gd name="connsiteX0" fmla="*/ 0 w 11933385"/>
              <a:gd name="connsiteY0" fmla="*/ 0 h 6578084"/>
              <a:gd name="connsiteX1" fmla="*/ 11430001 w 11933385"/>
              <a:gd name="connsiteY1" fmla="*/ 0 h 6578084"/>
              <a:gd name="connsiteX2" fmla="*/ 11430001 w 11933385"/>
              <a:gd name="connsiteY2" fmla="*/ 2 h 6578084"/>
              <a:gd name="connsiteX3" fmla="*/ 11497653 w 11933385"/>
              <a:gd name="connsiteY3" fmla="*/ 2 h 6578084"/>
              <a:gd name="connsiteX4" fmla="*/ 11933385 w 11933385"/>
              <a:gd name="connsiteY4" fmla="*/ 435734 h 6578084"/>
              <a:gd name="connsiteX5" fmla="*/ 11933385 w 11933385"/>
              <a:gd name="connsiteY5" fmla="*/ 1688842 h 6578084"/>
              <a:gd name="connsiteX6" fmla="*/ 11933385 w 11933385"/>
              <a:gd name="connsiteY6" fmla="*/ 6142352 h 6578084"/>
              <a:gd name="connsiteX7" fmla="*/ 11933385 w 11933385"/>
              <a:gd name="connsiteY7" fmla="*/ 6578082 h 6578084"/>
              <a:gd name="connsiteX8" fmla="*/ 11497673 w 11933385"/>
              <a:gd name="connsiteY8" fmla="*/ 6578082 h 6578084"/>
              <a:gd name="connsiteX9" fmla="*/ 11497653 w 11933385"/>
              <a:gd name="connsiteY9" fmla="*/ 6578084 h 6578084"/>
              <a:gd name="connsiteX10" fmla="*/ 435732 w 11933385"/>
              <a:gd name="connsiteY10" fmla="*/ 6578084 h 6578084"/>
              <a:gd name="connsiteX11" fmla="*/ 435713 w 11933385"/>
              <a:gd name="connsiteY11" fmla="*/ 6578082 h 6578084"/>
              <a:gd name="connsiteX12" fmla="*/ 0 w 11933385"/>
              <a:gd name="connsiteY12" fmla="*/ 6578082 h 6578084"/>
              <a:gd name="connsiteX13" fmla="*/ 0 w 11933385"/>
              <a:gd name="connsiteY13" fmla="*/ 6142352 h 6578084"/>
              <a:gd name="connsiteX14" fmla="*/ 0 w 11933385"/>
              <a:gd name="connsiteY14" fmla="*/ 1688842 h 6578084"/>
              <a:gd name="connsiteX15" fmla="*/ 0 w 11933385"/>
              <a:gd name="connsiteY15" fmla="*/ 435734 h 6578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33385" h="6578084">
                <a:moveTo>
                  <a:pt x="0" y="0"/>
                </a:moveTo>
                <a:lnTo>
                  <a:pt x="11430001" y="0"/>
                </a:lnTo>
                <a:lnTo>
                  <a:pt x="11430001" y="2"/>
                </a:lnTo>
                <a:lnTo>
                  <a:pt x="11497653" y="2"/>
                </a:lnTo>
                <a:cubicBezTo>
                  <a:pt x="11738301" y="2"/>
                  <a:pt x="11933385" y="195086"/>
                  <a:pt x="11933385" y="435734"/>
                </a:cubicBezTo>
                <a:lnTo>
                  <a:pt x="11933385" y="1688842"/>
                </a:lnTo>
                <a:lnTo>
                  <a:pt x="11933385" y="6142352"/>
                </a:lnTo>
                <a:lnTo>
                  <a:pt x="11933385" y="6578082"/>
                </a:lnTo>
                <a:lnTo>
                  <a:pt x="11497673" y="6578082"/>
                </a:lnTo>
                <a:lnTo>
                  <a:pt x="11497653" y="6578084"/>
                </a:lnTo>
                <a:lnTo>
                  <a:pt x="435732" y="6578084"/>
                </a:lnTo>
                <a:lnTo>
                  <a:pt x="435713" y="6578082"/>
                </a:lnTo>
                <a:lnTo>
                  <a:pt x="0" y="6578082"/>
                </a:lnTo>
                <a:lnTo>
                  <a:pt x="0" y="6142352"/>
                </a:lnTo>
                <a:lnTo>
                  <a:pt x="0" y="1688842"/>
                </a:lnTo>
                <a:lnTo>
                  <a:pt x="0" y="435734"/>
                </a:lnTo>
                <a:close/>
              </a:path>
            </a:pathLst>
          </a:custGeom>
          <a:noFill/>
          <a:ln>
            <a:solidFill>
              <a:srgbClr val="006600"/>
            </a:solidFill>
          </a:ln>
          <a:effectLst>
            <a:outerShdw blurRad="50800" dist="38100" algn="l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4EF1E8ED-AE44-05D2-F67C-54023DD74B6C}"/>
              </a:ext>
            </a:extLst>
          </p:cNvPr>
          <p:cNvSpPr/>
          <p:nvPr/>
        </p:nvSpPr>
        <p:spPr>
          <a:xfrm>
            <a:off x="1" y="6530108"/>
            <a:ext cx="2957803" cy="327891"/>
          </a:xfrm>
          <a:custGeom>
            <a:avLst/>
            <a:gdLst>
              <a:gd name="connsiteX0" fmla="*/ 0 w 8892540"/>
              <a:gd name="connsiteY0" fmla="*/ 0 h 1485900"/>
              <a:gd name="connsiteX1" fmla="*/ 8393426 w 8892540"/>
              <a:gd name="connsiteY1" fmla="*/ 0 h 1485900"/>
              <a:gd name="connsiteX2" fmla="*/ 8892540 w 8892540"/>
              <a:gd name="connsiteY2" fmla="*/ 499114 h 1485900"/>
              <a:gd name="connsiteX3" fmla="*/ 8892540 w 8892540"/>
              <a:gd name="connsiteY3" fmla="*/ 708660 h 1485900"/>
              <a:gd name="connsiteX4" fmla="*/ 8892540 w 8892540"/>
              <a:gd name="connsiteY4" fmla="*/ 986786 h 1485900"/>
              <a:gd name="connsiteX5" fmla="*/ 8892540 w 8892540"/>
              <a:gd name="connsiteY5" fmla="*/ 1485900 h 1485900"/>
              <a:gd name="connsiteX6" fmla="*/ 8393426 w 8892540"/>
              <a:gd name="connsiteY6" fmla="*/ 1485900 h 1485900"/>
              <a:gd name="connsiteX7" fmla="*/ 0 w 8892540"/>
              <a:gd name="connsiteY7" fmla="*/ 1485900 h 1485900"/>
              <a:gd name="connsiteX8" fmla="*/ 0 w 8892540"/>
              <a:gd name="connsiteY8" fmla="*/ 70866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2540" h="1485900">
                <a:moveTo>
                  <a:pt x="0" y="0"/>
                </a:moveTo>
                <a:lnTo>
                  <a:pt x="8393426" y="0"/>
                </a:lnTo>
                <a:cubicBezTo>
                  <a:pt x="8669079" y="0"/>
                  <a:pt x="8892540" y="223461"/>
                  <a:pt x="8892540" y="499114"/>
                </a:cubicBezTo>
                <a:lnTo>
                  <a:pt x="8892540" y="708660"/>
                </a:lnTo>
                <a:lnTo>
                  <a:pt x="8892540" y="986786"/>
                </a:lnTo>
                <a:lnTo>
                  <a:pt x="8892540" y="1485900"/>
                </a:lnTo>
                <a:lnTo>
                  <a:pt x="8393426" y="1485900"/>
                </a:lnTo>
                <a:lnTo>
                  <a:pt x="0" y="1485900"/>
                </a:lnTo>
                <a:lnTo>
                  <a:pt x="0" y="708660"/>
                </a:lnTo>
                <a:close/>
              </a:path>
            </a:pathLst>
          </a:cu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altLang="ko-KR" sz="18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3AAC5E9-E3AD-E7D1-8565-AF6A8C166A84}"/>
              </a:ext>
            </a:extLst>
          </p:cNvPr>
          <p:cNvSpPr/>
          <p:nvPr/>
        </p:nvSpPr>
        <p:spPr>
          <a:xfrm>
            <a:off x="-1" y="0"/>
            <a:ext cx="11252719" cy="567927"/>
          </a:xfrm>
          <a:custGeom>
            <a:avLst/>
            <a:gdLst>
              <a:gd name="connsiteX0" fmla="*/ 3744573 w 11420671"/>
              <a:gd name="connsiteY0" fmla="*/ 0 h 831237"/>
              <a:gd name="connsiteX1" fmla="*/ 11053781 w 11420671"/>
              <a:gd name="connsiteY1" fmla="*/ 0 h 831237"/>
              <a:gd name="connsiteX2" fmla="*/ 11053791 w 11420671"/>
              <a:gd name="connsiteY2" fmla="*/ 1 h 831237"/>
              <a:gd name="connsiteX3" fmla="*/ 11420670 w 11420671"/>
              <a:gd name="connsiteY3" fmla="*/ 1 h 831237"/>
              <a:gd name="connsiteX4" fmla="*/ 11420670 w 11420671"/>
              <a:gd name="connsiteY4" fmla="*/ 366885 h 831237"/>
              <a:gd name="connsiteX5" fmla="*/ 11420671 w 11420671"/>
              <a:gd name="connsiteY5" fmla="*/ 366890 h 831237"/>
              <a:gd name="connsiteX6" fmla="*/ 11420671 w 11420671"/>
              <a:gd name="connsiteY6" fmla="*/ 460967 h 831237"/>
              <a:gd name="connsiteX7" fmla="*/ 11053781 w 11420671"/>
              <a:gd name="connsiteY7" fmla="*/ 827857 h 831237"/>
              <a:gd name="connsiteX8" fmla="*/ 11038116 w 11420671"/>
              <a:gd name="connsiteY8" fmla="*/ 827857 h 831237"/>
              <a:gd name="connsiteX9" fmla="*/ 11038116 w 11420671"/>
              <a:gd name="connsiteY9" fmla="*/ 831237 h 831237"/>
              <a:gd name="connsiteX10" fmla="*/ 1 w 11420671"/>
              <a:gd name="connsiteY10" fmla="*/ 831237 h 831237"/>
              <a:gd name="connsiteX11" fmla="*/ 1 w 11420671"/>
              <a:gd name="connsiteY11" fmla="*/ 391417 h 831237"/>
              <a:gd name="connsiteX12" fmla="*/ 0 w 11420671"/>
              <a:gd name="connsiteY12" fmla="*/ 391417 h 831237"/>
              <a:gd name="connsiteX13" fmla="*/ 0 w 11420671"/>
              <a:gd name="connsiteY13" fmla="*/ 1 h 831237"/>
              <a:gd name="connsiteX14" fmla="*/ 3744563 w 11420671"/>
              <a:gd name="connsiteY14" fmla="*/ 1 h 83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20671" h="831237">
                <a:moveTo>
                  <a:pt x="3744573" y="0"/>
                </a:moveTo>
                <a:lnTo>
                  <a:pt x="11053781" y="0"/>
                </a:lnTo>
                <a:lnTo>
                  <a:pt x="11053791" y="1"/>
                </a:lnTo>
                <a:lnTo>
                  <a:pt x="11420670" y="1"/>
                </a:lnTo>
                <a:lnTo>
                  <a:pt x="11420670" y="366885"/>
                </a:lnTo>
                <a:lnTo>
                  <a:pt x="11420671" y="366890"/>
                </a:lnTo>
                <a:lnTo>
                  <a:pt x="11420671" y="460967"/>
                </a:lnTo>
                <a:cubicBezTo>
                  <a:pt x="11420671" y="663595"/>
                  <a:pt x="11256409" y="827857"/>
                  <a:pt x="11053781" y="827857"/>
                </a:cubicBezTo>
                <a:lnTo>
                  <a:pt x="11038116" y="827857"/>
                </a:lnTo>
                <a:lnTo>
                  <a:pt x="11038116" y="831237"/>
                </a:lnTo>
                <a:lnTo>
                  <a:pt x="1" y="831237"/>
                </a:lnTo>
                <a:lnTo>
                  <a:pt x="1" y="391417"/>
                </a:lnTo>
                <a:lnTo>
                  <a:pt x="0" y="391417"/>
                </a:lnTo>
                <a:lnTo>
                  <a:pt x="0" y="1"/>
                </a:lnTo>
                <a:lnTo>
                  <a:pt x="3744563" y="1"/>
                </a:lnTo>
                <a:close/>
              </a:path>
            </a:pathLst>
          </a:cu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450F-E343-F66C-08B9-8F63FB4A230F}"/>
              </a:ext>
            </a:extLst>
          </p:cNvPr>
          <p:cNvSpPr txBox="1"/>
          <p:nvPr/>
        </p:nvSpPr>
        <p:spPr>
          <a:xfrm>
            <a:off x="106536" y="54853"/>
            <a:ext cx="8297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37BAD-7042-DE6B-C509-9D05470AD65D}"/>
              </a:ext>
            </a:extLst>
          </p:cNvPr>
          <p:cNvSpPr txBox="1"/>
          <p:nvPr/>
        </p:nvSpPr>
        <p:spPr>
          <a:xfrm>
            <a:off x="369691" y="1172704"/>
            <a:ext cx="51762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The problem is..</a:t>
            </a:r>
            <a:br>
              <a:rPr kumimoji="1" lang="en-US" altLang="ko-Kore-KR" dirty="0"/>
            </a:br>
            <a:endParaRPr kumimoji="1" lang="en-US" altLang="ko-Kore-KR" dirty="0"/>
          </a:p>
          <a:p>
            <a:endParaRPr kumimoji="1" lang="en-US" altLang="ko-KR" dirty="0"/>
          </a:p>
          <a:p>
            <a:r>
              <a:rPr kumimoji="1" lang="en-US" altLang="ko-KR" sz="2400" dirty="0"/>
              <a:t>There is no well-organized website </a:t>
            </a:r>
          </a:p>
          <a:p>
            <a:r>
              <a:rPr kumimoji="1" lang="en-US" altLang="ko-KR" sz="2400" dirty="0"/>
              <a:t>about professors’ profiles.</a:t>
            </a:r>
          </a:p>
          <a:p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0BC766-ED5B-02C6-44AE-6C72E6F6B4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145" b="9699"/>
          <a:stretch/>
        </p:blipFill>
        <p:spPr>
          <a:xfrm>
            <a:off x="7541429" y="833159"/>
            <a:ext cx="2945738" cy="543171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1F5CCA7-A4B4-6808-A6A7-7DC483607444}"/>
              </a:ext>
            </a:extLst>
          </p:cNvPr>
          <p:cNvSpPr/>
          <p:nvPr/>
        </p:nvSpPr>
        <p:spPr>
          <a:xfrm>
            <a:off x="8064149" y="2507683"/>
            <a:ext cx="2013857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C1F7A87F-2EDF-B3A8-B92C-4276B86532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26359" y="2654709"/>
            <a:ext cx="2373166" cy="168144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9648D5-4A23-1258-7C7C-3CC07BB3FFA1}"/>
              </a:ext>
            </a:extLst>
          </p:cNvPr>
          <p:cNvSpPr txBox="1"/>
          <p:nvPr/>
        </p:nvSpPr>
        <p:spPr>
          <a:xfrm>
            <a:off x="939048" y="4151486"/>
            <a:ext cx="4687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Students are suffering from searching labs!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4B403B-CBF9-73AB-FDC8-02BB4285D164}"/>
              </a:ext>
            </a:extLst>
          </p:cNvPr>
          <p:cNvSpPr txBox="1"/>
          <p:nvPr/>
        </p:nvSpPr>
        <p:spPr>
          <a:xfrm>
            <a:off x="26650" y="6548770"/>
            <a:ext cx="29311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24-Fall Capstone Design Project</a:t>
            </a:r>
          </a:p>
        </p:txBody>
      </p:sp>
    </p:spTree>
    <p:extLst>
      <p:ext uri="{BB962C8B-B14F-4D97-AF65-F5344CB8AC3E}">
        <p14:creationId xmlns:p14="http://schemas.microsoft.com/office/powerpoint/2010/main" val="160608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173BF5-F946-9CB3-2B68-B6B6595FEC01}"/>
              </a:ext>
            </a:extLst>
          </p:cNvPr>
          <p:cNvSpPr/>
          <p:nvPr/>
        </p:nvSpPr>
        <p:spPr>
          <a:xfrm>
            <a:off x="0" y="200025"/>
            <a:ext cx="11960035" cy="6657974"/>
          </a:xfrm>
          <a:custGeom>
            <a:avLst/>
            <a:gdLst>
              <a:gd name="connsiteX0" fmla="*/ 0 w 11933385"/>
              <a:gd name="connsiteY0" fmla="*/ 0 h 6578084"/>
              <a:gd name="connsiteX1" fmla="*/ 11430001 w 11933385"/>
              <a:gd name="connsiteY1" fmla="*/ 0 h 6578084"/>
              <a:gd name="connsiteX2" fmla="*/ 11430001 w 11933385"/>
              <a:gd name="connsiteY2" fmla="*/ 2 h 6578084"/>
              <a:gd name="connsiteX3" fmla="*/ 11497653 w 11933385"/>
              <a:gd name="connsiteY3" fmla="*/ 2 h 6578084"/>
              <a:gd name="connsiteX4" fmla="*/ 11933385 w 11933385"/>
              <a:gd name="connsiteY4" fmla="*/ 435734 h 6578084"/>
              <a:gd name="connsiteX5" fmla="*/ 11933385 w 11933385"/>
              <a:gd name="connsiteY5" fmla="*/ 1688842 h 6578084"/>
              <a:gd name="connsiteX6" fmla="*/ 11933385 w 11933385"/>
              <a:gd name="connsiteY6" fmla="*/ 6142352 h 6578084"/>
              <a:gd name="connsiteX7" fmla="*/ 11933385 w 11933385"/>
              <a:gd name="connsiteY7" fmla="*/ 6578082 h 6578084"/>
              <a:gd name="connsiteX8" fmla="*/ 11497673 w 11933385"/>
              <a:gd name="connsiteY8" fmla="*/ 6578082 h 6578084"/>
              <a:gd name="connsiteX9" fmla="*/ 11497653 w 11933385"/>
              <a:gd name="connsiteY9" fmla="*/ 6578084 h 6578084"/>
              <a:gd name="connsiteX10" fmla="*/ 435732 w 11933385"/>
              <a:gd name="connsiteY10" fmla="*/ 6578084 h 6578084"/>
              <a:gd name="connsiteX11" fmla="*/ 435713 w 11933385"/>
              <a:gd name="connsiteY11" fmla="*/ 6578082 h 6578084"/>
              <a:gd name="connsiteX12" fmla="*/ 0 w 11933385"/>
              <a:gd name="connsiteY12" fmla="*/ 6578082 h 6578084"/>
              <a:gd name="connsiteX13" fmla="*/ 0 w 11933385"/>
              <a:gd name="connsiteY13" fmla="*/ 6142352 h 6578084"/>
              <a:gd name="connsiteX14" fmla="*/ 0 w 11933385"/>
              <a:gd name="connsiteY14" fmla="*/ 1688842 h 6578084"/>
              <a:gd name="connsiteX15" fmla="*/ 0 w 11933385"/>
              <a:gd name="connsiteY15" fmla="*/ 435734 h 6578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33385" h="6578084">
                <a:moveTo>
                  <a:pt x="0" y="0"/>
                </a:moveTo>
                <a:lnTo>
                  <a:pt x="11430001" y="0"/>
                </a:lnTo>
                <a:lnTo>
                  <a:pt x="11430001" y="2"/>
                </a:lnTo>
                <a:lnTo>
                  <a:pt x="11497653" y="2"/>
                </a:lnTo>
                <a:cubicBezTo>
                  <a:pt x="11738301" y="2"/>
                  <a:pt x="11933385" y="195086"/>
                  <a:pt x="11933385" y="435734"/>
                </a:cubicBezTo>
                <a:lnTo>
                  <a:pt x="11933385" y="1688842"/>
                </a:lnTo>
                <a:lnTo>
                  <a:pt x="11933385" y="6142352"/>
                </a:lnTo>
                <a:lnTo>
                  <a:pt x="11933385" y="6578082"/>
                </a:lnTo>
                <a:lnTo>
                  <a:pt x="11497673" y="6578082"/>
                </a:lnTo>
                <a:lnTo>
                  <a:pt x="11497653" y="6578084"/>
                </a:lnTo>
                <a:lnTo>
                  <a:pt x="435732" y="6578084"/>
                </a:lnTo>
                <a:lnTo>
                  <a:pt x="435713" y="6578082"/>
                </a:lnTo>
                <a:lnTo>
                  <a:pt x="0" y="6578082"/>
                </a:lnTo>
                <a:lnTo>
                  <a:pt x="0" y="6142352"/>
                </a:lnTo>
                <a:lnTo>
                  <a:pt x="0" y="1688842"/>
                </a:lnTo>
                <a:lnTo>
                  <a:pt x="0" y="435734"/>
                </a:lnTo>
                <a:close/>
              </a:path>
            </a:pathLst>
          </a:custGeom>
          <a:noFill/>
          <a:ln>
            <a:solidFill>
              <a:srgbClr val="006600"/>
            </a:solidFill>
          </a:ln>
          <a:effectLst>
            <a:outerShdw blurRad="50800" dist="38100" algn="l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4EF1E8ED-AE44-05D2-F67C-54023DD74B6C}"/>
              </a:ext>
            </a:extLst>
          </p:cNvPr>
          <p:cNvSpPr/>
          <p:nvPr/>
        </p:nvSpPr>
        <p:spPr>
          <a:xfrm>
            <a:off x="1" y="6530108"/>
            <a:ext cx="2957803" cy="327891"/>
          </a:xfrm>
          <a:custGeom>
            <a:avLst/>
            <a:gdLst>
              <a:gd name="connsiteX0" fmla="*/ 0 w 8892540"/>
              <a:gd name="connsiteY0" fmla="*/ 0 h 1485900"/>
              <a:gd name="connsiteX1" fmla="*/ 8393426 w 8892540"/>
              <a:gd name="connsiteY1" fmla="*/ 0 h 1485900"/>
              <a:gd name="connsiteX2" fmla="*/ 8892540 w 8892540"/>
              <a:gd name="connsiteY2" fmla="*/ 499114 h 1485900"/>
              <a:gd name="connsiteX3" fmla="*/ 8892540 w 8892540"/>
              <a:gd name="connsiteY3" fmla="*/ 708660 h 1485900"/>
              <a:gd name="connsiteX4" fmla="*/ 8892540 w 8892540"/>
              <a:gd name="connsiteY4" fmla="*/ 986786 h 1485900"/>
              <a:gd name="connsiteX5" fmla="*/ 8892540 w 8892540"/>
              <a:gd name="connsiteY5" fmla="*/ 1485900 h 1485900"/>
              <a:gd name="connsiteX6" fmla="*/ 8393426 w 8892540"/>
              <a:gd name="connsiteY6" fmla="*/ 1485900 h 1485900"/>
              <a:gd name="connsiteX7" fmla="*/ 0 w 8892540"/>
              <a:gd name="connsiteY7" fmla="*/ 1485900 h 1485900"/>
              <a:gd name="connsiteX8" fmla="*/ 0 w 8892540"/>
              <a:gd name="connsiteY8" fmla="*/ 70866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2540" h="1485900">
                <a:moveTo>
                  <a:pt x="0" y="0"/>
                </a:moveTo>
                <a:lnTo>
                  <a:pt x="8393426" y="0"/>
                </a:lnTo>
                <a:cubicBezTo>
                  <a:pt x="8669079" y="0"/>
                  <a:pt x="8892540" y="223461"/>
                  <a:pt x="8892540" y="499114"/>
                </a:cubicBezTo>
                <a:lnTo>
                  <a:pt x="8892540" y="708660"/>
                </a:lnTo>
                <a:lnTo>
                  <a:pt x="8892540" y="986786"/>
                </a:lnTo>
                <a:lnTo>
                  <a:pt x="8892540" y="1485900"/>
                </a:lnTo>
                <a:lnTo>
                  <a:pt x="8393426" y="1485900"/>
                </a:lnTo>
                <a:lnTo>
                  <a:pt x="0" y="1485900"/>
                </a:lnTo>
                <a:lnTo>
                  <a:pt x="0" y="708660"/>
                </a:lnTo>
                <a:close/>
              </a:path>
            </a:pathLst>
          </a:cu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altLang="ko-KR" sz="18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3AAC5E9-E3AD-E7D1-8565-AF6A8C166A84}"/>
              </a:ext>
            </a:extLst>
          </p:cNvPr>
          <p:cNvSpPr/>
          <p:nvPr/>
        </p:nvSpPr>
        <p:spPr>
          <a:xfrm>
            <a:off x="-1" y="0"/>
            <a:ext cx="11252719" cy="567927"/>
          </a:xfrm>
          <a:custGeom>
            <a:avLst/>
            <a:gdLst>
              <a:gd name="connsiteX0" fmla="*/ 3744573 w 11420671"/>
              <a:gd name="connsiteY0" fmla="*/ 0 h 831237"/>
              <a:gd name="connsiteX1" fmla="*/ 11053781 w 11420671"/>
              <a:gd name="connsiteY1" fmla="*/ 0 h 831237"/>
              <a:gd name="connsiteX2" fmla="*/ 11053791 w 11420671"/>
              <a:gd name="connsiteY2" fmla="*/ 1 h 831237"/>
              <a:gd name="connsiteX3" fmla="*/ 11420670 w 11420671"/>
              <a:gd name="connsiteY3" fmla="*/ 1 h 831237"/>
              <a:gd name="connsiteX4" fmla="*/ 11420670 w 11420671"/>
              <a:gd name="connsiteY4" fmla="*/ 366885 h 831237"/>
              <a:gd name="connsiteX5" fmla="*/ 11420671 w 11420671"/>
              <a:gd name="connsiteY5" fmla="*/ 366890 h 831237"/>
              <a:gd name="connsiteX6" fmla="*/ 11420671 w 11420671"/>
              <a:gd name="connsiteY6" fmla="*/ 460967 h 831237"/>
              <a:gd name="connsiteX7" fmla="*/ 11053781 w 11420671"/>
              <a:gd name="connsiteY7" fmla="*/ 827857 h 831237"/>
              <a:gd name="connsiteX8" fmla="*/ 11038116 w 11420671"/>
              <a:gd name="connsiteY8" fmla="*/ 827857 h 831237"/>
              <a:gd name="connsiteX9" fmla="*/ 11038116 w 11420671"/>
              <a:gd name="connsiteY9" fmla="*/ 831237 h 831237"/>
              <a:gd name="connsiteX10" fmla="*/ 1 w 11420671"/>
              <a:gd name="connsiteY10" fmla="*/ 831237 h 831237"/>
              <a:gd name="connsiteX11" fmla="*/ 1 w 11420671"/>
              <a:gd name="connsiteY11" fmla="*/ 391417 h 831237"/>
              <a:gd name="connsiteX12" fmla="*/ 0 w 11420671"/>
              <a:gd name="connsiteY12" fmla="*/ 391417 h 831237"/>
              <a:gd name="connsiteX13" fmla="*/ 0 w 11420671"/>
              <a:gd name="connsiteY13" fmla="*/ 1 h 831237"/>
              <a:gd name="connsiteX14" fmla="*/ 3744563 w 11420671"/>
              <a:gd name="connsiteY14" fmla="*/ 1 h 83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20671" h="831237">
                <a:moveTo>
                  <a:pt x="3744573" y="0"/>
                </a:moveTo>
                <a:lnTo>
                  <a:pt x="11053781" y="0"/>
                </a:lnTo>
                <a:lnTo>
                  <a:pt x="11053791" y="1"/>
                </a:lnTo>
                <a:lnTo>
                  <a:pt x="11420670" y="1"/>
                </a:lnTo>
                <a:lnTo>
                  <a:pt x="11420670" y="366885"/>
                </a:lnTo>
                <a:lnTo>
                  <a:pt x="11420671" y="366890"/>
                </a:lnTo>
                <a:lnTo>
                  <a:pt x="11420671" y="460967"/>
                </a:lnTo>
                <a:cubicBezTo>
                  <a:pt x="11420671" y="663595"/>
                  <a:pt x="11256409" y="827857"/>
                  <a:pt x="11053781" y="827857"/>
                </a:cubicBezTo>
                <a:lnTo>
                  <a:pt x="11038116" y="827857"/>
                </a:lnTo>
                <a:lnTo>
                  <a:pt x="11038116" y="831237"/>
                </a:lnTo>
                <a:lnTo>
                  <a:pt x="1" y="831237"/>
                </a:lnTo>
                <a:lnTo>
                  <a:pt x="1" y="391417"/>
                </a:lnTo>
                <a:lnTo>
                  <a:pt x="0" y="391417"/>
                </a:lnTo>
                <a:lnTo>
                  <a:pt x="0" y="1"/>
                </a:lnTo>
                <a:lnTo>
                  <a:pt x="3744563" y="1"/>
                </a:lnTo>
                <a:close/>
              </a:path>
            </a:pathLst>
          </a:cu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450F-E343-F66C-08B9-8F63FB4A230F}"/>
              </a:ext>
            </a:extLst>
          </p:cNvPr>
          <p:cNvSpPr txBox="1"/>
          <p:nvPr/>
        </p:nvSpPr>
        <p:spPr>
          <a:xfrm>
            <a:off x="106536" y="54853"/>
            <a:ext cx="8297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Motivation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3C0840-EDFC-9D07-DFD1-8D90CCA3A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37" y="3492546"/>
            <a:ext cx="3406626" cy="27734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837BAD-7042-DE6B-C509-9D05470AD65D}"/>
              </a:ext>
            </a:extLst>
          </p:cNvPr>
          <p:cNvSpPr txBox="1"/>
          <p:nvPr/>
        </p:nvSpPr>
        <p:spPr>
          <a:xfrm>
            <a:off x="137725" y="649196"/>
            <a:ext cx="106285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ea typeface="나눔스퀘어" panose="020B0600000101010101"/>
              </a:rPr>
              <a:t>For example..</a:t>
            </a:r>
          </a:p>
          <a:p>
            <a:endParaRPr kumimoji="1" lang="en-US" altLang="ko-KR" dirty="0">
              <a:ea typeface="나눔스퀘어" panose="020B0600000101010101"/>
            </a:endParaRPr>
          </a:p>
          <a:p>
            <a:r>
              <a:rPr kumimoji="1" lang="en-US" altLang="ko-KR" dirty="0">
                <a:ea typeface="나눔스퀘어" panose="020B0600000101010101"/>
              </a:rPr>
              <a:t>I’m trying to find AI professor, so I search SW department professor,,,</a:t>
            </a:r>
          </a:p>
          <a:p>
            <a:endParaRPr kumimoji="1" lang="en-US" altLang="ko-KR" dirty="0">
              <a:ea typeface="나눔스퀘어" panose="020B0600000101010101"/>
            </a:endParaRPr>
          </a:p>
          <a:p>
            <a:pPr marL="342900" indent="-342900">
              <a:buAutoNum type="arabicParenR"/>
            </a:pPr>
            <a:r>
              <a:rPr kumimoji="1" lang="en-US" altLang="ko-KR" dirty="0">
                <a:ea typeface="나눔스퀘어" panose="020B0600000101010101"/>
              </a:rPr>
              <a:t>I couldn’t get to know details only with areas of interest and someone has nothing</a:t>
            </a:r>
          </a:p>
          <a:p>
            <a:pPr marL="342900" indent="-342900">
              <a:buAutoNum type="arabicParenR"/>
            </a:pPr>
            <a:r>
              <a:rPr kumimoji="1" lang="en-US" altLang="ko-KR" dirty="0">
                <a:ea typeface="나눔스퀘어" panose="020B0600000101010101"/>
              </a:rPr>
              <a:t>Some professors are not in SW but in others.</a:t>
            </a:r>
          </a:p>
          <a:p>
            <a:endParaRPr kumimoji="1" lang="en-US" altLang="ko-Kore-KR" dirty="0">
              <a:ea typeface="나눔스퀘어" panose="020B0600000101010101"/>
            </a:endParaRPr>
          </a:p>
          <a:p>
            <a:r>
              <a:rPr kumimoji="1" lang="en-US" altLang="ko-KR" dirty="0">
                <a:ea typeface="나눔스퀘어" panose="020B0600000101010101"/>
              </a:rPr>
              <a:t>.</a:t>
            </a:r>
            <a:endParaRPr kumimoji="1" lang="ko-Kore-KR" altLang="en-US" dirty="0">
              <a:ea typeface="나눔스퀘어" panose="020B0600000101010101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2647A8-22CE-C15F-699C-9AEA386ECD26}"/>
              </a:ext>
            </a:extLst>
          </p:cNvPr>
          <p:cNvSpPr/>
          <p:nvPr/>
        </p:nvSpPr>
        <p:spPr>
          <a:xfrm>
            <a:off x="1832795" y="4925601"/>
            <a:ext cx="937800" cy="2719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2C43DA-266D-F29A-819D-F9E8D4D3E9B4}"/>
              </a:ext>
            </a:extLst>
          </p:cNvPr>
          <p:cNvSpPr txBox="1"/>
          <p:nvPr/>
        </p:nvSpPr>
        <p:spPr>
          <a:xfrm>
            <a:off x="1796369" y="4935897"/>
            <a:ext cx="1010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!!!! nothing</a:t>
            </a:r>
            <a:endParaRPr kumimoji="1" lang="ko-Kore-KR" altLang="en-US" sz="11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AA920B-B887-DD68-0FB9-56871D5CF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887" y="2949357"/>
            <a:ext cx="2322064" cy="4511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94DD5BF-40D7-7D98-5F60-EB208172B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707701"/>
            <a:ext cx="1859198" cy="4563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A2FC84C-CEE2-890D-2DFA-13CF3FA262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07" b="16410"/>
          <a:stretch/>
        </p:blipFill>
        <p:spPr>
          <a:xfrm>
            <a:off x="5972409" y="5122540"/>
            <a:ext cx="2431148" cy="122496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0AE812-DC01-2582-75C7-D44B3CF87D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2087" y="3382366"/>
            <a:ext cx="2127023" cy="132533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205064F-3DF1-DC0A-AFF3-F2FD03DB20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241" y="2858601"/>
            <a:ext cx="3406626" cy="6571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21C661-157B-4F1B-0D0A-711BD79BC7F0}"/>
              </a:ext>
            </a:extLst>
          </p:cNvPr>
          <p:cNvSpPr txBox="1"/>
          <p:nvPr/>
        </p:nvSpPr>
        <p:spPr>
          <a:xfrm>
            <a:off x="8951597" y="3969037"/>
            <a:ext cx="16594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0" dirty="0">
                <a:solidFill>
                  <a:srgbClr val="FF0000"/>
                </a:solidFill>
              </a:rPr>
              <a:t>+</a:t>
            </a:r>
            <a:r>
              <a:rPr lang="el-GR" altLang="ko-Kore-KR" sz="9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α</a:t>
            </a:r>
            <a:endParaRPr kumimoji="1" lang="ko-Kore-KR" altLang="en-US" sz="90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D670C-B55E-EC6C-C59D-0D81C46A43EA}"/>
              </a:ext>
            </a:extLst>
          </p:cNvPr>
          <p:cNvSpPr txBox="1"/>
          <p:nvPr/>
        </p:nvSpPr>
        <p:spPr>
          <a:xfrm>
            <a:off x="26650" y="6548770"/>
            <a:ext cx="29311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24-Fall Capstone Design Project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625255-6957-7AFD-068F-1B6FA015D404}"/>
              </a:ext>
            </a:extLst>
          </p:cNvPr>
          <p:cNvSpPr/>
          <p:nvPr/>
        </p:nvSpPr>
        <p:spPr>
          <a:xfrm>
            <a:off x="7132596" y="5614744"/>
            <a:ext cx="1197294" cy="2315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E98D9D-CD3D-20C3-84B0-A97D4F6C361F}"/>
              </a:ext>
            </a:extLst>
          </p:cNvPr>
          <p:cNvSpPr/>
          <p:nvPr/>
        </p:nvSpPr>
        <p:spPr>
          <a:xfrm>
            <a:off x="7003016" y="4345842"/>
            <a:ext cx="1037805" cy="214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0245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0" grpId="0"/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173BF5-F946-9CB3-2B68-B6B6595FEC01}"/>
              </a:ext>
            </a:extLst>
          </p:cNvPr>
          <p:cNvSpPr/>
          <p:nvPr/>
        </p:nvSpPr>
        <p:spPr>
          <a:xfrm>
            <a:off x="0" y="200025"/>
            <a:ext cx="11960035" cy="6657974"/>
          </a:xfrm>
          <a:custGeom>
            <a:avLst/>
            <a:gdLst>
              <a:gd name="connsiteX0" fmla="*/ 0 w 11933385"/>
              <a:gd name="connsiteY0" fmla="*/ 0 h 6578084"/>
              <a:gd name="connsiteX1" fmla="*/ 11430001 w 11933385"/>
              <a:gd name="connsiteY1" fmla="*/ 0 h 6578084"/>
              <a:gd name="connsiteX2" fmla="*/ 11430001 w 11933385"/>
              <a:gd name="connsiteY2" fmla="*/ 2 h 6578084"/>
              <a:gd name="connsiteX3" fmla="*/ 11497653 w 11933385"/>
              <a:gd name="connsiteY3" fmla="*/ 2 h 6578084"/>
              <a:gd name="connsiteX4" fmla="*/ 11933385 w 11933385"/>
              <a:gd name="connsiteY4" fmla="*/ 435734 h 6578084"/>
              <a:gd name="connsiteX5" fmla="*/ 11933385 w 11933385"/>
              <a:gd name="connsiteY5" fmla="*/ 1688842 h 6578084"/>
              <a:gd name="connsiteX6" fmla="*/ 11933385 w 11933385"/>
              <a:gd name="connsiteY6" fmla="*/ 6142352 h 6578084"/>
              <a:gd name="connsiteX7" fmla="*/ 11933385 w 11933385"/>
              <a:gd name="connsiteY7" fmla="*/ 6578082 h 6578084"/>
              <a:gd name="connsiteX8" fmla="*/ 11497673 w 11933385"/>
              <a:gd name="connsiteY8" fmla="*/ 6578082 h 6578084"/>
              <a:gd name="connsiteX9" fmla="*/ 11497653 w 11933385"/>
              <a:gd name="connsiteY9" fmla="*/ 6578084 h 6578084"/>
              <a:gd name="connsiteX10" fmla="*/ 435732 w 11933385"/>
              <a:gd name="connsiteY10" fmla="*/ 6578084 h 6578084"/>
              <a:gd name="connsiteX11" fmla="*/ 435713 w 11933385"/>
              <a:gd name="connsiteY11" fmla="*/ 6578082 h 6578084"/>
              <a:gd name="connsiteX12" fmla="*/ 0 w 11933385"/>
              <a:gd name="connsiteY12" fmla="*/ 6578082 h 6578084"/>
              <a:gd name="connsiteX13" fmla="*/ 0 w 11933385"/>
              <a:gd name="connsiteY13" fmla="*/ 6142352 h 6578084"/>
              <a:gd name="connsiteX14" fmla="*/ 0 w 11933385"/>
              <a:gd name="connsiteY14" fmla="*/ 1688842 h 6578084"/>
              <a:gd name="connsiteX15" fmla="*/ 0 w 11933385"/>
              <a:gd name="connsiteY15" fmla="*/ 435734 h 6578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33385" h="6578084">
                <a:moveTo>
                  <a:pt x="0" y="0"/>
                </a:moveTo>
                <a:lnTo>
                  <a:pt x="11430001" y="0"/>
                </a:lnTo>
                <a:lnTo>
                  <a:pt x="11430001" y="2"/>
                </a:lnTo>
                <a:lnTo>
                  <a:pt x="11497653" y="2"/>
                </a:lnTo>
                <a:cubicBezTo>
                  <a:pt x="11738301" y="2"/>
                  <a:pt x="11933385" y="195086"/>
                  <a:pt x="11933385" y="435734"/>
                </a:cubicBezTo>
                <a:lnTo>
                  <a:pt x="11933385" y="1688842"/>
                </a:lnTo>
                <a:lnTo>
                  <a:pt x="11933385" y="6142352"/>
                </a:lnTo>
                <a:lnTo>
                  <a:pt x="11933385" y="6578082"/>
                </a:lnTo>
                <a:lnTo>
                  <a:pt x="11497673" y="6578082"/>
                </a:lnTo>
                <a:lnTo>
                  <a:pt x="11497653" y="6578084"/>
                </a:lnTo>
                <a:lnTo>
                  <a:pt x="435732" y="6578084"/>
                </a:lnTo>
                <a:lnTo>
                  <a:pt x="435713" y="6578082"/>
                </a:lnTo>
                <a:lnTo>
                  <a:pt x="0" y="6578082"/>
                </a:lnTo>
                <a:lnTo>
                  <a:pt x="0" y="6142352"/>
                </a:lnTo>
                <a:lnTo>
                  <a:pt x="0" y="1688842"/>
                </a:lnTo>
                <a:lnTo>
                  <a:pt x="0" y="435734"/>
                </a:lnTo>
                <a:close/>
              </a:path>
            </a:pathLst>
          </a:custGeom>
          <a:noFill/>
          <a:ln>
            <a:solidFill>
              <a:srgbClr val="006600"/>
            </a:solidFill>
          </a:ln>
          <a:effectLst>
            <a:outerShdw blurRad="50800" dist="38100" algn="l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4EF1E8ED-AE44-05D2-F67C-54023DD74B6C}"/>
              </a:ext>
            </a:extLst>
          </p:cNvPr>
          <p:cNvSpPr/>
          <p:nvPr/>
        </p:nvSpPr>
        <p:spPr>
          <a:xfrm>
            <a:off x="1" y="6530108"/>
            <a:ext cx="2957803" cy="327891"/>
          </a:xfrm>
          <a:custGeom>
            <a:avLst/>
            <a:gdLst>
              <a:gd name="connsiteX0" fmla="*/ 0 w 8892540"/>
              <a:gd name="connsiteY0" fmla="*/ 0 h 1485900"/>
              <a:gd name="connsiteX1" fmla="*/ 8393426 w 8892540"/>
              <a:gd name="connsiteY1" fmla="*/ 0 h 1485900"/>
              <a:gd name="connsiteX2" fmla="*/ 8892540 w 8892540"/>
              <a:gd name="connsiteY2" fmla="*/ 499114 h 1485900"/>
              <a:gd name="connsiteX3" fmla="*/ 8892540 w 8892540"/>
              <a:gd name="connsiteY3" fmla="*/ 708660 h 1485900"/>
              <a:gd name="connsiteX4" fmla="*/ 8892540 w 8892540"/>
              <a:gd name="connsiteY4" fmla="*/ 986786 h 1485900"/>
              <a:gd name="connsiteX5" fmla="*/ 8892540 w 8892540"/>
              <a:gd name="connsiteY5" fmla="*/ 1485900 h 1485900"/>
              <a:gd name="connsiteX6" fmla="*/ 8393426 w 8892540"/>
              <a:gd name="connsiteY6" fmla="*/ 1485900 h 1485900"/>
              <a:gd name="connsiteX7" fmla="*/ 0 w 8892540"/>
              <a:gd name="connsiteY7" fmla="*/ 1485900 h 1485900"/>
              <a:gd name="connsiteX8" fmla="*/ 0 w 8892540"/>
              <a:gd name="connsiteY8" fmla="*/ 70866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2540" h="1485900">
                <a:moveTo>
                  <a:pt x="0" y="0"/>
                </a:moveTo>
                <a:lnTo>
                  <a:pt x="8393426" y="0"/>
                </a:lnTo>
                <a:cubicBezTo>
                  <a:pt x="8669079" y="0"/>
                  <a:pt x="8892540" y="223461"/>
                  <a:pt x="8892540" y="499114"/>
                </a:cubicBezTo>
                <a:lnTo>
                  <a:pt x="8892540" y="708660"/>
                </a:lnTo>
                <a:lnTo>
                  <a:pt x="8892540" y="986786"/>
                </a:lnTo>
                <a:lnTo>
                  <a:pt x="8892540" y="1485900"/>
                </a:lnTo>
                <a:lnTo>
                  <a:pt x="8393426" y="1485900"/>
                </a:lnTo>
                <a:lnTo>
                  <a:pt x="0" y="1485900"/>
                </a:lnTo>
                <a:lnTo>
                  <a:pt x="0" y="708660"/>
                </a:lnTo>
                <a:close/>
              </a:path>
            </a:pathLst>
          </a:cu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altLang="ko-KR" sz="18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BC4A6-399A-0156-30C9-AEAAE11A9317}"/>
              </a:ext>
            </a:extLst>
          </p:cNvPr>
          <p:cNvSpPr txBox="1"/>
          <p:nvPr/>
        </p:nvSpPr>
        <p:spPr>
          <a:xfrm>
            <a:off x="26650" y="6548770"/>
            <a:ext cx="29311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24-Fall Capstone Design Project</a:t>
            </a: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3AAC5E9-E3AD-E7D1-8565-AF6A8C166A84}"/>
              </a:ext>
            </a:extLst>
          </p:cNvPr>
          <p:cNvSpPr/>
          <p:nvPr/>
        </p:nvSpPr>
        <p:spPr>
          <a:xfrm>
            <a:off x="-1" y="0"/>
            <a:ext cx="11252719" cy="567927"/>
          </a:xfrm>
          <a:custGeom>
            <a:avLst/>
            <a:gdLst>
              <a:gd name="connsiteX0" fmla="*/ 3744573 w 11420671"/>
              <a:gd name="connsiteY0" fmla="*/ 0 h 831237"/>
              <a:gd name="connsiteX1" fmla="*/ 11053781 w 11420671"/>
              <a:gd name="connsiteY1" fmla="*/ 0 h 831237"/>
              <a:gd name="connsiteX2" fmla="*/ 11053791 w 11420671"/>
              <a:gd name="connsiteY2" fmla="*/ 1 h 831237"/>
              <a:gd name="connsiteX3" fmla="*/ 11420670 w 11420671"/>
              <a:gd name="connsiteY3" fmla="*/ 1 h 831237"/>
              <a:gd name="connsiteX4" fmla="*/ 11420670 w 11420671"/>
              <a:gd name="connsiteY4" fmla="*/ 366885 h 831237"/>
              <a:gd name="connsiteX5" fmla="*/ 11420671 w 11420671"/>
              <a:gd name="connsiteY5" fmla="*/ 366890 h 831237"/>
              <a:gd name="connsiteX6" fmla="*/ 11420671 w 11420671"/>
              <a:gd name="connsiteY6" fmla="*/ 460967 h 831237"/>
              <a:gd name="connsiteX7" fmla="*/ 11053781 w 11420671"/>
              <a:gd name="connsiteY7" fmla="*/ 827857 h 831237"/>
              <a:gd name="connsiteX8" fmla="*/ 11038116 w 11420671"/>
              <a:gd name="connsiteY8" fmla="*/ 827857 h 831237"/>
              <a:gd name="connsiteX9" fmla="*/ 11038116 w 11420671"/>
              <a:gd name="connsiteY9" fmla="*/ 831237 h 831237"/>
              <a:gd name="connsiteX10" fmla="*/ 1 w 11420671"/>
              <a:gd name="connsiteY10" fmla="*/ 831237 h 831237"/>
              <a:gd name="connsiteX11" fmla="*/ 1 w 11420671"/>
              <a:gd name="connsiteY11" fmla="*/ 391417 h 831237"/>
              <a:gd name="connsiteX12" fmla="*/ 0 w 11420671"/>
              <a:gd name="connsiteY12" fmla="*/ 391417 h 831237"/>
              <a:gd name="connsiteX13" fmla="*/ 0 w 11420671"/>
              <a:gd name="connsiteY13" fmla="*/ 1 h 831237"/>
              <a:gd name="connsiteX14" fmla="*/ 3744563 w 11420671"/>
              <a:gd name="connsiteY14" fmla="*/ 1 h 83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20671" h="831237">
                <a:moveTo>
                  <a:pt x="3744573" y="0"/>
                </a:moveTo>
                <a:lnTo>
                  <a:pt x="11053781" y="0"/>
                </a:lnTo>
                <a:lnTo>
                  <a:pt x="11053791" y="1"/>
                </a:lnTo>
                <a:lnTo>
                  <a:pt x="11420670" y="1"/>
                </a:lnTo>
                <a:lnTo>
                  <a:pt x="11420670" y="366885"/>
                </a:lnTo>
                <a:lnTo>
                  <a:pt x="11420671" y="366890"/>
                </a:lnTo>
                <a:lnTo>
                  <a:pt x="11420671" y="460967"/>
                </a:lnTo>
                <a:cubicBezTo>
                  <a:pt x="11420671" y="663595"/>
                  <a:pt x="11256409" y="827857"/>
                  <a:pt x="11053781" y="827857"/>
                </a:cubicBezTo>
                <a:lnTo>
                  <a:pt x="11038116" y="827857"/>
                </a:lnTo>
                <a:lnTo>
                  <a:pt x="11038116" y="831237"/>
                </a:lnTo>
                <a:lnTo>
                  <a:pt x="1" y="831237"/>
                </a:lnTo>
                <a:lnTo>
                  <a:pt x="1" y="391417"/>
                </a:lnTo>
                <a:lnTo>
                  <a:pt x="0" y="391417"/>
                </a:lnTo>
                <a:lnTo>
                  <a:pt x="0" y="1"/>
                </a:lnTo>
                <a:lnTo>
                  <a:pt x="3744563" y="1"/>
                </a:lnTo>
                <a:close/>
              </a:path>
            </a:pathLst>
          </a:cu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450F-E343-F66C-08B9-8F63FB4A230F}"/>
              </a:ext>
            </a:extLst>
          </p:cNvPr>
          <p:cNvSpPr txBox="1"/>
          <p:nvPr/>
        </p:nvSpPr>
        <p:spPr>
          <a:xfrm>
            <a:off x="106536" y="54853"/>
            <a:ext cx="8297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Expected</a:t>
            </a:r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Outcomes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2803537-2D43-F02F-B6BD-C0C83AF9AD9F}"/>
              </a:ext>
            </a:extLst>
          </p:cNvPr>
          <p:cNvGrpSpPr/>
          <p:nvPr/>
        </p:nvGrpSpPr>
        <p:grpSpPr>
          <a:xfrm>
            <a:off x="648477" y="1409954"/>
            <a:ext cx="10895045" cy="1738220"/>
            <a:chOff x="648462" y="2091394"/>
            <a:chExt cx="10895045" cy="19146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3FBA1FC-CEC7-A742-5187-1B8C49A7E3CB}"/>
                </a:ext>
              </a:extLst>
            </p:cNvPr>
            <p:cNvSpPr txBox="1"/>
            <p:nvPr/>
          </p:nvSpPr>
          <p:spPr>
            <a:xfrm>
              <a:off x="648462" y="2762493"/>
              <a:ext cx="10895045" cy="1243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b="1" dirty="0">
                  <a:solidFill>
                    <a:srgbClr val="0066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 Professor Recommendation Service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b="1" dirty="0">
                  <a:solidFill>
                    <a:srgbClr val="0066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Based on Natural Language Processing Models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ECE7D3A-6EF2-79F5-1953-9EC24DC73ACF}"/>
                </a:ext>
              </a:extLst>
            </p:cNvPr>
            <p:cNvSpPr txBox="1"/>
            <p:nvPr/>
          </p:nvSpPr>
          <p:spPr>
            <a:xfrm>
              <a:off x="1930545" y="2091394"/>
              <a:ext cx="817253" cy="1378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600" dirty="0">
                  <a:solidFill>
                    <a:srgbClr val="006600"/>
                  </a:solidFill>
                  <a:latin typeface="궁서" panose="02030600000101010101" pitchFamily="18" charset="-127"/>
                  <a:ea typeface="궁서" panose="02030600000101010101" pitchFamily="18" charset="-127"/>
                </a:rPr>
                <a:t>“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69FF57-2770-F038-BDC5-F88F0A3A20E2}"/>
                </a:ext>
              </a:extLst>
            </p:cNvPr>
            <p:cNvSpPr txBox="1"/>
            <p:nvPr/>
          </p:nvSpPr>
          <p:spPr>
            <a:xfrm flipV="1">
              <a:off x="9222975" y="2091394"/>
              <a:ext cx="817253" cy="1378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600" dirty="0">
                  <a:solidFill>
                    <a:srgbClr val="006600"/>
                  </a:solidFill>
                  <a:latin typeface="궁서" panose="02030600000101010101" pitchFamily="18" charset="-127"/>
                  <a:ea typeface="궁서" panose="02030600000101010101" pitchFamily="18" charset="-127"/>
                </a:rPr>
                <a:t>“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9ABE8C4-A7AF-47B2-186E-3ADBAD081745}"/>
              </a:ext>
            </a:extLst>
          </p:cNvPr>
          <p:cNvGrpSpPr/>
          <p:nvPr/>
        </p:nvGrpSpPr>
        <p:grpSpPr>
          <a:xfrm>
            <a:off x="319562" y="3763655"/>
            <a:ext cx="11320909" cy="1808353"/>
            <a:chOff x="418806" y="776171"/>
            <a:chExt cx="11320909" cy="180835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709412-A589-82EB-DD60-D7D3C95472DD}"/>
                </a:ext>
              </a:extLst>
            </p:cNvPr>
            <p:cNvSpPr txBox="1"/>
            <p:nvPr/>
          </p:nvSpPr>
          <p:spPr>
            <a:xfrm>
              <a:off x="418806" y="776171"/>
              <a:ext cx="89677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Expected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Outcomes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000CC1-82D0-AEF1-5C8F-991E70975A05}"/>
                </a:ext>
              </a:extLst>
            </p:cNvPr>
            <p:cNvSpPr txBox="1"/>
            <p:nvPr/>
          </p:nvSpPr>
          <p:spPr>
            <a:xfrm>
              <a:off x="776478" y="1299236"/>
              <a:ext cx="10963237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dirty="0"/>
                <a:t>Reduced effort for professors in student recruitment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dirty="0"/>
                <a:t>Broader access to professors conducting research in areas of interest beyond one's own department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dirty="0"/>
                <a:t>Ability to explore detailed subfields beyond the major field of study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25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34493" y="2209510"/>
            <a:ext cx="1858422" cy="17160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5" name="자유형: 도형 14"/>
          <p:cNvSpPr/>
          <p:nvPr/>
        </p:nvSpPr>
        <p:spPr>
          <a:xfrm>
            <a:off x="0" y="200025"/>
            <a:ext cx="11960035" cy="6657974"/>
          </a:xfrm>
          <a:custGeom>
            <a:avLst/>
            <a:gdLst>
              <a:gd name="connsiteX0" fmla="*/ 0 w 11933385"/>
              <a:gd name="connsiteY0" fmla="*/ 0 h 6578084"/>
              <a:gd name="connsiteX1" fmla="*/ 11430001 w 11933385"/>
              <a:gd name="connsiteY1" fmla="*/ 0 h 6578084"/>
              <a:gd name="connsiteX2" fmla="*/ 11430001 w 11933385"/>
              <a:gd name="connsiteY2" fmla="*/ 2 h 6578084"/>
              <a:gd name="connsiteX3" fmla="*/ 11497653 w 11933385"/>
              <a:gd name="connsiteY3" fmla="*/ 2 h 6578084"/>
              <a:gd name="connsiteX4" fmla="*/ 11933385 w 11933385"/>
              <a:gd name="connsiteY4" fmla="*/ 435734 h 6578084"/>
              <a:gd name="connsiteX5" fmla="*/ 11933385 w 11933385"/>
              <a:gd name="connsiteY5" fmla="*/ 1688842 h 6578084"/>
              <a:gd name="connsiteX6" fmla="*/ 11933385 w 11933385"/>
              <a:gd name="connsiteY6" fmla="*/ 6142352 h 6578084"/>
              <a:gd name="connsiteX7" fmla="*/ 11933385 w 11933385"/>
              <a:gd name="connsiteY7" fmla="*/ 6578082 h 6578084"/>
              <a:gd name="connsiteX8" fmla="*/ 11497673 w 11933385"/>
              <a:gd name="connsiteY8" fmla="*/ 6578082 h 6578084"/>
              <a:gd name="connsiteX9" fmla="*/ 11497653 w 11933385"/>
              <a:gd name="connsiteY9" fmla="*/ 6578084 h 6578084"/>
              <a:gd name="connsiteX10" fmla="*/ 435732 w 11933385"/>
              <a:gd name="connsiteY10" fmla="*/ 6578084 h 6578084"/>
              <a:gd name="connsiteX11" fmla="*/ 435713 w 11933385"/>
              <a:gd name="connsiteY11" fmla="*/ 6578082 h 6578084"/>
              <a:gd name="connsiteX12" fmla="*/ 0 w 11933385"/>
              <a:gd name="connsiteY12" fmla="*/ 6578082 h 6578084"/>
              <a:gd name="connsiteX13" fmla="*/ 0 w 11933385"/>
              <a:gd name="connsiteY13" fmla="*/ 6142352 h 6578084"/>
              <a:gd name="connsiteX14" fmla="*/ 0 w 11933385"/>
              <a:gd name="connsiteY14" fmla="*/ 1688842 h 6578084"/>
              <a:gd name="connsiteX15" fmla="*/ 0 w 11933385"/>
              <a:gd name="connsiteY15" fmla="*/ 435734 h 6578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33385" h="6578084">
                <a:moveTo>
                  <a:pt x="0" y="0"/>
                </a:moveTo>
                <a:lnTo>
                  <a:pt x="11430001" y="0"/>
                </a:lnTo>
                <a:lnTo>
                  <a:pt x="11430001" y="2"/>
                </a:lnTo>
                <a:lnTo>
                  <a:pt x="11497653" y="2"/>
                </a:lnTo>
                <a:cubicBezTo>
                  <a:pt x="11738301" y="2"/>
                  <a:pt x="11933385" y="195086"/>
                  <a:pt x="11933385" y="435734"/>
                </a:cubicBezTo>
                <a:lnTo>
                  <a:pt x="11933385" y="1688842"/>
                </a:lnTo>
                <a:lnTo>
                  <a:pt x="11933385" y="6142352"/>
                </a:lnTo>
                <a:lnTo>
                  <a:pt x="11933385" y="6578082"/>
                </a:lnTo>
                <a:lnTo>
                  <a:pt x="11497673" y="6578082"/>
                </a:lnTo>
                <a:lnTo>
                  <a:pt x="11497653" y="6578084"/>
                </a:lnTo>
                <a:lnTo>
                  <a:pt x="435732" y="6578084"/>
                </a:lnTo>
                <a:lnTo>
                  <a:pt x="435713" y="6578082"/>
                </a:lnTo>
                <a:lnTo>
                  <a:pt x="0" y="6578082"/>
                </a:lnTo>
                <a:lnTo>
                  <a:pt x="0" y="6142352"/>
                </a:lnTo>
                <a:lnTo>
                  <a:pt x="0" y="1688842"/>
                </a:lnTo>
                <a:lnTo>
                  <a:pt x="0" y="435734"/>
                </a:lnTo>
                <a:close/>
              </a:path>
            </a:pathLst>
          </a:custGeom>
          <a:noFill/>
          <a:ln>
            <a:solidFill>
              <a:srgbClr val="006600"/>
            </a:solidFill>
          </a:ln>
          <a:effectLst>
            <a:outerShdw blurRad="50800" dist="38100" algn="l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6" name="자유형: 도형 15"/>
          <p:cNvSpPr/>
          <p:nvPr/>
        </p:nvSpPr>
        <p:spPr>
          <a:xfrm>
            <a:off x="1" y="6530108"/>
            <a:ext cx="2957803" cy="327891"/>
          </a:xfrm>
          <a:custGeom>
            <a:avLst/>
            <a:gdLst>
              <a:gd name="connsiteX0" fmla="*/ 0 w 8892540"/>
              <a:gd name="connsiteY0" fmla="*/ 0 h 1485900"/>
              <a:gd name="connsiteX1" fmla="*/ 8393426 w 8892540"/>
              <a:gd name="connsiteY1" fmla="*/ 0 h 1485900"/>
              <a:gd name="connsiteX2" fmla="*/ 8892540 w 8892540"/>
              <a:gd name="connsiteY2" fmla="*/ 499114 h 1485900"/>
              <a:gd name="connsiteX3" fmla="*/ 8892540 w 8892540"/>
              <a:gd name="connsiteY3" fmla="*/ 708660 h 1485900"/>
              <a:gd name="connsiteX4" fmla="*/ 8892540 w 8892540"/>
              <a:gd name="connsiteY4" fmla="*/ 986786 h 1485900"/>
              <a:gd name="connsiteX5" fmla="*/ 8892540 w 8892540"/>
              <a:gd name="connsiteY5" fmla="*/ 1485900 h 1485900"/>
              <a:gd name="connsiteX6" fmla="*/ 8393426 w 8892540"/>
              <a:gd name="connsiteY6" fmla="*/ 1485900 h 1485900"/>
              <a:gd name="connsiteX7" fmla="*/ 0 w 8892540"/>
              <a:gd name="connsiteY7" fmla="*/ 1485900 h 1485900"/>
              <a:gd name="connsiteX8" fmla="*/ 0 w 8892540"/>
              <a:gd name="connsiteY8" fmla="*/ 70866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2540" h="1485900">
                <a:moveTo>
                  <a:pt x="0" y="0"/>
                </a:moveTo>
                <a:lnTo>
                  <a:pt x="8393426" y="0"/>
                </a:lnTo>
                <a:cubicBezTo>
                  <a:pt x="8669079" y="0"/>
                  <a:pt x="8892540" y="223461"/>
                  <a:pt x="8892540" y="499114"/>
                </a:cubicBezTo>
                <a:lnTo>
                  <a:pt x="8892540" y="708660"/>
                </a:lnTo>
                <a:lnTo>
                  <a:pt x="8892540" y="986786"/>
                </a:lnTo>
                <a:lnTo>
                  <a:pt x="8892540" y="1485900"/>
                </a:lnTo>
                <a:lnTo>
                  <a:pt x="8393426" y="1485900"/>
                </a:lnTo>
                <a:lnTo>
                  <a:pt x="0" y="1485900"/>
                </a:lnTo>
                <a:lnTo>
                  <a:pt x="0" y="708660"/>
                </a:lnTo>
                <a:close/>
              </a:path>
            </a:pathLst>
          </a:cu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lvl="0">
              <a:defRPr/>
            </a:pPr>
            <a:endParaRPr lang="en-US" altLang="ko-KR" sz="180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6" name="자유형: 도형 5"/>
          <p:cNvSpPr/>
          <p:nvPr/>
        </p:nvSpPr>
        <p:spPr>
          <a:xfrm>
            <a:off x="-1" y="0"/>
            <a:ext cx="11252719" cy="567927"/>
          </a:xfrm>
          <a:custGeom>
            <a:avLst/>
            <a:gdLst>
              <a:gd name="connsiteX0" fmla="*/ 3744573 w 11420671"/>
              <a:gd name="connsiteY0" fmla="*/ 0 h 831237"/>
              <a:gd name="connsiteX1" fmla="*/ 11053781 w 11420671"/>
              <a:gd name="connsiteY1" fmla="*/ 0 h 831237"/>
              <a:gd name="connsiteX2" fmla="*/ 11053791 w 11420671"/>
              <a:gd name="connsiteY2" fmla="*/ 1 h 831237"/>
              <a:gd name="connsiteX3" fmla="*/ 11420670 w 11420671"/>
              <a:gd name="connsiteY3" fmla="*/ 1 h 831237"/>
              <a:gd name="connsiteX4" fmla="*/ 11420670 w 11420671"/>
              <a:gd name="connsiteY4" fmla="*/ 366885 h 831237"/>
              <a:gd name="connsiteX5" fmla="*/ 11420671 w 11420671"/>
              <a:gd name="connsiteY5" fmla="*/ 366890 h 831237"/>
              <a:gd name="connsiteX6" fmla="*/ 11420671 w 11420671"/>
              <a:gd name="connsiteY6" fmla="*/ 460967 h 831237"/>
              <a:gd name="connsiteX7" fmla="*/ 11053781 w 11420671"/>
              <a:gd name="connsiteY7" fmla="*/ 827857 h 831237"/>
              <a:gd name="connsiteX8" fmla="*/ 11038116 w 11420671"/>
              <a:gd name="connsiteY8" fmla="*/ 827857 h 831237"/>
              <a:gd name="connsiteX9" fmla="*/ 11038116 w 11420671"/>
              <a:gd name="connsiteY9" fmla="*/ 831237 h 831237"/>
              <a:gd name="connsiteX10" fmla="*/ 1 w 11420671"/>
              <a:gd name="connsiteY10" fmla="*/ 831237 h 831237"/>
              <a:gd name="connsiteX11" fmla="*/ 1 w 11420671"/>
              <a:gd name="connsiteY11" fmla="*/ 391417 h 831237"/>
              <a:gd name="connsiteX12" fmla="*/ 0 w 11420671"/>
              <a:gd name="connsiteY12" fmla="*/ 391417 h 831237"/>
              <a:gd name="connsiteX13" fmla="*/ 0 w 11420671"/>
              <a:gd name="connsiteY13" fmla="*/ 1 h 831237"/>
              <a:gd name="connsiteX14" fmla="*/ 3744563 w 11420671"/>
              <a:gd name="connsiteY14" fmla="*/ 1 h 83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20671" h="831237">
                <a:moveTo>
                  <a:pt x="3744573" y="0"/>
                </a:moveTo>
                <a:lnTo>
                  <a:pt x="11053781" y="0"/>
                </a:lnTo>
                <a:lnTo>
                  <a:pt x="11053791" y="1"/>
                </a:lnTo>
                <a:lnTo>
                  <a:pt x="11420670" y="1"/>
                </a:lnTo>
                <a:lnTo>
                  <a:pt x="11420670" y="366885"/>
                </a:lnTo>
                <a:lnTo>
                  <a:pt x="11420671" y="366890"/>
                </a:lnTo>
                <a:lnTo>
                  <a:pt x="11420671" y="460967"/>
                </a:lnTo>
                <a:cubicBezTo>
                  <a:pt x="11420671" y="663595"/>
                  <a:pt x="11256409" y="827857"/>
                  <a:pt x="11053781" y="827857"/>
                </a:cubicBezTo>
                <a:lnTo>
                  <a:pt x="11038116" y="827857"/>
                </a:lnTo>
                <a:lnTo>
                  <a:pt x="11038116" y="831237"/>
                </a:lnTo>
                <a:lnTo>
                  <a:pt x="1" y="831237"/>
                </a:lnTo>
                <a:lnTo>
                  <a:pt x="1" y="391417"/>
                </a:lnTo>
                <a:lnTo>
                  <a:pt x="0" y="391417"/>
                </a:lnTo>
                <a:lnTo>
                  <a:pt x="0" y="1"/>
                </a:lnTo>
                <a:lnTo>
                  <a:pt x="3744563" y="1"/>
                </a:lnTo>
                <a:close/>
              </a:path>
            </a:pathLst>
          </a:cu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6536" y="54853"/>
            <a:ext cx="8297021" cy="44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bg1"/>
                </a:solidFill>
                <a:latin typeface="나눔스퀘어 Bold"/>
                <a:ea typeface="나눔스퀘어 Bold"/>
              </a:rPr>
              <a:t>3.</a:t>
            </a:r>
            <a:r>
              <a:rPr lang="ko-KR" altLang="en-US" sz="2400" b="1">
                <a:solidFill>
                  <a:schemeClr val="bg1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2400" b="1">
                <a:solidFill>
                  <a:schemeClr val="bg1"/>
                </a:solidFill>
                <a:latin typeface="나눔스퀘어 Bold"/>
                <a:ea typeface="나눔스퀘어 Bold"/>
              </a:rPr>
              <a:t>Functions and expected related technologies</a:t>
            </a:r>
            <a:r>
              <a:rPr lang="ko-KR" altLang="en-US" sz="2400" b="1">
                <a:solidFill>
                  <a:schemeClr val="bg1"/>
                </a:solidFill>
                <a:latin typeface="나눔스퀘어 Bold"/>
                <a:ea typeface="나눔스퀘어 Bold"/>
              </a:rPr>
              <a:t> 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35546" y="4260926"/>
            <a:ext cx="11320908" cy="1851338"/>
            <a:chOff x="418806" y="776171"/>
            <a:chExt cx="11320908" cy="1851338"/>
          </a:xfrm>
        </p:grpSpPr>
        <p:sp>
          <p:nvSpPr>
            <p:cNvPr id="10" name="TextBox 9"/>
            <p:cNvSpPr txBox="1"/>
            <p:nvPr/>
          </p:nvSpPr>
          <p:spPr>
            <a:xfrm>
              <a:off x="418805" y="776170"/>
              <a:ext cx="8967791" cy="3896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lvl="0" indent="-342900">
                <a:buFont typeface="Wingdings"/>
                <a:buChar char="§"/>
                <a:defRPr/>
              </a:pPr>
              <a:r>
                <a:rPr lang="en-US" altLang="ko-KR" sz="2000" dirty="0">
                  <a:latin typeface="나눔스퀘어 ExtraBold"/>
                  <a:ea typeface="나눔스퀘어 ExtraBold"/>
                </a:rPr>
                <a:t>Expected related technologies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6477" y="1299234"/>
              <a:ext cx="10963237" cy="13282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Tx/>
                <a:buChar char="-"/>
                <a:defRPr/>
              </a:pPr>
              <a:r>
                <a:rPr lang="en-US" altLang="ko-KR" dirty="0">
                  <a:latin typeface="나눔스퀘어"/>
                  <a:ea typeface="나눔스퀘어"/>
                </a:rPr>
                <a:t>Text Embedding (BERT, Word2Vec)</a:t>
              </a:r>
            </a:p>
            <a:p>
              <a:pPr marL="285750" lvl="0" indent="-285750">
                <a:lnSpc>
                  <a:spcPct val="150000"/>
                </a:lnSpc>
                <a:buFontTx/>
                <a:buChar char="-"/>
                <a:defRPr/>
              </a:pPr>
              <a:r>
                <a:rPr lang="en-US" altLang="ko-KR" dirty="0">
                  <a:latin typeface="나눔스퀘어"/>
                  <a:ea typeface="나눔스퀘어"/>
                </a:rPr>
                <a:t>Web Crawling (</a:t>
              </a:r>
              <a:r>
                <a:rPr lang="en-US" altLang="ko-KR" dirty="0" err="1">
                  <a:latin typeface="나눔스퀘어"/>
                  <a:ea typeface="나눔스퀘어"/>
                </a:rPr>
                <a:t>BeautifulSoup</a:t>
              </a:r>
              <a:r>
                <a:rPr lang="en-US" altLang="ko-KR" dirty="0">
                  <a:latin typeface="나눔스퀘어"/>
                  <a:ea typeface="나눔스퀘어"/>
                </a:rPr>
                <a:t>)</a:t>
              </a:r>
            </a:p>
            <a:p>
              <a:pPr marL="285750" lvl="0" indent="-285750">
                <a:lnSpc>
                  <a:spcPct val="150000"/>
                </a:lnSpc>
                <a:buFontTx/>
                <a:buChar char="-"/>
                <a:defRPr/>
              </a:pPr>
              <a:r>
                <a:rPr lang="en-US" altLang="ko-KR" dirty="0">
                  <a:latin typeface="나눔스퀘어"/>
                  <a:ea typeface="나눔스퀘어"/>
                </a:rPr>
                <a:t>Recommendation System (Content Based Filtering, Similarity Search)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18806" y="776171"/>
            <a:ext cx="89677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Wingdings"/>
              <a:buChar char="§"/>
              <a:defRPr/>
            </a:pPr>
            <a:r>
              <a:rPr lang="en-US" altLang="ko-KR" sz="2000">
                <a:latin typeface="나눔스퀘어 ExtraBold"/>
                <a:ea typeface="나눔스퀘어 ExtraBold"/>
              </a:rPr>
              <a:t>Functions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23770" y="1363333"/>
            <a:ext cx="3469011" cy="18165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34627" y="1187613"/>
            <a:ext cx="3622567" cy="194296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530647" y="3193083"/>
            <a:ext cx="2986217" cy="361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Recommended Results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231879" y="1536149"/>
            <a:ext cx="999813" cy="9998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5E8F86-9840-FEA1-089C-1597B2E0A328}"/>
              </a:ext>
            </a:extLst>
          </p:cNvPr>
          <p:cNvSpPr txBox="1"/>
          <p:nvPr/>
        </p:nvSpPr>
        <p:spPr>
          <a:xfrm>
            <a:off x="26650" y="6548770"/>
            <a:ext cx="29311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24-Fall Capstone Design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247C1-E887-ADFC-6DE8-37EB1B8424B6}"/>
              </a:ext>
            </a:extLst>
          </p:cNvPr>
          <p:cNvSpPr txBox="1"/>
          <p:nvPr/>
        </p:nvSpPr>
        <p:spPr>
          <a:xfrm>
            <a:off x="2324561" y="2316558"/>
            <a:ext cx="1090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Security</a:t>
            </a:r>
            <a:endParaRPr lang="ko-KR" altLang="en-US" sz="1100" dirty="0"/>
          </a:p>
        </p:txBody>
      </p:sp>
      <p:pic>
        <p:nvPicPr>
          <p:cNvPr id="5" name="그래픽 4" descr="커서 윤곽선">
            <a:extLst>
              <a:ext uri="{FF2B5EF4-FFF2-40B4-BE49-F238E27FC236}">
                <a16:creationId xmlns:a16="http://schemas.microsoft.com/office/drawing/2014/main" id="{8678CA7D-3F3C-55B6-534A-63C3E29797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86109" y="2636443"/>
            <a:ext cx="543390" cy="5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2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173BF5-F946-9CB3-2B68-B6B6595FEC01}"/>
              </a:ext>
            </a:extLst>
          </p:cNvPr>
          <p:cNvSpPr/>
          <p:nvPr/>
        </p:nvSpPr>
        <p:spPr>
          <a:xfrm>
            <a:off x="0" y="200025"/>
            <a:ext cx="11960035" cy="6657974"/>
          </a:xfrm>
          <a:custGeom>
            <a:avLst/>
            <a:gdLst>
              <a:gd name="connsiteX0" fmla="*/ 0 w 11933385"/>
              <a:gd name="connsiteY0" fmla="*/ 0 h 6578084"/>
              <a:gd name="connsiteX1" fmla="*/ 11430001 w 11933385"/>
              <a:gd name="connsiteY1" fmla="*/ 0 h 6578084"/>
              <a:gd name="connsiteX2" fmla="*/ 11430001 w 11933385"/>
              <a:gd name="connsiteY2" fmla="*/ 2 h 6578084"/>
              <a:gd name="connsiteX3" fmla="*/ 11497653 w 11933385"/>
              <a:gd name="connsiteY3" fmla="*/ 2 h 6578084"/>
              <a:gd name="connsiteX4" fmla="*/ 11933385 w 11933385"/>
              <a:gd name="connsiteY4" fmla="*/ 435734 h 6578084"/>
              <a:gd name="connsiteX5" fmla="*/ 11933385 w 11933385"/>
              <a:gd name="connsiteY5" fmla="*/ 1688842 h 6578084"/>
              <a:gd name="connsiteX6" fmla="*/ 11933385 w 11933385"/>
              <a:gd name="connsiteY6" fmla="*/ 6142352 h 6578084"/>
              <a:gd name="connsiteX7" fmla="*/ 11933385 w 11933385"/>
              <a:gd name="connsiteY7" fmla="*/ 6578082 h 6578084"/>
              <a:gd name="connsiteX8" fmla="*/ 11497673 w 11933385"/>
              <a:gd name="connsiteY8" fmla="*/ 6578082 h 6578084"/>
              <a:gd name="connsiteX9" fmla="*/ 11497653 w 11933385"/>
              <a:gd name="connsiteY9" fmla="*/ 6578084 h 6578084"/>
              <a:gd name="connsiteX10" fmla="*/ 435732 w 11933385"/>
              <a:gd name="connsiteY10" fmla="*/ 6578084 h 6578084"/>
              <a:gd name="connsiteX11" fmla="*/ 435713 w 11933385"/>
              <a:gd name="connsiteY11" fmla="*/ 6578082 h 6578084"/>
              <a:gd name="connsiteX12" fmla="*/ 0 w 11933385"/>
              <a:gd name="connsiteY12" fmla="*/ 6578082 h 6578084"/>
              <a:gd name="connsiteX13" fmla="*/ 0 w 11933385"/>
              <a:gd name="connsiteY13" fmla="*/ 6142352 h 6578084"/>
              <a:gd name="connsiteX14" fmla="*/ 0 w 11933385"/>
              <a:gd name="connsiteY14" fmla="*/ 1688842 h 6578084"/>
              <a:gd name="connsiteX15" fmla="*/ 0 w 11933385"/>
              <a:gd name="connsiteY15" fmla="*/ 435734 h 6578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33385" h="6578084">
                <a:moveTo>
                  <a:pt x="0" y="0"/>
                </a:moveTo>
                <a:lnTo>
                  <a:pt x="11430001" y="0"/>
                </a:lnTo>
                <a:lnTo>
                  <a:pt x="11430001" y="2"/>
                </a:lnTo>
                <a:lnTo>
                  <a:pt x="11497653" y="2"/>
                </a:lnTo>
                <a:cubicBezTo>
                  <a:pt x="11738301" y="2"/>
                  <a:pt x="11933385" y="195086"/>
                  <a:pt x="11933385" y="435734"/>
                </a:cubicBezTo>
                <a:lnTo>
                  <a:pt x="11933385" y="1688842"/>
                </a:lnTo>
                <a:lnTo>
                  <a:pt x="11933385" y="6142352"/>
                </a:lnTo>
                <a:lnTo>
                  <a:pt x="11933385" y="6578082"/>
                </a:lnTo>
                <a:lnTo>
                  <a:pt x="11497673" y="6578082"/>
                </a:lnTo>
                <a:lnTo>
                  <a:pt x="11497653" y="6578084"/>
                </a:lnTo>
                <a:lnTo>
                  <a:pt x="435732" y="6578084"/>
                </a:lnTo>
                <a:lnTo>
                  <a:pt x="435713" y="6578082"/>
                </a:lnTo>
                <a:lnTo>
                  <a:pt x="0" y="6578082"/>
                </a:lnTo>
                <a:lnTo>
                  <a:pt x="0" y="6142352"/>
                </a:lnTo>
                <a:lnTo>
                  <a:pt x="0" y="1688842"/>
                </a:lnTo>
                <a:lnTo>
                  <a:pt x="0" y="435734"/>
                </a:lnTo>
                <a:close/>
              </a:path>
            </a:pathLst>
          </a:custGeom>
          <a:noFill/>
          <a:ln>
            <a:solidFill>
              <a:srgbClr val="006600"/>
            </a:solidFill>
          </a:ln>
          <a:effectLst>
            <a:outerShdw blurRad="50800" dist="38100" algn="l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4EF1E8ED-AE44-05D2-F67C-54023DD74B6C}"/>
              </a:ext>
            </a:extLst>
          </p:cNvPr>
          <p:cNvSpPr/>
          <p:nvPr/>
        </p:nvSpPr>
        <p:spPr>
          <a:xfrm>
            <a:off x="1" y="6530108"/>
            <a:ext cx="2957803" cy="327891"/>
          </a:xfrm>
          <a:custGeom>
            <a:avLst/>
            <a:gdLst>
              <a:gd name="connsiteX0" fmla="*/ 0 w 8892540"/>
              <a:gd name="connsiteY0" fmla="*/ 0 h 1485900"/>
              <a:gd name="connsiteX1" fmla="*/ 8393426 w 8892540"/>
              <a:gd name="connsiteY1" fmla="*/ 0 h 1485900"/>
              <a:gd name="connsiteX2" fmla="*/ 8892540 w 8892540"/>
              <a:gd name="connsiteY2" fmla="*/ 499114 h 1485900"/>
              <a:gd name="connsiteX3" fmla="*/ 8892540 w 8892540"/>
              <a:gd name="connsiteY3" fmla="*/ 708660 h 1485900"/>
              <a:gd name="connsiteX4" fmla="*/ 8892540 w 8892540"/>
              <a:gd name="connsiteY4" fmla="*/ 986786 h 1485900"/>
              <a:gd name="connsiteX5" fmla="*/ 8892540 w 8892540"/>
              <a:gd name="connsiteY5" fmla="*/ 1485900 h 1485900"/>
              <a:gd name="connsiteX6" fmla="*/ 8393426 w 8892540"/>
              <a:gd name="connsiteY6" fmla="*/ 1485900 h 1485900"/>
              <a:gd name="connsiteX7" fmla="*/ 0 w 8892540"/>
              <a:gd name="connsiteY7" fmla="*/ 1485900 h 1485900"/>
              <a:gd name="connsiteX8" fmla="*/ 0 w 8892540"/>
              <a:gd name="connsiteY8" fmla="*/ 70866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2540" h="1485900">
                <a:moveTo>
                  <a:pt x="0" y="0"/>
                </a:moveTo>
                <a:lnTo>
                  <a:pt x="8393426" y="0"/>
                </a:lnTo>
                <a:cubicBezTo>
                  <a:pt x="8669079" y="0"/>
                  <a:pt x="8892540" y="223461"/>
                  <a:pt x="8892540" y="499114"/>
                </a:cubicBezTo>
                <a:lnTo>
                  <a:pt x="8892540" y="708660"/>
                </a:lnTo>
                <a:lnTo>
                  <a:pt x="8892540" y="986786"/>
                </a:lnTo>
                <a:lnTo>
                  <a:pt x="8892540" y="1485900"/>
                </a:lnTo>
                <a:lnTo>
                  <a:pt x="8393426" y="1485900"/>
                </a:lnTo>
                <a:lnTo>
                  <a:pt x="0" y="1485900"/>
                </a:lnTo>
                <a:lnTo>
                  <a:pt x="0" y="708660"/>
                </a:lnTo>
                <a:close/>
              </a:path>
            </a:pathLst>
          </a:cu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altLang="ko-KR" sz="18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3AAC5E9-E3AD-E7D1-8565-AF6A8C166A84}"/>
              </a:ext>
            </a:extLst>
          </p:cNvPr>
          <p:cNvSpPr/>
          <p:nvPr/>
        </p:nvSpPr>
        <p:spPr>
          <a:xfrm>
            <a:off x="-1" y="0"/>
            <a:ext cx="11252719" cy="567927"/>
          </a:xfrm>
          <a:custGeom>
            <a:avLst/>
            <a:gdLst>
              <a:gd name="connsiteX0" fmla="*/ 3744573 w 11420671"/>
              <a:gd name="connsiteY0" fmla="*/ 0 h 831237"/>
              <a:gd name="connsiteX1" fmla="*/ 11053781 w 11420671"/>
              <a:gd name="connsiteY1" fmla="*/ 0 h 831237"/>
              <a:gd name="connsiteX2" fmla="*/ 11053791 w 11420671"/>
              <a:gd name="connsiteY2" fmla="*/ 1 h 831237"/>
              <a:gd name="connsiteX3" fmla="*/ 11420670 w 11420671"/>
              <a:gd name="connsiteY3" fmla="*/ 1 h 831237"/>
              <a:gd name="connsiteX4" fmla="*/ 11420670 w 11420671"/>
              <a:gd name="connsiteY4" fmla="*/ 366885 h 831237"/>
              <a:gd name="connsiteX5" fmla="*/ 11420671 w 11420671"/>
              <a:gd name="connsiteY5" fmla="*/ 366890 h 831237"/>
              <a:gd name="connsiteX6" fmla="*/ 11420671 w 11420671"/>
              <a:gd name="connsiteY6" fmla="*/ 460967 h 831237"/>
              <a:gd name="connsiteX7" fmla="*/ 11053781 w 11420671"/>
              <a:gd name="connsiteY7" fmla="*/ 827857 h 831237"/>
              <a:gd name="connsiteX8" fmla="*/ 11038116 w 11420671"/>
              <a:gd name="connsiteY8" fmla="*/ 827857 h 831237"/>
              <a:gd name="connsiteX9" fmla="*/ 11038116 w 11420671"/>
              <a:gd name="connsiteY9" fmla="*/ 831237 h 831237"/>
              <a:gd name="connsiteX10" fmla="*/ 1 w 11420671"/>
              <a:gd name="connsiteY10" fmla="*/ 831237 h 831237"/>
              <a:gd name="connsiteX11" fmla="*/ 1 w 11420671"/>
              <a:gd name="connsiteY11" fmla="*/ 391417 h 831237"/>
              <a:gd name="connsiteX12" fmla="*/ 0 w 11420671"/>
              <a:gd name="connsiteY12" fmla="*/ 391417 h 831237"/>
              <a:gd name="connsiteX13" fmla="*/ 0 w 11420671"/>
              <a:gd name="connsiteY13" fmla="*/ 1 h 831237"/>
              <a:gd name="connsiteX14" fmla="*/ 3744563 w 11420671"/>
              <a:gd name="connsiteY14" fmla="*/ 1 h 83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20671" h="831237">
                <a:moveTo>
                  <a:pt x="3744573" y="0"/>
                </a:moveTo>
                <a:lnTo>
                  <a:pt x="11053781" y="0"/>
                </a:lnTo>
                <a:lnTo>
                  <a:pt x="11053791" y="1"/>
                </a:lnTo>
                <a:lnTo>
                  <a:pt x="11420670" y="1"/>
                </a:lnTo>
                <a:lnTo>
                  <a:pt x="11420670" y="366885"/>
                </a:lnTo>
                <a:lnTo>
                  <a:pt x="11420671" y="366890"/>
                </a:lnTo>
                <a:lnTo>
                  <a:pt x="11420671" y="460967"/>
                </a:lnTo>
                <a:cubicBezTo>
                  <a:pt x="11420671" y="663595"/>
                  <a:pt x="11256409" y="827857"/>
                  <a:pt x="11053781" y="827857"/>
                </a:cubicBezTo>
                <a:lnTo>
                  <a:pt x="11038116" y="827857"/>
                </a:lnTo>
                <a:lnTo>
                  <a:pt x="11038116" y="831237"/>
                </a:lnTo>
                <a:lnTo>
                  <a:pt x="1" y="831237"/>
                </a:lnTo>
                <a:lnTo>
                  <a:pt x="1" y="391417"/>
                </a:lnTo>
                <a:lnTo>
                  <a:pt x="0" y="391417"/>
                </a:lnTo>
                <a:lnTo>
                  <a:pt x="0" y="1"/>
                </a:lnTo>
                <a:lnTo>
                  <a:pt x="3744563" y="1"/>
                </a:lnTo>
                <a:close/>
              </a:path>
            </a:pathLst>
          </a:cu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450F-E343-F66C-08B9-8F63FB4A230F}"/>
              </a:ext>
            </a:extLst>
          </p:cNvPr>
          <p:cNvSpPr txBox="1"/>
          <p:nvPr/>
        </p:nvSpPr>
        <p:spPr>
          <a:xfrm>
            <a:off x="106536" y="54853"/>
            <a:ext cx="8297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Role Allocation</a:t>
            </a:r>
          </a:p>
        </p:txBody>
      </p:sp>
      <p:pic>
        <p:nvPicPr>
          <p:cNvPr id="1028" name="Picture 4" descr="Node.js 장점과 단점 요약">
            <a:extLst>
              <a:ext uri="{FF2B5EF4-FFF2-40B4-BE49-F238E27FC236}">
                <a16:creationId xmlns:a16="http://schemas.microsoft.com/office/drawing/2014/main" id="{91429ADA-EF51-E8EA-91A5-A3F606459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211" y="1288776"/>
            <a:ext cx="3292747" cy="164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act란 무엇인가?">
            <a:extLst>
              <a:ext uri="{FF2B5EF4-FFF2-40B4-BE49-F238E27FC236}">
                <a16:creationId xmlns:a16="http://schemas.microsoft.com/office/drawing/2014/main" id="{D255D636-AF63-03E9-2F56-D47C6304F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27" y="1401514"/>
            <a:ext cx="2700193" cy="153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536E45-F1F5-3F91-A1F2-6AB4D2DE84C4}"/>
              </a:ext>
            </a:extLst>
          </p:cNvPr>
          <p:cNvSpPr txBox="1"/>
          <p:nvPr/>
        </p:nvSpPr>
        <p:spPr>
          <a:xfrm>
            <a:off x="765292" y="2974435"/>
            <a:ext cx="610878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Web design and frontend development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27FA05-B590-DEA5-858D-1EE789234D99}"/>
              </a:ext>
            </a:extLst>
          </p:cNvPr>
          <p:cNvSpPr txBox="1"/>
          <p:nvPr/>
        </p:nvSpPr>
        <p:spPr>
          <a:xfrm>
            <a:off x="6731369" y="2974435"/>
            <a:ext cx="3887467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Backend and database design</a:t>
            </a:r>
          </a:p>
        </p:txBody>
      </p:sp>
      <p:pic>
        <p:nvPicPr>
          <p:cNvPr id="1032" name="Picture 8" descr="자연어 처리(NLP)는 왜 어려울까?">
            <a:extLst>
              <a:ext uri="{FF2B5EF4-FFF2-40B4-BE49-F238E27FC236}">
                <a16:creationId xmlns:a16="http://schemas.microsoft.com/office/drawing/2014/main" id="{4EC65C70-E824-D6D5-F691-13D330F51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266" y="3925275"/>
            <a:ext cx="2529502" cy="193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A4BCA6-73A4-15BB-1365-5FF425C8EA19}"/>
              </a:ext>
            </a:extLst>
          </p:cNvPr>
          <p:cNvSpPr txBox="1"/>
          <p:nvPr/>
        </p:nvSpPr>
        <p:spPr>
          <a:xfrm>
            <a:off x="2925627" y="5975804"/>
            <a:ext cx="610878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en-US" altLang="ko-KR" dirty="0"/>
              <a:t>Crawling and AI modeling design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E6BF8-E9A9-2C01-7E29-181B8202DC35}"/>
              </a:ext>
            </a:extLst>
          </p:cNvPr>
          <p:cNvSpPr txBox="1"/>
          <p:nvPr/>
        </p:nvSpPr>
        <p:spPr>
          <a:xfrm>
            <a:off x="26650" y="6548770"/>
            <a:ext cx="29311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24-Fall Capstone Design Project</a:t>
            </a:r>
          </a:p>
        </p:txBody>
      </p:sp>
    </p:spTree>
    <p:extLst>
      <p:ext uri="{BB962C8B-B14F-4D97-AF65-F5344CB8AC3E}">
        <p14:creationId xmlns:p14="http://schemas.microsoft.com/office/powerpoint/2010/main" val="324209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214</Words>
  <Application>Microsoft Office PowerPoint</Application>
  <PresentationFormat>와이드스크린</PresentationFormat>
  <Paragraphs>53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궁서</vt:lpstr>
      <vt:lpstr>나눔스퀘어</vt:lpstr>
      <vt:lpstr>나눔스퀘어 Bold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이민영</dc:creator>
  <cp:lastModifiedBy>장민석</cp:lastModifiedBy>
  <cp:revision>130</cp:revision>
  <dcterms:created xsi:type="dcterms:W3CDTF">2023-10-26T02:28:13Z</dcterms:created>
  <dcterms:modified xsi:type="dcterms:W3CDTF">2024-09-19T15:06:47Z</dcterms:modified>
  <cp:version/>
</cp:coreProperties>
</file>