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68" r:id="rId2"/>
    <p:sldId id="269" r:id="rId3"/>
    <p:sldId id="296" r:id="rId4"/>
    <p:sldId id="297" r:id="rId5"/>
    <p:sldId id="298" r:id="rId6"/>
    <p:sldId id="299" r:id="rId7"/>
    <p:sldId id="278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8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88889" autoAdjust="0"/>
  </p:normalViewPr>
  <p:slideViewPr>
    <p:cSldViewPr snapToGrid="0">
      <p:cViewPr varScale="1">
        <p:scale>
          <a:sx n="59" d="100"/>
          <a:sy n="59" d="100"/>
        </p:scale>
        <p:origin x="30" y="36"/>
      </p:cViewPr>
      <p:guideLst>
        <p:guide orient="horz" pos="2159"/>
        <p:guide pos="3839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2EC144E9-4516-4EEB-9CA5-07D6A142A60E}" type="datetime1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EFADC250-9BCE-4B0F-9C04-FBD11550D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68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DC250-9BCE-4B0F-9C04-FBD11550DF4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77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4A420-AE14-190E-6DD4-3258E0F14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07BCD3-46DB-26AE-9F42-515D04FCD8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4A2DC4E-2441-3974-D694-18289616F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2556FC-1AC7-F1FC-B2EE-85E056673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DC250-9BCE-4B0F-9C04-FBD11550DF4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73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4D513-6884-0924-3A86-DC9BE1C39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7339D6-8D07-DE88-DB6B-478C3D4937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970DA38-D3A7-5BBA-6385-84C4E03E8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444B0D-F56F-CC1F-A1F0-2DFDB04714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DC250-9BCE-4B0F-9C04-FBD11550DF4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270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2EC26-BA24-26E7-89CE-EF5758453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0147CA-05E5-27BA-B455-850EF05744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259C1F-0EB2-3039-DD06-73AC742F6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F57B2-D305-101D-4529-CD11B88BB2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DC250-9BCE-4B0F-9C04-FBD11550DF4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158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F879A-1449-CEAE-E40C-FF6AB2886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BDFC22E-5C94-E8A0-A14E-80967810F0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FA41012-7E5C-9160-2BBE-DADED933E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F4B2F-6391-D69A-77E1-A62A2C52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DC250-9BCE-4B0F-9C04-FBD11550DF4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112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FA9CA-3DD9-3A46-4DCE-02478C4D7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6C6CA23-E157-B1A2-A203-18DFA2EF18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88C28C-7B4F-B815-B4D1-0DF75F102F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AFE538-DB5E-BB9E-E713-7FE59D5E39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DC250-9BCE-4B0F-9C04-FBD11550DF4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951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DFA47-8491-7D35-C8F6-0227819CD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EEFE1F6-5497-6A29-0837-27EDB219A8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3A539E-0E6B-7CB3-74D4-F68FEDE67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92ADB1-FC5C-1750-7AAF-078BF3611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DC250-9BCE-4B0F-9C04-FBD11550DF4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69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2558A-4497-2788-A517-07AAF6833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3B767A9-CB54-EC5D-0749-D23C969C33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CBD1CFF-F933-4CA4-379C-218256248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2A3D68-80F4-EFCD-1C48-FE4926723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DC250-9BCE-4B0F-9C04-FBD11550DF4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15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1D688-8808-45DA-3913-4B13C8EFA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594F8B3-8386-1FF9-716A-5EADE6CF0C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062FDF-CFB5-40CC-7853-6E96D4E3E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8BC9B8-7C7B-7B6E-B084-1096F419C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DC250-9BCE-4B0F-9C04-FBD11550DF4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309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63F5F-12B7-C341-441B-57478D7E8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AC1A5C-2318-CD05-CCE9-B24D545467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E709815-1A55-1CE9-0E1B-73FBC432C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0103A3-A9DA-F2E4-301C-BAF8A43C7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DC250-9BCE-4B0F-9C04-FBD11550DF4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523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DC250-9BCE-4B0F-9C04-FBD11550DF4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68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DC250-9BCE-4B0F-9C04-FBD11550DF4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243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FADC250-9BCE-4B0F-9C04-FBD11550DF4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244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FADC250-9BCE-4B0F-9C04-FBD11550DF4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71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FADC250-9BCE-4B0F-9C04-FBD11550DF4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97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EFADC250-9BCE-4B0F-9C04-FBD11550DF4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410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DC250-9BCE-4B0F-9C04-FBD11550DF4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893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ED8B8-A952-BC17-CD29-5287DBB5D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C661AB0-3AFB-A850-6598-4FE5D5FEFB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C481F4-C195-97BF-219E-6F2CF0AE5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C1D2B2-EC0C-75C1-6567-F6F7497E3F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DC250-9BCE-4B0F-9C04-FBD11550DF4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638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5726B-8B75-4CEB-60E0-EDA8FE922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6591723-F062-F254-1E81-EFA0386117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01597B2-A596-615B-DD91-01C79D6CE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B17819-011C-9E94-D35E-8AFA79DBB7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DC250-9BCE-4B0F-9C04-FBD11550DF4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06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C3044-85E6-A5CC-CFC4-9A138300F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7FB75A-9945-067C-DE48-3F689A7C2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E6916-FFFA-0FE9-49C4-93CBAE03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E159-B75B-40B3-AAD9-4B1F2DC03EEC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DDCE3-4A10-D1F0-73DB-21BA9AC9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8F390-FA2C-0D5B-CFE8-36BC2A08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C5E-4FC6-4875-8963-182BAC00D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62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7FCC1-C3C1-4346-C520-9A88F317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5DEE32-2429-FD3F-38E6-E372CC9F6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86174-8B0F-389A-49B4-20C9B212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E159-B75B-40B3-AAD9-4B1F2DC03EEC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D7561-CF8D-A444-C933-502F812C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CCF7C-7482-F1FD-35B1-93A92C5B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C5E-4FC6-4875-8963-182BAC00D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81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AAE71E-E658-5C73-DBDF-12D9D1599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72DA01-CC3F-2B33-0DA8-D0127B39D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569AA-B115-C33B-AE4B-D27AF0FA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E159-B75B-40B3-AAD9-4B1F2DC03EEC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97ED28-2E97-2670-8FD6-15F345B2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056A5-FFF2-D6ED-416B-7626F3A7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C5E-4FC6-4875-8963-182BAC00D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9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9DE75-591F-77C3-04EA-FBB62183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C70E29-C8EF-CC65-A935-DDD381BD0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74384-EAD8-323E-BEFF-633932C5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E159-B75B-40B3-AAD9-4B1F2DC03EEC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9DE1D-52C1-860E-071F-5836DF9C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39B5D-4A6B-CA25-C80B-A57E6515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C5E-4FC6-4875-8963-182BAC00D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80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0178F-51A0-3C28-AE45-30AE2748D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48BE4D-28FC-F610-3654-8C776C5FC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B92FC-1660-5142-F9E2-ADC2BC01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E159-B75B-40B3-AAD9-4B1F2DC03EEC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8C145D-79F4-F046-76D8-570E8451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1CDA6-8F22-F009-DDB0-3EA71358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C5E-4FC6-4875-8963-182BAC00D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05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99BCA-A5E9-09C9-23E3-B449CAE9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2422A8-672F-3874-14A9-4C71724BE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0ACCB3-0F1C-533E-6A94-8F0FFB534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9FD9EB-B557-071B-09FA-4290B725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E159-B75B-40B3-AAD9-4B1F2DC03EEC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02B5E-F023-E71B-2FD0-F2E389B8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74DA35-3952-5AAA-0F09-02B08E12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C5E-4FC6-4875-8963-182BAC00D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0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0C113-C943-3A9C-0046-60EAAB55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85E82-A70D-2BAF-62CD-1511E97B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B0FD6B-DF9D-1752-EA7D-0EF5EFF57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44A785-548E-B981-08E9-5719A8AE7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7397EA-1857-AF83-098C-354CF71ED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AFC853-0402-58A3-7027-AA04BF67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E159-B75B-40B3-AAD9-4B1F2DC03EEC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2F1EBC-DB91-1637-CDB1-3DC56856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49F28-2EC9-0190-CD1F-13C6DE2C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C5E-4FC6-4875-8963-182BAC00D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8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3573F-9B17-C21F-E77F-E797359D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6B3FAF-9131-3974-C90A-990487A5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E159-B75B-40B3-AAD9-4B1F2DC03EEC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69F5AE-FEBF-0266-0910-AF5E1013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3BD2EB-8200-2634-EAEE-C777318E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C5E-4FC6-4875-8963-182BAC00D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29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4D75C3-195E-8179-3BDD-BA7A3018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E159-B75B-40B3-AAD9-4B1F2DC03EEC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91688-8A24-22B3-D0D9-B2E16A90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A52F2B-8CFC-EA04-BB7F-6A0FF5DC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C5E-4FC6-4875-8963-182BAC00D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5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9DDB9-6486-BA89-28EB-C19F00AD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F4CE0-7B41-0809-D121-B593F846A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103029-BAB6-7053-C42A-59F23350D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C92C10-A71F-8336-8803-1B8C9709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E159-B75B-40B3-AAD9-4B1F2DC03EEC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DB230-6FD3-7484-CC0A-3BAF4387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A14C16-60A0-6000-1570-D5B4538D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C5E-4FC6-4875-8963-182BAC00D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18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9301F-4D1E-9FC1-93DB-DA51A9A0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7B0AE9-9704-3117-572B-944419251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5762A-AD7B-EDD1-D830-6639FA04E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0C26E8-CA7E-894A-575F-06DB51FB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E159-B75B-40B3-AAD9-4B1F2DC03EEC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8906E9-8EAB-A40A-CB77-D83AB75F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2E089-FE36-8D25-9CDE-6A55F8AF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C5E-4FC6-4875-8963-182BAC00D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36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C90D87-3AD1-4DB3-AD44-2A2D5763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A8EACA-513D-CC7B-FD4B-822A361C3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CAD9C-21E4-1256-6E65-E142D446E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EE159-B75B-40B3-AAD9-4B1F2DC03EEC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C2E06-9657-99C5-1D9F-F43F2E6E1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C3D2D1-55C3-92DC-A61F-B549DAA41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0BC5E-4FC6-4875-8963-182BAC00D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0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A6BA75-0531-5750-CECF-5D8CC969BF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35405-10BE-3C32-7B3E-38BE2D15B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5846" y="3961666"/>
            <a:ext cx="6084047" cy="372577"/>
          </a:xfrm>
        </p:spPr>
        <p:txBody>
          <a:bodyPr>
            <a:normAutofit/>
          </a:bodyPr>
          <a:lstStyle/>
          <a:p>
            <a:pPr algn="r"/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 J (Last Lap) 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김현진 송민석 장민석 조재희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B8B008-4871-32A9-57CD-E943A1C29D4E}"/>
              </a:ext>
            </a:extLst>
          </p:cNvPr>
          <p:cNvSpPr/>
          <p:nvPr/>
        </p:nvSpPr>
        <p:spPr>
          <a:xfrm>
            <a:off x="4605140" y="110460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endParaRPr lang="en-US" altLang="ko-KR" sz="54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DDD089F2-B0BA-2DEB-BCC7-4414E651473B}"/>
              </a:ext>
            </a:extLst>
          </p:cNvPr>
          <p:cNvSpPr txBox="1">
            <a:spLocks/>
          </p:cNvSpPr>
          <p:nvPr/>
        </p:nvSpPr>
        <p:spPr>
          <a:xfrm>
            <a:off x="862107" y="2465282"/>
            <a:ext cx="922084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SKKU Lab Recommendation Service : </a:t>
            </a:r>
            <a:r>
              <a:rPr lang="en-US" altLang="ko-KR" sz="4000" b="1" dirty="0" err="1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FindMyLab</a:t>
            </a:r>
            <a:endParaRPr lang="en-US" altLang="ko-KR" sz="4000" b="1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2CBF46-3162-255B-DBF6-B5F551DED06C}"/>
              </a:ext>
            </a:extLst>
          </p:cNvPr>
          <p:cNvCxnSpPr>
            <a:cxnSpLocks/>
          </p:cNvCxnSpPr>
          <p:nvPr/>
        </p:nvCxnSpPr>
        <p:spPr>
          <a:xfrm>
            <a:off x="862108" y="3687494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8CF8C523-8645-98E1-696C-84FB21933DFE}"/>
              </a:ext>
            </a:extLst>
          </p:cNvPr>
          <p:cNvSpPr txBox="1">
            <a:spLocks/>
          </p:cNvSpPr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2024-Fall Capstone Design Project</a:t>
            </a:r>
          </a:p>
        </p:txBody>
      </p:sp>
    </p:spTree>
    <p:extLst>
      <p:ext uri="{BB962C8B-B14F-4D97-AF65-F5344CB8AC3E}">
        <p14:creationId xmlns:p14="http://schemas.microsoft.com/office/powerpoint/2010/main" val="331217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09EE9-FC73-AF50-7378-3EBF3D4C2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D721B7-340E-7243-4789-E7F6F7841A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C1CACB-5FB0-39C3-4A01-7112D4A5F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673" y="6241244"/>
            <a:ext cx="6084047" cy="372577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 J (Last Lap)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김현진 송민석 장민석 조재희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14B5B-6F19-5A33-DED7-DFBB24D7E53E}"/>
              </a:ext>
            </a:extLst>
          </p:cNvPr>
          <p:cNvSpPr/>
          <p:nvPr/>
        </p:nvSpPr>
        <p:spPr>
          <a:xfrm>
            <a:off x="4605140" y="110460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endParaRPr lang="en-US" altLang="ko-KR" sz="54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7A81668-47CD-7002-5920-4818248D0DFF}"/>
              </a:ext>
            </a:extLst>
          </p:cNvPr>
          <p:cNvSpPr txBox="1">
            <a:spLocks/>
          </p:cNvSpPr>
          <p:nvPr/>
        </p:nvSpPr>
        <p:spPr>
          <a:xfrm>
            <a:off x="641246" y="731417"/>
            <a:ext cx="792778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ko-KR" sz="4400" b="1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526A680-B259-B73F-07FE-CEA3DED1F939}"/>
              </a:ext>
            </a:extLst>
          </p:cNvPr>
          <p:cNvCxnSpPr>
            <a:cxnSpLocks/>
          </p:cNvCxnSpPr>
          <p:nvPr/>
        </p:nvCxnSpPr>
        <p:spPr>
          <a:xfrm>
            <a:off x="862108" y="1559298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F1BFB0AA-E069-F722-4ABF-6813F578A244}"/>
              </a:ext>
            </a:extLst>
          </p:cNvPr>
          <p:cNvSpPr txBox="1">
            <a:spLocks/>
          </p:cNvSpPr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2024-Fall Capstone Design Project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DD64D171-BD53-84AE-5600-1330BEC5F993}"/>
              </a:ext>
            </a:extLst>
          </p:cNvPr>
          <p:cNvSpPr txBox="1">
            <a:spLocks/>
          </p:cNvSpPr>
          <p:nvPr/>
        </p:nvSpPr>
        <p:spPr>
          <a:xfrm>
            <a:off x="641245" y="930520"/>
            <a:ext cx="1068864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Backend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Abstract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Extract – GPT prompting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C0941-D545-885D-9FB9-792380A9E01F}"/>
              </a:ext>
            </a:extLst>
          </p:cNvPr>
          <p:cNvSpPr txBox="1"/>
          <p:nvPr/>
        </p:nvSpPr>
        <p:spPr>
          <a:xfrm>
            <a:off x="862108" y="2264378"/>
            <a:ext cx="103199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b="0" dirty="0">
                <a:solidFill>
                  <a:schemeClr val="accent6">
                    <a:lumMod val="7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Cascadia Code" panose="020B0609020000020004" pitchFamily="49" charset="0"/>
              </a:rPr>
              <a:t>Read the abstract of the provided research paper and return the {field} core technology and classification in a list format. Provide only concise keywords or phrases for each response item without full </a:t>
            </a:r>
            <a:r>
              <a:rPr lang="en-US" altLang="ko-KR" sz="1600" b="0" dirty="0" err="1">
                <a:solidFill>
                  <a:schemeClr val="accent6">
                    <a:lumMod val="7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Cascadia Code" panose="020B0609020000020004" pitchFamily="49" charset="0"/>
              </a:rPr>
              <a:t>sentences.Read</a:t>
            </a:r>
            <a:r>
              <a:rPr lang="en-US" altLang="ko-KR" sz="1600" b="0" dirty="0">
                <a:solidFill>
                  <a:schemeClr val="accent6">
                    <a:lumMod val="7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Cascadia Code" panose="020B0609020000020004" pitchFamily="49" charset="0"/>
              </a:rPr>
              <a:t> the abstract of the provided research paper and return the core technology and classification as a single, combined list of keywords in array format, without any headings or categorization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D01A4EA-0697-902C-58E2-41B34EBFC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02" y="3846382"/>
            <a:ext cx="9353132" cy="17556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508FA4-B35A-3BD4-3ABF-C8D0D13C029D}"/>
              </a:ext>
            </a:extLst>
          </p:cNvPr>
          <p:cNvSpPr txBox="1"/>
          <p:nvPr/>
        </p:nvSpPr>
        <p:spPr>
          <a:xfrm>
            <a:off x="553132" y="1841078"/>
            <a:ext cx="275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Prompt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105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90C9-734A-F5CB-3456-1B9894E41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FA628A-0C18-8F30-27B6-36A9CC9B07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4F809A-B9CD-5CAC-FB4B-DF2288FD8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673" y="6241244"/>
            <a:ext cx="6084047" cy="372577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 J (Last Lap)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김현진 송민석 장민석 조재희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D7E5F4-B56C-5F47-B7EB-14E4C59679EA}"/>
              </a:ext>
            </a:extLst>
          </p:cNvPr>
          <p:cNvSpPr/>
          <p:nvPr/>
        </p:nvSpPr>
        <p:spPr>
          <a:xfrm>
            <a:off x="4605140" y="110460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endParaRPr lang="en-US" altLang="ko-KR" sz="54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F41616D8-EBCB-E556-2D67-763023A3527B}"/>
              </a:ext>
            </a:extLst>
          </p:cNvPr>
          <p:cNvSpPr txBox="1">
            <a:spLocks/>
          </p:cNvSpPr>
          <p:nvPr/>
        </p:nvSpPr>
        <p:spPr>
          <a:xfrm>
            <a:off x="641246" y="731417"/>
            <a:ext cx="792778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ko-KR" sz="4400" b="1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4965A9-C88F-21B8-A675-5FB6CD0B7154}"/>
              </a:ext>
            </a:extLst>
          </p:cNvPr>
          <p:cNvCxnSpPr>
            <a:cxnSpLocks/>
          </p:cNvCxnSpPr>
          <p:nvPr/>
        </p:nvCxnSpPr>
        <p:spPr>
          <a:xfrm>
            <a:off x="862108" y="1559298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F529D5C7-66AD-5E92-6EEF-014CA5768B75}"/>
              </a:ext>
            </a:extLst>
          </p:cNvPr>
          <p:cNvSpPr txBox="1">
            <a:spLocks/>
          </p:cNvSpPr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2024-Fall Capstone Design Project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03467C5D-4555-10C9-87E9-0E306DC43917}"/>
              </a:ext>
            </a:extLst>
          </p:cNvPr>
          <p:cNvSpPr txBox="1">
            <a:spLocks/>
          </p:cNvSpPr>
          <p:nvPr/>
        </p:nvSpPr>
        <p:spPr>
          <a:xfrm>
            <a:off x="641245" y="930520"/>
            <a:ext cx="1068864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Backend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Abstract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Extract – GPT prompting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F4B097-C2DB-B9CF-8A6D-807D1D29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304" y="1992725"/>
            <a:ext cx="6189391" cy="378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11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4FC0F-7479-A6B2-5B8F-12BF9D01F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0B2FA6-BF6C-C52A-B1A7-B462E70649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613273-6739-4D3D-D281-EC8D06485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673" y="6241244"/>
            <a:ext cx="6084047" cy="372577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 J (Last Lap)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김현진 송민석 장민석 조재희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59B065-7181-2885-73DD-9AB60DD002F6}"/>
              </a:ext>
            </a:extLst>
          </p:cNvPr>
          <p:cNvSpPr/>
          <p:nvPr/>
        </p:nvSpPr>
        <p:spPr>
          <a:xfrm>
            <a:off x="4605140" y="110460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endParaRPr lang="en-US" altLang="ko-KR" sz="54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B983389-C16B-9484-497F-18F0A787A09F}"/>
              </a:ext>
            </a:extLst>
          </p:cNvPr>
          <p:cNvSpPr txBox="1">
            <a:spLocks/>
          </p:cNvSpPr>
          <p:nvPr/>
        </p:nvSpPr>
        <p:spPr>
          <a:xfrm>
            <a:off x="641246" y="731417"/>
            <a:ext cx="792778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ko-KR" sz="4400" b="1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3491939-E356-8632-A1CA-B56DE487574D}"/>
              </a:ext>
            </a:extLst>
          </p:cNvPr>
          <p:cNvCxnSpPr>
            <a:cxnSpLocks/>
          </p:cNvCxnSpPr>
          <p:nvPr/>
        </p:nvCxnSpPr>
        <p:spPr>
          <a:xfrm>
            <a:off x="862108" y="1559298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91018C37-F530-4E1E-1913-7AC239773739}"/>
              </a:ext>
            </a:extLst>
          </p:cNvPr>
          <p:cNvSpPr txBox="1">
            <a:spLocks/>
          </p:cNvSpPr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2024-Fall Capstone Design Project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A82D0B6B-7C49-E3C4-F9C0-A0DAFB012F0C}"/>
              </a:ext>
            </a:extLst>
          </p:cNvPr>
          <p:cNvSpPr txBox="1">
            <a:spLocks/>
          </p:cNvSpPr>
          <p:nvPr/>
        </p:nvSpPr>
        <p:spPr>
          <a:xfrm>
            <a:off x="641245" y="930520"/>
            <a:ext cx="1068864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AI / Search Algorithm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6DC69-9868-1B70-125C-77B5BC0623C8}"/>
              </a:ext>
            </a:extLst>
          </p:cNvPr>
          <p:cNvSpPr txBox="1"/>
          <p:nvPr/>
        </p:nvSpPr>
        <p:spPr>
          <a:xfrm>
            <a:off x="1795445" y="1891517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SBERT – nil pretrained model</a:t>
            </a:r>
            <a:endParaRPr kumimoji="1" lang="ko-Kore-KR" altLang="en-US" sz="1400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5C01B14-D2AD-0CC9-0496-F982EC180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1" y="2522971"/>
            <a:ext cx="7772400" cy="68239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6233AC-244E-2CC4-7D1B-C939E34DDBD0}"/>
              </a:ext>
            </a:extLst>
          </p:cNvPr>
          <p:cNvSpPr/>
          <p:nvPr/>
        </p:nvSpPr>
        <p:spPr>
          <a:xfrm>
            <a:off x="641245" y="1859906"/>
            <a:ext cx="1098656" cy="32817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Model</a:t>
            </a:r>
            <a:endParaRPr kumimoji="1" lang="ko-Kore-KR" altLang="en-US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2DB408-E97D-739E-98C5-BC04CE6F8EA1}"/>
              </a:ext>
            </a:extLst>
          </p:cNvPr>
          <p:cNvSpPr/>
          <p:nvPr/>
        </p:nvSpPr>
        <p:spPr>
          <a:xfrm>
            <a:off x="641245" y="3432448"/>
            <a:ext cx="927206" cy="35678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Data</a:t>
            </a:r>
            <a:endParaRPr kumimoji="1" lang="ko-Kore-KR" altLang="en-US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C66BA2A-7987-4B38-CA83-10C55DEEB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603028"/>
              </p:ext>
            </p:extLst>
          </p:nvPr>
        </p:nvGraphicFramePr>
        <p:xfrm>
          <a:off x="1488505" y="4050316"/>
          <a:ext cx="4359846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654">
                  <a:extLst>
                    <a:ext uri="{9D8B030D-6E8A-4147-A177-3AD203B41FA5}">
                      <a16:colId xmlns:a16="http://schemas.microsoft.com/office/drawing/2014/main" val="3944336334"/>
                    </a:ext>
                  </a:extLst>
                </a:gridCol>
                <a:gridCol w="2266910">
                  <a:extLst>
                    <a:ext uri="{9D8B030D-6E8A-4147-A177-3AD203B41FA5}">
                      <a16:colId xmlns:a16="http://schemas.microsoft.com/office/drawing/2014/main" val="4157884111"/>
                    </a:ext>
                  </a:extLst>
                </a:gridCol>
                <a:gridCol w="1453282">
                  <a:extLst>
                    <a:ext uri="{9D8B030D-6E8A-4147-A177-3AD203B41FA5}">
                      <a16:colId xmlns:a16="http://schemas.microsoft.com/office/drawing/2014/main" val="1066204185"/>
                    </a:ext>
                  </a:extLst>
                </a:gridCol>
              </a:tblGrid>
              <a:tr h="21045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NAME</a:t>
                      </a:r>
                      <a:endParaRPr lang="ko-Kore-KR" altLang="en-US" sz="9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Abstract</a:t>
                      </a:r>
                      <a:endParaRPr lang="ko-Kore-KR" altLang="en-US" sz="9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Keywords</a:t>
                      </a:r>
                      <a:endParaRPr lang="ko-Kore-KR" altLang="en-US" sz="9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967047"/>
                  </a:ext>
                </a:extLst>
              </a:tr>
              <a:tr h="336724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고영중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9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The next generation..</a:t>
                      </a:r>
                      <a:endParaRPr lang="ko-Kore-KR" altLang="en-US" sz="9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9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Artificial intelligence, Language ..</a:t>
                      </a:r>
                      <a:endParaRPr lang="ko-Kore-KR" altLang="en-US" sz="9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159795"/>
                  </a:ext>
                </a:extLst>
              </a:tr>
              <a:tr h="336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9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고영중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9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Query-Focused Summarization is a system…</a:t>
                      </a:r>
                      <a:endParaRPr lang="ko-Kore-KR" altLang="en-US" sz="9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9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Transformer-based..</a:t>
                      </a:r>
                      <a:endParaRPr lang="ko-Kore-KR" altLang="en-US" sz="9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20270"/>
                  </a:ext>
                </a:extLst>
              </a:tr>
              <a:tr h="2104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..</a:t>
                      </a:r>
                      <a:endParaRPr lang="ko-Kore-KR" altLang="en-US" sz="9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9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90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382869"/>
                  </a:ext>
                </a:extLst>
              </a:tr>
              <a:tr h="21045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…</a:t>
                      </a:r>
                      <a:endParaRPr lang="en-US" altLang="ko-Kore-KR" sz="9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9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ore-KR" altLang="en-US" sz="9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481910"/>
                  </a:ext>
                </a:extLst>
              </a:tr>
              <a:tr h="3367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황성재</a:t>
                      </a:r>
                      <a:endParaRPr lang="en-US" altLang="ko-Kore-KR" sz="9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9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Java Native Interface allows Java…</a:t>
                      </a:r>
                      <a:endParaRPr lang="ko-Kore-KR" altLang="en-US" sz="9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9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Native libraries, Java Native interface</a:t>
                      </a:r>
                      <a:endParaRPr lang="ko-Kore-KR" altLang="en-US" sz="9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963794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A311895F-96CA-9C4F-96DF-4B2B2CEF3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150" y="4125517"/>
            <a:ext cx="3976007" cy="1625579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B90CFB7-31C3-2CE6-F110-DF2E55E6CBAF}"/>
              </a:ext>
            </a:extLst>
          </p:cNvPr>
          <p:cNvSpPr/>
          <p:nvPr/>
        </p:nvSpPr>
        <p:spPr>
          <a:xfrm>
            <a:off x="6216650" y="4899081"/>
            <a:ext cx="711200" cy="37257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554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0BC55-DDCB-98C2-6950-65AD08721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4F3C46-8683-9087-E344-60B387DC108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A6D67C-FF8A-DC42-4340-B444E126A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673" y="6241244"/>
            <a:ext cx="6084047" cy="372577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 J (Last Lap)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김현진 송민석 장민석 조재희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7B9A1A-C098-0129-DB8C-05E42B38154E}"/>
              </a:ext>
            </a:extLst>
          </p:cNvPr>
          <p:cNvSpPr/>
          <p:nvPr/>
        </p:nvSpPr>
        <p:spPr>
          <a:xfrm>
            <a:off x="4605140" y="110460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endParaRPr lang="en-US" altLang="ko-KR" sz="54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9FE8C2C-C19B-F257-D10F-2303D1723AF4}"/>
              </a:ext>
            </a:extLst>
          </p:cNvPr>
          <p:cNvSpPr txBox="1">
            <a:spLocks/>
          </p:cNvSpPr>
          <p:nvPr/>
        </p:nvSpPr>
        <p:spPr>
          <a:xfrm>
            <a:off x="641246" y="731417"/>
            <a:ext cx="792778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ko-KR" sz="4400" b="1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3E63B3-42F0-10D6-2B07-2EC0F01FB5CD}"/>
              </a:ext>
            </a:extLst>
          </p:cNvPr>
          <p:cNvCxnSpPr>
            <a:cxnSpLocks/>
          </p:cNvCxnSpPr>
          <p:nvPr/>
        </p:nvCxnSpPr>
        <p:spPr>
          <a:xfrm>
            <a:off x="862108" y="1559298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CD393CBA-090D-A78A-CA8C-7C92EFA6BC9C}"/>
              </a:ext>
            </a:extLst>
          </p:cNvPr>
          <p:cNvSpPr txBox="1">
            <a:spLocks/>
          </p:cNvSpPr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2024-Fall Capstone Design Project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5288E5A4-9992-B53D-632E-7FAEA10F1B6F}"/>
              </a:ext>
            </a:extLst>
          </p:cNvPr>
          <p:cNvSpPr txBox="1">
            <a:spLocks/>
          </p:cNvSpPr>
          <p:nvPr/>
        </p:nvSpPr>
        <p:spPr>
          <a:xfrm>
            <a:off x="641245" y="930520"/>
            <a:ext cx="1068864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AI / Search Algorithm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8C27D6-D584-4972-D27E-1F637BBC84BA}"/>
              </a:ext>
            </a:extLst>
          </p:cNvPr>
          <p:cNvSpPr/>
          <p:nvPr/>
        </p:nvSpPr>
        <p:spPr>
          <a:xfrm>
            <a:off x="641244" y="1859907"/>
            <a:ext cx="2121005" cy="32817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Prof’s feature</a:t>
            </a:r>
            <a:endParaRPr kumimoji="1" lang="ko-Kore-KR" altLang="en-US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38DE4A-AB8C-5D32-74C5-39FFDB65C96E}"/>
              </a:ext>
            </a:extLst>
          </p:cNvPr>
          <p:cNvSpPr txBox="1"/>
          <p:nvPr/>
        </p:nvSpPr>
        <p:spPr>
          <a:xfrm>
            <a:off x="862107" y="2360361"/>
            <a:ext cx="7205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kumimoji="1" lang="en-US" altLang="ko-KR" sz="14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grouping abstract </a:t>
            </a:r>
            <a:r>
              <a:rPr kumimoji="1" lang="en-US" altLang="ko-KR" sz="14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sym typeface="Wingdings" pitchFamily="2" charset="2"/>
              </a:rPr>
              <a:t> </a:t>
            </a:r>
            <a:r>
              <a:rPr lang="en-US" altLang="ko-Kore-KR" sz="1400" b="0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Organized by professor</a:t>
            </a:r>
            <a:endParaRPr kumimoji="1" lang="ko-Kore-KR" altLang="en-US" sz="1400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02BD3E-8076-5466-D83F-700F2B3587D5}"/>
              </a:ext>
            </a:extLst>
          </p:cNvPr>
          <p:cNvSpPr txBox="1"/>
          <p:nvPr/>
        </p:nvSpPr>
        <p:spPr>
          <a:xfrm>
            <a:off x="863208" y="4039442"/>
            <a:ext cx="3334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2)  mean pooling</a:t>
            </a:r>
            <a:endParaRPr kumimoji="1" lang="ko-Kore-KR" altLang="en-US" sz="1400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F80A0C-8B0A-E0C8-0AF9-D3944F307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509" y="2820502"/>
            <a:ext cx="5456328" cy="10258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0ED30B7-9C9F-EE49-F4F4-36CA8776F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509" y="4609331"/>
            <a:ext cx="5456328" cy="11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02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AD41E-A34A-5B1E-DA0A-5D0B9DC1B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8ED908-55B4-1B11-68D2-5885CA8471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3953F9-DADF-7048-3DBC-E159571D4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673" y="6241244"/>
            <a:ext cx="6084047" cy="372577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 J (Last Lap)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김현진 송민석 장민석 조재희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069553-F9F0-051D-52AB-3433B0644CCF}"/>
              </a:ext>
            </a:extLst>
          </p:cNvPr>
          <p:cNvSpPr/>
          <p:nvPr/>
        </p:nvSpPr>
        <p:spPr>
          <a:xfrm>
            <a:off x="4605140" y="110460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endParaRPr lang="en-US" altLang="ko-KR" sz="54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3ED74E03-B75F-9F16-C7BC-948EF5D40457}"/>
              </a:ext>
            </a:extLst>
          </p:cNvPr>
          <p:cNvSpPr txBox="1">
            <a:spLocks/>
          </p:cNvSpPr>
          <p:nvPr/>
        </p:nvSpPr>
        <p:spPr>
          <a:xfrm>
            <a:off x="641246" y="731417"/>
            <a:ext cx="792778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ko-KR" sz="4400" b="1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032E223-8295-0D41-3723-45ABC063F116}"/>
              </a:ext>
            </a:extLst>
          </p:cNvPr>
          <p:cNvCxnSpPr>
            <a:cxnSpLocks/>
          </p:cNvCxnSpPr>
          <p:nvPr/>
        </p:nvCxnSpPr>
        <p:spPr>
          <a:xfrm>
            <a:off x="862108" y="1559298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6BEE7204-B657-71AB-88D7-C1AFC0EDF4F0}"/>
              </a:ext>
            </a:extLst>
          </p:cNvPr>
          <p:cNvSpPr txBox="1">
            <a:spLocks/>
          </p:cNvSpPr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2024-Fall Capstone Design Project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EF629720-E0BD-D33B-FB62-C614E8F24BC0}"/>
              </a:ext>
            </a:extLst>
          </p:cNvPr>
          <p:cNvSpPr txBox="1">
            <a:spLocks/>
          </p:cNvSpPr>
          <p:nvPr/>
        </p:nvSpPr>
        <p:spPr>
          <a:xfrm>
            <a:off x="641245" y="930520"/>
            <a:ext cx="1068864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AI / Search Algorithm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1EF9FA-3BDE-2AF9-BA66-259C90D653FD}"/>
              </a:ext>
            </a:extLst>
          </p:cNvPr>
          <p:cNvSpPr/>
          <p:nvPr/>
        </p:nvSpPr>
        <p:spPr>
          <a:xfrm>
            <a:off x="641244" y="1859907"/>
            <a:ext cx="2121005" cy="32817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Prof’s feature</a:t>
            </a:r>
            <a:endParaRPr kumimoji="1" lang="ko-Kore-KR" altLang="en-US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20FC1-680B-8380-5856-46EEF705F7A5}"/>
              </a:ext>
            </a:extLst>
          </p:cNvPr>
          <p:cNvSpPr txBox="1"/>
          <p:nvPr/>
        </p:nvSpPr>
        <p:spPr>
          <a:xfrm>
            <a:off x="862107" y="2360361"/>
            <a:ext cx="7205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3) call the function : </a:t>
            </a:r>
            <a:r>
              <a:rPr lang="en-US" altLang="ko-Kore-KR" sz="1400" b="0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Calculating representative embeddings for each professor</a:t>
            </a:r>
            <a:endParaRPr kumimoji="1" lang="ko-Kore-KR" altLang="en-US" sz="1400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1D7C94-3662-D594-C205-CC6A2231AFB4}"/>
              </a:ext>
            </a:extLst>
          </p:cNvPr>
          <p:cNvSpPr txBox="1"/>
          <p:nvPr/>
        </p:nvSpPr>
        <p:spPr>
          <a:xfrm>
            <a:off x="2890829" y="5357425"/>
            <a:ext cx="7094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time cost: </a:t>
            </a:r>
            <a:r>
              <a:rPr kumimoji="1" lang="en-US" altLang="ko-KR" sz="14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# of </a:t>
            </a:r>
            <a:r>
              <a:rPr kumimoji="1" lang="en-US" altLang="ko-Kore-KR" sz="14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438 abstract, # of 34 prof</a:t>
            </a:r>
            <a:r>
              <a:rPr kumimoji="1" lang="ko-Kore-KR" altLang="en-US" sz="14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r>
              <a:rPr kumimoji="1" lang="en-US" altLang="ko-Kore-KR" sz="14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=</a:t>
            </a:r>
            <a:r>
              <a:rPr kumimoji="1" lang="en-US" altLang="ko-KR" sz="14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&gt; about</a:t>
            </a:r>
            <a:r>
              <a:rPr kumimoji="1" lang="ko-KR" altLang="en-US" sz="14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1" lang="en-US" altLang="ko-KR" sz="14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10minutes</a:t>
            </a:r>
            <a:r>
              <a:rPr kumimoji="1" lang="en-US" altLang="ko-Kore-KR" sz="14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kumimoji="1" lang="ko-Kore-KR" altLang="en-US" sz="1400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C96E2FD-AE1F-5618-B9F3-65FA23019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629" y="3130619"/>
            <a:ext cx="8535124" cy="195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81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A48A6-108A-0A91-A766-06A9B5970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6A70EE-14D5-0115-1173-028187BBB97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92702E-8570-1801-B0DF-D4940C6B0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673" y="6241244"/>
            <a:ext cx="6084047" cy="372577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 J (Last Lap)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김현진 송민석 장민석 조재희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702B1F-FB47-577E-CF5E-20EB146C243E}"/>
              </a:ext>
            </a:extLst>
          </p:cNvPr>
          <p:cNvSpPr/>
          <p:nvPr/>
        </p:nvSpPr>
        <p:spPr>
          <a:xfrm>
            <a:off x="4605140" y="110460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endParaRPr lang="en-US" altLang="ko-KR" sz="54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CB0B58E-09CD-B1F6-7CD5-673936035138}"/>
              </a:ext>
            </a:extLst>
          </p:cNvPr>
          <p:cNvSpPr txBox="1">
            <a:spLocks/>
          </p:cNvSpPr>
          <p:nvPr/>
        </p:nvSpPr>
        <p:spPr>
          <a:xfrm>
            <a:off x="641246" y="731417"/>
            <a:ext cx="792778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ko-KR" sz="4400" b="1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E2B9BB8-41DF-DD1A-5F79-32728607F9F2}"/>
              </a:ext>
            </a:extLst>
          </p:cNvPr>
          <p:cNvCxnSpPr>
            <a:cxnSpLocks/>
          </p:cNvCxnSpPr>
          <p:nvPr/>
        </p:nvCxnSpPr>
        <p:spPr>
          <a:xfrm>
            <a:off x="862108" y="1559298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DA6E0D3D-A5CE-F8A7-7D2A-34181C446768}"/>
              </a:ext>
            </a:extLst>
          </p:cNvPr>
          <p:cNvSpPr txBox="1">
            <a:spLocks/>
          </p:cNvSpPr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2024-Fall Capstone Design Project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84720802-E144-B15C-4B8F-F48ECD5D070C}"/>
              </a:ext>
            </a:extLst>
          </p:cNvPr>
          <p:cNvSpPr txBox="1">
            <a:spLocks/>
          </p:cNvSpPr>
          <p:nvPr/>
        </p:nvSpPr>
        <p:spPr>
          <a:xfrm>
            <a:off x="641245" y="930520"/>
            <a:ext cx="1068864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AI / Search Algorithm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B9756A-E916-75E9-3328-57BBE1574576}"/>
              </a:ext>
            </a:extLst>
          </p:cNvPr>
          <p:cNvSpPr/>
          <p:nvPr/>
        </p:nvSpPr>
        <p:spPr>
          <a:xfrm>
            <a:off x="641244" y="1859907"/>
            <a:ext cx="2121005" cy="32817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Search</a:t>
            </a:r>
            <a:endParaRPr kumimoji="1" lang="ko-Kore-KR" altLang="en-US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94CC8A-3F09-4ADE-52FC-3A6033D6452A}"/>
              </a:ext>
            </a:extLst>
          </p:cNvPr>
          <p:cNvSpPr txBox="1"/>
          <p:nvPr/>
        </p:nvSpPr>
        <p:spPr>
          <a:xfrm>
            <a:off x="862107" y="2360361"/>
            <a:ext cx="8403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calculate cosine similarity between  search keywords and professor embedding</a:t>
            </a:r>
            <a:endParaRPr kumimoji="1" lang="ko-Kore-KR" altLang="en-US" sz="1400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0A0C67-0B70-45CC-0D7E-080409F2CE8D}"/>
              </a:ext>
            </a:extLst>
          </p:cNvPr>
          <p:cNvSpPr txBox="1"/>
          <p:nvPr/>
        </p:nvSpPr>
        <p:spPr>
          <a:xfrm>
            <a:off x="9265381" y="3796179"/>
            <a:ext cx="2422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&lt;similarity result&gt;</a:t>
            </a:r>
            <a:endParaRPr kumimoji="1" lang="ko-Kore-KR" altLang="en-US" sz="1400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C752BD6-FFF1-43EF-48E3-91298E8DE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305" y="2957341"/>
            <a:ext cx="7623762" cy="261312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2EB297A-6369-ED3A-0693-98292F5E4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0067" y="4085463"/>
            <a:ext cx="1928520" cy="207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72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6DDCB-A472-27F4-2A0A-3AE56A99E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80B6E2-BF0E-29C9-3893-6B26FD0C3D5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DB70F-869D-9BB5-6970-1CCFA6A95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673" y="6241244"/>
            <a:ext cx="6084047" cy="372577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 J (Last Lap)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김현진 송민석 장민석 조재희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2201BB-707F-8273-DABD-C31538669BF4}"/>
              </a:ext>
            </a:extLst>
          </p:cNvPr>
          <p:cNvSpPr/>
          <p:nvPr/>
        </p:nvSpPr>
        <p:spPr>
          <a:xfrm>
            <a:off x="4605140" y="110460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endParaRPr lang="en-US" altLang="ko-KR" sz="54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F03B46DE-BD53-2C69-028D-43D544031BF1}"/>
              </a:ext>
            </a:extLst>
          </p:cNvPr>
          <p:cNvSpPr txBox="1">
            <a:spLocks/>
          </p:cNvSpPr>
          <p:nvPr/>
        </p:nvSpPr>
        <p:spPr>
          <a:xfrm>
            <a:off x="641246" y="731417"/>
            <a:ext cx="792778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ko-KR" sz="4400" b="1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505340-7706-85A1-22B0-2FF114189F68}"/>
              </a:ext>
            </a:extLst>
          </p:cNvPr>
          <p:cNvCxnSpPr>
            <a:cxnSpLocks/>
          </p:cNvCxnSpPr>
          <p:nvPr/>
        </p:nvCxnSpPr>
        <p:spPr>
          <a:xfrm>
            <a:off x="862108" y="1559298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A395F25F-DEFC-3DEA-704A-0246E8411FC3}"/>
              </a:ext>
            </a:extLst>
          </p:cNvPr>
          <p:cNvSpPr txBox="1">
            <a:spLocks/>
          </p:cNvSpPr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2024-Fall Capstone Design Project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58603A47-FE67-9907-2D9B-B7381E871471}"/>
              </a:ext>
            </a:extLst>
          </p:cNvPr>
          <p:cNvSpPr txBox="1">
            <a:spLocks/>
          </p:cNvSpPr>
          <p:nvPr/>
        </p:nvSpPr>
        <p:spPr>
          <a:xfrm>
            <a:off x="641245" y="930520"/>
            <a:ext cx="1068864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AI / Search Algorithm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535D76-15E9-86D9-3821-BBC4467DE390}"/>
              </a:ext>
            </a:extLst>
          </p:cNvPr>
          <p:cNvSpPr/>
          <p:nvPr/>
        </p:nvSpPr>
        <p:spPr>
          <a:xfrm>
            <a:off x="641244" y="1859907"/>
            <a:ext cx="2121005" cy="32817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Search top 5</a:t>
            </a:r>
            <a:endParaRPr kumimoji="1" lang="ko-Kore-KR" altLang="en-US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255E0-6E22-6548-445F-6D2886246EDB}"/>
              </a:ext>
            </a:extLst>
          </p:cNvPr>
          <p:cNvSpPr txBox="1"/>
          <p:nvPr/>
        </p:nvSpPr>
        <p:spPr>
          <a:xfrm>
            <a:off x="862107" y="2360361"/>
            <a:ext cx="8403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4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The extracted similarity list is obtained by sorting in descending order.</a:t>
            </a:r>
          </a:p>
          <a:p>
            <a:endParaRPr kumimoji="1" lang="ko-Kore-KR" altLang="en-US" sz="1400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965F26-DFF4-00C1-9758-855752580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323" y="2852347"/>
            <a:ext cx="5721354" cy="303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36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C5D8F-3F86-7653-B524-67588838E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5B9C0D-3241-F805-2E6A-499EDE76718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b="1"/>
              <a:t>&lt;top 5 search result&gt;</a:t>
            </a:r>
            <a:endParaRPr kumimoji="1" lang="ko-Kore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71E17E-2225-7A41-7D56-CC815E959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673" y="6241244"/>
            <a:ext cx="6084047" cy="372577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 J (Last Lap)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김현진 송민석 장민석 조재희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478158-53C9-78A0-F8B5-D40D80EC6F16}"/>
              </a:ext>
            </a:extLst>
          </p:cNvPr>
          <p:cNvSpPr/>
          <p:nvPr/>
        </p:nvSpPr>
        <p:spPr>
          <a:xfrm>
            <a:off x="4605140" y="110460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endParaRPr lang="en-US" altLang="ko-KR" sz="54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2BC96B5-FE91-9A64-C09D-702514AF344F}"/>
              </a:ext>
            </a:extLst>
          </p:cNvPr>
          <p:cNvSpPr txBox="1">
            <a:spLocks/>
          </p:cNvSpPr>
          <p:nvPr/>
        </p:nvSpPr>
        <p:spPr>
          <a:xfrm>
            <a:off x="641246" y="731417"/>
            <a:ext cx="792778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ko-KR" sz="4400" b="1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EB0B629-5896-B0D7-AF29-37563321F166}"/>
              </a:ext>
            </a:extLst>
          </p:cNvPr>
          <p:cNvCxnSpPr>
            <a:cxnSpLocks/>
          </p:cNvCxnSpPr>
          <p:nvPr/>
        </p:nvCxnSpPr>
        <p:spPr>
          <a:xfrm>
            <a:off x="862108" y="1559298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7815F6A7-FEE4-3397-BC87-D53BE8606DC4}"/>
              </a:ext>
            </a:extLst>
          </p:cNvPr>
          <p:cNvSpPr txBox="1">
            <a:spLocks/>
          </p:cNvSpPr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2024-Fall Capstone Design Project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169FAE8F-B4FE-D8FC-3499-264418DF126D}"/>
              </a:ext>
            </a:extLst>
          </p:cNvPr>
          <p:cNvSpPr txBox="1">
            <a:spLocks/>
          </p:cNvSpPr>
          <p:nvPr/>
        </p:nvSpPr>
        <p:spPr>
          <a:xfrm>
            <a:off x="641245" y="930520"/>
            <a:ext cx="1068864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AI / Search Algorithm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B0A638-DB63-89F8-3751-ADAB8B1FA326}"/>
              </a:ext>
            </a:extLst>
          </p:cNvPr>
          <p:cNvSpPr/>
          <p:nvPr/>
        </p:nvSpPr>
        <p:spPr>
          <a:xfrm>
            <a:off x="641244" y="1859907"/>
            <a:ext cx="2121005" cy="32817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Example</a:t>
            </a:r>
            <a:endParaRPr kumimoji="1" lang="ko-Kore-KR" altLang="en-US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BAB1386-9614-0844-347F-ED2B0EB0B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893" y="3053935"/>
            <a:ext cx="5188352" cy="25319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FDB2E6-6B16-2E4E-3209-73AF212F0422}"/>
              </a:ext>
            </a:extLst>
          </p:cNvPr>
          <p:cNvSpPr txBox="1"/>
          <p:nvPr/>
        </p:nvSpPr>
        <p:spPr>
          <a:xfrm>
            <a:off x="2848218" y="2560987"/>
            <a:ext cx="22597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search keywords</a:t>
            </a:r>
            <a:endParaRPr kumimoji="1" lang="ko-Kore-KR" altLang="en-US" sz="1400" b="1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12897ED-886A-D121-383F-5217DCE33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772" y="3059781"/>
            <a:ext cx="1992301" cy="50023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BF97423-9B7A-7852-899F-293F6F44A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7837" y="4136701"/>
            <a:ext cx="1880170" cy="14414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47FCBB-82FA-7236-B8AE-A714CD3F8799}"/>
              </a:ext>
            </a:extLst>
          </p:cNvPr>
          <p:cNvSpPr txBox="1"/>
          <p:nvPr/>
        </p:nvSpPr>
        <p:spPr>
          <a:xfrm>
            <a:off x="8150881" y="2667340"/>
            <a:ext cx="22597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&lt;search result&gt;</a:t>
            </a:r>
            <a:endParaRPr kumimoji="1" lang="ko-Kore-KR" altLang="en-US" sz="1400" b="1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5D9566-277F-F453-2AA9-42233EEDC1E1}"/>
              </a:ext>
            </a:extLst>
          </p:cNvPr>
          <p:cNvSpPr txBox="1"/>
          <p:nvPr/>
        </p:nvSpPr>
        <p:spPr>
          <a:xfrm>
            <a:off x="8168455" y="3743184"/>
            <a:ext cx="2458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&lt;top 5 search result&gt;</a:t>
            </a:r>
            <a:endParaRPr kumimoji="1" lang="ko-Kore-KR" altLang="en-US" sz="1400" b="1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008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97B7E-256F-FA2F-E3B5-AFD56E50C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2061DD6-1598-4324-FD8E-D9B96A94CB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b="1"/>
              <a:t>&lt;top 5 search result&gt;</a:t>
            </a:r>
            <a:endParaRPr kumimoji="1" lang="ko-Kore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CE6E82-A640-3AC6-44BB-C77A1A6A9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673" y="6241244"/>
            <a:ext cx="6084047" cy="372577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 J (Last Lap)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김현진 송민석 장민석 조재희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F9B82B-A7F3-E3BD-386D-75010461B56F}"/>
              </a:ext>
            </a:extLst>
          </p:cNvPr>
          <p:cNvSpPr/>
          <p:nvPr/>
        </p:nvSpPr>
        <p:spPr>
          <a:xfrm>
            <a:off x="4605140" y="110460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endParaRPr lang="en-US" altLang="ko-KR" sz="54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418A738-CA73-F1C0-600A-04E9A10795A7}"/>
              </a:ext>
            </a:extLst>
          </p:cNvPr>
          <p:cNvSpPr txBox="1">
            <a:spLocks/>
          </p:cNvSpPr>
          <p:nvPr/>
        </p:nvSpPr>
        <p:spPr>
          <a:xfrm>
            <a:off x="641246" y="731417"/>
            <a:ext cx="792778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ko-KR" sz="4400" b="1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45B588-62B8-AA78-DA39-594E6E09D4AA}"/>
              </a:ext>
            </a:extLst>
          </p:cNvPr>
          <p:cNvCxnSpPr>
            <a:cxnSpLocks/>
          </p:cNvCxnSpPr>
          <p:nvPr/>
        </p:nvCxnSpPr>
        <p:spPr>
          <a:xfrm>
            <a:off x="862108" y="1559298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2C6C5C47-1F77-0AA3-CB9E-C6779B9EBE19}"/>
              </a:ext>
            </a:extLst>
          </p:cNvPr>
          <p:cNvSpPr txBox="1">
            <a:spLocks/>
          </p:cNvSpPr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2024-Fall Capstone Design Project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2B4E117C-294F-F97A-F995-839593EED965}"/>
              </a:ext>
            </a:extLst>
          </p:cNvPr>
          <p:cNvSpPr txBox="1">
            <a:spLocks/>
          </p:cNvSpPr>
          <p:nvPr/>
        </p:nvSpPr>
        <p:spPr>
          <a:xfrm>
            <a:off x="641245" y="930520"/>
            <a:ext cx="1068864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AI / Search Algorithm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5E3804-E719-A9F9-6E18-ED4482201499}"/>
              </a:ext>
            </a:extLst>
          </p:cNvPr>
          <p:cNvSpPr/>
          <p:nvPr/>
        </p:nvSpPr>
        <p:spPr>
          <a:xfrm>
            <a:off x="641244" y="1859907"/>
            <a:ext cx="2121005" cy="32817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Example</a:t>
            </a:r>
            <a:endParaRPr kumimoji="1" lang="ko-Kore-KR" altLang="en-US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0B0D9A-68E5-0AF4-8187-48C065269F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266"/>
          <a:stretch/>
        </p:blipFill>
        <p:spPr>
          <a:xfrm>
            <a:off x="1468587" y="2498067"/>
            <a:ext cx="5405165" cy="3255332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2DC6B410-39D5-0B83-A8C5-19EDD2DFB6FC}"/>
              </a:ext>
            </a:extLst>
          </p:cNvPr>
          <p:cNvSpPr/>
          <p:nvPr/>
        </p:nvSpPr>
        <p:spPr>
          <a:xfrm>
            <a:off x="3494079" y="4656705"/>
            <a:ext cx="1443424" cy="40124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D3CF0EC-C52C-5D2C-EB93-EE07F02F1297}"/>
              </a:ext>
            </a:extLst>
          </p:cNvPr>
          <p:cNvCxnSpPr>
            <a:cxnSpLocks/>
          </p:cNvCxnSpPr>
          <p:nvPr/>
        </p:nvCxnSpPr>
        <p:spPr>
          <a:xfrm flipH="1">
            <a:off x="4882985" y="3814167"/>
            <a:ext cx="1767138" cy="9505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63DDFA-AD69-F340-A9F7-5570557B018B}"/>
              </a:ext>
            </a:extLst>
          </p:cNvPr>
          <p:cNvSpPr txBox="1"/>
          <p:nvPr/>
        </p:nvSpPr>
        <p:spPr>
          <a:xfrm>
            <a:off x="6011445" y="3185907"/>
            <a:ext cx="5405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ore-KR" sz="1400" b="0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The keywords are highly similar to those used </a:t>
            </a:r>
          </a:p>
          <a:p>
            <a:pPr algn="just"/>
            <a:r>
              <a:rPr lang="en-US" altLang="ko-Kore-KR" sz="1400" b="0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 Professor Koo </a:t>
            </a:r>
            <a:r>
              <a:rPr lang="en-US" altLang="ko-Kore-KR" sz="1400" b="0" i="0" dirty="0" err="1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Hyungjun's</a:t>
            </a:r>
            <a:r>
              <a:rPr lang="en-US" altLang="ko-Kore-KR" sz="1400" b="0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actual research papers</a:t>
            </a:r>
            <a:endParaRPr kumimoji="1" lang="ko-Kore-KR" altLang="en-US" sz="1400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010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A6BA75-0531-5750-CECF-5D8CC969BF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B8B008-4871-32A9-57CD-E943A1C29D4E}"/>
              </a:ext>
            </a:extLst>
          </p:cNvPr>
          <p:cNvSpPr/>
          <p:nvPr/>
        </p:nvSpPr>
        <p:spPr>
          <a:xfrm>
            <a:off x="4605140" y="196094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endParaRPr lang="en-US" altLang="ko-KR" sz="54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DDD089F2-B0BA-2DEB-BCC7-4414E651473B}"/>
              </a:ext>
            </a:extLst>
          </p:cNvPr>
          <p:cNvSpPr txBox="1">
            <a:spLocks/>
          </p:cNvSpPr>
          <p:nvPr/>
        </p:nvSpPr>
        <p:spPr>
          <a:xfrm>
            <a:off x="4368800" y="2728686"/>
            <a:ext cx="3454400" cy="1775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 &amp; A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2CBF46-3162-255B-DBF6-B5F551DED06C}"/>
              </a:ext>
            </a:extLst>
          </p:cNvPr>
          <p:cNvCxnSpPr>
            <a:cxnSpLocks/>
          </p:cNvCxnSpPr>
          <p:nvPr/>
        </p:nvCxnSpPr>
        <p:spPr>
          <a:xfrm>
            <a:off x="862108" y="3687494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8CF8C523-8645-98E1-696C-84FB21933DFE}"/>
              </a:ext>
            </a:extLst>
          </p:cNvPr>
          <p:cNvSpPr txBox="1">
            <a:spLocks/>
          </p:cNvSpPr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2024-Fall Capstone Design Project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118D7DB-F23F-4ABE-0E81-ABCF44958BCF}"/>
              </a:ext>
            </a:extLst>
          </p:cNvPr>
          <p:cNvSpPr txBox="1">
            <a:spLocks/>
          </p:cNvSpPr>
          <p:nvPr/>
        </p:nvSpPr>
        <p:spPr>
          <a:xfrm>
            <a:off x="5671673" y="6241244"/>
            <a:ext cx="6084047" cy="37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 J (Last Lap) </a:t>
            </a:r>
            <a:r>
              <a:rPr lang="ko-KR" altLang="en-US" sz="120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김현진 송민석 장민석 조재희</a:t>
            </a:r>
            <a:endParaRPr lang="ko-KR" altLang="en-US" sz="1200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262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A6BA75-0531-5750-CECF-5D8CC969BF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35405-10BE-3C32-7B3E-38BE2D15B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673" y="6241244"/>
            <a:ext cx="6084047" cy="372577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 J (Last Lap)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김현진 송민석 장민석 조재희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B8B008-4871-32A9-57CD-E943A1C29D4E}"/>
              </a:ext>
            </a:extLst>
          </p:cNvPr>
          <p:cNvSpPr/>
          <p:nvPr/>
        </p:nvSpPr>
        <p:spPr>
          <a:xfrm>
            <a:off x="4605140" y="110460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endParaRPr lang="en-US" altLang="ko-KR" sz="54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DDD089F2-B0BA-2DEB-BCC7-4414E651473B}"/>
              </a:ext>
            </a:extLst>
          </p:cNvPr>
          <p:cNvSpPr txBox="1">
            <a:spLocks/>
          </p:cNvSpPr>
          <p:nvPr/>
        </p:nvSpPr>
        <p:spPr>
          <a:xfrm>
            <a:off x="641245" y="731417"/>
            <a:ext cx="992325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Objectives &amp; Milestones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2CBF46-3162-255B-DBF6-B5F551DED06C}"/>
              </a:ext>
            </a:extLst>
          </p:cNvPr>
          <p:cNvCxnSpPr>
            <a:cxnSpLocks/>
          </p:cNvCxnSpPr>
          <p:nvPr/>
        </p:nvCxnSpPr>
        <p:spPr>
          <a:xfrm>
            <a:off x="862108" y="1559298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8CF8C523-8645-98E1-696C-84FB21933DFE}"/>
              </a:ext>
            </a:extLst>
          </p:cNvPr>
          <p:cNvSpPr txBox="1">
            <a:spLocks/>
          </p:cNvSpPr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2024-Fall Capstone Design Project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49E13B-AD13-B645-846A-6F82ABB56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497" y="1897184"/>
            <a:ext cx="8937006" cy="3996037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79B26D9-73F4-3731-5075-9DA6105F44D6}"/>
              </a:ext>
            </a:extLst>
          </p:cNvPr>
          <p:cNvCxnSpPr>
            <a:cxnSpLocks/>
          </p:cNvCxnSpPr>
          <p:nvPr/>
        </p:nvCxnSpPr>
        <p:spPr>
          <a:xfrm>
            <a:off x="8087383" y="1799915"/>
            <a:ext cx="0" cy="432162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54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71673" y="6241244"/>
            <a:ext cx="6084047" cy="372577"/>
          </a:xfrm>
        </p:spPr>
        <p:txBody>
          <a:bodyPr>
            <a:normAutofit/>
          </a:bodyPr>
          <a:lstStyle/>
          <a:p>
            <a:pPr lvl="0" algn="r">
              <a:defRPr/>
            </a:pPr>
            <a:r>
              <a:rPr lang="en-US" altLang="ko-KR" sz="1200">
                <a:solidFill>
                  <a:schemeClr val="accent6">
                    <a:lumMod val="75000"/>
                  </a:schemeClr>
                </a:solidFill>
                <a:latin typeface="G마켓 산스 TTF Bold"/>
                <a:ea typeface="G마켓 산스 TTF Bold"/>
              </a:rPr>
              <a:t>Team J (Last Lap) </a:t>
            </a:r>
            <a:r>
              <a:rPr lang="ko-KR" altLang="en-US" sz="1200">
                <a:solidFill>
                  <a:schemeClr val="accent6">
                    <a:lumMod val="75000"/>
                  </a:schemeClr>
                </a:solidFill>
                <a:latin typeface="G마켓 산스 TTF Bold"/>
                <a:ea typeface="G마켓 산스 TTF Bold"/>
              </a:rPr>
              <a:t>김현진 송민석 장민석 조재희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05140" y="110460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just">
              <a:defRPr/>
            </a:pPr>
            <a:endParaRPr lang="en-US" altLang="ko-KR" sz="5400" b="1" cap="none" spc="0">
              <a:ln w="9525"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/>
          <p:cNvSpPr txBox="1"/>
          <p:nvPr/>
        </p:nvSpPr>
        <p:spPr>
          <a:xfrm>
            <a:off x="641246" y="731417"/>
            <a:ext cx="7927788" cy="165576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endParaRPr lang="en-US" altLang="ko-KR" sz="4400" b="1">
              <a:solidFill>
                <a:schemeClr val="accent6">
                  <a:lumMod val="75000"/>
                </a:schemeClr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62108" y="1559298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/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altLang="ko-KR" sz="1200" b="1">
                <a:solidFill>
                  <a:schemeClr val="accent6">
                    <a:lumMod val="75000"/>
                  </a:schemeClr>
                </a:solidFill>
                <a:latin typeface="G마켓 산스 TTF Bold"/>
                <a:ea typeface="G마켓 산스 TTF Bold"/>
              </a:rPr>
              <a:t>2024-Fall Capstone Design Project</a:t>
            </a:r>
          </a:p>
        </p:txBody>
      </p:sp>
      <p:sp>
        <p:nvSpPr>
          <p:cNvPr id="9" name="부제목 2"/>
          <p:cNvSpPr txBox="1"/>
          <p:nvPr/>
        </p:nvSpPr>
        <p:spPr>
          <a:xfrm>
            <a:off x="641245" y="930520"/>
            <a:ext cx="10688647" cy="165576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altLang="ko-KR" sz="2800" b="1">
                <a:solidFill>
                  <a:schemeClr val="accent6">
                    <a:lumMod val="75000"/>
                  </a:schemeClr>
                </a:solidFill>
                <a:latin typeface="G마켓 산스 TTF Bold"/>
                <a:ea typeface="G마켓 산스 TTF Bold"/>
              </a:rPr>
              <a:t>2. Frontend / Component-Based Abstraction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14235" y="2062840"/>
            <a:ext cx="2724290" cy="318786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48767" y="3594652"/>
            <a:ext cx="3967857" cy="241713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65674" y="1654395"/>
            <a:ext cx="4360869" cy="1351141"/>
          </a:xfrm>
          <a:prstGeom prst="rect">
            <a:avLst/>
          </a:prstGeom>
        </p:spPr>
      </p:pic>
      <p:cxnSp>
        <p:nvCxnSpPr>
          <p:cNvPr id="21" name="Google Shape;262;p32"/>
          <p:cNvCxnSpPr/>
          <p:nvPr/>
        </p:nvCxnSpPr>
        <p:spPr>
          <a:xfrm rot="16200000" flipH="1">
            <a:off x="7818093" y="3308210"/>
            <a:ext cx="683315" cy="13806"/>
          </a:xfrm>
          <a:prstGeom prst="straightConnector1">
            <a:avLst/>
          </a:prstGeom>
          <a:noFill/>
          <a:ln w="9525" cap="flat" cmpd="sng">
            <a:solidFill>
              <a:srgbClr val="FF6B65">
                <a:alpha val="100000"/>
              </a:srgbClr>
            </a:solidFill>
            <a:prstDash val="solid"/>
            <a:round/>
            <a:headEnd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8734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71673" y="6241244"/>
            <a:ext cx="6084047" cy="372577"/>
          </a:xfrm>
        </p:spPr>
        <p:txBody>
          <a:bodyPr>
            <a:normAutofit/>
          </a:bodyPr>
          <a:lstStyle/>
          <a:p>
            <a:pPr lvl="0" algn="r">
              <a:defRPr/>
            </a:pPr>
            <a:r>
              <a:rPr lang="en-US" altLang="ko-KR" sz="1200">
                <a:solidFill>
                  <a:schemeClr val="accent6">
                    <a:lumMod val="75000"/>
                  </a:schemeClr>
                </a:solidFill>
                <a:latin typeface="G마켓 산스 TTF Bold"/>
                <a:ea typeface="G마켓 산스 TTF Bold"/>
              </a:rPr>
              <a:t>Team J (Last Lap) </a:t>
            </a:r>
            <a:r>
              <a:rPr lang="ko-KR" altLang="en-US" sz="1200">
                <a:solidFill>
                  <a:schemeClr val="accent6">
                    <a:lumMod val="75000"/>
                  </a:schemeClr>
                </a:solidFill>
                <a:latin typeface="G마켓 산스 TTF Bold"/>
                <a:ea typeface="G마켓 산스 TTF Bold"/>
              </a:rPr>
              <a:t>김현진 송민석 장민석 조재희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05140" y="1104601"/>
            <a:ext cx="429775" cy="9032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just">
              <a:defRPr/>
            </a:pPr>
            <a:endParaRPr lang="en-US" altLang="ko-KR" sz="5400" b="1" cap="none" spc="0">
              <a:ln w="9525"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/>
          <p:cNvSpPr txBox="1"/>
          <p:nvPr/>
        </p:nvSpPr>
        <p:spPr>
          <a:xfrm>
            <a:off x="641246" y="731417"/>
            <a:ext cx="7927788" cy="165576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endParaRPr lang="en-US" altLang="ko-KR" sz="4400" b="1">
              <a:solidFill>
                <a:schemeClr val="accent6">
                  <a:lumMod val="75000"/>
                </a:schemeClr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62108" y="1559298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/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altLang="ko-KR" sz="1200" b="1">
                <a:solidFill>
                  <a:schemeClr val="accent6">
                    <a:lumMod val="75000"/>
                  </a:schemeClr>
                </a:solidFill>
                <a:latin typeface="G마켓 산스 TTF Bold"/>
                <a:ea typeface="G마켓 산스 TTF Bold"/>
              </a:rPr>
              <a:t>2024-Fall Capstone Design Project</a:t>
            </a:r>
          </a:p>
        </p:txBody>
      </p:sp>
      <p:sp>
        <p:nvSpPr>
          <p:cNvPr id="9" name="부제목 2"/>
          <p:cNvSpPr txBox="1"/>
          <p:nvPr/>
        </p:nvSpPr>
        <p:spPr>
          <a:xfrm>
            <a:off x="641245" y="930520"/>
            <a:ext cx="10688647" cy="165576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altLang="ko-KR" sz="2800" b="1">
                <a:solidFill>
                  <a:schemeClr val="accent6">
                    <a:lumMod val="75000"/>
                  </a:schemeClr>
                </a:solidFill>
                <a:latin typeface="G마켓 산스 TTF Bold"/>
                <a:ea typeface="G마켓 산스 TTF Bold"/>
              </a:rPr>
              <a:t>2. Frontend / Parameterization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2460" y="1711673"/>
            <a:ext cx="5061266" cy="444920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92444" y="2171010"/>
            <a:ext cx="5038303" cy="3040545"/>
          </a:xfrm>
          <a:prstGeom prst="rect">
            <a:avLst/>
          </a:prstGeom>
        </p:spPr>
      </p:pic>
      <p:sp>
        <p:nvSpPr>
          <p:cNvPr id="19" name="Google Shape;261;p32"/>
          <p:cNvSpPr/>
          <p:nvPr/>
        </p:nvSpPr>
        <p:spPr>
          <a:xfrm>
            <a:off x="986181" y="3334961"/>
            <a:ext cx="4721685" cy="1879589"/>
          </a:xfrm>
          <a:prstGeom prst="rect">
            <a:avLst/>
          </a:prstGeom>
          <a:noFill/>
          <a:ln w="9525" cap="flat" cmpd="sng">
            <a:solidFill>
              <a:srgbClr val="FF6B65"/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Hind Guntur"/>
              <a:ea typeface="Hind Guntur"/>
              <a:cs typeface="Hind Guntur"/>
              <a:sym typeface="Hind Guntur"/>
            </a:endParaRPr>
          </a:p>
        </p:txBody>
      </p:sp>
      <p:sp>
        <p:nvSpPr>
          <p:cNvPr id="20" name="Google Shape;261;p32"/>
          <p:cNvSpPr/>
          <p:nvPr/>
        </p:nvSpPr>
        <p:spPr>
          <a:xfrm>
            <a:off x="986734" y="5240514"/>
            <a:ext cx="4728587" cy="913284"/>
          </a:xfrm>
          <a:prstGeom prst="rect">
            <a:avLst/>
          </a:prstGeom>
          <a:noFill/>
          <a:ln w="9525" cap="flat" cmpd="sng">
            <a:solidFill>
              <a:srgbClr val="FF6B65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cxnSp>
        <p:nvCxnSpPr>
          <p:cNvPr id="21" name="Google Shape;262;p32"/>
          <p:cNvCxnSpPr/>
          <p:nvPr/>
        </p:nvCxnSpPr>
        <p:spPr>
          <a:xfrm flipV="1">
            <a:off x="5709478" y="4243456"/>
            <a:ext cx="1270000" cy="193261"/>
          </a:xfrm>
          <a:prstGeom prst="straightConnector1">
            <a:avLst/>
          </a:prstGeom>
          <a:noFill/>
          <a:ln w="9525" cap="flat" cmpd="sng">
            <a:solidFill>
              <a:srgbClr val="FF6B65"/>
            </a:solidFill>
            <a:prstDash val="solid"/>
            <a:round/>
            <a:headEnd w="med" len="med"/>
            <a:tailEnd type="triangle" w="med" len="med"/>
          </a:ln>
        </p:spPr>
      </p:cxnSp>
      <p:cxnSp>
        <p:nvCxnSpPr>
          <p:cNvPr id="22" name="Google Shape;262;p32"/>
          <p:cNvCxnSpPr/>
          <p:nvPr/>
        </p:nvCxnSpPr>
        <p:spPr>
          <a:xfrm flipV="1">
            <a:off x="5730186" y="4367695"/>
            <a:ext cx="1256194" cy="1166467"/>
          </a:xfrm>
          <a:prstGeom prst="straightConnector1">
            <a:avLst/>
          </a:prstGeom>
          <a:noFill/>
          <a:ln w="9525" cap="flat" cmpd="sng">
            <a:solidFill>
              <a:srgbClr val="FF6B65">
                <a:alpha val="100000"/>
              </a:srgbClr>
            </a:solidFill>
            <a:prstDash val="solid"/>
            <a:round/>
            <a:headEnd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220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71673" y="6241244"/>
            <a:ext cx="6084047" cy="372577"/>
          </a:xfrm>
        </p:spPr>
        <p:txBody>
          <a:bodyPr>
            <a:normAutofit/>
          </a:bodyPr>
          <a:lstStyle/>
          <a:p>
            <a:pPr lvl="0" algn="r">
              <a:defRPr/>
            </a:pPr>
            <a:r>
              <a:rPr lang="en-US" altLang="ko-KR" sz="1200">
                <a:solidFill>
                  <a:schemeClr val="accent6">
                    <a:lumMod val="75000"/>
                  </a:schemeClr>
                </a:solidFill>
                <a:latin typeface="G마켓 산스 TTF Bold"/>
                <a:ea typeface="G마켓 산스 TTF Bold"/>
              </a:rPr>
              <a:t>Team J (Last Lap) </a:t>
            </a:r>
            <a:r>
              <a:rPr lang="ko-KR" altLang="en-US" sz="1200">
                <a:solidFill>
                  <a:schemeClr val="accent6">
                    <a:lumMod val="75000"/>
                  </a:schemeClr>
                </a:solidFill>
                <a:latin typeface="G마켓 산스 TTF Bold"/>
                <a:ea typeface="G마켓 산스 TTF Bold"/>
              </a:rPr>
              <a:t>김현진 송민석 장민석 조재희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05140" y="1104601"/>
            <a:ext cx="429775" cy="9032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just">
              <a:defRPr/>
            </a:pPr>
            <a:endParaRPr lang="en-US" altLang="ko-KR" sz="5400" b="1" cap="none" spc="0">
              <a:ln w="9525"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/>
          <p:cNvSpPr txBox="1"/>
          <p:nvPr/>
        </p:nvSpPr>
        <p:spPr>
          <a:xfrm>
            <a:off x="641246" y="731417"/>
            <a:ext cx="7927788" cy="165576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endParaRPr lang="en-US" altLang="ko-KR" sz="4400" b="1">
              <a:solidFill>
                <a:schemeClr val="accent6">
                  <a:lumMod val="75000"/>
                </a:schemeClr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62108" y="1559298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/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altLang="ko-KR" sz="1200" b="1">
                <a:solidFill>
                  <a:schemeClr val="accent6">
                    <a:lumMod val="75000"/>
                  </a:schemeClr>
                </a:solidFill>
                <a:latin typeface="G마켓 산스 TTF Bold"/>
                <a:ea typeface="G마켓 산스 TTF Bold"/>
              </a:rPr>
              <a:t>2024-Fall Capstone Design Project</a:t>
            </a:r>
          </a:p>
        </p:txBody>
      </p:sp>
      <p:sp>
        <p:nvSpPr>
          <p:cNvPr id="9" name="부제목 2"/>
          <p:cNvSpPr txBox="1"/>
          <p:nvPr/>
        </p:nvSpPr>
        <p:spPr>
          <a:xfrm>
            <a:off x="641245" y="930520"/>
            <a:ext cx="10688647" cy="165576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altLang="ko-KR" sz="2800" b="1">
                <a:solidFill>
                  <a:schemeClr val="accent6">
                    <a:lumMod val="75000"/>
                  </a:schemeClr>
                </a:solidFill>
                <a:latin typeface="G마켓 산스 TTF Bold"/>
                <a:ea typeface="G마켓 산스 TTF Bold"/>
              </a:rPr>
              <a:t>2. Frontend / State-Driven UI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0889" y="1690346"/>
            <a:ext cx="5485383" cy="306884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1662057"/>
            <a:ext cx="5511677" cy="3099049"/>
          </a:xfrm>
          <a:prstGeom prst="rect">
            <a:avLst/>
          </a:prstGeom>
        </p:spPr>
      </p:pic>
      <p:sp>
        <p:nvSpPr>
          <p:cNvPr id="19" name="Google Shape;261;p32"/>
          <p:cNvSpPr/>
          <p:nvPr/>
        </p:nvSpPr>
        <p:spPr>
          <a:xfrm>
            <a:off x="779115" y="3107189"/>
            <a:ext cx="4390380" cy="1638013"/>
          </a:xfrm>
          <a:prstGeom prst="rect">
            <a:avLst/>
          </a:prstGeom>
          <a:noFill/>
          <a:ln w="9525" cap="flat" cmpd="sng">
            <a:solidFill>
              <a:srgbClr val="FF6B65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sp>
        <p:nvSpPr>
          <p:cNvPr id="20" name="Google Shape;261;p32"/>
          <p:cNvSpPr/>
          <p:nvPr/>
        </p:nvSpPr>
        <p:spPr>
          <a:xfrm>
            <a:off x="6708083" y="2009742"/>
            <a:ext cx="4873533" cy="2093556"/>
          </a:xfrm>
          <a:prstGeom prst="rect">
            <a:avLst/>
          </a:prstGeom>
          <a:noFill/>
          <a:ln w="9525" cap="flat" cmpd="sng">
            <a:solidFill>
              <a:srgbClr val="FF6B65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cxnSp>
        <p:nvCxnSpPr>
          <p:cNvPr id="21" name="Google Shape;262;p32"/>
          <p:cNvCxnSpPr/>
          <p:nvPr/>
        </p:nvCxnSpPr>
        <p:spPr>
          <a:xfrm flipV="1">
            <a:off x="5171109" y="3429000"/>
            <a:ext cx="1546087" cy="310597"/>
          </a:xfrm>
          <a:prstGeom prst="straightConnector1">
            <a:avLst/>
          </a:prstGeom>
          <a:noFill/>
          <a:ln w="9525" cap="flat" cmpd="sng">
            <a:solidFill>
              <a:srgbClr val="FF6B65">
                <a:alpha val="100000"/>
              </a:srgbClr>
            </a:solidFill>
            <a:prstDash val="solid"/>
            <a:round/>
            <a:headEnd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28317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71673" y="6241244"/>
            <a:ext cx="6084047" cy="372577"/>
          </a:xfrm>
        </p:spPr>
        <p:txBody>
          <a:bodyPr>
            <a:normAutofit/>
          </a:bodyPr>
          <a:lstStyle/>
          <a:p>
            <a:pPr lvl="0" algn="r">
              <a:defRPr/>
            </a:pPr>
            <a:r>
              <a:rPr lang="en-US" altLang="ko-KR" sz="1200">
                <a:solidFill>
                  <a:schemeClr val="accent6">
                    <a:lumMod val="75000"/>
                  </a:schemeClr>
                </a:solidFill>
                <a:latin typeface="G마켓 산스 TTF Bold"/>
                <a:ea typeface="G마켓 산스 TTF Bold"/>
              </a:rPr>
              <a:t>Team J (Last Lap) </a:t>
            </a:r>
            <a:r>
              <a:rPr lang="ko-KR" altLang="en-US" sz="1200">
                <a:solidFill>
                  <a:schemeClr val="accent6">
                    <a:lumMod val="75000"/>
                  </a:schemeClr>
                </a:solidFill>
                <a:latin typeface="G마켓 산스 TTF Bold"/>
                <a:ea typeface="G마켓 산스 TTF Bold"/>
              </a:rPr>
              <a:t>김현진 송민석 장민석 조재희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05140" y="1104601"/>
            <a:ext cx="429775" cy="9032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just">
              <a:defRPr/>
            </a:pPr>
            <a:endParaRPr lang="en-US" altLang="ko-KR" sz="5400" b="1" cap="none" spc="0">
              <a:ln w="9525"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/>
          <p:cNvSpPr txBox="1"/>
          <p:nvPr/>
        </p:nvSpPr>
        <p:spPr>
          <a:xfrm>
            <a:off x="641246" y="731417"/>
            <a:ext cx="7927788" cy="165576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endParaRPr lang="en-US" altLang="ko-KR" sz="4400" b="1">
              <a:solidFill>
                <a:schemeClr val="accent6">
                  <a:lumMod val="75000"/>
                </a:schemeClr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62108" y="1559298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/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altLang="ko-KR" sz="1200" b="1">
                <a:solidFill>
                  <a:schemeClr val="accent6">
                    <a:lumMod val="75000"/>
                  </a:schemeClr>
                </a:solidFill>
                <a:latin typeface="G마켓 산스 TTF Bold"/>
                <a:ea typeface="G마켓 산스 TTF Bold"/>
              </a:rPr>
              <a:t>2024-Fall Capstone Design Project</a:t>
            </a:r>
          </a:p>
        </p:txBody>
      </p:sp>
      <p:sp>
        <p:nvSpPr>
          <p:cNvPr id="9" name="부제목 2"/>
          <p:cNvSpPr txBox="1"/>
          <p:nvPr/>
        </p:nvSpPr>
        <p:spPr>
          <a:xfrm>
            <a:off x="641245" y="930520"/>
            <a:ext cx="10688647" cy="165576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altLang="ko-KR" sz="2800" b="1">
                <a:solidFill>
                  <a:schemeClr val="accent6">
                    <a:lumMod val="75000"/>
                  </a:schemeClr>
                </a:solidFill>
                <a:latin typeface="G마켓 산스 TTF Bold"/>
                <a:ea typeface="G마켓 산스 TTF Bold"/>
              </a:rPr>
              <a:t>2. Frontend / Hierarchical Structure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22608" y="1711289"/>
            <a:ext cx="5298304" cy="4528011"/>
          </a:xfrm>
          <a:prstGeom prst="rect">
            <a:avLst/>
          </a:prstGeom>
        </p:spPr>
      </p:pic>
      <p:sp>
        <p:nvSpPr>
          <p:cNvPr id="17" name="Google Shape;261;p32"/>
          <p:cNvSpPr/>
          <p:nvPr/>
        </p:nvSpPr>
        <p:spPr>
          <a:xfrm>
            <a:off x="3802269" y="2051157"/>
            <a:ext cx="4763097" cy="3722470"/>
          </a:xfrm>
          <a:prstGeom prst="rect">
            <a:avLst/>
          </a:prstGeom>
          <a:noFill/>
          <a:ln w="9525" cap="flat" cmpd="sng">
            <a:solidFill>
              <a:srgbClr val="FF6B65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sp>
        <p:nvSpPr>
          <p:cNvPr id="18" name="Google Shape;261;p32"/>
          <p:cNvSpPr/>
          <p:nvPr/>
        </p:nvSpPr>
        <p:spPr>
          <a:xfrm>
            <a:off x="4036941" y="2458385"/>
            <a:ext cx="4487010" cy="3052958"/>
          </a:xfrm>
          <a:prstGeom prst="rect">
            <a:avLst/>
          </a:prstGeom>
          <a:noFill/>
          <a:ln w="9525" cap="flat" cmpd="sng">
            <a:solidFill>
              <a:srgbClr val="FF6B65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</p:spTree>
    <p:extLst>
      <p:ext uri="{BB962C8B-B14F-4D97-AF65-F5344CB8AC3E}">
        <p14:creationId xmlns:p14="http://schemas.microsoft.com/office/powerpoint/2010/main" val="290613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A6BA75-0531-5750-CECF-5D8CC969BF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35405-10BE-3C32-7B3E-38BE2D15B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673" y="6241244"/>
            <a:ext cx="6084047" cy="372577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 J (Last Lap)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김현진 송민석 장민석 조재희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B8B008-4871-32A9-57CD-E943A1C29D4E}"/>
              </a:ext>
            </a:extLst>
          </p:cNvPr>
          <p:cNvSpPr/>
          <p:nvPr/>
        </p:nvSpPr>
        <p:spPr>
          <a:xfrm>
            <a:off x="4605140" y="110460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endParaRPr lang="en-US" altLang="ko-KR" sz="54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DDD089F2-B0BA-2DEB-BCC7-4414E651473B}"/>
              </a:ext>
            </a:extLst>
          </p:cNvPr>
          <p:cNvSpPr txBox="1">
            <a:spLocks/>
          </p:cNvSpPr>
          <p:nvPr/>
        </p:nvSpPr>
        <p:spPr>
          <a:xfrm>
            <a:off x="641246" y="731417"/>
            <a:ext cx="792778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ko-KR" sz="4400" b="1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2CBF46-3162-255B-DBF6-B5F551DED06C}"/>
              </a:ext>
            </a:extLst>
          </p:cNvPr>
          <p:cNvCxnSpPr>
            <a:cxnSpLocks/>
          </p:cNvCxnSpPr>
          <p:nvPr/>
        </p:nvCxnSpPr>
        <p:spPr>
          <a:xfrm>
            <a:off x="862108" y="1559298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8CF8C523-8645-98E1-696C-84FB21933DFE}"/>
              </a:ext>
            </a:extLst>
          </p:cNvPr>
          <p:cNvSpPr txBox="1">
            <a:spLocks/>
          </p:cNvSpPr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2024-Fall Capstone Design Project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5CF5BA8-A5B2-DB73-17AF-6C7BFD051712}"/>
              </a:ext>
            </a:extLst>
          </p:cNvPr>
          <p:cNvSpPr txBox="1">
            <a:spLocks/>
          </p:cNvSpPr>
          <p:nvPr/>
        </p:nvSpPr>
        <p:spPr>
          <a:xfrm>
            <a:off x="641245" y="930520"/>
            <a:ext cx="1068864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Backend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Abstract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Extract – previous algorithm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8C45554-2D8E-850B-4226-58992FD95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01" y="2027931"/>
            <a:ext cx="3091385" cy="110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BAB6FC-29E2-402C-6B2B-534ECA096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546" y="3551751"/>
            <a:ext cx="4218682" cy="17469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CA7D49-1154-A8F6-DE27-9E649E9828F3}"/>
              </a:ext>
            </a:extLst>
          </p:cNvPr>
          <p:cNvSpPr txBox="1"/>
          <p:nvPr/>
        </p:nvSpPr>
        <p:spPr>
          <a:xfrm>
            <a:off x="2192518" y="5516817"/>
            <a:ext cx="209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[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Crossref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API]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B58F92C-E21C-CA2B-E4AE-8F11A0FB1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274" y="2216604"/>
            <a:ext cx="5299648" cy="143480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F51A9C8-1E48-51FB-8020-335539316C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2644" y="4181808"/>
            <a:ext cx="4961760" cy="1387005"/>
          </a:xfrm>
          <a:prstGeom prst="rect">
            <a:avLst/>
          </a:prstGeom>
        </p:spPr>
      </p:pic>
      <p:cxnSp>
        <p:nvCxnSpPr>
          <p:cNvPr id="15" name="직선 연결선[R] 11">
            <a:extLst>
              <a:ext uri="{FF2B5EF4-FFF2-40B4-BE49-F238E27FC236}">
                <a16:creationId xmlns:a16="http://schemas.microsoft.com/office/drawing/2014/main" id="{10E60E3A-489E-DDA0-ABC7-28AA774703F1}"/>
              </a:ext>
            </a:extLst>
          </p:cNvPr>
          <p:cNvCxnSpPr>
            <a:cxnSpLocks/>
          </p:cNvCxnSpPr>
          <p:nvPr/>
        </p:nvCxnSpPr>
        <p:spPr>
          <a:xfrm>
            <a:off x="6083074" y="1750793"/>
            <a:ext cx="0" cy="44904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01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ADCC1B-6266-E7B0-4A1F-F5EC4E1C19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270DF7-0848-EAF3-9554-C7BF5732F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673" y="6241244"/>
            <a:ext cx="6084047" cy="372577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 J (Last Lap)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김현진 송민석 장민석 조재희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17F54D-9340-7F37-4179-D9D0A905C4DA}"/>
              </a:ext>
            </a:extLst>
          </p:cNvPr>
          <p:cNvSpPr/>
          <p:nvPr/>
        </p:nvSpPr>
        <p:spPr>
          <a:xfrm>
            <a:off x="4605140" y="110460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endParaRPr lang="en-US" altLang="ko-KR" sz="54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CED78E5A-AF26-37AC-E650-1F3B537BD37D}"/>
              </a:ext>
            </a:extLst>
          </p:cNvPr>
          <p:cNvSpPr txBox="1">
            <a:spLocks/>
          </p:cNvSpPr>
          <p:nvPr/>
        </p:nvSpPr>
        <p:spPr>
          <a:xfrm>
            <a:off x="641246" y="731417"/>
            <a:ext cx="792778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ko-KR" sz="4400" b="1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FF358B-9236-99CA-7B46-E34623204761}"/>
              </a:ext>
            </a:extLst>
          </p:cNvPr>
          <p:cNvCxnSpPr>
            <a:cxnSpLocks/>
          </p:cNvCxnSpPr>
          <p:nvPr/>
        </p:nvCxnSpPr>
        <p:spPr>
          <a:xfrm>
            <a:off x="862108" y="1559298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541125B8-E226-7C50-87D3-2FE7B9A1B1A9}"/>
              </a:ext>
            </a:extLst>
          </p:cNvPr>
          <p:cNvSpPr txBox="1">
            <a:spLocks/>
          </p:cNvSpPr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2024-Fall Capstone Design Project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E5C15C4E-1E78-6AB7-391D-25F279CBCE25}"/>
              </a:ext>
            </a:extLst>
          </p:cNvPr>
          <p:cNvSpPr txBox="1">
            <a:spLocks/>
          </p:cNvSpPr>
          <p:nvPr/>
        </p:nvSpPr>
        <p:spPr>
          <a:xfrm>
            <a:off x="641245" y="930520"/>
            <a:ext cx="1068864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Backend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Abstract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Extract – SKKU Web Crawling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2EDC0B-103D-0F64-68BF-D800547B9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070" y="2195256"/>
            <a:ext cx="2639801" cy="16091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93C14E-15D2-46BF-22F7-0516F3778952}"/>
              </a:ext>
            </a:extLst>
          </p:cNvPr>
          <p:cNvSpPr txBox="1"/>
          <p:nvPr/>
        </p:nvSpPr>
        <p:spPr>
          <a:xfrm>
            <a:off x="1032387" y="5438570"/>
            <a:ext cx="4570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[SKKU Computer Science Web Site]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49B6C33-CAD5-5C3D-FB0F-EB2E4C224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589" y="2286040"/>
            <a:ext cx="3187069" cy="28997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0031399-E9DB-279C-F83A-761D59426CC6}"/>
              </a:ext>
            </a:extLst>
          </p:cNvPr>
          <p:cNvSpPr txBox="1"/>
          <p:nvPr/>
        </p:nvSpPr>
        <p:spPr>
          <a:xfrm>
            <a:off x="7668662" y="5435597"/>
            <a:ext cx="244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[Crawling Data]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FF8B648-388F-3178-2F0A-09E1788C3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816" y="4082672"/>
            <a:ext cx="3219393" cy="104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7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537BC-2BB4-1E12-55F9-3D7BF71F2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021E82-6E99-D6D9-9A26-8E125962680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79" y="299198"/>
            <a:ext cx="11590243" cy="62596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700AAD-FCA4-7185-E3F2-8F7D2F0E3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673" y="6241244"/>
            <a:ext cx="6084047" cy="372577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Team J (Last Lap)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김현진 송민석 장민석 조재희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7C2E8C-F5CC-E5F1-A861-3E98D0CDC74D}"/>
              </a:ext>
            </a:extLst>
          </p:cNvPr>
          <p:cNvSpPr/>
          <p:nvPr/>
        </p:nvSpPr>
        <p:spPr>
          <a:xfrm>
            <a:off x="4605140" y="110460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just"/>
            <a:endParaRPr lang="en-US" altLang="ko-KR" sz="5400" b="1" cap="none" spc="0" dirty="0">
              <a:ln/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0406495A-BA6F-2D40-13C5-B661EA695B13}"/>
              </a:ext>
            </a:extLst>
          </p:cNvPr>
          <p:cNvSpPr txBox="1">
            <a:spLocks/>
          </p:cNvSpPr>
          <p:nvPr/>
        </p:nvSpPr>
        <p:spPr>
          <a:xfrm>
            <a:off x="641246" y="731417"/>
            <a:ext cx="792778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ko-KR" sz="4400" b="1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AE6AC8-BF46-AE0A-A592-5B45816ADADD}"/>
              </a:ext>
            </a:extLst>
          </p:cNvPr>
          <p:cNvCxnSpPr>
            <a:cxnSpLocks/>
          </p:cNvCxnSpPr>
          <p:nvPr/>
        </p:nvCxnSpPr>
        <p:spPr>
          <a:xfrm>
            <a:off x="862108" y="1559298"/>
            <a:ext cx="10467785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E46BB594-052B-CFF6-A71E-B022410291E4}"/>
              </a:ext>
            </a:extLst>
          </p:cNvPr>
          <p:cNvSpPr txBox="1">
            <a:spLocks/>
          </p:cNvSpPr>
          <p:nvPr/>
        </p:nvSpPr>
        <p:spPr>
          <a:xfrm>
            <a:off x="443482" y="6241244"/>
            <a:ext cx="5270023" cy="35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2024-Fall Capstone Design Project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DE77FE1-8ED2-25A2-D598-C104784BBDDF}"/>
              </a:ext>
            </a:extLst>
          </p:cNvPr>
          <p:cNvSpPr txBox="1">
            <a:spLocks/>
          </p:cNvSpPr>
          <p:nvPr/>
        </p:nvSpPr>
        <p:spPr>
          <a:xfrm>
            <a:off x="641245" y="930520"/>
            <a:ext cx="1068864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Backend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Abstract</a:t>
            </a:r>
            <a:r>
              <a:rPr lang="ko-KR" altLang="en-US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800" b="1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Extract – Custom Search API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84D3CA7-EE4D-8AB0-644C-231508446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845" y="2761968"/>
            <a:ext cx="3660378" cy="239564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EDDC658-A009-6064-09B7-ADB4D66C5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77" y="2912238"/>
            <a:ext cx="2968710" cy="2245370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CF859C3F-4D0D-0167-131A-C8B93DE2B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57" y="1824254"/>
            <a:ext cx="740806" cy="74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54E9E3-F3C4-0217-296E-581B00102D07}"/>
              </a:ext>
            </a:extLst>
          </p:cNvPr>
          <p:cNvSpPr txBox="1"/>
          <p:nvPr/>
        </p:nvSpPr>
        <p:spPr>
          <a:xfrm>
            <a:off x="1950300" y="2047538"/>
            <a:ext cx="290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Custom Search API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BA26C6-1971-8139-8FDE-85E013813A1A}"/>
              </a:ext>
            </a:extLst>
          </p:cNvPr>
          <p:cNvSpPr txBox="1"/>
          <p:nvPr/>
        </p:nvSpPr>
        <p:spPr>
          <a:xfrm>
            <a:off x="1736749" y="5313561"/>
            <a:ext cx="33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[Custom Search Engine]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F1B2F0-2853-DE7A-2561-B0FCF778EE53}"/>
              </a:ext>
            </a:extLst>
          </p:cNvPr>
          <p:cNvSpPr txBox="1"/>
          <p:nvPr/>
        </p:nvSpPr>
        <p:spPr>
          <a:xfrm>
            <a:off x="7212046" y="5313561"/>
            <a:ext cx="2538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[URI Data]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86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softEdge rad="6350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666</Words>
  <Application>Microsoft Office PowerPoint</Application>
  <PresentationFormat>와이드스크린</PresentationFormat>
  <Paragraphs>122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G마켓 산스 TTF Bold</vt:lpstr>
      <vt:lpstr>맑은 고딕</vt:lpstr>
      <vt:lpstr>Arial</vt:lpstr>
      <vt:lpstr>Hind Guntur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장민석</dc:creator>
  <cp:lastModifiedBy>장민석</cp:lastModifiedBy>
  <cp:revision>82</cp:revision>
  <dcterms:created xsi:type="dcterms:W3CDTF">2024-09-30T13:14:46Z</dcterms:created>
  <dcterms:modified xsi:type="dcterms:W3CDTF">2024-11-15T01:05:34Z</dcterms:modified>
  <cp:version/>
</cp:coreProperties>
</file>