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68" r:id="rId3"/>
    <p:sldId id="338" r:id="rId4"/>
    <p:sldId id="340" r:id="rId5"/>
    <p:sldId id="339" r:id="rId6"/>
    <p:sldId id="341" r:id="rId7"/>
    <p:sldId id="342" r:id="rId8"/>
    <p:sldId id="343" r:id="rId9"/>
    <p:sldId id="344" r:id="rId10"/>
    <p:sldId id="345" r:id="rId11"/>
    <p:sldId id="347" r:id="rId12"/>
    <p:sldId id="346" r:id="rId13"/>
    <p:sldId id="312" r:id="rId14"/>
    <p:sldId id="314" r:id="rId15"/>
    <p:sldId id="315" r:id="rId16"/>
    <p:sldId id="320" r:id="rId17"/>
    <p:sldId id="319" r:id="rId18"/>
    <p:sldId id="317" r:id="rId19"/>
    <p:sldId id="318" r:id="rId20"/>
    <p:sldId id="321" r:id="rId21"/>
    <p:sldId id="322" r:id="rId22"/>
    <p:sldId id="324" r:id="rId23"/>
    <p:sldId id="325" r:id="rId24"/>
    <p:sldId id="326" r:id="rId25"/>
    <p:sldId id="327" r:id="rId26"/>
    <p:sldId id="328" r:id="rId27"/>
    <p:sldId id="329" r:id="rId28"/>
    <p:sldId id="331" r:id="rId29"/>
    <p:sldId id="332" r:id="rId30"/>
    <p:sldId id="333" r:id="rId31"/>
    <p:sldId id="337" r:id="rId32"/>
    <p:sldId id="335" r:id="rId33"/>
    <p:sldId id="282"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8710" autoAdjust="0"/>
    <p:restoredTop sz="87563" autoAdjust="0"/>
  </p:normalViewPr>
  <p:slideViewPr>
    <p:cSldViewPr snapToGrid="0">
      <p:cViewPr>
        <p:scale>
          <a:sx n="70" d="100"/>
          <a:sy n="70" d="100"/>
        </p:scale>
        <p:origin x="1026" y="48"/>
      </p:cViewPr>
      <p:guideLst>
        <p:guide orient="horz" pos="2159"/>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2EC144E9-4516-4EEB-9CA5-07D6A142A60E}" type="datetime1">
              <a:rPr lang="ko-KR" altLang="en-US"/>
              <a:pPr lvl="0">
                <a:defRPr/>
              </a:pPr>
              <a:t>2024-12-13</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endParaRPr lang="ko-KR" altLang="en-US"/>
          </a:p>
          <a:p>
            <a:pPr lvl="1">
              <a:defRPr/>
            </a:pPr>
            <a:r>
              <a:rPr lang="ko-KR" altLang="en-US"/>
              <a:t>두 번째 수준</a:t>
            </a:r>
            <a:endParaRPr lang="ko-KR" altLang="en-US"/>
          </a:p>
          <a:p>
            <a:pPr lvl="2">
              <a:defRPr/>
            </a:pPr>
            <a:r>
              <a:rPr lang="ko-KR" altLang="en-US"/>
              <a:t>세 번째 수준</a:t>
            </a:r>
            <a:endParaRPr lang="ko-KR" altLang="en-US"/>
          </a:p>
          <a:p>
            <a:pPr lvl="3">
              <a:defRPr/>
            </a:pPr>
            <a:r>
              <a:rPr lang="ko-KR" altLang="en-US"/>
              <a:t>네 번째 수준</a:t>
            </a:r>
            <a:endParaRPr lang="ko-KR" altLang="en-US"/>
          </a:p>
          <a:p>
            <a:pPr lvl="4">
              <a:defRPr/>
            </a:pPr>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EFADC250-9BCE-4B0F-9C04-FBD11550DF40}" type="slidenum">
              <a:rPr lang="ko-KR" altLang="en-US"/>
              <a:pPr lvl="0">
                <a:defRPr/>
              </a:pPr>
              <a:t>‹#›</a:t>
            </a:fld>
            <a:endParaRPr lang="ko-KR" altLang="en-US"/>
          </a:p>
        </p:txBody>
      </p:sp>
    </p:spTree>
    <p:extLst>
      <p:ext uri="{BB962C8B-B14F-4D97-AF65-F5344CB8AC3E}">
        <p14:creationId xmlns:p14="http://schemas.microsoft.com/office/powerpoint/2010/main" val="398176820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a:t>
            </a:fld>
            <a:endParaRPr lang="ko-KR" altLang="en-US"/>
          </a:p>
        </p:txBody>
      </p:sp>
    </p:spTree>
    <p:extLst>
      <p:ext uri="{BB962C8B-B14F-4D97-AF65-F5344CB8AC3E}">
        <p14:creationId xmlns:p14="http://schemas.microsoft.com/office/powerpoint/2010/main" val="1824277423"/>
      </p:ext>
    </p:extLst>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faced the following problems while carrying out these tasks. First, we had to collect abstracts of papers to identify the specialty of the lab. First, we used the department website and Google custom search engine to find the URI of the paper. Then, we collected the researcher ID such as ORCID or Scopus ID and searched the entire list of professor's papers. We crawled the abstracts from the collected papers. Second, we organized the tag keywords. Displaying only the lab as the search result does not convey how relevant the keywords are to the paper topic. Therefore, we felt the need for tags. We created tags for each paper through GPT prompt to predefine tags. However, there was a problem that tags with similar meanings were duplicated. The solution to this will be explained later.</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10</a:t>
            </a:fld>
            <a:endParaRPr lang="ko-KR" altLang="en-US"/>
          </a:p>
        </p:txBody>
      </p:sp>
    </p:spTree>
    <p:extLst>
      <p:ext uri="{BB962C8B-B14F-4D97-AF65-F5344CB8AC3E}">
        <p14:creationId xmlns:p14="http://schemas.microsoft.com/office/powerpoint/2010/main" val="3471577771"/>
      </p:ext>
    </p:extLst>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used the BGE-m model as the SBERT-based model used for fine-tuning, which can only process up to 512 token input sequences. However, most of the abstracts of the papers exceeded this, and we faced the challenge of having to match the input data format to train the AI ​​model. Second, there was a problem that too many resources were required due to the size of the AI ​​model. It did not simply take a lot of time, but also caused an out-of-memory problem. The solutions to these problems will be explained later.</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11</a:t>
            </a:fld>
            <a:endParaRPr lang="ko-KR" altLang="en-US"/>
          </a:p>
        </p:txBody>
      </p:sp>
    </p:spTree>
    <p:extLst>
      <p:ext uri="{BB962C8B-B14F-4D97-AF65-F5344CB8AC3E}">
        <p14:creationId xmlns:p14="http://schemas.microsoft.com/office/powerpoint/2010/main" val="691414815"/>
      </p:ext>
    </p:extLst>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kumimoji="1" lang="en-US" altLang="ko-KR"/>
              <a:t>gpt </a:t>
            </a:r>
            <a:r>
              <a:rPr kumimoji="1" lang="ko-KR" altLang="en-US"/>
              <a:t>프롬프팅을 통해 일차적으로 </a:t>
            </a:r>
            <a:r>
              <a:rPr kumimoji="1" lang="en-US" altLang="ko-KR"/>
              <a:t>abstract</a:t>
            </a:r>
            <a:r>
              <a:rPr kumimoji="1" lang="ko-KR" altLang="en-US"/>
              <a:t>에 해당하는 키워드를 추출하였다</a:t>
            </a:r>
            <a:r>
              <a:rPr kumimoji="1" lang="en-US" altLang="ko-KR"/>
              <a:t>.  </a:t>
            </a:r>
            <a:endParaRPr kumimoji="1" lang="en-US" altLang="ko-KR"/>
          </a:p>
          <a:p>
            <a:pPr lvl="0">
              <a:defRPr/>
            </a:pPr>
            <a:r>
              <a:rPr lang="ko-KR" altLang="en-US"/>
              <a:t>각 논문의 초록을 </a:t>
            </a:r>
            <a:r>
              <a:rPr lang="en-US" altLang="ko-KR"/>
              <a:t>gpt</a:t>
            </a:r>
            <a:r>
              <a:rPr lang="ko-KR" altLang="en-US"/>
              <a:t>에게 보여주고 해당 논문의 분야를 획득하는 방식으로 약 </a:t>
            </a:r>
            <a:r>
              <a:rPr lang="en-US" altLang="ko-KR"/>
              <a:t>3500</a:t>
            </a:r>
            <a:r>
              <a:rPr lang="ko-KR" altLang="en-US"/>
              <a:t>개의 </a:t>
            </a:r>
            <a:r>
              <a:rPr lang="en-US" altLang="ko-KR"/>
              <a:t>computer science </a:t>
            </a:r>
            <a:r>
              <a:rPr lang="ko-KR" altLang="en-US"/>
              <a:t>관련 </a:t>
            </a:r>
            <a:r>
              <a:rPr lang="en-US" altLang="ko-KR"/>
              <a:t>tag</a:t>
            </a:r>
            <a:r>
              <a:rPr lang="ko-KR" altLang="en-US"/>
              <a:t>를 얻을 수 있었습니다</a:t>
            </a:r>
            <a:r>
              <a:rPr lang="en-US" altLang="ko-KR"/>
              <a:t>.</a:t>
            </a:r>
            <a:endParaRPr lang="en-US" altLang="ko-KR"/>
          </a:p>
          <a:p>
            <a:pPr lvl="0">
              <a:defRPr/>
            </a:pPr>
            <a:r>
              <a:rPr kumimoji="1" lang="ko-KR" altLang="en-US"/>
              <a:t>이 키워드는 추후 웹페이지의 태그와 머신러닝 모델 학습 시의 예상되는 사용자 쿼리로 사용되었다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Keywords corresponding to abstracts were extracted through GPT prompting. </a:t>
            </a:r>
            <a:endParaRPr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By providing GPT with the abstracts and obtaining the field, approximately 3,500 computer science-related tags were generated. </a:t>
            </a:r>
            <a:endParaRPr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These keywords were later used as tags for the webpage and as expected user queries during the training of the machine learning model.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a:t>
            </a:fld>
            <a:endParaRPr lang="ko-KR" altLang="en-US"/>
          </a:p>
        </p:txBody>
      </p:sp>
    </p:spTree>
    <p:extLst>
      <p:ext uri="{BB962C8B-B14F-4D97-AF65-F5344CB8AC3E}">
        <p14:creationId xmlns:p14="http://schemas.microsoft.com/office/powerpoint/2010/main" val="717223499"/>
      </p:ext>
    </p:extLst>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en-US"/>
              <a:t>그러나 생성된 단어들 간에 유사한 단어들이 많아 이를 해결하기 위해 </a:t>
            </a:r>
            <a:r>
              <a:rPr lang="en-US" altLang="ko-KR"/>
              <a:t>tag</a:t>
            </a:r>
            <a:r>
              <a:rPr lang="ko-KR" altLang="en-US"/>
              <a:t>에 대해 </a:t>
            </a:r>
            <a:r>
              <a:rPr lang="en-US" altLang="ko-KR"/>
              <a:t>clustering</a:t>
            </a:r>
            <a:r>
              <a:rPr lang="ko-KR" altLang="en-US"/>
              <a:t>을 실시했습니다</a:t>
            </a:r>
            <a:r>
              <a:rPr lang="en-US" altLang="ko-KR"/>
              <a:t>. eps = 0.1, min_samples=2</a:t>
            </a:r>
            <a:r>
              <a:rPr lang="ko-KR" altLang="en-US"/>
              <a:t>로 설정하여 클러스터링하였고</a:t>
            </a:r>
            <a:r>
              <a:rPr lang="en-US" altLang="ko-KR"/>
              <a:t>, </a:t>
            </a:r>
            <a:r>
              <a:rPr lang="ko-KR" altLang="en-US"/>
              <a:t>이때 각 클러스터의 대표 단어는 가장 많은 빈도로 나타난 단어를 사용했습니다</a:t>
            </a:r>
            <a:r>
              <a:rPr lang="en-US" altLang="ko-KR"/>
              <a:t>. </a:t>
            </a:r>
            <a:r>
              <a:rPr lang="ko-KR" altLang="en-US"/>
              <a:t>이 사진은 클러스터링 전후의 단어들의 </a:t>
            </a:r>
            <a:r>
              <a:rPr lang="en-US" altLang="ko-KR"/>
              <a:t>embedding</a:t>
            </a:r>
            <a:r>
              <a:rPr lang="ko-KR" altLang="en-US"/>
              <a:t>을 </a:t>
            </a:r>
            <a:r>
              <a:rPr lang="en-US" altLang="ko-KR"/>
              <a:t>2</a:t>
            </a:r>
            <a:r>
              <a:rPr lang="ko-KR" altLang="en-US"/>
              <a:t>차원 맵으로 나타낸 것입니다</a:t>
            </a:r>
            <a:r>
              <a:rPr lang="en-US" altLang="ko-KR"/>
              <a:t>. cluster</a:t>
            </a:r>
            <a:r>
              <a:rPr lang="ko-KR" altLang="en-US"/>
              <a:t>로 묶인 단어들은 제외하고 </a:t>
            </a:r>
            <a:r>
              <a:rPr lang="en-US" altLang="ko-KR"/>
              <a:t>cluster</a:t>
            </a:r>
            <a:r>
              <a:rPr lang="ko-KR" altLang="en-US"/>
              <a:t>와 </a:t>
            </a:r>
            <a:r>
              <a:rPr lang="en-US" altLang="ko-KR"/>
              <a:t>noise</a:t>
            </a:r>
            <a:r>
              <a:rPr lang="ko-KR" altLang="en-US"/>
              <a:t>만 표기하였습니다</a:t>
            </a:r>
            <a:r>
              <a:rPr lang="en-US" altLang="ko-KR"/>
              <a:t>.</a:t>
            </a:r>
            <a:endParaRPr lang="en-US" altLang="ko-KR"/>
          </a:p>
          <a:p>
            <a:pPr lvl="0">
              <a:defRPr/>
            </a:pPr>
            <a:endParaRPr lang="en-US" altLang="ko-KR"/>
          </a:p>
          <a:p>
            <a:pPr lvl="0">
              <a:defRPr/>
            </a:pPr>
            <a:r>
              <a:rPr lang="en-US" altLang="ko-KR"/>
              <a:t>However,  the extracted words would mostly consist of identical or highly similar keywords. To address this, we applied clustering to the tags. </a:t>
            </a:r>
            <a:endParaRPr lang="en-US" altLang="ko-KR"/>
          </a:p>
          <a:p>
            <a:pPr lvl="0">
              <a:defRPr/>
            </a:pPr>
            <a:r>
              <a:rPr lang="en-US" altLang="ko-KR"/>
              <a:t>We set the parameters to epsilon equals 0.1 and min_samples equals 2. For each cluster, the representative word was selected based on the most frequently occurring word within the cluster. </a:t>
            </a:r>
            <a:endParaRPr lang="en-US" altLang="ko-KR"/>
          </a:p>
          <a:p>
            <a:pPr lvl="0">
              <a:defRPr/>
            </a:pPr>
            <a:endParaRPr lang="en-US" altLang="ko-KR"/>
          </a:p>
          <a:p>
            <a:pPr lvl="0">
              <a:defRPr/>
            </a:pPr>
            <a:r>
              <a:rPr lang="en-US" altLang="ko-KR"/>
              <a:t>&lt;</a:t>
            </a:r>
            <a:r>
              <a:rPr lang="ko-KR" altLang="en-US"/>
              <a:t>삭제 해도 됨</a:t>
            </a:r>
            <a:r>
              <a:rPr lang="en-US" altLang="ko-KR"/>
              <a:t>&gt;</a:t>
            </a:r>
            <a:endParaRPr lang="en-US" altLang="ko-KR"/>
          </a:p>
          <a:p>
            <a:pPr lvl="0">
              <a:defRPr/>
            </a:pPr>
            <a:r>
              <a:rPr lang="en-US" altLang="ko-KR"/>
              <a:t>This image visualizes the embeddings of the words in a 2D map before and after clustering. Only clusters and noise are marked, excluding the words grouped within each cluster.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4</a:t>
            </a:fld>
            <a:endParaRPr lang="ko-KR" altLang="en-US"/>
          </a:p>
        </p:txBody>
      </p:sp>
    </p:spTree>
    <p:extLst>
      <p:ext uri="{BB962C8B-B14F-4D97-AF65-F5344CB8AC3E}">
        <p14:creationId xmlns:p14="http://schemas.microsoft.com/office/powerpoint/2010/main" val="3547987423"/>
      </p:ext>
    </p:extLst>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en-US"/>
              <a:t>다음은 클러스터링으로 묶은 단어 집합의 예시입니다</a:t>
            </a:r>
            <a:r>
              <a:rPr lang="en-US" altLang="ko-KR"/>
              <a:t>. </a:t>
            </a:r>
            <a:r>
              <a:rPr lang="ko-KR" altLang="en-US"/>
              <a:t>동일한 단어의 축약어나 유사한 의미의 하위분야</a:t>
            </a:r>
            <a:r>
              <a:rPr lang="en-US" altLang="ko-KR"/>
              <a:t>, </a:t>
            </a:r>
            <a:r>
              <a:rPr lang="ko-KR" altLang="en-US"/>
              <a:t>동의어</a:t>
            </a:r>
            <a:r>
              <a:rPr lang="en-US" altLang="ko-KR"/>
              <a:t>, </a:t>
            </a:r>
            <a:r>
              <a:rPr lang="ko-KR" altLang="en-US"/>
              <a:t>매우 비슷한 유사 분야 등이 클러스터로 묶여 나타나는 것을 확인할 수 있었습니다</a:t>
            </a:r>
            <a:r>
              <a:rPr lang="en-US" altLang="ko-KR"/>
              <a:t>. </a:t>
            </a:r>
            <a:r>
              <a:rPr lang="ko-KR" altLang="en-US"/>
              <a:t>이를 통해 최종적으로 </a:t>
            </a:r>
            <a:r>
              <a:rPr lang="en-US" altLang="ko-KR"/>
              <a:t>cluster</a:t>
            </a:r>
            <a:r>
              <a:rPr lang="ko-KR" altLang="en-US"/>
              <a:t>와 </a:t>
            </a:r>
            <a:r>
              <a:rPr lang="en-US" altLang="ko-KR"/>
              <a:t>noise</a:t>
            </a:r>
            <a:r>
              <a:rPr lang="ko-KR" altLang="en-US"/>
              <a:t>를 합해 약 </a:t>
            </a:r>
            <a:r>
              <a:rPr lang="en-US" altLang="ko-KR"/>
              <a:t>2300</a:t>
            </a:r>
            <a:r>
              <a:rPr lang="ko-KR" altLang="en-US"/>
              <a:t>개의 </a:t>
            </a:r>
            <a:r>
              <a:rPr lang="en-US" altLang="ko-KR"/>
              <a:t>tag</a:t>
            </a:r>
            <a:r>
              <a:rPr lang="ko-KR" altLang="en-US"/>
              <a:t>를 얻을 수 있었습니다</a:t>
            </a:r>
            <a:r>
              <a:rPr lang="en-US" altLang="ko-KR"/>
              <a:t>. </a:t>
            </a:r>
            <a:r>
              <a:rPr lang="ko-KR" altLang="en-US"/>
              <a:t>이러한 </a:t>
            </a:r>
            <a:r>
              <a:rPr lang="en-US" altLang="ko-KR"/>
              <a:t>tag</a:t>
            </a:r>
            <a:r>
              <a:rPr lang="ko-KR" altLang="en-US"/>
              <a:t>들의 </a:t>
            </a:r>
            <a:r>
              <a:rPr lang="en-US" altLang="ko-KR"/>
              <a:t>embedding</a:t>
            </a:r>
            <a:r>
              <a:rPr lang="ko-KR" altLang="en-US"/>
              <a:t>을 계산하고 미리 계산해 두었던 교수님의 평균 </a:t>
            </a:r>
            <a:r>
              <a:rPr lang="en-US" altLang="ko-KR"/>
              <a:t>embedding</a:t>
            </a:r>
            <a:r>
              <a:rPr lang="ko-KR" altLang="en-US"/>
              <a:t>과 비교하여 교수님마다 </a:t>
            </a:r>
            <a:r>
              <a:rPr lang="en-US" altLang="ko-KR"/>
              <a:t>tag</a:t>
            </a:r>
            <a:r>
              <a:rPr lang="ko-KR" altLang="en-US"/>
              <a:t>를 작성할 수 있었습니다</a:t>
            </a:r>
            <a:endParaRPr lang="ko-KR" altLang="en-US"/>
          </a:p>
          <a:p>
            <a:pPr lvl="0">
              <a:defRPr/>
            </a:pPr>
            <a:endParaRPr lang="en-US" altLang="ko-KR"/>
          </a:p>
          <a:p>
            <a:pPr lvl="0">
              <a:defRPr/>
            </a:pPr>
            <a:r>
              <a:rPr lang="en-US" altLang="ko-KR"/>
              <a:t>Here are some examples of the clustered tag sets. We observed that subfields with similar meanings were grouped into clusters. Ultimately, after combining the clusters and removing noise, we obtained approximately 2,300 final tags. By calculating the embeddings of these tags and comparing them with the precomputed embeddings of each professor, we were able to generate specific tags for each professor.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5</a:t>
            </a:fld>
            <a:endParaRPr lang="ko-KR" altLang="en-US"/>
          </a:p>
        </p:txBody>
      </p:sp>
    </p:spTree>
    <p:extLst>
      <p:ext uri="{BB962C8B-B14F-4D97-AF65-F5344CB8AC3E}">
        <p14:creationId xmlns:p14="http://schemas.microsoft.com/office/powerpoint/2010/main" val="2252873955"/>
      </p:ext>
    </p:extLst>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다음은 데이터셋 구성입니다</a:t>
            </a:r>
            <a:r>
              <a:rPr kumimoji="1" lang="en-US" altLang="ko-KR"/>
              <a:t>. </a:t>
            </a:r>
            <a:r>
              <a:rPr kumimoji="1" lang="ko-KR" altLang="en-US"/>
              <a:t>모델의 학습을 위해 기존에 </a:t>
            </a:r>
            <a:r>
              <a:rPr kumimoji="1" lang="en-US" altLang="ko-KR"/>
              <a:t>name, abstract, keywords</a:t>
            </a:r>
            <a:r>
              <a:rPr kumimoji="1" lang="ko-KR" altLang="en-US"/>
              <a:t>의 컬럼으로 이루어져 있던 </a:t>
            </a:r>
            <a:r>
              <a:rPr kumimoji="1" lang="en-US" altLang="ko-KR"/>
              <a:t>CSV</a:t>
            </a:r>
            <a:r>
              <a:rPr kumimoji="1" lang="ko-KR" altLang="en-US"/>
              <a:t>파일에서 검색어가 될 수 있는 </a:t>
            </a:r>
            <a:r>
              <a:rPr kumimoji="1" lang="en-US" altLang="ko-KR"/>
              <a:t>keywords</a:t>
            </a:r>
            <a:r>
              <a:rPr kumimoji="1" lang="ko-KR" altLang="en-US"/>
              <a:t>열을 </a:t>
            </a:r>
            <a:r>
              <a:rPr kumimoji="1" lang="en-US" altLang="ko-KR"/>
              <a:t>query</a:t>
            </a:r>
            <a:r>
              <a:rPr kumimoji="1" lang="ko-KR" altLang="en-US"/>
              <a:t>로</a:t>
            </a:r>
            <a:r>
              <a:rPr kumimoji="1" lang="en-US" altLang="ko-KR"/>
              <a:t>,</a:t>
            </a:r>
            <a:r>
              <a:rPr kumimoji="1" lang="ko-KR" altLang="en-US"/>
              <a:t> 그것의 </a:t>
            </a:r>
            <a:r>
              <a:rPr kumimoji="1" lang="en-US" altLang="ko-KR"/>
              <a:t>source abstract</a:t>
            </a:r>
            <a:r>
              <a:rPr kumimoji="1" lang="ko-KR" altLang="en-US"/>
              <a:t>를 </a:t>
            </a:r>
            <a:r>
              <a:rPr kumimoji="1" lang="en-US" altLang="ko-KR"/>
              <a:t>pos</a:t>
            </a:r>
            <a:r>
              <a:rPr kumimoji="1" lang="ko-KR" altLang="en-US"/>
              <a:t>로 두는 </a:t>
            </a:r>
            <a:r>
              <a:rPr kumimoji="1" lang="en-US" altLang="ko-KR"/>
              <a:t>json </a:t>
            </a:r>
            <a:r>
              <a:rPr kumimoji="1" lang="ko-KR" altLang="en-US"/>
              <a:t>파일을 먼저 구성한다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next is used dataset. To prepare for model training, construct a JSON file from the existing CSV file. Use the keywords column as the query and its corresponding abstract as the pos in the JSON file.</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6</a:t>
            </a:fld>
            <a:endParaRPr lang="ko-KR" altLang="en-US"/>
          </a:p>
        </p:txBody>
      </p:sp>
    </p:spTree>
    <p:extLst>
      <p:ext uri="{BB962C8B-B14F-4D97-AF65-F5344CB8AC3E}">
        <p14:creationId xmlns:p14="http://schemas.microsoft.com/office/powerpoint/2010/main" val="371100572"/>
      </p:ext>
    </p:extLst>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모델이 수용하는 문장의 길이가 </a:t>
            </a:r>
            <a:r>
              <a:rPr kumimoji="1" lang="en-US" altLang="ko-KR"/>
              <a:t>512</a:t>
            </a:r>
            <a:r>
              <a:rPr kumimoji="1" lang="ko-KR" altLang="en-US"/>
              <a:t>이므로 </a:t>
            </a:r>
            <a:r>
              <a:rPr kumimoji="1" lang="en-US" altLang="ko-KR"/>
              <a:t>1000~1500</a:t>
            </a:r>
            <a:r>
              <a:rPr kumimoji="1" lang="ko-KR" altLang="en-US"/>
              <a:t>자 정도 되는 </a:t>
            </a:r>
            <a:r>
              <a:rPr kumimoji="1" lang="en-US" altLang="ko-KR"/>
              <a:t>abstract</a:t>
            </a:r>
            <a:r>
              <a:rPr kumimoji="1" lang="ko-KR" altLang="en-US"/>
              <a:t>를 </a:t>
            </a:r>
            <a:r>
              <a:rPr kumimoji="1" lang="en-US" altLang="ko-KR"/>
              <a:t>512</a:t>
            </a:r>
            <a:r>
              <a:rPr kumimoji="1" lang="ko-KR" altLang="en-US"/>
              <a:t>만큼 잘라서 같은 키워드에 연결하는 방식으로 전처리를 수행하였다</a:t>
            </a:r>
            <a:r>
              <a:rPr kumimoji="1" lang="en-US" altLang="ko-KR"/>
              <a:t>.</a:t>
            </a:r>
            <a:r>
              <a:rPr kumimoji="1" lang="ko-KR" altLang="en-US"/>
              <a:t> </a:t>
            </a:r>
            <a:endParaRPr kumimoji="1" lang="ko-KR" altLang="en-US"/>
          </a:p>
          <a:p>
            <a:pPr lvl="0">
              <a:defRPr/>
            </a:pPr>
            <a:r>
              <a:rPr kumimoji="1" lang="ko-KR" altLang="en-US"/>
              <a:t>즉 키워드 </a:t>
            </a:r>
            <a:r>
              <a:rPr kumimoji="1" lang="en-US" altLang="ko-KR"/>
              <a:t>A</a:t>
            </a:r>
            <a:r>
              <a:rPr kumimoji="1" lang="ko-KR" altLang="en-US"/>
              <a:t>의 </a:t>
            </a:r>
            <a:r>
              <a:rPr kumimoji="1" lang="en-US" altLang="ko-KR"/>
              <a:t>Positive</a:t>
            </a:r>
            <a:r>
              <a:rPr kumimoji="1" lang="ko-KR" altLang="en-US"/>
              <a:t> </a:t>
            </a:r>
            <a:r>
              <a:rPr kumimoji="1" lang="en-US" altLang="ko-KR"/>
              <a:t>abstract</a:t>
            </a:r>
            <a:r>
              <a:rPr kumimoji="1" lang="ko-KR" altLang="en-US"/>
              <a:t> </a:t>
            </a:r>
            <a:r>
              <a:rPr kumimoji="1" lang="en-US" altLang="ko-KR"/>
              <a:t>A</a:t>
            </a:r>
            <a:r>
              <a:rPr kumimoji="1" lang="ko-KR" altLang="en-US"/>
              <a:t>를 </a:t>
            </a:r>
            <a:r>
              <a:rPr kumimoji="1" lang="en-US" altLang="ko-KR"/>
              <a:t>A1, A2, A3</a:t>
            </a:r>
            <a:r>
              <a:rPr kumimoji="1" lang="ko-KR" altLang="en-US"/>
              <a:t>로 나누어서 사용한</a:t>
            </a:r>
            <a:r>
              <a:rPr kumimoji="1" lang="en-US" altLang="ko-KR"/>
              <a:t> </a:t>
            </a:r>
            <a:r>
              <a:rPr kumimoji="1" lang="ko-KR" altLang="en-US"/>
              <a:t>것이다</a:t>
            </a:r>
            <a:r>
              <a:rPr kumimoji="1" lang="en-US" altLang="ko-KR"/>
              <a:t>.</a:t>
            </a:r>
            <a:br>
              <a:rPr kumimoji="1" lang="en-US" altLang="ko-KR"/>
            </a:br>
            <a:r>
              <a:rPr kumimoji="1" lang="ko-KR" altLang="en-US"/>
              <a:t>이렇게 하면 </a:t>
            </a:r>
            <a:r>
              <a:rPr kumimoji="1" lang="en-US" altLang="ko-KR"/>
              <a:t>abstract</a:t>
            </a:r>
            <a:r>
              <a:rPr kumimoji="1" lang="ko-KR" altLang="en-US"/>
              <a:t>의 손실을 최대한 막을 수 있을 것이라고 생각했다</a:t>
            </a:r>
            <a:r>
              <a:rPr kumimoji="1" lang="en-US" altLang="ko-KR"/>
              <a:t>.</a:t>
            </a:r>
            <a:endParaRPr kumimoji="1" lang="en-US" altLang="ko-KR"/>
          </a:p>
          <a:p>
            <a:pPr lvl="0">
              <a:defRPr/>
            </a:pPr>
            <a:r>
              <a:rPr kumimoji="1" lang="ko-KR" altLang="en-US"/>
              <a:t>최종 적으로 약 </a:t>
            </a:r>
            <a:r>
              <a:rPr kumimoji="1" lang="en-US" altLang="ko-KR"/>
              <a:t>5000</a:t>
            </a:r>
            <a:r>
              <a:rPr kumimoji="1" lang="ko-KR" altLang="en-US"/>
              <a:t>개 정도였던 데이터가 </a:t>
            </a:r>
            <a:r>
              <a:rPr kumimoji="1" lang="en-US" altLang="ko-KR"/>
              <a:t>18536</a:t>
            </a:r>
            <a:r>
              <a:rPr kumimoji="1" lang="ko-KR" altLang="en-US"/>
              <a:t>개가 되었다</a:t>
            </a:r>
            <a:r>
              <a:rPr kumimoji="1" lang="en-US" altLang="ko-KR"/>
              <a:t>.</a:t>
            </a:r>
            <a:endParaRPr kumimoji="1" lang="en-US" altLang="ko-KR"/>
          </a:p>
          <a:p>
            <a:pPr lvl="0">
              <a:defRPr/>
            </a:pPr>
            <a:endParaRPr kumimoji="1" lang="en-US" altLang="ko-KR"/>
          </a:p>
          <a:p>
            <a:pPr lvl="0">
              <a:defRPr/>
            </a:pPr>
            <a:r>
              <a:rPr lang="en-US" altLang="ko-KR"/>
              <a:t>Since the model accepts sentences up to a length of 512, abstracts ranging from 1000 to 1500 characters were split into chunks and linked to the same keyword. </a:t>
            </a:r>
            <a:endParaRPr lang="en-US" altLang="ko-KR"/>
          </a:p>
          <a:p>
            <a:pPr lvl="0">
              <a:defRPr/>
            </a:pPr>
            <a:r>
              <a:rPr lang="en-US" altLang="ko-KR"/>
              <a:t>In other words, the positive abstract for keyword A was divided into A1, A2, and A3.</a:t>
            </a:r>
            <a:endParaRPr lang="en-US" altLang="ko-KR"/>
          </a:p>
          <a:p>
            <a:pPr lvl="0">
              <a:defRPr/>
            </a:pPr>
            <a:r>
              <a:rPr lang="en-US" altLang="ko-KR"/>
              <a:t>This approach was intended to minimize the loss of abstract information. As a result, the dataset, initially consisting of about 5,000 entries, expanded to 18,536 entries.</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7</a:t>
            </a:fld>
            <a:endParaRPr lang="ko-KR" altLang="en-US"/>
          </a:p>
        </p:txBody>
      </p:sp>
    </p:spTree>
    <p:extLst>
      <p:ext uri="{BB962C8B-B14F-4D97-AF65-F5344CB8AC3E}">
        <p14:creationId xmlns:p14="http://schemas.microsoft.com/office/powerpoint/2010/main" val="2676111786"/>
      </p:ext>
    </p:extLst>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학습을 위해서는 </a:t>
            </a:r>
            <a:r>
              <a:rPr kumimoji="1" lang="en-US" altLang="ko-KR"/>
              <a:t>hard negative</a:t>
            </a:r>
            <a:r>
              <a:rPr kumimoji="1" lang="ko-KR" altLang="en-US"/>
              <a:t>가 필요하기 때문에 </a:t>
            </a:r>
            <a:r>
              <a:rPr kumimoji="1" lang="en-US" altLang="ko-KR"/>
              <a:t>FlagEmbedding</a:t>
            </a:r>
            <a:r>
              <a:rPr kumimoji="1" lang="ko-KR" altLang="en-US"/>
              <a:t>의 </a:t>
            </a:r>
            <a:r>
              <a:rPr kumimoji="1" lang="en-US" altLang="ko-KR"/>
              <a:t>hardnegative minin</a:t>
            </a:r>
            <a:r>
              <a:rPr kumimoji="1" lang="ko-KR" altLang="en-US"/>
              <a:t>을 이용하여 </a:t>
            </a:r>
            <a:r>
              <a:rPr kumimoji="1" lang="en-US" altLang="ko-KR"/>
              <a:t>hard negative</a:t>
            </a:r>
            <a:r>
              <a:rPr kumimoji="1" lang="ko-KR" altLang="en-US"/>
              <a:t>를 추출하였다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b="0" i="0">
                <a:solidFill>
                  <a:srgbClr val="24292f"/>
                </a:solidFill>
                <a:effectLst/>
                <a:highlight>
                  <a:srgbClr val="ffffff"/>
                </a:highlight>
              </a:rPr>
              <a:t>range_for_sampling</a:t>
            </a:r>
            <a:r>
              <a:rPr lang="ko-KR" altLang="en-US" b="0" i="0">
                <a:solidFill>
                  <a:srgbClr val="24292f"/>
                </a:solidFill>
                <a:effectLst/>
                <a:highlight>
                  <a:srgbClr val="ffffff"/>
                </a:highlight>
              </a:rPr>
              <a:t>는</a:t>
            </a:r>
            <a:r>
              <a:rPr lang="en-US" altLang="ko-KR" b="0" i="0">
                <a:solidFill>
                  <a:srgbClr val="24292f"/>
                </a:solidFill>
                <a:effectLst/>
                <a:highlight>
                  <a:srgbClr val="ffffff"/>
                </a:highlight>
              </a:rPr>
              <a:t> </a:t>
            </a:r>
            <a:r>
              <a:rPr lang="ko-KR" altLang="en-US" b="0" i="0">
                <a:solidFill>
                  <a:srgbClr val="24292f"/>
                </a:solidFill>
                <a:effectLst/>
                <a:highlight>
                  <a:srgbClr val="ffffff"/>
                </a:highlight>
              </a:rPr>
              <a:t>네거티브를 샘플링할 범위이다</a:t>
            </a:r>
            <a:r>
              <a:rPr lang="en-US" altLang="ko-KR" b="0" i="0">
                <a:solidFill>
                  <a:srgbClr val="24292f"/>
                </a:solidFill>
                <a:effectLst/>
                <a:highlight>
                  <a:srgbClr val="ffffff"/>
                </a:highlight>
              </a:rPr>
              <a:t>. </a:t>
            </a:r>
            <a:r>
              <a:rPr lang="ko-KR" altLang="en-US" b="0" i="0">
                <a:solidFill>
                  <a:srgbClr val="24292f"/>
                </a:solidFill>
                <a:effectLst/>
                <a:highlight>
                  <a:srgbClr val="ffffff"/>
                </a:highlight>
              </a:rPr>
              <a:t>예를 들어</a:t>
            </a:r>
            <a:r>
              <a:rPr lang="en-US" altLang="ko-KR" b="0" i="0">
                <a:solidFill>
                  <a:srgbClr val="24292f"/>
                </a:solidFill>
                <a:effectLst/>
                <a:highlight>
                  <a:srgbClr val="ffffff"/>
                </a:highlight>
              </a:rPr>
              <a:t>, 14-200</a:t>
            </a:r>
            <a:r>
              <a:rPr lang="ko-KR" altLang="en-US" b="0" i="0">
                <a:solidFill>
                  <a:srgbClr val="24292f"/>
                </a:solidFill>
                <a:effectLst/>
                <a:highlight>
                  <a:srgbClr val="ffffff"/>
                </a:highlight>
              </a:rPr>
              <a:t>은 상위</a:t>
            </a:r>
            <a:r>
              <a:rPr lang="en-US" altLang="ko-KR" b="0" i="0">
                <a:solidFill>
                  <a:srgbClr val="24292f"/>
                </a:solidFill>
                <a:effectLst/>
                <a:highlight>
                  <a:srgbClr val="ffffff"/>
                </a:highlight>
              </a:rPr>
              <a:t>142</a:t>
            </a:r>
            <a:r>
              <a:rPr lang="ko-KR" altLang="en-US" b="0" i="0">
                <a:solidFill>
                  <a:srgbClr val="24292f"/>
                </a:solidFill>
                <a:effectLst/>
                <a:highlight>
                  <a:srgbClr val="ffffff"/>
                </a:highlight>
              </a:rPr>
              <a:t>위부터 </a:t>
            </a:r>
            <a:r>
              <a:rPr lang="en-US" altLang="ko-KR" b="0" i="0">
                <a:solidFill>
                  <a:srgbClr val="24292f"/>
                </a:solidFill>
                <a:effectLst/>
                <a:highlight>
                  <a:srgbClr val="ffffff"/>
                </a:highlight>
              </a:rPr>
              <a:t>200</a:t>
            </a:r>
            <a:r>
              <a:rPr lang="ko-KR" altLang="en-US" b="0" i="0">
                <a:solidFill>
                  <a:srgbClr val="24292f"/>
                </a:solidFill>
                <a:effectLst/>
                <a:highlight>
                  <a:srgbClr val="ffffff"/>
                </a:highlight>
              </a:rPr>
              <a:t>위의 문서 중에서 </a:t>
            </a:r>
            <a:r>
              <a:rPr lang="en-US" altLang="ko-KR" b="0" i="0">
                <a:solidFill>
                  <a:srgbClr val="24292f"/>
                </a:solidFill>
                <a:effectLst/>
                <a:highlight>
                  <a:srgbClr val="ffffff"/>
                </a:highlight>
              </a:rPr>
              <a:t>negative_number</a:t>
            </a:r>
            <a:r>
              <a:rPr lang="ko-KR" altLang="en-US" b="0" i="0">
                <a:solidFill>
                  <a:srgbClr val="24292f"/>
                </a:solidFill>
                <a:effectLst/>
                <a:highlight>
                  <a:srgbClr val="ffffff"/>
                </a:highlight>
              </a:rPr>
              <a:t>만큼의 네거티브를 샘플링한다는 의미입니다</a:t>
            </a:r>
            <a:r>
              <a:rPr lang="en-US" altLang="ko-KR" b="0" i="0">
                <a:solidFill>
                  <a:srgbClr val="24292f"/>
                </a:solidFill>
                <a:effectLst/>
                <a:highlight>
                  <a:srgbClr val="ffffff"/>
                </a:highlight>
              </a:rPr>
              <a:t>. </a:t>
            </a:r>
            <a:endParaRPr lang="en-US" altLang="ko-KR" b="0" i="0">
              <a:solidFill>
                <a:srgbClr val="24292f"/>
              </a:solidFill>
              <a:effectLst/>
              <a:highlight>
                <a:srgbClr val="ffffff"/>
              </a:highlight>
            </a:endParaRPr>
          </a:p>
          <a:p>
            <a:pPr marL="0" marR="0" lvl="0" indent="0" algn="l" defTabSz="914400" rtl="0" eaLnBrk="1" latinLnBrk="1" hangingPunct="1">
              <a:lnSpc>
                <a:spcPct val="100000"/>
              </a:lnSpc>
              <a:spcBef>
                <a:spcPts val="0"/>
              </a:spcBef>
              <a:spcAft>
                <a:spcPts val="0"/>
              </a:spcAft>
              <a:buClrTx/>
              <a:buFontTx/>
              <a:buNone/>
              <a:defRPr/>
            </a:pPr>
            <a:r>
              <a:rPr lang="ko-KR" altLang="en-US" b="1" i="0">
                <a:solidFill>
                  <a:srgbClr val="24292f"/>
                </a:solidFill>
                <a:effectLst/>
                <a:highlight>
                  <a:srgbClr val="ffffff"/>
                </a:highlight>
              </a:rPr>
              <a:t>네거티브의 난이도를 낮추기 위해 더 큰 값을 설정할 수 있습니다</a:t>
            </a:r>
            <a:r>
              <a:rPr lang="en-US" altLang="ko-KR" b="1" i="0">
                <a:solidFill>
                  <a:srgbClr val="24292f"/>
                </a:solidFill>
                <a:effectLst/>
                <a:highlight>
                  <a:srgbClr val="ffffff"/>
                </a:highlight>
              </a:rPr>
              <a:t>. </a:t>
            </a:r>
            <a:r>
              <a:rPr lang="ko-KR" altLang="en-US" b="1" i="0">
                <a:solidFill>
                  <a:srgbClr val="24292f"/>
                </a:solidFill>
                <a:effectLst/>
                <a:highlight>
                  <a:srgbClr val="ffffff"/>
                </a:highlight>
              </a:rPr>
              <a:t>예를</a:t>
            </a:r>
            <a:r>
              <a:rPr lang="en-US" altLang="ko-KR" b="1" i="0">
                <a:solidFill>
                  <a:srgbClr val="24292f"/>
                </a:solidFill>
                <a:effectLst/>
                <a:highlight>
                  <a:srgbClr val="ffffff"/>
                </a:highlight>
              </a:rPr>
              <a:t> </a:t>
            </a:r>
            <a:r>
              <a:rPr lang="ko-KR" altLang="en-US" b="1" i="0">
                <a:solidFill>
                  <a:srgbClr val="24292f"/>
                </a:solidFill>
                <a:effectLst/>
                <a:highlight>
                  <a:srgbClr val="ffffff"/>
                </a:highlight>
              </a:rPr>
              <a:t>상위 </a:t>
            </a:r>
            <a:r>
              <a:rPr lang="en-US" altLang="ko-KR" b="1" i="0">
                <a:solidFill>
                  <a:srgbClr val="24292f"/>
                </a:solidFill>
                <a:effectLst/>
                <a:highlight>
                  <a:srgbClr val="ffffff"/>
                </a:highlight>
              </a:rPr>
              <a:t>60-300</a:t>
            </a:r>
            <a:r>
              <a:rPr lang="ko-KR" altLang="en-US" b="1" i="0">
                <a:solidFill>
                  <a:srgbClr val="24292f"/>
                </a:solidFill>
                <a:effectLst/>
                <a:highlight>
                  <a:srgbClr val="ffffff"/>
                </a:highlight>
              </a:rPr>
              <a:t>위 문서에서 네거티브를 샘플링하려면 </a:t>
            </a:r>
            <a:r>
              <a:rPr lang="en-US" altLang="ko-KR" b="1" i="0">
                <a:solidFill>
                  <a:srgbClr val="24292f"/>
                </a:solidFill>
                <a:effectLst/>
                <a:highlight>
                  <a:srgbClr val="ffffff"/>
                </a:highlight>
              </a:rPr>
              <a:t>60-300</a:t>
            </a:r>
            <a:r>
              <a:rPr lang="ko-KR" altLang="en-US" b="1" i="0">
                <a:solidFill>
                  <a:srgbClr val="24292f"/>
                </a:solidFill>
                <a:effectLst/>
                <a:highlight>
                  <a:srgbClr val="ffffff"/>
                </a:highlight>
              </a:rPr>
              <a:t>으로 설정할 수 있습니다</a:t>
            </a:r>
            <a:r>
              <a:rPr lang="en-US" altLang="ko-KR" b="1" i="0">
                <a:solidFill>
                  <a:srgbClr val="24292f"/>
                </a:solidFill>
                <a:effectLst/>
                <a:highlight>
                  <a:srgbClr val="ffffff"/>
                </a:highlight>
              </a:rPr>
              <a:t>.</a:t>
            </a:r>
            <a:endParaRPr lang="en-US" altLang="ko-KR" b="1" i="0">
              <a:solidFill>
                <a:srgbClr val="24292f"/>
              </a:solidFill>
              <a:effectLst/>
              <a:highlight>
                <a:srgbClr val="ffffff"/>
              </a:highlight>
            </a:endParaRPr>
          </a:p>
          <a:p>
            <a:pPr lvl="0">
              <a:defRPr/>
            </a:pPr>
            <a:endParaRPr kumimoji="1" lang="en-US" altLang="ko-KR"/>
          </a:p>
          <a:p>
            <a:pPr lvl="0">
              <a:defRPr/>
            </a:pPr>
            <a:r>
              <a:rPr lang="en-US" altLang="ko-KR"/>
              <a:t>For training, hard negatives are necessary, so we used the hard negative mining method from FlagEmbedding.</a:t>
            </a:r>
            <a:endParaRPr lang="en-US" altLang="ko-KR"/>
          </a:p>
          <a:p>
            <a:pPr lvl="0">
              <a:defRPr/>
            </a:pPr>
            <a:r>
              <a:rPr lang="en-US" altLang="ko-KR"/>
              <a:t>The range_for_sampling parameter defines the range from which negatives will be sampled. </a:t>
            </a:r>
            <a:endParaRPr lang="en-US" altLang="ko-KR"/>
          </a:p>
          <a:p>
            <a:pPr lvl="0">
              <a:defRPr/>
            </a:pPr>
            <a:r>
              <a:rPr lang="en-US" altLang="ko-KR"/>
              <a:t>For example, a range of 15-200 means that negatives are sampled from documents ranked between 15th and 200th, selecting a number of negatives specified by negative_number.</a:t>
            </a:r>
            <a:endParaRPr lang="en-US" altLang="ko-KR"/>
          </a:p>
          <a:p>
            <a:pPr lvl="0">
              <a:defRPr/>
            </a:pPr>
            <a:endParaRPr lang="en-US" altLang="ko-KR"/>
          </a:p>
          <a:p>
            <a:pPr lvl="0">
              <a:defRPr/>
            </a:pPr>
            <a:r>
              <a:rPr lang="en-US" altLang="ko-KR"/>
              <a:t>To lower the difficulty of negatives, you can set a larger range. </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8</a:t>
            </a:fld>
            <a:endParaRPr lang="ko-KR" altLang="en-US"/>
          </a:p>
        </p:txBody>
      </p:sp>
    </p:spTree>
    <p:extLst>
      <p:ext uri="{BB962C8B-B14F-4D97-AF65-F5344CB8AC3E}">
        <p14:creationId xmlns:p14="http://schemas.microsoft.com/office/powerpoint/2010/main" val="3613647972"/>
      </p:ext>
    </p:extLst>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b="0" i="0">
                <a:solidFill>
                  <a:srgbClr val="24292f"/>
                </a:solidFill>
                <a:effectLst/>
                <a:highlight>
                  <a:srgbClr val="ffffff"/>
                </a:highlight>
                <a:latin typeface="Noto Sans KR"/>
              </a:rPr>
              <a:t> </a:t>
            </a:r>
            <a:r>
              <a:rPr lang="ko-KR" altLang="en-US" b="0" i="0">
                <a:solidFill>
                  <a:srgbClr val="24292f"/>
                </a:solidFill>
                <a:effectLst/>
                <a:highlight>
                  <a:srgbClr val="ffffff"/>
                </a:highlight>
                <a:latin typeface="Noto Sans KR"/>
              </a:rPr>
              <a:t>위의 결과는 </a:t>
            </a:r>
            <a:r>
              <a:rPr lang="en-US" altLang="ko-KR" b="0" i="0">
                <a:solidFill>
                  <a:srgbClr val="24292f"/>
                </a:solidFill>
                <a:effectLst/>
                <a:highlight>
                  <a:srgbClr val="ffffff"/>
                </a:highlight>
                <a:latin typeface="Noto Sans KR"/>
              </a:rPr>
              <a:t>negative mining</a:t>
            </a:r>
            <a:r>
              <a:rPr lang="ko-KR" altLang="en-US" b="0" i="0">
                <a:solidFill>
                  <a:srgbClr val="24292f"/>
                </a:solidFill>
                <a:effectLst/>
                <a:highlight>
                  <a:srgbClr val="ffffff"/>
                </a:highlight>
                <a:latin typeface="Noto Sans KR"/>
              </a:rPr>
              <a:t>의 결과입니다</a:t>
            </a:r>
            <a:r>
              <a:rPr lang="en-US" altLang="ko-KR" b="0" i="0">
                <a:solidFill>
                  <a:srgbClr val="24292f"/>
                </a:solidFill>
                <a:effectLst/>
                <a:highlight>
                  <a:srgbClr val="ffffff"/>
                </a:highlight>
                <a:latin typeface="Noto Sans KR"/>
              </a:rPr>
              <a:t>.</a:t>
            </a:r>
            <a:endParaRPr lang="en-US" altLang="ko-KR" b="0" i="0">
              <a:solidFill>
                <a:srgbClr val="24292f"/>
              </a:solidFill>
              <a:effectLst/>
              <a:highlight>
                <a:srgbClr val="ffffff"/>
              </a:highlight>
              <a:latin typeface="Noto Sans KR"/>
            </a:endParaRPr>
          </a:p>
          <a:p>
            <a:pPr lvl="0">
              <a:defRPr/>
            </a:pPr>
            <a:r>
              <a:rPr lang="en-US" altLang="ko-KR" b="0" i="0">
                <a:solidFill>
                  <a:srgbClr val="24292f"/>
                </a:solidFill>
                <a:effectLst/>
                <a:highlight>
                  <a:srgbClr val="ffffff"/>
                </a:highlight>
                <a:latin typeface="Noto Sans KR"/>
              </a:rPr>
              <a:t>"query"</a:t>
            </a:r>
            <a:r>
              <a:rPr lang="ko-KR" altLang="en-US" b="0" i="0">
                <a:solidFill>
                  <a:srgbClr val="24292f"/>
                </a:solidFill>
                <a:effectLst/>
                <a:highlight>
                  <a:srgbClr val="ffffff"/>
                </a:highlight>
                <a:latin typeface="Noto Sans KR"/>
              </a:rPr>
              <a:t>는 검색어</a:t>
            </a:r>
            <a:r>
              <a:rPr lang="en-US" altLang="ko-KR" b="0" i="0">
                <a:solidFill>
                  <a:srgbClr val="24292f"/>
                </a:solidFill>
                <a:effectLst/>
                <a:highlight>
                  <a:srgbClr val="ffffff"/>
                </a:highlight>
                <a:latin typeface="Noto Sans KR"/>
              </a:rPr>
              <a:t>, "pos"</a:t>
            </a:r>
            <a:r>
              <a:rPr lang="ko-KR" altLang="en-US" b="0" i="0">
                <a:solidFill>
                  <a:srgbClr val="24292f"/>
                </a:solidFill>
                <a:effectLst/>
                <a:highlight>
                  <a:srgbClr val="ffffff"/>
                </a:highlight>
                <a:latin typeface="Noto Sans KR"/>
              </a:rPr>
              <a:t>는 해당 검색어와 연관된 문서들이 포함된 리스트</a:t>
            </a:r>
            <a:r>
              <a:rPr lang="en-US" altLang="ko-KR" b="0" i="0">
                <a:solidFill>
                  <a:srgbClr val="24292f"/>
                </a:solidFill>
                <a:effectLst/>
                <a:highlight>
                  <a:srgbClr val="ffffff"/>
                </a:highlight>
                <a:latin typeface="Noto Sans KR"/>
              </a:rPr>
              <a:t>, "neg"</a:t>
            </a:r>
            <a:r>
              <a:rPr lang="ko-KR" altLang="en-US" b="0" i="0">
                <a:solidFill>
                  <a:srgbClr val="24292f"/>
                </a:solidFill>
                <a:effectLst/>
                <a:highlight>
                  <a:srgbClr val="ffffff"/>
                </a:highlight>
                <a:latin typeface="Noto Sans KR"/>
              </a:rPr>
              <a:t>는 해당 검색어와 연관되지 않은 문서들이 포함된 리스트가 됩니다</a:t>
            </a:r>
            <a:r>
              <a:rPr lang="en-US" altLang="ko-KR" b="0" i="0">
                <a:solidFill>
                  <a:srgbClr val="24292f"/>
                </a:solidFill>
                <a:effectLst/>
                <a:highlight>
                  <a:srgbClr val="ffffff"/>
                </a:highlight>
                <a:latin typeface="Noto Sans KR"/>
              </a:rPr>
              <a:t>.</a:t>
            </a:r>
            <a:endParaRPr lang="en-US" altLang="ko-KR" b="0" i="0">
              <a:solidFill>
                <a:srgbClr val="24292f"/>
              </a:solidFill>
              <a:effectLst/>
              <a:highlight>
                <a:srgbClr val="ffffff"/>
              </a:highlight>
              <a:latin typeface="Noto Sans KR"/>
            </a:endParaRPr>
          </a:p>
          <a:p>
            <a:pPr lvl="0">
              <a:defRPr/>
            </a:pPr>
            <a:endParaRPr kumimoji="1" lang="en-US" altLang="ko-KR" b="0" i="0">
              <a:solidFill>
                <a:srgbClr val="24292f"/>
              </a:solidFill>
              <a:effectLst/>
              <a:highlight>
                <a:srgbClr val="ffffff"/>
              </a:highlight>
              <a:latin typeface="Noto Sans KR"/>
            </a:endParaRPr>
          </a:p>
          <a:p>
            <a:pPr lvl="0">
              <a:defRPr/>
            </a:pPr>
            <a:r>
              <a:rPr lang="en-US" altLang="ko-KR"/>
              <a:t>The above results are the outcome of negative mining.</a:t>
            </a:r>
            <a:endParaRPr lang="en-US" altLang="ko-KR"/>
          </a:p>
          <a:p>
            <a:pPr lvl="0">
              <a:defRPr/>
            </a:pPr>
            <a:r>
              <a:rPr lang="en-US" altLang="ko-KR"/>
              <a:t>The "query" represents the search keyword, "pos" is a list of documents associated with the keyword, and "neg" is a list of documents unrelated to the keyword.</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9</a:t>
            </a:fld>
            <a:endParaRPr lang="ko-KR" altLang="en-US"/>
          </a:p>
        </p:txBody>
      </p:sp>
    </p:spTree>
    <p:extLst>
      <p:ext uri="{BB962C8B-B14F-4D97-AF65-F5344CB8AC3E}">
        <p14:creationId xmlns:p14="http://schemas.microsoft.com/office/powerpoint/2010/main" val="2408745669"/>
      </p:ext>
    </p:extLst>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en-US" altLang="ko-KR" b="0" i="0" u="none" strike="noStrike">
                <a:solidFill>
                  <a:srgbClr val="1f2328"/>
                </a:solidFill>
                <a:effectLst/>
                <a:highlight>
                  <a:srgbClr val="ffffff"/>
                </a:highlight>
              </a:rPr>
              <a:t> </a:t>
            </a:r>
            <a:r>
              <a:rPr lang="ko-KR" altLang="en-US" b="0" i="0" u="none" strike="noStrike">
                <a:solidFill>
                  <a:srgbClr val="1f2328"/>
                </a:solidFill>
                <a:effectLst/>
                <a:highlight>
                  <a:srgbClr val="ffffff"/>
                </a:highlight>
              </a:rPr>
              <a:t>문장 임베딩을 생성하기 위해 </a:t>
            </a:r>
            <a:r>
              <a:rPr lang="en-US" altLang="ko-KR" b="0" i="0" u="none" strike="noStrike">
                <a:solidFill>
                  <a:srgbClr val="1f2328"/>
                </a:solidFill>
                <a:effectLst/>
                <a:highlight>
                  <a:srgbClr val="ffffff"/>
                </a:highlight>
              </a:rPr>
              <a:t>BERT</a:t>
            </a:r>
            <a:r>
              <a:rPr lang="ko-KR" altLang="en-US" b="0" i="0" u="none" strike="noStrike">
                <a:solidFill>
                  <a:srgbClr val="1f2328"/>
                </a:solidFill>
                <a:effectLst/>
                <a:highlight>
                  <a:srgbClr val="ffffff"/>
                </a:highlight>
              </a:rPr>
              <a:t>의 향상되 버전인 </a:t>
            </a:r>
            <a:r>
              <a:rPr lang="en-US" altLang="ko-KR" b="0" i="0" u="none" strike="noStrike">
                <a:solidFill>
                  <a:srgbClr val="1f2328"/>
                </a:solidFill>
                <a:effectLst/>
                <a:highlight>
                  <a:srgbClr val="ffffff"/>
                </a:highlight>
              </a:rPr>
              <a:t>SBERT</a:t>
            </a:r>
            <a:r>
              <a:rPr lang="ko-KR" altLang="en-US" b="0" i="0" u="none" strike="noStrike">
                <a:solidFill>
                  <a:srgbClr val="1f2328"/>
                </a:solidFill>
                <a:effectLst/>
                <a:highlight>
                  <a:srgbClr val="ffffff"/>
                </a:highlight>
              </a:rPr>
              <a:t>를 사용하였다</a:t>
            </a:r>
            <a:r>
              <a:rPr lang="en-US" altLang="ko-KR" b="0" i="0" u="none" strike="noStrike">
                <a:solidFill>
                  <a:srgbClr val="1f2328"/>
                </a:solidFill>
                <a:effectLst/>
                <a:highlight>
                  <a:srgbClr val="ffffff"/>
                </a:highlight>
              </a:rPr>
              <a:t>.</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The original BERT model is a bidirectional model based on a deep stack of Transformer encoders.</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However, BERT requires both sentences to pass through a single Transformer together.</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 Since BERT classifies the relationship between two sentences by processing them simultaneously,</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it is too time-consuming.so, we used SBERT, which computes embeddings for each sentence separately.</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9</a:t>
            </a:fld>
            <a:endParaRPr lang="ko-KR" altLang="en-US"/>
          </a:p>
        </p:txBody>
      </p:sp>
    </p:spTree>
    <p:extLst>
      <p:ext uri="{BB962C8B-B14F-4D97-AF65-F5344CB8AC3E}">
        <p14:creationId xmlns:p14="http://schemas.microsoft.com/office/powerpoint/2010/main" val="2865016970"/>
      </p:ext>
    </p:extLst>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rate of graduate school admissions to the Department of Computer Science and Engineering at Sungkyunkwan University has increased significantly over the past 10 years. In this situation, we wanted to plan a service that would allow students to find information about graduate school labs more easily.</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2</a:t>
            </a:fld>
            <a:endParaRPr lang="ko-KR" altLang="en-US"/>
          </a:p>
        </p:txBody>
      </p:sp>
    </p:spTree>
    <p:extLst>
      <p:ext uri="{BB962C8B-B14F-4D97-AF65-F5344CB8AC3E}">
        <p14:creationId xmlns:p14="http://schemas.microsoft.com/office/powerpoint/2010/main" val="1200651819"/>
      </p:ext>
    </p:extLst>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모델에 있어서는 사이즈 문제가 있었다</a:t>
            </a:r>
            <a:r>
              <a:rPr kumimoji="1" lang="en-US" altLang="ko-KR"/>
              <a:t>. </a:t>
            </a:r>
            <a:r>
              <a:rPr kumimoji="1" lang="ko-KR" altLang="en-US"/>
              <a:t>기존 모델이 너무 커서 </a:t>
            </a:r>
            <a:r>
              <a:rPr kumimoji="1" lang="en-US" altLang="ko-KR"/>
              <a:t>Out of memory </a:t>
            </a:r>
            <a:r>
              <a:rPr kumimoji="1" lang="ko-KR" altLang="en-US"/>
              <a:t>문제가 발생하였다</a:t>
            </a:r>
            <a:r>
              <a:rPr kumimoji="1" lang="en-US" altLang="ko-KR"/>
              <a:t>.</a:t>
            </a:r>
            <a:endParaRPr kumimoji="1" lang="en-US" altLang="ko-KR"/>
          </a:p>
          <a:p>
            <a:pPr lvl="0">
              <a:defRPr/>
            </a:pPr>
            <a:r>
              <a:rPr kumimoji="1" lang="ko-KR" altLang="en-US"/>
              <a:t>우리는 </a:t>
            </a:r>
            <a:r>
              <a:rPr kumimoji="1" lang="en-US" altLang="ko-KR"/>
              <a:t>multi-lingual</a:t>
            </a:r>
            <a:r>
              <a:rPr kumimoji="1" lang="ko-KR" altLang="en-US"/>
              <a:t>도 아니고 영어 데이터만 다루기 때문에 가장 작은 </a:t>
            </a:r>
            <a:r>
              <a:rPr kumimoji="1" lang="en-US" altLang="ko-KR"/>
              <a:t>SBERT </a:t>
            </a:r>
            <a:r>
              <a:rPr kumimoji="1" lang="ko-KR" altLang="en-US"/>
              <a:t>모델인 </a:t>
            </a:r>
            <a:r>
              <a:rPr kumimoji="1" lang="en-US" altLang="ko-KR"/>
              <a:t>BAAI</a:t>
            </a:r>
            <a:r>
              <a:rPr kumimoji="1" lang="ko-KR" altLang="en-US"/>
              <a:t>의 </a:t>
            </a:r>
            <a:r>
              <a:rPr kumimoji="1" lang="en-US" altLang="ko-KR"/>
              <a:t>bge-small-en-v1.5</a:t>
            </a:r>
            <a:r>
              <a:rPr kumimoji="1" lang="ko-KR" altLang="en-US"/>
              <a:t>의 가장 최신 버전을 파인튜닝 하였다</a:t>
            </a:r>
            <a:r>
              <a:rPr kumimoji="1" lang="en-US" altLang="ko-KR"/>
              <a:t>.</a:t>
            </a:r>
            <a:endParaRPr kumimoji="1" lang="en-US" altLang="ko-KR"/>
          </a:p>
          <a:p>
            <a:pPr lvl="0">
              <a:defRPr/>
            </a:pPr>
            <a:endParaRPr kumimoji="1" lang="en-US" altLang="ko-KR"/>
          </a:p>
          <a:p>
            <a:pPr lvl="0">
              <a:defRPr/>
            </a:pPr>
            <a:r>
              <a:rPr lang="en-US" altLang="ko-KR"/>
              <a:t>For the model we have size problem. The original model first we decided to use was too large, causing out-of-memory issues.</a:t>
            </a:r>
            <a:endParaRPr lang="en-US" altLang="ko-KR"/>
          </a:p>
          <a:p>
            <a:pPr lvl="0">
              <a:defRPr/>
            </a:pPr>
            <a:r>
              <a:rPr lang="en-US" altLang="ko-KR"/>
              <a:t>Since we are not dealing with multi-lingual data and only working with English data, we fine-tuned the smallest SBERT model, the latest version of BAAI's bge-small-en-v1.5.</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289610841"/>
      </p:ext>
    </p:extLst>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kumimoji="1" lang="en-US" altLang="ko-KR"/>
              <a:t>Additionally, this model is trained to perform hybrid retrieval by integrating three functionalities: dense retrieval (</a:t>
            </a:r>
            <a:r>
              <a:rPr lang="ko-KR" altLang="en-US"/>
              <a:t>문맥 정보와 의미를 잘 캡처</a:t>
            </a:r>
            <a:r>
              <a:rPr kumimoji="1" lang="en-US" altLang="ko-KR"/>
              <a:t>), lexical retrieval(</a:t>
            </a:r>
            <a:r>
              <a:rPr lang="ko-KR" altLang="en-US"/>
              <a:t>구체적인 단어 매칭이나 어휘 수준의 정보</a:t>
            </a:r>
            <a:r>
              <a:rPr kumimoji="1" lang="en-US" altLang="ko-KR"/>
              <a:t>), and multi-vector retrieval(d</a:t>
            </a:r>
            <a:r>
              <a:rPr lang="en-US" altLang="ko-KR"/>
              <a:t>ense </a:t>
            </a:r>
            <a:r>
              <a:rPr lang="ko-KR" altLang="en-US"/>
              <a:t>표현이 놓칠 수 있는 디테일한 정보</a:t>
            </a:r>
            <a:r>
              <a:rPr kumimoji="1" lang="en-US" altLang="ko-KR"/>
              <a:t>).</a:t>
            </a:r>
            <a:endParaRPr kumimoji="1" lang="en-US" altLang="ko-KR"/>
          </a:p>
          <a:p>
            <a:pPr lvl="0">
              <a:defRPr/>
            </a:pPr>
            <a:r>
              <a:rPr kumimoji="1" lang="en-US" altLang="ko-KR"/>
              <a:t>In this process, the prediction scores are summed as follows:</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191643351"/>
      </p:ext>
    </p:extLst>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ko-KR">
                <a:effectLst/>
              </a:rPr>
              <a:t>모델의 논문에 따르면 </a:t>
            </a:r>
            <a:r>
              <a:rPr lang="en-US" altLang="ko-KR">
                <a:effectLst/>
              </a:rPr>
              <a:t>Self- knowledge distillation</a:t>
            </a:r>
            <a:r>
              <a:rPr lang="ko-KR" altLang="ko-KR">
                <a:effectLst/>
              </a:rPr>
              <a:t>기법을 사용하여</a:t>
            </a:r>
            <a:r>
              <a:rPr lang="en-US" altLang="ko-KR">
                <a:effectLst/>
              </a:rPr>
              <a:t> positive samples</a:t>
            </a:r>
            <a:r>
              <a:rPr lang="ko-KR" altLang="ko-KR">
                <a:effectLst/>
              </a:rPr>
              <a:t>과 </a:t>
            </a:r>
            <a:r>
              <a:rPr lang="en-US" altLang="ko-KR">
                <a:effectLst/>
              </a:rPr>
              <a:t>negative samples </a:t>
            </a:r>
            <a:r>
              <a:rPr lang="ko-KR" altLang="ko-KR">
                <a:effectLst/>
              </a:rPr>
              <a:t>구분할 수 있도록 </a:t>
            </a:r>
            <a:r>
              <a:rPr lang="en-US" altLang="ko-KR">
                <a:effectLst/>
              </a:rPr>
              <a:t>infoNCE loss</a:t>
            </a:r>
            <a:r>
              <a:rPr lang="ko-KR" altLang="ko-KR">
                <a:effectLst/>
              </a:rPr>
              <a:t>로 학습된다 </a:t>
            </a:r>
            <a:endParaRPr lang="ko-KR" altLang="ko-KR">
              <a:effectLst/>
            </a:endParaRPr>
          </a:p>
          <a:p>
            <a:pPr marL="0" marR="0" lvl="0" indent="0" algn="l" defTabSz="914400" rtl="0" eaLnBrk="1" latinLnBrk="1" hangingPunct="1">
              <a:lnSpc>
                <a:spcPct val="100000"/>
              </a:lnSpc>
              <a:spcBef>
                <a:spcPts val="0"/>
              </a:spcBef>
              <a:spcAft>
                <a:spcPts val="0"/>
              </a:spcAft>
              <a:buClrTx/>
              <a:buFontTx/>
              <a:buNone/>
              <a:defRPr/>
            </a:pPr>
            <a:r>
              <a:rPr lang="en-US" altLang="ko-KR">
                <a:effectLst/>
                <a:latin typeface="굴림"/>
                <a:ea typeface="굴림"/>
                <a:cs typeface="굴림"/>
              </a:rPr>
              <a:t>According to the model's paper, it uses a self-knowledge distillation technique to distinguish between positive and negative samples. The model is trained using InfoNCE loss, represented by the following formula.</a:t>
            </a:r>
            <a:endParaRPr lang="en-US" altLang="ko-KR">
              <a:effectLst/>
              <a:latin typeface="굴림"/>
              <a:ea typeface="굴림"/>
              <a:cs typeface="굴림"/>
            </a:endParaRP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14</a:t>
            </a:fld>
            <a:endParaRPr lang="ko-KR" altLang="en-US"/>
          </a:p>
        </p:txBody>
      </p:sp>
    </p:spTree>
    <p:extLst>
      <p:ext uri="{BB962C8B-B14F-4D97-AF65-F5344CB8AC3E}">
        <p14:creationId xmlns:p14="http://schemas.microsoft.com/office/powerpoint/2010/main" val="2138259496"/>
      </p:ext>
    </p:extLst>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fintune</a:t>
            </a:r>
            <a:r>
              <a:rPr kumimoji="1" lang="ko-KR" altLang="en-US"/>
              <a:t>할 때 배치 사이즈는 </a:t>
            </a:r>
            <a:r>
              <a:rPr kumimoji="1" lang="en-US" altLang="ko-KR"/>
              <a:t>32</a:t>
            </a:r>
            <a:r>
              <a:rPr kumimoji="1" lang="ko-KR" altLang="en-US"/>
              <a:t>로 두고 </a:t>
            </a:r>
            <a:r>
              <a:rPr kumimoji="1" lang="en-US" altLang="ko-KR"/>
              <a:t>epoch</a:t>
            </a:r>
            <a:r>
              <a:rPr kumimoji="1" lang="ko-KR" altLang="en-US"/>
              <a:t>를 </a:t>
            </a:r>
            <a:r>
              <a:rPr kumimoji="1" lang="en-US" altLang="ko-KR"/>
              <a:t>14</a:t>
            </a:r>
            <a:r>
              <a:rPr kumimoji="1" lang="ko-KR" altLang="en-US"/>
              <a:t>로 두었다</a:t>
            </a:r>
            <a:r>
              <a:rPr kumimoji="1" lang="en-US" altLang="ko-KR"/>
              <a:t>. </a:t>
            </a:r>
            <a:r>
              <a:rPr kumimoji="1" lang="ko-KR" altLang="en-US"/>
              <a:t>그 이상 했을 경우에는 </a:t>
            </a:r>
            <a:r>
              <a:rPr kumimoji="1" lang="en-US" altLang="ko-KR"/>
              <a:t>training</a:t>
            </a:r>
            <a:r>
              <a:rPr kumimoji="1" lang="ko-KR" altLang="en-US"/>
              <a:t> </a:t>
            </a:r>
            <a:r>
              <a:rPr kumimoji="1" lang="en-US" altLang="ko-KR"/>
              <a:t>loss</a:t>
            </a:r>
            <a:r>
              <a:rPr kumimoji="1" lang="ko-KR" altLang="en-US"/>
              <a:t>가 더이상 낮아지지</a:t>
            </a:r>
            <a:r>
              <a:rPr kumimoji="1" lang="en-US" altLang="ko-KR"/>
              <a:t> </a:t>
            </a:r>
            <a:r>
              <a:rPr kumimoji="1" lang="ko-KR" altLang="en-US"/>
              <a:t>않았고 오버피팅이 우려되었다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During fine-tuning, the batch size was 32, and the number of epochs was set to 14. Beyond this point, the training loss did not decrease further, and there were concerns about overfitting.</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15</a:t>
            </a:fld>
            <a:endParaRPr lang="ko-KR" altLang="en-US"/>
          </a:p>
        </p:txBody>
      </p:sp>
    </p:spTree>
    <p:extLst>
      <p:ext uri="{BB962C8B-B14F-4D97-AF65-F5344CB8AC3E}">
        <p14:creationId xmlns:p14="http://schemas.microsoft.com/office/powerpoint/2010/main" val="963927350"/>
      </p:ext>
    </p:extLst>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 The input is crawled data file containing professor name, abstracts and the keywords and the output would be the embedding of professor or keywords which are used to rank and find the</a:t>
            </a:r>
            <a:endParaRPr kumimoji="1" lang="en-US" altLang="ko-KR"/>
          </a:p>
          <a:p>
            <a:pPr lvl="0">
              <a:defRPr/>
            </a:pPr>
            <a:r>
              <a:rPr kumimoji="1" lang="en-US" altLang="ko-KR"/>
              <a:t>professor.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16</a:t>
            </a:fld>
            <a:endParaRPr lang="ko-KR" altLang="en-US"/>
          </a:p>
        </p:txBody>
      </p:sp>
    </p:spTree>
    <p:extLst>
      <p:ext uri="{BB962C8B-B14F-4D97-AF65-F5344CB8AC3E}">
        <p14:creationId xmlns:p14="http://schemas.microsoft.com/office/powerpoint/2010/main" val="2551272339"/>
      </p:ext>
    </p:extLst>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We used mAP (Mean Average Precision),which takes</a:t>
            </a:r>
            <a:endParaRPr kumimoji="1" lang="en-US" altLang="ko-KR"/>
          </a:p>
          <a:p>
            <a:pPr lvl="0">
              <a:defRPr/>
            </a:pPr>
            <a:r>
              <a:rPr kumimoji="1" lang="en-US" altLang="ko-KR"/>
              <a:t>the order of recommendations into account to quantitatively evaluate our model.</a:t>
            </a:r>
            <a:endParaRPr kumimoji="1" lang="en-US" altLang="ko-KR"/>
          </a:p>
          <a:p>
            <a:pPr lvl="0">
              <a:defRPr/>
            </a:pPr>
            <a:r>
              <a:rPr kumimoji="1" lang="en-US" altLang="ko-KR"/>
              <a:t>The formula for mAP is as follows:</a:t>
            </a:r>
            <a:endParaRPr kumimoji="1" lang="en-US" altLang="ko-KR"/>
          </a:p>
          <a:p>
            <a:pPr lvl="0">
              <a:defRPr/>
            </a:pPr>
            <a:endParaRPr kumimoji="1" lang="en-US" altLang="ko-KR"/>
          </a:p>
          <a:p>
            <a:pPr lvl="0">
              <a:defRPr/>
            </a:pPr>
            <a:r>
              <a:rPr kumimoji="1" lang="en-US" altLang="ko-KR"/>
              <a:t>as you can see our shows high score</a:t>
            </a:r>
            <a:endParaRPr kumimoji="1" lang="en-US" altLang="ko-KR"/>
          </a:p>
          <a:p>
            <a:pPr lvl="0">
              <a:defRPr/>
            </a:pPr>
            <a:r>
              <a:rPr kumimoji="1" lang="en-US" altLang="ko-KR"/>
              <a:t>---</a:t>
            </a:r>
            <a:endParaRPr kumimoji="1" lang="en-US" altLang="ko-KR"/>
          </a:p>
          <a:p>
            <a:pPr lvl="0">
              <a:defRPr/>
            </a:pPr>
            <a:r>
              <a:rPr kumimoji="1" lang="en-US" altLang="ko-KR"/>
              <a:t>Where U represents the number of users, and the AP value is calculated for</a:t>
            </a:r>
            <a:endParaRPr kumimoji="1" lang="en-US" altLang="ko-KR"/>
          </a:p>
          <a:p>
            <a:pPr lvl="0">
              <a:defRPr/>
            </a:pPr>
            <a:r>
              <a:rPr kumimoji="1" lang="en-US" altLang="ko-KR"/>
              <a:t>each user. The mean Average Precision (mAP) is obtained by dividing the sum</a:t>
            </a:r>
            <a:endParaRPr kumimoji="1" lang="en-US" altLang="ko-KR"/>
          </a:p>
          <a:p>
            <a:pPr lvl="0">
              <a:defRPr/>
            </a:pPr>
            <a:r>
              <a:rPr kumimoji="1" lang="en-US" altLang="ko-KR"/>
              <a:t>of AP values by the number of users, providing the average precision across all</a:t>
            </a:r>
            <a:endParaRPr kumimoji="1" lang="en-US" altLang="ko-KR"/>
          </a:p>
          <a:p>
            <a:pPr lvl="0">
              <a:defRPr/>
            </a:pPr>
            <a:r>
              <a:rPr kumimoji="1" lang="en-US" altLang="ko-KR"/>
              <a:t>users. Below is a comparison with the baseline model:</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17</a:t>
            </a:fld>
            <a:endParaRPr lang="ko-KR" altLang="en-US"/>
          </a:p>
        </p:txBody>
      </p:sp>
    </p:spTree>
    <p:extLst>
      <p:ext uri="{BB962C8B-B14F-4D97-AF65-F5344CB8AC3E}">
        <p14:creationId xmlns:p14="http://schemas.microsoft.com/office/powerpoint/2010/main" val="4057165113"/>
      </p:ext>
    </p:extLst>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다음은 정성적 실험 내용이다</a:t>
            </a:r>
            <a:r>
              <a:rPr kumimoji="1" lang="en-US" altLang="ko-KR"/>
              <a:t>. </a:t>
            </a:r>
            <a:r>
              <a:rPr kumimoji="1" lang="ko-KR" altLang="en-US"/>
              <a:t>구형준 교수님이 검색 결과로 나올 수 있도록 </a:t>
            </a:r>
            <a:r>
              <a:rPr kumimoji="1" lang="en-US" altLang="ko-KR"/>
              <a:t>keywords</a:t>
            </a:r>
            <a:r>
              <a:rPr kumimoji="1" lang="ko-KR" altLang="en-US"/>
              <a:t>를 구성한 후에 해당 키워드로부터 구형준 교수님을 검색할 수 있는지 확인해 보았다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following describes the qualitative experiment. Keywords were constructed to ensure that Professor Hyungjoon Koo could appear in the search results, and it was verified whether the model can find Professor Hyungjoon in real.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18</a:t>
            </a:fld>
            <a:endParaRPr lang="ko-KR" altLang="en-US"/>
          </a:p>
        </p:txBody>
      </p:sp>
    </p:spTree>
    <p:extLst>
      <p:ext uri="{BB962C8B-B14F-4D97-AF65-F5344CB8AC3E}">
        <p14:creationId xmlns:p14="http://schemas.microsoft.com/office/powerpoint/2010/main" val="1287138140"/>
      </p:ext>
    </p:extLst>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좌측에 있는 결과가 파인튜닝 전이고 우측에 있는 표가 파인튜닝 후이다</a:t>
            </a:r>
            <a:r>
              <a:rPr kumimoji="1" lang="en-US" altLang="ko-KR"/>
              <a:t>. </a:t>
            </a:r>
            <a:r>
              <a:rPr kumimoji="1" lang="ko-KR" altLang="en-US"/>
              <a:t>더 높은 확률로 구형준 교수님을 검색하고 있었고 다른 교수님들과의 차이를 좀더 늘릴 수 있었다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left are before fine-tuning, while right shows the results after fine-tuning. The fine-tuned model was able to identify Professor Koo Hyung-Jun with a higher probability, and the distinction from other professors became more greater.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918086935"/>
      </p:ext>
    </p:extLst>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기존 모델과 파인 튜닝 된 모델이 낸 결과를 비교해 보았다</a:t>
            </a:r>
            <a:r>
              <a:rPr kumimoji="1" lang="en-US" altLang="ko-KR"/>
              <a:t>.</a:t>
            </a:r>
            <a:r>
              <a:rPr kumimoji="1" lang="ko-KR" altLang="en-US"/>
              <a:t> </a:t>
            </a:r>
            <a:r>
              <a:rPr kumimoji="1" lang="en-US" altLang="ko-KR"/>
              <a:t>negative pair</a:t>
            </a:r>
            <a:r>
              <a:rPr kumimoji="1" lang="ko-KR" altLang="en-US"/>
              <a:t>와 </a:t>
            </a:r>
            <a:r>
              <a:rPr kumimoji="1" lang="en-US" altLang="ko-KR"/>
              <a:t>positive pair</a:t>
            </a:r>
            <a:r>
              <a:rPr kumimoji="1" lang="ko-KR" altLang="en-US"/>
              <a:t>간의 차가 파인튜닝 된 모델에서 더 높게 나타남을 확인할 수 있었다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We compared the results of the original model with the fine-tuned model. It was observed that the difference between negative pairs and positive pairs was greater in the fine-tuned model.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21</a:t>
            </a:fld>
            <a:endParaRPr lang="ko-KR" altLang="en-US"/>
          </a:p>
        </p:txBody>
      </p:sp>
    </p:spTree>
    <p:extLst>
      <p:ext uri="{BB962C8B-B14F-4D97-AF65-F5344CB8AC3E}">
        <p14:creationId xmlns:p14="http://schemas.microsoft.com/office/powerpoint/2010/main" val="1240523789"/>
      </p:ext>
    </p:extLst>
  </p:cSld>
  <p:clrMapOvr>
    <a:masterClrMapping/>
  </p:clrMapOvr>
</p:notes>
</file>

<file path=ppt/notesSlides/notesSlide2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en-US" altLang="ko-KR" b="1"/>
              <a:t>Summary of Limitations:</a:t>
            </a:r>
            <a:endParaRPr lang="en-US" altLang="ko-KR" b="1"/>
          </a:p>
          <a:p>
            <a:pPr lvl="0">
              <a:defRPr/>
            </a:pPr>
            <a:r>
              <a:rPr lang="en-US" altLang="ko-KR" b="1"/>
              <a:t>we have some limitations</a:t>
            </a:r>
            <a:endParaRPr lang="en-US" altLang="ko-KR" b="1"/>
          </a:p>
          <a:p>
            <a:pPr lvl="0">
              <a:buFont typeface="mn-ea"/>
              <a:buAutoNum type="arabicPeriod"/>
              <a:defRPr/>
            </a:pPr>
            <a:r>
              <a:rPr lang="en-US" altLang="ko-KR" b="1"/>
              <a:t>Focus on the Department of Computer Science and Engineering at SKKU</a:t>
            </a:r>
            <a:r>
              <a:rPr lang="en-US" altLang="ko-KR"/>
              <a:t>:</a:t>
            </a:r>
            <a:br>
              <a:rPr lang="en-US" altLang="ko-KR"/>
            </a:br>
            <a:r>
              <a:rPr lang="en-US" altLang="ko-KR"/>
              <a:t>The project was constrained to targeting only the Department of CSE at Sungkyunkwan University (SKKU). Many students, may seek information from broader fields, but the service could not accommodate this due to practical limitations.</a:t>
            </a:r>
            <a:endParaRPr lang="en-US" altLang="ko-KR"/>
          </a:p>
          <a:p>
            <a:pPr lvl="0">
              <a:buFont typeface="mn-ea"/>
              <a:buAutoNum type="arabicPeriod"/>
              <a:defRPr/>
            </a:pPr>
            <a:r>
              <a:rPr lang="en-US" altLang="ko-KR" b="1"/>
              <a:t>Lack of Real-World Evaluation (User Testing)</a:t>
            </a:r>
            <a:r>
              <a:rPr lang="en-US" altLang="ko-KR"/>
              <a:t>:</a:t>
            </a:r>
            <a:br>
              <a:rPr lang="en-US" altLang="ko-KR"/>
            </a:br>
            <a:r>
              <a:rPr lang="en-US" altLang="ko-KR"/>
              <a:t>Second, the project lacked comprehensive user testing, leaving uncertainty about user satisfaction.</a:t>
            </a:r>
            <a:endParaRPr lang="en-US" altLang="ko-KR"/>
          </a:p>
          <a:p>
            <a:pPr lvl="0">
              <a:buFont typeface="mn-ea"/>
              <a:buAutoNum type="arabicPeriod"/>
              <a:defRPr/>
            </a:pPr>
            <a:r>
              <a:rPr lang="en-US" altLang="ko-KR" b="1"/>
              <a:t>Lack of User-Friendly Features</a:t>
            </a:r>
            <a:r>
              <a:rPr lang="en-US" altLang="ko-KR"/>
              <a:t>:</a:t>
            </a:r>
            <a:br>
              <a:rPr lang="en-US" altLang="ko-KR"/>
            </a:br>
            <a:r>
              <a:rPr lang="en-US" altLang="ko-KR"/>
              <a:t>The service was limited to keyword-based research lab searches and recommendations. It did not offer additional features that would enhance user convenience.</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19</a:t>
            </a:fld>
            <a:endParaRPr lang="ko-KR" altLang="en-US"/>
          </a:p>
        </p:txBody>
      </p:sp>
    </p:spTree>
    <p:extLst>
      <p:ext uri="{BB962C8B-B14F-4D97-AF65-F5344CB8AC3E}">
        <p14:creationId xmlns:p14="http://schemas.microsoft.com/office/powerpoint/2010/main" val="856135515"/>
      </p:ext>
    </p:extLst>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marL="914400" lvl="1" indent="-374650" algn="just" rtl="0">
              <a:spcBef>
                <a:spcPts val="1200"/>
              </a:spcBef>
              <a:spcAft>
                <a:spcPts val="0"/>
              </a:spcAft>
              <a:buClr>
                <a:schemeClr val="accent3"/>
              </a:buClr>
              <a:buSzPct val="25000"/>
              <a:buFont typeface="Poppins"/>
              <a:buChar char="○"/>
              <a:defRPr/>
            </a:pPr>
            <a:r>
              <a:rPr lang="en-US" altLang="ko-KR"/>
              <a:t>Existing lab services include PhD.Kim.net and RateMyProfessors.com. These services pr</a:t>
            </a:r>
            <a:r>
              <a:rPr lang="en-US" altLang="ko-KR"/>
              <a:t>ovided information based on </a:t>
            </a:r>
            <a:r>
              <a:rPr lang="en-US" altLang="ko-KR">
                <a:solidFill>
                  <a:schemeClr val="accent3"/>
                </a:solidFill>
                <a:cs typeface="Poppins"/>
                <a:sym typeface="Poppins"/>
              </a:rPr>
              <a:t>subjective review</a:t>
            </a:r>
            <a:r>
              <a:rPr lang="en-US" altLang="ko-KR"/>
              <a:t>. They also provided information about lab life, such as reputation and lab atmosphere, rather than information related to research</a:t>
            </a:r>
            <a:r>
              <a:rPr lang="en-US" altLang="ko-KR"/>
              <a:t>, such as research fields.</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3</a:t>
            </a:fld>
            <a:endParaRPr lang="ko-KR" altLang="en-US"/>
          </a:p>
        </p:txBody>
      </p:sp>
    </p:spTree>
    <p:extLst>
      <p:ext uri="{BB962C8B-B14F-4D97-AF65-F5344CB8AC3E}">
        <p14:creationId xmlns:p14="http://schemas.microsoft.com/office/powerpoint/2010/main" val="2397919627"/>
      </p:ext>
    </p:extLst>
  </p:cSld>
  <p:clrMapOvr>
    <a:masterClrMapping/>
  </p:clrMapOvr>
</p:notes>
</file>

<file path=ppt/notesSlides/notesSlide3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marL="228600" lvl="0" indent="-228600">
              <a:buAutoNum type="arabicParenBoth"/>
              <a:defRPr/>
            </a:pPr>
            <a:r>
              <a:rPr lang="en-US" altLang="ko-KR"/>
              <a:t>Our team identified the difficulty students face in finding labs aligned with their research interests when entering graduate school</a:t>
            </a:r>
            <a:br>
              <a:rPr lang="en-US" altLang="ko-KR"/>
            </a:br>
            <a:r>
              <a:rPr lang="en-US" altLang="ko-KR"/>
              <a:t>and developed the </a:t>
            </a:r>
            <a:r>
              <a:rPr lang="en-US" altLang="ko-KR" b="1"/>
              <a:t>FindMyLab</a:t>
            </a:r>
            <a:r>
              <a:rPr lang="en-US" altLang="ko-KR"/>
              <a:t> service to address this issue. </a:t>
            </a:r>
            <a:br>
              <a:rPr lang="en-US" altLang="ko-KR"/>
            </a:br>
            <a:r>
              <a:rPr lang="en-US" altLang="ko-KR"/>
              <a:t>The service focuses on helping students find labs that match their interests, rather than forcing them to adjust to existing lab research fields, thereby improving accessibility to graduate school opportunities.</a:t>
            </a:r>
            <a:br>
              <a:rPr lang="en-US" altLang="ko-KR"/>
            </a:br>
            <a:endParaRPr lang="en-US" altLang="ko-KR"/>
          </a:p>
          <a:p>
            <a:pPr lvl="0">
              <a:defRPr/>
            </a:pPr>
            <a:r>
              <a:rPr kumimoji="1" lang="en-US" altLang="ko-KR"/>
              <a:t>(2) </a:t>
            </a:r>
            <a:r>
              <a:rPr lang="en-US" altLang="ko-KR"/>
              <a:t>Additionally, the service can be expanded to other departments and universities, helping students explore various fields and pursue graduate studies across a broader range of disciplines.</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153342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851068225"/>
      </p:ext>
    </p:extLst>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That is why we wanted to provide information that existing services do not provide. We set the concept as providing research-related information based on objective data. Considering user convenience, we decided to plan a keyword search-based lab recommendation service.</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4</a:t>
            </a:fld>
            <a:endParaRPr lang="ko-KR" altLang="en-US"/>
          </a:p>
        </p:txBody>
      </p:sp>
    </p:spTree>
    <p:extLst>
      <p:ext uri="{BB962C8B-B14F-4D97-AF65-F5344CB8AC3E}">
        <p14:creationId xmlns:p14="http://schemas.microsoft.com/office/powerpoint/2010/main" val="3913072869"/>
      </p:ext>
    </p:extLst>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progress of the project throughout the semester was as follows.</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5</a:t>
            </a:fld>
            <a:endParaRPr lang="ko-KR" altLang="en-US"/>
          </a:p>
        </p:txBody>
      </p:sp>
    </p:spTree>
    <p:extLst>
      <p:ext uri="{BB962C8B-B14F-4D97-AF65-F5344CB8AC3E}">
        <p14:creationId xmlns:p14="http://schemas.microsoft.com/office/powerpoint/2010/main" val="2459585381"/>
      </p:ext>
    </p:extLst>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en-US" altLang="ko-KR"/>
              <a:t>The roles of each team member are as follows. Jang Min-seok and Kim Hyun-jin are focusing on design and frontend, Song Min-seok is handling the backend, and Jo Jae-hee is leading the AI modeling.</a:t>
            </a:r>
            <a:endParaRPr lang="ko-KR" altLang="en-US"/>
          </a:p>
        </p:txBody>
      </p:sp>
      <p:sp>
        <p:nvSpPr>
          <p:cNvPr id="4" name="슬라이드 번호 개체 틀 3"/>
          <p:cNvSpPr>
            <a:spLocks noGrp="1"/>
          </p:cNvSpPr>
          <p:nvPr>
            <p:ph type="sldNum" sz="quarter" idx="5"/>
          </p:nvPr>
        </p:nvSpPr>
        <p:spPr/>
        <p:txBody>
          <a:bodyPr/>
          <a:lstStyle/>
          <a:p>
            <a:pPr lvl="0"/>
            <a:fld id="{EFADC250-9BCE-4B0F-9C04-FBD11550DF40}" type="slidenum">
              <a:rPr lang="ko-KR" altLang="en-US" smtClean="0"/>
              <a:t>6</a:t>
            </a:fld>
            <a:endParaRPr lang="ko-KR" altLang="en-US"/>
          </a:p>
        </p:txBody>
      </p:sp>
    </p:spTree>
    <p:extLst>
      <p:ext uri="{BB962C8B-B14F-4D97-AF65-F5344CB8AC3E}">
        <p14:creationId xmlns:p14="http://schemas.microsoft.com/office/powerpoint/2010/main" val="984388767"/>
      </p:ext>
    </p:extLst>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overall dataflow is as follows. First, when a search query is entered, we request embedding from the AI ​​model. Then, we calculate the cosine similarity between the search query and the data in the database. Then, we store the lab and tag embedding in the database. We send information about the top 10 recommended labs to the client. For this process, we collect tag data from the pre-blinded abstract and GPT prompting and embed the abstract and tags in the AI ​​model.</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7</a:t>
            </a:fld>
            <a:endParaRPr lang="ko-KR" altLang="en-US"/>
          </a:p>
        </p:txBody>
      </p:sp>
    </p:spTree>
    <p:extLst>
      <p:ext uri="{BB962C8B-B14F-4D97-AF65-F5344CB8AC3E}">
        <p14:creationId xmlns:p14="http://schemas.microsoft.com/office/powerpoint/2010/main" val="504791567"/>
      </p:ext>
    </p:extLst>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chose React for web development for maintainability and scalability. PostgreSQL was used to store embedding and lab-related data. PostgreSQL 16 supports storing embedding data in vector format through the pgvector extension and facilitates the calculation of cosine distance between vectors. The backend server that performs API operations was deployed on AWS EC2 using 4tg.micro instances. The server that runs the AI ​​model used a dedicated desktop server where the model was kept in a preloaded state. Search queries were processed by calculating embeddings and transmitting them over the network. When replacing the AI ​​model, we downloaded the model checkpoint in advance to the desktop server so that the model could be rebooted independently.</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8</a:t>
            </a:fld>
            <a:endParaRPr lang="ko-KR" altLang="en-US"/>
          </a:p>
        </p:txBody>
      </p:sp>
    </p:spTree>
    <p:extLst>
      <p:ext uri="{BB962C8B-B14F-4D97-AF65-F5344CB8AC3E}">
        <p14:creationId xmlns:p14="http://schemas.microsoft.com/office/powerpoint/2010/main" val="2575103463"/>
      </p:ext>
    </p:extLst>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Searching for a keyword on the main page takes you to the results page. Clicking on a tag takes you to the results page for the tag keyword search, and clicking on each lab box takes you to the lab page. Lab pages provide information on research topic relevance and related labs. Clicking on a related lab takes you back to the lab page.</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9</a:t>
            </a:fld>
            <a:endParaRPr lang="ko-KR" altLang="en-US"/>
          </a:p>
        </p:txBody>
      </p:sp>
    </p:spTree>
    <p:extLst>
      <p:ext uri="{BB962C8B-B14F-4D97-AF65-F5344CB8AC3E}">
        <p14:creationId xmlns:p14="http://schemas.microsoft.com/office/powerpoint/2010/main" val="307592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0C3044-85E6-A5CC-CFC4-9A138300F1A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D7FB75A-9945-067C-DE48-3F689A7C2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C6E6916-FFFA-0FE9-49C4-93CBAE03DA3D}"/>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987DDCE3-4A10-D1F0-73DB-21BA9AC9B7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A8F390-FA2C-0D5B-CFE8-36BC2A086A3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92662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7FCC1-C3C1-4346-C520-9A88F317CBA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55DEE32-2429-FD3F-38E6-E372CC9F6B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286174-8B0F-389A-49B4-20C9B2121F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CF9D7561-CF8D-A444-C933-502F812C23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6CCF7C-7482-F1FD-35B1-93A92C5BED5F}"/>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295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BAAE71E-E658-5C73-DBDF-12D9D159903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172DA01-CC3F-2B33-0DA8-D0127B39DF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CF569AA-B115-C33B-AE4B-D27AF0FAAE0B}"/>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5397ED28-2E97-2670-8FD6-15F345B210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2056A5-FFF2-D6ED-416B-7626F3A76ED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19729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9DE75-591F-77C3-04EA-FBB6218301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C70E29-C8EF-CC65-A935-DDD381BD04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D74384-EAD8-323E-BEFF-633932C52563}"/>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8A79DE1D-52C1-860E-071F-5836DF9C1A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539B5D-4A6B-CA25-C80B-A57E651564A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9338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0178F-51A0-3C28-AE45-30AE2748DB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148BE4D-28FC-F610-3654-8C776C5FC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4B92FC-1660-5142-F9E2-ADC2BC01405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B8C145D-79F4-F046-76D8-570E8451F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B1CDA6-8F22-F009-DDB0-3EA71358E61E}"/>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5205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99BCA-A5E9-09C9-23E3-B449CAE97F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2422A8-672F-3874-14A9-4C71724BE5D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C0ACCB3-0F1C-533E-6A94-8F0FFB5347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D9FD9EB-B557-071B-09FA-4290B7258FAA}"/>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95102B5E-F023-E71B-2FD0-F2E389B84B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74DA35-3952-5AAA-0F09-02B08E129E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1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10C113-C943-3A9C-0046-60EAAB551D4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385E82-A70D-2BAF-62CD-1511E97B9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FB0FD6B-DF9D-1752-EA7D-0EF5EFF577A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144A785-548E-B981-08E9-5719A8AE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77397EA-1857-AF83-098C-354CF71ED7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AFC853-0402-58A3-7027-AA04BF678D72}"/>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8" name="바닥글 개체 틀 7">
            <a:extLst>
              <a:ext uri="{FF2B5EF4-FFF2-40B4-BE49-F238E27FC236}">
                <a16:creationId xmlns:a16="http://schemas.microsoft.com/office/drawing/2014/main" id="{952F1EBC-DB91-1637-CDB1-3DC56856E22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2C49F28-2EC9-0190-CD1F-13C6DE2CDD8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978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3573F-9B17-C21F-E77F-E797359D83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6B3FAF-9131-3974-C90A-990487A5C3A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4" name="바닥글 개체 틀 3">
            <a:extLst>
              <a:ext uri="{FF2B5EF4-FFF2-40B4-BE49-F238E27FC236}">
                <a16:creationId xmlns:a16="http://schemas.microsoft.com/office/drawing/2014/main" id="{6F69F5AE-FEBF-0266-0910-AF5E10134EA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23BD2EB-8200-2634-EAEE-C777318E3DE9}"/>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84829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F4D75C3-195E-8179-3BDD-BA7A301827B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3" name="바닥글 개체 틀 2">
            <a:extLst>
              <a:ext uri="{FF2B5EF4-FFF2-40B4-BE49-F238E27FC236}">
                <a16:creationId xmlns:a16="http://schemas.microsoft.com/office/drawing/2014/main" id="{46691688-8A24-22B3-D0D9-B2E16A90AA4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6A52F2B-8CFC-EA04-BB7F-6A0FF5DC1C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5579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99DDB9-6486-BA89-28EB-C19F00ADD6F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17F4CE0-7B41-0809-D121-B593F846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7103029-BAB6-7053-C42A-59F23350D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C92C10-A71F-8336-8803-1B8C9709DB10}"/>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AEBDB230-6FD3-7484-CC0A-3BAF43872F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A14C16-60A0-6000-1570-D5B4538D96A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67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9301F-4D1E-9FC1-93DB-DA51A9A0231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F7B0AE9-9704-3117-572B-944419251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185762A-AD7B-EDD1-D830-6639FA04E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0C26E8-CA7E-894A-575F-06DB51FBC1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198906E9-8EAB-A40A-CB77-D83AB75F2D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42E089-FE36-8D25-9CDE-6A55F8AFAFE2}"/>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00836765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4C90D87-3AD1-4DB3-AD44-2A2D5763A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5A8EACA-513D-CC7B-FD4B-822A361C3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DCAD9C-21E4-1256-6E65-E142D446E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58C2E06-9657-99C5-1D9F-F43F2E6E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C3D2D1-55C3-92DC-A61F-B549DAA41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4410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 Id="rId6"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 Id="rId3" Type="http://schemas.openxmlformats.org/officeDocument/2006/relationships/image" Target="../media/image13.jpeg"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 Id="rId3" Type="http://schemas.openxmlformats.org/officeDocument/2006/relationships/image" Target="../media/image15.jpe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 Id="rId3" Type="http://schemas.openxmlformats.org/officeDocument/2006/relationships/image" Target="../media/image16.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 Id="rId3" Type="http://schemas.openxmlformats.org/officeDocument/2006/relationships/image" Target="../media/image17.png"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7.xml"  /><Relationship Id="rId3" Type="http://schemas.openxmlformats.org/officeDocument/2006/relationships/image" Target="../media/image18.png"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7.xml"  /><Relationship Id="rId3" Type="http://schemas.openxmlformats.org/officeDocument/2006/relationships/image" Target="../media/image19.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7.xml"  /><Relationship Id="rId3" Type="http://schemas.openxmlformats.org/officeDocument/2006/relationships/image" Target="../media/image20.png"  /><Relationship Id="rId4" Type="http://schemas.openxmlformats.org/officeDocument/2006/relationships/image" Target="../media/image21.png"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7.xml"  /><Relationship Id="rId3" Type="http://schemas.openxmlformats.org/officeDocument/2006/relationships/image" Target="../media/image22.png"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7.xml"  /><Relationship Id="rId3" Type="http://schemas.openxmlformats.org/officeDocument/2006/relationships/image" Target="../media/image23.png"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7.xml"  /><Relationship Id="rId3" Type="http://schemas.openxmlformats.org/officeDocument/2006/relationships/image" Target="../media/image24.pn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7.xml"  /><Relationship Id="rId3" Type="http://schemas.openxmlformats.org/officeDocument/2006/relationships/image" Target="../media/image25.png"  /></Relationships>
</file>

<file path=ppt/slides/_rels/slide26.xml.rels><?xml version="1.0" encoding="UTF-8" standalone="yes" ?><Relationships xmlns="http://schemas.openxmlformats.org/package/2006/relationships"><Relationship Id="rId1" Type="http://schemas.openxmlformats.org/officeDocument/2006/relationships/notesSlide" Target="../notesSlides/notesSlide26.xml"  /><Relationship Id="rId2" Type="http://schemas.openxmlformats.org/officeDocument/2006/relationships/slideLayout" Target="../slideLayouts/slideLayout7.xml"  /><Relationship Id="rId3" Type="http://schemas.openxmlformats.org/officeDocument/2006/relationships/image" Target="../media/image26.png"  /><Relationship Id="rId4" Type="http://schemas.openxmlformats.org/officeDocument/2006/relationships/image" Target="../media/image27.png"  /></Relationships>
</file>

<file path=ppt/slides/_rels/slide27.xml.rels><?xml version="1.0" encoding="UTF-8" standalone="yes" ?><Relationships xmlns="http://schemas.openxmlformats.org/package/2006/relationships"><Relationship Id="rId1" Type="http://schemas.openxmlformats.org/officeDocument/2006/relationships/notesSlide" Target="../notesSlides/notesSlide27.xml"  /><Relationship Id="rId2" Type="http://schemas.openxmlformats.org/officeDocument/2006/relationships/slideLayout" Target="../slideLayouts/slideLayout7.xml"  /><Relationship Id="rId3" Type="http://schemas.openxmlformats.org/officeDocument/2006/relationships/image" Target="../media/image28.png"  /><Relationship Id="rId4" Type="http://schemas.openxmlformats.org/officeDocument/2006/relationships/image" Target="../media/image29.png"  /></Relationships>
</file>

<file path=ppt/slides/_rels/slide28.xml.rels><?xml version="1.0" encoding="UTF-8" standalone="yes" ?><Relationships xmlns="http://schemas.openxmlformats.org/package/2006/relationships"><Relationship Id="rId1" Type="http://schemas.openxmlformats.org/officeDocument/2006/relationships/notesSlide" Target="../notesSlides/notesSlide28.xml"  /><Relationship Id="rId2" Type="http://schemas.openxmlformats.org/officeDocument/2006/relationships/slideLayout" Target="../slideLayouts/slideLayout7.xml"  /><Relationship Id="rId3" Type="http://schemas.openxmlformats.org/officeDocument/2006/relationships/image" Target="../media/image30.png"  /><Relationship Id="rId4" Type="http://schemas.openxmlformats.org/officeDocument/2006/relationships/image" Target="../media/image31.png"  /></Relationships>
</file>

<file path=ppt/slides/_rels/slide29.xml.rels><?xml version="1.0" encoding="UTF-8" standalone="yes" ?><Relationships xmlns="http://schemas.openxmlformats.org/package/2006/relationships"><Relationship Id="rId1" Type="http://schemas.openxmlformats.org/officeDocument/2006/relationships/notesSlide" Target="../notesSlides/notesSlide29.xml"  /><Relationship Id="rId2"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1.png"  /><Relationship Id="rId4" Type="http://schemas.openxmlformats.org/officeDocument/2006/relationships/image" Target="../media/image2.png"  /></Relationships>
</file>

<file path=ppt/slides/_rels/slide30.xml.rels><?xml version="1.0" encoding="UTF-8" standalone="yes" ?><Relationships xmlns="http://schemas.openxmlformats.org/package/2006/relationships"><Relationship Id="rId1" Type="http://schemas.openxmlformats.org/officeDocument/2006/relationships/notesSlide" Target="../notesSlides/notesSlide30.xml"  /><Relationship Id="rId2"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hyperlink" Target="https://doi.org/10.13088/jiis.2023.29.3.037" TargetMode="External" /><Relationship Id="rId3" Type="http://schemas.openxmlformats.org/officeDocument/2006/relationships/hyperlink" Target="https://all-the-meaning.tistory.com/9" TargetMode="External" /><Relationship Id="rId4" Type="http://schemas.openxmlformats.org/officeDocument/2006/relationships/hyperlink" Target="https://wigo.tistory.com/entry/LLM" TargetMode="External" /><Relationship Id="rId5" Type="http://schemas.openxmlformats.org/officeDocument/2006/relationships/hyperlink" Target="https://hjkim5004.tistory.com/122" TargetMode="External" /><Relationship Id="rId6" Type="http://schemas.openxmlformats.org/officeDocument/2006/relationships/hyperlink" Target="https://wikidocs.net/234014" TargetMode="External" /></Relationships>
</file>

<file path=ppt/slides/_rels/slide32.xml.rels><?xml version="1.0" encoding="UTF-8" standalone="yes" ?><Relationships xmlns="http://schemas.openxmlformats.org/package/2006/relationships"><Relationship Id="rId1" Type="http://schemas.openxmlformats.org/officeDocument/2006/relationships/notesSlide" Target="../notesSlides/notesSlide31.xml"  /><Relationship Id="rId2"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 Id="rId3"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1.xml"  /><Relationship Id="rId3" Type="http://schemas.openxmlformats.org/officeDocument/2006/relationships/image" Target="../media/image4.png"  /><Relationship Id="rId4" Type="http://schemas.openxmlformats.org/officeDocument/2006/relationships/image" Target="../media/image4.png"  /><Relationship Id="rId5" Type="http://schemas.openxmlformats.org/officeDocument/2006/relationships/image" Target="../media/image4.png"  /><Relationship Id="rId6"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 Id="rId3" Type="http://schemas.openxmlformats.org/officeDocument/2006/relationships/image" Target="../media/image5.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 Id="rId5" Type="http://schemas.openxmlformats.org/officeDocument/2006/relationships/image" Target="../media/image8.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245846" y="3961666"/>
            <a:ext cx="6084047" cy="372577"/>
          </a:xfrm>
        </p:spPr>
        <p:txBody>
          <a:bodyPr>
            <a:normAutofit/>
          </a:bodyPr>
          <a:lstStyle/>
          <a:p>
            <a:pPr algn="r"/>
            <a:r>
              <a:rPr lang="en-US" altLang="ko-KR" sz="18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8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p:cNvSpPr txBox="1"/>
          <p:nvPr/>
        </p:nvSpPr>
        <p:spPr>
          <a:xfrm>
            <a:off x="862107" y="2019512"/>
            <a:ext cx="9220841" cy="1655762"/>
          </a:xfrm>
          <a:prstGeom prst="rect">
            <a:avLst/>
          </a:prstGeom>
        </p:spPr>
        <p:txBody>
          <a:bodyPr vert="horz" lIns="91440" tIns="45720" rIns="91440" bIns="45720">
            <a:normAutofit fontScale="92500" lnSpcReduction="1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lvl="0" algn="l">
              <a:defRPr/>
            </a:pPr>
            <a:r>
              <a:rPr lang="en-US" altLang="ko-KR" sz="4000" b="1">
                <a:solidFill>
                  <a:schemeClr val="accent6">
                    <a:lumMod val="75000"/>
                  </a:schemeClr>
                </a:solidFill>
                <a:latin typeface="G마켓 산스 TTF Bold"/>
                <a:ea typeface="G마켓 산스 TTF Bold"/>
              </a:rPr>
              <a:t>SKKU Lab Recommendation Service : FindMyLab</a:t>
            </a:r>
            <a:endParaRPr lang="en-US" altLang="ko-KR" sz="4000" b="1">
              <a:solidFill>
                <a:schemeClr val="accent6">
                  <a:lumMod val="75000"/>
                </a:schemeClr>
              </a:solidFill>
              <a:latin typeface="G마켓 산스 TTF Bold"/>
              <a:ea typeface="G마켓 산스 TTF Bold"/>
            </a:endParaRPr>
          </a:p>
          <a:p>
            <a:pPr lvl="0" algn="l">
              <a:defRPr/>
            </a:pPr>
            <a:r>
              <a:rPr lang="en-US" altLang="ko-KR" sz="4000" b="1">
                <a:solidFill>
                  <a:schemeClr val="accent6">
                    <a:lumMod val="75000"/>
                  </a:schemeClr>
                </a:solidFill>
                <a:latin typeface="G마켓 산스 TTF Bold"/>
                <a:ea typeface="G마켓 산스 TTF Bold"/>
              </a:rPr>
              <a:t>Final Presentation</a:t>
            </a:r>
            <a:endParaRPr lang="en-US" altLang="ko-KR" sz="4000" b="1">
              <a:solidFill>
                <a:schemeClr val="accent6">
                  <a:lumMod val="75000"/>
                </a:schemeClr>
              </a:solidFill>
              <a:latin typeface="G마켓 산스 TTF Bold"/>
              <a:ea typeface="G마켓 산스 TTF Bold"/>
            </a:endParaRP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Tree>
    <p:extLst>
      <p:ext uri="{BB962C8B-B14F-4D97-AF65-F5344CB8AC3E}">
        <p14:creationId xmlns:p14="http://schemas.microsoft.com/office/powerpoint/2010/main" val="3312177040"/>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2" y="386103"/>
            <a:ext cx="518823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Challenges: Data Collection</a:t>
            </a:r>
            <a:endParaRPr kumimoji="1" lang="en-US" altLang="ko-KR" sz="3000" b="1">
              <a:solidFill>
                <a:prstClr val="black"/>
              </a:solidFill>
              <a:latin typeface="맑은 고딕"/>
            </a:endParaRPr>
          </a:p>
        </p:txBody>
      </p:sp>
      <p:pic>
        <p:nvPicPr>
          <p:cNvPr id="4" name="그림 3"/>
          <p:cNvPicPr>
            <a:picLocks noChangeAspect="1"/>
          </p:cNvPicPr>
          <p:nvPr/>
        </p:nvPicPr>
        <p:blipFill rotWithShape="1">
          <a:blip r:embed="rId3"/>
          <a:stretch>
            <a:fillRect/>
          </a:stretch>
        </p:blipFill>
        <p:spPr>
          <a:xfrm>
            <a:off x="1173134" y="1428750"/>
            <a:ext cx="2758842" cy="4000499"/>
          </a:xfrm>
          <a:prstGeom prst="rect">
            <a:avLst/>
          </a:prstGeom>
        </p:spPr>
      </p:pic>
      <p:pic>
        <p:nvPicPr>
          <p:cNvPr id="6" name="그림 5"/>
          <p:cNvPicPr>
            <a:picLocks noChangeAspect="1"/>
          </p:cNvPicPr>
          <p:nvPr/>
        </p:nvPicPr>
        <p:blipFill rotWithShape="1">
          <a:blip r:embed="rId4"/>
          <a:stretch>
            <a:fillRect/>
          </a:stretch>
        </p:blipFill>
        <p:spPr>
          <a:xfrm>
            <a:off x="4279684" y="2078491"/>
            <a:ext cx="2952275" cy="2701017"/>
          </a:xfrm>
          <a:prstGeom prst="rect">
            <a:avLst/>
          </a:prstGeom>
        </p:spPr>
      </p:pic>
      <p:pic>
        <p:nvPicPr>
          <p:cNvPr id="7" name="그림 6"/>
          <p:cNvPicPr>
            <a:picLocks noChangeAspect="1"/>
          </p:cNvPicPr>
          <p:nvPr/>
        </p:nvPicPr>
        <p:blipFill rotWithShape="1">
          <a:blip r:embed="rId5"/>
          <a:stretch>
            <a:fillRect/>
          </a:stretch>
        </p:blipFill>
        <p:spPr>
          <a:xfrm>
            <a:off x="7929563" y="1326696"/>
            <a:ext cx="3190875" cy="1428750"/>
          </a:xfrm>
          <a:prstGeom prst="rect">
            <a:avLst/>
          </a:prstGeom>
        </p:spPr>
      </p:pic>
      <p:pic>
        <p:nvPicPr>
          <p:cNvPr id="8" name="그림 7"/>
          <p:cNvPicPr>
            <a:picLocks noChangeAspect="1"/>
          </p:cNvPicPr>
          <p:nvPr/>
        </p:nvPicPr>
        <p:blipFill rotWithShape="1">
          <a:blip r:embed="rId6"/>
          <a:stretch>
            <a:fillRect/>
          </a:stretch>
        </p:blipFill>
        <p:spPr>
          <a:xfrm>
            <a:off x="8056110" y="3578678"/>
            <a:ext cx="2896960" cy="2209355"/>
          </a:xfrm>
          <a:prstGeom prst="rect">
            <a:avLst/>
          </a:prstGeom>
        </p:spPr>
      </p:pic>
    </p:spTree>
    <p:extLst>
      <p:ext uri="{BB962C8B-B14F-4D97-AF65-F5344CB8AC3E}">
        <p14:creationId xmlns:p14="http://schemas.microsoft.com/office/powerpoint/2010/main" val="23170690"/>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2787937"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Challenges: AI</a:t>
            </a:r>
            <a:endParaRPr kumimoji="1" lang="en-US" altLang="ko-KR" sz="3000" b="1">
              <a:solidFill>
                <a:prstClr val="black"/>
              </a:solidFill>
              <a:latin typeface="맑은 고딕"/>
            </a:endParaRPr>
          </a:p>
        </p:txBody>
      </p:sp>
      <p:sp>
        <p:nvSpPr>
          <p:cNvPr id="5" name="TextBox 4"/>
          <p:cNvSpPr txBox="1"/>
          <p:nvPr/>
        </p:nvSpPr>
        <p:spPr>
          <a:xfrm>
            <a:off x="1948687" y="1744982"/>
            <a:ext cx="3834620" cy="369332"/>
          </a:xfrm>
          <a:prstGeom prst="rect">
            <a:avLst/>
          </a:prstGeom>
          <a:noFill/>
        </p:spPr>
        <p:txBody>
          <a:bodyPr wrap="none">
            <a:spAutoFit/>
          </a:bodyPr>
          <a:lstStyle/>
          <a:p>
            <a:pPr lvl="0">
              <a:defRPr/>
            </a:pPr>
            <a:r>
              <a:rPr kumimoji="1" lang="en-US" altLang="ko-KR"/>
              <a:t>BGE-m model : up to 512 tokenize</a:t>
            </a:r>
            <a:endParaRPr kumimoji="1" lang="en-US" altLang="ko-KR"/>
          </a:p>
        </p:txBody>
      </p:sp>
      <p:pic>
        <p:nvPicPr>
          <p:cNvPr id="6" name="그림 5"/>
          <p:cNvPicPr>
            <a:picLocks noChangeAspect="1"/>
          </p:cNvPicPr>
          <p:nvPr/>
        </p:nvPicPr>
        <p:blipFill rotWithShape="1">
          <a:blip r:embed="rId3"/>
          <a:stretch>
            <a:fillRect/>
          </a:stretch>
        </p:blipFill>
        <p:spPr>
          <a:xfrm>
            <a:off x="909526" y="2648849"/>
            <a:ext cx="5540258" cy="2541594"/>
          </a:xfrm>
          <a:prstGeom prst="rect">
            <a:avLst/>
          </a:prstGeom>
        </p:spPr>
      </p:pic>
      <p:sp>
        <p:nvSpPr>
          <p:cNvPr id="7" name="TextBox 4"/>
          <p:cNvSpPr txBox="1"/>
          <p:nvPr/>
        </p:nvSpPr>
        <p:spPr>
          <a:xfrm>
            <a:off x="6972443" y="1761312"/>
            <a:ext cx="4147586" cy="369332"/>
          </a:xfrm>
          <a:prstGeom prst="rect">
            <a:avLst/>
          </a:prstGeom>
          <a:noFill/>
        </p:spPr>
        <p:txBody>
          <a:bodyPr wrap="none">
            <a:spAutoFit/>
          </a:bodyPr>
          <a:lstStyle/>
          <a:p>
            <a:pPr lvl="0">
              <a:defRPr/>
            </a:pPr>
            <a:r>
              <a:rPr kumimoji="1" lang="en-US" altLang="ko-KR"/>
              <a:t>Actual paper abstract: More than that</a:t>
            </a:r>
            <a:endParaRPr kumimoji="1" lang="en-US" altLang="ko-KR"/>
          </a:p>
        </p:txBody>
      </p:sp>
      <p:pic>
        <p:nvPicPr>
          <p:cNvPr id="8" name="그림 7"/>
          <p:cNvPicPr>
            <a:picLocks noChangeAspect="1"/>
          </p:cNvPicPr>
          <p:nvPr/>
        </p:nvPicPr>
        <p:blipFill rotWithShape="1">
          <a:blip r:embed="rId4"/>
          <a:stretch>
            <a:fillRect/>
          </a:stretch>
        </p:blipFill>
        <p:spPr>
          <a:xfrm>
            <a:off x="6917702" y="2966707"/>
            <a:ext cx="4438827" cy="2135621"/>
          </a:xfrm>
          <a:prstGeom prst="rect">
            <a:avLst/>
          </a:prstGeom>
        </p:spPr>
      </p:pic>
    </p:spTree>
    <p:extLst>
      <p:ext uri="{BB962C8B-B14F-4D97-AF65-F5344CB8AC3E}">
        <p14:creationId xmlns:p14="http://schemas.microsoft.com/office/powerpoint/2010/main" val="1315722286"/>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2"/>
          <p:cNvSpPr txBox="1"/>
          <p:nvPr/>
        </p:nvSpPr>
        <p:spPr>
          <a:xfrm>
            <a:off x="594172" y="1633928"/>
            <a:ext cx="10565318" cy="907342"/>
          </a:xfrm>
          <a:prstGeom prst="rect">
            <a:avLst/>
          </a:prstGeom>
          <a:noFill/>
        </p:spPr>
        <p:txBody>
          <a:bodyPr wrap="none">
            <a:spAutoFit/>
          </a:bodyPr>
          <a:lstStyle/>
          <a:p>
            <a:pPr lvl="0">
              <a:defRPr/>
            </a:pPr>
            <a:r>
              <a:rPr kumimoji="1" lang="en-US" altLang="ko-KR"/>
              <a:t>Prompt</a:t>
            </a:r>
            <a:r>
              <a:rPr kumimoji="1" lang="ko-KR" altLang="en-US"/>
              <a:t> </a:t>
            </a:r>
            <a:r>
              <a:rPr kumimoji="1" lang="en-US" altLang="ko-KR"/>
              <a:t>:</a:t>
            </a:r>
            <a:r>
              <a:rPr kumimoji="1" lang="ko-KR" altLang="en-US"/>
              <a:t> </a:t>
            </a:r>
            <a:endParaRPr kumimoji="1" lang="ko-KR" altLang="en-US"/>
          </a:p>
          <a:p>
            <a:pPr lvl="0">
              <a:defRPr/>
            </a:pPr>
            <a:r>
              <a:rPr kumimoji="1" lang="en-US" altLang="ko-KR"/>
              <a:t>read the abstract of the provided research paper and return the field and classification as a single, </a:t>
            </a:r>
            <a:endParaRPr kumimoji="1" lang="en-US" altLang="ko-KR"/>
          </a:p>
          <a:p>
            <a:pPr lvl="0">
              <a:defRPr/>
            </a:pPr>
            <a:r>
              <a:rPr kumimoji="1" lang="en-US" altLang="ko-KR"/>
              <a:t>combined list of keywords in array format, without any headings or categorization </a:t>
            </a:r>
            <a:endParaRPr kumimoji="1" lang="ko-KR" altLang="en-US"/>
          </a:p>
        </p:txBody>
      </p:sp>
      <p:pic>
        <p:nvPicPr>
          <p:cNvPr id="4" name="Picture 4"/>
          <p:cNvPicPr>
            <a:picLocks noChangeAspect="1" noChangeArrowheads="1"/>
          </p:cNvPicPr>
          <p:nvPr/>
        </p:nvPicPr>
        <p:blipFill rotWithShape="1">
          <a:blip r:embed="rId3"/>
          <a:srcRect/>
          <a:stretch>
            <a:fillRect/>
          </a:stretch>
        </p:blipFill>
        <p:spPr>
          <a:xfrm>
            <a:off x="797988" y="3819392"/>
            <a:ext cx="962702" cy="962702"/>
          </a:xfrm>
          <a:prstGeom prst="rect">
            <a:avLst/>
          </a:prstGeom>
          <a:noFill/>
        </p:spPr>
      </p:pic>
      <p:sp>
        <p:nvSpPr>
          <p:cNvPr id="5" name="TextBox 4"/>
          <p:cNvSpPr txBox="1"/>
          <p:nvPr/>
        </p:nvSpPr>
        <p:spPr>
          <a:xfrm>
            <a:off x="1760690" y="4300743"/>
            <a:ext cx="2264229" cy="369332"/>
          </a:xfrm>
          <a:prstGeom prst="rect">
            <a:avLst/>
          </a:prstGeom>
          <a:noFill/>
        </p:spPr>
        <p:txBody>
          <a:bodyPr wrap="square">
            <a:spAutoFit/>
          </a:bodyPr>
          <a:lstStyle/>
          <a:p>
            <a:pPr lvl="0">
              <a:defRPr/>
            </a:pPr>
            <a:r>
              <a:rPr lang="en-US" altLang="ko-KR"/>
              <a:t>Abstract of Paper</a:t>
            </a:r>
            <a:endParaRPr lang="ko-KR" altLang="en-US"/>
          </a:p>
        </p:txBody>
      </p:sp>
      <p:sp>
        <p:nvSpPr>
          <p:cNvPr id="6" name="직사각형 5"/>
          <p:cNvSpPr/>
          <p:nvPr/>
        </p:nvSpPr>
        <p:spPr>
          <a:xfrm>
            <a:off x="8262214" y="2896590"/>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understanding</a:t>
            </a:r>
            <a:endParaRPr lang="ko-KR" altLang="en-US">
              <a:solidFill>
                <a:schemeClr val="tx1"/>
              </a:solidFill>
            </a:endParaRPr>
          </a:p>
        </p:txBody>
      </p:sp>
      <p:sp>
        <p:nvSpPr>
          <p:cNvPr id="7" name="직사각형 6"/>
          <p:cNvSpPr/>
          <p:nvPr/>
        </p:nvSpPr>
        <p:spPr>
          <a:xfrm>
            <a:off x="8262214" y="3714224"/>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task-oriented dialogue systems</a:t>
            </a:r>
            <a:endParaRPr lang="ko-KR" altLang="en-US">
              <a:solidFill>
                <a:schemeClr val="tx1"/>
              </a:solidFill>
            </a:endParaRPr>
          </a:p>
        </p:txBody>
      </p:sp>
      <p:sp>
        <p:nvSpPr>
          <p:cNvPr id="8" name="직사각형 7"/>
          <p:cNvSpPr/>
          <p:nvPr/>
        </p:nvSpPr>
        <p:spPr>
          <a:xfrm>
            <a:off x="8262214" y="4531858"/>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dialogue research</a:t>
            </a:r>
            <a:endParaRPr lang="ko-KR" altLang="en-US">
              <a:solidFill>
                <a:schemeClr val="tx1"/>
              </a:solidFill>
            </a:endParaRPr>
          </a:p>
        </p:txBody>
      </p:sp>
      <p:sp>
        <p:nvSpPr>
          <p:cNvPr id="9" name="직사각형 8"/>
          <p:cNvSpPr/>
          <p:nvPr/>
        </p:nvSpPr>
        <p:spPr>
          <a:xfrm>
            <a:off x="8262214" y="5349492"/>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generation</a:t>
            </a:r>
            <a:endParaRPr lang="ko-KR" altLang="en-US">
              <a:solidFill>
                <a:schemeClr val="tx1"/>
              </a:solidFill>
            </a:endParaRPr>
          </a:p>
        </p:txBody>
      </p:sp>
      <p:sp>
        <p:nvSpPr>
          <p:cNvPr id="10" name="오른쪽 화살표[R] 11"/>
          <p:cNvSpPr/>
          <p:nvPr/>
        </p:nvSpPr>
        <p:spPr>
          <a:xfrm>
            <a:off x="5201587" y="4300743"/>
            <a:ext cx="978408" cy="484632"/>
          </a:xfrm>
          <a:prstGeom prst="rightArrow">
            <a:avLst>
              <a:gd name="adj1" fmla="val 50000"/>
              <a:gd name="adj2" fmla="val 50000"/>
            </a:avLst>
          </a:prstGeom>
          <a:solidFill>
            <a:srgbClr val="1d661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11" name="TextBox 15"/>
          <p:cNvSpPr txBox="1"/>
          <p:nvPr/>
        </p:nvSpPr>
        <p:spPr>
          <a:xfrm>
            <a:off x="751562" y="386103"/>
            <a:ext cx="222595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Algorithms</a:t>
            </a:r>
            <a:endParaRPr kumimoji="1" lang="en-US" altLang="en-US" sz="3000" b="1">
              <a:solidFill>
                <a:prstClr val="black"/>
              </a:solidFill>
              <a:latin typeface="맑은 고딕"/>
            </a:endParaRPr>
          </a:p>
        </p:txBody>
      </p:sp>
      <p:sp>
        <p:nvSpPr>
          <p:cNvPr id="12" name="직사각형 11"/>
          <p:cNvSpPr/>
          <p:nvPr/>
        </p:nvSpPr>
        <p:spPr>
          <a:xfrm>
            <a:off x="885250" y="105782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keywords</a:t>
            </a:r>
            <a:endParaRPr kumimoji="1" lang="ko-Kore-KR" altLang="en-US" b="1">
              <a:solidFill>
                <a:schemeClr val="bg1"/>
              </a:solidFill>
            </a:endParaRPr>
          </a:p>
        </p:txBody>
      </p:sp>
    </p:spTree>
    <p:extLst>
      <p:ext uri="{BB962C8B-B14F-4D97-AF65-F5344CB8AC3E}">
        <p14:creationId xmlns:p14="http://schemas.microsoft.com/office/powerpoint/2010/main" val="3719551978"/>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914548" y="1183963"/>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Clustering</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567938" y="2014959"/>
            <a:ext cx="8258908" cy="4129454"/>
          </a:xfrm>
          <a:prstGeom prst="rect">
            <a:avLst/>
          </a:prstGeom>
        </p:spPr>
      </p:pic>
      <p:sp>
        <p:nvSpPr>
          <p:cNvPr id="5" name="TextBox 1"/>
          <p:cNvSpPr txBox="1"/>
          <p:nvPr/>
        </p:nvSpPr>
        <p:spPr>
          <a:xfrm>
            <a:off x="751562" y="386103"/>
            <a:ext cx="222595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Algorithms</a:t>
            </a:r>
            <a:endParaRPr kumimoji="1" lang="en-US" altLang="en-US" sz="3000" b="1">
              <a:solidFill>
                <a:prstClr val="black"/>
              </a:solidFill>
              <a:latin typeface="맑은 고딕"/>
            </a:endParaRPr>
          </a:p>
        </p:txBody>
      </p:sp>
      <p:sp>
        <p:nvSpPr>
          <p:cNvPr id="6" name="TextBox 5"/>
          <p:cNvSpPr txBox="1"/>
          <p:nvPr/>
        </p:nvSpPr>
        <p:spPr>
          <a:xfrm>
            <a:off x="9424583" y="2581889"/>
            <a:ext cx="1982074" cy="646331"/>
          </a:xfrm>
          <a:prstGeom prst="rect">
            <a:avLst/>
          </a:prstGeom>
          <a:noFill/>
        </p:spPr>
        <p:txBody>
          <a:bodyPr wrap="none">
            <a:spAutoFit/>
          </a:bodyPr>
          <a:lstStyle/>
          <a:p>
            <a:pPr lvl="0">
              <a:defRPr/>
            </a:pPr>
            <a:r>
              <a:rPr lang="en-US" altLang="ko-KR"/>
              <a:t>epsilon = 0.1</a:t>
            </a:r>
            <a:endParaRPr lang="en-US" altLang="ko-KR"/>
          </a:p>
          <a:p>
            <a:pPr lvl="0">
              <a:defRPr/>
            </a:pPr>
            <a:r>
              <a:rPr lang="en-US" altLang="ko-KR"/>
              <a:t>min_samples  =2</a:t>
            </a:r>
            <a:endParaRPr kumimoji="1" lang="ko-KR" altLang="en-US"/>
          </a:p>
        </p:txBody>
      </p:sp>
    </p:spTree>
    <p:extLst>
      <p:ext uri="{BB962C8B-B14F-4D97-AF65-F5344CB8AC3E}">
        <p14:creationId xmlns:p14="http://schemas.microsoft.com/office/powerpoint/2010/main" val="1937362250"/>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3"/>
          <p:cNvSpPr txBox="1"/>
          <p:nvPr/>
        </p:nvSpPr>
        <p:spPr>
          <a:xfrm>
            <a:off x="751562" y="386103"/>
            <a:ext cx="4482253"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ore-KR" sz="3000" b="1">
                <a:solidFill>
                  <a:prstClr val="black"/>
                </a:solidFill>
                <a:latin typeface="맑은 고딕"/>
              </a:rPr>
              <a:t>Backend</a:t>
            </a:r>
            <a:r>
              <a:rPr kumimoji="1" lang="en-US" altLang="ko-Kore-KR" sz="3000" b="1" i="0" u="none" strike="noStrike" kern="1200" cap="none" spc="0" normalizeH="0" baseline="0">
                <a:solidFill>
                  <a:prstClr val="black"/>
                </a:solidFill>
                <a:effectLst/>
                <a:uLnTx/>
                <a:uFillTx/>
                <a:latin typeface="맑은 고딕"/>
                <a:ea typeface="+mn-ea"/>
                <a:cs typeface="+mn-cs"/>
              </a:rPr>
              <a:t> Part – tagging</a:t>
            </a:r>
            <a:endParaRPr kumimoji="1" lang="en-US" altLang="ko-Kore-KR" sz="3000" b="1" i="0" u="none" strike="noStrike" kern="1200" cap="none" spc="0" normalizeH="0" baseline="0">
              <a:solidFill>
                <a:prstClr val="black"/>
              </a:solidFill>
              <a:effectLst/>
              <a:uLnTx/>
              <a:uFillTx/>
              <a:latin typeface="맑은 고딕"/>
              <a:ea typeface="+mn-ea"/>
              <a:cs typeface="+mn-cs"/>
            </a:endParaRPr>
          </a:p>
          <a:p>
            <a:pPr lvl="0">
              <a:defRPr/>
            </a:pPr>
            <a:endParaRPr kumimoji="1" lang="ko-KR" altLang="en-US"/>
          </a:p>
        </p:txBody>
      </p:sp>
      <p:sp>
        <p:nvSpPr>
          <p:cNvPr id="4" name="직사각형 3"/>
          <p:cNvSpPr/>
          <p:nvPr/>
        </p:nvSpPr>
        <p:spPr>
          <a:xfrm>
            <a:off x="914548" y="1183963"/>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Clustering Result</a:t>
            </a:r>
            <a:endParaRPr kumimoji="1" lang="ko-Kore-KR" altLang="en-US" b="1">
              <a:solidFill>
                <a:schemeClr val="bg1"/>
              </a:solidFill>
            </a:endParaRPr>
          </a:p>
        </p:txBody>
      </p:sp>
      <p:sp>
        <p:nvSpPr>
          <p:cNvPr id="5" name="직사각형 4"/>
          <p:cNvSpPr/>
          <p:nvPr/>
        </p:nvSpPr>
        <p:spPr>
          <a:xfrm>
            <a:off x="961295" y="2274277"/>
            <a:ext cx="2520456"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 system</a:t>
            </a:r>
            <a:endParaRPr lang="ko-KR" altLang="en-US">
              <a:solidFill>
                <a:schemeClr val="tx1"/>
              </a:solidFill>
            </a:endParaRPr>
          </a:p>
        </p:txBody>
      </p:sp>
      <p:sp>
        <p:nvSpPr>
          <p:cNvPr id="6" name="직사각형 5"/>
          <p:cNvSpPr/>
          <p:nvPr/>
        </p:nvSpPr>
        <p:spPr>
          <a:xfrm>
            <a:off x="961294" y="2921146"/>
            <a:ext cx="2520457"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a:t>
            </a:r>
            <a:endParaRPr lang="ko-KR" altLang="en-US">
              <a:solidFill>
                <a:schemeClr val="tx1"/>
              </a:solidFill>
            </a:endParaRPr>
          </a:p>
        </p:txBody>
      </p:sp>
      <p:sp>
        <p:nvSpPr>
          <p:cNvPr id="7" name="직사각형 6"/>
          <p:cNvSpPr/>
          <p:nvPr/>
        </p:nvSpPr>
        <p:spPr>
          <a:xfrm>
            <a:off x="3877282" y="2564179"/>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a:t>
            </a:r>
            <a:endParaRPr lang="ko-KR" altLang="en-US">
              <a:solidFill>
                <a:schemeClr val="tx1"/>
              </a:solidFill>
            </a:endParaRPr>
          </a:p>
        </p:txBody>
      </p:sp>
      <p:sp>
        <p:nvSpPr>
          <p:cNvPr id="8" name="직사각형 7"/>
          <p:cNvSpPr/>
          <p:nvPr/>
        </p:nvSpPr>
        <p:spPr>
          <a:xfrm>
            <a:off x="960993" y="4128556"/>
            <a:ext cx="2520759"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Medical technology</a:t>
            </a:r>
            <a:endParaRPr lang="ko-KR" altLang="en-US">
              <a:solidFill>
                <a:schemeClr val="tx1"/>
              </a:solidFill>
            </a:endParaRPr>
          </a:p>
        </p:txBody>
      </p:sp>
      <p:sp>
        <p:nvSpPr>
          <p:cNvPr id="9" name="직사각형 8"/>
          <p:cNvSpPr/>
          <p:nvPr/>
        </p:nvSpPr>
        <p:spPr>
          <a:xfrm>
            <a:off x="960994" y="4775425"/>
            <a:ext cx="2520760"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Healthcare technology</a:t>
            </a:r>
            <a:endParaRPr lang="ko-KR" altLang="en-US">
              <a:solidFill>
                <a:schemeClr val="tx1"/>
              </a:solidFill>
            </a:endParaRPr>
          </a:p>
        </p:txBody>
      </p:sp>
      <p:sp>
        <p:nvSpPr>
          <p:cNvPr id="10" name="직사각형 9"/>
          <p:cNvSpPr/>
          <p:nvPr/>
        </p:nvSpPr>
        <p:spPr>
          <a:xfrm>
            <a:off x="3877283" y="4418458"/>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Medical technology</a:t>
            </a:r>
            <a:endParaRPr lang="ko-KR" altLang="en-US">
              <a:solidFill>
                <a:schemeClr val="tx1"/>
              </a:solidFill>
            </a:endParaRPr>
          </a:p>
        </p:txBody>
      </p:sp>
      <p:sp>
        <p:nvSpPr>
          <p:cNvPr id="11" name="직사각형 10"/>
          <p:cNvSpPr/>
          <p:nvPr/>
        </p:nvSpPr>
        <p:spPr>
          <a:xfrm>
            <a:off x="6623239" y="2074985"/>
            <a:ext cx="2264230" cy="657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understanding</a:t>
            </a:r>
            <a:endParaRPr lang="ko-KR" altLang="en-US">
              <a:solidFill>
                <a:schemeClr val="tx1"/>
              </a:solidFill>
            </a:endParaRPr>
          </a:p>
        </p:txBody>
      </p:sp>
      <p:sp>
        <p:nvSpPr>
          <p:cNvPr id="12" name="직사각형 11"/>
          <p:cNvSpPr/>
          <p:nvPr/>
        </p:nvSpPr>
        <p:spPr>
          <a:xfrm>
            <a:off x="6623239" y="2921146"/>
            <a:ext cx="2264230"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learning</a:t>
            </a:r>
            <a:endParaRPr lang="ko-KR" altLang="en-US">
              <a:solidFill>
                <a:schemeClr val="tx1"/>
              </a:solidFill>
            </a:endParaRPr>
          </a:p>
        </p:txBody>
      </p:sp>
      <p:sp>
        <p:nvSpPr>
          <p:cNvPr id="13" name="직사각형 12"/>
          <p:cNvSpPr/>
          <p:nvPr/>
        </p:nvSpPr>
        <p:spPr>
          <a:xfrm>
            <a:off x="9283001" y="2564179"/>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learning</a:t>
            </a:r>
            <a:endParaRPr lang="ko-KR" altLang="en-US">
              <a:solidFill>
                <a:schemeClr val="tx1"/>
              </a:solidFill>
            </a:endParaRPr>
          </a:p>
        </p:txBody>
      </p:sp>
      <p:sp>
        <p:nvSpPr>
          <p:cNvPr id="14" name="직사각형 13"/>
          <p:cNvSpPr/>
          <p:nvPr/>
        </p:nvSpPr>
        <p:spPr>
          <a:xfrm>
            <a:off x="6623239" y="4000234"/>
            <a:ext cx="2264230" cy="6371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Reinforcement learning</a:t>
            </a:r>
            <a:endParaRPr lang="ko-KR" altLang="en-US">
              <a:solidFill>
                <a:schemeClr val="tx1"/>
              </a:solidFill>
            </a:endParaRPr>
          </a:p>
        </p:txBody>
      </p:sp>
      <p:sp>
        <p:nvSpPr>
          <p:cNvPr id="15" name="직사각형 14"/>
          <p:cNvSpPr/>
          <p:nvPr/>
        </p:nvSpPr>
        <p:spPr>
          <a:xfrm>
            <a:off x="6623239" y="4775425"/>
            <a:ext cx="2264230" cy="6371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Deep reinforcement learning</a:t>
            </a:r>
            <a:endParaRPr lang="ko-KR" altLang="en-US">
              <a:solidFill>
                <a:schemeClr val="tx1"/>
              </a:solidFill>
            </a:endParaRPr>
          </a:p>
        </p:txBody>
      </p:sp>
      <p:sp>
        <p:nvSpPr>
          <p:cNvPr id="16" name="직사각형 15"/>
          <p:cNvSpPr/>
          <p:nvPr/>
        </p:nvSpPr>
        <p:spPr>
          <a:xfrm>
            <a:off x="9283001" y="4358092"/>
            <a:ext cx="2264230" cy="6594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Reinforcement learning</a:t>
            </a:r>
            <a:endParaRPr lang="ko-KR" altLang="en-US">
              <a:solidFill>
                <a:schemeClr val="tx1"/>
              </a:solidFill>
            </a:endParaRPr>
          </a:p>
        </p:txBody>
      </p:sp>
      <p:sp>
        <p:nvSpPr>
          <p:cNvPr id="17" name="직사각형 16"/>
          <p:cNvSpPr/>
          <p:nvPr/>
        </p:nvSpPr>
        <p:spPr>
          <a:xfrm>
            <a:off x="6623239" y="5550616"/>
            <a:ext cx="2264230" cy="90620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Model based reingorcement learning</a:t>
            </a:r>
            <a:endParaRPr lang="ko-KR" altLang="en-US">
              <a:solidFill>
                <a:schemeClr val="tx1"/>
              </a:solidFill>
            </a:endParaRPr>
          </a:p>
        </p:txBody>
      </p:sp>
    </p:spTree>
    <p:extLst>
      <p:ext uri="{BB962C8B-B14F-4D97-AF65-F5344CB8AC3E}">
        <p14:creationId xmlns:p14="http://schemas.microsoft.com/office/powerpoint/2010/main" val="3438023863"/>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947505" y="1978436"/>
            <a:ext cx="1439460" cy="369332"/>
          </a:xfrm>
          <a:prstGeom prst="rect">
            <a:avLst/>
          </a:prstGeom>
          <a:noFill/>
        </p:spPr>
        <p:txBody>
          <a:bodyPr wrap="none">
            <a:spAutoFit/>
          </a:bodyPr>
          <a:lstStyle/>
          <a:p>
            <a:pPr lvl="0">
              <a:defRPr/>
            </a:pPr>
            <a:r>
              <a:rPr kumimoji="1" lang="en-US" altLang="ko-KR"/>
              <a:t>CSV </a:t>
            </a:r>
            <a:r>
              <a:rPr kumimoji="1" lang="en-US" altLang="ko-KR">
                <a:sym typeface="Wingdings"/>
              </a:rPr>
              <a:t></a:t>
            </a:r>
            <a:r>
              <a:rPr kumimoji="1" lang="en-US" altLang="ko-KR"/>
              <a:t> json</a:t>
            </a:r>
            <a:endParaRPr kumimoji="1" lang="ko-KR" altLang="en-US"/>
          </a:p>
        </p:txBody>
      </p:sp>
      <p:graphicFrame>
        <p:nvGraphicFramePr>
          <p:cNvPr id="4" name="표 3"/>
          <p:cNvGraphicFramePr>
            <a:graphicFrameLocks noGrp="1"/>
          </p:cNvGraphicFramePr>
          <p:nvPr/>
        </p:nvGraphicFramePr>
        <p:xfrm>
          <a:off x="947505" y="2525946"/>
          <a:ext cx="8127999" cy="222186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vert="horz" lIns="91440" tIns="45720" rIns="91440" bIns="45720" anchor="t" anchorCtr="0"/>
                    <a:lstStyle/>
                    <a:p>
                      <a:pPr lvl="0">
                        <a:defRPr/>
                      </a:pPr>
                      <a:r>
                        <a:rPr lang="en-US" altLang="ko-Kore-KR"/>
                        <a:t>NAME</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c>
                  <a:txBody>
                    <a:bodyPr vert="horz" lIns="91440" tIns="45720" rIns="91440" bIns="45720" anchor="t" anchorCtr="0"/>
                    <a:lstStyle/>
                    <a:p>
                      <a:pPr lvl="0">
                        <a:defRPr/>
                      </a:pPr>
                      <a:r>
                        <a:rPr lang="en-US" altLang="ko-Kore-KR"/>
                        <a:t>Abstract</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c>
                  <a:txBody>
                    <a:bodyPr vert="horz" lIns="91440" tIns="45720" rIns="91440" bIns="45720" anchor="t" anchorCtr="0"/>
                    <a:lstStyle/>
                    <a:p>
                      <a:pPr lvl="0">
                        <a:defRPr/>
                      </a:pPr>
                      <a:r>
                        <a:rPr lang="en-US" altLang="ko-Kore-KR"/>
                        <a:t>Keywords</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r>
              <a:tr h="370840">
                <a:tc>
                  <a:txBody>
                    <a:bodyPr vert="horz" lIns="91440" tIns="45720" rIns="91440" bIns="45720" anchor="t" anchorCtr="0"/>
                    <a:lstStyle/>
                    <a:p>
                      <a:pPr lvl="0">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marL="0" marR="0" lvl="0" indent="0" algn="l" defTabSz="914400" rtl="0" eaLnBrk="1" latinLnBrk="0" hangingPunct="1">
                        <a:lnSpc>
                          <a:spcPct val="100000"/>
                        </a:lnSpc>
                        <a:spcBef>
                          <a:spcPts val="0"/>
                        </a:spcBef>
                        <a:spcAft>
                          <a:spcPts val="0"/>
                        </a:spcAft>
                        <a:buClrTx/>
                        <a:buFontTx/>
                        <a:buNone/>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marL="0" marR="0" lvl="0" indent="0" algn="l" defTabSz="914400" rtl="0" eaLnBrk="1" latinLnBrk="0" hangingPunct="1">
                        <a:lnSpc>
                          <a:spcPct val="100000"/>
                        </a:lnSpc>
                        <a:spcBef>
                          <a:spcPts val="0"/>
                        </a:spcBef>
                        <a:spcAft>
                          <a:spcPts val="0"/>
                        </a:spcAft>
                        <a:buClrTx/>
                        <a:buFontTx/>
                        <a:buNone/>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0">
                <a:tc>
                  <a:txBody>
                    <a:bodyPr vert="horz" lIns="91440" tIns="45720" rIns="91440" bIns="45720" anchor="t" anchorCtr="0"/>
                    <a:lstStyle/>
                    <a:p>
                      <a:pPr lvl="0">
                        <a:defRPr/>
                      </a:pPr>
                      <a:r>
                        <a:rPr lang="en-US" altLang="ko-KR"/>
                        <a:t>…</a:t>
                      </a:r>
                      <a:endParaRPr lang="en-US" altLang="ko-Kore-KR"/>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lvl="0">
                        <a:defRPr/>
                      </a:pPr>
                      <a:r>
                        <a:rPr lang="en-US" altLang="ko-Kore-KR"/>
                        <a:t>…</a:t>
                      </a:r>
                      <a:endParaRPr lang="en-US" altLang="ko-Kore-KR"/>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bl>
          </a:graphicData>
        </a:graphic>
      </p:graphicFrame>
      <p:sp>
        <p:nvSpPr>
          <p:cNvPr id="5" name="직사각형 4"/>
          <p:cNvSpPr/>
          <p:nvPr/>
        </p:nvSpPr>
        <p:spPr>
          <a:xfrm>
            <a:off x="2955073" y="4905480"/>
            <a:ext cx="8853354" cy="137384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6" name="오른쪽으로 구부러진 화살표[C] 12"/>
          <p:cNvSpPr/>
          <p:nvPr/>
        </p:nvSpPr>
        <p:spPr>
          <a:xfrm rot="18258228" flipH="1">
            <a:off x="9599544" y="4074640"/>
            <a:ext cx="346531" cy="789504"/>
          </a:xfrm>
          <a:prstGeom prst="curvedRightArrow">
            <a:avLst>
              <a:gd name="adj1" fmla="val 0"/>
              <a:gd name="adj2" fmla="val 50000"/>
              <a:gd name="adj3" fmla="val 25587"/>
            </a:avLst>
          </a:prstGeom>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solidFill>
                <a:schemeClr val="tx1"/>
              </a:solidFill>
            </a:endParaRPr>
          </a:p>
        </p:txBody>
      </p:sp>
      <p:sp>
        <p:nvSpPr>
          <p:cNvPr id="7" name="TextBox 4"/>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8" name="직사각형 7"/>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
        <p:nvSpPr>
          <p:cNvPr id="9" name="TextBox 6"/>
          <p:cNvSpPr txBox="1"/>
          <p:nvPr/>
        </p:nvSpPr>
        <p:spPr>
          <a:xfrm>
            <a:off x="3061362" y="4994569"/>
            <a:ext cx="9645042" cy="1461476"/>
          </a:xfrm>
          <a:prstGeom prst="rect">
            <a:avLst/>
          </a:prstGeom>
          <a:noFill/>
        </p:spPr>
        <p:txBody>
          <a:bodyPr wrap="square">
            <a:spAutoFit/>
          </a:bodyPr>
          <a:lstStyle/>
          <a:p>
            <a:pPr lvl="0">
              <a:defRPr/>
            </a:pPr>
            <a:r>
              <a:rPr kumimoji="1" lang="en-US" altLang="ko-KR"/>
              <a:t>{ </a:t>
            </a:r>
            <a:endParaRPr kumimoji="1" lang="en-US" altLang="ko-KR"/>
          </a:p>
          <a:p>
            <a:pPr lvl="0">
              <a:defRPr/>
            </a:pPr>
            <a:r>
              <a:rPr kumimoji="1" lang="en-US" altLang="ko-KR" b="1"/>
              <a:t>	“query”</a:t>
            </a:r>
            <a:r>
              <a:rPr kumimoji="1" lang="en-US" altLang="ko-KR"/>
              <a:t> : key word </a:t>
            </a:r>
            <a:r>
              <a:rPr kumimoji="1" lang="en-US" altLang="ko-KR" sz="1500"/>
              <a:t>(expected search query: using extracted keyword from abstract ),</a:t>
            </a:r>
            <a:endParaRPr kumimoji="1" lang="en-US" altLang="ko-KR" sz="1500"/>
          </a:p>
          <a:p>
            <a:pPr lvl="0">
              <a:defRPr/>
            </a:pPr>
            <a:r>
              <a:rPr kumimoji="1" lang="en-US" altLang="ko-KR" b="1"/>
              <a:t>	“pos”</a:t>
            </a:r>
            <a:r>
              <a:rPr kumimoji="1" lang="en-US" altLang="ko-KR"/>
              <a:t>: [source abstract] </a:t>
            </a:r>
            <a:endParaRPr kumimoji="1" lang="en-US" altLang="ko-KR"/>
          </a:p>
          <a:p>
            <a:pPr lvl="0">
              <a:defRPr/>
            </a:pPr>
            <a:r>
              <a:rPr kumimoji="1" lang="en-US" altLang="ko-KR"/>
              <a:t>}</a:t>
            </a:r>
            <a:endParaRPr kumimoji="1" lang="en-US" altLang="ko-KR"/>
          </a:p>
          <a:p>
            <a:pPr lvl="0">
              <a:defRPr/>
            </a:pPr>
            <a:endParaRPr kumimoji="1" lang="ko-KR" altLang="en-US"/>
          </a:p>
        </p:txBody>
      </p:sp>
    </p:spTree>
    <p:extLst>
      <p:ext uri="{BB962C8B-B14F-4D97-AF65-F5344CB8AC3E}">
        <p14:creationId xmlns:p14="http://schemas.microsoft.com/office/powerpoint/2010/main" val="8827349"/>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4"/>
          <p:cNvSpPr txBox="1"/>
          <p:nvPr/>
        </p:nvSpPr>
        <p:spPr>
          <a:xfrm>
            <a:off x="914548" y="1731375"/>
            <a:ext cx="1539092" cy="369332"/>
          </a:xfrm>
          <a:prstGeom prst="rect">
            <a:avLst/>
          </a:prstGeom>
          <a:noFill/>
        </p:spPr>
        <p:txBody>
          <a:bodyPr wrap="none">
            <a:spAutoFit/>
          </a:bodyPr>
          <a:lstStyle/>
          <a:p>
            <a:pPr lvl="0">
              <a:defRPr/>
            </a:pPr>
            <a:r>
              <a:rPr kumimoji="1" lang="en-US" altLang="ko-KR"/>
              <a:t>512 tokenize</a:t>
            </a:r>
            <a:endParaRPr kumimoji="1" lang="ko-KR" altLang="en-US"/>
          </a:p>
        </p:txBody>
      </p:sp>
      <p:sp>
        <p:nvSpPr>
          <p:cNvPr id="4" name="TextBox 8"/>
          <p:cNvSpPr txBox="1"/>
          <p:nvPr/>
        </p:nvSpPr>
        <p:spPr>
          <a:xfrm>
            <a:off x="1164920" y="2229986"/>
            <a:ext cx="9645042" cy="2006734"/>
          </a:xfrm>
          <a:prstGeom prst="rect">
            <a:avLst/>
          </a:prstGeom>
          <a:noFill/>
        </p:spPr>
        <p:txBody>
          <a:bodyPr wrap="square">
            <a:spAutoFit/>
          </a:bodyPr>
          <a:lstStyle/>
          <a:p>
            <a:pPr lvl="0">
              <a:defRPr/>
            </a:pPr>
            <a:r>
              <a:rPr kumimoji="1" lang="en-US" altLang="ko-KR"/>
              <a:t>{ “</a:t>
            </a:r>
            <a:r>
              <a:rPr kumimoji="1" lang="en-US" altLang="ko-KR" b="1"/>
              <a:t>query”</a:t>
            </a:r>
            <a:r>
              <a:rPr kumimoji="1" lang="en-US" altLang="ko-KR"/>
              <a:t> : key word A,</a:t>
            </a:r>
            <a:r>
              <a:rPr kumimoji="1" lang="ko-KR" altLang="en-US"/>
              <a:t> </a:t>
            </a:r>
            <a:r>
              <a:rPr kumimoji="1" lang="en-US" altLang="ko-KR" b="1"/>
              <a:t>“pos”</a:t>
            </a:r>
            <a:r>
              <a:rPr kumimoji="1" lang="en-US" altLang="ko-KR"/>
              <a:t>: [source abstract A-1]}</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A,</a:t>
            </a:r>
            <a:r>
              <a:rPr kumimoji="1" lang="ko-KR" altLang="en-US"/>
              <a:t> </a:t>
            </a:r>
            <a:r>
              <a:rPr kumimoji="1" lang="en-US" altLang="ko-KR" b="1"/>
              <a:t>“pos”</a:t>
            </a:r>
            <a:r>
              <a:rPr kumimoji="1" lang="en-US" altLang="ko-KR"/>
              <a:t>: [next source abstract A-2]}</a:t>
            </a:r>
            <a:endParaRPr kumimoji="1" lang="en-US" altLang="ko-KR"/>
          </a:p>
          <a:p>
            <a:pPr lvl="0">
              <a:defRPr/>
            </a:pPr>
            <a:endParaRPr kumimoji="1" lang="en-US" altLang="ko-KR"/>
          </a:p>
          <a:p>
            <a:pPr lvl="0">
              <a:defRPr/>
            </a:pPr>
            <a:r>
              <a:rPr kumimoji="1" lang="en-US" altLang="ko-KR"/>
              <a:t>{ “</a:t>
            </a:r>
            <a:r>
              <a:rPr kumimoji="1" lang="en-US" altLang="ko-KR" b="1"/>
              <a:t>query”</a:t>
            </a:r>
            <a:r>
              <a:rPr kumimoji="1" lang="en-US" altLang="ko-KR"/>
              <a:t> : key word B,</a:t>
            </a:r>
            <a:r>
              <a:rPr kumimoji="1" lang="ko-KR" altLang="en-US"/>
              <a:t> </a:t>
            </a:r>
            <a:r>
              <a:rPr kumimoji="1" lang="en-US" altLang="ko-KR" b="1"/>
              <a:t>“pos”</a:t>
            </a:r>
            <a:r>
              <a:rPr kumimoji="1" lang="en-US" altLang="ko-KR"/>
              <a:t>: [source abstract B-1]}</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B,</a:t>
            </a:r>
            <a:r>
              <a:rPr kumimoji="1" lang="ko-KR" altLang="en-US"/>
              <a:t> </a:t>
            </a:r>
            <a:r>
              <a:rPr kumimoji="1" lang="en-US" altLang="ko-KR" b="1"/>
              <a:t>“pos”</a:t>
            </a:r>
            <a:r>
              <a:rPr kumimoji="1" lang="en-US" altLang="ko-KR"/>
              <a:t>: [next source abstract B-2] }</a:t>
            </a:r>
            <a:endParaRPr kumimoji="1" lang="en-US" altLang="ko-KR"/>
          </a:p>
          <a:p>
            <a:pPr lvl="0">
              <a:defRPr/>
            </a:pPr>
            <a:r>
              <a:rPr kumimoji="1" lang="en-US" altLang="ko-KR"/>
              <a:t> </a:t>
            </a:r>
            <a:endParaRPr kumimoji="1" lang="en-US" altLang="ko-KR"/>
          </a:p>
          <a:p>
            <a:pPr lvl="0">
              <a:defRPr/>
            </a:pPr>
            <a:endParaRPr kumimoji="1" lang="ko-KR" altLang="en-US"/>
          </a:p>
        </p:txBody>
      </p:sp>
      <p:pic>
        <p:nvPicPr>
          <p:cNvPr id="5" name="그림 4"/>
          <p:cNvPicPr>
            <a:picLocks noChangeAspect="1"/>
          </p:cNvPicPr>
          <p:nvPr/>
        </p:nvPicPr>
        <p:blipFill rotWithShape="1">
          <a:blip r:embed="rId3"/>
          <a:stretch>
            <a:fillRect/>
          </a:stretch>
        </p:blipFill>
        <p:spPr>
          <a:xfrm>
            <a:off x="3654304" y="4364832"/>
            <a:ext cx="7772400" cy="1311797"/>
          </a:xfrm>
          <a:prstGeom prst="rect">
            <a:avLst/>
          </a:prstGeom>
        </p:spPr>
      </p:pic>
      <p:sp>
        <p:nvSpPr>
          <p:cNvPr id="6" name="TextBox 10"/>
          <p:cNvSpPr txBox="1"/>
          <p:nvPr/>
        </p:nvSpPr>
        <p:spPr>
          <a:xfrm>
            <a:off x="3646388" y="5793029"/>
            <a:ext cx="1445677" cy="634441"/>
          </a:xfrm>
          <a:prstGeom prst="rect">
            <a:avLst/>
          </a:prstGeom>
          <a:noFill/>
        </p:spPr>
        <p:txBody>
          <a:bodyPr wrap="none">
            <a:spAutoFit/>
          </a:bodyPr>
          <a:lstStyle/>
          <a:p>
            <a:pPr lvl="0">
              <a:defRPr/>
            </a:pPr>
            <a:r>
              <a:rPr kumimoji="1" lang="en-US" altLang="ko-KR"/>
              <a:t>total:</a:t>
            </a:r>
            <a:r>
              <a:rPr kumimoji="1" lang="ko-KR" altLang="en-US"/>
              <a:t> </a:t>
            </a:r>
            <a:r>
              <a:rPr kumimoji="1" lang="en-US" altLang="ko-KR"/>
              <a:t>18536</a:t>
            </a:r>
            <a:endParaRPr kumimoji="1" lang="en-US" altLang="ko-KR"/>
          </a:p>
          <a:p>
            <a:pPr lvl="0">
              <a:defRPr/>
            </a:pPr>
            <a:endParaRPr kumimoji="1" lang="ko-KR" altLang="en-US"/>
          </a:p>
        </p:txBody>
      </p:sp>
      <p:sp>
        <p:nvSpPr>
          <p:cNvPr id="7" name="TextBox 1"/>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8" name="직사각형 7"/>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1457321856"/>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814192" y="1809448"/>
            <a:ext cx="4140942" cy="369332"/>
          </a:xfrm>
          <a:prstGeom prst="rect">
            <a:avLst/>
          </a:prstGeom>
          <a:noFill/>
        </p:spPr>
        <p:txBody>
          <a:bodyPr wrap="none">
            <a:spAutoFit/>
          </a:bodyPr>
          <a:lstStyle/>
          <a:p>
            <a:pPr lvl="0">
              <a:defRPr/>
            </a:pPr>
            <a:r>
              <a:rPr kumimoji="1" lang="en-US" altLang="ko-KR"/>
              <a:t>only pos json </a:t>
            </a:r>
            <a:r>
              <a:rPr kumimoji="1" lang="en-US" altLang="ko-KR">
                <a:sym typeface="Wingdings"/>
              </a:rPr>
              <a:t></a:t>
            </a:r>
            <a:r>
              <a:rPr kumimoji="1" lang="en-US" altLang="ko-KR"/>
              <a:t>hard negative mining</a:t>
            </a:r>
            <a:endParaRPr kumimoji="1" lang="ko-KR" altLang="en-US"/>
          </a:p>
        </p:txBody>
      </p:sp>
      <p:pic>
        <p:nvPicPr>
          <p:cNvPr id="4" name="그림 3"/>
          <p:cNvPicPr>
            <a:picLocks noChangeAspect="1"/>
          </p:cNvPicPr>
          <p:nvPr/>
        </p:nvPicPr>
        <p:blipFill rotWithShape="1">
          <a:blip r:embed="rId3"/>
          <a:stretch>
            <a:fillRect/>
          </a:stretch>
        </p:blipFill>
        <p:spPr>
          <a:xfrm>
            <a:off x="814192" y="2453856"/>
            <a:ext cx="10248514" cy="2662604"/>
          </a:xfrm>
          <a:prstGeom prst="rect">
            <a:avLst/>
          </a:prstGeom>
        </p:spPr>
      </p:pic>
      <p:sp>
        <p:nvSpPr>
          <p:cNvPr id="5" name="직사각형 4"/>
          <p:cNvSpPr/>
          <p:nvPr/>
        </p:nvSpPr>
        <p:spPr>
          <a:xfrm>
            <a:off x="914548" y="3876541"/>
            <a:ext cx="3915029" cy="6825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6" name="TextBox 4"/>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7" name="직사각형 6"/>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3201051365"/>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824531" y="1807980"/>
            <a:ext cx="3372184" cy="369332"/>
          </a:xfrm>
          <a:prstGeom prst="rect">
            <a:avLst/>
          </a:prstGeom>
          <a:noFill/>
        </p:spPr>
        <p:txBody>
          <a:bodyPr wrap="none">
            <a:spAutoFit/>
          </a:bodyPr>
          <a:lstStyle/>
          <a:p>
            <a:pPr lvl="0">
              <a:defRPr/>
            </a:pPr>
            <a:r>
              <a:rPr kumimoji="1" lang="en-US" altLang="ko-KR"/>
              <a:t>result of hard negative mining</a:t>
            </a:r>
            <a:endParaRPr kumimoji="1" lang="ko-KR" altLang="en-US"/>
          </a:p>
        </p:txBody>
      </p:sp>
      <p:sp>
        <p:nvSpPr>
          <p:cNvPr id="4" name="TextBox 8"/>
          <p:cNvSpPr txBox="1"/>
          <p:nvPr/>
        </p:nvSpPr>
        <p:spPr>
          <a:xfrm>
            <a:off x="446762" y="2712289"/>
            <a:ext cx="11489924" cy="2010206"/>
          </a:xfrm>
          <a:prstGeom prst="rect">
            <a:avLst/>
          </a:prstGeom>
          <a:noFill/>
        </p:spPr>
        <p:txBody>
          <a:bodyPr wrap="square">
            <a:spAutoFit/>
          </a:bodyPr>
          <a:lstStyle/>
          <a:p>
            <a:pPr lvl="0">
              <a:defRPr/>
            </a:pPr>
            <a:r>
              <a:rPr kumimoji="1" lang="en-US" altLang="ko-KR"/>
              <a:t>{ “</a:t>
            </a:r>
            <a:r>
              <a:rPr kumimoji="1" lang="en-US" altLang="ko-KR" b="1"/>
              <a:t>query”</a:t>
            </a:r>
            <a:r>
              <a:rPr kumimoji="1" lang="en-US" altLang="ko-KR"/>
              <a:t> : key word A,</a:t>
            </a:r>
            <a:r>
              <a:rPr kumimoji="1" lang="ko-KR" altLang="en-US"/>
              <a:t> </a:t>
            </a:r>
            <a:r>
              <a:rPr kumimoji="1" lang="en-US" altLang="ko-KR" b="1"/>
              <a:t>“pos”</a:t>
            </a:r>
            <a:r>
              <a:rPr kumimoji="1" lang="en-US" altLang="ko-KR"/>
              <a:t>: [source abstract A-1], </a:t>
            </a:r>
            <a:r>
              <a:rPr kumimoji="1" lang="en-US" altLang="ko-KR" b="1"/>
              <a:t>“neg”</a:t>
            </a:r>
            <a:r>
              <a:rPr kumimoji="1" lang="en-US" altLang="ko-KR"/>
              <a:t>:[mining result 1], ... ,[mining result N] }</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A,</a:t>
            </a:r>
            <a:r>
              <a:rPr kumimoji="1" lang="ko-KR" altLang="en-US"/>
              <a:t> </a:t>
            </a:r>
            <a:r>
              <a:rPr kumimoji="1" lang="en-US" altLang="ko-KR" b="1"/>
              <a:t>“pos”</a:t>
            </a:r>
            <a:r>
              <a:rPr kumimoji="1" lang="en-US" altLang="ko-KR"/>
              <a:t>: [next source abstract A-2] , </a:t>
            </a:r>
            <a:r>
              <a:rPr kumimoji="1" lang="en-US" altLang="ko-KR" b="1"/>
              <a:t>“neg”</a:t>
            </a:r>
            <a:r>
              <a:rPr kumimoji="1" lang="en-US" altLang="ko-KR"/>
              <a:t>:[mining result 1], ... ,[mining result N] }</a:t>
            </a:r>
            <a:endParaRPr kumimoji="1" lang="en-US" altLang="ko-KR"/>
          </a:p>
          <a:p>
            <a:pPr lvl="0">
              <a:defRPr/>
            </a:pPr>
            <a:endParaRPr kumimoji="1" lang="en-US" altLang="ko-KR"/>
          </a:p>
          <a:p>
            <a:pPr lvl="0">
              <a:defRPr/>
            </a:pPr>
            <a:r>
              <a:rPr kumimoji="1" lang="en-US" altLang="ko-KR"/>
              <a:t>{ “</a:t>
            </a:r>
            <a:r>
              <a:rPr kumimoji="1" lang="en-US" altLang="ko-KR" b="1"/>
              <a:t>query”</a:t>
            </a:r>
            <a:r>
              <a:rPr kumimoji="1" lang="en-US" altLang="ko-KR"/>
              <a:t> : key word B,</a:t>
            </a:r>
            <a:r>
              <a:rPr kumimoji="1" lang="ko-KR" altLang="en-US"/>
              <a:t> </a:t>
            </a:r>
            <a:r>
              <a:rPr kumimoji="1" lang="en-US" altLang="ko-KR" b="1"/>
              <a:t>“pos”</a:t>
            </a:r>
            <a:r>
              <a:rPr kumimoji="1" lang="en-US" altLang="ko-KR"/>
              <a:t>: [source abstract B-1] , </a:t>
            </a:r>
            <a:r>
              <a:rPr kumimoji="1" lang="en-US" altLang="ko-KR" b="1"/>
              <a:t>“neg”</a:t>
            </a:r>
            <a:r>
              <a:rPr kumimoji="1" lang="en-US" altLang="ko-KR"/>
              <a:t>:[mining result 1], ... ,[mining result N] }</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B,</a:t>
            </a:r>
            <a:r>
              <a:rPr kumimoji="1" lang="ko-KR" altLang="en-US"/>
              <a:t> </a:t>
            </a:r>
            <a:r>
              <a:rPr kumimoji="1" lang="en-US" altLang="ko-KR" b="1"/>
              <a:t>“pos”</a:t>
            </a:r>
            <a:r>
              <a:rPr kumimoji="1" lang="en-US" altLang="ko-KR"/>
              <a:t>: [next source abstract B-2] , </a:t>
            </a:r>
            <a:r>
              <a:rPr kumimoji="1" lang="en-US" altLang="ko-KR" b="1"/>
              <a:t>“neg”</a:t>
            </a:r>
            <a:r>
              <a:rPr kumimoji="1" lang="en-US" altLang="ko-KR"/>
              <a:t>:[mining result 1], ... ,[mining result N] }</a:t>
            </a:r>
            <a:endParaRPr kumimoji="1" lang="en-US" altLang="ko-KR"/>
          </a:p>
          <a:p>
            <a:pPr lvl="0">
              <a:defRPr/>
            </a:pPr>
            <a:r>
              <a:rPr kumimoji="1" lang="en-US" altLang="ko-KR"/>
              <a:t> </a:t>
            </a:r>
            <a:endParaRPr kumimoji="1" lang="en-US" altLang="ko-KR"/>
          </a:p>
          <a:p>
            <a:pPr lvl="0">
              <a:defRPr/>
            </a:pPr>
            <a:endParaRPr kumimoji="1" lang="ko-KR" altLang="en-US"/>
          </a:p>
        </p:txBody>
      </p:sp>
      <p:sp>
        <p:nvSpPr>
          <p:cNvPr id="5" name="TextBox 1"/>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6" name="직사각형 5"/>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3607372175"/>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662806" y="2130822"/>
            <a:ext cx="4356847" cy="4114800"/>
          </a:xfrm>
          <a:prstGeom prst="rect">
            <a:avLst/>
          </a:prstGeom>
        </p:spPr>
      </p:pic>
      <p:cxnSp>
        <p:nvCxnSpPr>
          <p:cNvPr id="4" name="직선 화살표 연결선 4"/>
          <p:cNvCxnSpPr/>
          <p:nvPr/>
        </p:nvCxnSpPr>
        <p:spPr>
          <a:xfrm>
            <a:off x="5670331" y="4402533"/>
            <a:ext cx="851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그룹 4"/>
          <p:cNvGrpSpPr/>
          <p:nvPr/>
        </p:nvGrpSpPr>
        <p:grpSpPr>
          <a:xfrm rot="0">
            <a:off x="7037108" y="2305829"/>
            <a:ext cx="4106629" cy="3707515"/>
            <a:chOff x="7060921" y="1815972"/>
            <a:chExt cx="4106629" cy="3707515"/>
          </a:xfrm>
        </p:grpSpPr>
        <p:sp>
          <p:nvSpPr>
            <p:cNvPr id="6" name="직사각형 6"/>
            <p:cNvSpPr/>
            <p:nvPr/>
          </p:nvSpPr>
          <p:spPr>
            <a:xfrm>
              <a:off x="7362078"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solidFill>
                    <a:schemeClr val="tx1"/>
                  </a:solidFill>
                </a:rPr>
                <a:t>pooling</a:t>
              </a:r>
              <a:endParaRPr kumimoji="1" lang="ko-Kore-KR" altLang="en-US">
                <a:solidFill>
                  <a:schemeClr val="tx1"/>
                </a:solidFill>
              </a:endParaRPr>
            </a:p>
          </p:txBody>
        </p:sp>
        <p:sp>
          <p:nvSpPr>
            <p:cNvPr id="7" name="모서리가 둥근 직사각형 8"/>
            <p:cNvSpPr/>
            <p:nvPr/>
          </p:nvSpPr>
          <p:spPr>
            <a:xfrm>
              <a:off x="7060921" y="3793614"/>
              <a:ext cx="1891862" cy="857214"/>
            </a:xfrm>
            <a:prstGeom prst="roundRect">
              <a:avLst>
                <a:gd name="adj"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t>BERT</a:t>
              </a:r>
              <a:endParaRPr kumimoji="1" lang="ko-Kore-KR" altLang="en-US"/>
            </a:p>
          </p:txBody>
        </p:sp>
        <p:cxnSp>
          <p:nvCxnSpPr>
            <p:cNvPr id="8" name="직선 화살표 연결선 12"/>
            <p:cNvCxnSpPr/>
            <p:nvPr/>
          </p:nvCxnSpPr>
          <p:spPr>
            <a:xfrm flipV="1">
              <a:off x="7989056"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직선 화살표 연결선 13"/>
            <p:cNvCxnSpPr>
              <a:stCxn id="7" idx="0"/>
              <a:endCxn id="6" idx="2"/>
            </p:cNvCxnSpPr>
            <p:nvPr/>
          </p:nvCxnSpPr>
          <p:spPr>
            <a:xfrm flipV="1">
              <a:off x="8006852"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직선 화살표 연결선 18"/>
            <p:cNvCxnSpPr/>
            <p:nvPr/>
          </p:nvCxnSpPr>
          <p:spPr>
            <a:xfrm flipV="1">
              <a:off x="7989056"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23"/>
            <p:cNvSpPr txBox="1"/>
            <p:nvPr/>
          </p:nvSpPr>
          <p:spPr>
            <a:xfrm>
              <a:off x="7832603" y="2674340"/>
              <a:ext cx="345562" cy="358148"/>
            </a:xfrm>
            <a:prstGeom prst="rect">
              <a:avLst/>
            </a:prstGeom>
            <a:noFill/>
          </p:spPr>
          <p:txBody>
            <a:bodyPr wrap="none">
              <a:spAutoFit/>
            </a:bodyPr>
            <a:lstStyle/>
            <a:p>
              <a:pPr lvl="0">
                <a:defRPr/>
              </a:pPr>
              <a:r>
                <a:rPr kumimoji="1" lang="en-US" altLang="ko-Kore-KR"/>
                <a:t>u</a:t>
              </a:r>
              <a:endParaRPr kumimoji="1" lang="ko-Kore-KR" altLang="en-US"/>
            </a:p>
          </p:txBody>
        </p:sp>
        <p:sp>
          <p:nvSpPr>
            <p:cNvPr id="12" name="TextBox 25"/>
            <p:cNvSpPr txBox="1"/>
            <p:nvPr/>
          </p:nvSpPr>
          <p:spPr>
            <a:xfrm>
              <a:off x="7350838" y="5154155"/>
              <a:ext cx="1389302" cy="369332"/>
            </a:xfrm>
            <a:prstGeom prst="rect">
              <a:avLst/>
            </a:prstGeom>
            <a:noFill/>
          </p:spPr>
          <p:txBody>
            <a:bodyPr wrap="none">
              <a:spAutoFit/>
            </a:bodyPr>
            <a:lstStyle/>
            <a:p>
              <a:pPr lvl="0">
                <a:defRPr/>
              </a:pPr>
              <a:r>
                <a:rPr kumimoji="1" lang="en-US" altLang="ko-Kore-KR"/>
                <a:t>Sentence A</a:t>
              </a:r>
              <a:endParaRPr kumimoji="1" lang="ko-Kore-KR" altLang="en-US"/>
            </a:p>
          </p:txBody>
        </p:sp>
        <p:sp>
          <p:nvSpPr>
            <p:cNvPr id="13" name="직사각형 26"/>
            <p:cNvSpPr/>
            <p:nvPr/>
          </p:nvSpPr>
          <p:spPr>
            <a:xfrm>
              <a:off x="9576845"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solidFill>
                    <a:schemeClr val="tx1"/>
                  </a:solidFill>
                </a:rPr>
                <a:t>pooling</a:t>
              </a:r>
              <a:endParaRPr kumimoji="1" lang="ko-Kore-KR" altLang="en-US">
                <a:solidFill>
                  <a:schemeClr val="tx1"/>
                </a:solidFill>
              </a:endParaRPr>
            </a:p>
          </p:txBody>
        </p:sp>
        <p:sp>
          <p:nvSpPr>
            <p:cNvPr id="14" name="모서리가 둥근 직사각형 27"/>
            <p:cNvSpPr/>
            <p:nvPr/>
          </p:nvSpPr>
          <p:spPr>
            <a:xfrm>
              <a:off x="9275688" y="3793614"/>
              <a:ext cx="1891862" cy="857214"/>
            </a:xfrm>
            <a:prstGeom prst="roundRect">
              <a:avLst>
                <a:gd name="adj"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t>BERT</a:t>
              </a:r>
              <a:endParaRPr kumimoji="1" lang="ko-Kore-KR" altLang="en-US"/>
            </a:p>
          </p:txBody>
        </p:sp>
        <p:cxnSp>
          <p:nvCxnSpPr>
            <p:cNvPr id="15" name="직선 화살표 연결선 28"/>
            <p:cNvCxnSpPr/>
            <p:nvPr/>
          </p:nvCxnSpPr>
          <p:spPr>
            <a:xfrm flipV="1">
              <a:off x="10203823"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직선 화살표 연결선 29"/>
            <p:cNvCxnSpPr>
              <a:stCxn id="14" idx="0"/>
              <a:endCxn id="13" idx="2"/>
            </p:cNvCxnSpPr>
            <p:nvPr/>
          </p:nvCxnSpPr>
          <p:spPr>
            <a:xfrm flipV="1">
              <a:off x="10221619"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직선 화살표 연결선 30"/>
            <p:cNvCxnSpPr/>
            <p:nvPr/>
          </p:nvCxnSpPr>
          <p:spPr>
            <a:xfrm flipV="1">
              <a:off x="10203823"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31"/>
            <p:cNvSpPr txBox="1"/>
            <p:nvPr/>
          </p:nvSpPr>
          <p:spPr>
            <a:xfrm>
              <a:off x="10047370" y="2674340"/>
              <a:ext cx="331070" cy="358148"/>
            </a:xfrm>
            <a:prstGeom prst="rect">
              <a:avLst/>
            </a:prstGeom>
            <a:noFill/>
          </p:spPr>
          <p:txBody>
            <a:bodyPr wrap="none">
              <a:spAutoFit/>
            </a:bodyPr>
            <a:lstStyle/>
            <a:p>
              <a:pPr lvl="0">
                <a:defRPr/>
              </a:pPr>
              <a:r>
                <a:rPr kumimoji="1" lang="en-US" altLang="ko-Kore-KR"/>
                <a:t>v</a:t>
              </a:r>
              <a:endParaRPr kumimoji="1" lang="ko-Kore-KR" altLang="en-US"/>
            </a:p>
          </p:txBody>
        </p:sp>
        <p:sp>
          <p:nvSpPr>
            <p:cNvPr id="19" name="TextBox 32"/>
            <p:cNvSpPr txBox="1"/>
            <p:nvPr/>
          </p:nvSpPr>
          <p:spPr>
            <a:xfrm>
              <a:off x="9565606" y="5154155"/>
              <a:ext cx="1365285" cy="369332"/>
            </a:xfrm>
            <a:prstGeom prst="rect">
              <a:avLst/>
            </a:prstGeom>
            <a:noFill/>
          </p:spPr>
          <p:txBody>
            <a:bodyPr wrap="none">
              <a:spAutoFit/>
            </a:bodyPr>
            <a:lstStyle/>
            <a:p>
              <a:pPr lvl="0">
                <a:defRPr/>
              </a:pPr>
              <a:r>
                <a:rPr kumimoji="1" lang="en-US" altLang="ko-Kore-KR"/>
                <a:t>Sentence B</a:t>
              </a:r>
              <a:endParaRPr kumimoji="1" lang="ko-Kore-KR" altLang="en-US"/>
            </a:p>
          </p:txBody>
        </p:sp>
        <p:cxnSp>
          <p:nvCxnSpPr>
            <p:cNvPr id="20" name="직선 화살표 연결선 33"/>
            <p:cNvCxnSpPr/>
            <p:nvPr/>
          </p:nvCxnSpPr>
          <p:spPr>
            <a:xfrm flipV="1">
              <a:off x="7940172" y="2248671"/>
              <a:ext cx="579714" cy="405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직선 화살표 연결선 36"/>
            <p:cNvCxnSpPr>
              <a:stCxn id="18" idx="0"/>
            </p:cNvCxnSpPr>
            <p:nvPr/>
          </p:nvCxnSpPr>
          <p:spPr>
            <a:xfrm flipH="1" flipV="1">
              <a:off x="9506597" y="2248671"/>
              <a:ext cx="685204" cy="425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40"/>
            <p:cNvSpPr txBox="1"/>
            <p:nvPr/>
          </p:nvSpPr>
          <p:spPr>
            <a:xfrm>
              <a:off x="8419344" y="1815972"/>
              <a:ext cx="1311396" cy="359266"/>
            </a:xfrm>
            <a:prstGeom prst="rect">
              <a:avLst/>
            </a:prstGeom>
            <a:noFill/>
          </p:spPr>
          <p:txBody>
            <a:bodyPr wrap="none">
              <a:spAutoFit/>
            </a:bodyPr>
            <a:lstStyle/>
            <a:p>
              <a:pPr lvl="0">
                <a:defRPr/>
              </a:pPr>
              <a:r>
                <a:rPr kumimoji="1" lang="en-US" altLang="ko-Kore-KR"/>
                <a:t>(u; v; |u-v|)</a:t>
              </a:r>
              <a:endParaRPr kumimoji="1" lang="ko-Kore-KR" altLang="en-US"/>
            </a:p>
          </p:txBody>
        </p:sp>
      </p:grpSp>
      <p:sp>
        <p:nvSpPr>
          <p:cNvPr id="23" name="TextBox 9"/>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24" name="직사각형 23"/>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SBERT</a:t>
            </a:r>
            <a:endParaRPr kumimoji="1" lang="ko-Kore-KR" altLang="en-US" b="1">
              <a:solidFill>
                <a:schemeClr val="bg1"/>
              </a:solidFill>
            </a:endParaRPr>
          </a:p>
        </p:txBody>
      </p:sp>
    </p:spTree>
    <p:extLst>
      <p:ext uri="{BB962C8B-B14F-4D97-AF65-F5344CB8AC3E}">
        <p14:creationId xmlns:p14="http://schemas.microsoft.com/office/powerpoint/2010/main" val="2704716837"/>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2" y="386103"/>
            <a:ext cx="21973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Motivation</a:t>
            </a:r>
            <a:endParaRPr kumimoji="1" lang="en-US" altLang="ko-KR" sz="3000" b="1">
              <a:solidFill>
                <a:prstClr val="black"/>
              </a:solidFill>
              <a:latin typeface="맑은 고딕"/>
            </a:endParaRPr>
          </a:p>
        </p:txBody>
      </p:sp>
      <p:sp>
        <p:nvSpPr>
          <p:cNvPr id="14" name="Google Shape;552;p25"/>
          <p:cNvSpPr txBox="1">
            <a:spLocks noGrp="1"/>
          </p:cNvSpPr>
          <p:nvPr/>
        </p:nvSpPr>
        <p:spPr>
          <a:xfrm>
            <a:off x="678300" y="1145403"/>
            <a:ext cx="10835400" cy="5270400"/>
          </a:xfrm>
          <a:prstGeom prst="rect">
            <a:avLst/>
          </a:prstGeom>
          <a:noFill/>
          <a:ln>
            <a:noFill/>
          </a:ln>
        </p:spPr>
        <p:txBody>
          <a:bodyPr vert="horz" wrap="square" lIns="121900" tIns="121900" rIns="121900" bIns="121900" anchor="t" anchorCtr="0">
            <a:normAutofit/>
          </a:bodyPr>
          <a:lstStyle/>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rPr>
              <a:t>“How can we make it easier to find</a:t>
            </a:r>
            <a:endPar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rPr>
              <a:t>information about graduate schools?”</a:t>
            </a:r>
            <a:endPar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endParaRPr>
          </a:p>
        </p:txBody>
      </p:sp>
    </p:spTree>
    <p:extLst>
      <p:ext uri="{BB962C8B-B14F-4D97-AF65-F5344CB8AC3E}">
        <p14:creationId xmlns:p14="http://schemas.microsoft.com/office/powerpoint/2010/main" val="521380186"/>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Model Change</a:t>
            </a:r>
            <a:endParaRPr kumimoji="1" lang="ko-Kore-KR" altLang="en-US" b="1">
              <a:solidFill>
                <a:schemeClr val="bg1"/>
              </a:solidFill>
            </a:endParaRPr>
          </a:p>
        </p:txBody>
      </p:sp>
      <p:sp>
        <p:nvSpPr>
          <p:cNvPr id="4" name="TextBox 4"/>
          <p:cNvSpPr txBox="1"/>
          <p:nvPr/>
        </p:nvSpPr>
        <p:spPr>
          <a:xfrm>
            <a:off x="751562" y="1857199"/>
            <a:ext cx="3054628" cy="636446"/>
          </a:xfrm>
          <a:prstGeom prst="rect">
            <a:avLst/>
          </a:prstGeom>
          <a:noFill/>
        </p:spPr>
        <p:txBody>
          <a:bodyPr wrap="none">
            <a:spAutoFit/>
          </a:bodyPr>
          <a:lstStyle/>
          <a:p>
            <a:pPr lvl="0">
              <a:defRPr/>
            </a:pPr>
            <a:r>
              <a:rPr kumimoji="1" lang="en-US" altLang="ko-KR"/>
              <a:t>! issue of out of memory</a:t>
            </a:r>
            <a:endParaRPr kumimoji="1" lang="en-US" altLang="ko-KR"/>
          </a:p>
          <a:p>
            <a:pPr lvl="0">
              <a:defRPr/>
            </a:pPr>
            <a:r>
              <a:rPr kumimoji="1" lang="en-US" altLang="ko-KR">
                <a:sym typeface="Wingdings"/>
              </a:rPr>
              <a:t> changed to small model</a:t>
            </a:r>
            <a:endParaRPr kumimoji="1" lang="ko-KR" altLang="en-US"/>
          </a:p>
        </p:txBody>
      </p:sp>
      <p:sp>
        <p:nvSpPr>
          <p:cNvPr id="5" name="TextBox 2"/>
          <p:cNvSpPr txBox="1"/>
          <p:nvPr/>
        </p:nvSpPr>
        <p:spPr>
          <a:xfrm>
            <a:off x="6622472" y="3244334"/>
            <a:ext cx="4317942" cy="553998"/>
          </a:xfrm>
          <a:prstGeom prst="rect">
            <a:avLst/>
          </a:prstGeom>
          <a:noFill/>
        </p:spPr>
        <p:txBody>
          <a:bodyPr wrap="none">
            <a:spAutoFit/>
          </a:bodyPr>
          <a:lstStyle/>
          <a:p>
            <a:pPr lvl="0">
              <a:defRPr/>
            </a:pPr>
            <a:r>
              <a:rPr kumimoji="1" lang="en-US" altLang="ko-KR" sz="3000"/>
              <a:t>BAAI/bge-small-en-v1.5</a:t>
            </a:r>
            <a:endParaRPr kumimoji="1" lang="ko-KR" altLang="en-US" sz="3000"/>
          </a:p>
        </p:txBody>
      </p:sp>
      <p:sp>
        <p:nvSpPr>
          <p:cNvPr id="6" name="TextBox 5"/>
          <p:cNvSpPr txBox="1"/>
          <p:nvPr/>
        </p:nvSpPr>
        <p:spPr>
          <a:xfrm>
            <a:off x="1520362" y="3244334"/>
            <a:ext cx="3324821" cy="553998"/>
          </a:xfrm>
          <a:prstGeom prst="rect">
            <a:avLst/>
          </a:prstGeom>
          <a:noFill/>
        </p:spPr>
        <p:txBody>
          <a:bodyPr wrap="none">
            <a:spAutoFit/>
          </a:bodyPr>
          <a:lstStyle/>
          <a:p>
            <a:pPr lvl="0">
              <a:defRPr/>
            </a:pPr>
            <a:r>
              <a:rPr kumimoji="1" lang="en-US" altLang="ko-KR" sz="3000"/>
              <a:t>SBERT-base-nli-v2</a:t>
            </a:r>
            <a:endParaRPr kumimoji="1" lang="ko-KR" altLang="en-US" sz="3000"/>
          </a:p>
        </p:txBody>
      </p:sp>
      <p:sp>
        <p:nvSpPr>
          <p:cNvPr id="7" name="TextBox 6"/>
          <p:cNvSpPr txBox="1"/>
          <p:nvPr/>
        </p:nvSpPr>
        <p:spPr>
          <a:xfrm>
            <a:off x="5351813" y="3244334"/>
            <a:ext cx="435429" cy="553998"/>
          </a:xfrm>
          <a:prstGeom prst="rect">
            <a:avLst/>
          </a:prstGeom>
          <a:noFill/>
        </p:spPr>
        <p:txBody>
          <a:bodyPr wrap="square">
            <a:spAutoFit/>
          </a:bodyPr>
          <a:lstStyle/>
          <a:p>
            <a:pPr lvl="0">
              <a:defRPr/>
            </a:pPr>
            <a:r>
              <a:rPr kumimoji="1" lang="en-US" altLang="ko-KR" sz="3000">
                <a:sym typeface="Wingdings"/>
              </a:rPr>
              <a:t></a:t>
            </a:r>
            <a:endParaRPr kumimoji="1" lang="ko-KR" altLang="en-US" sz="3000"/>
          </a:p>
        </p:txBody>
      </p:sp>
      <p:sp>
        <p:nvSpPr>
          <p:cNvPr id="8" name="직사각형 7"/>
          <p:cNvSpPr/>
          <p:nvPr/>
        </p:nvSpPr>
        <p:spPr>
          <a:xfrm>
            <a:off x="6467478" y="3111409"/>
            <a:ext cx="4691063" cy="80336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9" name="TextBox 3"/>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961425832"/>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Architecture</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5158123" y="2482679"/>
            <a:ext cx="6426200" cy="3873500"/>
          </a:xfrm>
          <a:prstGeom prst="rect">
            <a:avLst/>
          </a:prstGeom>
        </p:spPr>
      </p:pic>
      <p:pic>
        <p:nvPicPr>
          <p:cNvPr id="5" name="그림 4"/>
          <p:cNvPicPr>
            <a:picLocks noChangeAspect="1"/>
          </p:cNvPicPr>
          <p:nvPr/>
        </p:nvPicPr>
        <p:blipFill rotWithShape="1">
          <a:blip r:embed="rId4"/>
          <a:stretch>
            <a:fillRect/>
          </a:stretch>
        </p:blipFill>
        <p:spPr>
          <a:xfrm>
            <a:off x="1427388" y="2131934"/>
            <a:ext cx="5592838" cy="350745"/>
          </a:xfrm>
          <a:prstGeom prst="rect">
            <a:avLst/>
          </a:prstGeom>
        </p:spPr>
      </p:pic>
      <p:sp>
        <p:nvSpPr>
          <p:cNvPr id="6" name="TextBox 14"/>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972320949"/>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Loss</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1202535" y="4256625"/>
            <a:ext cx="8870855" cy="1116027"/>
          </a:xfrm>
          <a:prstGeom prst="rect">
            <a:avLst/>
          </a:prstGeom>
        </p:spPr>
      </p:pic>
      <p:sp>
        <p:nvSpPr>
          <p:cNvPr id="5" name="TextBox 14"/>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6" name="TextBox 1"/>
          <p:cNvSpPr txBox="1"/>
          <p:nvPr/>
        </p:nvSpPr>
        <p:spPr>
          <a:xfrm>
            <a:off x="751562" y="2013851"/>
            <a:ext cx="9103003" cy="984619"/>
          </a:xfrm>
          <a:prstGeom prst="rect">
            <a:avLst/>
          </a:prstGeom>
          <a:noFill/>
        </p:spPr>
        <p:txBody>
          <a:bodyPr wrap="none">
            <a:spAutoFit/>
          </a:bodyPr>
          <a:lstStyle/>
          <a:p>
            <a:pPr marL="285750" lvl="0" indent="-285750">
              <a:lnSpc>
                <a:spcPct val="150000"/>
              </a:lnSpc>
              <a:buFont typeface="Arial"/>
              <a:buChar char="•"/>
              <a:defRPr/>
            </a:pPr>
            <a:r>
              <a:rPr kumimoji="1" lang="en-US" altLang="ko-KR" sz="1900"/>
              <a:t>InfoNCE loss</a:t>
            </a:r>
            <a:endParaRPr kumimoji="1" lang="en-US" altLang="ko-KR" sz="1900"/>
          </a:p>
          <a:p>
            <a:pPr marL="285750" lvl="0" indent="-285750">
              <a:lnSpc>
                <a:spcPct val="150000"/>
              </a:lnSpc>
              <a:buFont typeface="Arial"/>
              <a:buChar char="•"/>
              <a:defRPr/>
            </a:pPr>
            <a:r>
              <a:rPr kumimoji="1" lang="en-US" altLang="ko-KR" sz="1900"/>
              <a:t>contrastive learning </a:t>
            </a:r>
            <a:r>
              <a:rPr lang="en-US" altLang="ko-KR" sz="2000">
                <a:effectLst/>
                <a:latin typeface="굴림"/>
                <a:ea typeface="굴림"/>
                <a:cs typeface="굴림"/>
              </a:rPr>
              <a:t>to distinguish between positive and negative samples</a:t>
            </a:r>
            <a:endParaRPr kumimoji="1" lang="en-US" altLang="ko-KR" sz="1900"/>
          </a:p>
        </p:txBody>
      </p:sp>
    </p:spTree>
    <p:extLst>
      <p:ext uri="{BB962C8B-B14F-4D97-AF65-F5344CB8AC3E}">
        <p14:creationId xmlns:p14="http://schemas.microsoft.com/office/powerpoint/2010/main" val="3511529216"/>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63468" y="1008461"/>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Hyperparameter</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763468" y="1619073"/>
            <a:ext cx="5525969" cy="4724400"/>
          </a:xfrm>
          <a:prstGeom prst="rect">
            <a:avLst/>
          </a:prstGeom>
        </p:spPr>
      </p:pic>
      <p:sp>
        <p:nvSpPr>
          <p:cNvPr id="5" name="TextBox 4"/>
          <p:cNvSpPr txBox="1"/>
          <p:nvPr/>
        </p:nvSpPr>
        <p:spPr>
          <a:xfrm>
            <a:off x="7564582" y="2175164"/>
            <a:ext cx="1623233" cy="646331"/>
          </a:xfrm>
          <a:prstGeom prst="rect">
            <a:avLst/>
          </a:prstGeom>
          <a:noFill/>
        </p:spPr>
        <p:txBody>
          <a:bodyPr wrap="none">
            <a:spAutoFit/>
          </a:bodyPr>
          <a:lstStyle/>
          <a:p>
            <a:pPr lvl="0">
              <a:defRPr/>
            </a:pPr>
            <a:r>
              <a:rPr kumimoji="1" lang="en-US" altLang="ko-KR"/>
              <a:t>batch size: 32</a:t>
            </a:r>
            <a:endParaRPr kumimoji="1" lang="en-US" altLang="ko-KR"/>
          </a:p>
          <a:p>
            <a:pPr lvl="0">
              <a:defRPr/>
            </a:pPr>
            <a:r>
              <a:rPr kumimoji="1" lang="en-US" altLang="ko-KR"/>
              <a:t>epoch: 14</a:t>
            </a:r>
            <a:endParaRPr kumimoji="1" lang="ko-KR" altLang="en-US"/>
          </a:p>
        </p:txBody>
      </p:sp>
      <p:sp>
        <p:nvSpPr>
          <p:cNvPr id="6" name="TextBox 8"/>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621399189"/>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908044" y="1975217"/>
            <a:ext cx="6439525" cy="2262536"/>
          </a:xfrm>
          <a:prstGeom prst="rect">
            <a:avLst/>
          </a:prstGeom>
        </p:spPr>
      </p:pic>
      <p:sp>
        <p:nvSpPr>
          <p:cNvPr id="4" name="TextBox 9"/>
          <p:cNvSpPr txBox="1"/>
          <p:nvPr/>
        </p:nvSpPr>
        <p:spPr>
          <a:xfrm>
            <a:off x="908044" y="1516327"/>
            <a:ext cx="1069346" cy="358193"/>
          </a:xfrm>
          <a:prstGeom prst="rect">
            <a:avLst/>
          </a:prstGeom>
          <a:noFill/>
        </p:spPr>
        <p:txBody>
          <a:bodyPr wrap="none">
            <a:spAutoFit/>
          </a:bodyPr>
          <a:lstStyle/>
          <a:p>
            <a:pPr lvl="0">
              <a:defRPr/>
            </a:pPr>
            <a:r>
              <a:rPr kumimoji="1" lang="en-US" altLang="ko-KR"/>
              <a:t>&lt;input&gt;</a:t>
            </a:r>
            <a:endParaRPr kumimoji="1" lang="ko-KR" altLang="en-US"/>
          </a:p>
        </p:txBody>
      </p:sp>
      <p:sp>
        <p:nvSpPr>
          <p:cNvPr id="5" name="TextBox 10"/>
          <p:cNvSpPr txBox="1"/>
          <p:nvPr/>
        </p:nvSpPr>
        <p:spPr>
          <a:xfrm>
            <a:off x="4313122" y="4327311"/>
            <a:ext cx="1312343" cy="369332"/>
          </a:xfrm>
          <a:prstGeom prst="rect">
            <a:avLst/>
          </a:prstGeom>
          <a:noFill/>
        </p:spPr>
        <p:txBody>
          <a:bodyPr wrap="none">
            <a:spAutoFit/>
          </a:bodyPr>
          <a:lstStyle/>
          <a:p>
            <a:pPr lvl="0">
              <a:defRPr/>
            </a:pPr>
            <a:r>
              <a:rPr kumimoji="1" lang="en-US" altLang="ko-KR"/>
              <a:t>&lt;out put&gt;</a:t>
            </a:r>
            <a:endParaRPr kumimoji="1" lang="ko-KR" altLang="en-US"/>
          </a:p>
        </p:txBody>
      </p:sp>
      <p:sp>
        <p:nvSpPr>
          <p:cNvPr id="6" name="TextBox 11"/>
          <p:cNvSpPr txBox="1"/>
          <p:nvPr/>
        </p:nvSpPr>
        <p:spPr>
          <a:xfrm>
            <a:off x="4253162" y="5201587"/>
            <a:ext cx="1629478" cy="359108"/>
          </a:xfrm>
          <a:prstGeom prst="rect">
            <a:avLst/>
          </a:prstGeom>
          <a:noFill/>
        </p:spPr>
        <p:txBody>
          <a:bodyPr wrap="none">
            <a:spAutoFit/>
          </a:bodyPr>
          <a:lstStyle/>
          <a:p>
            <a:pPr lvl="0">
              <a:defRPr/>
            </a:pPr>
            <a:r>
              <a:rPr kumimoji="1" lang="en-US" altLang="ko-KR"/>
              <a:t>prof_name = </a:t>
            </a:r>
            <a:endParaRPr kumimoji="1" lang="ko-KR" altLang="en-US"/>
          </a:p>
        </p:txBody>
      </p:sp>
      <p:sp>
        <p:nvSpPr>
          <p:cNvPr id="7" name="양쪽 대괄호 6"/>
          <p:cNvSpPr/>
          <p:nvPr/>
        </p:nvSpPr>
        <p:spPr>
          <a:xfrm>
            <a:off x="5917499" y="4338309"/>
            <a:ext cx="1124262" cy="1988970"/>
          </a:xfrm>
          <a:prstGeom prst="bracketPair">
            <a:avLst>
              <a:gd name="adj" fmla="val 16667"/>
            </a:avLst>
          </a:prstGeom>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p>
        </p:txBody>
      </p:sp>
      <p:sp>
        <p:nvSpPr>
          <p:cNvPr id="8" name="TextBox 13"/>
          <p:cNvSpPr txBox="1"/>
          <p:nvPr/>
        </p:nvSpPr>
        <p:spPr>
          <a:xfrm>
            <a:off x="6096000" y="4517426"/>
            <a:ext cx="866923" cy="1738594"/>
          </a:xfrm>
          <a:prstGeom prst="rect">
            <a:avLst/>
          </a:prstGeom>
          <a:noFill/>
        </p:spPr>
        <p:txBody>
          <a:bodyPr wrap="none">
            <a:spAutoFit/>
          </a:bodyPr>
          <a:lstStyle/>
          <a:p>
            <a:pPr lvl="0">
              <a:defRPr/>
            </a:pPr>
            <a:r>
              <a:rPr kumimoji="1" lang="en-US" altLang="ko-KR"/>
              <a:t>0.286</a:t>
            </a:r>
            <a:endParaRPr kumimoji="1" lang="en-US" altLang="ko-KR"/>
          </a:p>
          <a:p>
            <a:pPr lvl="0">
              <a:defRPr/>
            </a:pPr>
            <a:r>
              <a:rPr kumimoji="1" lang="en-US" altLang="ko-KR"/>
              <a:t>0.792</a:t>
            </a:r>
            <a:endParaRPr kumimoji="1" lang="en-US" altLang="ko-KR"/>
          </a:p>
          <a:p>
            <a:pPr lvl="0">
              <a:defRPr/>
            </a:pPr>
            <a:r>
              <a:rPr kumimoji="1" lang="en-US" altLang="ko-KR"/>
              <a:t>-0.177</a:t>
            </a:r>
            <a:endParaRPr kumimoji="1" lang="en-US" altLang="ko-KR"/>
          </a:p>
          <a:p>
            <a:pPr lvl="0">
              <a:defRPr/>
            </a:pPr>
            <a:r>
              <a:rPr kumimoji="1" lang="en-US" altLang="ko-KR"/>
              <a:t>-0.107</a:t>
            </a:r>
            <a:endParaRPr kumimoji="1" lang="en-US" altLang="ko-KR"/>
          </a:p>
          <a:p>
            <a:pPr lvl="0">
              <a:defRPr/>
            </a:pPr>
            <a:r>
              <a:rPr kumimoji="1" lang="en-US" altLang="ko-KR"/>
              <a:t>0.109</a:t>
            </a:r>
            <a:endParaRPr kumimoji="1" lang="en-US" altLang="ko-KR"/>
          </a:p>
          <a:p>
            <a:pPr lvl="0">
              <a:defRPr/>
            </a:pPr>
            <a:r>
              <a:rPr kumimoji="1" lang="en-US" altLang="ko-KR"/>
              <a:t>…</a:t>
            </a:r>
            <a:endParaRPr kumimoji="1" lang="en-US" altLang="ko-KR"/>
          </a:p>
        </p:txBody>
      </p:sp>
      <p:sp>
        <p:nvSpPr>
          <p:cNvPr id="9" name="TextBox 14"/>
          <p:cNvSpPr txBox="1"/>
          <p:nvPr/>
        </p:nvSpPr>
        <p:spPr>
          <a:xfrm>
            <a:off x="7733457" y="5155680"/>
            <a:ext cx="439946" cy="369332"/>
          </a:xfrm>
          <a:prstGeom prst="rect">
            <a:avLst/>
          </a:prstGeom>
          <a:noFill/>
        </p:spPr>
        <p:txBody>
          <a:bodyPr wrap="none">
            <a:spAutoFit/>
          </a:bodyPr>
          <a:lstStyle/>
          <a:p>
            <a:pPr lvl="0">
              <a:defRPr/>
            </a:pPr>
            <a:r>
              <a:rPr kumimoji="1" lang="en-US" altLang="ko-KR"/>
              <a:t>or</a:t>
            </a:r>
            <a:endParaRPr kumimoji="1" lang="ko-KR" altLang="en-US"/>
          </a:p>
        </p:txBody>
      </p:sp>
      <p:sp>
        <p:nvSpPr>
          <p:cNvPr id="10" name="양쪽 대괄호 9"/>
          <p:cNvSpPr/>
          <p:nvPr/>
        </p:nvSpPr>
        <p:spPr>
          <a:xfrm>
            <a:off x="10031551" y="4338309"/>
            <a:ext cx="1124262" cy="1988970"/>
          </a:xfrm>
          <a:prstGeom prst="bracketPair">
            <a:avLst>
              <a:gd name="adj" fmla="val 16667"/>
            </a:avLst>
          </a:prstGeom>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p>
        </p:txBody>
      </p:sp>
      <p:sp>
        <p:nvSpPr>
          <p:cNvPr id="11" name="TextBox 18"/>
          <p:cNvSpPr txBox="1"/>
          <p:nvPr/>
        </p:nvSpPr>
        <p:spPr>
          <a:xfrm>
            <a:off x="10163230" y="4505520"/>
            <a:ext cx="867672" cy="1738594"/>
          </a:xfrm>
          <a:prstGeom prst="rect">
            <a:avLst/>
          </a:prstGeom>
          <a:noFill/>
        </p:spPr>
        <p:txBody>
          <a:bodyPr wrap="none">
            <a:spAutoFit/>
          </a:bodyPr>
          <a:lstStyle/>
          <a:p>
            <a:pPr lvl="0">
              <a:defRPr/>
            </a:pPr>
            <a:r>
              <a:rPr kumimoji="1" lang="en-US" altLang="ko-KR"/>
              <a:t>-0.542</a:t>
            </a:r>
            <a:endParaRPr kumimoji="1" lang="en-US" altLang="ko-KR"/>
          </a:p>
          <a:p>
            <a:pPr lvl="0">
              <a:defRPr/>
            </a:pPr>
            <a:r>
              <a:rPr kumimoji="1" lang="en-US" altLang="ko-KR"/>
              <a:t>0.349</a:t>
            </a:r>
            <a:endParaRPr kumimoji="1" lang="en-US" altLang="ko-KR"/>
          </a:p>
          <a:p>
            <a:pPr lvl="0">
              <a:defRPr/>
            </a:pPr>
            <a:r>
              <a:rPr kumimoji="1" lang="en-US" altLang="ko-KR"/>
              <a:t>-0.271</a:t>
            </a:r>
            <a:endParaRPr kumimoji="1" lang="en-US" altLang="ko-KR"/>
          </a:p>
          <a:p>
            <a:pPr lvl="0">
              <a:defRPr/>
            </a:pPr>
            <a:r>
              <a:rPr kumimoji="1" lang="en-US" altLang="ko-KR"/>
              <a:t>-0.286</a:t>
            </a:r>
            <a:endParaRPr kumimoji="1" lang="en-US" altLang="ko-KR"/>
          </a:p>
          <a:p>
            <a:pPr lvl="0">
              <a:defRPr/>
            </a:pPr>
            <a:r>
              <a:rPr kumimoji="1" lang="en-US" altLang="ko-KR"/>
              <a:t>0.177</a:t>
            </a:r>
            <a:endParaRPr kumimoji="1" lang="en-US" altLang="ko-KR"/>
          </a:p>
          <a:p>
            <a:pPr lvl="0">
              <a:defRPr/>
            </a:pPr>
            <a:r>
              <a:rPr kumimoji="1" lang="en-US" altLang="ko-KR"/>
              <a:t>…</a:t>
            </a:r>
            <a:endParaRPr kumimoji="1" lang="en-US" altLang="ko-KR"/>
          </a:p>
        </p:txBody>
      </p:sp>
      <p:sp>
        <p:nvSpPr>
          <p:cNvPr id="12" name="TextBox 20"/>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13" name="TextBox 16"/>
          <p:cNvSpPr txBox="1"/>
          <p:nvPr/>
        </p:nvSpPr>
        <p:spPr>
          <a:xfrm>
            <a:off x="8545111" y="5160034"/>
            <a:ext cx="6100996" cy="369332"/>
          </a:xfrm>
          <a:prstGeom prst="rect">
            <a:avLst/>
          </a:prstGeom>
          <a:noFill/>
        </p:spPr>
        <p:txBody>
          <a:bodyPr wrap="square">
            <a:spAutoFit/>
          </a:bodyPr>
          <a:lstStyle/>
          <a:p>
            <a:pPr lvl="0">
              <a:defRPr/>
            </a:pPr>
            <a:r>
              <a:rPr kumimoji="1" lang="en-US" altLang="ko-KR"/>
              <a:t>keywords = </a:t>
            </a:r>
            <a:endParaRPr kumimoji="1" lang="ko-KR" altLang="en-US"/>
          </a:p>
        </p:txBody>
      </p:sp>
    </p:spTree>
    <p:extLst>
      <p:ext uri="{BB962C8B-B14F-4D97-AF65-F5344CB8AC3E}">
        <p14:creationId xmlns:p14="http://schemas.microsoft.com/office/powerpoint/2010/main" val="1513790551"/>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892035" y="2008149"/>
            <a:ext cx="5472805" cy="620295"/>
          </a:xfrm>
          <a:prstGeom prst="rect">
            <a:avLst/>
          </a:prstGeom>
        </p:spPr>
      </p:pic>
      <p:graphicFrame>
        <p:nvGraphicFramePr>
          <p:cNvPr id="4" name="표 3"/>
          <p:cNvGraphicFramePr>
            <a:graphicFrameLocks noGrp="1"/>
          </p:cNvGraphicFramePr>
          <p:nvPr/>
        </p:nvGraphicFramePr>
        <p:xfrm>
          <a:off x="3233418" y="3696492"/>
          <a:ext cx="7501258" cy="2285208"/>
        </p:xfrm>
        <a:graphic>
          <a:graphicData uri="http://schemas.openxmlformats.org/drawingml/2006/table">
            <a:tbl>
              <a:tblPr firstRow="1" firstCol="1" bandRow="1">
                <a:tableStyleId>{5C22544A-7EE6-4342-B048-85BDC9FD1C3A}</a:tableStyleId>
              </a:tblPr>
              <a:tblGrid>
                <a:gridCol w="2500142"/>
                <a:gridCol w="2500142"/>
                <a:gridCol w="2500974"/>
              </a:tblGrid>
              <a:tr h="571302">
                <a:tc>
                  <a:txBody>
                    <a:bodyPr vert="horz" lIns="68580" tIns="0" rIns="68580" bIns="0" anchor="ctr" anchorCtr="0"/>
                    <a:lstStyle/>
                    <a:p>
                      <a:pPr lvl="0" algn="ctr" latinLnBrk="1">
                        <a:lnSpc>
                          <a:spcPct val="100000"/>
                        </a:lnSpc>
                        <a:spcAft>
                          <a:spcPts val="800"/>
                        </a:spcAft>
                        <a:defRPr/>
                      </a:pPr>
                      <a:r>
                        <a:rPr lang="en-US" sz="1500" kern="100">
                          <a:effectLst/>
                        </a:rPr>
                        <a:t> </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c>
                  <a:txBody>
                    <a:bodyPr vert="horz" lIns="68580" tIns="0" rIns="68580" bIns="0" anchor="ctr" anchorCtr="0"/>
                    <a:lstStyle/>
                    <a:p>
                      <a:pPr lvl="0" algn="ctr" latinLnBrk="1">
                        <a:lnSpc>
                          <a:spcPct val="100000"/>
                        </a:lnSpc>
                        <a:spcAft>
                          <a:spcPts val="800"/>
                        </a:spcAft>
                        <a:defRPr/>
                      </a:pPr>
                      <a:r>
                        <a:rPr lang="en-US" sz="1500" kern="100">
                          <a:effectLst/>
                        </a:rPr>
                        <a:t> finetune</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c>
                  <a:txBody>
                    <a:bodyPr vert="horz" lIns="68580" tIns="0" rIns="68580" bIns="0" anchor="ctr" anchorCtr="0"/>
                    <a:lstStyle/>
                    <a:p>
                      <a:pPr lvl="0" algn="ctr" latinLnBrk="1">
                        <a:lnSpc>
                          <a:spcPct val="100000"/>
                        </a:lnSpc>
                        <a:spcAft>
                          <a:spcPts val="800"/>
                        </a:spcAft>
                        <a:defRPr/>
                      </a:pPr>
                      <a:r>
                        <a:rPr lang="en-US" sz="1500" kern="100">
                          <a:effectLst/>
                        </a:rPr>
                        <a:t>base</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3</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0.48</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0.45</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5</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0.51</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0.48</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7</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0.52</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0.49</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noFill/>
                  </a:tcPr>
                </a:tc>
              </a:tr>
            </a:tbl>
          </a:graphicData>
        </a:graphic>
      </p:graphicFrame>
      <p:sp>
        <p:nvSpPr>
          <p:cNvPr id="5" name="TextBox 7"/>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
        <p:nvSpPr>
          <p:cNvPr id="6" name="직사각형 5"/>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mAP@K</a:t>
            </a:r>
            <a:endParaRPr kumimoji="1" lang="ko-Kore-KR" altLang="en-US" b="1">
              <a:solidFill>
                <a:schemeClr val="bg1"/>
              </a:solidFill>
            </a:endParaRPr>
          </a:p>
        </p:txBody>
      </p:sp>
      <p:sp>
        <p:nvSpPr>
          <p:cNvPr id="7" name="TextBox 9"/>
          <p:cNvSpPr txBox="1"/>
          <p:nvPr/>
        </p:nvSpPr>
        <p:spPr>
          <a:xfrm>
            <a:off x="2803470" y="3244334"/>
            <a:ext cx="1336095" cy="369332"/>
          </a:xfrm>
          <a:prstGeom prst="rect">
            <a:avLst/>
          </a:prstGeom>
          <a:noFill/>
        </p:spPr>
        <p:txBody>
          <a:bodyPr wrap="none">
            <a:spAutoFit/>
          </a:bodyPr>
          <a:lstStyle/>
          <a:p>
            <a:pPr lvl="0">
              <a:defRPr/>
            </a:pPr>
            <a:r>
              <a:rPr kumimoji="1" lang="en-US" altLang="ko-KR"/>
              <a:t>&lt; result &gt; </a:t>
            </a:r>
            <a:endParaRPr kumimoji="1" lang="ko-KR" altLang="en-US"/>
          </a:p>
        </p:txBody>
      </p:sp>
    </p:spTree>
    <p:extLst>
      <p:ext uri="{BB962C8B-B14F-4D97-AF65-F5344CB8AC3E}">
        <p14:creationId xmlns:p14="http://schemas.microsoft.com/office/powerpoint/2010/main" val="4028532481"/>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8" name="직사각형 7"/>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9" name="TextBox 9"/>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10" name="TextBox 4"/>
          <p:cNvSpPr txBox="1"/>
          <p:nvPr/>
        </p:nvSpPr>
        <p:spPr>
          <a:xfrm>
            <a:off x="741587" y="3429000"/>
            <a:ext cx="2229417" cy="400110"/>
          </a:xfrm>
          <a:prstGeom prst="rect">
            <a:avLst/>
          </a:prstGeom>
          <a:noFill/>
        </p:spPr>
        <p:txBody>
          <a:bodyPr wrap="none">
            <a:spAutoFit/>
          </a:bodyPr>
          <a:lstStyle/>
          <a:p>
            <a:pPr lvl="0">
              <a:defRPr/>
            </a:pPr>
            <a:r>
              <a:rPr kumimoji="1" lang="en-US" altLang="ko-Kore-KR" sz="2000" b="1"/>
              <a:t>search keywords</a:t>
            </a:r>
            <a:endParaRPr kumimoji="1" lang="ko-Kore-KR" altLang="en-US" sz="2000" b="1"/>
          </a:p>
        </p:txBody>
      </p:sp>
      <p:pic>
        <p:nvPicPr>
          <p:cNvPr id="11" name="그림 10"/>
          <p:cNvPicPr>
            <a:picLocks noChangeAspect="1"/>
          </p:cNvPicPr>
          <p:nvPr/>
        </p:nvPicPr>
        <p:blipFill rotWithShape="1">
          <a:blip r:embed="rId3"/>
          <a:stretch>
            <a:fillRect/>
          </a:stretch>
        </p:blipFill>
        <p:spPr>
          <a:xfrm>
            <a:off x="559859" y="3922115"/>
            <a:ext cx="4762500" cy="2324100"/>
          </a:xfrm>
          <a:prstGeom prst="rect">
            <a:avLst/>
          </a:prstGeom>
        </p:spPr>
      </p:pic>
      <p:sp>
        <p:nvSpPr>
          <p:cNvPr id="12" name="TextBox 3"/>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pic>
        <p:nvPicPr>
          <p:cNvPr id="13" name="그림 12"/>
          <p:cNvPicPr>
            <a:picLocks noChangeAspect="1"/>
          </p:cNvPicPr>
          <p:nvPr/>
        </p:nvPicPr>
        <p:blipFill rotWithShape="1">
          <a:blip r:embed="rId4"/>
          <a:srcRect r="14950" b="40270"/>
          <a:stretch>
            <a:fillRect/>
          </a:stretch>
        </p:blipFill>
        <p:spPr>
          <a:xfrm>
            <a:off x="5358567" y="1211919"/>
            <a:ext cx="6261516" cy="4434161"/>
          </a:xfrm>
          <a:prstGeom prst="rect">
            <a:avLst/>
          </a:prstGeom>
        </p:spPr>
      </p:pic>
      <p:sp>
        <p:nvSpPr>
          <p:cNvPr id="14" name="타원 13"/>
          <p:cNvSpPr/>
          <p:nvPr/>
        </p:nvSpPr>
        <p:spPr>
          <a:xfrm>
            <a:off x="8153209" y="4198640"/>
            <a:ext cx="1966121" cy="546538"/>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ore-KR" altLang="en-US"/>
          </a:p>
        </p:txBody>
      </p:sp>
    </p:spTree>
    <p:extLst>
      <p:ext uri="{BB962C8B-B14F-4D97-AF65-F5344CB8AC3E}">
        <p14:creationId xmlns:p14="http://schemas.microsoft.com/office/powerpoint/2010/main" val="2291178685"/>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7013816" y="2676162"/>
            <a:ext cx="3615025" cy="2393950"/>
          </a:xfrm>
          <a:prstGeom prst="rect">
            <a:avLst/>
          </a:prstGeom>
        </p:spPr>
      </p:pic>
      <p:pic>
        <p:nvPicPr>
          <p:cNvPr id="4" name="그림 3"/>
          <p:cNvPicPr>
            <a:picLocks noChangeAspect="1"/>
          </p:cNvPicPr>
          <p:nvPr/>
        </p:nvPicPr>
        <p:blipFill rotWithShape="1">
          <a:blip r:embed="rId4"/>
          <a:srcRect r="4160" b="16220"/>
          <a:stretch>
            <a:fillRect/>
          </a:stretch>
        </p:blipFill>
        <p:spPr>
          <a:xfrm>
            <a:off x="751562" y="2735688"/>
            <a:ext cx="3615025" cy="2393950"/>
          </a:xfrm>
          <a:prstGeom prst="rect">
            <a:avLst/>
          </a:prstGeom>
        </p:spPr>
      </p:pic>
      <p:sp>
        <p:nvSpPr>
          <p:cNvPr id="5" name="TextBox 8"/>
          <p:cNvSpPr txBox="1"/>
          <p:nvPr/>
        </p:nvSpPr>
        <p:spPr>
          <a:xfrm>
            <a:off x="700403" y="2306830"/>
            <a:ext cx="1210312" cy="358265"/>
          </a:xfrm>
          <a:prstGeom prst="rect">
            <a:avLst/>
          </a:prstGeom>
          <a:noFill/>
        </p:spPr>
        <p:txBody>
          <a:bodyPr wrap="none">
            <a:spAutoFit/>
          </a:bodyPr>
          <a:lstStyle/>
          <a:p>
            <a:pPr lvl="0">
              <a:defRPr/>
            </a:pPr>
            <a:r>
              <a:rPr kumimoji="1" lang="en-US" altLang="ko-KR"/>
              <a:t>&lt;before&gt;</a:t>
            </a:r>
            <a:endParaRPr kumimoji="1" lang="ko-KR" altLang="en-US"/>
          </a:p>
        </p:txBody>
      </p:sp>
      <p:sp>
        <p:nvSpPr>
          <p:cNvPr id="6" name="TextBox 9"/>
          <p:cNvSpPr txBox="1"/>
          <p:nvPr/>
        </p:nvSpPr>
        <p:spPr>
          <a:xfrm>
            <a:off x="7013816" y="2306830"/>
            <a:ext cx="1011949" cy="358265"/>
          </a:xfrm>
          <a:prstGeom prst="rect">
            <a:avLst/>
          </a:prstGeom>
          <a:noFill/>
        </p:spPr>
        <p:txBody>
          <a:bodyPr wrap="none">
            <a:spAutoFit/>
          </a:bodyPr>
          <a:lstStyle/>
          <a:p>
            <a:pPr lvl="0">
              <a:defRPr/>
            </a:pPr>
            <a:r>
              <a:rPr kumimoji="1" lang="en-US" altLang="ko-KR"/>
              <a:t>&lt;after&gt;</a:t>
            </a:r>
            <a:endParaRPr kumimoji="1" lang="ko-KR" altLang="en-US"/>
          </a:p>
        </p:txBody>
      </p:sp>
      <p:sp>
        <p:nvSpPr>
          <p:cNvPr id="7" name="오른쪽 중괄호[R] 1"/>
          <p:cNvSpPr/>
          <p:nvPr/>
        </p:nvSpPr>
        <p:spPr>
          <a:xfrm>
            <a:off x="3015791" y="3429000"/>
            <a:ext cx="128853" cy="351263"/>
          </a:xfrm>
          <a:prstGeom prst="rightBrace">
            <a:avLst>
              <a:gd name="adj1" fmla="val 8333"/>
              <a:gd name="adj2" fmla="val 50000"/>
            </a:avLst>
          </a:prstGeom>
          <a:ln>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solidFill>
                <a:schemeClr val="accent6">
                  <a:lumMod val="60000"/>
                  <a:lumOff val="40000"/>
                </a:schemeClr>
              </a:solidFill>
            </a:endParaRPr>
          </a:p>
        </p:txBody>
      </p:sp>
      <p:sp>
        <p:nvSpPr>
          <p:cNvPr id="8" name="TextBox 4"/>
          <p:cNvSpPr txBox="1"/>
          <p:nvPr/>
        </p:nvSpPr>
        <p:spPr>
          <a:xfrm>
            <a:off x="9668107" y="3581400"/>
            <a:ext cx="1550020" cy="369332"/>
          </a:xfrm>
          <a:prstGeom prst="rect">
            <a:avLst/>
          </a:prstGeom>
          <a:noFill/>
        </p:spPr>
        <p:txBody>
          <a:bodyPr wrap="square">
            <a:spAutoFit/>
          </a:bodyPr>
          <a:lstStyle/>
          <a:p>
            <a:pPr lvl="0">
              <a:defRPr/>
            </a:pPr>
            <a:r>
              <a:rPr kumimoji="1" lang="en-US" altLang="ko-KR">
                <a:solidFill>
                  <a:schemeClr val="accent6">
                    <a:lumMod val="60000"/>
                    <a:lumOff val="40000"/>
                  </a:schemeClr>
                </a:solidFill>
              </a:rPr>
              <a:t>0.04</a:t>
            </a:r>
            <a:endParaRPr kumimoji="1" lang="ko-KR" altLang="en-US">
              <a:solidFill>
                <a:schemeClr val="accent6">
                  <a:lumMod val="60000"/>
                  <a:lumOff val="40000"/>
                </a:schemeClr>
              </a:solidFill>
            </a:endParaRPr>
          </a:p>
        </p:txBody>
      </p:sp>
      <p:sp>
        <p:nvSpPr>
          <p:cNvPr id="9" name="오른쪽 중괄호[R] 5"/>
          <p:cNvSpPr/>
          <p:nvPr/>
        </p:nvSpPr>
        <p:spPr>
          <a:xfrm>
            <a:off x="9507045" y="3612065"/>
            <a:ext cx="128853" cy="351263"/>
          </a:xfrm>
          <a:prstGeom prst="rightBrace">
            <a:avLst>
              <a:gd name="adj1" fmla="val 8333"/>
              <a:gd name="adj2" fmla="val 50000"/>
            </a:avLst>
          </a:prstGeom>
          <a:ln>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solidFill>
                <a:schemeClr val="accent6">
                  <a:lumMod val="60000"/>
                  <a:lumOff val="40000"/>
                </a:schemeClr>
              </a:solidFill>
            </a:endParaRPr>
          </a:p>
        </p:txBody>
      </p:sp>
      <p:sp>
        <p:nvSpPr>
          <p:cNvPr id="10" name="TextBox 10"/>
          <p:cNvSpPr txBox="1"/>
          <p:nvPr/>
        </p:nvSpPr>
        <p:spPr>
          <a:xfrm>
            <a:off x="3313039" y="3418364"/>
            <a:ext cx="1550020" cy="369332"/>
          </a:xfrm>
          <a:prstGeom prst="rect">
            <a:avLst/>
          </a:prstGeom>
          <a:noFill/>
        </p:spPr>
        <p:txBody>
          <a:bodyPr wrap="square">
            <a:spAutoFit/>
          </a:bodyPr>
          <a:lstStyle/>
          <a:p>
            <a:pPr lvl="0">
              <a:defRPr/>
            </a:pPr>
            <a:r>
              <a:rPr kumimoji="1" lang="en-US" altLang="ko-KR">
                <a:solidFill>
                  <a:schemeClr val="accent6">
                    <a:lumMod val="60000"/>
                    <a:lumOff val="40000"/>
                  </a:schemeClr>
                </a:solidFill>
              </a:rPr>
              <a:t>0.01</a:t>
            </a:r>
            <a:endParaRPr kumimoji="1" lang="ko-KR" altLang="en-US">
              <a:solidFill>
                <a:schemeClr val="accent6">
                  <a:lumMod val="60000"/>
                  <a:lumOff val="40000"/>
                </a:schemeClr>
              </a:solidFill>
            </a:endParaRPr>
          </a:p>
        </p:txBody>
      </p:sp>
      <p:sp>
        <p:nvSpPr>
          <p:cNvPr id="11" name="직사각형 10"/>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12" name="TextBox 11"/>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13" name="TextBox 13"/>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16482673"/>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561062" y="1845292"/>
            <a:ext cx="7772400" cy="3647934"/>
          </a:xfrm>
          <a:prstGeom prst="rect">
            <a:avLst/>
          </a:prstGeom>
        </p:spPr>
      </p:pic>
      <p:pic>
        <p:nvPicPr>
          <p:cNvPr id="4" name="그림 3"/>
          <p:cNvPicPr>
            <a:picLocks noChangeAspect="1"/>
          </p:cNvPicPr>
          <p:nvPr/>
        </p:nvPicPr>
        <p:blipFill rotWithShape="1">
          <a:blip r:embed="rId4"/>
          <a:stretch>
            <a:fillRect/>
          </a:stretch>
        </p:blipFill>
        <p:spPr>
          <a:xfrm>
            <a:off x="8432006" y="2807060"/>
            <a:ext cx="3318431" cy="917864"/>
          </a:xfrm>
          <a:prstGeom prst="rect">
            <a:avLst/>
          </a:prstGeom>
        </p:spPr>
      </p:pic>
      <p:sp>
        <p:nvSpPr>
          <p:cNvPr id="5" name="직사각형 4"/>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6" name="TextBox 3"/>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7" name="TextBox 6"/>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351307996"/>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TextBox 2"/>
          <p:cNvSpPr txBox="1"/>
          <p:nvPr/>
        </p:nvSpPr>
        <p:spPr>
          <a:xfrm>
            <a:off x="326157" y="1985882"/>
            <a:ext cx="11681058" cy="1736488"/>
          </a:xfrm>
          <a:prstGeom prst="rect">
            <a:avLst/>
          </a:prstGeom>
          <a:noFill/>
        </p:spPr>
        <p:txBody>
          <a:bodyPr wrap="none">
            <a:spAutoFit/>
          </a:bodyPr>
          <a:lstStyle/>
          <a:p>
            <a:pPr marL="285750" lvl="0" indent="-285750">
              <a:lnSpc>
                <a:spcPct val="150000"/>
              </a:lnSpc>
              <a:buFont typeface="Arial"/>
              <a:buChar char="•"/>
              <a:defRPr/>
            </a:pPr>
            <a:r>
              <a:rPr lang="en-US" altLang="ko-KR" sz="2400" b="1">
                <a:solidFill>
                  <a:srgbClr val="1d6615"/>
                </a:solidFill>
              </a:rPr>
              <a:t>only</a:t>
            </a:r>
            <a:r>
              <a:rPr lang="en-US" altLang="ko-KR" sz="2400"/>
              <a:t> targeted at the Department of Computer Science and Engineering at SKKU</a:t>
            </a:r>
            <a:endParaRPr lang="en-US" altLang="ko-KR" sz="2400"/>
          </a:p>
          <a:p>
            <a:pPr marL="285750" lvl="0" indent="-285750">
              <a:lnSpc>
                <a:spcPct val="150000"/>
              </a:lnSpc>
              <a:buFont typeface="Arial"/>
              <a:buChar char="•"/>
              <a:defRPr/>
            </a:pPr>
            <a:r>
              <a:rPr kumimoji="1" lang="en-US" altLang="ko-KR" sz="2400"/>
              <a:t>lack of real-world evaluation ( </a:t>
            </a:r>
            <a:r>
              <a:rPr kumimoji="1" lang="en-US" altLang="ko-KR" sz="2400" b="1">
                <a:solidFill>
                  <a:srgbClr val="1d6615"/>
                </a:solidFill>
              </a:rPr>
              <a:t>user test </a:t>
            </a:r>
            <a:r>
              <a:rPr kumimoji="1" lang="en-US" altLang="ko-KR" sz="2400"/>
              <a:t>)</a:t>
            </a:r>
            <a:endParaRPr kumimoji="1" lang="en-US" altLang="ko-KR" sz="2400"/>
          </a:p>
          <a:p>
            <a:pPr marL="285750" lvl="0" indent="-285750">
              <a:lnSpc>
                <a:spcPct val="150000"/>
              </a:lnSpc>
              <a:buFont typeface="Arial"/>
              <a:buChar char="•"/>
              <a:defRPr/>
            </a:pPr>
            <a:r>
              <a:rPr lang="en-US" altLang="ko-KR" sz="2400"/>
              <a:t>lack of </a:t>
            </a:r>
            <a:r>
              <a:rPr lang="en-US" altLang="ko-KR" sz="2400" b="1">
                <a:solidFill>
                  <a:srgbClr val="1d6615"/>
                </a:solidFill>
              </a:rPr>
              <a:t>User-Friendly Features</a:t>
            </a:r>
            <a:endParaRPr kumimoji="1" lang="ko-KR" altLang="en-US" sz="2400" b="1">
              <a:solidFill>
                <a:srgbClr val="1d6615"/>
              </a:solidFill>
            </a:endParaRPr>
          </a:p>
        </p:txBody>
      </p:sp>
      <p:sp>
        <p:nvSpPr>
          <p:cNvPr id="6" name="TextBox 7"/>
          <p:cNvSpPr txBox="1"/>
          <p:nvPr/>
        </p:nvSpPr>
        <p:spPr>
          <a:xfrm>
            <a:off x="751562" y="386103"/>
            <a:ext cx="2216428"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Limitations</a:t>
            </a:r>
            <a:endParaRPr kumimoji="1" lang="en-US" altLang="en-US" sz="3000" b="1">
              <a:solidFill>
                <a:prstClr val="black"/>
              </a:solidFill>
              <a:latin typeface="맑은 고딕"/>
            </a:endParaRPr>
          </a:p>
          <a:p>
            <a:pPr lvl="0">
              <a:defRPr/>
            </a:pPr>
            <a:endParaRPr kumimoji="1" lang="ko-KR" altLang="en-US"/>
          </a:p>
        </p:txBody>
      </p:sp>
    </p:spTree>
    <p:extLst>
      <p:ext uri="{BB962C8B-B14F-4D97-AF65-F5344CB8AC3E}">
        <p14:creationId xmlns:p14="http://schemas.microsoft.com/office/powerpoint/2010/main" val="285699205"/>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2" y="386103"/>
            <a:ext cx="267362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Related Work</a:t>
            </a:r>
            <a:endParaRPr kumimoji="1" lang="en-US" altLang="ko-KR" sz="3000" b="1">
              <a:solidFill>
                <a:prstClr val="black"/>
              </a:solidFill>
              <a:latin typeface="맑은 고딕"/>
            </a:endParaRPr>
          </a:p>
        </p:txBody>
      </p:sp>
      <p:sp>
        <p:nvSpPr>
          <p:cNvPr id="14" name="Google Shape;552;p25"/>
          <p:cNvSpPr txBox="1">
            <a:spLocks noGrp="1"/>
          </p:cNvSpPr>
          <p:nvPr/>
        </p:nvSpPr>
        <p:spPr>
          <a:xfrm>
            <a:off x="678300" y="1145403"/>
            <a:ext cx="10835400" cy="5270400"/>
          </a:xfrm>
          <a:prstGeom prst="rect">
            <a:avLst/>
          </a:prstGeom>
          <a:noFill/>
          <a:ln>
            <a:noFill/>
          </a:ln>
        </p:spPr>
        <p:txBody>
          <a:bodyPr vert="horz" wrap="square" lIns="121900" tIns="121900" rIns="121900" bIns="121900" anchor="t" anchorCtr="0">
            <a:normAutofit/>
          </a:bodyPr>
          <a:lstStyle/>
          <a:p>
            <a:pPr marL="82550" lvl="0" indent="0" algn="just" rtl="0">
              <a:spcBef>
                <a:spcPts val="1200"/>
              </a:spcBef>
              <a:spcAft>
                <a:spcPts val="0"/>
              </a:spcAft>
              <a:buClr>
                <a:schemeClr val="accent3"/>
              </a:buClr>
              <a:buSzPct val="25000"/>
              <a:buFont typeface="Poppins"/>
              <a:buNone/>
              <a:defRPr/>
            </a:pPr>
            <a:endParaRPr lang="en" sz="3500">
              <a:solidFill>
                <a:schemeClr val="accent3"/>
              </a:solidFill>
              <a:latin typeface="Poppins"/>
              <a:ea typeface="Poppins"/>
              <a:cs typeface="Poppins"/>
              <a:sym typeface="Poppins"/>
            </a:endParaRPr>
          </a:p>
          <a:p>
            <a:pPr marL="457200" lvl="0" indent="-374650" algn="just" rtl="0">
              <a:spcBef>
                <a:spcPts val="1200"/>
              </a:spcBef>
              <a:spcAft>
                <a:spcPts val="0"/>
              </a:spcAft>
              <a:buClr>
                <a:schemeClr val="accent3"/>
              </a:buClr>
              <a:buSzPct val="25000"/>
              <a:buFont typeface="Poppins"/>
              <a:buChar char="●"/>
              <a:defRPr/>
            </a:pPr>
            <a:r>
              <a:rPr lang="en" sz="3200">
                <a:solidFill>
                  <a:schemeClr val="accent3"/>
                </a:solidFill>
                <a:latin typeface="Poppins"/>
                <a:ea typeface="Poppins"/>
                <a:cs typeface="Poppins"/>
                <a:sym typeface="Poppins"/>
              </a:rPr>
              <a:t>Limitation of Existing </a:t>
            </a:r>
            <a:r>
              <a:rPr lang="en-US" altLang="ko-KR" sz="3200">
                <a:solidFill>
                  <a:schemeClr val="accent3"/>
                </a:solidFill>
                <a:latin typeface="Poppins"/>
                <a:ea typeface="Poppins"/>
                <a:cs typeface="Poppins"/>
                <a:sym typeface="Poppins"/>
              </a:rPr>
              <a:t>Service</a:t>
            </a:r>
            <a:endParaRPr lang="en-US" altLang="ko-KR" sz="3200">
              <a:solidFill>
                <a:schemeClr val="accent3"/>
              </a:solidFill>
              <a:latin typeface="Poppins"/>
              <a:ea typeface="Poppins"/>
              <a:cs typeface="Poppins"/>
              <a:sym typeface="Poppins"/>
            </a:endParaRPr>
          </a:p>
          <a:p>
            <a:pPr marL="914400" lvl="1" indent="-374650" algn="just" rtl="0">
              <a:spcBef>
                <a:spcPts val="1200"/>
              </a:spcBef>
              <a:spcAft>
                <a:spcPts val="0"/>
              </a:spcAft>
              <a:buClr>
                <a:schemeClr val="accent3"/>
              </a:buClr>
              <a:buSzPct val="25000"/>
              <a:buFont typeface="Poppins"/>
              <a:buChar char="○"/>
              <a:defRPr/>
            </a:pPr>
            <a:r>
              <a:rPr lang="en-US" altLang="ko-KR" sz="3200">
                <a:solidFill>
                  <a:schemeClr val="accent3"/>
                </a:solidFill>
                <a:latin typeface="Poppins"/>
                <a:ea typeface="Poppins"/>
                <a:cs typeface="Poppins"/>
                <a:sym typeface="Poppins"/>
              </a:rPr>
              <a:t>Subjective review</a:t>
            </a:r>
            <a:endParaRPr lang="en-US" altLang="ko-KR" sz="3200">
              <a:solidFill>
                <a:schemeClr val="accent3"/>
              </a:solidFill>
              <a:latin typeface="Poppins"/>
              <a:ea typeface="Poppins"/>
              <a:cs typeface="Poppins"/>
              <a:sym typeface="Poppins"/>
            </a:endParaRPr>
          </a:p>
          <a:p>
            <a:pPr marL="914400" lvl="1" indent="-374650" algn="just" rtl="0">
              <a:spcBef>
                <a:spcPts val="1200"/>
              </a:spcBef>
              <a:spcAft>
                <a:spcPts val="1000"/>
              </a:spcAft>
              <a:buClr>
                <a:schemeClr val="accent3"/>
              </a:buClr>
              <a:buSzPct val="25000"/>
              <a:buFont typeface="Poppins"/>
              <a:buChar char="○"/>
              <a:defRPr/>
            </a:pPr>
            <a:r>
              <a:rPr lang="en-US" altLang="ko-KR" sz="3200">
                <a:solidFill>
                  <a:schemeClr val="accent3"/>
                </a:solidFill>
                <a:latin typeface="Poppins"/>
                <a:ea typeface="Poppins"/>
                <a:cs typeface="Poppins"/>
                <a:sym typeface="Poppins"/>
              </a:rPr>
              <a:t>Lab life information</a:t>
            </a:r>
            <a:endParaRPr lang="en-US" altLang="ko-KR" sz="3200">
              <a:solidFill>
                <a:schemeClr val="accent3"/>
              </a:solidFill>
              <a:latin typeface="Poppins"/>
              <a:ea typeface="Poppins"/>
              <a:cs typeface="Poppins"/>
              <a:sym typeface="Poppins"/>
            </a:endParaRPr>
          </a:p>
          <a:p>
            <a:pPr marL="539750" lvl="1" indent="0" algn="just" rtl="0">
              <a:spcBef>
                <a:spcPts val="1200"/>
              </a:spcBef>
              <a:spcAft>
                <a:spcPts val="1000"/>
              </a:spcAft>
              <a:buClr>
                <a:schemeClr val="accent3"/>
              </a:buClr>
              <a:buSzPct val="25000"/>
              <a:buFont typeface="Poppins"/>
              <a:buNone/>
              <a:defRPr/>
            </a:pPr>
            <a:r>
              <a:rPr lang="en-US" altLang="ko-KR" sz="3200">
                <a:solidFill>
                  <a:schemeClr val="accent3"/>
                </a:solidFill>
                <a:latin typeface="Poppins"/>
                <a:ea typeface="Poppins"/>
                <a:cs typeface="Poppins"/>
                <a:sym typeface="Poppins"/>
              </a:rPr>
              <a:t>(lack of research information)</a:t>
            </a:r>
            <a:endParaRPr lang="en-US" altLang="ko-KR" sz="350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3200" b="0" i="0" u="none" strike="noStrike" kern="1200" cap="none" spc="0" normalizeH="0" baseline="0" mc:Ignorable="hp" hp:hslEmbossed="0">
              <a:solidFill>
                <a:schemeClr val="accent3"/>
              </a:solidFill>
              <a:latin typeface="Poppins"/>
              <a:ea typeface="Poppins"/>
              <a:cs typeface="Poppins"/>
              <a:sym typeface="Poppins"/>
            </a:endParaRPr>
          </a:p>
        </p:txBody>
      </p:sp>
      <p:pic>
        <p:nvPicPr>
          <p:cNvPr id="19" name="그림 18"/>
          <p:cNvPicPr>
            <a:picLocks noChangeAspect="1"/>
          </p:cNvPicPr>
          <p:nvPr/>
        </p:nvPicPr>
        <p:blipFill rotWithShape="1">
          <a:blip r:embed="rId3"/>
          <a:stretch>
            <a:fillRect/>
          </a:stretch>
        </p:blipFill>
        <p:spPr>
          <a:xfrm>
            <a:off x="8747612" y="1552561"/>
            <a:ext cx="2257442" cy="1876439"/>
          </a:xfrm>
          <a:prstGeom prst="rect">
            <a:avLst/>
          </a:prstGeom>
        </p:spPr>
      </p:pic>
      <p:pic>
        <p:nvPicPr>
          <p:cNvPr id="21" name="그림 20"/>
          <p:cNvPicPr>
            <a:picLocks noChangeAspect="1"/>
          </p:cNvPicPr>
          <p:nvPr/>
        </p:nvPicPr>
        <p:blipFill rotWithShape="1">
          <a:blip r:embed="rId4"/>
          <a:stretch>
            <a:fillRect/>
          </a:stretch>
        </p:blipFill>
        <p:spPr>
          <a:xfrm>
            <a:off x="8120226" y="4825741"/>
            <a:ext cx="3389086" cy="732603"/>
          </a:xfrm>
          <a:prstGeom prst="rect">
            <a:avLst/>
          </a:prstGeom>
        </p:spPr>
      </p:pic>
    </p:spTree>
    <p:extLst>
      <p:ext uri="{BB962C8B-B14F-4D97-AF65-F5344CB8AC3E}">
        <p14:creationId xmlns:p14="http://schemas.microsoft.com/office/powerpoint/2010/main" val="979586188"/>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2"/>
          <p:cNvSpPr txBox="1"/>
          <p:nvPr/>
        </p:nvSpPr>
        <p:spPr>
          <a:xfrm>
            <a:off x="591410" y="1961768"/>
            <a:ext cx="7709133" cy="1184038"/>
          </a:xfrm>
          <a:prstGeom prst="rect">
            <a:avLst/>
          </a:prstGeom>
          <a:noFill/>
        </p:spPr>
        <p:txBody>
          <a:bodyPr wrap="none">
            <a:spAutoFit/>
          </a:bodyPr>
          <a:lstStyle/>
          <a:p>
            <a:pPr marL="285750" lvl="0" indent="-285750">
              <a:lnSpc>
                <a:spcPct val="150000"/>
              </a:lnSpc>
              <a:buFont typeface="Arial"/>
              <a:buChar char="•"/>
              <a:defRPr/>
            </a:pPr>
            <a:r>
              <a:rPr lang="en-US" altLang="ko-KR" sz="2400"/>
              <a:t>helping students find labs that match their interests</a:t>
            </a:r>
            <a:endParaRPr lang="en-US" altLang="ko-KR" sz="2400"/>
          </a:p>
          <a:p>
            <a:pPr marL="285750" lvl="0" indent="-285750">
              <a:lnSpc>
                <a:spcPct val="150000"/>
              </a:lnSpc>
              <a:buFont typeface="Arial"/>
              <a:buChar char="•"/>
              <a:defRPr/>
            </a:pPr>
            <a:r>
              <a:rPr lang="en-US" altLang="ko-KR" sz="2400"/>
              <a:t>expanding to other departments and universities</a:t>
            </a:r>
            <a:endParaRPr kumimoji="1" lang="ko-KR" altLang="en-US" sz="2400" b="1">
              <a:solidFill>
                <a:srgbClr val="1d6615"/>
              </a:solidFill>
            </a:endParaRPr>
          </a:p>
        </p:txBody>
      </p:sp>
      <p:sp>
        <p:nvSpPr>
          <p:cNvPr id="4" name="TextBox 7"/>
          <p:cNvSpPr txBox="1"/>
          <p:nvPr/>
        </p:nvSpPr>
        <p:spPr>
          <a:xfrm>
            <a:off x="751562" y="386102"/>
            <a:ext cx="2197378" cy="830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i="0" u="none" strike="noStrike" kern="1200" cap="none" spc="0" normalizeH="0" baseline="0">
                <a:solidFill>
                  <a:prstClr val="black"/>
                </a:solidFill>
                <a:effectLst/>
                <a:uLnTx/>
                <a:uFillTx/>
                <a:latin typeface="맑은 고딕"/>
                <a:ea typeface="+mn-ea"/>
                <a:cs typeface="+mn-cs"/>
              </a:rPr>
              <a:t>Conc</a:t>
            </a:r>
            <a:r>
              <a:rPr kumimoji="1" lang="en-US" altLang="ko-KR" sz="3000" b="1">
                <a:solidFill>
                  <a:prstClr val="black"/>
                </a:solidFill>
                <a:latin typeface="맑은 고딕"/>
              </a:rPr>
              <a:t>lusion</a:t>
            </a:r>
            <a:endParaRPr kumimoji="1" lang="en-US" altLang="ko-KR" sz="3000" b="1">
              <a:solidFill>
                <a:prstClr val="black"/>
              </a:solidFill>
              <a:latin typeface="맑은 고딕"/>
            </a:endParaRPr>
          </a:p>
          <a:p>
            <a:pPr lvl="0">
              <a:defRPr/>
            </a:pPr>
            <a:endParaRPr kumimoji="1" lang="ko-KR" altLang="en-US"/>
          </a:p>
        </p:txBody>
      </p:sp>
    </p:spTree>
    <p:extLst>
      <p:ext uri="{BB962C8B-B14F-4D97-AF65-F5344CB8AC3E}">
        <p14:creationId xmlns:p14="http://schemas.microsoft.com/office/powerpoint/2010/main" val="760038217"/>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TextBox 1"/>
          <p:cNvSpPr txBox="1"/>
          <p:nvPr/>
        </p:nvSpPr>
        <p:spPr>
          <a:xfrm>
            <a:off x="751562" y="386103"/>
            <a:ext cx="2178328"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References</a:t>
            </a:r>
            <a:endParaRPr kumimoji="1" lang="en-US" altLang="en-US" sz="3000" b="1">
              <a:solidFill>
                <a:prstClr val="black"/>
              </a:solidFill>
              <a:latin typeface="맑은 고딕"/>
            </a:endParaRPr>
          </a:p>
          <a:p>
            <a:pPr lvl="0">
              <a:defRPr/>
            </a:pPr>
            <a:endParaRPr kumimoji="1" lang="ko-KR" altLang="en-US"/>
          </a:p>
        </p:txBody>
      </p:sp>
      <p:sp>
        <p:nvSpPr>
          <p:cNvPr id="6" name="TextBox 4"/>
          <p:cNvSpPr txBox="1"/>
          <p:nvPr/>
        </p:nvSpPr>
        <p:spPr>
          <a:xfrm>
            <a:off x="434715" y="1670583"/>
            <a:ext cx="11249912" cy="3290037"/>
          </a:xfrm>
          <a:prstGeom prst="rect">
            <a:avLst/>
          </a:prstGeom>
          <a:noFill/>
        </p:spPr>
        <p:txBody>
          <a:bodyPr wrap="square">
            <a:spAutoFit/>
          </a:bodyPr>
          <a:lstStyle/>
          <a:p>
            <a:pPr lvl="0">
              <a:defRPr/>
            </a:pPr>
            <a:r>
              <a:rPr kumimoji="1" lang="en-US" altLang="ko-KR" sz="1400"/>
              <a:t>1. Yongwoo Kim, Daeyoung Kim, Hyunhee Seo, Young-Min Kim. Content- based Korean journal recommendation system using Sentence BERT. Journal of Intelligence and Information Systems, Volume 29 Issue 3, Pages.37–55.</a:t>
            </a:r>
            <a:endParaRPr kumimoji="1" lang="en-US" altLang="ko-KR" sz="1400"/>
          </a:p>
          <a:p>
            <a:pPr lvl="0">
              <a:defRPr/>
            </a:pPr>
            <a:r>
              <a:rPr kumimoji="1" lang="en-US" altLang="ko-KR" sz="1400">
                <a:hlinkClick r:id="rId2"/>
              </a:rPr>
              <a:t>https://doi.org/10.13088/jiis.2023.29.3.037</a:t>
            </a:r>
            <a:endParaRPr kumimoji="1" lang="en-US" altLang="ko-KR" sz="1400"/>
          </a:p>
          <a:p>
            <a:pPr lvl="0">
              <a:defRPr/>
            </a:pPr>
            <a:endParaRPr kumimoji="1" lang="en-US" altLang="ko-KR" sz="1400"/>
          </a:p>
          <a:p>
            <a:pPr lvl="0">
              <a:defRPr/>
            </a:pPr>
            <a:r>
              <a:rPr kumimoji="1" lang="en-US" altLang="ko-KR" sz="1400"/>
              <a:t>2. </a:t>
            </a:r>
            <a:r>
              <a:rPr kumimoji="1" lang="ko-KR" altLang="en-US" sz="1400"/>
              <a:t>빈이름</a:t>
            </a:r>
            <a:r>
              <a:rPr kumimoji="1" lang="en-US" altLang="ko-KR" sz="1400"/>
              <a:t>. (2023, March 20). Sentence-BERT: Sentence Embeddings Using Siamese BERT-Networks. </a:t>
            </a:r>
            <a:endParaRPr kumimoji="1" lang="en-US" altLang="ko-KR" sz="1400"/>
          </a:p>
          <a:p>
            <a:pPr lvl="0">
              <a:defRPr/>
            </a:pPr>
            <a:r>
              <a:rPr kumimoji="1" lang="ko-KR" altLang="en-US" sz="1400"/>
              <a:t>의미있는블로그</a:t>
            </a:r>
            <a:r>
              <a:rPr kumimoji="1" lang="en-US" altLang="ko-KR" sz="1400"/>
              <a:t>. </a:t>
            </a:r>
            <a:r>
              <a:rPr kumimoji="1" lang="en-US" altLang="ko-KR" sz="1400">
                <a:hlinkClick r:id="rId3"/>
              </a:rPr>
              <a:t>https://all-the-meaning.tistory.com/9</a:t>
            </a:r>
            <a:endParaRPr kumimoji="1" lang="en-US" altLang="ko-KR" sz="1400"/>
          </a:p>
          <a:p>
            <a:pPr lvl="0">
              <a:defRPr/>
            </a:pPr>
            <a:endParaRPr kumimoji="1" lang="en-US" altLang="ko-KR" sz="1400"/>
          </a:p>
          <a:p>
            <a:pPr lvl="0">
              <a:defRPr/>
            </a:pPr>
            <a:r>
              <a:rPr kumimoji="1" lang="en-US" altLang="ko-KR" sz="1400"/>
              <a:t>3. LLM+</a:t>
            </a:r>
            <a:r>
              <a:rPr kumimoji="1" lang="ko-KR" altLang="en-US" sz="1400"/>
              <a:t>추천시스템 </a:t>
            </a:r>
            <a:r>
              <a:rPr kumimoji="1" lang="en-US" altLang="ko-KR" sz="1400"/>
              <a:t>Large Language Models Meet Collaborative Filtering: An EfficientAll-Round LLM-Based Recommender System. (2024, July 19). Anything. </a:t>
            </a:r>
            <a:r>
              <a:rPr kumimoji="1" lang="en-US" altLang="ko-KR" sz="1400">
                <a:hlinkClick r:id="rId4"/>
              </a:rPr>
              <a:t>https://wigo.tistory.com/entry/LLM</a:t>
            </a:r>
            <a:endParaRPr kumimoji="1" lang="en-US" altLang="ko-KR" sz="1400"/>
          </a:p>
          <a:p>
            <a:pPr lvl="0">
              <a:defRPr/>
            </a:pPr>
            <a:endParaRPr kumimoji="1" lang="en-US" altLang="ko-KR" sz="1400"/>
          </a:p>
          <a:p>
            <a:pPr lvl="0">
              <a:defRPr/>
            </a:pPr>
            <a:r>
              <a:rPr kumimoji="1" lang="en-US" altLang="ko-KR" sz="1400"/>
              <a:t>4. J, H. (2023, May 6). [SBERT] </a:t>
            </a:r>
            <a:r>
              <a:rPr kumimoji="1" lang="ko-KR" altLang="en-US" sz="1400"/>
              <a:t>키워드 추출 기반 유사 메뉴 검색 서비스</a:t>
            </a:r>
            <a:r>
              <a:rPr kumimoji="1" lang="en-US" altLang="ko-KR" sz="1400"/>
              <a:t>. ’s Tory.</a:t>
            </a:r>
            <a:endParaRPr kumimoji="1" lang="en-US" altLang="ko-KR" sz="1400"/>
          </a:p>
          <a:p>
            <a:pPr lvl="0">
              <a:defRPr/>
            </a:pPr>
            <a:r>
              <a:rPr kumimoji="1" lang="en-US" altLang="ko-KR" sz="1400">
                <a:hlinkClick r:id="rId5"/>
              </a:rPr>
              <a:t>https://hjkim5004.tistory.com/122</a:t>
            </a:r>
            <a:endParaRPr kumimoji="1" lang="en-US" altLang="ko-KR" sz="1400"/>
          </a:p>
          <a:p>
            <a:pPr lvl="0">
              <a:defRPr/>
            </a:pPr>
            <a:endParaRPr kumimoji="1" lang="en-US" altLang="ko-KR" sz="1400"/>
          </a:p>
          <a:p>
            <a:pPr lvl="0">
              <a:defRPr/>
            </a:pPr>
            <a:r>
              <a:rPr kumimoji="1" lang="en-US" altLang="ko-KR" sz="1400"/>
              <a:t>5. </a:t>
            </a:r>
            <a:r>
              <a:rPr kumimoji="1" lang="ko-KR" altLang="en-US" sz="1400"/>
              <a:t>테디노트</a:t>
            </a:r>
            <a:r>
              <a:rPr kumimoji="1" lang="en-US" altLang="ko-KR" sz="1400"/>
              <a:t>. (2024, August 17). 02. FAISS. &lt;</a:t>
            </a:r>
            <a:r>
              <a:rPr kumimoji="1" lang="ko-KR" altLang="en-US" sz="1400"/>
              <a:t>랭체인</a:t>
            </a:r>
            <a:r>
              <a:rPr kumimoji="1" lang="en-US" altLang="ko-KR" sz="1400"/>
              <a:t>LangChain </a:t>
            </a:r>
            <a:r>
              <a:rPr kumimoji="1" lang="ko-KR" altLang="en-US" sz="1400"/>
              <a:t>노트</a:t>
            </a:r>
            <a:r>
              <a:rPr kumimoji="1" lang="en-US" altLang="ko-KR" sz="1400"/>
              <a:t>&gt; - LangChain </a:t>
            </a:r>
            <a:r>
              <a:rPr kumimoji="1" lang="ko-KR" altLang="en-US" sz="1400"/>
              <a:t>한국어 튜토리얼</a:t>
            </a:r>
            <a:r>
              <a:rPr kumimoji="1" lang="en-US" altLang="ko-KR" sz="1400"/>
              <a:t>. </a:t>
            </a:r>
            <a:r>
              <a:rPr kumimoji="1" lang="en-US" altLang="ko-KR" sz="1400">
                <a:hlinkClick r:id="rId6"/>
              </a:rPr>
              <a:t>https://wikidocs.net/234014</a:t>
            </a:r>
            <a:endParaRPr kumimoji="1" lang="en-US" altLang="ko-KR" sz="1400"/>
          </a:p>
          <a:p>
            <a:pPr lvl="0">
              <a:defRPr/>
            </a:pPr>
            <a:endParaRPr kumimoji="1" lang="ko-KR" altLang="en-US" sz="1400"/>
          </a:p>
        </p:txBody>
      </p:sp>
    </p:spTree>
    <p:extLst>
      <p:ext uri="{BB962C8B-B14F-4D97-AF65-F5344CB8AC3E}">
        <p14:creationId xmlns:p14="http://schemas.microsoft.com/office/powerpoint/2010/main" val="1669553152"/>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96094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4368800" y="2728686"/>
            <a:ext cx="3454400" cy="177592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6000" b="1" dirty="0">
                <a:solidFill>
                  <a:schemeClr val="accent6">
                    <a:lumMod val="75000"/>
                  </a:schemeClr>
                </a:solidFill>
                <a:latin typeface="G마켓 산스 TTF Bold" panose="02000000000000000000" pitchFamily="2" charset="-127"/>
                <a:ea typeface="G마켓 산스 TTF Bold" panose="02000000000000000000" pitchFamily="2" charset="-127"/>
              </a:rPr>
              <a:t>Q &amp; A</a:t>
            </a:r>
          </a:p>
        </p:txBody>
      </p:sp>
    </p:spTree>
    <p:extLst>
      <p:ext uri="{BB962C8B-B14F-4D97-AF65-F5344CB8AC3E}">
        <p14:creationId xmlns:p14="http://schemas.microsoft.com/office/powerpoint/2010/main" val="327262594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1" y="386103"/>
            <a:ext cx="191162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Objective</a:t>
            </a:r>
            <a:endParaRPr kumimoji="1" lang="en-US" altLang="ko-KR" sz="3000" b="1">
              <a:solidFill>
                <a:prstClr val="black"/>
              </a:solidFill>
              <a:latin typeface="맑은 고딕"/>
            </a:endParaRPr>
          </a:p>
        </p:txBody>
      </p:sp>
      <p:sp>
        <p:nvSpPr>
          <p:cNvPr id="15" name="Google Shape;552;p25"/>
          <p:cNvSpPr txBox="1">
            <a:spLocks noGrp="1"/>
          </p:cNvSpPr>
          <p:nvPr/>
        </p:nvSpPr>
        <p:spPr>
          <a:xfrm>
            <a:off x="678300" y="1166728"/>
            <a:ext cx="10835400" cy="5270400"/>
          </a:xfrm>
          <a:prstGeom prst="rect">
            <a:avLst/>
          </a:prstGeom>
          <a:noFill/>
          <a:ln>
            <a:noFill/>
          </a:ln>
        </p:spPr>
        <p:txBody>
          <a:bodyPr vert="horz" wrap="square" lIns="121900" tIns="121900" rIns="121900" bIns="121900" anchor="t" anchorCtr="0">
            <a:normAutofit/>
          </a:bodyPr>
          <a:lstStyle/>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rPr>
              <a:t>1. Providing information based on objective data</a:t>
            </a:r>
            <a:endPar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rPr>
              <a:t>2. Providing information related to research</a:t>
            </a:r>
            <a:endPar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endParaRPr>
          </a:p>
          <a:p>
            <a:pPr lvl="0" algn="ctr">
              <a:defRPr/>
            </a:pPr>
            <a:r>
              <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rPr>
              <a:t>“</a:t>
            </a:r>
            <a:r>
              <a:rPr lang="en-US" altLang="ko-KR" sz="3800" b="1">
                <a:solidFill>
                  <a:schemeClr val="accent6">
                    <a:lumMod val="75000"/>
                  </a:schemeClr>
                </a:solidFill>
                <a:latin typeface="G마켓 산스 TTF Bold"/>
                <a:ea typeface="G마켓 산스 TTF Bold"/>
              </a:rPr>
              <a:t>Lab Recommendation Service</a:t>
            </a:r>
            <a:endParaRPr lang="en-US" altLang="ko-KR" sz="3800" b="1">
              <a:solidFill>
                <a:schemeClr val="accent6">
                  <a:lumMod val="75000"/>
                </a:schemeClr>
              </a:solidFill>
              <a:latin typeface="G마켓 산스 TTF Bold"/>
              <a:ea typeface="G마켓 산스 TTF Bold"/>
            </a:endParaRPr>
          </a:p>
          <a:p>
            <a:pPr lvl="0" algn="ctr">
              <a:defRPr/>
            </a:pPr>
            <a:r>
              <a:rPr lang="en-US" altLang="ko-KR" sz="3800" b="1">
                <a:solidFill>
                  <a:schemeClr val="accent6">
                    <a:lumMod val="75000"/>
                  </a:schemeClr>
                </a:solidFill>
                <a:latin typeface="G마켓 산스 TTF Bold"/>
                <a:ea typeface="G마켓 산스 TTF Bold"/>
              </a:rPr>
              <a:t>based on Keyword Search”</a:t>
            </a:r>
            <a:endParaRPr lang="en-US" altLang="ko-KR" sz="3800" b="1">
              <a:solidFill>
                <a:schemeClr val="accent6">
                  <a:lumMod val="75000"/>
                </a:schemeClr>
              </a:solidFill>
              <a:latin typeface="G마켓 산스 TTF Bold"/>
              <a:ea typeface="G마켓 산스 TTF Bold"/>
            </a:endParaRPr>
          </a:p>
        </p:txBody>
      </p:sp>
      <p:sp>
        <p:nvSpPr>
          <p:cNvPr id="16" name="직사각형 15"/>
          <p:cNvSpPr/>
          <p:nvPr/>
        </p:nvSpPr>
        <p:spPr>
          <a:xfrm>
            <a:off x="885250" y="105782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Requirements</a:t>
            </a:r>
            <a:endParaRPr kumimoji="1" lang="en-US" altLang="ko-KR" b="1">
              <a:solidFill>
                <a:schemeClr val="bg1"/>
              </a:solidFill>
            </a:endParaRPr>
          </a:p>
        </p:txBody>
      </p:sp>
    </p:spTree>
    <p:extLst>
      <p:ext uri="{BB962C8B-B14F-4D97-AF65-F5344CB8AC3E}">
        <p14:creationId xmlns:p14="http://schemas.microsoft.com/office/powerpoint/2010/main" val="2463330836"/>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1627497" y="1761112"/>
            <a:ext cx="8937006" cy="3996037"/>
          </a:xfrm>
          <a:prstGeom prst="rect">
            <a:avLst/>
          </a:prstGeom>
        </p:spPr>
      </p:pic>
      <p:sp>
        <p:nvSpPr>
          <p:cNvPr id="4" name="TextBox 15"/>
          <p:cNvSpPr txBox="1"/>
          <p:nvPr/>
        </p:nvSpPr>
        <p:spPr>
          <a:xfrm>
            <a:off x="751558" y="386103"/>
            <a:ext cx="1759231"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Timeline</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2903737363"/>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직사각형 4"/>
          <p:cNvSpPr/>
          <p:nvPr/>
        </p:nvSpPr>
        <p:spPr>
          <a:xfrm>
            <a:off x="4605140" y="1104601"/>
            <a:ext cx="184731" cy="923330"/>
          </a:xfrm>
          <a:prstGeom prst="rect">
            <a:avLst/>
          </a:prstGeom>
          <a:noFill/>
        </p:spPr>
        <p:txBody>
          <a:bodyPr wrap="none" lIns="91440" tIns="45720" rIns="91440" bIns="45720">
            <a:spAutoFit/>
          </a:bodyPr>
          <a:lstStyle/>
          <a:p>
            <a:pPr lvl="0" algn="just">
              <a:defRPr/>
            </a:pPr>
            <a:endParaRPr lang="en-US" altLang="ko-KR" sz="5400" b="1" cap="none" spc="0">
              <a:ln w="9525"/>
              <a:solidFill>
                <a:schemeClr val="accent6">
                  <a:lumMod val="75000"/>
                </a:schemeClr>
              </a:solidFill>
              <a:effectLst/>
            </a:endParaRPr>
          </a:p>
        </p:txBody>
      </p:sp>
      <p:pic>
        <p:nvPicPr>
          <p:cNvPr id="39" name="그림 38" descr="원, 스케치, 디자인이(가) 표시된 사진  자동 생성된 설명"/>
          <p:cNvPicPr>
            <a:picLocks noChangeAspect="1"/>
          </p:cNvPicPr>
          <p:nvPr/>
        </p:nvPicPr>
        <p:blipFill rotWithShape="1">
          <a:blip r:embed="rId3"/>
          <a:stretch>
            <a:fillRect/>
          </a:stretch>
        </p:blipFill>
        <p:spPr>
          <a:xfrm>
            <a:off x="4001132" y="2333007"/>
            <a:ext cx="1178908" cy="1386951"/>
          </a:xfrm>
          <a:prstGeom prst="rect">
            <a:avLst/>
          </a:prstGeom>
        </p:spPr>
      </p:pic>
      <p:pic>
        <p:nvPicPr>
          <p:cNvPr id="44" name="그림 43" descr="원, 스케치, 디자인이(가) 표시된 사진  자동 생성된 설명"/>
          <p:cNvPicPr>
            <a:picLocks noChangeAspect="1"/>
          </p:cNvPicPr>
          <p:nvPr/>
        </p:nvPicPr>
        <p:blipFill rotWithShape="1">
          <a:blip r:embed="rId4"/>
          <a:stretch>
            <a:fillRect/>
          </a:stretch>
        </p:blipFill>
        <p:spPr>
          <a:xfrm>
            <a:off x="8694919" y="2333007"/>
            <a:ext cx="1178908" cy="1386951"/>
          </a:xfrm>
          <a:prstGeom prst="rect">
            <a:avLst/>
          </a:prstGeom>
        </p:spPr>
      </p:pic>
      <p:pic>
        <p:nvPicPr>
          <p:cNvPr id="45" name="그림 44" descr="원, 스케치, 디자인이(가) 표시된 사진  자동 생성된 설명"/>
          <p:cNvPicPr>
            <a:picLocks noChangeAspect="1"/>
          </p:cNvPicPr>
          <p:nvPr/>
        </p:nvPicPr>
        <p:blipFill rotWithShape="1">
          <a:blip r:embed="rId5"/>
          <a:stretch>
            <a:fillRect/>
          </a:stretch>
        </p:blipFill>
        <p:spPr>
          <a:xfrm>
            <a:off x="2001707" y="2333007"/>
            <a:ext cx="1178908" cy="1386951"/>
          </a:xfrm>
          <a:prstGeom prst="rect">
            <a:avLst/>
          </a:prstGeom>
        </p:spPr>
      </p:pic>
      <p:pic>
        <p:nvPicPr>
          <p:cNvPr id="46" name="그림 45" descr="원, 스케치, 디자인이(가) 표시된 사진  자동 생성된 설명"/>
          <p:cNvPicPr>
            <a:picLocks noChangeAspect="1"/>
          </p:cNvPicPr>
          <p:nvPr/>
        </p:nvPicPr>
        <p:blipFill rotWithShape="1">
          <a:blip r:embed="rId6"/>
          <a:stretch>
            <a:fillRect/>
          </a:stretch>
        </p:blipFill>
        <p:spPr>
          <a:xfrm>
            <a:off x="6164806" y="2333007"/>
            <a:ext cx="1178908" cy="1386951"/>
          </a:xfrm>
          <a:prstGeom prst="rect">
            <a:avLst/>
          </a:prstGeom>
        </p:spPr>
      </p:pic>
      <p:sp>
        <p:nvSpPr>
          <p:cNvPr id="48" name="TextBox 47"/>
          <p:cNvSpPr txBox="1"/>
          <p:nvPr/>
        </p:nvSpPr>
        <p:spPr>
          <a:xfrm>
            <a:off x="2586279" y="4657433"/>
            <a:ext cx="1807028" cy="646331"/>
          </a:xfrm>
          <a:prstGeom prst="rect">
            <a:avLst/>
          </a:prstGeom>
          <a:noFill/>
        </p:spPr>
        <p:txBody>
          <a:bodyPr wrap="square">
            <a:spAutoFit/>
          </a:bodyPr>
          <a:lstStyle/>
          <a:p>
            <a:pPr lvl="0" algn="ctr">
              <a:defRPr/>
            </a:pPr>
            <a:r>
              <a:rPr lang="en-US" altLang="ko-KR"/>
              <a:t>UX/UI</a:t>
            </a:r>
            <a:endParaRPr lang="en-US" altLang="ko-KR"/>
          </a:p>
          <a:p>
            <a:pPr lvl="0" algn="ctr">
              <a:defRPr/>
            </a:pPr>
            <a:r>
              <a:rPr lang="en-US" altLang="ko-KR"/>
              <a:t>Front-End</a:t>
            </a:r>
            <a:endParaRPr lang="ko-KR" altLang="en-US"/>
          </a:p>
        </p:txBody>
      </p:sp>
      <p:sp>
        <p:nvSpPr>
          <p:cNvPr id="49" name="TextBox 48"/>
          <p:cNvSpPr txBox="1"/>
          <p:nvPr/>
        </p:nvSpPr>
        <p:spPr>
          <a:xfrm>
            <a:off x="1763541" y="3694540"/>
            <a:ext cx="1645476" cy="369332"/>
          </a:xfrm>
          <a:prstGeom prst="rect">
            <a:avLst/>
          </a:prstGeom>
          <a:noFill/>
        </p:spPr>
        <p:txBody>
          <a:bodyPr wrap="square">
            <a:spAutoFit/>
          </a:bodyPr>
          <a:lstStyle/>
          <a:p>
            <a:pPr lvl="0" algn="ctr">
              <a:defRPr/>
            </a:pPr>
            <a:r>
              <a:rPr lang="en-US" altLang="ko-KR"/>
              <a:t>MinSeok Jang</a:t>
            </a:r>
            <a:endParaRPr lang="ko-KR" altLang="en-US"/>
          </a:p>
        </p:txBody>
      </p:sp>
      <p:sp>
        <p:nvSpPr>
          <p:cNvPr id="50" name="TextBox 49"/>
          <p:cNvSpPr txBox="1"/>
          <p:nvPr/>
        </p:nvSpPr>
        <p:spPr>
          <a:xfrm>
            <a:off x="5896388" y="3703793"/>
            <a:ext cx="1720428" cy="369332"/>
          </a:xfrm>
          <a:prstGeom prst="rect">
            <a:avLst/>
          </a:prstGeom>
          <a:noFill/>
        </p:spPr>
        <p:txBody>
          <a:bodyPr wrap="square">
            <a:spAutoFit/>
          </a:bodyPr>
          <a:lstStyle/>
          <a:p>
            <a:pPr lvl="0" algn="ctr">
              <a:defRPr/>
            </a:pPr>
            <a:r>
              <a:rPr lang="en-US" altLang="ko-KR"/>
              <a:t>MinSeok Song</a:t>
            </a:r>
            <a:endParaRPr lang="ko-KR" altLang="en-US"/>
          </a:p>
        </p:txBody>
      </p:sp>
      <p:sp>
        <p:nvSpPr>
          <p:cNvPr id="51" name="TextBox 50"/>
          <p:cNvSpPr txBox="1"/>
          <p:nvPr/>
        </p:nvSpPr>
        <p:spPr>
          <a:xfrm>
            <a:off x="3874228" y="3702468"/>
            <a:ext cx="1492968" cy="369332"/>
          </a:xfrm>
          <a:prstGeom prst="rect">
            <a:avLst/>
          </a:prstGeom>
          <a:noFill/>
        </p:spPr>
        <p:txBody>
          <a:bodyPr wrap="square">
            <a:spAutoFit/>
          </a:bodyPr>
          <a:lstStyle/>
          <a:p>
            <a:pPr lvl="0" algn="ctr">
              <a:defRPr/>
            </a:pPr>
            <a:r>
              <a:rPr lang="en-US" altLang="ko-KR"/>
              <a:t>HyunJin Kim</a:t>
            </a:r>
            <a:endParaRPr lang="ko-KR" altLang="en-US"/>
          </a:p>
        </p:txBody>
      </p:sp>
      <p:sp>
        <p:nvSpPr>
          <p:cNvPr id="52" name="TextBox 51"/>
          <p:cNvSpPr txBox="1"/>
          <p:nvPr/>
        </p:nvSpPr>
        <p:spPr>
          <a:xfrm>
            <a:off x="8537889" y="3702468"/>
            <a:ext cx="1492968" cy="369332"/>
          </a:xfrm>
          <a:prstGeom prst="rect">
            <a:avLst/>
          </a:prstGeom>
          <a:noFill/>
        </p:spPr>
        <p:txBody>
          <a:bodyPr wrap="square">
            <a:spAutoFit/>
          </a:bodyPr>
          <a:lstStyle/>
          <a:p>
            <a:pPr lvl="0" algn="ctr">
              <a:defRPr/>
            </a:pPr>
            <a:r>
              <a:rPr lang="en-US" altLang="ko-KR"/>
              <a:t>JaeHee Jo</a:t>
            </a:r>
            <a:endParaRPr lang="ko-KR" altLang="en-US"/>
          </a:p>
        </p:txBody>
      </p:sp>
      <p:sp>
        <p:nvSpPr>
          <p:cNvPr id="53" name="TextBox 52"/>
          <p:cNvSpPr txBox="1"/>
          <p:nvPr/>
        </p:nvSpPr>
        <p:spPr>
          <a:xfrm>
            <a:off x="5850746" y="4657434"/>
            <a:ext cx="1807028" cy="646331"/>
          </a:xfrm>
          <a:prstGeom prst="rect">
            <a:avLst/>
          </a:prstGeom>
          <a:noFill/>
        </p:spPr>
        <p:txBody>
          <a:bodyPr wrap="square">
            <a:spAutoFit/>
          </a:bodyPr>
          <a:lstStyle/>
          <a:p>
            <a:pPr lvl="0" algn="ctr">
              <a:defRPr/>
            </a:pPr>
            <a:r>
              <a:rPr lang="en-US" altLang="ko-KR"/>
              <a:t>Abstract Extract</a:t>
            </a:r>
            <a:endParaRPr lang="en-US" altLang="ko-KR"/>
          </a:p>
          <a:p>
            <a:pPr lvl="0" algn="ctr">
              <a:defRPr/>
            </a:pPr>
            <a:r>
              <a:rPr lang="en-US" altLang="ko-KR"/>
              <a:t>Back-End</a:t>
            </a:r>
            <a:endParaRPr lang="ko-KR" altLang="en-US"/>
          </a:p>
        </p:txBody>
      </p:sp>
      <p:sp>
        <p:nvSpPr>
          <p:cNvPr id="54" name="TextBox 53"/>
          <p:cNvSpPr txBox="1"/>
          <p:nvPr/>
        </p:nvSpPr>
        <p:spPr>
          <a:xfrm>
            <a:off x="8382617" y="4729321"/>
            <a:ext cx="1807028" cy="369332"/>
          </a:xfrm>
          <a:prstGeom prst="rect">
            <a:avLst/>
          </a:prstGeom>
          <a:noFill/>
        </p:spPr>
        <p:txBody>
          <a:bodyPr wrap="square">
            <a:spAutoFit/>
          </a:bodyPr>
          <a:lstStyle/>
          <a:p>
            <a:pPr lvl="0" algn="ctr">
              <a:defRPr/>
            </a:pPr>
            <a:r>
              <a:rPr lang="en-US" altLang="ko-KR"/>
              <a:t>AI Modeling</a:t>
            </a:r>
            <a:endParaRPr lang="ko-KR" altLang="en-US"/>
          </a:p>
        </p:txBody>
      </p:sp>
      <p:cxnSp>
        <p:nvCxnSpPr>
          <p:cNvPr id="55" name="직선 연결선[R] 11"/>
          <p:cNvCxnSpPr/>
          <p:nvPr/>
        </p:nvCxnSpPr>
        <p:spPr>
          <a:xfrm>
            <a:off x="5614989" y="2146869"/>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직선 연결선[R] 11"/>
          <p:cNvCxnSpPr/>
          <p:nvPr/>
        </p:nvCxnSpPr>
        <p:spPr>
          <a:xfrm>
            <a:off x="7988072" y="2118103"/>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59" name="TextBox 15"/>
          <p:cNvSpPr txBox="1"/>
          <p:nvPr/>
        </p:nvSpPr>
        <p:spPr>
          <a:xfrm>
            <a:off x="751560" y="386103"/>
            <a:ext cx="4121429"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Role of each member</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3105964964"/>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1759856" y="1278220"/>
            <a:ext cx="8372929" cy="4709772"/>
          </a:xfrm>
          <a:prstGeom prst="rect">
            <a:avLst/>
          </a:prstGeom>
        </p:spPr>
      </p:pic>
      <p:sp>
        <p:nvSpPr>
          <p:cNvPr id="4" name="TextBox 15"/>
          <p:cNvSpPr txBox="1"/>
          <p:nvPr/>
        </p:nvSpPr>
        <p:spPr>
          <a:xfrm>
            <a:off x="751557" y="386103"/>
            <a:ext cx="325465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Overall Dataflow</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1872460353"/>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2445036"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Final Design</a:t>
            </a:r>
            <a:endParaRPr kumimoji="1" lang="en-US" altLang="ko-KR" sz="3000" b="1">
              <a:solidFill>
                <a:prstClr val="black"/>
              </a:solidFill>
              <a:latin typeface="맑은 고딕"/>
            </a:endParaRPr>
          </a:p>
        </p:txBody>
      </p:sp>
      <p:sp>
        <p:nvSpPr>
          <p:cNvPr id="5" name="직사각형 4"/>
          <p:cNvSpPr/>
          <p:nvPr/>
        </p:nvSpPr>
        <p:spPr>
          <a:xfrm>
            <a:off x="2681393" y="1901470"/>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Frontend</a:t>
            </a:r>
            <a:endParaRPr kumimoji="1" lang="en-US" altLang="ko-KR" b="1">
              <a:solidFill>
                <a:schemeClr val="bg1"/>
              </a:solidFill>
            </a:endParaRPr>
          </a:p>
        </p:txBody>
      </p:sp>
      <p:pic>
        <p:nvPicPr>
          <p:cNvPr id="6" name="Google Shape;745;p42"/>
          <p:cNvPicPr/>
          <p:nvPr/>
        </p:nvPicPr>
        <p:blipFill rotWithShape="1">
          <a:blip r:embed="rId3">
            <a:alphaModFix/>
          </a:blip>
          <a:stretch>
            <a:fillRect/>
          </a:stretch>
        </p:blipFill>
        <p:spPr>
          <a:xfrm>
            <a:off x="3031831" y="3145372"/>
            <a:ext cx="1585275" cy="1410900"/>
          </a:xfrm>
          <a:prstGeom prst="rect">
            <a:avLst/>
          </a:prstGeom>
          <a:noFill/>
          <a:ln>
            <a:noFill/>
          </a:ln>
        </p:spPr>
      </p:pic>
      <p:sp>
        <p:nvSpPr>
          <p:cNvPr id="7" name="직사각형 6"/>
          <p:cNvSpPr/>
          <p:nvPr/>
        </p:nvSpPr>
        <p:spPr>
          <a:xfrm>
            <a:off x="6820685" y="187697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Backend</a:t>
            </a:r>
            <a:endParaRPr kumimoji="1" lang="en-US" altLang="ko-KR" b="1">
              <a:solidFill>
                <a:schemeClr val="bg1"/>
              </a:solidFill>
            </a:endParaRPr>
          </a:p>
        </p:txBody>
      </p:sp>
      <p:pic>
        <p:nvPicPr>
          <p:cNvPr id="8" name="그림 7"/>
          <p:cNvPicPr>
            <a:picLocks noChangeAspect="1"/>
          </p:cNvPicPr>
          <p:nvPr/>
        </p:nvPicPr>
        <p:blipFill rotWithShape="1">
          <a:blip r:embed="rId4"/>
          <a:stretch>
            <a:fillRect/>
          </a:stretch>
        </p:blipFill>
        <p:spPr>
          <a:xfrm>
            <a:off x="6096000" y="2619926"/>
            <a:ext cx="3741965" cy="1618147"/>
          </a:xfrm>
          <a:prstGeom prst="rect">
            <a:avLst/>
          </a:prstGeom>
        </p:spPr>
      </p:pic>
      <p:pic>
        <p:nvPicPr>
          <p:cNvPr id="9" name="그림 8"/>
          <p:cNvPicPr>
            <a:picLocks noChangeAspect="1"/>
          </p:cNvPicPr>
          <p:nvPr/>
        </p:nvPicPr>
        <p:blipFill rotWithShape="1">
          <a:blip r:embed="rId5"/>
          <a:stretch>
            <a:fillRect/>
          </a:stretch>
        </p:blipFill>
        <p:spPr>
          <a:xfrm>
            <a:off x="7026016" y="3986774"/>
            <a:ext cx="2154074" cy="2394975"/>
          </a:xfrm>
          <a:prstGeom prst="rect">
            <a:avLst/>
          </a:prstGeom>
        </p:spPr>
      </p:pic>
    </p:spTree>
    <p:extLst>
      <p:ext uri="{BB962C8B-B14F-4D97-AF65-F5344CB8AC3E}">
        <p14:creationId xmlns:p14="http://schemas.microsoft.com/office/powerpoint/2010/main" val="3889432688"/>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4416712"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Implementation: Demo</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2659162997"/>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softEdge rad="63500"/>
        </a:effectLst>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568</ep:Words>
  <ep:PresentationFormat>와이드스크린</ep:PresentationFormat>
  <ep:Paragraphs>232</ep:Paragraphs>
  <ep:Slides>32</ep:Slides>
  <ep:Notes>31</ep:Notes>
  <ep:TotalTime>0</ep:TotalTime>
  <ep:HiddenSlides>0</ep:HiddenSlides>
  <ep:MMClips>0</ep:MMClips>
  <ep:HeadingPairs>
    <vt:vector size="4" baseType="variant">
      <vt:variant>
        <vt:lpstr>테마</vt:lpstr>
      </vt:variant>
      <vt:variant>
        <vt:i4>1</vt:i4>
      </vt:variant>
      <vt:variant>
        <vt:lpstr>슬라이드 제목</vt:lpstr>
      </vt:variant>
      <vt:variant>
        <vt:i4>32</vt:i4>
      </vt:variant>
    </vt:vector>
  </ep:HeadingPairs>
  <ep:TitlesOfParts>
    <vt:vector size="33"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2024-09-30T13:14:46.000</dcterms:created>
  <dc:creator>장민석</dc:creator>
  <cp:lastModifiedBy>김현진</cp:lastModifiedBy>
  <dcterms:modified xsi:type="dcterms:W3CDTF">2024-12-13T01:21:25.512</dcterms:modified>
  <cp:revision>123</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